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2" r:id="rId6"/>
    <p:sldId id="267" r:id="rId7"/>
    <p:sldId id="268" r:id="rId8"/>
    <p:sldId id="269" r:id="rId9"/>
    <p:sldId id="271" r:id="rId10"/>
    <p:sldId id="273" r:id="rId11"/>
    <p:sldId id="274" r:id="rId12"/>
    <p:sldId id="275" r:id="rId13"/>
    <p:sldId id="276" r:id="rId14"/>
    <p:sldId id="277" r:id="rId15"/>
    <p:sldId id="279" r:id="rId16"/>
    <p:sldId id="280" r:id="rId17"/>
    <p:sldId id="281" r:id="rId18"/>
    <p:sldId id="282" r:id="rId19"/>
    <p:sldId id="303" r:id="rId20"/>
    <p:sldId id="327" r:id="rId21"/>
    <p:sldId id="328" r:id="rId22"/>
    <p:sldId id="329" r:id="rId23"/>
    <p:sldId id="330" r:id="rId24"/>
    <p:sldId id="331" r:id="rId25"/>
    <p:sldId id="332" r:id="rId26"/>
    <p:sldId id="300" r:id="rId27"/>
    <p:sldId id="301" r:id="rId28"/>
    <p:sldId id="309" r:id="rId29"/>
    <p:sldId id="310" r:id="rId30"/>
    <p:sldId id="311" r:id="rId31"/>
    <p:sldId id="312" r:id="rId32"/>
    <p:sldId id="313" r:id="rId33"/>
    <p:sldId id="285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286" r:id="rId48"/>
    <p:sldId id="287" r:id="rId49"/>
    <p:sldId id="288" r:id="rId50"/>
    <p:sldId id="289" r:id="rId51"/>
    <p:sldId id="290" r:id="rId52"/>
    <p:sldId id="291" r:id="rId53"/>
    <p:sldId id="292" r:id="rId54"/>
    <p:sldId id="293" r:id="rId55"/>
    <p:sldId id="294" r:id="rId56"/>
    <p:sldId id="295" r:id="rId57"/>
    <p:sldId id="296" r:id="rId58"/>
    <p:sldId id="297" r:id="rId59"/>
  </p:sldIdLst>
  <p:sldSz cx="9144000" cy="6858000" type="screen4x3"/>
  <p:notesSz cx="9144000" cy="6858000"/>
  <p:defaultTextStyle>
    <a:defPPr>
      <a:defRPr lang="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57FBC-EB60-4047-98DD-4D5E0562CBDF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00A33-AA00-46E5-AA10-759B9736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06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JO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80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9505" y="528573"/>
            <a:ext cx="5364988" cy="1112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9714" y="1241805"/>
            <a:ext cx="8624570" cy="4196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store.yahoo.com/cgi-bin/clink?stickyj+2xWs88+wc1050.html+" TargetMode="Externa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9660" y="836102"/>
            <a:ext cx="5365115" cy="19202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006475" marR="5080" indent="-994410">
              <a:lnSpc>
                <a:spcPct val="120000"/>
              </a:lnSpc>
              <a:spcBef>
                <a:spcPts val="100"/>
              </a:spcBef>
              <a:bidi/>
            </a:pPr>
            <a:r xmlns:a="http://schemas.openxmlformats.org/drawingml/2006/main">
              <a:rPr sz="5400" spc="-10" dirty="0"/>
              <a:t>العصبية</a:t>
            </a:r>
            <a:r xmlns:a="http://schemas.openxmlformats.org/drawingml/2006/main">
              <a:rPr sz="5400" spc="-75" dirty="0"/>
              <a:t> </a:t>
            </a:r>
            <a:r xmlns:a="http://schemas.openxmlformats.org/drawingml/2006/main">
              <a:rPr sz="5400" spc="-5" dirty="0"/>
              <a:t>نظام</a:t>
            </a:r>
            <a:r xmlns:a="http://schemas.openxmlformats.org/drawingml/2006/main">
              <a:rPr sz="5400" spc="-1335" dirty="0"/>
              <a:t> </a:t>
            </a:r>
            <a:r xmlns:a="http://schemas.openxmlformats.org/drawingml/2006/main">
              <a:rPr sz="5400" dirty="0"/>
              <a:t>تقدير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59557" y="3406432"/>
            <a:ext cx="4755643" cy="1645321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xmlns:a="http://schemas.openxmlformats.org/drawingml/2006/main" algn="ctr">
              <a:lnSpc>
                <a:spcPct val="100000"/>
              </a:lnSpc>
              <a:spcBef>
                <a:spcPts val="869"/>
              </a:spcBef>
              <a:bidi/>
            </a:pPr>
            <a:r xmlns:a="http://schemas.openxmlformats.org/drawingml/2006/main">
              <a:rPr sz="3200" b="1" spc="-5" dirty="0">
                <a:latin typeface="Times New Roman"/>
                <a:cs typeface="Times New Roman"/>
              </a:rPr>
              <a:t>بواسطة</a:t>
            </a:r>
            <a:endParaRPr xmlns:a="http://schemas.openxmlformats.org/drawingml/2006/main" sz="3200" b="1" dirty="0">
              <a:latin typeface="Times New Roman"/>
              <a:cs typeface="Times New Roman"/>
            </a:endParaRPr>
          </a:p>
          <a:p>
            <a:pPr xmlns:a="http://schemas.openxmlformats.org/drawingml/2006/main" algn="ctr">
              <a:lnSpc>
                <a:spcPct val="100000"/>
              </a:lnSpc>
              <a:spcBef>
                <a:spcPts val="770"/>
              </a:spcBef>
              <a:bidi/>
            </a:pPr>
            <a:r xmlns:a="http://schemas.openxmlformats.org/drawingml/2006/main">
              <a:rPr sz="3200" b="1" dirty="0">
                <a:latin typeface="Times New Roman"/>
                <a:cs typeface="Times New Roman"/>
              </a:rPr>
              <a:t>د </a:t>
            </a:r>
            <a:r xmlns:a="http://schemas.openxmlformats.org/drawingml/2006/main">
              <a:rPr sz="3200" b="1" spc="-180" dirty="0">
                <a:latin typeface="Times New Roman"/>
                <a:cs typeface="Times New Roman"/>
              </a:rPr>
              <a:t>ص </a:t>
            </a:r>
            <a:r xmlns:a="http://schemas.openxmlformats.org/drawingml/2006/main">
              <a:rPr sz="3200" b="1" dirty="0">
                <a:latin typeface="Times New Roman"/>
                <a:cs typeface="Times New Roman"/>
              </a:rPr>
              <a:t>.</a:t>
            </a:r>
            <a:r xmlns:a="http://schemas.openxmlformats.org/drawingml/2006/main">
              <a:rPr sz="3200" b="1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b="1" dirty="0">
                <a:latin typeface="Times New Roman"/>
                <a:cs typeface="Times New Roman"/>
              </a:rPr>
              <a:t>Suh </a:t>
            </a:r>
            <a:r xmlns:a="http://schemas.openxmlformats.org/drawingml/2006/main">
              <a:rPr sz="3200" b="1" spc="5" dirty="0">
                <a:latin typeface="Times New Roman"/>
                <a:cs typeface="Times New Roman"/>
              </a:rPr>
              <a:t>a </a:t>
            </a:r>
            <a:r xmlns:a="http://schemas.openxmlformats.org/drawingml/2006/main">
              <a:rPr sz="3200" b="1" dirty="0">
                <a:latin typeface="Times New Roman"/>
                <a:cs typeface="Times New Roman"/>
              </a:rPr>
              <a:t>ir</a:t>
            </a:r>
            <a:r xmlns:a="http://schemas.openxmlformats.org/drawingml/2006/main">
              <a:rPr sz="3200" b="1" spc="-2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b="1" dirty="0">
                <a:latin typeface="Times New Roman"/>
                <a:cs typeface="Times New Roman"/>
              </a:rPr>
              <a:t>A </a:t>
            </a:r>
            <a:r xmlns:a="http://schemas.openxmlformats.org/drawingml/2006/main">
              <a:rPr sz="3200" b="1" spc="-5" dirty="0">
                <a:latin typeface="Times New Roman"/>
                <a:cs typeface="Times New Roman"/>
              </a:rPr>
              <a:t>l </a:t>
            </a:r>
            <a:r xmlns:a="http://schemas.openxmlformats.org/drawingml/2006/main">
              <a:rPr sz="3200" b="1" dirty="0">
                <a:latin typeface="Times New Roman"/>
                <a:cs typeface="Times New Roman"/>
              </a:rPr>
              <a:t>-Gh </a:t>
            </a:r>
            <a:r xmlns:a="http://schemas.openxmlformats.org/drawingml/2006/main">
              <a:rPr sz="3200" b="1" spc="5" dirty="0">
                <a:latin typeface="Times New Roman"/>
                <a:cs typeface="Times New Roman"/>
              </a:rPr>
              <a:t>a </a:t>
            </a:r>
            <a:r xmlns:a="http://schemas.openxmlformats.org/drawingml/2006/main">
              <a:rPr sz="3200" b="1" dirty="0">
                <a:latin typeface="Times New Roman"/>
                <a:cs typeface="Times New Roman"/>
              </a:rPr>
              <a:t>b </a:t>
            </a:r>
            <a:r xmlns:a="http://schemas.openxmlformats.org/drawingml/2006/main">
              <a:rPr sz="3200" b="1" spc="5" dirty="0">
                <a:latin typeface="Times New Roman"/>
                <a:cs typeface="Times New Roman"/>
              </a:rPr>
              <a:t>e </a:t>
            </a:r>
            <a:r xmlns:a="http://schemas.openxmlformats.org/drawingml/2006/main">
              <a:rPr sz="3200" b="1" dirty="0">
                <a:latin typeface="Times New Roman"/>
                <a:cs typeface="Times New Roman"/>
              </a:rPr>
              <a:t>esh</a:t>
            </a:r>
          </a:p>
          <a:p>
            <a:pPr xmlns:a="http://schemas.openxmlformats.org/drawingml/2006/main" algn="ctr">
              <a:lnSpc>
                <a:spcPct val="100000"/>
              </a:lnSpc>
              <a:spcBef>
                <a:spcPts val="600"/>
              </a:spcBef>
              <a:bidi/>
            </a:pPr>
            <a:r xmlns:a="http://schemas.openxmlformats.org/drawingml/2006/main">
              <a:rPr sz="2400" b="1" spc="-5" dirty="0">
                <a:latin typeface="Times New Roman"/>
                <a:cs typeface="Times New Roman"/>
              </a:rPr>
              <a:t>مُراجع</a:t>
            </a:r>
            <a:r xmlns:a="http://schemas.openxmlformats.org/drawingml/2006/main">
              <a:rPr sz="2400" b="1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b="1" spc="-5" dirty="0">
                <a:latin typeface="Times New Roman"/>
                <a:cs typeface="Times New Roman"/>
              </a:rPr>
              <a:t>بواسطة </a:t>
            </a:r>
            <a:r xmlns:a="http://schemas.openxmlformats.org/drawingml/2006/main">
              <a:rPr sz="2400" b="1" spc="-10" dirty="0" err="1">
                <a:latin typeface="Times New Roman"/>
                <a:cs typeface="Times New Roman"/>
              </a:rPr>
              <a:t>د</a:t>
            </a:r>
            <a:r xmlns:a="http://schemas.openxmlformats.org/drawingml/2006/main">
              <a:rPr sz="2400" b="1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lang="ar" sz="2400" b="1" dirty="0" smtClean="0">
                <a:latin typeface="Times New Roman"/>
                <a:cs typeface="Times New Roman"/>
              </a:rPr>
              <a:t>محمد </a:t>
            </a:r>
            <a:r xmlns:a="http://schemas.openxmlformats.org/drawingml/2006/main">
              <a:rPr lang="ar" sz="2400" b="1" dirty="0" err="1" smtClean="0">
                <a:latin typeface="Times New Roman"/>
                <a:cs typeface="Times New Roman"/>
              </a:rPr>
              <a:t>النعيم</a:t>
            </a:r>
            <a:endParaRPr xmlns:a="http://schemas.openxmlformats.org/drawingml/2006/main" sz="2400" b="1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79535" y="6464985"/>
            <a:ext cx="1536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0764" y="466470"/>
            <a:ext cx="45269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spc="-10" dirty="0">
                <a:latin typeface="Calibri"/>
                <a:cs typeface="Calibri"/>
              </a:rPr>
              <a:t>محرك</a:t>
            </a:r>
            <a:r xmlns:a="http://schemas.openxmlformats.org/drawingml/2006/main">
              <a:rPr sz="4400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spc="-10" dirty="0">
                <a:latin typeface="Calibri"/>
                <a:cs typeface="Calibri"/>
              </a:rPr>
              <a:t>فحص</a:t>
            </a:r>
            <a:endParaRPr xmlns:a="http://schemas.openxmlformats.org/drawingml/2006/main"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946"/>
            <a:ext cx="8303260" cy="3538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355600" marR="508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عضلة</a:t>
            </a:r>
            <a:r xmlns:a="http://schemas.openxmlformats.org/drawingml/2006/main"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قوة</a:t>
            </a:r>
            <a:r xmlns:a="http://schemas.openxmlformats.org/drawingml/2006/main"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التقييم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المريض </a:t>
            </a:r>
            <a:r xmlns:a="http://schemas.openxmlformats.org/drawingml/2006/main">
              <a:rPr sz="3200" spc="-20" dirty="0" smtClean="0">
                <a:latin typeface="Calibri"/>
                <a:cs typeface="Calibri"/>
              </a:rPr>
              <a:t>_</a:t>
            </a:r>
            <a:r xmlns:a="http://schemas.openxmlformats.org/drawingml/2006/main">
              <a:rPr lang="ar" sz="3200" spc="-20" dirty="0" smtClean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 smtClean="0">
                <a:latin typeface="Calibri"/>
                <a:cs typeface="Calibri"/>
              </a:rPr>
              <a:t>قدرة</a:t>
            </a:r>
            <a:r xmlns:a="http://schemas.openxmlformats.org/drawingml/2006/main">
              <a:rPr sz="3200" spc="30" dirty="0" smtClean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ثني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تمديد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الأطراف </a:t>
            </a:r>
            <a:r xmlns:a="http://schemas.openxmlformats.org/drawingml/2006/main">
              <a:rPr sz="3200" spc="-15" dirty="0" smtClean="0">
                <a:latin typeface="Calibri"/>
                <a:cs typeface="Calibri"/>
              </a:rPr>
              <a:t>ضد</a:t>
            </a:r>
            <a:r xmlns:a="http://schemas.openxmlformats.org/drawingml/2006/main">
              <a:rPr lang="ar" sz="3200" spc="-15" dirty="0" smtClean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 smtClean="0">
                <a:latin typeface="Calibri"/>
                <a:cs typeface="Calibri"/>
              </a:rPr>
              <a:t>مقاومة</a:t>
            </a:r>
            <a:r xmlns:a="http://schemas.openxmlformats.org/drawingml/2006/main">
              <a:rPr sz="3200" spc="-5" dirty="0" smtClean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الاختبارات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قوة </a:t>
            </a:r>
            <a:endParaRPr xmlns:a="http://schemas.openxmlformats.org/drawingml/2006/main" sz="3200" dirty="0">
              <a:latin typeface="Calibri"/>
              <a:cs typeface="Calibri"/>
            </a:endParaRPr>
            <a:r xmlns:a="http://schemas.openxmlformats.org/drawingml/2006/main">
              <a:rPr sz="3200" dirty="0">
                <a:latin typeface="Calibri"/>
                <a:cs typeface="Calibri"/>
              </a:rPr>
              <a:t>العضلات .</a:t>
            </a:r>
          </a:p>
          <a:p>
            <a:pPr xmlns:a="http://schemas.openxmlformats.org/drawingml/2006/main" marL="355600" marR="311785" indent="-34353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التوازن </a:t>
            </a:r>
            <a:r xmlns:a="http://schemas.openxmlformats.org/drawingml/2006/main"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و</a:t>
            </a:r>
            <a:r xmlns:a="http://schemas.openxmlformats.org/drawingml/2006/main"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التنسيق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: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 smtClean="0">
                <a:latin typeface="Calibri"/>
                <a:cs typeface="Calibri"/>
              </a:rPr>
              <a:t>المخيخ</a:t>
            </a:r>
            <a:r xmlns:a="http://schemas.openxmlformats.org/drawingml/2006/main">
              <a:rPr lang="ar" sz="3200" spc="-5" dirty="0" smtClean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 smtClean="0">
                <a:latin typeface="Calibri"/>
                <a:cs typeface="Calibri"/>
              </a:rPr>
              <a:t>تأثير</a:t>
            </a:r>
            <a:r xmlns:a="http://schemas.openxmlformats.org/drawingml/2006/main">
              <a:rPr sz="3200" spc="5" dirty="0" smtClean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على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محرك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نظام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ينعكس </a:t>
            </a:r>
            <a:r xmlns:a="http://schemas.openxmlformats.org/drawingml/2006/main">
              <a:rPr sz="3200" dirty="0" smtClean="0">
                <a:latin typeface="Calibri"/>
                <a:cs typeface="Calibri"/>
              </a:rPr>
              <a:t>في</a:t>
            </a:r>
            <a:r xmlns:a="http://schemas.openxmlformats.org/drawingml/2006/main">
              <a:rPr lang="ar" sz="3200" dirty="0" smtClean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 smtClean="0">
                <a:latin typeface="Calibri"/>
                <a:cs typeface="Calibri"/>
              </a:rPr>
              <a:t>توازن</a:t>
            </a:r>
            <a:r xmlns:a="http://schemas.openxmlformats.org/drawingml/2006/main">
              <a:rPr sz="3200" spc="-10" dirty="0" smtClean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يتحكم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تنسيق.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تنسيق</a:t>
            </a:r>
            <a:endParaRPr xmlns:a="http://schemas.openxmlformats.org/drawingml/2006/main"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0141" y="466470"/>
            <a:ext cx="53676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spc="-10" dirty="0">
                <a:latin typeface="Calibri"/>
                <a:cs typeface="Calibri"/>
              </a:rPr>
              <a:t>فحص</a:t>
            </a:r>
            <a:r xmlns:a="http://schemas.openxmlformats.org/drawingml/2006/main">
              <a:rPr sz="44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44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spc="-40" dirty="0">
                <a:latin typeface="Calibri"/>
                <a:cs typeface="Calibri"/>
              </a:rPr>
              <a:t>ردود الفعل</a:t>
            </a:r>
            <a:endParaRPr xmlns:a="http://schemas.openxmlformats.org/drawingml/2006/main"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399" y="1163065"/>
            <a:ext cx="6143625" cy="5180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marR="3810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محرك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ردود الفعل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هي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انقباضات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لا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إرادية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للعضلات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استجابة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للتمدد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المفاجئ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القريب</a:t>
            </a:r>
            <a:r xmlns:a="http://schemas.openxmlformats.org/drawingml/2006/main">
              <a:rPr sz="3000" spc="-6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موقع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_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_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العضلات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إدراج</a:t>
            </a:r>
            <a:endParaRPr xmlns:a="http://schemas.openxmlformats.org/drawingml/2006/main" sz="3000" dirty="0">
              <a:latin typeface="Calibri"/>
              <a:cs typeface="Calibri"/>
            </a:endParaRPr>
          </a:p>
          <a:p>
            <a:pPr xmlns:a="http://schemas.openxmlformats.org/drawingml/2006/main" marL="355600" marR="5080" indent="-343535">
              <a:lnSpc>
                <a:spcPct val="100200"/>
              </a:lnSpc>
              <a:spcBef>
                <a:spcPts val="71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شائع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ردود الفعل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الذي - التي</a:t>
            </a:r>
            <a:r xmlns:a="http://schemas.openxmlformats.org/drawingml/2006/main">
              <a:rPr sz="30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قد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تم اختباره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تشمل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_</a:t>
            </a:r>
            <a:r xmlns:a="http://schemas.openxmlformats.org/drawingml/2006/main">
              <a:rPr sz="3000" spc="-6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30" dirty="0">
                <a:latin typeface="Calibri"/>
                <a:cs typeface="Calibri"/>
              </a:rPr>
              <a:t>ردود </a:t>
            </a:r>
            <a:r xmlns:a="http://schemas.openxmlformats.org/drawingml/2006/main">
              <a:rPr sz="3000" b="1" spc="-10" dirty="0">
                <a:latin typeface="Calibri"/>
                <a:cs typeface="Calibri"/>
              </a:rPr>
              <a:t>الأوتار </a:t>
            </a:r>
            <a:r xmlns:a="http://schemas.openxmlformats.org/drawingml/2006/main">
              <a:rPr sz="3000" b="1" spc="-5" dirty="0">
                <a:latin typeface="Calibri"/>
                <a:cs typeface="Calibri"/>
              </a:rPr>
              <a:t>العميقة</a:t>
            </a:r>
            <a:r xmlns:a="http://schemas.openxmlformats.org/drawingml/2006/main">
              <a:rPr sz="30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(العضلة ذات الرأسين ، العضدية العضدية ،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العضلة ثلاثية الرؤوس ،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40" dirty="0">
                <a:latin typeface="Calibri"/>
                <a:cs typeface="Calibri"/>
              </a:rPr>
              <a:t>الرضفة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والكاحل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ردود الفعل)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5" dirty="0">
                <a:latin typeface="Calibri"/>
                <a:cs typeface="Calibri"/>
              </a:rPr>
              <a:t>سطحي</a:t>
            </a:r>
            <a:r xmlns:a="http://schemas.openxmlformats.org/drawingml/2006/main">
              <a:rPr sz="30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30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5" dirty="0">
                <a:latin typeface="Calibri"/>
                <a:cs typeface="Calibri"/>
              </a:rPr>
              <a:t>الجلدية</a:t>
            </a:r>
            <a:r xmlns:a="http://schemas.openxmlformats.org/drawingml/2006/main">
              <a:rPr sz="30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30" dirty="0">
                <a:latin typeface="Calibri"/>
                <a:cs typeface="Calibri"/>
              </a:rPr>
              <a:t>ردود الفعل</a:t>
            </a:r>
            <a:r xmlns:a="http://schemas.openxmlformats.org/drawingml/2006/main">
              <a:rPr sz="30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(البطني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ردود الفعل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أخمصي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استجابة </a:t>
            </a:r>
            <a:endParaRPr xmlns:a="http://schemas.openxmlformats.org/drawingml/2006/main" sz="3000" dirty="0">
              <a:latin typeface="Calibri"/>
              <a:cs typeface="Calibri"/>
            </a:endParaRPr>
            <a:r xmlns:a="http://schemas.openxmlformats.org/drawingml/2006/main">
              <a:rPr sz="3000" spc="-5" dirty="0">
                <a:latin typeface="Calibri"/>
                <a:cs typeface="Calibri"/>
              </a:rPr>
              <a:t>بابينسكي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864784"/>
            <a:ext cx="2847975" cy="1993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951" y="1371600"/>
            <a:ext cx="2771733" cy="34931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0141" y="466470"/>
            <a:ext cx="53676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spc="-10" dirty="0">
                <a:latin typeface="Calibri"/>
                <a:cs typeface="Calibri"/>
              </a:rPr>
              <a:t>فحص</a:t>
            </a:r>
            <a:r xmlns:a="http://schemas.openxmlformats.org/drawingml/2006/main">
              <a:rPr sz="44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44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spc="-40" dirty="0">
                <a:latin typeface="Calibri"/>
                <a:cs typeface="Calibri"/>
              </a:rPr>
              <a:t>ردود الفعل</a:t>
            </a:r>
            <a:endParaRPr xmlns:a="http://schemas.openxmlformats.org/drawingml/2006/main"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27175"/>
            <a:ext cx="7951470" cy="423291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xmlns:a="http://schemas.openxmlformats.org/drawingml/2006/main" marL="355600" marR="318770" indent="-343535">
              <a:lnSpc>
                <a:spcPct val="80000"/>
              </a:lnSpc>
              <a:spcBef>
                <a:spcPts val="82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000" spc="-10" dirty="0">
                <a:latin typeface="Calibri"/>
                <a:cs typeface="Calibri"/>
              </a:rPr>
              <a:t>غالبًا ما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يتم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تصنيف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استجابات </a:t>
            </a:r>
            <a:r xmlns:a="http://schemas.openxmlformats.org/drawingml/2006/main"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الأوتار </a:t>
            </a:r>
            <a:r xmlns:a="http://schemas.openxmlformats.org/drawingml/2006/main">
              <a:rPr sz="3000" spc="-25" dirty="0">
                <a:solidFill>
                  <a:srgbClr val="FF0000"/>
                </a:solidFill>
                <a:latin typeface="Calibri"/>
                <a:cs typeface="Calibri"/>
              </a:rPr>
              <a:t>الانعكاسية </a:t>
            </a:r>
            <a:r xmlns:a="http://schemas.openxmlformats.org/drawingml/2006/main"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العميقة</a:t>
            </a:r>
            <a:r xmlns:a="http://schemas.openxmlformats.org/drawingml/2006/main">
              <a:rPr sz="3000" spc="-6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على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حجم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0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0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إلى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+4.</a:t>
            </a:r>
            <a:endParaRPr xmlns:a="http://schemas.openxmlformats.org/drawingml/2006/main" sz="3000" dirty="0">
              <a:latin typeface="Calibri"/>
              <a:cs typeface="Calibri"/>
            </a:endParaRPr>
          </a:p>
          <a:p>
            <a:pPr xmlns:a="http://schemas.openxmlformats.org/drawingml/2006/main" marL="355600" marR="1328420" indent="-343535">
              <a:lnSpc>
                <a:spcPts val="2880"/>
              </a:lnSpc>
              <a:spcBef>
                <a:spcPts val="69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4+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يشير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فعال بصوره زائده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لا ارادي،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غالباً</a:t>
            </a:r>
            <a:r xmlns:a="http://schemas.openxmlformats.org/drawingml/2006/main">
              <a:rPr sz="3000" spc="-6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تشير إلى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علم الأمراض</a:t>
            </a:r>
            <a:endParaRPr xmlns:a="http://schemas.openxmlformats.org/drawingml/2006/main" sz="3000" dirty="0">
              <a:latin typeface="Calibri"/>
              <a:cs typeface="Calibri"/>
            </a:endParaRPr>
          </a:p>
          <a:p>
            <a:pPr xmlns:a="http://schemas.openxmlformats.org/drawingml/2006/main" marL="355600" marR="409575" indent="-343535">
              <a:lnSpc>
                <a:spcPts val="2880"/>
              </a:lnSpc>
              <a:spcBef>
                <a:spcPts val="72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3+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تشير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إلى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استجابة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أكثر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نشاطًا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_</a:t>
            </a:r>
            <a:r xmlns:a="http://schemas.openxmlformats.org/drawingml/2006/main">
              <a:rPr sz="3000" spc="-6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متوسط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لكن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يمكن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طبيعي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3000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دلالي</a:t>
            </a:r>
            <a:r xmlns:a="http://schemas.openxmlformats.org/drawingml/2006/main">
              <a:rPr sz="30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مرض</a:t>
            </a:r>
            <a:endParaRPr xmlns:a="http://schemas.openxmlformats.org/drawingml/2006/main" sz="3000" dirty="0">
              <a:latin typeface="Calibri"/>
              <a:cs typeface="Calibri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3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2+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يشير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إلى أن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متوسط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طبيعي</a:t>
            </a:r>
            <a:r xmlns:a="http://schemas.openxmlformats.org/drawingml/2006/main"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إجابة</a:t>
            </a:r>
            <a:endParaRPr xmlns:a="http://schemas.openxmlformats.org/drawingml/2006/main" sz="3000" dirty="0">
              <a:solidFill>
                <a:srgbClr val="FF0000"/>
              </a:solidFill>
              <a:latin typeface="Calibri"/>
              <a:cs typeface="Calibri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1+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يشير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ناقص النشاط</a:t>
            </a:r>
            <a:r xmlns:a="http://schemas.openxmlformats.org/drawingml/2006/main">
              <a:rPr sz="30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تقلص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إجابة</a:t>
            </a:r>
            <a:endParaRPr xmlns:a="http://schemas.openxmlformats.org/drawingml/2006/main" sz="3000" dirty="0">
              <a:latin typeface="Calibri"/>
              <a:cs typeface="Calibri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0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يشير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لا يوجد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رد.</a:t>
            </a:r>
            <a:endParaRPr xmlns:a="http://schemas.openxmlformats.org/drawingml/2006/main" sz="3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2457" y="466470"/>
            <a:ext cx="48844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dirty="0">
                <a:latin typeface="Calibri"/>
                <a:cs typeface="Calibri"/>
              </a:rPr>
              <a:t>حسي</a:t>
            </a:r>
            <a:r xmlns:a="http://schemas.openxmlformats.org/drawingml/2006/main">
              <a:rPr sz="440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spc="-10" dirty="0">
                <a:latin typeface="Calibri"/>
                <a:cs typeface="Calibri"/>
              </a:rPr>
              <a:t>فحص</a:t>
            </a:r>
            <a:endParaRPr xmlns:a="http://schemas.openxmlformats.org/drawingml/2006/main"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11020"/>
            <a:ext cx="7892415" cy="178435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xmlns:a="http://schemas.openxmlformats.org/drawingml/2006/main" marL="355600" indent="-343535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b="1" spc="-40" dirty="0">
                <a:latin typeface="Calibri"/>
                <a:cs typeface="Calibri"/>
              </a:rPr>
              <a:t>درجة حرارة</a:t>
            </a:r>
            <a:r xmlns:a="http://schemas.openxmlformats.org/drawingml/2006/main">
              <a:rPr sz="32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0" dirty="0">
                <a:latin typeface="Calibri"/>
                <a:cs typeface="Calibri"/>
              </a:rPr>
              <a:t>أنظمة</a:t>
            </a:r>
            <a:r xmlns:a="http://schemas.openxmlformats.org/drawingml/2006/main">
              <a:rPr sz="32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b="1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5" dirty="0">
                <a:latin typeface="Calibri"/>
                <a:cs typeface="Calibri"/>
              </a:rPr>
              <a:t>ألم</a:t>
            </a:r>
            <a:r xmlns:a="http://schemas.openxmlformats.org/drawingml/2006/main">
              <a:rPr sz="32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5" dirty="0">
                <a:latin typeface="Calibri"/>
                <a:cs typeface="Calibri"/>
              </a:rPr>
              <a:t>تصور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b="1" spc="-65" dirty="0">
                <a:latin typeface="Calibri"/>
                <a:cs typeface="Calibri"/>
              </a:rPr>
              <a:t>ذوق</a:t>
            </a:r>
            <a:r xmlns:a="http://schemas.openxmlformats.org/drawingml/2006/main">
              <a:rPr sz="32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b="1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5" dirty="0">
                <a:latin typeface="Calibri"/>
                <a:cs typeface="Calibri"/>
              </a:rPr>
              <a:t>تغيرات </a:t>
            </a:r>
            <a:endParaRPr xmlns:a="http://schemas.openxmlformats.org/drawingml/2006/main" sz="3200" dirty="0">
              <a:latin typeface="Calibri"/>
              <a:cs typeface="Calibri"/>
            </a:endParaRPr>
            <a:r xmlns:a="http://schemas.openxmlformats.org/drawingml/2006/main">
              <a:rPr sz="3200" b="1" dirty="0">
                <a:latin typeface="Calibri"/>
                <a:cs typeface="Calibri"/>
              </a:rPr>
              <a:t>الرائحة</a:t>
            </a: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79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b="1" spc="-35" dirty="0">
                <a:latin typeface="Calibri"/>
                <a:cs typeface="Calibri"/>
              </a:rPr>
              <a:t>اللمس</a:t>
            </a:r>
            <a:r xmlns:a="http://schemas.openxmlformats.org/drawingml/2006/main">
              <a:rPr sz="3200" b="1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dirty="0">
                <a:latin typeface="Calibri"/>
                <a:cs typeface="Calibri"/>
              </a:rPr>
              <a:t>مرئي</a:t>
            </a:r>
            <a:r xmlns:a="http://schemas.openxmlformats.org/drawingml/2006/main">
              <a:rPr sz="32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5" dirty="0">
                <a:latin typeface="Calibri"/>
                <a:cs typeface="Calibri"/>
              </a:rPr>
              <a:t>التعديلات</a:t>
            </a:r>
            <a:endParaRPr xmlns:a="http://schemas.openxmlformats.org/drawingml/2006/main"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0" y="271030"/>
            <a:ext cx="3162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5" dirty="0"/>
              <a:t>التشخيص</a:t>
            </a:r>
            <a:r xmlns:a="http://schemas.openxmlformats.org/drawingml/2006/main">
              <a:rPr spc="-105" dirty="0"/>
              <a:t> </a:t>
            </a:r>
            <a:r xmlns:a="http://schemas.openxmlformats.org/drawingml/2006/main">
              <a:rPr spc="-70" dirty="0"/>
              <a:t>الاختبارات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2841" y="627265"/>
            <a:ext cx="7905115" cy="59439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xmlns:a="http://schemas.openxmlformats.org/drawingml/2006/main"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CT</a:t>
            </a:r>
            <a:r xmlns:a="http://schemas.openxmlformats.org/drawingml/2006/main">
              <a:rPr sz="2800" spc="-9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مسح</a:t>
            </a:r>
            <a:endParaRPr xmlns:a="http://schemas.openxmlformats.org/drawingml/2006/main" sz="2800" dirty="0">
              <a:latin typeface="Times New Roman"/>
              <a:cs typeface="Times New Roman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التصوير بالرنين المغناطيسي</a:t>
            </a:r>
            <a:endParaRPr xmlns:a="http://schemas.openxmlformats.org/drawingml/2006/main" sz="2800" dirty="0">
              <a:latin typeface="Times New Roman"/>
              <a:cs typeface="Times New Roman"/>
            </a:endParaRPr>
          </a:p>
          <a:p>
            <a:pPr xmlns:a="http://schemas.openxmlformats.org/drawingml/2006/main" marL="355600" marR="5080" indent="-342900">
              <a:lnSpc>
                <a:spcPct val="100000"/>
              </a:lnSpc>
              <a:spcBef>
                <a:spcPts val="61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تصوير </a:t>
            </a:r>
            <a:r xmlns:a="http://schemas.openxmlformats.org/drawingml/2006/main"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الأوعية الدماغية 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.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تصوير 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الأوعية الدماغية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هو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x-</a:t>
            </a:r>
            <a:r xmlns:a="http://schemas.openxmlformats.org/drawingml/2006/main">
              <a:rPr sz="2800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40" dirty="0">
                <a:latin typeface="Calibri"/>
                <a:cs typeface="Calibri"/>
              </a:rPr>
              <a:t>شعاع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يذاكر</a:t>
            </a:r>
            <a:r xmlns:a="http://schemas.openxmlformats.org/drawingml/2006/main">
              <a:rPr sz="2800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التابع</a:t>
            </a:r>
            <a:r xmlns:a="http://schemas.openxmlformats.org/drawingml/2006/main">
              <a:rPr sz="28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دماغي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الدوران</a:t>
            </a:r>
            <a:r xmlns:a="http://schemas.openxmlformats.org/drawingml/2006/main">
              <a:rPr sz="28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28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على </a:t>
            </a:r>
            <a:r xmlns:a="http://schemas.openxmlformats.org/drawingml/2006/main">
              <a:rPr sz="2800" spc="-25" dirty="0">
                <a:latin typeface="Calibri"/>
                <a:cs typeface="Calibri"/>
              </a:rPr>
              <a:t>النقيض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عامل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محقون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المحدد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35" dirty="0">
                <a:latin typeface="Calibri"/>
                <a:cs typeface="Calibri"/>
              </a:rPr>
              <a:t>شريان.</a:t>
            </a:r>
            <a:r xmlns:a="http://schemas.openxmlformats.org/drawingml/2006/main">
              <a:rPr sz="28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تصوير 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الأوعية الدماغية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هو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قيّم</a:t>
            </a:r>
            <a:r xmlns:a="http://schemas.openxmlformats.org/drawingml/2006/main">
              <a:rPr sz="28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أداة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25" dirty="0">
                <a:latin typeface="Calibri"/>
                <a:cs typeface="Calibri"/>
              </a:rPr>
              <a:t>يفتش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الأوعية الدموية</a:t>
            </a:r>
            <a:r xmlns:a="http://schemas.openxmlformats.org/drawingml/2006/main">
              <a:rPr sz="2800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مرض،</a:t>
            </a:r>
            <a:r xmlns:a="http://schemas.openxmlformats.org/drawingml/2006/main">
              <a:rPr sz="28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تمدد الأوعية الدموية ،</a:t>
            </a:r>
            <a:r xmlns:a="http://schemas.openxmlformats.org/drawingml/2006/main">
              <a:rPr sz="2800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شرياني وريدي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التشوهات </a:t>
            </a:r>
            <a:r xmlns:a="http://schemas.openxmlformats.org/drawingml/2006/main">
              <a:rPr sz="2800" spc="-15" dirty="0" smtClean="0">
                <a:latin typeface="Calibri"/>
                <a:cs typeface="Calibri"/>
              </a:rPr>
              <a:t>.</a:t>
            </a:r>
            <a:endParaRPr xmlns:a="http://schemas.openxmlformats.org/drawingml/2006/main" lang="en-US" sz="2800" spc="-15" dirty="0" smtClean="0">
              <a:latin typeface="Calibri"/>
              <a:cs typeface="Calibri"/>
            </a:endParaRPr>
          </a:p>
          <a:p>
            <a:pPr xmlns:a="http://schemas.openxmlformats.org/drawingml/2006/main" marL="355600" marR="5080" indent="-342900">
              <a:spcBef>
                <a:spcPts val="61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lang="ar" sz="2800" spc="-5" dirty="0" smtClean="0">
                <a:latin typeface="Times New Roman"/>
                <a:cs typeface="Times New Roman"/>
              </a:rPr>
              <a:t>البزل </a:t>
            </a:r>
            <a:r xmlns:a="http://schemas.openxmlformats.org/drawingml/2006/main">
              <a:rPr lang="ar" sz="2800" dirty="0" smtClean="0">
                <a:latin typeface="Times New Roman"/>
                <a:cs typeface="Times New Roman"/>
              </a:rPr>
              <a:t>القطني </a:t>
            </a:r>
            <a:r xmlns:a="http://schemas.openxmlformats.org/drawingml/2006/main">
              <a:rPr lang="ar" sz="2800" dirty="0" smtClean="0">
                <a:latin typeface="Times New Roman"/>
                <a:cs typeface="Times New Roman"/>
              </a:rPr>
              <a:t>(LP). بين</a:t>
            </a:r>
            <a:r xmlns:a="http://schemas.openxmlformats.org/drawingml/2006/main">
              <a:rPr lang="ar" sz="2800" spc="10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lang="ar" sz="2800" dirty="0" smtClean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lang="ar" sz="2800" spc="5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lang="ar" sz="2800" spc="-5" dirty="0" smtClean="0">
                <a:latin typeface="Times New Roman"/>
                <a:cs typeface="Times New Roman"/>
              </a:rPr>
              <a:t>ثالث</a:t>
            </a:r>
            <a:r xmlns:a="http://schemas.openxmlformats.org/drawingml/2006/main">
              <a:rPr lang="ar" sz="2800" spc="5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lang="ar" sz="2800" dirty="0" smtClean="0">
                <a:latin typeface="Times New Roman"/>
                <a:cs typeface="Times New Roman"/>
              </a:rPr>
              <a:t>والرابع </a:t>
            </a:r>
            <a:r xmlns:a="http://schemas.openxmlformats.org/drawingml/2006/main">
              <a:rPr lang="ar" sz="2800" spc="-5" dirty="0" smtClean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lang="ar" sz="2800" spc="10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lang="ar" sz="2800" dirty="0" smtClean="0">
                <a:latin typeface="Times New Roman"/>
                <a:cs typeface="Times New Roman"/>
              </a:rPr>
              <a:t>أو </a:t>
            </a:r>
            <a:r xmlns:a="http://schemas.openxmlformats.org/drawingml/2006/main">
              <a:rPr lang="ar" sz="2800" spc="-5" dirty="0" smtClean="0">
                <a:latin typeface="Times New Roman"/>
                <a:cs typeface="Times New Roman"/>
              </a:rPr>
              <a:t>الرابع</a:t>
            </a:r>
            <a:r xmlns:a="http://schemas.openxmlformats.org/drawingml/2006/main">
              <a:rPr lang="ar" sz="2800" spc="5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lang="ar" sz="2800" dirty="0" smtClean="0">
                <a:latin typeface="Times New Roman"/>
                <a:cs typeface="Times New Roman"/>
              </a:rPr>
              <a:t>والخامس </a:t>
            </a:r>
            <a:r xmlns:a="http://schemas.openxmlformats.org/drawingml/2006/main">
              <a:rPr lang="ar" sz="2800" spc="-5" dirty="0" smtClean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lang="ar" sz="2800" spc="15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lang="ar" sz="2800" spc="-5" dirty="0" smtClean="0">
                <a:latin typeface="Times New Roman"/>
                <a:cs typeface="Times New Roman"/>
              </a:rPr>
              <a:t>قطني</a:t>
            </a:r>
            <a:r xmlns:a="http://schemas.openxmlformats.org/drawingml/2006/main">
              <a:rPr lang="ar" sz="2800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lang="ar" sz="2800" spc="-5" dirty="0" smtClean="0">
                <a:latin typeface="Times New Roman"/>
                <a:cs typeface="Times New Roman"/>
              </a:rPr>
              <a:t>فقرات</a:t>
            </a:r>
            <a:r xmlns:a="http://schemas.openxmlformats.org/drawingml/2006/main">
              <a:rPr lang="ar" sz="2800" spc="30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lang="ar" sz="2800" dirty="0" smtClean="0">
                <a:latin typeface="Times New Roman"/>
                <a:cs typeface="Times New Roman"/>
              </a:rPr>
              <a:t>للحصول </a:t>
            </a:r>
            <a:r xmlns:a="http://schemas.openxmlformats.org/drawingml/2006/main">
              <a:rPr lang="ar" sz="2800" spc="-5" dirty="0" smtClean="0">
                <a:latin typeface="Times New Roman"/>
                <a:cs typeface="Times New Roman"/>
              </a:rPr>
              <a:t>عليها</a:t>
            </a:r>
            <a:r xmlns:a="http://schemas.openxmlformats.org/drawingml/2006/main">
              <a:rPr lang="ar" sz="2800" spc="25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lang="ar" sz="2800" spc="-5" dirty="0" smtClean="0">
                <a:latin typeface="Times New Roman"/>
                <a:cs typeface="Times New Roman"/>
              </a:rPr>
              <a:t>CSF</a:t>
            </a:r>
            <a:r xmlns:a="http://schemas.openxmlformats.org/drawingml/2006/main">
              <a:rPr lang="ar" sz="2800" spc="-15" dirty="0" smtClean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lang="ar" sz="2800" dirty="0" smtClean="0">
                <a:latin typeface="Times New Roman"/>
                <a:cs typeface="Times New Roman"/>
              </a:rPr>
              <a:t>للفحص </a:t>
            </a:r>
            <a:r xmlns:a="http://schemas.openxmlformats.org/drawingml/2006/main">
              <a:rPr lang="ar" sz="2800" spc="-5" dirty="0">
                <a:cs typeface="Calibri"/>
              </a:rPr>
              <a:t>اللاحق </a:t>
            </a:r>
            <a:r xmlns:a="http://schemas.openxmlformats.org/drawingml/2006/main">
              <a:rPr lang="ar" sz="2800" spc="-5" dirty="0" smtClean="0">
                <a:latin typeface="Times New Roman"/>
                <a:cs typeface="Times New Roman"/>
              </a:rPr>
              <a:t>_ </a:t>
            </a:r>
            <a:r xmlns:a="http://schemas.openxmlformats.org/drawingml/2006/main">
              <a:rPr lang="ar" sz="2800" spc="-10" dirty="0" err="1">
                <a:cs typeface="Calibri"/>
              </a:rPr>
              <a:t>_</a:t>
            </a:r>
            <a:r xmlns:a="http://schemas.openxmlformats.org/drawingml/2006/main">
              <a:rPr lang="ar" sz="2800" spc="-10" dirty="0">
                <a:cs typeface="Calibri"/>
              </a:rPr>
              <a:t> </a:t>
            </a:r>
            <a:r xmlns:a="http://schemas.openxmlformats.org/drawingml/2006/main">
              <a:rPr lang="ar" sz="2800" spc="-5" dirty="0">
                <a:solidFill>
                  <a:srgbClr val="FF0000"/>
                </a:solidFill>
                <a:cs typeface="Calibri"/>
              </a:rPr>
              <a:t>صداع</a:t>
            </a:r>
            <a:r xmlns:a="http://schemas.openxmlformats.org/drawingml/2006/main">
              <a:rPr lang="ar" sz="2800" spc="-5" dirty="0">
                <a:cs typeface="Calibri"/>
              </a:rPr>
              <a:t> عادة </a:t>
            </a:r>
            <a:r xmlns:a="http://schemas.openxmlformats.org/drawingml/2006/main">
              <a:rPr lang="ar" sz="2800" spc="-10" dirty="0">
                <a:cs typeface="Calibri"/>
              </a:rPr>
              <a:t>ما </a:t>
            </a:r>
            <a:r xmlns:a="http://schemas.openxmlformats.org/drawingml/2006/main">
              <a:rPr lang="ar" sz="2800" spc="-5" dirty="0">
                <a:cs typeface="Calibri"/>
              </a:rPr>
              <a:t>تدار</a:t>
            </a:r>
            <a:r xmlns:a="http://schemas.openxmlformats.org/drawingml/2006/main">
              <a:rPr lang="ar" sz="2800" spc="-665" dirty="0">
                <a:cs typeface="Calibri"/>
              </a:rPr>
              <a:t> </a:t>
            </a:r>
            <a:r xmlns:a="http://schemas.openxmlformats.org/drawingml/2006/main">
              <a:rPr lang="ar" sz="2800" spc="-10" dirty="0">
                <a:cs typeface="Calibri"/>
              </a:rPr>
              <a:t>عن طريق الراحة </a:t>
            </a:r>
            <a:r xmlns:a="http://schemas.openxmlformats.org/drawingml/2006/main">
              <a:rPr lang="ar" sz="2800" spc="-5" dirty="0">
                <a:cs typeface="Calibri"/>
              </a:rPr>
              <a:t>في السرير </a:t>
            </a:r>
            <a:r xmlns:a="http://schemas.openxmlformats.org/drawingml/2006/main">
              <a:rPr lang="ar" sz="2800" spc="-20" dirty="0">
                <a:cs typeface="Calibri"/>
              </a:rPr>
              <a:t>،</a:t>
            </a:r>
            <a:r xmlns:a="http://schemas.openxmlformats.org/drawingml/2006/main">
              <a:rPr lang="ar" sz="2800" spc="-15" dirty="0">
                <a:cs typeface="Calibri"/>
              </a:rPr>
              <a:t> </a:t>
            </a:r>
            <a:r xmlns:a="http://schemas.openxmlformats.org/drawingml/2006/main">
              <a:rPr lang="ar" sz="2800" spc="-5" dirty="0">
                <a:cs typeface="Calibri"/>
              </a:rPr>
              <a:t>مسكن</a:t>
            </a:r>
            <a:r xmlns:a="http://schemas.openxmlformats.org/drawingml/2006/main">
              <a:rPr lang="ar" sz="2800" spc="-30" dirty="0">
                <a:cs typeface="Calibri"/>
              </a:rPr>
              <a:t> </a:t>
            </a:r>
            <a:r xmlns:a="http://schemas.openxmlformats.org/drawingml/2006/main">
              <a:rPr lang="ar" sz="2800" spc="-10" dirty="0">
                <a:cs typeface="Calibri"/>
              </a:rPr>
              <a:t>عملاء،</a:t>
            </a:r>
            <a:r xmlns:a="http://schemas.openxmlformats.org/drawingml/2006/main">
              <a:rPr lang="ar" sz="2800" spc="-5" dirty="0">
                <a:cs typeface="Calibri"/>
              </a:rPr>
              <a:t> </a:t>
            </a:r>
            <a:r xmlns:a="http://schemas.openxmlformats.org/drawingml/2006/main">
              <a:rPr lang="ar" sz="2800" dirty="0">
                <a:cs typeface="Calibri"/>
              </a:rPr>
              <a:t>و</a:t>
            </a:r>
            <a:r xmlns:a="http://schemas.openxmlformats.org/drawingml/2006/main">
              <a:rPr lang="ar" sz="2800" spc="-10" dirty="0">
                <a:cs typeface="Calibri"/>
              </a:rPr>
              <a:t> </a:t>
            </a:r>
            <a:r xmlns:a="http://schemas.openxmlformats.org/drawingml/2006/main">
              <a:rPr lang="ar" sz="2800" spc="-25" dirty="0" smtClean="0">
                <a:cs typeface="Calibri"/>
              </a:rPr>
              <a:t>ترطيب</a:t>
            </a:r>
            <a:endParaRPr xmlns:a="http://schemas.openxmlformats.org/drawingml/2006/main" lang="en-US" sz="2800" dirty="0"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1854" y="478663"/>
            <a:ext cx="38608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dirty="0"/>
              <a:t>التشخيص</a:t>
            </a:r>
            <a:r xmlns:a="http://schemas.openxmlformats.org/drawingml/2006/main">
              <a:rPr sz="4400" spc="-165" dirty="0"/>
              <a:t> </a:t>
            </a:r>
            <a:r xmlns:a="http://schemas.openxmlformats.org/drawingml/2006/main">
              <a:rPr sz="4400" spc="-85" dirty="0"/>
              <a:t>الاختبارات</a:t>
            </a:r>
            <a:endParaRPr xmlns:a="http://schemas.openxmlformats.org/drawingml/2006/main"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66798"/>
            <a:ext cx="8060690" cy="43700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xmlns:a="http://schemas.openxmlformats.org/drawingml/2006/main" marL="355600" marR="107314" indent="-343535">
              <a:lnSpc>
                <a:spcPct val="90000"/>
              </a:lnSpc>
              <a:spcBef>
                <a:spcPts val="459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مخطط كهربية الدماغ </a:t>
            </a:r>
            <a:r xmlns:a="http://schemas.openxmlformats.org/drawingml/2006/main"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(EEG).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إن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مخطط كهربية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الدماغ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مفيد</a:t>
            </a:r>
            <a:r xmlns:a="http://schemas.openxmlformats.org/drawingml/2006/main">
              <a:rPr sz="3000" spc="-6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اختبار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لتشخيص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وتقييم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النوبات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_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_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اضطرابات ،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غيبوبة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عضوي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مخ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متلازمة.</a:t>
            </a:r>
            <a:endParaRPr xmlns:a="http://schemas.openxmlformats.org/drawingml/2006/main" sz="3000" dirty="0">
              <a:latin typeface="Calibri"/>
              <a:cs typeface="Calibri"/>
            </a:endParaRPr>
          </a:p>
          <a:p>
            <a:pPr xmlns:a="http://schemas.openxmlformats.org/drawingml/2006/main" marL="355600" marR="627380" indent="-343535">
              <a:lnSpc>
                <a:spcPct val="90000"/>
              </a:lnSpc>
              <a:spcBef>
                <a:spcPts val="72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مخطط كهربية العضل (EMG).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مخطط كهربية العضل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مفيد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تحديد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وجود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العصب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العضلي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_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_</a:t>
            </a:r>
            <a:r xmlns:a="http://schemas.openxmlformats.org/drawingml/2006/main">
              <a:rPr sz="3000" spc="-6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اضطراب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والاعتلال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العضلي.</a:t>
            </a:r>
            <a:endParaRPr xmlns:a="http://schemas.openxmlformats.org/drawingml/2006/main" sz="3000" dirty="0">
              <a:latin typeface="Calibri"/>
              <a:cs typeface="Calibri"/>
            </a:endParaRPr>
          </a:p>
          <a:p>
            <a:pPr xmlns:a="http://schemas.openxmlformats.org/drawingml/2006/main" marL="355600" marR="5080" indent="-343535">
              <a:lnSpc>
                <a:spcPct val="90000"/>
              </a:lnSpc>
              <a:spcBef>
                <a:spcPts val="72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تصوير النخاع:</a:t>
            </a:r>
            <a:r xmlns:a="http://schemas.openxmlformats.org/drawingml/2006/main">
              <a:rPr sz="300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أ</a:t>
            </a:r>
            <a:r xmlns:a="http://schemas.openxmlformats.org/drawingml/2006/main"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25" dirty="0">
                <a:solidFill>
                  <a:srgbClr val="FF0000"/>
                </a:solidFill>
                <a:latin typeface="Calibri"/>
                <a:cs typeface="Calibri"/>
              </a:rPr>
              <a:t>مخطط النخاع</a:t>
            </a:r>
            <a:r xmlns:a="http://schemas.openxmlformats.org/drawingml/2006/main"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الأشعة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السينية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العمود الفقري</a:t>
            </a:r>
            <a:r xmlns:a="http://schemas.openxmlformats.org/drawingml/2006/main">
              <a:rPr sz="3000" spc="-6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الفضاء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تحت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العنكبوتية 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المأخوذة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بعد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حقن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عامل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التباين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الفضاء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تحت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العنكبوتية الشوكي</a:t>
            </a:r>
            <a:r xmlns:a="http://schemas.openxmlformats.org/drawingml/2006/main">
              <a:rPr sz="3000" spc="-6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من خلال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قطني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ثقب.</a:t>
            </a:r>
            <a:endParaRPr xmlns:a="http://schemas.openxmlformats.org/drawingml/2006/main" sz="3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5454" y="1814064"/>
            <a:ext cx="8105140" cy="1342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2868930" marR="5080" indent="-2856865">
              <a:lnSpc>
                <a:spcPct val="120000"/>
              </a:lnSpc>
              <a:spcBef>
                <a:spcPts val="95"/>
              </a:spcBef>
              <a:bidi/>
            </a:pPr>
            <a:r xmlns:a="http://schemas.openxmlformats.org/drawingml/2006/main">
              <a:rPr spc="-5" dirty="0"/>
              <a:t>إدارة</a:t>
            </a:r>
            <a:r xmlns:a="http://schemas.openxmlformats.org/drawingml/2006/main">
              <a:rPr spc="10" dirty="0"/>
              <a:t> </a:t>
            </a:r>
            <a:r xmlns:a="http://schemas.openxmlformats.org/drawingml/2006/main">
              <a:rPr spc="-5" dirty="0"/>
              <a:t>ل</a:t>
            </a:r>
            <a:r xmlns:a="http://schemas.openxmlformats.org/drawingml/2006/main">
              <a:rPr spc="15" dirty="0"/>
              <a:t> </a:t>
            </a:r>
            <a:r xmlns:a="http://schemas.openxmlformats.org/drawingml/2006/main">
              <a:rPr spc="-5" dirty="0"/>
              <a:t>مرضى</a:t>
            </a:r>
            <a:r xmlns:a="http://schemas.openxmlformats.org/drawingml/2006/main">
              <a:rPr spc="-55" dirty="0"/>
              <a:t> </a:t>
            </a:r>
            <a:r xmlns:a="http://schemas.openxmlformats.org/drawingml/2006/main">
              <a:rPr spc="-20" dirty="0"/>
              <a:t>مع</a:t>
            </a:r>
            <a:r xmlns:a="http://schemas.openxmlformats.org/drawingml/2006/main">
              <a:rPr spc="15" dirty="0"/>
              <a:t> </a:t>
            </a:r>
            <a:r xmlns:a="http://schemas.openxmlformats.org/drawingml/2006/main">
              <a:rPr spc="-10" dirty="0"/>
              <a:t>العصبية</a:t>
            </a:r>
            <a:r xmlns:a="http://schemas.openxmlformats.org/drawingml/2006/main">
              <a:rPr spc="-885" dirty="0"/>
              <a:t> </a:t>
            </a:r>
            <a:r xmlns:a="http://schemas.openxmlformats.org/drawingml/2006/main">
              <a:rPr dirty="0"/>
              <a:t>اختلال وظيفي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3794" y="776732"/>
            <a:ext cx="3871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5" dirty="0"/>
              <a:t>تعلُّم</a:t>
            </a:r>
            <a:r xmlns:a="http://schemas.openxmlformats.org/drawingml/2006/main">
              <a:rPr spc="-25" dirty="0"/>
              <a:t> </a:t>
            </a:r>
            <a:r xmlns:a="http://schemas.openxmlformats.org/drawingml/2006/main">
              <a:rPr spc="-5" dirty="0"/>
              <a:t>أهداف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02435"/>
            <a:ext cx="8096884" cy="17081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675"/>
              </a:spcBef>
              <a:bidi/>
            </a:pPr>
            <a:r xmlns:a="http://schemas.openxmlformats.org/drawingml/2006/main">
              <a:rPr sz="2400" b="1" spc="-5" dirty="0">
                <a:latin typeface="Times New Roman"/>
                <a:cs typeface="Times New Roman"/>
              </a:rPr>
              <a:t>عند </a:t>
            </a:r>
            <a:r xmlns:a="http://schemas.openxmlformats.org/drawingml/2006/main">
              <a:rPr sz="2400" b="1" dirty="0">
                <a:latin typeface="Times New Roman"/>
                <a:cs typeface="Times New Roman"/>
              </a:rPr>
              <a:t>الانتهاء</a:t>
            </a:r>
            <a:r xmlns:a="http://schemas.openxmlformats.org/drawingml/2006/main">
              <a:rPr sz="2400" b="1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b="1" dirty="0">
                <a:latin typeface="Times New Roman"/>
                <a:cs typeface="Times New Roman"/>
              </a:rPr>
              <a:t>من هذه </a:t>
            </a:r>
            <a:r xmlns:a="http://schemas.openxmlformats.org/drawingml/2006/main">
              <a:rPr sz="2400" b="1" spc="-5" dirty="0">
                <a:latin typeface="Times New Roman"/>
                <a:cs typeface="Times New Roman"/>
              </a:rPr>
              <a:t>المحاضرة ،</a:t>
            </a:r>
            <a:r xmlns:a="http://schemas.openxmlformats.org/drawingml/2006/main">
              <a:rPr sz="2400" b="1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b="1" spc="-5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400" b="1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b="1" dirty="0">
                <a:latin typeface="Times New Roman"/>
                <a:cs typeface="Times New Roman"/>
              </a:rPr>
              <a:t>طلاب</a:t>
            </a:r>
            <a:r xmlns:a="http://schemas.openxmlformats.org/drawingml/2006/main">
              <a:rPr sz="2400" b="1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b="1" spc="-5" dirty="0">
                <a:latin typeface="Times New Roman"/>
                <a:cs typeface="Times New Roman"/>
              </a:rPr>
              <a:t>سوف</a:t>
            </a:r>
            <a:r xmlns:a="http://schemas.openxmlformats.org/drawingml/2006/main">
              <a:rPr sz="2400" b="1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b="1" spc="-5" dirty="0">
                <a:latin typeface="Times New Roman"/>
                <a:cs typeface="Times New Roman"/>
              </a:rPr>
              <a:t>يكون</a:t>
            </a:r>
            <a:r xmlns:a="http://schemas.openxmlformats.org/drawingml/2006/main">
              <a:rPr sz="2400" b="1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b="1" spc="-5" dirty="0">
                <a:latin typeface="Times New Roman"/>
                <a:cs typeface="Times New Roman"/>
              </a:rPr>
              <a:t>قادر </a:t>
            </a:r>
            <a:r xmlns:a="http://schemas.openxmlformats.org/drawingml/2006/main">
              <a:rPr sz="2400" b="1" dirty="0">
                <a:latin typeface="Times New Roman"/>
                <a:cs typeface="Times New Roman"/>
              </a:rPr>
              <a:t>على: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17500" indent="-305435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318135" algn="l"/>
              </a:tabLst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تعريف</a:t>
            </a:r>
            <a:r xmlns:a="http://schemas.openxmlformats.org/drawingml/2006/main">
              <a:rPr sz="2400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المتنوع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أنواع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الأسباب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النوبات.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17500" indent="-305435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318135" algn="l"/>
              </a:tabLst>
              <a:bidi/>
            </a:pP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استخدم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التمريض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عملية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يطور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أ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يخطط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الرعاية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للمريض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_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>
              <a:lnSpc>
                <a:spcPct val="100000"/>
              </a:lnSpc>
              <a:spcBef>
                <a:spcPts val="5"/>
              </a:spcBef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تعاني</a:t>
            </a:r>
            <a:r xmlns:a="http://schemas.openxmlformats.org/drawingml/2006/main">
              <a:rPr sz="2400" spc="-8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النوبات.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7282" y="512191"/>
            <a:ext cx="38665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4000" spc="-15" dirty="0"/>
              <a:t>اِنتِزاع</a:t>
            </a:r>
            <a:r xmlns:a="http://schemas.openxmlformats.org/drawingml/2006/main">
              <a:rPr sz="4000" spc="-40" dirty="0"/>
              <a:t> </a:t>
            </a:r>
            <a:r xmlns:a="http://schemas.openxmlformats.org/drawingml/2006/main">
              <a:rPr sz="4000" spc="-5" dirty="0"/>
              <a:t>الاضطرابات</a:t>
            </a:r>
            <a:endParaRPr xmlns:a="http://schemas.openxmlformats.org/drawingml/2006/main" sz="4000"/>
          </a:p>
        </p:txBody>
      </p:sp>
      <p:sp>
        <p:nvSpPr>
          <p:cNvPr id="3" name="object 3"/>
          <p:cNvSpPr txBox="1"/>
          <p:nvPr/>
        </p:nvSpPr>
        <p:spPr>
          <a:xfrm>
            <a:off x="533400" y="1739010"/>
            <a:ext cx="8358505" cy="46875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xmlns:a="http://schemas.openxmlformats.org/drawingml/2006/main" marL="355600" marR="705485" indent="-343535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400" b="1" spc="-5" dirty="0">
                <a:latin typeface="Times New Roman"/>
                <a:cs typeface="Times New Roman"/>
              </a:rPr>
              <a:t>1- </a:t>
            </a:r>
            <a:r xmlns:a="http://schemas.openxmlformats.org/drawingml/2006/main">
              <a:rPr sz="2400" b="1" spc="-10" dirty="0">
                <a:latin typeface="Times New Roman"/>
                <a:cs typeface="Times New Roman"/>
              </a:rPr>
              <a:t>الضبطيات:</a:t>
            </a:r>
            <a:r xmlns:a="http://schemas.openxmlformats.org/drawingml/2006/main">
              <a:rPr sz="2400" b="1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نكون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الحلقات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غير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طبيعي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محرك،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حسي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أو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اللاإرادي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نفسية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نشاط</a:t>
            </a:r>
            <a:r xmlns:a="http://schemas.openxmlformats.org/drawingml/2006/main">
              <a:rPr sz="2400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(أو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مزيج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هؤلاء)</a:t>
            </a:r>
            <a:r xmlns:a="http://schemas.openxmlformats.org/drawingml/2006/main">
              <a:rPr sz="2400" spc="-585" dirty="0">
                <a:latin typeface="Times New Roman"/>
                <a:cs typeface="Times New Roman"/>
              </a:rPr>
              <a:t> ناتج عن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إفرازات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مفرطة مفاجئة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من المخ</a:t>
            </a:r>
            <a:r xmlns:a="http://schemas.openxmlformats.org/drawingml/2006/main">
              <a:rPr sz="24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الخلايا العصبية.</a:t>
            </a: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3200" dirty="0">
              <a:latin typeface="Times New Roman"/>
              <a:cs typeface="Times New Roman"/>
            </a:endParaRPr>
          </a:p>
          <a:p>
            <a:pPr xmlns:a="http://schemas.openxmlformats.org/drawingml/2006/main" marL="355600" marR="5080" indent="-343535">
              <a:lnSpc>
                <a:spcPct val="90000"/>
              </a:lnSpc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يفرق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التصنيف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الدولي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للمضبوطات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بين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اثنين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الأنواع 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الرئيسية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: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جزئي</a:t>
            </a:r>
            <a:r xmlns:a="http://schemas.openxmlformats.org/drawingml/2006/main">
              <a:rPr sz="24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النوبات</a:t>
            </a:r>
            <a:r xmlns:a="http://schemas.openxmlformats.org/drawingml/2006/main"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الذي - التي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يبدأ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في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واحد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جزء</a:t>
            </a:r>
            <a:r xmlns:a="http://schemas.openxmlformats.org/drawingml/2006/main">
              <a:rPr sz="2400" spc="-5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من الدماغ ، والنوبات </a:t>
            </a:r>
            <a:r xmlns:a="http://schemas.openxmlformats.org/drawingml/2006/main"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المعممة </a:t>
            </a:r>
            <a:r xmlns:a="http://schemas.openxmlformats.org/drawingml/2006/main"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التي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تنطوي على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الكهربائية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التفريغ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في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الدماغ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كله </a:t>
            </a:r>
            <a:r xmlns:a="http://schemas.openxmlformats.org/drawingml/2006/main">
              <a:rPr sz="2400" dirty="0" smtClean="0">
                <a:latin typeface="Times New Roman"/>
                <a:cs typeface="Times New Roman"/>
              </a:rPr>
              <a:t>. </a:t>
            </a:r>
            <a:endParaRPr xmlns:a="http://schemas.openxmlformats.org/drawingml/2006/main" sz="3000" dirty="0">
              <a:latin typeface="Times New Roman"/>
              <a:cs typeface="Times New Roman"/>
            </a:endParaRPr>
            <a:r xmlns:a="http://schemas.openxmlformats.org/drawingml/2006/main">
              <a:rPr sz="2400" dirty="0">
                <a:latin typeface="Times New Roman"/>
                <a:cs typeface="Times New Roman"/>
              </a:rPr>
              <a:t>_</a:t>
            </a:r>
          </a:p>
          <a:p>
            <a:pPr xmlns:a="http://schemas.openxmlformats.org/drawingml/2006/main"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معظم</a:t>
            </a:r>
            <a:r xmlns:a="http://schemas.openxmlformats.org/drawingml/2006/main"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النوبات</a:t>
            </a:r>
            <a:r xmlns:a="http://schemas.openxmlformats.org/drawingml/2006/main">
              <a:rPr sz="24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نكون</a:t>
            </a:r>
            <a:r xmlns:a="http://schemas.openxmlformats.org/drawingml/2006/main"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مفاجئ</a:t>
            </a:r>
            <a:r xmlns:a="http://schemas.openxmlformats.org/drawingml/2006/main"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عابر </a:t>
            </a:r>
            <a:r xmlns:a="http://schemas.openxmlformats.org/drawingml/2006/main">
              <a:rPr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xmlns:a="http://schemas.openxmlformats.org/drawingml/2006/main" lang="en-US" sz="24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endParaRPr lang="en-US" sz="24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xmlns:a="http://schemas.openxmlformats.org/drawingml/2006/main" marL="355600" indent="-343535"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lang="a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الصرع: </a:t>
            </a:r>
            <a:r xmlns:a="http://schemas.openxmlformats.org/drawingml/2006/main">
              <a:rPr lang="ar" sz="2400" dirty="0">
                <a:latin typeface="Times New Roman"/>
                <a:cs typeface="Times New Roman"/>
              </a:rPr>
              <a:t>هو مجموعة من المتلازمات تتميز بنوبات صرع متكررة غير مبررة.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195263"/>
            <a:ext cx="8128000" cy="585787"/>
          </a:xfrm>
        </p:spPr>
        <p:txBody>
          <a:bodyPr>
            <a:normAutofit/>
          </a:bodyPr>
          <a:lstStyle/>
          <a:p>
            <a:pPr xmlns:a="http://schemas.openxmlformats.org/drawingml/2006/main" fontAlgn="auto">
              <a:spcAft>
                <a:spcPts val="0"/>
              </a:spcAft>
              <a:defRPr/>
              <a:bidi/>
            </a:pPr>
            <a:r xmlns:a="http://schemas.openxmlformats.org/drawingml/2006/main">
              <a:rPr lang="a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أنواع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96850" y="727075"/>
            <a:ext cx="8440738" cy="2843213"/>
          </a:xfrm>
        </p:spPr>
        <p:txBody>
          <a:bodyPr>
            <a:spAutoFit/>
          </a:bodyPr>
          <a:lstStyle/>
          <a:p>
            <a:pPr xmlns:a="http://schemas.openxmlformats.org/drawingml/2006/main">
              <a:buFont typeface="Wingdings" panose="05000000000000000000" pitchFamily="2" charset="2"/>
              <a:buNone/>
              <a:bidi/>
            </a:pPr>
            <a:r xmlns:a="http://schemas.openxmlformats.org/drawingml/2006/main">
              <a:rPr lang="ar" altLang="en-US" sz="3200" smtClean="0">
                <a:solidFill>
                  <a:srgbClr val="FF0000"/>
                </a:solidFill>
              </a:rPr>
              <a:t>1. الحجز الجزئي</a:t>
            </a:r>
          </a:p>
          <a:p>
            <a:r xmlns:a="http://schemas.openxmlformats.org/drawingml/2006/main">
              <a:rPr lang="ar" altLang="en-US" sz="3200" smtClean="0"/>
              <a:t>تعتمد على المنطقة</a:t>
            </a:r>
          </a:p>
          <a:p>
            <a:r xmlns:a="http://schemas.openxmlformats.org/drawingml/2006/main">
              <a:rPr lang="ar" altLang="en-US" sz="3200" smtClean="0"/>
              <a:t>قد تتطور إلى نوبة توترية رمعية معممة.</a:t>
            </a:r>
            <a:r xmlns:a="http://schemas.openxmlformats.org/drawingml/2006/main">
              <a:rPr lang="ar" altLang="en-US" sz="3200" smtClean="0"/>
              <a:t> </a:t>
            </a:r>
          </a:p>
          <a:p>
            <a:r xmlns:a="http://schemas.openxmlformats.org/drawingml/2006/main">
              <a:rPr lang="ar" altLang="en-US" sz="3200" smtClean="0"/>
              <a:t>مقسمة إلى</a:t>
            </a:r>
          </a:p>
          <a:p>
            <a:pPr xmlns:a="http://schemas.openxmlformats.org/drawingml/2006/main" lvl="1">
              <a:buClr>
                <a:srgbClr val="FF0000"/>
              </a:buClr>
              <a:buFont typeface="Wingdings" panose="05000000000000000000" pitchFamily="2" charset="2"/>
              <a:buChar char="Ø"/>
              <a:bidi/>
            </a:pPr>
            <a:r xmlns:a="http://schemas.openxmlformats.org/drawingml/2006/main">
              <a:rPr lang="ar" altLang="en-US" sz="2800" smtClean="0"/>
              <a:t>نوبة جزئية بسيطة ومعقدة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80963" y="3730625"/>
            <a:ext cx="8488363" cy="2935288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xmlns:a="http://schemas.openxmlformats.org/drawingml/2006/main" lvl="1" fontAlgn="auto">
              <a:buClr>
                <a:srgbClr val="FF0000"/>
              </a:buClr>
              <a:buFont typeface="Wingdings" pitchFamily="2" charset="2"/>
              <a:buChar char="Ø"/>
              <a:defRPr/>
              <a:bidi/>
            </a:pPr>
            <a:r xmlns:a="http://schemas.openxmlformats.org/drawingml/2006/main">
              <a:rPr lang="ar" sz="2800" b="1" dirty="0" smtClean="0">
                <a:solidFill>
                  <a:srgbClr val="FF0000"/>
                </a:solidFill>
              </a:rPr>
              <a:t>نوبات جزئية بسيطة:</a:t>
            </a:r>
          </a:p>
          <a:p>
            <a:pPr xmlns:a="http://schemas.openxmlformats.org/drawingml/2006/main" marL="384048" lvl="2" indent="0" fontAlgn="auto">
              <a:buFont typeface="Calibri" pitchFamily="34" charset="0"/>
              <a:buNone/>
              <a:defRPr/>
              <a:bidi/>
            </a:pPr>
            <a:r xmlns:a="http://schemas.openxmlformats.org/drawingml/2006/main">
              <a:rPr lang="ar" sz="2400" b="1" dirty="0" smtClean="0"/>
              <a:t>1- عدم فقدان الوعي 2- تدوم أقل من دقيقة واحدة.</a:t>
            </a:r>
          </a:p>
          <a:p>
            <a:pPr xmlns:a="http://schemas.openxmlformats.org/drawingml/2006/main" lvl="2" fontAlgn="auto">
              <a:buFont typeface="Wingdings" panose="05000000000000000000" pitchFamily="2" charset="2"/>
              <a:buChar char="ü"/>
              <a:defRPr/>
              <a:bidi/>
            </a:pPr>
            <a:r xmlns:a="http://schemas.openxmlformats.org/drawingml/2006/main">
              <a:rPr lang="ar" sz="2400" b="1" dirty="0" smtClean="0"/>
              <a:t>مصافحة إصبع أو يد</a:t>
            </a:r>
          </a:p>
          <a:p>
            <a:pPr xmlns:a="http://schemas.openxmlformats.org/drawingml/2006/main" lvl="2" fontAlgn="auto">
              <a:buFont typeface="Wingdings" panose="05000000000000000000" pitchFamily="2" charset="2"/>
              <a:buChar char="ü"/>
              <a:defRPr/>
              <a:bidi/>
            </a:pPr>
            <a:r xmlns:a="http://schemas.openxmlformats.org/drawingml/2006/main">
              <a:rPr lang="ar" sz="2400" b="1" dirty="0" smtClean="0"/>
              <a:t>رعشة الفم لا يمكن السيطرة عليها.</a:t>
            </a:r>
          </a:p>
          <a:p>
            <a:pPr xmlns:a="http://schemas.openxmlformats.org/drawingml/2006/main" lvl="2" fontAlgn="auto">
              <a:buFont typeface="Wingdings" panose="05000000000000000000" pitchFamily="2" charset="2"/>
              <a:buChar char="ü"/>
              <a:defRPr/>
              <a:bidi/>
            </a:pPr>
            <a:r xmlns:a="http://schemas.openxmlformats.org/drawingml/2006/main">
              <a:rPr lang="ar" sz="2400" b="1" dirty="0" smtClean="0"/>
              <a:t>تحدث بطريقة غير مفهومة</a:t>
            </a:r>
          </a:p>
          <a:p>
            <a:pPr xmlns:a="http://schemas.openxmlformats.org/drawingml/2006/main" lvl="2" fontAlgn="auto">
              <a:buFont typeface="Wingdings" panose="05000000000000000000" pitchFamily="2" charset="2"/>
              <a:buChar char="ü"/>
              <a:defRPr/>
              <a:bidi/>
            </a:pPr>
            <a:r xmlns:a="http://schemas.openxmlformats.org/drawingml/2006/main">
              <a:rPr lang="ar" sz="2400" b="1" dirty="0" smtClean="0"/>
              <a:t>دائِخ</a:t>
            </a:r>
          </a:p>
          <a:p>
            <a:pPr xmlns:a="http://schemas.openxmlformats.org/drawingml/2006/main" lvl="2" fontAlgn="auto">
              <a:buFont typeface="Wingdings" panose="05000000000000000000" pitchFamily="2" charset="2"/>
              <a:buChar char="ü"/>
              <a:defRPr/>
              <a:bidi/>
            </a:pPr>
            <a:r xmlns:a="http://schemas.openxmlformats.org/drawingml/2006/main">
              <a:rPr lang="ar" sz="2400" b="1" dirty="0" smtClean="0"/>
              <a:t>مشاهد أو أصوات أو روائح أو أذواق غير سارة ،</a:t>
            </a:r>
            <a:endParaRPr xmlns:a="http://schemas.openxmlformats.org/drawingml/2006/main"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829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79535" y="6464985"/>
            <a:ext cx="1536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5757" y="544195"/>
            <a:ext cx="3871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5" dirty="0"/>
              <a:t>تعلُّم</a:t>
            </a:r>
            <a:r xmlns:a="http://schemas.openxmlformats.org/drawingml/2006/main">
              <a:rPr spc="-25" dirty="0"/>
              <a:t> </a:t>
            </a:r>
            <a:r xmlns:a="http://schemas.openxmlformats.org/drawingml/2006/main">
              <a:rPr spc="-5" dirty="0"/>
              <a:t>أهداف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02435"/>
            <a:ext cx="8152765" cy="29521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675"/>
              </a:spcBef>
              <a:bidi/>
            </a:pPr>
            <a:r xmlns:a="http://schemas.openxmlformats.org/drawingml/2006/main">
              <a:rPr sz="2400" b="1" spc="-5" dirty="0">
                <a:latin typeface="Times New Roman"/>
                <a:cs typeface="Times New Roman"/>
              </a:rPr>
              <a:t>عند </a:t>
            </a:r>
            <a:r xmlns:a="http://schemas.openxmlformats.org/drawingml/2006/main">
              <a:rPr sz="2400" b="1" dirty="0">
                <a:latin typeface="Times New Roman"/>
                <a:cs typeface="Times New Roman"/>
              </a:rPr>
              <a:t>الانتهاء</a:t>
            </a:r>
            <a:r xmlns:a="http://schemas.openxmlformats.org/drawingml/2006/main">
              <a:rPr sz="2400" b="1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b="1" dirty="0">
                <a:latin typeface="Times New Roman"/>
                <a:cs typeface="Times New Roman"/>
              </a:rPr>
              <a:t>من هذه </a:t>
            </a:r>
            <a:r xmlns:a="http://schemas.openxmlformats.org/drawingml/2006/main">
              <a:rPr sz="2400" b="1" spc="-5" dirty="0">
                <a:latin typeface="Times New Roman"/>
                <a:cs typeface="Times New Roman"/>
              </a:rPr>
              <a:t>المحاضرة ،</a:t>
            </a:r>
            <a:r xmlns:a="http://schemas.openxmlformats.org/drawingml/2006/main">
              <a:rPr sz="2400" b="1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b="1" spc="-5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400" b="1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b="1" dirty="0">
                <a:latin typeface="Times New Roman"/>
                <a:cs typeface="Times New Roman"/>
              </a:rPr>
              <a:t>طلاب</a:t>
            </a:r>
            <a:r xmlns:a="http://schemas.openxmlformats.org/drawingml/2006/main">
              <a:rPr sz="2400" b="1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b="1" spc="-5" dirty="0">
                <a:latin typeface="Times New Roman"/>
                <a:cs typeface="Times New Roman"/>
              </a:rPr>
              <a:t>سوف</a:t>
            </a:r>
            <a:r xmlns:a="http://schemas.openxmlformats.org/drawingml/2006/main">
              <a:rPr sz="2400" b="1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b="1" spc="-5" dirty="0">
                <a:latin typeface="Times New Roman"/>
                <a:cs typeface="Times New Roman"/>
              </a:rPr>
              <a:t>يكون</a:t>
            </a:r>
            <a:r xmlns:a="http://schemas.openxmlformats.org/drawingml/2006/main">
              <a:rPr sz="2400" b="1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b="1" spc="-5" dirty="0">
                <a:latin typeface="Times New Roman"/>
                <a:cs typeface="Times New Roman"/>
              </a:rPr>
              <a:t>قادر </a:t>
            </a:r>
            <a:r xmlns:a="http://schemas.openxmlformats.org/drawingml/2006/main">
              <a:rPr sz="2400" b="1" dirty="0">
                <a:latin typeface="Times New Roman"/>
                <a:cs typeface="Times New Roman"/>
              </a:rPr>
              <a:t>على: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17500" marR="5080" indent="-305435">
              <a:lnSpc>
                <a:spcPct val="120000"/>
              </a:lnSpc>
              <a:buAutoNum type="arabicPeriod"/>
              <a:tabLst>
                <a:tab pos="318135" algn="l"/>
              </a:tabLst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يصف</a:t>
            </a:r>
            <a:r xmlns:a="http://schemas.openxmlformats.org/drawingml/2006/main">
              <a:rPr sz="24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الهياكل</a:t>
            </a:r>
            <a:r xmlns:a="http://schemas.openxmlformats.org/drawingml/2006/main">
              <a:rPr sz="2400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المهام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وسط</a:t>
            </a:r>
            <a:r xmlns:a="http://schemas.openxmlformats.org/drawingml/2006/main">
              <a:rPr sz="24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&amp;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هامشي</a:t>
            </a:r>
            <a:r xmlns:a="http://schemas.openxmlformats.org/drawingml/2006/main">
              <a:rPr sz="2400" spc="-5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متوتر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الأنظمة.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285750" marR="1139190" indent="-273685">
              <a:lnSpc>
                <a:spcPct val="100000"/>
              </a:lnSpc>
              <a:spcBef>
                <a:spcPts val="580"/>
              </a:spcBef>
              <a:buFont typeface="Times New Roman"/>
              <a:buAutoNum type="arabicPeriod"/>
              <a:tabLst>
                <a:tab pos="318135" algn="l"/>
              </a:tabLst>
              <a:bidi/>
            </a:pPr>
            <a:r xmlns:a="http://schemas.openxmlformats.org/drawingml/2006/main">
              <a:rPr dirty="0"/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يصف</a:t>
            </a:r>
            <a:r xmlns:a="http://schemas.openxmlformats.org/drawingml/2006/main">
              <a:rPr sz="24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الأهمية</a:t>
            </a:r>
            <a:r xmlns:a="http://schemas.openxmlformats.org/drawingml/2006/main">
              <a:rPr sz="24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من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المادية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التقييم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400" spc="-5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تشخبص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العصبية</a:t>
            </a:r>
            <a:r xmlns:a="http://schemas.openxmlformats.org/drawingml/2006/main">
              <a:rPr sz="24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اختلال وظيفي.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17500" indent="-305435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318135" algn="l"/>
              </a:tabLst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يصف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التشخيص</a:t>
            </a:r>
            <a:r xmlns:a="http://schemas.openxmlformats.org/drawingml/2006/main">
              <a:rPr sz="24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الاختبارات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تستخدم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تقييم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المشتبه به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>
              <a:lnSpc>
                <a:spcPct val="100000"/>
              </a:lnSpc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العصبية</a:t>
            </a:r>
            <a:r xmlns:a="http://schemas.openxmlformats.org/drawingml/2006/main">
              <a:rPr sz="24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الاضطرابات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متعلق ب</a:t>
            </a:r>
            <a:r xmlns:a="http://schemas.openxmlformats.org/drawingml/2006/main">
              <a:rPr sz="2400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التمريض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تداعيات.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33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7350" y="125413"/>
            <a:ext cx="8243888" cy="6061075"/>
          </a:xfrm>
        </p:spPr>
      </p:pic>
    </p:spTree>
    <p:extLst>
      <p:ext uri="{BB962C8B-B14F-4D97-AF65-F5344CB8AC3E}">
        <p14:creationId xmlns:p14="http://schemas.microsoft.com/office/powerpoint/2010/main" val="3812679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38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825" y="123825"/>
            <a:ext cx="8950325" cy="6165850"/>
          </a:xfrm>
        </p:spPr>
      </p:pic>
    </p:spTree>
    <p:extLst>
      <p:ext uri="{BB962C8B-B14F-4D97-AF65-F5344CB8AC3E}">
        <p14:creationId xmlns:p14="http://schemas.microsoft.com/office/powerpoint/2010/main" val="35488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119063" y="98425"/>
            <a:ext cx="8637587" cy="3800475"/>
          </a:xfrm>
        </p:spPr>
        <p:txBody>
          <a:bodyPr>
            <a:spAutoFit/>
          </a:bodyPr>
          <a:lstStyle/>
          <a:p>
            <a:pPr xmlns:a="http://schemas.openxmlformats.org/drawingml/2006/main" lvl="1">
              <a:buClr>
                <a:srgbClr val="FF0000"/>
              </a:buClr>
              <a:buFont typeface="Wingdings" panose="05000000000000000000" pitchFamily="2" charset="2"/>
              <a:buChar char="Ø"/>
              <a:bidi/>
            </a:pPr>
            <a:r xmlns:a="http://schemas.openxmlformats.org/drawingml/2006/main">
              <a:rPr lang="ar" altLang="en-US" sz="3200" b="1" smtClean="0"/>
              <a:t>النوبة الجزئية المعقدة:</a:t>
            </a:r>
          </a:p>
          <a:p>
            <a:pPr xmlns:a="http://schemas.openxmlformats.org/drawingml/2006/main" lvl="2"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lang="ar" altLang="en-US" sz="2400" b="1" smtClean="0"/>
              <a:t>عادة تتطور الفص الصدغي</a:t>
            </a:r>
          </a:p>
          <a:p>
            <a:pPr xmlns:a="http://schemas.openxmlformats.org/drawingml/2006/main" lvl="2"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lang="ar" altLang="en-US" sz="2400" b="1" smtClean="0"/>
              <a:t>بعض التعديلات في LOC ، ونادرًا ما تكتمل LOC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sz="3200" smtClean="0"/>
              <a:t>يبقى بلا حراك أو يتحرك تلقائيًا ولكن بشكل غير مناسب للزمان والمكان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sz="3200" smtClean="0"/>
              <a:t>قد تواجه مشاعر مفرطة من الخوف أو الغضب أو الابتهاج أو التهيج.</a:t>
            </a:r>
          </a:p>
          <a:p>
            <a:pPr xmlns:a="http://schemas.openxmlformats.org/drawingml/2006/main" lvl="1">
              <a:bidi/>
            </a:pPr>
            <a:r xmlns:a="http://schemas.openxmlformats.org/drawingml/2006/main">
              <a:rPr lang="ar" altLang="en-US" sz="3200" smtClean="0"/>
              <a:t>لا يتذكر الشخص الحلقة</a:t>
            </a:r>
          </a:p>
        </p:txBody>
      </p:sp>
      <p:pic>
        <p:nvPicPr>
          <p:cNvPr id="17411" name="Picture 6" descr="http://www.seizuresymptoms.net/wp-content/uploads/2010/05/partial-seizure-symptom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754438"/>
            <a:ext cx="895032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2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117475" y="614363"/>
            <a:ext cx="8547100" cy="5861050"/>
          </a:xfrm>
        </p:spPr>
        <p:txBody>
          <a:bodyPr rtlCol="0" anchor="ctr" anchorCtr="1">
            <a:spAutoFit/>
          </a:bodyPr>
          <a:lstStyle/>
          <a:p>
            <a:pPr xmlns:a="http://schemas.openxmlformats.org/drawingml/2006/main" marL="533400" indent="-533400" fontAlgn="auto">
              <a:lnSpc>
                <a:spcPct val="70000"/>
              </a:lnSpc>
              <a:buFont typeface="Wingdings" panose="05000000000000000000" pitchFamily="2" charset="2"/>
              <a:buNone/>
              <a:defRPr/>
              <a:bidi/>
            </a:pPr>
            <a:r xmlns:a="http://schemas.openxmlformats.org/drawingml/2006/main">
              <a:rPr lang="ar" sz="3600" dirty="0" smtClean="0">
                <a:solidFill>
                  <a:srgbClr val="FF0000"/>
                </a:solidFill>
              </a:rPr>
              <a:t>معمم </a:t>
            </a:r>
            <a:r xmlns:a="http://schemas.openxmlformats.org/drawingml/2006/main">
              <a:rPr lang="ar" sz="3600" dirty="0">
                <a:solidFill>
                  <a:srgbClr val="FF0000"/>
                </a:solidFill>
              </a:rPr>
              <a:t>: </a:t>
            </a:r>
            <a:r xmlns:a="http://schemas.openxmlformats.org/drawingml/2006/main">
              <a:rPr lang="a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إفرازات صرع ثنائية متزامنة في الدماغ منذ بداية النوبة.</a:t>
            </a:r>
          </a:p>
          <a:p>
            <a:pPr xmlns:a="http://schemas.openxmlformats.org/drawingml/2006/main" marL="990600" lvl="1" indent="-533400" fontAlgn="auto">
              <a:lnSpc>
                <a:spcPct val="70000"/>
              </a:lnSpc>
              <a:defRPr/>
              <a:bidi/>
            </a:pPr>
            <a:r xmlns:a="http://schemas.openxmlformats.org/drawingml/2006/main">
              <a:rPr lang="a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يتأثر الدماغ بأكمله</a:t>
            </a:r>
          </a:p>
          <a:p>
            <a:pPr xmlns:a="http://schemas.openxmlformats.org/drawingml/2006/main" marL="990600" lvl="1" indent="-533400" fontAlgn="auto">
              <a:lnSpc>
                <a:spcPct val="70000"/>
              </a:lnSpc>
              <a:defRPr/>
              <a:bidi/>
            </a:pPr>
            <a:r xmlns:a="http://schemas.openxmlformats.org/drawingml/2006/main">
              <a:rPr lang="a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لا يوجد تحذير.</a:t>
            </a:r>
          </a:p>
          <a:p>
            <a:pPr xmlns:a="http://schemas.openxmlformats.org/drawingml/2006/main" marL="990600" lvl="1" indent="-533400" fontAlgn="auto">
              <a:lnSpc>
                <a:spcPct val="70000"/>
              </a:lnSpc>
              <a:defRPr/>
              <a:bidi/>
            </a:pPr>
            <a:r xmlns:a="http://schemas.openxmlformats.org/drawingml/2006/main">
              <a:rPr lang="a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يفقد وعيه</a:t>
            </a:r>
            <a:endParaRPr xmlns:a="http://schemas.openxmlformats.org/drawingml/2006/main" 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90600" lvl="1" indent="-533400" fontAlgn="auto">
              <a:lnSpc>
                <a:spcPct val="70000"/>
              </a:lnSpc>
              <a:defRPr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fontAlgn="auto">
              <a:lnSpc>
                <a:spcPct val="70000"/>
              </a:lnSpc>
              <a:buFont typeface="Calibri" panose="020F0502020204030204" pitchFamily="34" charset="0"/>
              <a:buNone/>
              <a:defRPr/>
            </a:pP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fontAlgn="auto">
              <a:lnSpc>
                <a:spcPct val="70000"/>
              </a:lnSpc>
              <a:buFont typeface="Calibri" panose="020F0502020204030204" pitchFamily="34" charset="0"/>
              <a:buNone/>
              <a:defRPr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xmlns:a="http://schemas.openxmlformats.org/drawingml/2006/main" marL="533400" indent="-533400" fontAlgn="auto">
              <a:lnSpc>
                <a:spcPct val="70000"/>
              </a:lnSpc>
              <a:defRPr/>
              <a:bidi/>
            </a:pPr>
            <a:r xmlns:a="http://schemas.openxmlformats.org/drawingml/2006/main">
              <a:rPr lang="ar" sz="3600" dirty="0">
                <a:solidFill>
                  <a:srgbClr val="FF0000"/>
                </a:solidFill>
              </a:rPr>
              <a:t>منشط- </a:t>
            </a:r>
            <a:r xmlns:a="http://schemas.openxmlformats.org/drawingml/2006/main">
              <a:rPr lang="ar" sz="3600" dirty="0" err="1">
                <a:solidFill>
                  <a:srgbClr val="FF0000"/>
                </a:solidFill>
              </a:rPr>
              <a:t>رمعي </a:t>
            </a:r>
            <a:r xmlns:a="http://schemas.openxmlformats.org/drawingml/2006/main">
              <a:rPr lang="ar" sz="3600" dirty="0">
                <a:solidFill>
                  <a:srgbClr val="FF0000"/>
                </a:solidFill>
              </a:rPr>
              <a:t>، أو ذل كبير.</a:t>
            </a:r>
          </a:p>
          <a:p>
            <a:pPr xmlns:a="http://schemas.openxmlformats.org/drawingml/2006/main" marL="990600" lvl="1" indent="-533400" fontAlgn="auto">
              <a:lnSpc>
                <a:spcPct val="70000"/>
              </a:lnSpc>
              <a:defRPr/>
              <a:bidi/>
            </a:pPr>
            <a:r xmlns:a="http://schemas.openxmlformats.org/drawingml/2006/main">
              <a:rPr lang="a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السقوط متبوعًا بتصلب الجسم ( </a:t>
            </a:r>
            <a:r xmlns:a="http://schemas.openxmlformats.org/drawingml/2006/main">
              <a:rPr lang="a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طور التوتر </a:t>
            </a:r>
            <a:r xmlns:a="http://schemas.openxmlformats.org/drawingml/2006/main">
              <a:rPr lang="a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لمدة 10 إلى 20 ثانية.</a:t>
            </a:r>
          </a:p>
          <a:p>
            <a:pPr xmlns:a="http://schemas.openxmlformats.org/drawingml/2006/main" marL="990600" lvl="1" indent="-533400" fontAlgn="auto">
              <a:lnSpc>
                <a:spcPct val="70000"/>
              </a:lnSpc>
              <a:defRPr/>
              <a:bidi/>
            </a:pPr>
            <a:r xmlns:a="http://schemas.openxmlformats.org/drawingml/2006/main">
              <a:rPr lang="a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الرجيج في الأطراف ( </a:t>
            </a:r>
            <a:r xmlns:a="http://schemas.openxmlformats.org/drawingml/2006/main">
              <a:rPr lang="a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المرحلة </a:t>
            </a:r>
            <a:r xmlns:a="http://schemas.openxmlformats.org/drawingml/2006/main">
              <a:rPr lang="ar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الارتجاجية </a:t>
            </a:r>
            <a:r xmlns:a="http://schemas.openxmlformats.org/drawingml/2006/main">
              <a:rPr lang="a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لمدة 30 إلى 40 ثانية أخرى</a:t>
            </a:r>
            <a:endParaRPr xmlns:a="http://schemas.openxmlformats.org/drawingml/2006/main" lang="ar-JO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43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1582738"/>
            <a:ext cx="30670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87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459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513" y="25400"/>
            <a:ext cx="8447087" cy="6618288"/>
          </a:xfrm>
        </p:spPr>
      </p:pic>
    </p:spTree>
    <p:extLst>
      <p:ext uri="{BB962C8B-B14F-4D97-AF65-F5344CB8AC3E}">
        <p14:creationId xmlns:p14="http://schemas.microsoft.com/office/powerpoint/2010/main" val="3936086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123825" y="304800"/>
            <a:ext cx="8591550" cy="1589088"/>
          </a:xfrm>
        </p:spPr>
        <p:txBody>
          <a:bodyPr anchor="ctr" anchorCtr="1">
            <a:spAutoFit/>
          </a:bodyPr>
          <a:lstStyle/>
          <a:p>
            <a:pPr xmlns:a="http://schemas.openxmlformats.org/drawingml/2006/main">
              <a:buFont typeface="Wingdings" panose="05000000000000000000" pitchFamily="2" charset="2"/>
              <a:buNone/>
              <a:bidi/>
            </a:pPr>
            <a:r xmlns:a="http://schemas.openxmlformats.org/drawingml/2006/main">
              <a:rPr lang="ar" altLang="en-US" sz="3600" smtClean="0">
                <a:solidFill>
                  <a:srgbClr val="FF0000"/>
                </a:solidFill>
              </a:rPr>
              <a:t>النوبات المعممة </a:t>
            </a:r>
            <a:r xmlns:a="http://schemas.openxmlformats.org/drawingml/2006/main">
              <a:rPr lang="ar" altLang="en-US" sz="3600" smtClean="0"/>
              <a:t>(الضرع الكبير) كلا نصفي الكرة المخية. تقلص منشط ارتجاجي معمم</a:t>
            </a:r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220663" y="2093913"/>
            <a:ext cx="892333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xmlns:a="http://schemas.openxmlformats.org/drawingml/2006/main" eaLnBrk="1" hangingPunct="1">
              <a:buFont typeface="Calibri Light" panose="020F0302020204030204" pitchFamily="34" charset="0"/>
              <a:buAutoNum type="arabicPeriod"/>
              <a:bidi/>
            </a:pPr>
            <a:r xmlns:a="http://schemas.openxmlformats.org/drawingml/2006/main">
              <a:rPr lang="ar" altLang="en-US" sz="2400"/>
              <a:t>بكاء الصرع.</a:t>
            </a:r>
          </a:p>
          <a:p>
            <a:pPr xmlns:a="http://schemas.openxmlformats.org/drawingml/2006/main" eaLnBrk="1" hangingPunct="1">
              <a:buFont typeface="Calibri Light" panose="020F0302020204030204" pitchFamily="34" charset="0"/>
              <a:buAutoNum type="arabicPeriod"/>
              <a:bidi/>
            </a:pPr>
            <a:r xmlns:a="http://schemas.openxmlformats.org/drawingml/2006/main">
              <a:rPr lang="ar" altLang="en-US" sz="2400"/>
              <a:t>غالبًا ما يتم مضغ اللسان ، ويسلس البول والبراز.</a:t>
            </a:r>
          </a:p>
          <a:p>
            <a:pPr xmlns:a="http://schemas.openxmlformats.org/drawingml/2006/main" eaLnBrk="1" hangingPunct="1">
              <a:buFont typeface="Calibri Light" panose="020F0302020204030204" pitchFamily="34" charset="0"/>
              <a:buAutoNum type="arabicPeriod"/>
              <a:bidi/>
            </a:pPr>
            <a:r xmlns:a="http://schemas.openxmlformats.org/drawingml/2006/main">
              <a:rPr lang="ar" altLang="en-US" sz="2400"/>
              <a:t>بعد دقيقة أو دقيقتين ، تهدأ النوبات المتشنجة. يرتاح المريض ويستلقي في غيبوبة عميقة ويتنفس بصخب.</a:t>
            </a:r>
          </a:p>
          <a:p>
            <a:pPr xmlns:a="http://schemas.openxmlformats.org/drawingml/2006/main" eaLnBrk="1" hangingPunct="1">
              <a:buFont typeface="Calibri Light" panose="020F0302020204030204" pitchFamily="34" charset="0"/>
              <a:buAutoNum type="arabicPeriod"/>
              <a:bidi/>
            </a:pPr>
            <a:r xmlns:a="http://schemas.openxmlformats.org/drawingml/2006/main">
              <a:rPr lang="ar" altLang="en-US" sz="2400"/>
              <a:t>بعد النوبة: مشوش ويصعب الاستيقاظ وقد ينام لساعات.</a:t>
            </a:r>
          </a:p>
          <a:p>
            <a:pPr xmlns:a="http://schemas.openxmlformats.org/drawingml/2006/main" eaLnBrk="1" hangingPunct="1">
              <a:buFont typeface="Calibri Light" panose="020F0302020204030204" pitchFamily="34" charset="0"/>
              <a:buAutoNum type="arabicPeriod"/>
              <a:bidi/>
            </a:pPr>
            <a:r xmlns:a="http://schemas.openxmlformats.org/drawingml/2006/main">
              <a:rPr lang="ar" altLang="en-US" sz="2400"/>
              <a:t>الصداع والتهاب العضلات والتعب والاكتئاب</a:t>
            </a:r>
            <a:endParaRPr xmlns:a="http://schemas.openxmlformats.org/drawingml/2006/main" lang="ar-JO" altLang="en-US" sz="2400"/>
          </a:p>
        </p:txBody>
      </p:sp>
    </p:spTree>
    <p:extLst>
      <p:ext uri="{BB962C8B-B14F-4D97-AF65-F5344CB8AC3E}">
        <p14:creationId xmlns:p14="http://schemas.microsoft.com/office/powerpoint/2010/main" val="33649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4825" y="255588"/>
            <a:ext cx="8639175" cy="614362"/>
          </a:xfrm>
          <a:gradFill rotWithShape="1">
            <a:gsLst>
              <a:gs pos="0">
                <a:srgbClr val="003399"/>
              </a:gs>
              <a:gs pos="50000">
                <a:srgbClr val="009288"/>
              </a:gs>
              <a:gs pos="100000">
                <a:srgbClr val="003399"/>
              </a:gs>
            </a:gsLst>
            <a:lin ang="5400000" scaled="1"/>
          </a:gradFill>
          <a:effectLst>
            <a:prstShdw prst="shdw13" dist="53882" dir="13500000">
              <a:srgbClr val="FFFF00">
                <a:alpha val="50000"/>
              </a:srgbClr>
            </a:prstShdw>
          </a:effectLst>
        </p:spPr>
        <p:txBody>
          <a:bodyPr/>
          <a:lstStyle/>
          <a:p>
            <a:pPr xmlns:a="http://schemas.openxmlformats.org/drawingml/2006/main" fontAlgn="auto">
              <a:spcAft>
                <a:spcPts val="0"/>
              </a:spcAft>
              <a:defRPr/>
              <a:bidi/>
            </a:pPr>
            <a:r xmlns:a="http://schemas.openxmlformats.org/drawingml/2006/main">
              <a:rPr lang="ar" sz="3800" dirty="0"/>
              <a:t>الصرع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22238" y="1077913"/>
            <a:ext cx="8926512" cy="5078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xmlns:a="http://schemas.openxmlformats.org/drawingml/2006/main" eaLnBrk="1" fontAlgn="auto" hangingPunct="1">
              <a:spcBef>
                <a:spcPts val="0"/>
              </a:spcBef>
              <a:spcAft>
                <a:spcPts val="0"/>
              </a:spcAft>
              <a:defRPr/>
              <a:bidi/>
            </a:pPr>
            <a:r xmlns:a="http://schemas.openxmlformats.org/drawingml/2006/main">
              <a:rPr lang="ar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الصرع: هو مجموعة من المتلازمات تتميز بنوبات صرع متكررة غير مبررة.</a:t>
            </a:r>
          </a:p>
          <a:p>
            <a:pPr xmlns:a="http://schemas.openxmlformats.org/drawingml/2006/main" eaLnBrk="1" fontAlgn="auto" hangingPunct="1">
              <a:spcBef>
                <a:spcPts val="0"/>
              </a:spcBef>
              <a:spcAft>
                <a:spcPts val="0"/>
              </a:spcAft>
              <a:defRPr/>
              <a:bidi/>
            </a:pPr>
            <a:r xmlns:a="http://schemas.openxmlformats.org/drawingml/2006/main">
              <a:rPr lang="a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يمكن أن يكون الصرع:</a:t>
            </a:r>
          </a:p>
          <a:p>
            <a:pPr xmlns:a="http://schemas.openxmlformats.org/drawingml/2006/main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  <a:bidi/>
            </a:pPr>
            <a:r xmlns:a="http://schemas.openxmlformats.org/drawingml/2006/main">
              <a:rPr lang="a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 xmlns:a="http://schemas.openxmlformats.org/drawingml/2006/main">
              <a:rPr lang="a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أساسي </a:t>
            </a:r>
            <a:r xmlns:a="http://schemas.openxmlformats.org/drawingml/2006/main">
              <a:rPr lang="a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(مجهول السبب)</a:t>
            </a:r>
          </a:p>
          <a:p>
            <a:pPr xmlns:a="http://schemas.openxmlformats.org/drawingml/2006/main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  <a:bidi/>
            </a:pPr>
            <a:r xmlns:a="http://schemas.openxmlformats.org/drawingml/2006/main">
              <a:rPr lang="a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ثانوي </a:t>
            </a:r>
            <a:r xmlns:a="http://schemas.openxmlformats.org/drawingml/2006/main">
              <a:rPr lang="a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(عندما يكون السبب معروفًا ويكون الصرع أحد أعراض حالة كامنة أخرى ، مثل ورم في المخ).</a:t>
            </a:r>
          </a:p>
        </p:txBody>
      </p:sp>
    </p:spTree>
    <p:extLst>
      <p:ext uri="{BB962C8B-B14F-4D97-AF65-F5344CB8AC3E}">
        <p14:creationId xmlns:p14="http://schemas.microsoft.com/office/powerpoint/2010/main" val="7607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330200"/>
            <a:ext cx="8128000" cy="614363"/>
          </a:xfrm>
        </p:spPr>
        <p:txBody>
          <a:bodyPr/>
          <a:lstStyle/>
          <a:p>
            <a:pPr xmlns:a="http://schemas.openxmlformats.org/drawingml/2006/main" fontAlgn="auto">
              <a:spcAft>
                <a:spcPts val="0"/>
              </a:spcAft>
              <a:defRPr/>
              <a:bidi/>
            </a:pPr>
            <a:r xmlns:a="http://schemas.openxmlformats.org/drawingml/2006/main">
              <a:rPr lang="ar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أسباب الصرع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09588" y="1266825"/>
            <a:ext cx="8343900" cy="4176713"/>
          </a:xfrm>
        </p:spPr>
        <p:txBody>
          <a:bodyPr>
            <a:spAutoFit/>
          </a:bodyPr>
          <a:lstStyle/>
          <a:p>
            <a:r xmlns:a="http://schemas.openxmlformats.org/drawingml/2006/main">
              <a:rPr lang="ar" altLang="en-US" sz="3200" smtClean="0"/>
              <a:t>خلال </a:t>
            </a:r>
            <a:r xmlns:a="http://schemas.openxmlformats.org/drawingml/2006/main">
              <a:rPr lang="ar" altLang="en-US" sz="3200" smtClean="0">
                <a:solidFill>
                  <a:srgbClr val="FF0000"/>
                </a:solidFill>
              </a:rPr>
              <a:t>الأشهر الستة الأولى </a:t>
            </a:r>
            <a:r xmlns:a="http://schemas.openxmlformats.org/drawingml/2006/main">
              <a:rPr lang="ar" altLang="en-US" sz="3200" smtClean="0"/>
              <a:t>من العمر هي: إصابة الولادة ، العيوب الخلقية التي تشمل الجهاز العصبي المركزي ، الالتهابات ، أخطاء التمثيل الغذائي.</a:t>
            </a:r>
          </a:p>
          <a:p>
            <a:r xmlns:a="http://schemas.openxmlformats.org/drawingml/2006/main">
              <a:rPr lang="ar" altLang="en-US" sz="3200" smtClean="0"/>
              <a:t>الأسباب </a:t>
            </a:r>
            <a:r xmlns:a="http://schemas.openxmlformats.org/drawingml/2006/main">
              <a:rPr lang="ar" altLang="en-US" sz="3200" smtClean="0">
                <a:solidFill>
                  <a:srgbClr val="FF0000"/>
                </a:solidFill>
              </a:rPr>
              <a:t>في 2 و 20 </a:t>
            </a:r>
            <a:r xmlns:a="http://schemas.openxmlformats.org/drawingml/2006/main">
              <a:rPr lang="ar" altLang="en-US" sz="3200" smtClean="0"/>
              <a:t>سنة: العدوى والصدمات والعوامل الوراثية.</a:t>
            </a:r>
          </a:p>
          <a:p>
            <a:r xmlns:a="http://schemas.openxmlformats.org/drawingml/2006/main">
              <a:rPr lang="ar" altLang="en-US" sz="3200" smtClean="0"/>
              <a:t>في عمر </a:t>
            </a:r>
            <a:r xmlns:a="http://schemas.openxmlformats.org/drawingml/2006/main">
              <a:rPr lang="ar" altLang="en-US" sz="3200" smtClean="0">
                <a:solidFill>
                  <a:srgbClr val="FF0000"/>
                </a:solidFill>
              </a:rPr>
              <a:t>20 و 30 </a:t>
            </a:r>
            <a:r xmlns:a="http://schemas.openxmlformats.org/drawingml/2006/main">
              <a:rPr lang="ar" altLang="en-US" sz="3200" smtClean="0"/>
              <a:t>سنة: رضوض أو أورام دماغية أو أمراض الأوعية الدموية.</a:t>
            </a:r>
          </a:p>
          <a:p>
            <a:r xmlns:a="http://schemas.openxmlformats.org/drawingml/2006/main">
              <a:rPr lang="ar" altLang="en-US" sz="3200" smtClean="0">
                <a:solidFill>
                  <a:srgbClr val="FF0000"/>
                </a:solidFill>
              </a:rPr>
              <a:t>بعد </a:t>
            </a:r>
            <a:r xmlns:a="http://schemas.openxmlformats.org/drawingml/2006/main">
              <a:rPr lang="ar" altLang="en-US" sz="3200" smtClean="0"/>
              <a:t>سن الخمسين: السكتة الدماغية وأورام المخ</a:t>
            </a:r>
          </a:p>
        </p:txBody>
      </p:sp>
    </p:spTree>
    <p:extLst>
      <p:ext uri="{BB962C8B-B14F-4D97-AF65-F5344CB8AC3E}">
        <p14:creationId xmlns:p14="http://schemas.microsoft.com/office/powerpoint/2010/main" val="338877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http://www.polyvore.com/cgi/img-thing?.out=jpg&amp;size=l&amp;tid=621211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2" r="18286"/>
          <a:stretch>
            <a:fillRect/>
          </a:stretch>
        </p:blipFill>
        <p:spPr bwMode="auto">
          <a:xfrm>
            <a:off x="8050213" y="896938"/>
            <a:ext cx="8858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0488" y="593725"/>
            <a:ext cx="8637587" cy="5969000"/>
          </a:xfrm>
        </p:spPr>
        <p:txBody>
          <a:bodyPr>
            <a:spAutoFit/>
          </a:bodyPr>
          <a:lstStyle/>
          <a:p>
            <a:pPr xmlns:a="http://schemas.openxmlformats.org/drawingml/2006/main">
              <a:buFont typeface="Wingdings" panose="05000000000000000000" pitchFamily="2" charset="2"/>
              <a:buChar char="q"/>
              <a:bidi/>
            </a:pPr>
            <a:r xmlns:a="http://schemas.openxmlformats.org/drawingml/2006/main">
              <a:rPr lang="ar" altLang="en-US" sz="2800" smtClean="0"/>
              <a:t>قد تكون إصابات الدماغ هي سبب النوبات ولكن لجميع الضحايا.</a:t>
            </a:r>
          </a:p>
          <a:p>
            <a:pPr xmlns:a="http://schemas.openxmlformats.org/drawingml/2006/main">
              <a:buFont typeface="Wingdings" panose="05000000000000000000" pitchFamily="2" charset="2"/>
              <a:buChar char="q"/>
              <a:bidi/>
            </a:pPr>
            <a:r xmlns:a="http://schemas.openxmlformats.org/drawingml/2006/main">
              <a:rPr lang="ar" altLang="en-US" sz="2800" smtClean="0"/>
              <a:t>الأشخاص المصابون بالصرع ليسوا متخلفين عقليًا.</a:t>
            </a:r>
          </a:p>
          <a:p>
            <a:pPr xmlns:a="http://schemas.openxmlformats.org/drawingml/2006/main">
              <a:buFont typeface="Wingdings" panose="05000000000000000000" pitchFamily="2" charset="2"/>
              <a:buChar char="q"/>
              <a:bidi/>
            </a:pPr>
            <a:r xmlns:a="http://schemas.openxmlformats.org/drawingml/2006/main">
              <a:rPr lang="ar" altLang="en-US" sz="2800" smtClean="0"/>
              <a:t>الأشخاص المصابون بالصرع ليسوا عنيفين أو مجانين.</a:t>
            </a:r>
          </a:p>
          <a:p>
            <a:pPr xmlns:a="http://schemas.openxmlformats.org/drawingml/2006/main">
              <a:buFont typeface="Wingdings" panose="05000000000000000000" pitchFamily="2" charset="2"/>
              <a:buChar char="q"/>
              <a:bidi/>
            </a:pPr>
            <a:r xmlns:a="http://schemas.openxmlformats.org/drawingml/2006/main">
              <a:rPr lang="ar" altLang="en-US" sz="2800" smtClean="0"/>
              <a:t>الأشخاص المصابون بالصرع ليسوا مرضى عقليًا.</a:t>
            </a:r>
          </a:p>
          <a:p>
            <a:pPr xmlns:a="http://schemas.openxmlformats.org/drawingml/2006/main">
              <a:buFont typeface="Wingdings" panose="05000000000000000000" pitchFamily="2" charset="2"/>
              <a:buChar char="q"/>
              <a:bidi/>
            </a:pPr>
            <a:r xmlns:a="http://schemas.openxmlformats.org/drawingml/2006/main">
              <a:rPr lang="ar" altLang="en-US" sz="2800" smtClean="0"/>
              <a:t>لا تسبب النوبات ضررًا للدماغ.</a:t>
            </a:r>
          </a:p>
          <a:p>
            <a:pPr xmlns:a="http://schemas.openxmlformats.org/drawingml/2006/main">
              <a:buFont typeface="Wingdings" panose="05000000000000000000" pitchFamily="2" charset="2"/>
              <a:buChar char="q"/>
              <a:bidi/>
            </a:pPr>
            <a:r xmlns:a="http://schemas.openxmlformats.org/drawingml/2006/main">
              <a:rPr lang="ar" altLang="en-US" sz="2800" smtClean="0"/>
              <a:t>الصرع ليس بالضرورة وراثيًا.</a:t>
            </a:r>
          </a:p>
          <a:p>
            <a:pPr xmlns:a="http://schemas.openxmlformats.org/drawingml/2006/main">
              <a:buFont typeface="Wingdings" panose="05000000000000000000" pitchFamily="2" charset="2"/>
              <a:buChar char="q"/>
              <a:bidi/>
            </a:pPr>
            <a:r xmlns:a="http://schemas.openxmlformats.org/drawingml/2006/main">
              <a:rPr lang="ar" altLang="en-US" sz="2800" smtClean="0"/>
              <a:t>الصرع ليس اضطرابًا يستمر مدى الحياة.</a:t>
            </a:r>
          </a:p>
          <a:p>
            <a:pPr xmlns:a="http://schemas.openxmlformats.org/drawingml/2006/main" marL="742950" lvl="1" indent="-285750">
              <a:buFont typeface="Wingdings" panose="05000000000000000000" pitchFamily="2" charset="2"/>
              <a:buChar char="q"/>
              <a:bidi/>
            </a:pPr>
            <a:r xmlns:a="http://schemas.openxmlformats.org/drawingml/2006/main">
              <a:rPr lang="ar" altLang="en-US" sz="2400" smtClean="0"/>
              <a:t>حوالي 60٪ يعانون من الصرع الذي يمكن السيطرة عليه بسهولة. ومع ذلك ، سيتطلب حوالي 25٪ علاجًا مدى الحياة.</a:t>
            </a:r>
          </a:p>
          <a:p>
            <a:pPr xmlns:a="http://schemas.openxmlformats.org/drawingml/2006/main">
              <a:buFont typeface="Wingdings" panose="05000000000000000000" pitchFamily="2" charset="2"/>
              <a:buChar char="q"/>
              <a:bidi/>
            </a:pPr>
            <a:r xmlns:a="http://schemas.openxmlformats.org/drawingml/2006/main">
              <a:rPr lang="ar" altLang="en-US" sz="2800" smtClean="0"/>
              <a:t>الصرع ليس لعنة: الصرع لا علاقة له باللعنات أو الحيازة أو العقوبة.</a:t>
            </a:r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190500"/>
            <a:ext cx="7543800" cy="433388"/>
          </a:xfrm>
        </p:spPr>
        <p:txBody>
          <a:bodyPr>
            <a:noAutofit/>
          </a:bodyPr>
          <a:lstStyle/>
          <a:p>
            <a:pPr xmlns:a="http://schemas.openxmlformats.org/drawingml/2006/main" algn="ctr" fontAlgn="auto">
              <a:spcAft>
                <a:spcPts val="0"/>
              </a:spcAft>
              <a:defRPr/>
              <a:bidi/>
            </a:pPr>
            <a:r xmlns:a="http://schemas.openxmlformats.org/drawingml/2006/main">
              <a:rPr lang="ar" sz="3600" b="1" dirty="0">
                <a:solidFill>
                  <a:srgbClr val="FF0000"/>
                </a:solidFill>
              </a:rPr>
              <a:t>حقائق عن الصرع</a:t>
            </a:r>
          </a:p>
        </p:txBody>
      </p:sp>
      <p:pic>
        <p:nvPicPr>
          <p:cNvPr id="21509" name="Picture 5" descr="http://2.bp.blogspot.com/_mF8qqFMW5D0/TVNZlf-v4XI/AAAAAAAAAO8/lfGOZF-Gdus/s1600/voodoo%2Bbo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1" t="10892" r="11880" b="5446"/>
          <a:stretch>
            <a:fillRect/>
          </a:stretch>
        </p:blipFill>
        <p:spPr bwMode="auto">
          <a:xfrm>
            <a:off x="7326313" y="2454275"/>
            <a:ext cx="1609725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61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19088"/>
            <a:ext cx="8580438" cy="534987"/>
          </a:xfrm>
        </p:spPr>
        <p:txBody>
          <a:bodyPr/>
          <a:lstStyle/>
          <a:p>
            <a:pPr xmlns:a="http://schemas.openxmlformats.org/drawingml/2006/main" fontAlgn="auto">
              <a:spcAft>
                <a:spcPts val="0"/>
              </a:spcAft>
              <a:defRPr/>
              <a:bidi/>
            </a:pPr>
            <a:r xmlns:a="http://schemas.openxmlformats.org/drawingml/2006/main">
              <a:rPr lang="ar" sz="3200" b="1" dirty="0">
                <a:solidFill>
                  <a:srgbClr val="FF0000"/>
                </a:solidFill>
              </a:rPr>
              <a:t>الإسعافات الأولية: أثناء النوبة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5138" y="1016000"/>
            <a:ext cx="8562975" cy="2667000"/>
          </a:xfrm>
        </p:spPr>
        <p:txBody>
          <a:bodyPr>
            <a:spAutoFit/>
          </a:bodyPr>
          <a:lstStyle/>
          <a:p>
            <a:pPr xmlns:a="http://schemas.openxmlformats.org/drawingml/2006/main">
              <a:buFont typeface="Wingdings" panose="05000000000000000000" pitchFamily="2" charset="2"/>
              <a:buChar char="Ø"/>
              <a:bidi/>
            </a:pPr>
            <a:r xmlns:a="http://schemas.openxmlformats.org/drawingml/2006/main">
              <a:rPr lang="ar" altLang="en-US" sz="3200" smtClean="0"/>
              <a:t>ابق هادئا</a:t>
            </a:r>
          </a:p>
          <a:p>
            <a:pPr xmlns:a="http://schemas.openxmlformats.org/drawingml/2006/main">
              <a:buFont typeface="Wingdings" panose="05000000000000000000" pitchFamily="2" charset="2"/>
              <a:buChar char="Ø"/>
              <a:bidi/>
            </a:pPr>
            <a:r xmlns:a="http://schemas.openxmlformats.org/drawingml/2006/main">
              <a:rPr lang="ar" altLang="en-US" sz="3200" smtClean="0"/>
              <a:t>توفير الخصوصية وحماية المريض من المتفرجين الفضوليين. (إذا كان المريض الذي لديه هالة يبحث عن مكان آمن وخاص.)</a:t>
            </a:r>
          </a:p>
          <a:p>
            <a:pPr xmlns:a="http://schemas.openxmlformats.org/drawingml/2006/main">
              <a:buFont typeface="Wingdings" panose="05000000000000000000" pitchFamily="2" charset="2"/>
              <a:buChar char="Ø"/>
              <a:bidi/>
            </a:pPr>
            <a:r xmlns:a="http://schemas.openxmlformats.org/drawingml/2006/main">
              <a:rPr lang="ar" altLang="en-US" sz="3200" smtClean="0"/>
              <a:t>قم بتخفيف المريض إلى الطابق العلوي ، إن أمكن.</a:t>
            </a:r>
          </a:p>
        </p:txBody>
      </p:sp>
      <p:pic>
        <p:nvPicPr>
          <p:cNvPr id="7" name="Picture 7" descr="http://www.health24.com/images/firstaid/epilepsy.jpg"/>
          <p:cNvPicPr>
            <a:picLocks noChangeAspect="1" noChangeArrowheads="1"/>
          </p:cNvPicPr>
          <p:nvPr/>
        </p:nvPicPr>
        <p:blipFill>
          <a:blip r:embed="rId2">
            <a:grayscl/>
            <a:lum contrast="30000"/>
          </a:blip>
          <a:srcRect b="6054"/>
          <a:stretch>
            <a:fillRect/>
          </a:stretch>
        </p:blipFill>
        <p:spPr bwMode="auto">
          <a:xfrm>
            <a:off x="5677469" y="3594006"/>
            <a:ext cx="3466531" cy="3263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3844925"/>
            <a:ext cx="5922963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xmlns:a="http://schemas.openxmlformats.org/drawingml/2006/main" marL="285750" indent="-285750" eaLnBrk="1" fontAlgn="auto" hangingPunct="1">
              <a:lnSpc>
                <a:spcPct val="90000"/>
              </a:lnSpc>
              <a:spcBef>
                <a:spcPct val="35000"/>
              </a:spcBef>
              <a:spcAft>
                <a:spcPct val="35000"/>
              </a:spcAft>
              <a:buClr>
                <a:srgbClr val="FFFF00"/>
              </a:buClr>
              <a:buFont typeface="Wingdings" pitchFamily="2" charset="2"/>
              <a:buChar char="v"/>
              <a:defRPr/>
              <a:bidi/>
            </a:pPr>
            <a:r xmlns:a="http://schemas.openxmlformats.org/drawingml/2006/main">
              <a:rPr lang="ar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حماية الرأس بضمادة لمنع الإصابة (من الاصطدام بسطح صلب).</a:t>
            </a:r>
          </a:p>
          <a:p>
            <a:pPr xmlns:a="http://schemas.openxmlformats.org/drawingml/2006/main" marL="285750" indent="-285750" eaLnBrk="1" fontAlgn="auto" hangingPunct="1">
              <a:lnSpc>
                <a:spcPct val="90000"/>
              </a:lnSpc>
              <a:spcBef>
                <a:spcPct val="35000"/>
              </a:spcBef>
              <a:spcAft>
                <a:spcPct val="35000"/>
              </a:spcAft>
              <a:buClr>
                <a:srgbClr val="FFFF00"/>
              </a:buClr>
              <a:buFont typeface="Wingdings" pitchFamily="2" charset="2"/>
              <a:buChar char="v"/>
              <a:defRPr/>
              <a:bidi/>
            </a:pPr>
            <a:r xmlns:a="http://schemas.openxmlformats.org/drawingml/2006/main">
              <a:rPr lang="ar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ادفع أي أثاث قد يصيب المريض أثناء النوبة جانبًا</a:t>
            </a:r>
          </a:p>
        </p:txBody>
      </p:sp>
    </p:spTree>
    <p:extLst>
      <p:ext uri="{BB962C8B-B14F-4D97-AF65-F5344CB8AC3E}">
        <p14:creationId xmlns:p14="http://schemas.microsoft.com/office/powerpoint/2010/main" val="365892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79535" y="6464985"/>
            <a:ext cx="1536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1185" y="207391"/>
            <a:ext cx="54197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 indent="469265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4000" spc="-5" dirty="0"/>
              <a:t>ال</a:t>
            </a:r>
            <a:r xmlns:a="http://schemas.openxmlformats.org/drawingml/2006/main">
              <a:rPr sz="4000" dirty="0"/>
              <a:t> </a:t>
            </a:r>
            <a:r xmlns:a="http://schemas.openxmlformats.org/drawingml/2006/main">
              <a:rPr sz="4000" spc="-5" dirty="0"/>
              <a:t>متوتر</a:t>
            </a:r>
            <a:r xmlns:a="http://schemas.openxmlformats.org/drawingml/2006/main">
              <a:rPr sz="4000" spc="5" dirty="0"/>
              <a:t> </a:t>
            </a:r>
            <a:r xmlns:a="http://schemas.openxmlformats.org/drawingml/2006/main">
              <a:rPr sz="4000" spc="-5" dirty="0"/>
              <a:t>نظام</a:t>
            </a:r>
            <a:r xmlns:a="http://schemas.openxmlformats.org/drawingml/2006/main">
              <a:rPr sz="4000" dirty="0"/>
              <a:t> </a:t>
            </a:r>
            <a:r xmlns:a="http://schemas.openxmlformats.org/drawingml/2006/main">
              <a:rPr sz="4000" spc="-5" dirty="0"/>
              <a:t>تشريح</a:t>
            </a:r>
            <a:r xmlns:a="http://schemas.openxmlformats.org/drawingml/2006/main">
              <a:rPr sz="4000" spc="-15" dirty="0"/>
              <a:t> </a:t>
            </a:r>
            <a:r xmlns:a="http://schemas.openxmlformats.org/drawingml/2006/main">
              <a:rPr sz="4000" spc="-5" dirty="0"/>
              <a:t>و</a:t>
            </a:r>
            <a:r xmlns:a="http://schemas.openxmlformats.org/drawingml/2006/main">
              <a:rPr sz="4000" spc="-30" dirty="0"/>
              <a:t> </a:t>
            </a:r>
            <a:r xmlns:a="http://schemas.openxmlformats.org/drawingml/2006/main">
              <a:rPr sz="4000" dirty="0"/>
              <a:t>علم وظائف الأعضاء</a:t>
            </a:r>
            <a:endParaRPr xmlns:a="http://schemas.openxmlformats.org/drawingml/2006/main" sz="4000"/>
          </a:p>
        </p:txBody>
      </p:sp>
      <p:sp>
        <p:nvSpPr>
          <p:cNvPr id="3" name="object 3"/>
          <p:cNvSpPr txBox="1"/>
          <p:nvPr/>
        </p:nvSpPr>
        <p:spPr>
          <a:xfrm>
            <a:off x="841044" y="1748154"/>
            <a:ext cx="7952105" cy="4449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indent="-342900">
              <a:lnSpc>
                <a:spcPts val="3885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3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33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300" dirty="0">
                <a:latin typeface="Times New Roman"/>
                <a:cs typeface="Times New Roman"/>
              </a:rPr>
              <a:t>متوتر</a:t>
            </a:r>
            <a:r xmlns:a="http://schemas.openxmlformats.org/drawingml/2006/main">
              <a:rPr sz="3300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300" spc="-5" dirty="0">
                <a:latin typeface="Times New Roman"/>
                <a:cs typeface="Times New Roman"/>
              </a:rPr>
              <a:t>النظام</a:t>
            </a:r>
            <a:r xmlns:a="http://schemas.openxmlformats.org/drawingml/2006/main">
              <a:rPr sz="33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300" dirty="0">
                <a:latin typeface="Times New Roman"/>
                <a:cs typeface="Times New Roman"/>
              </a:rPr>
              <a:t>مقسم</a:t>
            </a:r>
            <a:r xmlns:a="http://schemas.openxmlformats.org/drawingml/2006/main">
              <a:rPr sz="33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300" dirty="0">
                <a:latin typeface="Times New Roman"/>
                <a:cs typeface="Times New Roman"/>
              </a:rPr>
              <a:t>داخل:</a:t>
            </a:r>
            <a:endParaRPr xmlns:a="http://schemas.openxmlformats.org/drawingml/2006/main" sz="3300">
              <a:latin typeface="Times New Roman"/>
              <a:cs typeface="Times New Roman"/>
            </a:endParaRPr>
          </a:p>
          <a:p>
            <a:pPr xmlns:a="http://schemas.openxmlformats.org/drawingml/2006/main" marL="756285" marR="231140" lvl="1" indent="-287020">
              <a:lnSpc>
                <a:spcPct val="79400"/>
              </a:lnSpc>
              <a:spcBef>
                <a:spcPts val="775"/>
              </a:spcBef>
              <a:buFont typeface="Arial MT"/>
              <a:buChar char="–"/>
              <a:tabLst>
                <a:tab pos="756920" algn="l"/>
              </a:tabLst>
              <a:bidi/>
            </a:pPr>
            <a:r xmlns:a="http://schemas.openxmlformats.org/drawingml/2006/main">
              <a:rPr sz="33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33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450" i="1" spc="-70" dirty="0">
                <a:latin typeface="Times New Roman"/>
                <a:cs typeface="Times New Roman"/>
              </a:rPr>
              <a:t>عصبي </a:t>
            </a:r>
            <a:r xmlns:a="http://schemas.openxmlformats.org/drawingml/2006/main">
              <a:rPr sz="3450" i="1" spc="-114" dirty="0">
                <a:latin typeface="Times New Roman"/>
                <a:cs typeface="Times New Roman"/>
              </a:rPr>
              <a:t>مركزي</a:t>
            </a:r>
            <a:r xmlns:a="http://schemas.openxmlformats.org/drawingml/2006/main">
              <a:rPr sz="3450" i="1" spc="-5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450" i="1" spc="-10" dirty="0">
                <a:latin typeface="Times New Roman"/>
                <a:cs typeface="Times New Roman"/>
              </a:rPr>
              <a:t>نظام،</a:t>
            </a:r>
            <a:r xmlns:a="http://schemas.openxmlformats.org/drawingml/2006/main">
              <a:rPr sz="3450" i="1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300" spc="-5" dirty="0">
                <a:latin typeface="Times New Roman"/>
                <a:cs typeface="Times New Roman"/>
              </a:rPr>
              <a:t>تتكون</a:t>
            </a:r>
            <a:r xmlns:a="http://schemas.openxmlformats.org/drawingml/2006/main">
              <a:rPr sz="33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3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3300" spc="-8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3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33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300" dirty="0">
                <a:latin typeface="Times New Roman"/>
                <a:cs typeface="Times New Roman"/>
              </a:rPr>
              <a:t>مخ</a:t>
            </a:r>
            <a:r xmlns:a="http://schemas.openxmlformats.org/drawingml/2006/main">
              <a:rPr sz="33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300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3300" spc="-20" dirty="0">
                <a:latin typeface="Times New Roman"/>
                <a:cs typeface="Times New Roman"/>
              </a:rPr>
              <a:t> الحبل </a:t>
            </a:r>
            <a:r xmlns:a="http://schemas.openxmlformats.org/drawingml/2006/main">
              <a:rPr sz="3300" dirty="0">
                <a:latin typeface="Times New Roman"/>
                <a:cs typeface="Times New Roman"/>
              </a:rPr>
              <a:t>الشوكي </a:t>
            </a:r>
            <a:r xmlns:a="http://schemas.openxmlformats.org/drawingml/2006/main">
              <a:rPr sz="3300" spc="-5" dirty="0">
                <a:latin typeface="Times New Roman"/>
                <a:cs typeface="Times New Roman"/>
              </a:rPr>
              <a:t>.</a:t>
            </a:r>
            <a:endParaRPr xmlns:a="http://schemas.openxmlformats.org/drawingml/2006/main" sz="3300">
              <a:latin typeface="Times New Roman"/>
              <a:cs typeface="Times New Roman"/>
            </a:endParaRPr>
          </a:p>
          <a:p>
            <a:pPr xmlns:a="http://schemas.openxmlformats.org/drawingml/2006/main" marL="756285" marR="532765" lvl="1" indent="-287020">
              <a:lnSpc>
                <a:spcPct val="79700"/>
              </a:lnSpc>
              <a:spcBef>
                <a:spcPts val="690"/>
              </a:spcBef>
              <a:buFont typeface="Arial MT"/>
              <a:buChar char="–"/>
              <a:tabLst>
                <a:tab pos="756920" algn="l"/>
              </a:tabLst>
              <a:bidi/>
            </a:pPr>
            <a:r xmlns:a="http://schemas.openxmlformats.org/drawingml/2006/main">
              <a:rPr sz="33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33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450" i="1" spc="-120" dirty="0">
                <a:latin typeface="Times New Roman"/>
                <a:cs typeface="Times New Roman"/>
              </a:rPr>
              <a:t>هامشي</a:t>
            </a:r>
            <a:r xmlns:a="http://schemas.openxmlformats.org/drawingml/2006/main">
              <a:rPr sz="3450" i="1" spc="-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450" i="1" spc="-70" dirty="0">
                <a:latin typeface="Times New Roman"/>
                <a:cs typeface="Times New Roman"/>
              </a:rPr>
              <a:t>متوتر</a:t>
            </a:r>
            <a:r xmlns:a="http://schemas.openxmlformats.org/drawingml/2006/main">
              <a:rPr sz="3450" i="1" spc="-6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450" i="1" spc="-10" dirty="0">
                <a:latin typeface="Times New Roman"/>
                <a:cs typeface="Times New Roman"/>
              </a:rPr>
              <a:t>نظام،</a:t>
            </a:r>
            <a:r xmlns:a="http://schemas.openxmlformats.org/drawingml/2006/main">
              <a:rPr sz="3450" i="1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300" dirty="0">
                <a:latin typeface="Times New Roman"/>
                <a:cs typeface="Times New Roman"/>
              </a:rPr>
              <a:t>أيّ</a:t>
            </a:r>
            <a:r xmlns:a="http://schemas.openxmlformats.org/drawingml/2006/main">
              <a:rPr sz="33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300" dirty="0">
                <a:latin typeface="Times New Roman"/>
                <a:cs typeface="Times New Roman"/>
              </a:rPr>
              <a:t>يتكون</a:t>
            </a:r>
            <a:r xmlns:a="http://schemas.openxmlformats.org/drawingml/2006/main">
              <a:rPr sz="33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300" dirty="0">
                <a:latin typeface="Times New Roman"/>
                <a:cs typeface="Times New Roman"/>
              </a:rPr>
              <a:t>من </a:t>
            </a:r>
            <a:r xmlns:a="http://schemas.openxmlformats.org/drawingml/2006/main">
              <a:rPr sz="3300" spc="-5" dirty="0">
                <a:latin typeface="Times New Roman"/>
                <a:cs typeface="Times New Roman"/>
              </a:rPr>
              <a:t>الجمجمة</a:t>
            </a:r>
            <a:r xmlns:a="http://schemas.openxmlformats.org/drawingml/2006/main">
              <a:rPr sz="33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300" dirty="0">
                <a:latin typeface="Times New Roman"/>
                <a:cs typeface="Times New Roman"/>
              </a:rPr>
              <a:t>أعصاب</a:t>
            </a:r>
            <a:r xmlns:a="http://schemas.openxmlformats.org/drawingml/2006/main">
              <a:rPr sz="33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300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33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300" dirty="0">
                <a:latin typeface="Times New Roman"/>
                <a:cs typeface="Times New Roman"/>
              </a:rPr>
              <a:t>العمود الفقري</a:t>
            </a:r>
            <a:r xmlns:a="http://schemas.openxmlformats.org/drawingml/2006/main">
              <a:rPr sz="3300" spc="-8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300" dirty="0">
                <a:latin typeface="Times New Roman"/>
                <a:cs typeface="Times New Roman"/>
              </a:rPr>
              <a:t>أعصاب.</a:t>
            </a:r>
            <a:endParaRPr xmlns:a="http://schemas.openxmlformats.org/drawingml/2006/main" sz="3300">
              <a:latin typeface="Times New Roman"/>
              <a:cs typeface="Times New Roman"/>
            </a:endParaRPr>
          </a:p>
          <a:p>
            <a:pPr xmlns:a="http://schemas.openxmlformats.org/drawingml/2006/main" marL="355600" marR="5080" indent="-342900">
              <a:lnSpc>
                <a:spcPct val="79600"/>
              </a:lnSpc>
              <a:spcBef>
                <a:spcPts val="69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3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33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450" i="1" spc="-120" dirty="0">
                <a:latin typeface="Times New Roman"/>
                <a:cs typeface="Times New Roman"/>
              </a:rPr>
              <a:t>هامشي</a:t>
            </a:r>
            <a:r xmlns:a="http://schemas.openxmlformats.org/drawingml/2006/main">
              <a:rPr sz="3450" i="1" spc="-8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450" i="1" spc="-70" dirty="0">
                <a:latin typeface="Times New Roman"/>
                <a:cs typeface="Times New Roman"/>
              </a:rPr>
              <a:t>متوتر</a:t>
            </a:r>
            <a:r xmlns:a="http://schemas.openxmlformats.org/drawingml/2006/main">
              <a:rPr sz="3450" i="1" spc="-6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450" i="1" spc="-10" dirty="0">
                <a:latin typeface="Times New Roman"/>
                <a:cs typeface="Times New Roman"/>
              </a:rPr>
              <a:t>نظام</a:t>
            </a:r>
            <a:r xmlns:a="http://schemas.openxmlformats.org/drawingml/2006/main">
              <a:rPr sz="3450" i="1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300" dirty="0">
                <a:latin typeface="Times New Roman"/>
                <a:cs typeface="Times New Roman"/>
              </a:rPr>
              <a:t>يمكن أن يكون </a:t>
            </a:r>
            <a:r xmlns:a="http://schemas.openxmlformats.org/drawingml/2006/main">
              <a:rPr sz="3300" spc="-5" dirty="0">
                <a:latin typeface="Times New Roman"/>
                <a:cs typeface="Times New Roman"/>
              </a:rPr>
              <a:t>أبعد من ذلك</a:t>
            </a:r>
            <a:r xmlns:a="http://schemas.openxmlformats.org/drawingml/2006/main">
              <a:rPr sz="3300" spc="-8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300" dirty="0">
                <a:latin typeface="Times New Roman"/>
                <a:cs typeface="Times New Roman"/>
              </a:rPr>
              <a:t>مقسمة إلى </a:t>
            </a:r>
            <a:r xmlns:a="http://schemas.openxmlformats.org/drawingml/2006/main">
              <a:rPr sz="3300" spc="-5" dirty="0">
                <a:latin typeface="Times New Roman"/>
                <a:cs typeface="Times New Roman"/>
              </a:rPr>
              <a:t>جسدي ، </a:t>
            </a:r>
            <a:r xmlns:a="http://schemas.openxmlformats.org/drawingml/2006/main">
              <a:rPr sz="3300" dirty="0">
                <a:latin typeface="Times New Roman"/>
                <a:cs typeface="Times New Roman"/>
              </a:rPr>
              <a:t>أو </a:t>
            </a:r>
            <a:r xmlns:a="http://schemas.openxmlformats.org/drawingml/2006/main">
              <a:rPr sz="3300" spc="-20" dirty="0">
                <a:latin typeface="Times New Roman"/>
                <a:cs typeface="Times New Roman"/>
              </a:rPr>
              <a:t>طوعي ،</a:t>
            </a:r>
            <a:r xmlns:a="http://schemas.openxmlformats.org/drawingml/2006/main">
              <a:rPr sz="33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300" spc="-5" dirty="0">
                <a:latin typeface="Times New Roman"/>
                <a:cs typeface="Times New Roman"/>
              </a:rPr>
              <a:t>والجهاز </a:t>
            </a:r>
            <a:r xmlns:a="http://schemas.openxmlformats.org/drawingml/2006/main">
              <a:rPr sz="3300" dirty="0">
                <a:latin typeface="Times New Roman"/>
                <a:cs typeface="Times New Roman"/>
              </a:rPr>
              <a:t>العصبي </a:t>
            </a:r>
            <a:r xmlns:a="http://schemas.openxmlformats.org/drawingml/2006/main">
              <a:rPr sz="3300" dirty="0">
                <a:latin typeface="Times New Roman"/>
                <a:cs typeface="Times New Roman"/>
              </a:rPr>
              <a:t>اللاإرادي </a:t>
            </a:r>
            <a:r xmlns:a="http://schemas.openxmlformats.org/drawingml/2006/main">
              <a:rPr sz="3300" spc="-5" dirty="0">
                <a:latin typeface="Times New Roman"/>
                <a:cs typeface="Times New Roman"/>
              </a:rPr>
              <a:t>، </a:t>
            </a:r>
            <a:r xmlns:a="http://schemas.openxmlformats.org/drawingml/2006/main">
              <a:rPr sz="3300" dirty="0">
                <a:latin typeface="Times New Roman"/>
                <a:cs typeface="Times New Roman"/>
              </a:rPr>
              <a:t>أو</a:t>
            </a:r>
            <a:r xmlns:a="http://schemas.openxmlformats.org/drawingml/2006/main">
              <a:rPr sz="33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300" spc="-20" dirty="0">
                <a:latin typeface="Times New Roman"/>
                <a:cs typeface="Times New Roman"/>
              </a:rPr>
              <a:t>لا إرادي</a:t>
            </a:r>
            <a:r xmlns:a="http://schemas.openxmlformats.org/drawingml/2006/main">
              <a:rPr sz="3300" spc="-5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300" dirty="0">
                <a:latin typeface="Times New Roman"/>
                <a:cs typeface="Times New Roman"/>
              </a:rPr>
              <a:t>متوتر</a:t>
            </a:r>
            <a:r xmlns:a="http://schemas.openxmlformats.org/drawingml/2006/main">
              <a:rPr sz="33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300" spc="-5" dirty="0">
                <a:latin typeface="Times New Roman"/>
                <a:cs typeface="Times New Roman"/>
              </a:rPr>
              <a:t>نظام.</a:t>
            </a:r>
            <a:endParaRPr xmlns:a="http://schemas.openxmlformats.org/drawingml/2006/main" sz="3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319088"/>
            <a:ext cx="8580438" cy="534987"/>
          </a:xfrm>
        </p:spPr>
        <p:txBody>
          <a:bodyPr>
            <a:noAutofit/>
          </a:bodyPr>
          <a:lstStyle/>
          <a:p>
            <a:pPr xmlns:a="http://schemas.openxmlformats.org/drawingml/2006/main" fontAlgn="auto">
              <a:spcAft>
                <a:spcPts val="0"/>
              </a:spcAft>
              <a:defRPr/>
              <a:bidi/>
            </a:pPr>
            <a:r xmlns:a="http://schemas.openxmlformats.org/drawingml/2006/main">
              <a:rPr lang="ar" sz="3600" b="1" dirty="0">
                <a:solidFill>
                  <a:srgbClr val="FF0000"/>
                </a:solidFill>
              </a:rPr>
              <a:t>الإسعافات الأولية: أثناء النوبة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362200"/>
            <a:ext cx="8802687" cy="4395787"/>
          </a:xfrm>
        </p:spPr>
        <p:txBody>
          <a:bodyPr rtlCol="0">
            <a:spAutoFit/>
          </a:bodyPr>
          <a:lstStyle/>
          <a:p>
            <a:pPr xmlns:a="http://schemas.openxmlformats.org/drawingml/2006/main" marL="91440" indent="-91440" fontAlgn="auto">
              <a:buFont typeface="Wingdings" panose="05000000000000000000" pitchFamily="2" charset="2"/>
              <a:buNone/>
              <a:defRPr/>
              <a:bidi/>
            </a:pPr>
            <a:r xmlns:a="http://schemas.openxmlformats.org/drawingml/2006/main">
              <a:rPr lang="ar" sz="2800" b="1" dirty="0">
                <a:solidFill>
                  <a:srgbClr val="FF0000"/>
                </a:solidFill>
              </a:rPr>
              <a:t>أثناء النوبة</a:t>
            </a:r>
          </a:p>
          <a:p>
            <a:pPr xmlns:a="http://schemas.openxmlformats.org/drawingml/2006/main" marL="457200" indent="-457200" fontAlgn="auto">
              <a:buFont typeface="+mj-lt"/>
              <a:buAutoNum type="arabicPeriod"/>
              <a:defRPr/>
              <a:bidi/>
            </a:pPr>
            <a:r xmlns:a="http://schemas.openxmlformats.org/drawingml/2006/main">
              <a:rPr lang="a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راقب التنفس</a:t>
            </a:r>
          </a:p>
          <a:p>
            <a:pPr xmlns:a="http://schemas.openxmlformats.org/drawingml/2006/main" marL="457200" indent="-457200" fontAlgn="auto">
              <a:buFont typeface="+mj-lt"/>
              <a:buAutoNum type="arabicPeriod"/>
              <a:defRPr/>
              <a:bidi/>
            </a:pPr>
            <a:r xmlns:a="http://schemas.openxmlformats.org/drawingml/2006/main">
              <a:rPr lang="a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قم بفك الملابس الضيقة.</a:t>
            </a:r>
          </a:p>
          <a:p>
            <a:pPr xmlns:a="http://schemas.openxmlformats.org/drawingml/2006/main" marL="457200" indent="-457200" fontAlgn="auto">
              <a:buFont typeface="+mj-lt"/>
              <a:buAutoNum type="arabicPeriod"/>
              <a:defRPr/>
              <a:bidi/>
            </a:pPr>
            <a:r xmlns:a="http://schemas.openxmlformats.org/drawingml/2006/main">
              <a:rPr lang="a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انتبه إلى طول </a:t>
            </a:r>
            <a:r xmlns:a="http://schemas.openxmlformats.org/drawingml/2006/main">
              <a:rPr lang="a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النوبة</a:t>
            </a:r>
          </a:p>
          <a:p>
            <a:pPr xmlns:a="http://schemas.openxmlformats.org/drawingml/2006/main" marL="457200" indent="-457200" fontAlgn="auto">
              <a:buFont typeface="+mj-lt"/>
              <a:buAutoNum type="arabicPeriod"/>
              <a:defRPr/>
              <a:bidi/>
            </a:pPr>
            <a:r xmlns:a="http://schemas.openxmlformats.org/drawingml/2006/main">
              <a:rPr lang="a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لا تحاول كبح جماح الشخص ، فلا يمكنك إيقاف النوبة</a:t>
            </a:r>
          </a:p>
          <a:p>
            <a:pPr xmlns:a="http://schemas.openxmlformats.org/drawingml/2006/main" marL="457200" indent="-457200" fontAlgn="auto">
              <a:buFont typeface="+mj-lt"/>
              <a:buAutoNum type="arabicPeriod"/>
              <a:defRPr/>
              <a:bidi/>
            </a:pPr>
            <a:r xmlns:a="http://schemas.openxmlformats.org/drawingml/2006/main">
              <a:rPr lang="a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لا تجبر الشخص على إدخال أي شيء في فمه أو تعطيه أي شيء ليأكله أو يشربه</a:t>
            </a:r>
          </a:p>
          <a:p>
            <a:pPr xmlns:a="http://schemas.openxmlformats.org/drawingml/2006/main" marL="457200" indent="-457200" fontAlgn="auto">
              <a:buFont typeface="+mj-lt"/>
              <a:buAutoNum type="arabicPeriod"/>
              <a:defRPr/>
              <a:bidi/>
            </a:pPr>
            <a:r xmlns:a="http://schemas.openxmlformats.org/drawingml/2006/main">
              <a:rPr lang="a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إذا استمرت النوبة لأكثر من خمس دقائق ، اتصل على 199</a:t>
            </a:r>
          </a:p>
          <a:p>
            <a:pPr marL="457200" indent="-457200" fontAlgn="auto">
              <a:buFont typeface="+mj-lt"/>
              <a:buAutoNum type="arabicPeriod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556" name="Picture 2" descr="http://www.learning-aids.com/files/images/first_aid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3" b="5122"/>
          <a:stretch>
            <a:fillRect/>
          </a:stretch>
        </p:blipFill>
        <p:spPr bwMode="auto">
          <a:xfrm>
            <a:off x="4267200" y="799595"/>
            <a:ext cx="4373562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seiz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1" r="8093"/>
          <a:stretch>
            <a:fillRect/>
          </a:stretch>
        </p:blipFill>
        <p:spPr bwMode="auto">
          <a:xfrm>
            <a:off x="5432425" y="4962525"/>
            <a:ext cx="3579813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8" name="Group 15"/>
          <p:cNvGrpSpPr>
            <a:grpSpLocks/>
          </p:cNvGrpSpPr>
          <p:nvPr/>
        </p:nvGrpSpPr>
        <p:grpSpPr bwMode="auto">
          <a:xfrm>
            <a:off x="5432425" y="5041900"/>
            <a:ext cx="2530475" cy="1592263"/>
            <a:chOff x="5568287" y="4244454"/>
            <a:chExt cx="3016155" cy="2265527"/>
          </a:xfrm>
        </p:grpSpPr>
        <p:cxnSp>
          <p:nvCxnSpPr>
            <p:cNvPr id="23559" name="Straight Connector 6"/>
            <p:cNvCxnSpPr>
              <a:cxnSpLocks noChangeShapeType="1"/>
            </p:cNvCxnSpPr>
            <p:nvPr/>
          </p:nvCxnSpPr>
          <p:spPr bwMode="auto">
            <a:xfrm>
              <a:off x="5568287" y="4244454"/>
              <a:ext cx="3016155" cy="2238233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0" name="Straight Connector 7"/>
            <p:cNvCxnSpPr>
              <a:cxnSpLocks noChangeShapeType="1"/>
            </p:cNvCxnSpPr>
            <p:nvPr/>
          </p:nvCxnSpPr>
          <p:spPr bwMode="auto">
            <a:xfrm rot="10800000" flipV="1">
              <a:off x="5841243" y="4339991"/>
              <a:ext cx="2470244" cy="2169990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0822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9063"/>
            <a:ext cx="4076700" cy="585787"/>
          </a:xfrm>
        </p:spPr>
        <p:txBody>
          <a:bodyPr>
            <a:normAutofit/>
          </a:bodyPr>
          <a:lstStyle/>
          <a:p>
            <a:pPr xmlns:a="http://schemas.openxmlformats.org/drawingml/2006/main" fontAlgn="auto">
              <a:spcAft>
                <a:spcPts val="0"/>
              </a:spcAft>
              <a:defRPr/>
              <a:bidi/>
            </a:pPr>
            <a:r xmlns:a="http://schemas.openxmlformats.org/drawingml/2006/main">
              <a:rPr lang="ar" b="1" dirty="0">
                <a:solidFill>
                  <a:srgbClr val="FF0000"/>
                </a:solidFill>
              </a:rPr>
              <a:t>بعد النوبة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7313" y="906463"/>
            <a:ext cx="8926512" cy="5521325"/>
          </a:xfrm>
        </p:spPr>
        <p:txBody>
          <a:bodyPr rtlCol="0">
            <a:normAutofit/>
          </a:bodyPr>
          <a:lstStyle/>
          <a:p>
            <a:pPr xmlns:a="http://schemas.openxmlformats.org/drawingml/2006/main" marL="457200" indent="-457200" fontAlgn="auto">
              <a:buFont typeface="+mj-lt"/>
              <a:buAutoNum type="arabicPeriod"/>
              <a:defRPr/>
              <a:bidi/>
            </a:pPr>
            <a:r xmlns:a="http://schemas.openxmlformats.org/drawingml/2006/main">
              <a:rPr lang="a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إذا كان المريض في السرير ، فقم بإزالة الوسائد ورفع القضبان الجانبية.</a:t>
            </a:r>
          </a:p>
          <a:p>
            <a:pPr xmlns:a="http://schemas.openxmlformats.org/drawingml/2006/main" marL="457200" indent="-457200" fontAlgn="auto">
              <a:buFont typeface="+mj-lt"/>
              <a:buAutoNum type="arabicPeriod"/>
              <a:defRPr/>
              <a:bidi/>
            </a:pPr>
            <a:r xmlns:a="http://schemas.openxmlformats.org/drawingml/2006/main">
              <a:rPr lang="a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لا تفتح الفكين المشبوكين</a:t>
            </a:r>
          </a:p>
          <a:p>
            <a:pPr xmlns:a="http://schemas.openxmlformats.org/drawingml/2006/main" marL="457200" indent="-457200" fontAlgn="auto">
              <a:buFont typeface="+mj-lt"/>
              <a:buAutoNum type="arabicPeriod"/>
              <a:defRPr/>
              <a:bidi/>
            </a:pPr>
            <a:r xmlns:a="http://schemas.openxmlformats.org/drawingml/2006/main">
              <a:rPr lang="a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ضع المريض على جانب واحد مع خروج الرأس للأمام ، مما يسمح للسان بالهبوط للأمام ويسهل تصريف اللعاب والمخاط.</a:t>
            </a:r>
          </a:p>
          <a:p>
            <a:pPr xmlns:a="http://schemas.openxmlformats.org/drawingml/2006/main" marL="457200" indent="-457200" fontAlgn="auto">
              <a:buFont typeface="+mj-lt"/>
              <a:buAutoNum type="arabicPeriod"/>
              <a:defRPr/>
              <a:bidi/>
            </a:pPr>
            <a:r xmlns:a="http://schemas.openxmlformats.org/drawingml/2006/main">
              <a:rPr lang="a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إذا كان الشفط متاحًا ، فاستخدمه إذا لزم الأمر</a:t>
            </a:r>
            <a:endParaRPr xmlns:a="http://schemas.openxmlformats.org/drawingml/2006/main"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xmlns:a="http://schemas.openxmlformats.org/drawingml/2006/main" marL="0" indent="0" fontAlgn="auto">
              <a:buFont typeface="Calibri" panose="020F0502020204030204" pitchFamily="34" charset="0"/>
              <a:buNone/>
              <a:defRPr/>
              <a:bidi/>
            </a:pPr>
            <a:r xmlns:a="http://schemas.openxmlformats.org/drawingml/2006/main">
              <a:rPr lang="a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إفرازات </a:t>
            </a:r>
            <a:r xmlns:a="http://schemas.openxmlformats.org/drawingml/2006/main">
              <a:rPr lang="a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واضحة </a:t>
            </a:r>
            <a:r xmlns:a="http://schemas.openxmlformats.org/drawingml/2006/main">
              <a:rPr lang="a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xmlns:a="http://schemas.openxmlformats.org/drawingml/2006/main" marL="457200" indent="-457200" fontAlgn="auto">
              <a:buFont typeface="+mj-lt"/>
              <a:buAutoNum type="arabicPeriod"/>
              <a:defRPr/>
              <a:bidi/>
            </a:pPr>
            <a:r xmlns:a="http://schemas.openxmlformats.org/drawingml/2006/main">
              <a:rPr lang="a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إذا كان المريض في السرير ، فقم بإزالته</a:t>
            </a:r>
            <a:endParaRPr xmlns:a="http://schemas.openxmlformats.org/drawingml/2006/main"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xmlns:a="http://schemas.openxmlformats.org/drawingml/2006/main" marL="0" indent="0" fontAlgn="auto">
              <a:buFont typeface="Calibri" panose="020F0502020204030204" pitchFamily="34" charset="0"/>
              <a:buNone/>
              <a:defRPr/>
              <a:bidi/>
            </a:pPr>
            <a:r xmlns:a="http://schemas.openxmlformats.org/drawingml/2006/main">
              <a:rPr lang="a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الوسائد </a:t>
            </a:r>
            <a:r xmlns:a="http://schemas.openxmlformats.org/drawingml/2006/main">
              <a:rPr lang="a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ورفع القضبان الجانبية </a:t>
            </a:r>
            <a:r xmlns:a="http://schemas.openxmlformats.org/drawingml/2006/main">
              <a:rPr lang="a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xmlns:a="http://schemas.openxmlformats.org/drawingml/2006/main"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3487" r="12123" b="5370"/>
          <a:stretch>
            <a:fillRect/>
          </a:stretch>
        </p:blipFill>
        <p:spPr bwMode="auto">
          <a:xfrm>
            <a:off x="5762625" y="3852863"/>
            <a:ext cx="3381375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19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9063"/>
            <a:ext cx="4076700" cy="585787"/>
          </a:xfrm>
        </p:spPr>
        <p:txBody>
          <a:bodyPr>
            <a:normAutofit/>
          </a:bodyPr>
          <a:lstStyle/>
          <a:p>
            <a:pPr xmlns:a="http://schemas.openxmlformats.org/drawingml/2006/main" fontAlgn="auto">
              <a:spcAft>
                <a:spcPts val="0"/>
              </a:spcAft>
              <a:defRPr/>
              <a:bidi/>
            </a:pPr>
            <a:r xmlns:a="http://schemas.openxmlformats.org/drawingml/2006/main">
              <a:rPr lang="ar" b="1" dirty="0">
                <a:solidFill>
                  <a:srgbClr val="FF0000"/>
                </a:solidFill>
              </a:rPr>
              <a:t>بعد النوبة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169988"/>
            <a:ext cx="8686800" cy="4703762"/>
          </a:xfrm>
        </p:spPr>
        <p:txBody>
          <a:bodyPr/>
          <a:lstStyle/>
          <a:p>
            <a:pPr xmlns:a="http://schemas.openxmlformats.org/drawingml/2006/main" marL="0" indent="0">
              <a:buFont typeface="Calibri" panose="020F0502020204030204" pitchFamily="34" charset="0"/>
              <a:buNone/>
              <a:bidi/>
            </a:pPr>
            <a:r xmlns:a="http://schemas.openxmlformats.org/drawingml/2006/main">
              <a:rPr lang="ar" altLang="en-US" sz="2800" smtClean="0"/>
              <a:t>6. لا تفتح الفكين المشبوكين</a:t>
            </a:r>
          </a:p>
          <a:p>
            <a:pPr xmlns:a="http://schemas.openxmlformats.org/drawingml/2006/main" marL="0" indent="0">
              <a:buFont typeface="Calibri" panose="020F0502020204030204" pitchFamily="34" charset="0"/>
              <a:buNone/>
              <a:bidi/>
            </a:pPr>
            <a:r xmlns:a="http://schemas.openxmlformats.org/drawingml/2006/main">
              <a:rPr lang="ar" altLang="en-US" sz="2800" smtClean="0"/>
              <a:t>7. ضع المريض على جانب واحد مع خروج الرأس للأمام ، مما يسمح للسان بالهبوط للأمام ويسهل تصريف اللعاب والمخاط. إذا كان الشفط متاحًا ، فاستخدمه إذا لزم الأمر لتنظيف الإفرازات.</a:t>
            </a:r>
          </a:p>
          <a:p>
            <a:pPr xmlns:a="http://schemas.openxmlformats.org/drawingml/2006/main" marL="0" indent="0">
              <a:buFont typeface="Calibri" panose="020F0502020204030204" pitchFamily="34" charset="0"/>
              <a:buNone/>
              <a:bidi/>
            </a:pPr>
            <a:r xmlns:a="http://schemas.openxmlformats.org/drawingml/2006/main">
              <a:rPr lang="ar" altLang="en-US" sz="2800" smtClean="0"/>
              <a:t>8. ربما يشعر الشخص بالارتباك والارتباك.</a:t>
            </a:r>
          </a:p>
          <a:p>
            <a:pPr xmlns:a="http://schemas.openxmlformats.org/drawingml/2006/main" marL="0" indent="0">
              <a:buFont typeface="Calibri" panose="020F0502020204030204" pitchFamily="34" charset="0"/>
              <a:buNone/>
              <a:bidi/>
            </a:pPr>
            <a:r xmlns:a="http://schemas.openxmlformats.org/drawingml/2006/main">
              <a:rPr lang="ar" altLang="en-US" sz="2800" smtClean="0"/>
              <a:t>9. سيكونون أيضًا متعبين جدًا ، لذا دعهم ينامون ولكن ابق معهم حتى يستيقظوا تمامًا.</a:t>
            </a:r>
          </a:p>
          <a:p>
            <a:pPr xmlns:a="http://schemas.openxmlformats.org/drawingml/2006/main" marL="0" indent="0">
              <a:buFont typeface="Calibri" panose="020F0502020204030204" pitchFamily="34" charset="0"/>
              <a:buNone/>
              <a:bidi/>
            </a:pPr>
            <a:r xmlns:a="http://schemas.openxmlformats.org/drawingml/2006/main">
              <a:rPr lang="ar" altLang="en-US" sz="2800" smtClean="0"/>
              <a:t>10. لا تعطيه أي شيء يأكله أو يشربه حتى يتعافى تمامًا</a:t>
            </a:r>
          </a:p>
        </p:txBody>
      </p:sp>
    </p:spTree>
    <p:extLst>
      <p:ext uri="{BB962C8B-B14F-4D97-AF65-F5344CB8AC3E}">
        <p14:creationId xmlns:p14="http://schemas.microsoft.com/office/powerpoint/2010/main" val="276945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2685" y="533527"/>
            <a:ext cx="42830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dirty="0"/>
              <a:t>التمريض</a:t>
            </a:r>
            <a:r xmlns:a="http://schemas.openxmlformats.org/drawingml/2006/main">
              <a:rPr spc="-80" dirty="0"/>
              <a:t> </a:t>
            </a:r>
            <a:r xmlns:a="http://schemas.openxmlformats.org/drawingml/2006/main">
              <a:rPr dirty="0"/>
              <a:t>إدارة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59714" y="1241805"/>
            <a:ext cx="8624570" cy="5370218"/>
          </a:xfrm>
          <a:prstGeom prst="rect">
            <a:avLst/>
          </a:prstGeom>
        </p:spPr>
        <p:txBody>
          <a:bodyPr vert="horz" wrap="square" lIns="0" tIns="558322" rIns="0" bIns="0" rtlCol="0">
            <a:spAutoFit/>
          </a:bodyPr>
          <a:lstStyle/>
          <a:p>
            <a:pPr xmlns:a="http://schemas.openxmlformats.org/drawingml/2006/main" marL="860425" marR="216535" indent="-343535">
              <a:lnSpc>
                <a:spcPts val="2640"/>
              </a:lnSpc>
              <a:spcBef>
                <a:spcPts val="300"/>
              </a:spcBef>
              <a:buSzPct val="91304"/>
              <a:buFont typeface="Times New Roman"/>
              <a:buChar char="•"/>
              <a:tabLst>
                <a:tab pos="615950" algn="l"/>
              </a:tabLst>
              <a:bidi/>
            </a:pPr>
            <a:r xmlns:a="http://schemas.openxmlformats.org/drawingml/2006/main">
              <a:rPr i="1" spc="-65" dirty="0">
                <a:latin typeface="Times New Roman"/>
                <a:cs typeface="Times New Roman"/>
              </a:rPr>
              <a:t>يفعل</a:t>
            </a:r>
            <a:r xmlns:a="http://schemas.openxmlformats.org/drawingml/2006/main">
              <a:rPr i="1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i="1" spc="-45" dirty="0">
                <a:latin typeface="Times New Roman"/>
                <a:cs typeface="Times New Roman"/>
              </a:rPr>
              <a:t>لا</a:t>
            </a:r>
            <a:r xmlns:a="http://schemas.openxmlformats.org/drawingml/2006/main">
              <a:rPr i="1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i="1" spc="-50" dirty="0">
                <a:latin typeface="Times New Roman"/>
                <a:cs typeface="Times New Roman"/>
              </a:rPr>
              <a:t>محاولة</a:t>
            </a:r>
            <a:r xmlns:a="http://schemas.openxmlformats.org/drawingml/2006/main">
              <a:rPr i="1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i="1" spc="-4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i="1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i="1" spc="-45" dirty="0">
                <a:latin typeface="Times New Roman"/>
                <a:cs typeface="Times New Roman"/>
              </a:rPr>
              <a:t>نقب</a:t>
            </a:r>
            <a:r xmlns:a="http://schemas.openxmlformats.org/drawingml/2006/main">
              <a:rPr i="1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i="1" spc="-50" dirty="0">
                <a:latin typeface="Times New Roman"/>
                <a:cs typeface="Times New Roman"/>
              </a:rPr>
              <a:t>يفتح</a:t>
            </a:r>
            <a:r xmlns:a="http://schemas.openxmlformats.org/drawingml/2006/main">
              <a:rPr i="1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i="1" spc="-55" dirty="0">
                <a:latin typeface="Times New Roman"/>
                <a:cs typeface="Times New Roman"/>
              </a:rPr>
              <a:t>فكي</a:t>
            </a:r>
            <a:r xmlns:a="http://schemas.openxmlformats.org/drawingml/2006/main">
              <a:rPr i="1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i="1" spc="-75" dirty="0">
                <a:latin typeface="Times New Roman"/>
                <a:cs typeface="Times New Roman"/>
              </a:rPr>
              <a:t>الذي - التي</a:t>
            </a:r>
            <a:r xmlns:a="http://schemas.openxmlformats.org/drawingml/2006/main">
              <a:rPr i="1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i="1" spc="-130" dirty="0">
                <a:latin typeface="Times New Roman"/>
                <a:cs typeface="Times New Roman"/>
              </a:rPr>
              <a:t>نكون</a:t>
            </a:r>
            <a:r xmlns:a="http://schemas.openxmlformats.org/drawingml/2006/main">
              <a:rPr i="1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i="1" spc="-50" dirty="0">
                <a:latin typeface="Times New Roman"/>
                <a:cs typeface="Times New Roman"/>
              </a:rPr>
              <a:t>مشدود</a:t>
            </a:r>
            <a:r xmlns:a="http://schemas.openxmlformats.org/drawingml/2006/main">
              <a:rPr i="1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i="1" spc="-45" dirty="0">
                <a:latin typeface="Times New Roman"/>
                <a:cs typeface="Times New Roman"/>
              </a:rPr>
              <a:t>في</a:t>
            </a:r>
            <a:r xmlns:a="http://schemas.openxmlformats.org/drawingml/2006/main">
              <a:rPr i="1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i="1" spc="-180" dirty="0">
                <a:latin typeface="Times New Roman"/>
                <a:cs typeface="Times New Roman"/>
              </a:rPr>
              <a:t>أ</a:t>
            </a:r>
            <a:r xmlns:a="http://schemas.openxmlformats.org/drawingml/2006/main">
              <a:rPr i="1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i="1" spc="-55" dirty="0">
                <a:latin typeface="Times New Roman"/>
                <a:cs typeface="Times New Roman"/>
              </a:rPr>
              <a:t>تشنج</a:t>
            </a:r>
            <a:r xmlns:a="http://schemas.openxmlformats.org/drawingml/2006/main">
              <a:rPr i="1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i="1" spc="-4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i="1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i="1" spc="-60" dirty="0">
                <a:latin typeface="Times New Roman"/>
                <a:cs typeface="Times New Roman"/>
              </a:rPr>
              <a:t>إدراج</a:t>
            </a:r>
            <a:r xmlns:a="http://schemas.openxmlformats.org/drawingml/2006/main">
              <a:rPr i="1" spc="-56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i="1" spc="-45" dirty="0">
                <a:latin typeface="Times New Roman"/>
                <a:cs typeface="Times New Roman"/>
              </a:rPr>
              <a:t>أي شئ.</a:t>
            </a:r>
            <a:endParaRPr xmlns:a="http://schemas.openxmlformats.org/drawingml/2006/main" dirty="0">
              <a:latin typeface="Times New Roman"/>
              <a:cs typeface="Times New Roman"/>
            </a:endParaRPr>
          </a:p>
          <a:p>
            <a:pPr xmlns:a="http://schemas.openxmlformats.org/drawingml/2006/main" marL="685165" indent="-168275">
              <a:lnSpc>
                <a:spcPct val="100000"/>
              </a:lnSpc>
              <a:spcBef>
                <a:spcPts val="440"/>
              </a:spcBef>
              <a:buSzPct val="95454"/>
              <a:buChar char="•"/>
              <a:tabLst>
                <a:tab pos="685800" algn="l"/>
              </a:tabLst>
              <a:bidi/>
            </a:pPr>
            <a:r xmlns:a="http://schemas.openxmlformats.org/drawingml/2006/main">
              <a:rPr spc="-5" dirty="0"/>
              <a:t>لا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5" dirty="0"/>
              <a:t>محاولة</a:t>
            </a:r>
            <a:r xmlns:a="http://schemas.openxmlformats.org/drawingml/2006/main">
              <a:rPr spc="30" dirty="0"/>
              <a:t> </a:t>
            </a:r>
            <a:r xmlns:a="http://schemas.openxmlformats.org/drawingml/2006/main">
              <a:rPr spc="-5" dirty="0"/>
              <a:t>يجب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spc="-5" dirty="0"/>
              <a:t>يكون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10" dirty="0"/>
              <a:t>صنع</a:t>
            </a:r>
            <a:r xmlns:a="http://schemas.openxmlformats.org/drawingml/2006/main">
              <a:rPr spc="30" dirty="0"/>
              <a:t> </a:t>
            </a:r>
            <a:r xmlns:a="http://schemas.openxmlformats.org/drawingml/2006/main">
              <a:rPr spc="-5" dirty="0"/>
              <a:t>لكبح جماح</a:t>
            </a:r>
            <a:r xmlns:a="http://schemas.openxmlformats.org/drawingml/2006/main">
              <a:rPr spc="20" dirty="0"/>
              <a:t> </a:t>
            </a:r>
            <a:r xmlns:a="http://schemas.openxmlformats.org/drawingml/2006/main">
              <a:rPr spc="-5" dirty="0"/>
              <a:t>ال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5" dirty="0"/>
              <a:t>مريض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5" dirty="0"/>
              <a:t>خلال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5" dirty="0"/>
              <a:t>ال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5" dirty="0"/>
              <a:t>اِنتِزاع.</a:t>
            </a:r>
            <a:endParaRPr xmlns:a="http://schemas.openxmlformats.org/drawingml/2006/main" dirty="0"/>
          </a:p>
          <a:p>
            <a:pPr xmlns:a="http://schemas.openxmlformats.org/drawingml/2006/main" marL="685165" indent="-168275">
              <a:lnSpc>
                <a:spcPct val="100000"/>
              </a:lnSpc>
              <a:spcBef>
                <a:spcPts val="530"/>
              </a:spcBef>
              <a:buSzPct val="95454"/>
              <a:buChar char="•"/>
              <a:tabLst>
                <a:tab pos="685800" algn="l"/>
              </a:tabLst>
              <a:bidi/>
            </a:pPr>
            <a:r xmlns:a="http://schemas.openxmlformats.org/drawingml/2006/main">
              <a:rPr spc="-5" dirty="0"/>
              <a:t>لو</a:t>
            </a:r>
            <a:r xmlns:a="http://schemas.openxmlformats.org/drawingml/2006/main">
              <a:rPr spc="15" dirty="0"/>
              <a:t> </a:t>
            </a:r>
            <a:r xmlns:a="http://schemas.openxmlformats.org/drawingml/2006/main">
              <a:rPr spc="-5" dirty="0"/>
              <a:t>ممكن،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5" dirty="0"/>
              <a:t>مكان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5" dirty="0"/>
              <a:t>ال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5" dirty="0"/>
              <a:t>مريض</a:t>
            </a:r>
            <a:r xmlns:a="http://schemas.openxmlformats.org/drawingml/2006/main">
              <a:rPr spc="10" dirty="0"/>
              <a:t> </a:t>
            </a:r>
            <a:r xmlns:a="http://schemas.openxmlformats.org/drawingml/2006/main">
              <a:rPr spc="-5" dirty="0"/>
              <a:t>على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5" dirty="0"/>
              <a:t>واحد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spc="-5" dirty="0"/>
              <a:t>جانب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5" dirty="0"/>
              <a:t>مع</a:t>
            </a:r>
            <a:r xmlns:a="http://schemas.openxmlformats.org/drawingml/2006/main">
              <a:rPr spc="10" dirty="0"/>
              <a:t> </a:t>
            </a:r>
            <a:r xmlns:a="http://schemas.openxmlformats.org/drawingml/2006/main">
              <a:rPr spc="-5" dirty="0"/>
              <a:t>رأس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5" dirty="0"/>
              <a:t>انثناء</a:t>
            </a:r>
            <a:r xmlns:a="http://schemas.openxmlformats.org/drawingml/2006/main">
              <a:rPr spc="25" dirty="0"/>
              <a:t> </a:t>
            </a:r>
            <a:r xmlns:a="http://schemas.openxmlformats.org/drawingml/2006/main">
              <a:rPr spc="-5" dirty="0"/>
              <a:t>إلى الأمام.</a:t>
            </a:r>
            <a:endParaRPr xmlns:a="http://schemas.openxmlformats.org/drawingml/2006/main" dirty="0"/>
          </a:p>
          <a:p>
            <a:pPr xmlns:a="http://schemas.openxmlformats.org/drawingml/2006/main" marL="517525">
              <a:lnSpc>
                <a:spcPct val="100000"/>
              </a:lnSpc>
              <a:spcBef>
                <a:spcPts val="570"/>
              </a:spcBef>
              <a:bidi/>
            </a:pPr>
            <a:r xmlns:a="http://schemas.openxmlformats.org/drawingml/2006/main">
              <a:rPr sz="2800" b="1" dirty="0">
                <a:latin typeface="Times New Roman"/>
                <a:cs typeface="Times New Roman"/>
              </a:rPr>
              <a:t>بريد</a:t>
            </a:r>
            <a:r xmlns:a="http://schemas.openxmlformats.org/drawingml/2006/main">
              <a:rPr sz="2800" b="1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1" dirty="0">
                <a:latin typeface="Times New Roman"/>
                <a:cs typeface="Times New Roman"/>
              </a:rPr>
              <a:t>أ</a:t>
            </a:r>
            <a:r xmlns:a="http://schemas.openxmlformats.org/drawingml/2006/main">
              <a:rPr sz="2800" b="1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b="1" spc="-10" dirty="0">
                <a:latin typeface="Times New Roman"/>
                <a:cs typeface="Times New Roman"/>
              </a:rPr>
              <a:t>اِنتِزاع</a:t>
            </a:r>
          </a:p>
          <a:p>
            <a:pPr xmlns:a="http://schemas.openxmlformats.org/drawingml/2006/main" marL="695960" marR="5080" indent="-179070">
              <a:lnSpc>
                <a:spcPct val="100000"/>
              </a:lnSpc>
              <a:spcBef>
                <a:spcPts val="535"/>
              </a:spcBef>
              <a:bidi/>
            </a:pPr>
            <a:r xmlns:a="http://schemas.openxmlformats.org/drawingml/2006/main">
              <a:rPr spc="-5" dirty="0"/>
              <a:t>يحفظ</a:t>
            </a:r>
            <a:r xmlns:a="http://schemas.openxmlformats.org/drawingml/2006/main">
              <a:rPr spc="10" dirty="0"/>
              <a:t> </a:t>
            </a:r>
            <a:r xmlns:a="http://schemas.openxmlformats.org/drawingml/2006/main">
              <a:rPr dirty="0"/>
              <a:t>على </a:t>
            </a:r>
            <a:r xmlns:a="http://schemas.openxmlformats.org/drawingml/2006/main">
              <a:rPr dirty="0"/>
              <a:t>المريض </a:t>
            </a:r>
            <a:r xmlns:a="http://schemas.openxmlformats.org/drawingml/2006/main">
              <a:rPr spc="-5" dirty="0"/>
              <a:t>_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5" dirty="0"/>
              <a:t>جانب </a:t>
            </a:r>
            <a:r xmlns:a="http://schemas.openxmlformats.org/drawingml/2006/main">
              <a:rPr dirty="0"/>
              <a:t>واحد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5" dirty="0"/>
              <a:t>ل</a:t>
            </a:r>
            <a:r xmlns:a="http://schemas.openxmlformats.org/drawingml/2006/main">
              <a:rPr spc="20" dirty="0"/>
              <a:t> </a:t>
            </a:r>
            <a:r xmlns:a="http://schemas.openxmlformats.org/drawingml/2006/main">
              <a:rPr dirty="0"/>
              <a:t>منع </a:t>
            </a:r>
            <a:r xmlns:a="http://schemas.openxmlformats.org/drawingml/2006/main">
              <a:rPr spc="-5" dirty="0"/>
              <a:t>الطموح. </a:t>
            </a:r>
            <a:r xmlns:a="http://schemas.openxmlformats.org/drawingml/2006/main">
              <a:rPr dirty="0"/>
              <a:t>تأكد </a:t>
            </a:r>
            <a:r xmlns:a="http://schemas.openxmlformats.org/drawingml/2006/main">
              <a:rPr spc="-5" dirty="0"/>
              <a:t>_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dirty="0"/>
              <a:t>مجرى </a:t>
            </a:r>
            <a:r xmlns:a="http://schemas.openxmlformats.org/drawingml/2006/main">
              <a:rPr spc="-5" dirty="0"/>
              <a:t>الهواء</a:t>
            </a:r>
            <a:r xmlns:a="http://schemas.openxmlformats.org/drawingml/2006/main">
              <a:rPr spc="-535" dirty="0"/>
              <a:t> </a:t>
            </a:r>
            <a:r xmlns:a="http://schemas.openxmlformats.org/drawingml/2006/main">
              <a:rPr spc="-5" dirty="0"/>
              <a:t>يكون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spc="-5" dirty="0"/>
              <a:t>براءة اختراع.</a:t>
            </a:r>
            <a:endParaRPr xmlns:a="http://schemas.openxmlformats.org/drawingml/2006/main" dirty="0"/>
          </a:p>
          <a:p>
            <a:pPr xmlns:a="http://schemas.openxmlformats.org/drawingml/2006/main" marL="680720" indent="-163830">
              <a:lnSpc>
                <a:spcPct val="100000"/>
              </a:lnSpc>
              <a:spcBef>
                <a:spcPts val="530"/>
              </a:spcBef>
              <a:buSzPct val="95454"/>
              <a:buChar char="•"/>
              <a:tabLst>
                <a:tab pos="681355" algn="l"/>
              </a:tabLst>
              <a:bidi/>
            </a:pPr>
            <a:r xmlns:a="http://schemas.openxmlformats.org/drawingml/2006/main">
              <a:rPr spc="-5" dirty="0"/>
              <a:t>هناك</a:t>
            </a:r>
            <a:r xmlns:a="http://schemas.openxmlformats.org/drawingml/2006/main">
              <a:rPr spc="10" dirty="0"/>
              <a:t> </a:t>
            </a:r>
            <a:r xmlns:a="http://schemas.openxmlformats.org/drawingml/2006/main">
              <a:rPr spc="-5" dirty="0"/>
              <a:t>يكون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5" dirty="0"/>
              <a:t>عادة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5" dirty="0"/>
              <a:t>أ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5" dirty="0"/>
              <a:t>فترة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5" dirty="0"/>
              <a:t>ل</a:t>
            </a:r>
            <a:r xmlns:a="http://schemas.openxmlformats.org/drawingml/2006/main">
              <a:rPr spc="10" dirty="0"/>
              <a:t> </a:t>
            </a:r>
            <a:r xmlns:a="http://schemas.openxmlformats.org/drawingml/2006/main">
              <a:rPr spc="-5" dirty="0"/>
              <a:t>ارتباك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5" dirty="0"/>
              <a:t>بعد</a:t>
            </a:r>
            <a:r xmlns:a="http://schemas.openxmlformats.org/drawingml/2006/main">
              <a:rPr spc="10" dirty="0"/>
              <a:t> </a:t>
            </a:r>
            <a:r xmlns:a="http://schemas.openxmlformats.org/drawingml/2006/main">
              <a:rPr spc="-5" dirty="0"/>
              <a:t>أ</a:t>
            </a:r>
            <a:r xmlns:a="http://schemas.openxmlformats.org/drawingml/2006/main">
              <a:rPr spc="15" dirty="0"/>
              <a:t> </a:t>
            </a:r>
            <a:r xmlns:a="http://schemas.openxmlformats.org/drawingml/2006/main">
              <a:rPr spc="-5" dirty="0"/>
              <a:t>كبير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10" dirty="0"/>
              <a:t>mal</a:t>
            </a:r>
            <a:r xmlns:a="http://schemas.openxmlformats.org/drawingml/2006/main">
              <a:rPr spc="25" dirty="0"/>
              <a:t> </a:t>
            </a:r>
            <a:r xmlns:a="http://schemas.openxmlformats.org/drawingml/2006/main">
              <a:rPr spc="-5" dirty="0"/>
              <a:t>اِنتِزاع.</a:t>
            </a:r>
            <a:endParaRPr xmlns:a="http://schemas.openxmlformats.org/drawingml/2006/main" dirty="0"/>
          </a:p>
          <a:p>
            <a:pPr xmlns:a="http://schemas.openxmlformats.org/drawingml/2006/main" marL="680720" indent="-163830">
              <a:lnSpc>
                <a:spcPct val="100000"/>
              </a:lnSpc>
              <a:spcBef>
                <a:spcPts val="530"/>
              </a:spcBef>
              <a:buSzPct val="95454"/>
              <a:buChar char="•"/>
              <a:tabLst>
                <a:tab pos="681355" algn="l"/>
              </a:tabLst>
              <a:bidi/>
            </a:pPr>
            <a:r xmlns:a="http://schemas.openxmlformats.org/drawingml/2006/main">
              <a:rPr spc="-5" dirty="0"/>
              <a:t>ال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5" dirty="0"/>
              <a:t>مريض،</a:t>
            </a:r>
            <a:r xmlns:a="http://schemas.openxmlformats.org/drawingml/2006/main">
              <a:rPr spc="10" dirty="0"/>
              <a:t> </a:t>
            </a:r>
            <a:r xmlns:a="http://schemas.openxmlformats.org/drawingml/2006/main">
              <a:rPr spc="-5" dirty="0"/>
              <a:t>على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5" dirty="0"/>
              <a:t>صحوة</a:t>
            </a:r>
            <a:r xmlns:a="http://schemas.openxmlformats.org/drawingml/2006/main">
              <a:rPr spc="10" dirty="0"/>
              <a:t> </a:t>
            </a:r>
            <a:r xmlns:a="http://schemas.openxmlformats.org/drawingml/2006/main">
              <a:rPr spc="-5" dirty="0"/>
              <a:t>يجب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spc="-5" dirty="0"/>
              <a:t>يكون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5" dirty="0"/>
              <a:t>إعادة توجيه</a:t>
            </a:r>
            <a:r xmlns:a="http://schemas.openxmlformats.org/drawingml/2006/main">
              <a:rPr spc="10" dirty="0"/>
              <a:t> </a:t>
            </a:r>
            <a:r xmlns:a="http://schemas.openxmlformats.org/drawingml/2006/main">
              <a:rPr spc="-5" dirty="0"/>
              <a:t>ل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dirty="0"/>
              <a:t>ال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5" dirty="0"/>
              <a:t>بيئة.</a:t>
            </a:r>
            <a:endParaRPr xmlns:a="http://schemas.openxmlformats.org/drawingml/2006/main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" y="217488"/>
            <a:ext cx="5432425" cy="585787"/>
          </a:xfrm>
        </p:spPr>
        <p:txBody>
          <a:bodyPr>
            <a:normAutofit/>
          </a:bodyPr>
          <a:lstStyle/>
          <a:p>
            <a:pPr xmlns:a="http://schemas.openxmlformats.org/drawingml/2006/main" fontAlgn="auto">
              <a:spcAft>
                <a:spcPts val="0"/>
              </a:spcAft>
              <a:defRPr/>
              <a:bidi/>
            </a:pPr>
            <a:r xmlns:a="http://schemas.openxmlformats.org/drawingml/2006/main">
              <a:rPr lang="ar" dirty="0">
                <a:solidFill>
                  <a:srgbClr val="FF0000"/>
                </a:solidFill>
              </a:rPr>
              <a:t>بعد </a:t>
            </a:r>
            <a:r xmlns:a="http://schemas.openxmlformats.org/drawingml/2006/main">
              <a:rPr lang="ar" dirty="0" smtClean="0">
                <a:solidFill>
                  <a:srgbClr val="FF0000"/>
                </a:solidFill>
              </a:rPr>
              <a:t>النوبات الجزئية</a:t>
            </a:r>
            <a:endParaRPr xmlns:a="http://schemas.openxmlformats.org/drawingml/2006/main" lang="en-US" dirty="0">
              <a:solidFill>
                <a:srgbClr val="FF00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803275"/>
            <a:ext cx="4887913" cy="5170646"/>
          </a:xfrm>
        </p:spPr>
        <p:txBody>
          <a:bodyPr wrap="square">
            <a:spAutoFit/>
          </a:bodyPr>
          <a:lstStyle/>
          <a:p>
            <a:pPr xmlns:a="http://schemas.openxmlformats.org/drawingml/2006/main"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lang="ar" altLang="en-US" sz="2800" dirty="0" smtClean="0"/>
              <a:t>اطرح أسئلة لتحديد ما إذا كان الضحية يعرف اتجاهه X3.</a:t>
            </a:r>
          </a:p>
          <a:p>
            <a:pPr xmlns:a="http://schemas.openxmlformats.org/drawingml/2006/main"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lang="ar" altLang="en-US" sz="2800" dirty="0" smtClean="0"/>
              <a:t>دع الضحية يعرف ما حدث أثناء النوبة واسمح له بالتحدث عنها.</a:t>
            </a:r>
          </a:p>
          <a:p>
            <a:pPr xmlns:a="http://schemas.openxmlformats.org/drawingml/2006/main"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lang="ar" altLang="en-US" sz="2800" dirty="0" smtClean="0"/>
              <a:t>مساعدة الضحية على تلبية احتياجاته ؛ قد يطلب منشفة أو منديل لمسح أي لعاب. قد يحتاج بعض الأشخاص إلى الذهاب إلى الحمام. قد يرغب الآخرون في الاستلقاء</a:t>
            </a:r>
          </a:p>
        </p:txBody>
      </p:sp>
      <p:sp>
        <p:nvSpPr>
          <p:cNvPr id="26628" name="Rectangle 3"/>
          <p:cNvSpPr txBox="1">
            <a:spLocks noChangeArrowheads="1"/>
          </p:cNvSpPr>
          <p:nvPr/>
        </p:nvSpPr>
        <p:spPr bwMode="auto">
          <a:xfrm>
            <a:off x="5470525" y="511175"/>
            <a:ext cx="3586163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38258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56673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74930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931863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1389063" indent="-182563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1846263" indent="-182563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2303463" indent="-182563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2760663" indent="-182563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xmlns:a="http://schemas.openxmlformats.org/drawingml/2006/main" defTabSz="914400" eaLnBrk="1" hangingPunct="1"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2400"/>
              <a:t>إذا كانت هذه هي المرة الأولى</a:t>
            </a:r>
          </a:p>
          <a:p>
            <a:pPr xmlns:a="http://schemas.openxmlformats.org/drawingml/2006/main" defTabSz="914400" eaLnBrk="1" hangingPunct="1"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2400"/>
              <a:t>إذا استمرت النوبة </a:t>
            </a:r>
            <a:r xmlns:a="http://schemas.openxmlformats.org/drawingml/2006/main">
              <a:rPr lang="ar" altLang="en-US" sz="2400">
                <a:solidFill>
                  <a:srgbClr val="FF0000"/>
                </a:solidFill>
              </a:rPr>
              <a:t>لأكثر من 5 دقائق</a:t>
            </a:r>
          </a:p>
          <a:p>
            <a:pPr xmlns:a="http://schemas.openxmlformats.org/drawingml/2006/main" defTabSz="914400" eaLnBrk="1" hangingPunct="1"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2400"/>
              <a:t>إذا كان الشخص يعاني من نوبة تلو الأخرى</a:t>
            </a:r>
          </a:p>
          <a:p>
            <a:pPr xmlns:a="http://schemas.openxmlformats.org/drawingml/2006/main" defTabSz="914400" eaLnBrk="1" hangingPunct="1"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2400"/>
              <a:t>إذا كان الشخص حاملاً أو مصابًا أو مصابًا بمرض السكر</a:t>
            </a:r>
          </a:p>
          <a:p>
            <a:pPr xmlns:a="http://schemas.openxmlformats.org/drawingml/2006/main" defTabSz="914400" eaLnBrk="1" hangingPunct="1"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2400"/>
              <a:t>إذا توقفت النوبة ولم يستعيد الشخص وعيه خلال 10-15 دقيقة.</a:t>
            </a:r>
          </a:p>
          <a:p>
            <a:pPr xmlns:a="http://schemas.openxmlformats.org/drawingml/2006/main" defTabSz="914400" eaLnBrk="1" hangingPunct="1"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2400"/>
              <a:t>إذا كان الشخص لا يتنفس بشكل صحيح في غضون دقيقة واحدة بعد النوبة.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97500" y="0"/>
            <a:ext cx="0" cy="62706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646738" y="101600"/>
            <a:ext cx="2552700" cy="53498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xmlns:a="http://schemas.openxmlformats.org/drawingml/2006/main" fontAlgn="auto">
              <a:spcAft>
                <a:spcPts val="0"/>
              </a:spcAft>
              <a:defRPr/>
              <a:bidi/>
            </a:pPr>
            <a:r xmlns:a="http://schemas.openxmlformats.org/drawingml/2006/main">
              <a:rPr lang="ar" sz="3200" b="1" dirty="0" smtClean="0">
                <a:solidFill>
                  <a:srgbClr val="FF0000"/>
                </a:solidFill>
              </a:rPr>
              <a:t>متى تتصل برقم 911؟</a:t>
            </a:r>
            <a:endParaRPr xmlns:a="http://schemas.openxmlformats.org/drawingml/2006/main"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7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1775"/>
            <a:ext cx="9144000" cy="6105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32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16000" y="247650"/>
            <a:ext cx="8128000" cy="590550"/>
          </a:xfrm>
        </p:spPr>
        <p:txBody>
          <a:bodyPr>
            <a:normAutofit/>
          </a:bodyPr>
          <a:lstStyle/>
          <a:p>
            <a:pPr xmlns:a="http://schemas.openxmlformats.org/drawingml/2006/main" fontAlgn="auto">
              <a:spcAft>
                <a:spcPts val="0"/>
              </a:spcAft>
              <a:defRPr/>
              <a:bidi/>
            </a:pPr>
            <a:r xmlns:a="http://schemas.openxmlformats.org/drawingml/2006/main">
              <a:rPr lang="ar" b="1" dirty="0">
                <a:solidFill>
                  <a:srgbClr val="FF0000"/>
                </a:solidFill>
              </a:rPr>
              <a:t>التقييم التشخيصي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34975" y="1050925"/>
            <a:ext cx="8326438" cy="3981450"/>
          </a:xfrm>
        </p:spPr>
        <p:txBody>
          <a:bodyPr>
            <a:spAutoFit/>
          </a:bodyPr>
          <a:lstStyle/>
          <a:p>
            <a:pPr xmlns:a="http://schemas.openxmlformats.org/drawingml/2006/main"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altLang="en-US" sz="2400" dirty="0" smtClean="0"/>
              <a:t>لتحديد نوع النوبات وتكرارها وشدتها والعوامل المسببة لها.</a:t>
            </a:r>
          </a:p>
          <a:p>
            <a:pPr xmlns:a="http://schemas.openxmlformats.org/drawingml/2006/main"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altLang="en-US" sz="2400" dirty="0" smtClean="0"/>
              <a:t>تاريخ تنموي</a:t>
            </a:r>
          </a:p>
          <a:p>
            <a:pPr xmlns:a="http://schemas.openxmlformats.org/drawingml/2006/main"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altLang="en-US" sz="2400" dirty="0" smtClean="0"/>
              <a:t>مختبر. الاختبارات</a:t>
            </a:r>
          </a:p>
          <a:p>
            <a:pPr xmlns:a="http://schemas.openxmlformats.org/drawingml/2006/main"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altLang="en-US" sz="2400" dirty="0" smtClean="0"/>
              <a:t>التصوير بالرنين المغناطيسي - الآفات ، والتشوهات الدماغية ، والتغيرات التنكسية الدماغية</a:t>
            </a:r>
          </a:p>
          <a:p>
            <a:pPr xmlns:a="http://schemas.openxmlformats.org/drawingml/2006/main"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altLang="en-US" sz="2400" dirty="0" smtClean="0"/>
              <a:t>مخطط كهربية الدماغ</a:t>
            </a:r>
          </a:p>
          <a:p>
            <a:pPr xmlns:a="http://schemas.openxmlformats.org/drawingml/2006/main"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altLang="en-US" sz="2400" dirty="0" smtClean="0"/>
              <a:t>التصوير المقطعي المحوسب (SPECT): يمكن إزالة التصوير المقطعي المحوسب بانبعاث فوتون واحد لتحديد المنطقة في الدماغ التي تؤدي إلى حدوث النوبات جراحيًا.</a:t>
            </a:r>
          </a:p>
        </p:txBody>
      </p:sp>
    </p:spTree>
    <p:extLst>
      <p:ext uri="{BB962C8B-B14F-4D97-AF65-F5344CB8AC3E}">
        <p14:creationId xmlns:p14="http://schemas.microsoft.com/office/powerpoint/2010/main" val="6476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2660" y="87601"/>
            <a:ext cx="8128000" cy="590550"/>
          </a:xfrm>
        </p:spPr>
        <p:txBody>
          <a:bodyPr>
            <a:normAutofit/>
          </a:bodyPr>
          <a:lstStyle/>
          <a:p>
            <a:pPr xmlns:a="http://schemas.openxmlformats.org/drawingml/2006/main" fontAlgn="auto">
              <a:spcAft>
                <a:spcPts val="0"/>
              </a:spcAft>
              <a:defRPr/>
              <a:bidi/>
            </a:pPr>
            <a:r xmlns:a="http://schemas.openxmlformats.org/drawingml/2006/main">
              <a:rPr lang="ar" b="1" dirty="0">
                <a:solidFill>
                  <a:srgbClr val="FF0000"/>
                </a:solidFill>
              </a:rPr>
              <a:t>الإدارة الطبية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73266" y="678151"/>
            <a:ext cx="8586788" cy="3711575"/>
          </a:xfrm>
        </p:spPr>
        <p:txBody>
          <a:bodyPr>
            <a:spAutoFit/>
          </a:bodyPr>
          <a:lstStyle/>
          <a:p>
            <a:pPr xmlns:a="http://schemas.openxmlformats.org/drawingml/2006/main" marL="514350" indent="-514350">
              <a:buFont typeface="Calibri Light" panose="020F0302020204030204" pitchFamily="34" charset="0"/>
              <a:buAutoNum type="arabicPeriod"/>
              <a:bidi/>
            </a:pPr>
            <a:r xmlns:a="http://schemas.openxmlformats.org/drawingml/2006/main">
              <a:rPr lang="ar" altLang="en-US" sz="2800" dirty="0" smtClean="0"/>
              <a:t>فردي (تنشأ بعض الأشكال من تلف في الدماغ والبعض الآخر من تغير كيمياء الدماغ)</a:t>
            </a:r>
          </a:p>
          <a:p>
            <a:pPr xmlns:a="http://schemas.openxmlformats.org/drawingml/2006/main" marL="514350" indent="-514350">
              <a:buFont typeface="Calibri Light" panose="020F0302020204030204" pitchFamily="34" charset="0"/>
              <a:buAutoNum type="arabicPeriod"/>
              <a:bidi/>
            </a:pPr>
            <a:r xmlns:a="http://schemas.openxmlformats.org/drawingml/2006/main">
              <a:rPr lang="ar" altLang="en-US" sz="2800" dirty="0" smtClean="0"/>
              <a:t>العلاج الدوائي</a:t>
            </a:r>
          </a:p>
          <a:p>
            <a:pPr xmlns:a="http://schemas.openxmlformats.org/drawingml/2006/main" lvl="1"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altLang="en-US" sz="2400" dirty="0" smtClean="0"/>
              <a:t>آليات العمل الدقيقة غير معروفة.</a:t>
            </a:r>
          </a:p>
          <a:p>
            <a:pPr xmlns:a="http://schemas.openxmlformats.org/drawingml/2006/main" lvl="1"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altLang="en-US" sz="2400" dirty="0" smtClean="0"/>
              <a:t>الهدف: تحقيق السيطرة على النوبات مع الحد الأدنى من الآثار الجانبية.</a:t>
            </a:r>
          </a:p>
          <a:p>
            <a:pPr xmlns:a="http://schemas.openxmlformats.org/drawingml/2006/main" lvl="1"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altLang="en-US" sz="2400" dirty="0" smtClean="0"/>
              <a:t>لا يعالج النوبات.</a:t>
            </a:r>
          </a:p>
          <a:p>
            <a:pPr xmlns:a="http://schemas.openxmlformats.org/drawingml/2006/main" lvl="1"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altLang="en-US" sz="2400" dirty="0" smtClean="0"/>
              <a:t>يتم اختياره على أساس نوع النوبة وفعالية وسلامة الأدوية. يسرد الجدول 61-4 الأدوية.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1552" y="4585999"/>
            <a:ext cx="8128000" cy="381000"/>
          </a:xfrm>
          <a:prstGeom prst="rect">
            <a:avLst/>
          </a:prstGeom>
        </p:spPr>
        <p:txBody>
          <a:bodyPr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xmlns:a="http://schemas.openxmlformats.org/drawingml/2006/main" fontAlgn="auto">
              <a:spcAft>
                <a:spcPts val="0"/>
              </a:spcAft>
              <a:defRPr/>
              <a:bidi/>
            </a:pPr>
            <a:r xmlns:a="http://schemas.openxmlformats.org/drawingml/2006/main">
              <a:rPr lang="ar" b="1" dirty="0" smtClean="0">
                <a:solidFill>
                  <a:srgbClr val="FF0000"/>
                </a:solidFill>
              </a:rPr>
              <a:t>الإدارة الجراحية</a:t>
            </a:r>
            <a:endParaRPr xmlns:a="http://schemas.openxmlformats.org/drawingml/2006/main" lang="en-US" b="1" dirty="0">
              <a:solidFill>
                <a:srgbClr val="FF0000"/>
              </a:solidFill>
            </a:endParaRPr>
          </a:p>
        </p:txBody>
      </p:sp>
      <p:sp>
        <p:nvSpPr>
          <p:cNvPr id="29701" name="Rectangle 3"/>
          <p:cNvSpPr txBox="1">
            <a:spLocks noChangeArrowheads="1"/>
          </p:cNvSpPr>
          <p:nvPr/>
        </p:nvSpPr>
        <p:spPr bwMode="auto">
          <a:xfrm>
            <a:off x="174625" y="5114925"/>
            <a:ext cx="7874000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38258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56673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74930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931863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1389063" indent="-182563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1846263" indent="-182563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2303463" indent="-182563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2760663" indent="-182563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xmlns:a="http://schemas.openxmlformats.org/drawingml/2006/main" defTabSz="914400" eaLnBrk="1" hangingPunct="1">
              <a:buFont typeface="Wingdings" panose="05000000000000000000" pitchFamily="2" charset="2"/>
              <a:buChar char="q"/>
              <a:bidi/>
            </a:pPr>
            <a:r xmlns:a="http://schemas.openxmlformats.org/drawingml/2006/main">
              <a:rPr lang="ar" altLang="en-US" sz="2400" dirty="0"/>
              <a:t>يشار إليها في الأورام داخل الجمجمة أو الخراجات أو الخراجات أو التشوهات الوعائية.</a:t>
            </a:r>
          </a:p>
          <a:p>
            <a:pPr xmlns:a="http://schemas.openxmlformats.org/drawingml/2006/main" defTabSz="914400" eaLnBrk="1" hangingPunct="1">
              <a:buFont typeface="Wingdings" panose="05000000000000000000" pitchFamily="2" charset="2"/>
              <a:buChar char="q"/>
              <a:bidi/>
            </a:pPr>
            <a:r xmlns:a="http://schemas.openxmlformats.org/drawingml/2006/main">
              <a:rPr lang="ar" altLang="en-US" sz="2400" dirty="0"/>
              <a:t>النوبة المستعصية (لا تستجيب للمخدرات): إزالة المنطقة التي تولد النوبات.</a:t>
            </a:r>
          </a:p>
        </p:txBody>
      </p:sp>
      <p:pic>
        <p:nvPicPr>
          <p:cNvPr id="29702" name="Picture 2" descr="http://click.infospace.com/ClickHandler.ashx?du=http%3a%2f%2fwww.epilepsymatters.com%2fenglish%2fimages%2fpeekbrain.jpg&amp;ru=http%3a%2f%2fwww.epilepsymatters.com%2fenglish%2fimages%2fpeekbrain.jpg&amp;ld=20120226&amp;ap=11&amp;app=1&amp;c=babylon2.hp.row&amp;s=babylon2&amp;coi=372380&amp;cop=main-title&amp;euip=87.236.232.97&amp;npp=11&amp;p=0&amp;pp=0&amp;pvaid=6b2d9958a4dd4da58f9e7deb214c5f82&amp;ep=11&amp;mid=9&amp;hash=D9661A06EE9E74CFED769B7345E1806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257800"/>
            <a:ext cx="142557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34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0" y="1600200"/>
            <a:ext cx="7561262" cy="3290887"/>
          </a:xfrm>
        </p:spPr>
        <p:txBody>
          <a:bodyPr>
            <a:spAutoFit/>
          </a:bodyPr>
          <a:lstStyle/>
          <a:p>
            <a:pPr xmlns:a="http://schemas.openxmlformats.org/drawingml/2006/main" marL="514350" indent="-514350">
              <a:buFont typeface="Calibri Light" panose="020F0302020204030204" pitchFamily="34" charset="0"/>
              <a:buAutoNum type="arabicPeriod"/>
              <a:bidi/>
            </a:pPr>
            <a:r xmlns:a="http://schemas.openxmlformats.org/drawingml/2006/main">
              <a:rPr lang="ar" altLang="en-US" sz="3200" dirty="0" smtClean="0"/>
              <a:t>خطر الإصابة المرتبطة بنشاط الاستيلاء</a:t>
            </a:r>
          </a:p>
          <a:p>
            <a:pPr xmlns:a="http://schemas.openxmlformats.org/drawingml/2006/main" marL="514350" indent="-514350">
              <a:buFont typeface="Calibri Light" panose="020F0302020204030204" pitchFamily="34" charset="0"/>
              <a:buAutoNum type="arabicPeriod"/>
              <a:bidi/>
            </a:pPr>
            <a:r xmlns:a="http://schemas.openxmlformats.org/drawingml/2006/main">
              <a:rPr lang="ar" altLang="en-US" sz="3200" dirty="0" smtClean="0"/>
              <a:t>الخوف المرتبط بإمكانية حدوث نوبات</a:t>
            </a:r>
          </a:p>
          <a:p>
            <a:pPr xmlns:a="http://schemas.openxmlformats.org/drawingml/2006/main" marL="514350" indent="-514350">
              <a:buFont typeface="Calibri Light" panose="020F0302020204030204" pitchFamily="34" charset="0"/>
              <a:buAutoNum type="arabicPeriod"/>
              <a:bidi/>
            </a:pPr>
            <a:r xmlns:a="http://schemas.openxmlformats.org/drawingml/2006/main">
              <a:rPr lang="ar" altLang="en-US" sz="3200" dirty="0" smtClean="0"/>
              <a:t>المواجهة الفردية غير الفعالة المتعلقة بالضغوط التي يفرضها الصرع</a:t>
            </a:r>
          </a:p>
          <a:p>
            <a:pPr xmlns:a="http://schemas.openxmlformats.org/drawingml/2006/main" marL="514350" indent="-514350">
              <a:buFont typeface="Calibri Light" panose="020F0302020204030204" pitchFamily="34" charset="0"/>
              <a:buAutoNum type="arabicPeriod"/>
              <a:bidi/>
            </a:pPr>
            <a:r xmlns:a="http://schemas.openxmlformats.org/drawingml/2006/main">
              <a:rPr lang="ar" altLang="en-US" sz="3200" dirty="0" smtClean="0"/>
              <a:t>المعرفة الكافية المتعلقة بالصرع ومكافحته</a:t>
            </a: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457200"/>
            <a:ext cx="4833938" cy="652463"/>
          </a:xfrm>
        </p:spPr>
        <p:txBody>
          <a:bodyPr/>
          <a:lstStyle/>
          <a:p>
            <a:pPr xmlns:a="http://schemas.openxmlformats.org/drawingml/2006/main" fontAlgn="auto">
              <a:spcAft>
                <a:spcPts val="0"/>
              </a:spcAft>
              <a:defRPr/>
              <a:bidi/>
            </a:pPr>
            <a:r xmlns:a="http://schemas.openxmlformats.org/drawingml/2006/main">
              <a:rPr lang="ar" b="1" dirty="0">
                <a:solidFill>
                  <a:srgbClr val="FF0000"/>
                </a:solidFill>
              </a:rPr>
              <a:t>تشخيصات التمريض</a:t>
            </a:r>
          </a:p>
        </p:txBody>
      </p:sp>
    </p:spTree>
    <p:extLst>
      <p:ext uri="{BB962C8B-B14F-4D97-AF65-F5344CB8AC3E}">
        <p14:creationId xmlns:p14="http://schemas.microsoft.com/office/powerpoint/2010/main" val="34341628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907" y="1905000"/>
            <a:ext cx="1285875" cy="44196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16000" y="247650"/>
            <a:ext cx="8128000" cy="590550"/>
          </a:xfrm>
        </p:spPr>
        <p:txBody>
          <a:bodyPr>
            <a:normAutofit/>
          </a:bodyPr>
          <a:lstStyle/>
          <a:p>
            <a:pPr xmlns:a="http://schemas.openxmlformats.org/drawingml/2006/main" fontAlgn="auto">
              <a:spcAft>
                <a:spcPts val="0"/>
              </a:spcAft>
              <a:defRPr/>
              <a:bidi/>
            </a:pPr>
            <a:r xmlns:a="http://schemas.openxmlformats.org/drawingml/2006/main">
              <a:rPr lang="ar" b="1" dirty="0">
                <a:solidFill>
                  <a:srgbClr val="FF0000"/>
                </a:solidFill>
              </a:rPr>
              <a:t>التدخلات التمريضية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1117600"/>
            <a:ext cx="7521575" cy="4597400"/>
          </a:xfrm>
        </p:spPr>
        <p:txBody>
          <a:bodyPr wrap="square">
            <a:spAutoFit/>
          </a:bodyPr>
          <a:lstStyle/>
          <a:p>
            <a:pPr xmlns:a="http://schemas.openxmlformats.org/drawingml/2006/main" marL="457200" indent="-457200"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3200" u="sng" dirty="0" smtClean="0"/>
              <a:t>منع الإصابة هو أولوية. وسادات مطبقة على القضبان الجانبية ...</a:t>
            </a:r>
          </a:p>
          <a:p>
            <a:pPr xmlns:a="http://schemas.openxmlformats.org/drawingml/2006/main" marL="457200" indent="-457200"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3200" u="sng" dirty="0" smtClean="0"/>
              <a:t>تقليل الخوف من النوبات:</a:t>
            </a:r>
          </a:p>
          <a:p>
            <a:pPr xmlns:a="http://schemas.openxmlformats.org/drawingml/2006/main" marL="914400" lvl="1" indent="-457200"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2800" dirty="0" smtClean="0"/>
              <a:t>التقيد بالعلاج الموصوف</a:t>
            </a:r>
          </a:p>
          <a:p>
            <a:pPr xmlns:a="http://schemas.openxmlformats.org/drawingml/2006/main" marL="914400" lvl="1" indent="-457200"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2800" dirty="0"/>
              <a:t>علاقة ثقة.</a:t>
            </a:r>
          </a:p>
          <a:p>
            <a:pPr xmlns:a="http://schemas.openxmlformats.org/drawingml/2006/main" marL="914400" lvl="1" indent="-457200"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2800" dirty="0"/>
              <a:t>يجب تناول الأدوية المضادة للتشنج بشكل مستمر ، وعدم إدمان المخدرات.</a:t>
            </a:r>
          </a:p>
          <a:p>
            <a:pPr xmlns:a="http://schemas.openxmlformats.org/drawingml/2006/main" marL="914400" lvl="1" indent="-457200"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altLang="en-US" sz="2800" dirty="0"/>
              <a:t>تجنب الاضطرابات العاطفية والضغوط البيئية وظهور الحيض عند المريضات أو الحمى.</a:t>
            </a:r>
          </a:p>
        </p:txBody>
      </p:sp>
    </p:spTree>
    <p:extLst>
      <p:ext uri="{BB962C8B-B14F-4D97-AF65-F5344CB8AC3E}">
        <p14:creationId xmlns:p14="http://schemas.microsoft.com/office/powerpoint/2010/main" val="316724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79535" y="6464985"/>
            <a:ext cx="1536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9913" y="466470"/>
            <a:ext cx="59601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dirty="0"/>
              <a:t>تشريح</a:t>
            </a:r>
            <a:r xmlns:a="http://schemas.openxmlformats.org/drawingml/2006/main">
              <a:rPr sz="4400" spc="-50" dirty="0"/>
              <a:t> </a:t>
            </a:r>
            <a:r xmlns:a="http://schemas.openxmlformats.org/drawingml/2006/main">
              <a:rPr sz="4400" dirty="0"/>
              <a:t>و</a:t>
            </a:r>
            <a:r xmlns:a="http://schemas.openxmlformats.org/drawingml/2006/main">
              <a:rPr sz="4400" spc="-30" dirty="0"/>
              <a:t> </a:t>
            </a:r>
            <a:r xmlns:a="http://schemas.openxmlformats.org/drawingml/2006/main">
              <a:rPr sz="4400" dirty="0"/>
              <a:t>علم وظائف الأعضاء</a:t>
            </a:r>
            <a:endParaRPr xmlns:a="http://schemas.openxmlformats.org/drawingml/2006/main"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98132"/>
            <a:ext cx="7439659" cy="414591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xmlns:a="http://schemas.openxmlformats.org/drawingml/2006/main" marL="355600" marR="5080" indent="-343535">
              <a:lnSpc>
                <a:spcPts val="3840"/>
              </a:lnSpc>
              <a:spcBef>
                <a:spcPts val="40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350" i="1" spc="-10" dirty="0">
                <a:latin typeface="Times New Roman"/>
                <a:cs typeface="Times New Roman"/>
              </a:rPr>
              <a:t>يتكون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الجهاز </a:t>
            </a:r>
            <a:r xmlns:a="http://schemas.openxmlformats.org/drawingml/2006/main">
              <a:rPr sz="3350" i="1" spc="-65" dirty="0">
                <a:latin typeface="Times New Roman"/>
                <a:cs typeface="Times New Roman"/>
              </a:rPr>
              <a:t>العصبي </a:t>
            </a:r>
            <a:r xmlns:a="http://schemas.openxmlformats.org/drawingml/2006/main">
              <a:rPr sz="3350" i="1" spc="-70" dirty="0">
                <a:latin typeface="Times New Roman"/>
                <a:cs typeface="Times New Roman"/>
              </a:rPr>
              <a:t>اللاإرادي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من</a:t>
            </a:r>
            <a:r xmlns:a="http://schemas.openxmlformats.org/drawingml/2006/main">
              <a:rPr sz="3200" spc="-7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ودي</a:t>
            </a:r>
            <a:r xmlns:a="http://schemas.openxmlformats.org/drawingml/2006/main">
              <a:rPr sz="32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32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الجهاز العصبي نظير الودي</a:t>
            </a:r>
            <a:r xmlns:a="http://schemas.openxmlformats.org/drawingml/2006/main">
              <a:rPr sz="3200" spc="-5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الأنظمة.</a:t>
            </a:r>
            <a:endParaRPr xmlns:a="http://schemas.openxmlformats.org/drawingml/2006/main" sz="3200">
              <a:latin typeface="Times New Roman"/>
              <a:cs typeface="Times New Roman"/>
            </a:endParaRPr>
          </a:p>
          <a:p>
            <a:pPr xmlns:a="http://schemas.openxmlformats.org/drawingml/2006/main" marL="355600" marR="78105" indent="-343535">
              <a:lnSpc>
                <a:spcPct val="966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32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أساسي</a:t>
            </a:r>
            <a:r xmlns:a="http://schemas.openxmlformats.org/drawingml/2006/main">
              <a:rPr sz="32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وظيفي</a:t>
            </a:r>
            <a:r xmlns:a="http://schemas.openxmlformats.org/drawingml/2006/main">
              <a:rPr sz="32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وحدة</a:t>
            </a:r>
            <a:r xmlns:a="http://schemas.openxmlformats.org/drawingml/2006/main">
              <a:rPr sz="32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32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32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مخ</a:t>
            </a:r>
            <a:r xmlns:a="http://schemas.openxmlformats.org/drawingml/2006/main">
              <a:rPr sz="32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يكون</a:t>
            </a:r>
            <a:r xmlns:a="http://schemas.openxmlformats.org/drawingml/2006/main">
              <a:rPr sz="32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3200" spc="-7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350" i="1" spc="-85" dirty="0">
                <a:latin typeface="Times New Roman"/>
                <a:cs typeface="Times New Roman"/>
              </a:rPr>
              <a:t>الخلايا العصبية </a:t>
            </a:r>
            <a:r xmlns:a="http://schemas.openxmlformats.org/drawingml/2006/main">
              <a:rPr sz="3200" spc="-85" dirty="0">
                <a:latin typeface="Times New Roman"/>
                <a:cs typeface="Times New Roman"/>
              </a:rPr>
              <a:t>.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يتكون من </a:t>
            </a:r>
            <a:r xmlns:a="http://schemas.openxmlformats.org/drawingml/2006/main">
              <a:rPr sz="3200" spc="-40" dirty="0">
                <a:latin typeface="Times New Roman"/>
                <a:cs typeface="Times New Roman"/>
              </a:rPr>
              <a:t>جسم الخلية ،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أ</a:t>
            </a:r>
            <a:r xmlns:a="http://schemas.openxmlformats.org/drawingml/2006/main">
              <a:rPr sz="32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التغصنات</a:t>
            </a:r>
            <a:r xmlns:a="http://schemas.openxmlformats.org/drawingml/2006/main">
              <a:rPr sz="3200" spc="-5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32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محوار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. </a:t>
            </a:r>
            <a:endParaRPr xmlns:a="http://schemas.openxmlformats.org/drawingml/2006/main" sz="3200">
              <a:latin typeface="Calibri"/>
              <a:cs typeface="Calibri"/>
            </a:endParaRPr>
            <a:r xmlns:a="http://schemas.openxmlformats.org/drawingml/2006/main">
              <a:rPr sz="3200" spc="5" dirty="0">
                <a:latin typeface="Times New Roman"/>
                <a:cs typeface="Times New Roman"/>
              </a:rPr>
              <a:t>_</a:t>
            </a:r>
          </a:p>
          <a:p>
            <a:pPr xmlns:a="http://schemas.openxmlformats.org/drawingml/2006/main" marL="355600" marR="541020" indent="-343535">
              <a:lnSpc>
                <a:spcPct val="100000"/>
              </a:lnSpc>
              <a:spcBef>
                <a:spcPts val="85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32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وظيفة</a:t>
            </a:r>
            <a:r xmlns:a="http://schemas.openxmlformats.org/drawingml/2006/main">
              <a:rPr sz="32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32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العصبي</a:t>
            </a:r>
            <a:r xmlns:a="http://schemas.openxmlformats.org/drawingml/2006/main">
              <a:rPr sz="3200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نظام</a:t>
            </a:r>
            <a:r xmlns:a="http://schemas.openxmlformats.org/drawingml/2006/main">
              <a:rPr sz="32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يكون</a:t>
            </a:r>
            <a:r xmlns:a="http://schemas.openxmlformats.org/drawingml/2006/main">
              <a:rPr sz="32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3200" spc="-7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التحكم في جميع </a:t>
            </a:r>
            <a:r xmlns:a="http://schemas.openxmlformats.org/drawingml/2006/main">
              <a:rPr sz="3200" spc="-20" dirty="0">
                <a:latin typeface="Times New Roman"/>
                <a:cs typeface="Times New Roman"/>
              </a:rPr>
              <a:t>المحركات ، </a:t>
            </a:r>
            <a:r xmlns:a="http://schemas.openxmlformats.org/drawingml/2006/main">
              <a:rPr sz="3200" spc="-25" dirty="0">
                <a:latin typeface="Times New Roman"/>
                <a:cs typeface="Times New Roman"/>
              </a:rPr>
              <a:t>الحسية ،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اللاإرادية ،</a:t>
            </a:r>
            <a:r xmlns:a="http://schemas.openxmlformats.org/drawingml/2006/main">
              <a:rPr sz="32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ذهني،</a:t>
            </a:r>
            <a:r xmlns:a="http://schemas.openxmlformats.org/drawingml/2006/main">
              <a:rPr sz="3200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32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سلوكي</a:t>
            </a:r>
            <a:r xmlns:a="http://schemas.openxmlformats.org/drawingml/2006/main">
              <a:rPr sz="32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أنشطة.</a:t>
            </a:r>
            <a:endParaRPr xmlns:a="http://schemas.openxmlformats.org/drawingml/2006/main"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16000" y="247650"/>
            <a:ext cx="8128000" cy="590550"/>
          </a:xfrm>
        </p:spPr>
        <p:txBody>
          <a:bodyPr>
            <a:normAutofit/>
          </a:bodyPr>
          <a:lstStyle/>
          <a:p>
            <a:pPr xmlns:a="http://schemas.openxmlformats.org/drawingml/2006/main" fontAlgn="auto">
              <a:spcAft>
                <a:spcPts val="0"/>
              </a:spcAft>
              <a:defRPr/>
              <a:bidi/>
            </a:pPr>
            <a:r xmlns:a="http://schemas.openxmlformats.org/drawingml/2006/main">
              <a:rPr lang="ar" b="1" dirty="0" smtClean="0">
                <a:solidFill>
                  <a:srgbClr val="FF0000"/>
                </a:solidFill>
              </a:rPr>
              <a:t>تدخلات </a:t>
            </a:r>
            <a:endParaRPr xmlns:a="http://schemas.openxmlformats.org/drawingml/2006/main" lang="en-US" b="1" dirty="0">
              <a:solidFill>
                <a:srgbClr val="FF0000"/>
              </a:solidFill>
            </a:endParaRPr>
            <a:r xmlns:a="http://schemas.openxmlformats.org/drawingml/2006/main">
              <a:rPr lang="ar" b="1" dirty="0">
                <a:solidFill>
                  <a:srgbClr val="FF0000"/>
                </a:solidFill>
              </a:rPr>
              <a:t>التمريض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6387" y="1131887"/>
            <a:ext cx="8761413" cy="4354513"/>
          </a:xfrm>
        </p:spPr>
        <p:txBody>
          <a:bodyPr>
            <a:spAutoFit/>
          </a:bodyPr>
          <a:lstStyle/>
          <a:p>
            <a:pPr xmlns:a="http://schemas.openxmlformats.org/drawingml/2006/main" marL="714375" lvl="1" indent="-514350">
              <a:buFont typeface="Calibri Light" panose="020F0302020204030204" pitchFamily="34" charset="0"/>
              <a:buAutoNum type="arabicPeriod"/>
              <a:bidi/>
            </a:pPr>
            <a:r xmlns:a="http://schemas.openxmlformats.org/drawingml/2006/main">
              <a:rPr lang="ar" altLang="en-US" sz="2800" dirty="0" smtClean="0"/>
              <a:t>شجع على اتباع نمط حياة روتيني منتظم ونظام غذائي (تجنب المنشطات المفرطة) وممارسة الرياضة والراحة (قد يؤدي الحرمان من النوم إلى خفض عتبة النوبة).</a:t>
            </a:r>
          </a:p>
          <a:p>
            <a:pPr xmlns:a="http://schemas.openxmlformats.org/drawingml/2006/main" marL="714375" lvl="1" indent="-514350">
              <a:buFont typeface="Calibri Light" panose="020F0302020204030204" pitchFamily="34" charset="0"/>
              <a:buAutoNum type="arabicPeriod"/>
              <a:bidi/>
            </a:pPr>
            <a:r xmlns:a="http://schemas.openxmlformats.org/drawingml/2006/main">
              <a:rPr lang="ar" altLang="en-US" sz="2800" dirty="0" smtClean="0"/>
              <a:t>النشاط المعتدل علاجي ،</a:t>
            </a:r>
          </a:p>
          <a:p>
            <a:pPr xmlns:a="http://schemas.openxmlformats.org/drawingml/2006/main" marL="714375" lvl="1" indent="-514350">
              <a:buFont typeface="Calibri Light" panose="020F0302020204030204" pitchFamily="34" charset="0"/>
              <a:buAutoNum type="arabicPeriod"/>
              <a:bidi/>
            </a:pPr>
            <a:r xmlns:a="http://schemas.openxmlformats.org/drawingml/2006/main">
              <a:rPr lang="ar" altLang="en-US" sz="2800" dirty="0" smtClean="0"/>
              <a:t>النظام الغذائي الكيتون (نظام غذائي عالي البروتين ، منخفض الكربوهيدرات ، نظام غذائي عالي الدهون)</a:t>
            </a:r>
          </a:p>
          <a:p>
            <a:pPr xmlns:a="http://schemas.openxmlformats.org/drawingml/2006/main" marL="714375" lvl="1" indent="-514350">
              <a:buFont typeface="Calibri Light" panose="020F0302020204030204" pitchFamily="34" charset="0"/>
              <a:buAutoNum type="arabicPeriod"/>
              <a:bidi/>
            </a:pPr>
            <a:r xmlns:a="http://schemas.openxmlformats.org/drawingml/2006/main">
              <a:rPr lang="ar" altLang="en-US" sz="2800" dirty="0" smtClean="0"/>
              <a:t>يعجل التحفيز الضوئي بالنوبات (ارتداء نظارات داكنة</a:t>
            </a:r>
          </a:p>
          <a:p>
            <a:pPr xmlns:a="http://schemas.openxmlformats.org/drawingml/2006/main" marL="714375" lvl="1" indent="-514350">
              <a:buFont typeface="Calibri Light" panose="020F0302020204030204" pitchFamily="34" charset="0"/>
              <a:buAutoNum type="arabicPeriod"/>
              <a:bidi/>
            </a:pPr>
            <a:r xmlns:a="http://schemas.openxmlformats.org/drawingml/2006/main">
              <a:rPr lang="ar" altLang="en-US" sz="2800" dirty="0" smtClean="0"/>
              <a:t>ادارة الاجهاد</a:t>
            </a:r>
          </a:p>
          <a:p>
            <a:pPr xmlns:a="http://schemas.openxmlformats.org/drawingml/2006/main" marL="714375" lvl="1" indent="-514350">
              <a:buFont typeface="Calibri Light" panose="020F0302020204030204" pitchFamily="34" charset="0"/>
              <a:buAutoNum type="arabicPeriod"/>
              <a:bidi/>
            </a:pPr>
            <a:r xmlns:a="http://schemas.openxmlformats.org/drawingml/2006/main">
              <a:rPr lang="ar" altLang="en-US" sz="2800" dirty="0" smtClean="0"/>
              <a:t>ممنوع تناول الكحول</a:t>
            </a:r>
          </a:p>
        </p:txBody>
      </p:sp>
    </p:spTree>
    <p:extLst>
      <p:ext uri="{BB962C8B-B14F-4D97-AF65-F5344CB8AC3E}">
        <p14:creationId xmlns:p14="http://schemas.microsoft.com/office/powerpoint/2010/main" val="38547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16000" y="247650"/>
            <a:ext cx="8128000" cy="590550"/>
          </a:xfrm>
        </p:spPr>
        <p:txBody>
          <a:bodyPr>
            <a:normAutofit/>
          </a:bodyPr>
          <a:lstStyle/>
          <a:p>
            <a:pPr xmlns:a="http://schemas.openxmlformats.org/drawingml/2006/main" fontAlgn="auto">
              <a:spcAft>
                <a:spcPts val="0"/>
              </a:spcAft>
              <a:defRPr/>
              <a:bidi/>
            </a:pPr>
            <a:r xmlns:a="http://schemas.openxmlformats.org/drawingml/2006/main">
              <a:rPr lang="ar" dirty="0">
                <a:solidFill>
                  <a:srgbClr val="FF0000"/>
                </a:solidFill>
              </a:rPr>
              <a:t>التدخلات التمريضية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7013" y="820738"/>
            <a:ext cx="8761412" cy="2446337"/>
          </a:xfrm>
        </p:spPr>
        <p:txBody>
          <a:bodyPr>
            <a:spAutoFit/>
          </a:bodyPr>
          <a:lstStyle/>
          <a:p>
            <a:pPr xmlns:a="http://schemas.openxmlformats.org/drawingml/2006/main" marL="514350" indent="-514350">
              <a:buFont typeface="Calibri Light" panose="020F0302020204030204" pitchFamily="34" charset="0"/>
              <a:buAutoNum type="arabicPeriod"/>
              <a:bidi/>
            </a:pPr>
            <a:r xmlns:a="http://schemas.openxmlformats.org/drawingml/2006/main">
              <a:rPr lang="ar" altLang="en-US" sz="2400" dirty="0" smtClean="0"/>
              <a:t>تحسين آليات المواجهة</a:t>
            </a:r>
          </a:p>
          <a:p>
            <a:pPr xmlns:a="http://schemas.openxmlformats.org/drawingml/2006/main" marL="514350" indent="-514350">
              <a:buFont typeface="Calibri Light" panose="020F0302020204030204" pitchFamily="34" charset="0"/>
              <a:buAutoNum type="arabicPeriod"/>
              <a:bidi/>
            </a:pPr>
            <a:r xmlns:a="http://schemas.openxmlformats.org/drawingml/2006/main">
              <a:rPr lang="ar" altLang="en-US" sz="2400" dirty="0" smtClean="0"/>
              <a:t>مشاعر الوصم والانفصال والاكتئاب وعدم اليقين. عدم القدرة على القيادة والشعور بالاختلاف عن الآخرين والبطالة والمخاوف بشأن العلاقات والإنجاب. ردود فعل الأسرة</a:t>
            </a:r>
          </a:p>
          <a:p>
            <a:pPr xmlns:a="http://schemas.openxmlformats.org/drawingml/2006/main" marL="514350" indent="-514350">
              <a:buFont typeface="Calibri Light" panose="020F0302020204030204" pitchFamily="34" charset="0"/>
              <a:buAutoNum type="arabicPeriod"/>
              <a:bidi/>
            </a:pPr>
            <a:r xmlns:a="http://schemas.openxmlformats.org/drawingml/2006/main">
              <a:rPr lang="ar" altLang="en-US" sz="2400" dirty="0" smtClean="0"/>
              <a:t>تقديم المشورة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36563" y="3365500"/>
            <a:ext cx="8128000" cy="59055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xmlns:a="http://schemas.openxmlformats.org/drawingml/2006/main" fontAlgn="auto">
              <a:spcAft>
                <a:spcPts val="0"/>
              </a:spcAft>
              <a:defRPr/>
              <a:bidi/>
            </a:pPr>
            <a:r xmlns:a="http://schemas.openxmlformats.org/drawingml/2006/main">
              <a:rPr lang="ar" dirty="0" smtClean="0">
                <a:solidFill>
                  <a:srgbClr val="FF0000"/>
                </a:solidFill>
              </a:rPr>
              <a:t>تثقيف المريض والأسرة</a:t>
            </a:r>
            <a:endParaRPr xmlns:a="http://schemas.openxmlformats.org/drawingml/2006/main" lang="en-US" dirty="0">
              <a:solidFill>
                <a:srgbClr val="FF0000"/>
              </a:solidFill>
            </a:endParaRPr>
          </a:p>
        </p:txBody>
      </p:sp>
      <p:sp>
        <p:nvSpPr>
          <p:cNvPr id="33797" name="Rectangle 3"/>
          <p:cNvSpPr txBox="1">
            <a:spLocks noChangeArrowheads="1"/>
          </p:cNvSpPr>
          <p:nvPr/>
        </p:nvSpPr>
        <p:spPr bwMode="auto">
          <a:xfrm>
            <a:off x="174625" y="3852863"/>
            <a:ext cx="8853488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38258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56673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74930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931863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1389063" indent="-182563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1846263" indent="-182563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2303463" indent="-182563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2760663" indent="-182563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xmlns:a="http://schemas.openxmlformats.org/drawingml/2006/main" defTabSz="914400" eaLnBrk="1" hangingPunct="1">
              <a:buFont typeface="Calibri Light" panose="020F0302020204030204" pitchFamily="34" charset="0"/>
              <a:buAutoNum type="arabicPeriod"/>
              <a:bidi/>
            </a:pPr>
            <a:r xmlns:a="http://schemas.openxmlformats.org/drawingml/2006/main">
              <a:rPr lang="ar" altLang="en-US" sz="2400" dirty="0">
                <a:solidFill>
                  <a:schemeClr val="tx1"/>
                </a:solidFill>
              </a:rPr>
              <a:t>حمل بطاقة تعريف طبية للطوارئ أو ارتدِ </a:t>
            </a:r>
            <a:r xmlns:a="http://schemas.openxmlformats.org/drawingml/2006/main">
              <a:rPr lang="ar" altLang="en-US" sz="2400" dirty="0">
                <a:solidFill>
                  <a:srgbClr val="FF0000"/>
                </a:solidFill>
              </a:rPr>
              <a:t>سوار المعلومات الطبية </a:t>
            </a:r>
            <a:r xmlns:a="http://schemas.openxmlformats.org/drawingml/2006/main">
              <a:rPr lang="ar" altLang="en-US" sz="2400" dirty="0">
                <a:solidFill>
                  <a:schemeClr val="tx1"/>
                </a:solidFill>
              </a:rPr>
              <a:t>.</a:t>
            </a:r>
          </a:p>
          <a:p>
            <a:pPr xmlns:a="http://schemas.openxmlformats.org/drawingml/2006/main" defTabSz="914400" eaLnBrk="1" hangingPunct="1">
              <a:buFont typeface="Calibri Light" panose="020F0302020204030204" pitchFamily="34" charset="0"/>
              <a:buAutoNum type="arabicPeriod"/>
              <a:bidi/>
            </a:pPr>
            <a:r xmlns:a="http://schemas.openxmlformats.org/drawingml/2006/main">
              <a:rPr lang="ar" altLang="en-US" sz="2400" dirty="0">
                <a:solidFill>
                  <a:schemeClr val="tx1"/>
                </a:solidFill>
              </a:rPr>
              <a:t>التثقيف حول </a:t>
            </a:r>
            <a:r xmlns:a="http://schemas.openxmlformats.org/drawingml/2006/main">
              <a:rPr lang="ar" altLang="en-US" sz="2400" dirty="0">
                <a:solidFill>
                  <a:srgbClr val="FF0000"/>
                </a:solidFill>
              </a:rPr>
              <a:t>الأدوية </a:t>
            </a:r>
            <a:r xmlns:a="http://schemas.openxmlformats.org/drawingml/2006/main">
              <a:rPr lang="ar" altLang="en-US" sz="2400" dirty="0">
                <a:solidFill>
                  <a:schemeClr val="tx1"/>
                </a:solidFill>
              </a:rPr>
              <a:t>وكذلك الرعاية أثناء النوبة.</a:t>
            </a:r>
          </a:p>
          <a:p>
            <a:pPr xmlns:a="http://schemas.openxmlformats.org/drawingml/2006/main" defTabSz="914400" eaLnBrk="1" hangingPunct="1">
              <a:buFont typeface="Calibri Light" panose="020F0302020204030204" pitchFamily="34" charset="0"/>
              <a:buAutoNum type="arabicPeriod"/>
              <a:bidi/>
            </a:pPr>
            <a:r xmlns:a="http://schemas.openxmlformats.org/drawingml/2006/main">
              <a:rPr lang="ar" altLang="en-US" sz="2400" dirty="0">
                <a:solidFill>
                  <a:srgbClr val="FF0000"/>
                </a:solidFill>
              </a:rPr>
              <a:t>المضاعفات </a:t>
            </a:r>
            <a:r xmlns:a="http://schemas.openxmlformats.org/drawingml/2006/main">
              <a:rPr lang="ar" altLang="en-US" sz="2400" dirty="0">
                <a:solidFill>
                  <a:schemeClr val="tx1"/>
                </a:solidFill>
              </a:rPr>
              <a:t>المحتملة وإدارتها </a:t>
            </a:r>
            <a:r xmlns:a="http://schemas.openxmlformats.org/drawingml/2006/main">
              <a:rPr lang="ar" altLang="en-US" sz="2400" dirty="0">
                <a:solidFill>
                  <a:schemeClr val="tx1"/>
                </a:solidFill>
              </a:rPr>
              <a:t>: الحالة الصرعية ، سمية الأدوية - تقييم مستويات الأدوية في المصل بانتظام. التفاعلات الدوائية - تقوي أو تثبط فعالية الأدوية.</a:t>
            </a:r>
          </a:p>
        </p:txBody>
      </p:sp>
      <p:pic>
        <p:nvPicPr>
          <p:cNvPr id="33798" name="Picture 12" descr="Pink Leather and Stainless Epilepsy Medical Bracelet  6 - 7 1/2 inch - Item WC1050 - Engravable. $20.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2506663"/>
            <a:ext cx="132556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4090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76200" y="180975"/>
            <a:ext cx="9144000" cy="6524625"/>
            <a:chOff x="0" y="166688"/>
            <a:chExt cx="9144000" cy="6524625"/>
          </a:xfrm>
        </p:grpSpPr>
        <p:pic>
          <p:nvPicPr>
            <p:cNvPr id="3481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6688"/>
              <a:ext cx="9144000" cy="6524625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ounded Rectangle 1"/>
            <p:cNvSpPr/>
            <p:nvPr/>
          </p:nvSpPr>
          <p:spPr bwMode="auto">
            <a:xfrm>
              <a:off x="0" y="584200"/>
              <a:ext cx="374650" cy="209550"/>
            </a:xfrm>
            <a:prstGeom prst="roundRect">
              <a:avLst/>
            </a:prstGeom>
            <a:solidFill>
              <a:srgbClr val="FF66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xmlns:a="http://schemas.openxmlformats.org/drawingml/2006/main" eaLnBrk="1" fontAlgn="auto" hangingPunct="1">
                <a:spcBef>
                  <a:spcPts val="0"/>
                </a:spcBef>
                <a:spcAft>
                  <a:spcPts val="0"/>
                </a:spcAft>
                <a:defRPr/>
                <a:bidi/>
              </a:pPr>
              <a:r xmlns:a="http://schemas.openxmlformats.org/drawingml/2006/main">
                <a:rPr lang="ar" sz="1050" b="1" dirty="0">
                  <a:latin typeface="Arial" charset="0"/>
                </a:rPr>
                <a:t>66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9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16000" y="247650"/>
            <a:ext cx="8128000" cy="590550"/>
          </a:xfrm>
        </p:spPr>
        <p:txBody>
          <a:bodyPr>
            <a:normAutofit/>
          </a:bodyPr>
          <a:lstStyle/>
          <a:p>
            <a:pPr xmlns:a="http://schemas.openxmlformats.org/drawingml/2006/main" fontAlgn="auto">
              <a:spcAft>
                <a:spcPts val="0"/>
              </a:spcAft>
              <a:defRPr/>
              <a:bidi/>
            </a:pPr>
            <a:r xmlns:a="http://schemas.openxmlformats.org/drawingml/2006/main">
              <a:rPr lang="ar" b="1" dirty="0">
                <a:solidFill>
                  <a:srgbClr val="FF0000"/>
                </a:solidFill>
              </a:rPr>
              <a:t>حالة صرعية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050925"/>
            <a:ext cx="8437563" cy="4308872"/>
          </a:xfrm>
        </p:spPr>
        <p:txBody>
          <a:bodyPr wrap="square">
            <a:spAutoFit/>
          </a:bodyPr>
          <a:lstStyle/>
          <a:p>
            <a:pPr xmlns:a="http://schemas.openxmlformats.org/drawingml/2006/main" marL="514350" indent="-514350">
              <a:buFont typeface="Calibri Light" panose="020F0302020204030204" pitchFamily="34" charset="0"/>
              <a:buAutoNum type="arabicPeriod"/>
              <a:bidi/>
            </a:pPr>
            <a:r xmlns:a="http://schemas.openxmlformats.org/drawingml/2006/main">
              <a:rPr lang="ar" altLang="en-US" sz="2800" dirty="0" smtClean="0"/>
              <a:t>نشاط النوبات الحادة لفترات طويلة = عبارة عن سلسلة من النوبات المعممة التي تحدث دون الشفاء التام للوعي بين النوبات.</a:t>
            </a:r>
          </a:p>
          <a:p>
            <a:pPr xmlns:a="http://schemas.openxmlformats.org/drawingml/2006/main" marL="514350" indent="-514350">
              <a:buFont typeface="Calibri Light" panose="020F0302020204030204" pitchFamily="34" charset="0"/>
              <a:buAutoNum type="arabicPeriod"/>
              <a:bidi/>
            </a:pPr>
            <a:r xmlns:a="http://schemas.openxmlformats.org/drawingml/2006/main">
              <a:rPr lang="ar" altLang="en-US" sz="2800" dirty="0" smtClean="0"/>
              <a:t>تستمر لمدة 30 دقيقة على الأقل ، حتى بدون ضعف في الوعي.</a:t>
            </a:r>
          </a:p>
          <a:p>
            <a:pPr xmlns:a="http://schemas.openxmlformats.org/drawingml/2006/main" marL="514350" indent="-514350">
              <a:buFont typeface="Calibri Light" panose="020F0302020204030204" pitchFamily="34" charset="0"/>
              <a:buAutoNum type="arabicPeriod"/>
              <a:bidi/>
            </a:pPr>
            <a:r xmlns:a="http://schemas.openxmlformats.org/drawingml/2006/main">
              <a:rPr lang="ar" altLang="en-US" sz="2800" dirty="0" smtClean="0"/>
              <a:t>حالة طبية طارئة: قد تسبب توقف التنفس (احتقان وريدي ونقص الأكسجة في الدماغ).</a:t>
            </a:r>
          </a:p>
          <a:p>
            <a:pPr xmlns:a="http://schemas.openxmlformats.org/drawingml/2006/main" marL="514350" indent="-514350">
              <a:buFont typeface="Calibri Light" panose="020F0302020204030204" pitchFamily="34" charset="0"/>
              <a:buAutoNum type="arabicPeriod"/>
              <a:bidi/>
            </a:pPr>
            <a:r xmlns:a="http://schemas.openxmlformats.org/drawingml/2006/main">
              <a:rPr lang="ar" altLang="en-US" sz="2800" dirty="0" smtClean="0"/>
              <a:t>تلف دماغي مميت.</a:t>
            </a:r>
          </a:p>
          <a:p>
            <a:pPr xmlns:a="http://schemas.openxmlformats.org/drawingml/2006/main" marL="514350" indent="-514350">
              <a:buFont typeface="Calibri Light" panose="020F0302020204030204" pitchFamily="34" charset="0"/>
              <a:buAutoNum type="arabicPeriod"/>
              <a:bidi/>
            </a:pPr>
            <a:r xmlns:a="http://schemas.openxmlformats.org/drawingml/2006/main">
              <a:rPr lang="ar" altLang="en-US" sz="2800" dirty="0" smtClean="0"/>
              <a:t>العوامل المؤثرة: انسحاب مضادات </a:t>
            </a:r>
            <a:r xmlns:a="http://schemas.openxmlformats.org/drawingml/2006/main">
              <a:rPr lang="ar" altLang="en-US" sz="2800" dirty="0" err="1" smtClean="0"/>
              <a:t>الاختلاج </a:t>
            </a:r>
            <a:r xmlns:a="http://schemas.openxmlformats.org/drawingml/2006/main">
              <a:rPr lang="ar" altLang="en-US" sz="2800" dirty="0" smtClean="0"/>
              <a:t>والحمى والعدوى.</a:t>
            </a:r>
          </a:p>
        </p:txBody>
      </p:sp>
    </p:spTree>
    <p:extLst>
      <p:ext uri="{BB962C8B-B14F-4D97-AF65-F5344CB8AC3E}">
        <p14:creationId xmlns:p14="http://schemas.microsoft.com/office/powerpoint/2010/main" val="351524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8128000" cy="557213"/>
          </a:xfrm>
        </p:spPr>
        <p:txBody>
          <a:bodyPr>
            <a:noAutofit/>
          </a:bodyPr>
          <a:lstStyle/>
          <a:p>
            <a:pPr xmlns:a="http://schemas.openxmlformats.org/drawingml/2006/main" fontAlgn="auto">
              <a:spcAft>
                <a:spcPts val="0"/>
              </a:spcAft>
              <a:defRPr/>
              <a:bidi/>
            </a:pPr>
            <a:r xmlns:a="http://schemas.openxmlformats.org/drawingml/2006/main">
              <a:rPr lang="ar" sz="3200" b="1" dirty="0">
                <a:solidFill>
                  <a:srgbClr val="FF0000"/>
                </a:solidFill>
              </a:rPr>
              <a:t>حالة الصرع: </a:t>
            </a:r>
            <a:r xmlns:a="http://schemas.openxmlformats.org/drawingml/2006/main">
              <a:rPr lang="ar" sz="3200" b="1" dirty="0" smtClean="0">
                <a:solidFill>
                  <a:srgbClr val="FF0000"/>
                </a:solidFill>
              </a:rPr>
              <a:t>الإدارة الطبية</a:t>
            </a:r>
            <a:endParaRPr xmlns:a="http://schemas.openxmlformats.org/drawingml/2006/main" lang="en-US" sz="3200" b="1" dirty="0">
              <a:solidFill>
                <a:srgbClr val="FF00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0080" y="1219200"/>
            <a:ext cx="8593138" cy="4308872"/>
          </a:xfrm>
        </p:spPr>
        <p:txBody>
          <a:bodyPr wrap="square">
            <a:spAutoFit/>
          </a:bodyPr>
          <a:lstStyle/>
          <a:p>
            <a:pPr xmlns:a="http://schemas.openxmlformats.org/drawingml/2006/main"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lang="ar" altLang="en-US" sz="3200" dirty="0" smtClean="0"/>
              <a:t>الأهداف: وقف النوبات في أسرع وقت ممكن</a:t>
            </a:r>
          </a:p>
          <a:p>
            <a:pPr xmlns:a="http://schemas.openxmlformats.org/drawingml/2006/main" lvl="1"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lang="ar" altLang="en-US" sz="2800" dirty="0" smtClean="0"/>
              <a:t>لضمان الأوكسجين الدماغي الكافي</a:t>
            </a:r>
          </a:p>
          <a:p>
            <a:pPr xmlns:a="http://schemas.openxmlformats.org/drawingml/2006/main" lvl="1"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lang="ar" altLang="en-US" sz="2800" dirty="0" smtClean="0"/>
              <a:t>الحفاظ على حالة خالية من النوبات.</a:t>
            </a:r>
          </a:p>
          <a:p>
            <a:pPr xmlns:a="http://schemas.openxmlformats.org/drawingml/2006/main"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lang="ar" altLang="en-US" sz="3200" dirty="0" smtClean="0"/>
              <a:t>إنشاء مجرى الهواء والأكسجين الكافي</a:t>
            </a:r>
          </a:p>
          <a:p>
            <a:pPr xmlns:a="http://schemas.openxmlformats.org/drawingml/2006/main"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lang="ar" altLang="en-US" sz="3200" dirty="0" smtClean="0"/>
              <a:t>يتم إدخال الأنبوب الرغامي.</a:t>
            </a:r>
          </a:p>
          <a:p>
            <a:pPr xmlns:a="http://schemas.openxmlformats.org/drawingml/2006/main"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lang="ar" altLang="en-US" sz="3200" dirty="0" smtClean="0"/>
              <a:t>ديازيبام (فاليوم) ، الفينيتوين ، الفينوباربيتال) للحفاظ على حالة خالية من النوبات.</a:t>
            </a:r>
          </a:p>
          <a:p>
            <a:pPr xmlns:a="http://schemas.openxmlformats.org/drawingml/2006/main"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lang="ar" altLang="en-US" sz="3200" dirty="0" smtClean="0"/>
              <a:t>التقييم والرصد المستمر + يتم مراقبة العلامات الحيوية والعلامات العصبية</a:t>
            </a:r>
          </a:p>
        </p:txBody>
      </p:sp>
    </p:spTree>
    <p:extLst>
      <p:ext uri="{BB962C8B-B14F-4D97-AF65-F5344CB8AC3E}">
        <p14:creationId xmlns:p14="http://schemas.microsoft.com/office/powerpoint/2010/main" val="25982854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11125"/>
            <a:ext cx="8128000" cy="557213"/>
          </a:xfrm>
        </p:spPr>
        <p:txBody>
          <a:bodyPr>
            <a:noAutofit/>
          </a:bodyPr>
          <a:lstStyle/>
          <a:p>
            <a:pPr xmlns:a="http://schemas.openxmlformats.org/drawingml/2006/main" fontAlgn="auto">
              <a:spcAft>
                <a:spcPts val="0"/>
              </a:spcAft>
              <a:defRPr/>
              <a:bidi/>
            </a:pPr>
            <a:r xmlns:a="http://schemas.openxmlformats.org/drawingml/2006/main">
              <a:rPr lang="ar" sz="3200" b="1" dirty="0">
                <a:solidFill>
                  <a:srgbClr val="FF0000"/>
                </a:solidFill>
              </a:rPr>
              <a:t>حالة الصرع: </a:t>
            </a:r>
            <a:r xmlns:a="http://schemas.openxmlformats.org/drawingml/2006/main">
              <a:rPr lang="ar" sz="3200" b="1" dirty="0" smtClean="0">
                <a:solidFill>
                  <a:srgbClr val="FF0000"/>
                </a:solidFill>
              </a:rPr>
              <a:t>الإدارة الطبية</a:t>
            </a:r>
            <a:endParaRPr xmlns:a="http://schemas.openxmlformats.org/drawingml/2006/main" lang="en-US" sz="3200" b="1" dirty="0">
              <a:solidFill>
                <a:srgbClr val="FF00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16527" y="1219200"/>
            <a:ext cx="7907338" cy="4090987"/>
          </a:xfrm>
        </p:spPr>
        <p:txBody>
          <a:bodyPr wrap="square">
            <a:spAutoFit/>
          </a:bodyPr>
          <a:lstStyle/>
          <a:p>
            <a:pPr xmlns:a="http://schemas.openxmlformats.org/drawingml/2006/main"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lang="ar" altLang="en-US" sz="3200" dirty="0" smtClean="0"/>
              <a:t>يتم حقن دكستروز IV إذا كانت النوبة ناتجة عن نقص السكر في الدم.</a:t>
            </a:r>
          </a:p>
          <a:p>
            <a:pPr xmlns:a="http://schemas.openxmlformats.org/drawingml/2006/main"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lang="ar" altLang="en-US" sz="3200" dirty="0" smtClean="0"/>
              <a:t>التخدير العام مع الباربيتورات قصيرة المفعول</a:t>
            </a:r>
          </a:p>
          <a:p>
            <a:pPr xmlns:a="http://schemas.openxmlformats.org/drawingml/2006/main"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lang="ar" altLang="en-US" sz="3200" dirty="0" smtClean="0"/>
              <a:t>وضعية الكذب الجانبية</a:t>
            </a:r>
          </a:p>
          <a:p>
            <a:pPr xmlns:a="http://schemas.openxmlformats.org/drawingml/2006/main"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lang="ar" altLang="en-US" sz="3200" dirty="0" smtClean="0"/>
              <a:t>شفط</a:t>
            </a:r>
          </a:p>
          <a:p>
            <a:pPr xmlns:a="http://schemas.openxmlformats.org/drawingml/2006/main"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lang="ar" altLang="en-US" sz="3200" dirty="0" smtClean="0"/>
              <a:t>يتم مراقبة الخط الرابع عن كثب ،</a:t>
            </a:r>
          </a:p>
          <a:p>
            <a:pPr xmlns:a="http://schemas.openxmlformats.org/drawingml/2006/main"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lang="ar" altLang="en-US" sz="3200" dirty="0" smtClean="0"/>
              <a:t>رعاية المريض أثناء النوبة</a:t>
            </a:r>
          </a:p>
        </p:txBody>
      </p:sp>
    </p:spTree>
    <p:extLst>
      <p:ext uri="{BB962C8B-B14F-4D97-AF65-F5344CB8AC3E}">
        <p14:creationId xmlns:p14="http://schemas.microsoft.com/office/powerpoint/2010/main" val="37446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98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1561" y="466470"/>
            <a:ext cx="39604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dirty="0"/>
              <a:t>2-</a:t>
            </a:r>
            <a:r xmlns:a="http://schemas.openxmlformats.org/drawingml/2006/main">
              <a:rPr sz="4400" spc="-130" dirty="0"/>
              <a:t> </a:t>
            </a:r>
            <a:r xmlns:a="http://schemas.openxmlformats.org/drawingml/2006/main">
              <a:rPr sz="4400" dirty="0"/>
              <a:t>ال</a:t>
            </a:r>
            <a:r xmlns:a="http://schemas.openxmlformats.org/drawingml/2006/main">
              <a:rPr sz="4400" spc="-35" dirty="0"/>
              <a:t> </a:t>
            </a:r>
            <a:r xmlns:a="http://schemas.openxmlformats.org/drawingml/2006/main">
              <a:rPr sz="4400" dirty="0"/>
              <a:t>الصرع</a:t>
            </a:r>
            <a:endParaRPr xmlns:a="http://schemas.openxmlformats.org/drawingml/2006/main" sz="4400"/>
          </a:p>
        </p:txBody>
      </p:sp>
      <p:sp>
        <p:nvSpPr>
          <p:cNvPr id="3" name="object 3"/>
          <p:cNvSpPr txBox="1"/>
          <p:nvPr/>
        </p:nvSpPr>
        <p:spPr>
          <a:xfrm>
            <a:off x="764540" y="1731391"/>
            <a:ext cx="8058784" cy="416496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xmlns:a="http://schemas.openxmlformats.org/drawingml/2006/main" marL="355600" marR="426084" indent="-34353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الصرع: هو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مجموعة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من المتلازمات التي تتميز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بها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يتكرر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النوبات.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marR="922655" indent="-343535">
              <a:lnSpc>
                <a:spcPts val="303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في 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معظم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حالات 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الصرع ،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يكون السبب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غير معروف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(مجهول السبب).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marR="5080" indent="-343535">
              <a:lnSpc>
                <a:spcPct val="90000"/>
              </a:lnSpc>
              <a:spcBef>
                <a:spcPts val="62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يمكن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أن يتبع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الصرع 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الرأس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إصابات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بعض المعدية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الأمراض (البكتيرية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والفيروسية) ،</a:t>
            </a:r>
            <a:r xmlns:a="http://schemas.openxmlformats.org/drawingml/2006/main">
              <a:rPr sz="28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تسمم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(كربون</a:t>
            </a:r>
            <a:r xmlns:a="http://schemas.openxmlformats.org/drawingml/2006/main">
              <a:rPr sz="2800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أحادي أكسيد) ،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مشاكل الدورة الدموية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حمى،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التمثيل الغذائي و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الغذائية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اضطرابات ،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والمخدرات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أو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الكحول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تسمم.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marR="339090" indent="-343535">
              <a:lnSpc>
                <a:spcPts val="3030"/>
              </a:lnSpc>
              <a:spcBef>
                <a:spcPts val="71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إنها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أيضًا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مرتبط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مع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أورام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المخ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،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الخراجات ،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&amp;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خلقي</a:t>
            </a:r>
            <a:r xmlns:a="http://schemas.openxmlformats.org/drawingml/2006/main">
              <a:rPr sz="28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التشوهات.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0492" y="313690"/>
            <a:ext cx="50622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4000" spc="-5" dirty="0"/>
              <a:t>مرضي</a:t>
            </a:r>
            <a:r xmlns:a="http://schemas.openxmlformats.org/drawingml/2006/main">
              <a:rPr sz="4000" spc="-15" dirty="0"/>
              <a:t> </a:t>
            </a:r>
            <a:r xmlns:a="http://schemas.openxmlformats.org/drawingml/2006/main">
              <a:rPr sz="4000" spc="-5" dirty="0"/>
              <a:t>المظاهر</a:t>
            </a:r>
            <a:endParaRPr xmlns:a="http://schemas.openxmlformats.org/drawingml/2006/main" sz="4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860425" marR="22479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860425" algn="l"/>
                <a:tab pos="861060" algn="l"/>
              </a:tabLst>
              <a:bidi/>
            </a:pPr>
            <a:r xmlns:a="http://schemas.openxmlformats.org/drawingml/2006/main">
              <a:rPr dirty="0"/>
              <a:t>في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spc="-5" dirty="0"/>
              <a:t>بسيطة </a:t>
            </a:r>
            <a:r xmlns:a="http://schemas.openxmlformats.org/drawingml/2006/main">
              <a:rPr dirty="0"/>
              <a:t>جزئية</a:t>
            </a:r>
            <a:r xmlns:a="http://schemas.openxmlformats.org/drawingml/2006/main">
              <a:rPr spc="-45" dirty="0"/>
              <a:t> </a:t>
            </a:r>
            <a:r xmlns:a="http://schemas.openxmlformats.org/drawingml/2006/main">
              <a:rPr dirty="0"/>
              <a:t>النوبات،</a:t>
            </a:r>
            <a:r xmlns:a="http://schemas.openxmlformats.org/drawingml/2006/main">
              <a:rPr spc="-25" dirty="0"/>
              <a:t> </a:t>
            </a:r>
            <a:r xmlns:a="http://schemas.openxmlformats.org/drawingml/2006/main">
              <a:rPr dirty="0"/>
              <a:t>فقط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dirty="0"/>
              <a:t>أ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dirty="0"/>
              <a:t>اصبع اليد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dirty="0"/>
              <a:t>أو</a:t>
            </a:r>
            <a:r xmlns:a="http://schemas.openxmlformats.org/drawingml/2006/main">
              <a:rPr spc="-5" dirty="0"/>
              <a:t> </a:t>
            </a:r>
            <a:r xmlns:a="http://schemas.openxmlformats.org/drawingml/2006/main">
              <a:rPr dirty="0"/>
              <a:t>يُسلِّم</a:t>
            </a:r>
            <a:r xmlns:a="http://schemas.openxmlformats.org/drawingml/2006/main">
              <a:rPr spc="-20" dirty="0"/>
              <a:t> </a:t>
            </a:r>
            <a:r xmlns:a="http://schemas.openxmlformats.org/drawingml/2006/main">
              <a:rPr spc="-10" dirty="0"/>
              <a:t>يمكن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dirty="0"/>
              <a:t>هزة،</a:t>
            </a:r>
            <a:r xmlns:a="http://schemas.openxmlformats.org/drawingml/2006/main">
              <a:rPr spc="-25" dirty="0"/>
              <a:t> </a:t>
            </a:r>
            <a:r xmlns:a="http://schemas.openxmlformats.org/drawingml/2006/main">
              <a:rPr dirty="0"/>
              <a:t>أو</a:t>
            </a:r>
            <a:r xmlns:a="http://schemas.openxmlformats.org/drawingml/2006/main">
              <a:rPr spc="-585" dirty="0"/>
              <a:t> </a:t>
            </a:r>
            <a:r xmlns:a="http://schemas.openxmlformats.org/drawingml/2006/main">
              <a:rPr spc="-5" dirty="0"/>
              <a:t>قد </a:t>
            </a:r>
            <a:r xmlns:a="http://schemas.openxmlformats.org/drawingml/2006/main">
              <a:rPr dirty="0"/>
              <a:t>يهتز </a:t>
            </a:r>
            <a:r xmlns:a="http://schemas.openxmlformats.org/drawingml/2006/main">
              <a:rPr dirty="0"/>
              <a:t>الفم </a:t>
            </a:r>
            <a:r xmlns:a="http://schemas.openxmlformats.org/drawingml/2006/main">
              <a:rPr spc="-15" dirty="0"/>
              <a:t>بشكل لا يمكن السيطرة عليه. </a:t>
            </a:r>
            <a:r xmlns:a="http://schemas.openxmlformats.org/drawingml/2006/main">
              <a:rPr spc="-10" dirty="0"/>
              <a:t>قد </a:t>
            </a:r>
            <a:r xmlns:a="http://schemas.openxmlformats.org/drawingml/2006/main">
              <a:rPr dirty="0"/>
              <a:t>يتحدث </a:t>
            </a:r>
            <a:r xmlns:a="http://schemas.openxmlformats.org/drawingml/2006/main">
              <a:rPr dirty="0"/>
              <a:t>الشخص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15" dirty="0"/>
              <a:t>بشكل غير مفهوم ، </a:t>
            </a:r>
            <a:r xmlns:a="http://schemas.openxmlformats.org/drawingml/2006/main">
              <a:rPr spc="-10" dirty="0"/>
              <a:t>قد </a:t>
            </a:r>
            <a:r xmlns:a="http://schemas.openxmlformats.org/drawingml/2006/main">
              <a:rPr dirty="0"/>
              <a:t>يصاب </a:t>
            </a:r>
            <a:r xmlns:a="http://schemas.openxmlformats.org/drawingml/2006/main">
              <a:rPr spc="-30" dirty="0"/>
              <a:t>بالدوار ، </a:t>
            </a:r>
            <a:r xmlns:a="http://schemas.openxmlformats.org/drawingml/2006/main">
              <a:rPr dirty="0"/>
              <a:t>وقد </a:t>
            </a:r>
            <a:r xmlns:a="http://schemas.openxmlformats.org/drawingml/2006/main">
              <a:rPr spc="-10" dirty="0"/>
              <a:t>يختبر </a:t>
            </a:r>
            <a:r xmlns:a="http://schemas.openxmlformats.org/drawingml/2006/main">
              <a:rPr dirty="0"/>
              <a:t>بشكل غير عادي أو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dirty="0"/>
              <a:t>مشاهد أو </a:t>
            </a:r>
            <a:r xmlns:a="http://schemas.openxmlformats.org/drawingml/2006/main">
              <a:rPr spc="-5" dirty="0"/>
              <a:t>أصوات أو </a:t>
            </a:r>
            <a:r xmlns:a="http://schemas.openxmlformats.org/drawingml/2006/main">
              <a:rPr dirty="0"/>
              <a:t>روائح أو مذاقات كريهة ، ولكن </a:t>
            </a:r>
            <a:r xmlns:a="http://schemas.openxmlformats.org/drawingml/2006/main">
              <a:rPr dirty="0"/>
              <a:t>دون </a:t>
            </a:r>
            <a:r xmlns:a="http://schemas.openxmlformats.org/drawingml/2006/main">
              <a:rPr spc="-5" dirty="0"/>
              <a:t>فقدان</a:t>
            </a:r>
            <a:r xmlns:a="http://schemas.openxmlformats.org/drawingml/2006/main">
              <a:rPr spc="-585" dirty="0"/>
              <a:t> </a:t>
            </a:r>
            <a:r xmlns:a="http://schemas.openxmlformats.org/drawingml/2006/main">
              <a:rPr dirty="0"/>
              <a:t>الوعي.</a:t>
            </a:r>
          </a:p>
          <a:p>
            <a:pPr xmlns:a="http://schemas.openxmlformats.org/drawingml/2006/main" marL="860425" marR="57785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860425" algn="l"/>
                <a:tab pos="861060" algn="l"/>
              </a:tabLst>
              <a:bidi/>
            </a:pPr>
            <a:r xmlns:a="http://schemas.openxmlformats.org/drawingml/2006/main">
              <a:rPr dirty="0"/>
              <a:t>في النوبات الجزئية </a:t>
            </a:r>
            <a:r xmlns:a="http://schemas.openxmlformats.org/drawingml/2006/main">
              <a:rPr spc="-5" dirty="0"/>
              <a:t>المعقدة ، </a:t>
            </a:r>
            <a:r xmlns:a="http://schemas.openxmlformats.org/drawingml/2006/main">
              <a:rPr spc="-5" dirty="0"/>
              <a:t>يبقى </a:t>
            </a:r>
            <a:r xmlns:a="http://schemas.openxmlformats.org/drawingml/2006/main">
              <a:rPr dirty="0"/>
              <a:t>الشخص إما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5" dirty="0"/>
              <a:t>بلا حراك </a:t>
            </a:r>
            <a:r xmlns:a="http://schemas.openxmlformats.org/drawingml/2006/main">
              <a:rPr dirty="0"/>
              <a:t>أو</a:t>
            </a:r>
            <a:r xmlns:a="http://schemas.openxmlformats.org/drawingml/2006/main">
              <a:rPr spc="15" dirty="0"/>
              <a:t> </a:t>
            </a:r>
            <a:r xmlns:a="http://schemas.openxmlformats.org/drawingml/2006/main">
              <a:rPr spc="-10" dirty="0"/>
              <a:t>التحركات</a:t>
            </a:r>
            <a:r xmlns:a="http://schemas.openxmlformats.org/drawingml/2006/main">
              <a:rPr spc="20" dirty="0"/>
              <a:t> </a:t>
            </a:r>
            <a:r xmlns:a="http://schemas.openxmlformats.org/drawingml/2006/main">
              <a:rPr spc="-5" dirty="0"/>
              <a:t>تلقائيا</a:t>
            </a:r>
            <a:r xmlns:a="http://schemas.openxmlformats.org/drawingml/2006/main">
              <a:rPr spc="-20" dirty="0"/>
              <a:t> </a:t>
            </a:r>
            <a:r xmlns:a="http://schemas.openxmlformats.org/drawingml/2006/main">
              <a:rPr dirty="0"/>
              <a:t>لكن </a:t>
            </a:r>
            <a:r xmlns:a="http://schemas.openxmlformats.org/drawingml/2006/main">
              <a:rPr spc="-5" dirty="0"/>
              <a:t>بشكل غير لائق</a:t>
            </a:r>
            <a:r xmlns:a="http://schemas.openxmlformats.org/drawingml/2006/main">
              <a:rPr spc="-20" dirty="0"/>
              <a:t> </a:t>
            </a:r>
            <a:r xmlns:a="http://schemas.openxmlformats.org/drawingml/2006/main">
              <a:rPr dirty="0"/>
              <a:t>ل</a:t>
            </a:r>
            <a:r xmlns:a="http://schemas.openxmlformats.org/drawingml/2006/main">
              <a:rPr spc="10" dirty="0"/>
              <a:t> </a:t>
            </a:r>
            <a:r xmlns:a="http://schemas.openxmlformats.org/drawingml/2006/main">
              <a:rPr spc="-5" dirty="0"/>
              <a:t>وقت</a:t>
            </a:r>
            <a:r xmlns:a="http://schemas.openxmlformats.org/drawingml/2006/main">
              <a:rPr spc="-585" dirty="0"/>
              <a:t> </a:t>
            </a:r>
            <a:r xmlns:a="http://schemas.openxmlformats.org/drawingml/2006/main">
              <a:rPr dirty="0"/>
              <a:t>والمكان ، أو </a:t>
            </a:r>
            <a:r xmlns:a="http://schemas.openxmlformats.org/drawingml/2006/main">
              <a:rPr spc="-10" dirty="0"/>
              <a:t>قد يتعرضون </a:t>
            </a:r>
            <a:r xmlns:a="http://schemas.openxmlformats.org/drawingml/2006/main">
              <a:rPr spc="-5" dirty="0"/>
              <a:t>لمشاعر </a:t>
            </a:r>
            <a:r xmlns:a="http://schemas.openxmlformats.org/drawingml/2006/main">
              <a:rPr dirty="0"/>
              <a:t>مفرطة من </a:t>
            </a:r>
            <a:r xmlns:a="http://schemas.openxmlformats.org/drawingml/2006/main">
              <a:rPr spc="-20" dirty="0"/>
              <a:t>الخوف </a:t>
            </a:r>
            <a:r xmlns:a="http://schemas.openxmlformats.org/drawingml/2006/main">
              <a:rPr spc="-15" dirty="0"/>
              <a:t>والغضب ،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dirty="0"/>
              <a:t>ابتهاج</a:t>
            </a:r>
            <a:r xmlns:a="http://schemas.openxmlformats.org/drawingml/2006/main">
              <a:rPr spc="-45" dirty="0"/>
              <a:t> </a:t>
            </a:r>
            <a:r xmlns:a="http://schemas.openxmlformats.org/drawingml/2006/main">
              <a:rPr dirty="0"/>
              <a:t>أو </a:t>
            </a:r>
            <a:r xmlns:a="http://schemas.openxmlformats.org/drawingml/2006/main">
              <a:rPr spc="-15" dirty="0"/>
              <a:t>التهيج.</a:t>
            </a:r>
          </a:p>
          <a:p>
            <a:pPr xmlns:a="http://schemas.openxmlformats.org/drawingml/2006/main" marL="860425" marR="508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860425" algn="l"/>
                <a:tab pos="861060" algn="l"/>
              </a:tabLst>
              <a:bidi/>
            </a:pPr>
            <a:r xmlns:a="http://schemas.openxmlformats.org/drawingml/2006/main">
              <a:rPr spc="-5" dirty="0"/>
              <a:t>أيا كان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dirty="0"/>
              <a:t>المظاهر </a:t>
            </a:r>
            <a:r xmlns:a="http://schemas.openxmlformats.org/drawingml/2006/main">
              <a:rPr spc="-5" dirty="0"/>
              <a:t>_</a:t>
            </a:r>
            <a:r xmlns:a="http://schemas.openxmlformats.org/drawingml/2006/main">
              <a:rPr spc="-40" dirty="0"/>
              <a:t> </a:t>
            </a:r>
            <a:r xmlns:a="http://schemas.openxmlformats.org/drawingml/2006/main">
              <a:rPr dirty="0"/>
              <a:t>الشخص يفعل</a:t>
            </a:r>
            <a:r xmlns:a="http://schemas.openxmlformats.org/drawingml/2006/main">
              <a:rPr spc="-5" dirty="0"/>
              <a:t> </a:t>
            </a:r>
            <a:r xmlns:a="http://schemas.openxmlformats.org/drawingml/2006/main">
              <a:rPr dirty="0"/>
              <a:t>لا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spc="-5" dirty="0"/>
              <a:t>يتذكر</a:t>
            </a:r>
            <a:r xmlns:a="http://schemas.openxmlformats.org/drawingml/2006/main">
              <a:rPr spc="10" dirty="0"/>
              <a:t> </a:t>
            </a:r>
            <a:r xmlns:a="http://schemas.openxmlformats.org/drawingml/2006/main">
              <a:rPr dirty="0"/>
              <a:t>ال</a:t>
            </a:r>
            <a:r xmlns:a="http://schemas.openxmlformats.org/drawingml/2006/main">
              <a:rPr spc="-585" dirty="0"/>
              <a:t> </a:t>
            </a:r>
            <a:r xmlns:a="http://schemas.openxmlformats.org/drawingml/2006/main">
              <a:rPr dirty="0"/>
              <a:t>حلقة</a:t>
            </a:r>
            <a:r xmlns:a="http://schemas.openxmlformats.org/drawingml/2006/main">
              <a:rPr spc="-25" dirty="0"/>
              <a:t> </a:t>
            </a:r>
            <a:r xmlns:a="http://schemas.openxmlformats.org/drawingml/2006/main">
              <a:rPr spc="-5" dirty="0"/>
              <a:t>متى</a:t>
            </a:r>
            <a:r xmlns:a="http://schemas.openxmlformats.org/drawingml/2006/main">
              <a:rPr spc="10" dirty="0"/>
              <a:t> </a:t>
            </a:r>
            <a:r xmlns:a="http://schemas.openxmlformats.org/drawingml/2006/main">
              <a:rPr dirty="0"/>
              <a:t>هو - هي</a:t>
            </a:r>
            <a:r xmlns:a="http://schemas.openxmlformats.org/drawingml/2006/main">
              <a:rPr spc="-20" dirty="0"/>
              <a:t> </a:t>
            </a:r>
            <a:r xmlns:a="http://schemas.openxmlformats.org/drawingml/2006/main">
              <a:rPr dirty="0"/>
              <a:t>انتهى </a:t>
            </a:r>
            <a:r xmlns:a="http://schemas.openxmlformats.org/drawingml/2006/main">
              <a:rPr spc="-25" dirty="0"/>
              <a:t>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0492" y="187198"/>
            <a:ext cx="50622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4000" spc="-5" dirty="0"/>
              <a:t>مرضي</a:t>
            </a:r>
            <a:r xmlns:a="http://schemas.openxmlformats.org/drawingml/2006/main">
              <a:rPr sz="4000" spc="-15" dirty="0"/>
              <a:t> </a:t>
            </a:r>
            <a:r xmlns:a="http://schemas.openxmlformats.org/drawingml/2006/main">
              <a:rPr sz="4000" spc="-5" dirty="0"/>
              <a:t>المظاهر</a:t>
            </a:r>
            <a:endParaRPr xmlns:a="http://schemas.openxmlformats.org/drawingml/2006/main" sz="4000"/>
          </a:p>
        </p:txBody>
      </p:sp>
      <p:sp>
        <p:nvSpPr>
          <p:cNvPr id="3" name="object 3"/>
          <p:cNvSpPr txBox="1"/>
          <p:nvPr/>
        </p:nvSpPr>
        <p:spPr>
          <a:xfrm>
            <a:off x="688340" y="935481"/>
            <a:ext cx="8092440" cy="4890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5600" marR="549910" indent="-3435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قد يكون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هناك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صلابة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شديدة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في الجسم كله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تليها استرخاء العضلات بالتناوب و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التقلص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(المعممة</a:t>
            </a:r>
            <a:r xmlns:a="http://schemas.openxmlformats.org/drawingml/2006/main">
              <a:rPr sz="28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رمعي منشط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التقلص).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marR="275590" indent="-3435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متزامنة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تقلصات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الحجاب الحاجز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صدر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عضلات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يمكن</a:t>
            </a:r>
            <a:r xmlns:a="http://schemas.openxmlformats.org/drawingml/2006/main">
              <a:rPr sz="28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ينتج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سمة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الصرع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0" dirty="0">
                <a:latin typeface="Times New Roman"/>
                <a:cs typeface="Times New Roman"/>
              </a:rPr>
              <a:t>يبكي.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غالبًا ما يمضغ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اللسان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،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والمريض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يمضغ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سلس البول</a:t>
            </a:r>
            <a:r xmlns:a="http://schemas.openxmlformats.org/drawingml/2006/main">
              <a:rPr sz="2800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البول والبراز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.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marR="5080" indent="-3435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بعد</a:t>
            </a:r>
            <a:r xmlns:a="http://schemas.openxmlformats.org/drawingml/2006/main">
              <a:rPr sz="28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1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أو</a:t>
            </a:r>
            <a:r xmlns:a="http://schemas.openxmlformats.org/drawingml/2006/main">
              <a:rPr sz="28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2</a:t>
            </a:r>
            <a:r xmlns:a="http://schemas.openxmlformats.org/drawingml/2006/main">
              <a:rPr sz="28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دقائق،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متشنج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حركات</a:t>
            </a:r>
            <a:r xmlns:a="http://schemas.openxmlformats.org/drawingml/2006/main">
              <a:rPr sz="28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يبدأ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لتهدأ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_ يرتاح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المريض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ويستلقي في 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غيبوبة عميقة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ويتنفس 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بصخب.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بعد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النوبة ،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غالبًا ما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يكون المريض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مشوش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&amp; من الصعب أن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تجنب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&amp;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يمكن</a:t>
            </a:r>
            <a:r xmlns:a="http://schemas.openxmlformats.org/drawingml/2006/main">
              <a:rPr sz="28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ينام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ساعات.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79535" y="6464985"/>
            <a:ext cx="1536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3104" y="512191"/>
            <a:ext cx="51777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4000" spc="-5" dirty="0"/>
              <a:t>ال</a:t>
            </a:r>
            <a:r xmlns:a="http://schemas.openxmlformats.org/drawingml/2006/main">
              <a:rPr sz="4000" spc="-35" dirty="0"/>
              <a:t> </a:t>
            </a:r>
            <a:r xmlns:a="http://schemas.openxmlformats.org/drawingml/2006/main">
              <a:rPr sz="4000" spc="-5" dirty="0"/>
              <a:t>مخ</a:t>
            </a:r>
            <a:r xmlns:a="http://schemas.openxmlformats.org/drawingml/2006/main">
              <a:rPr sz="4000" spc="-30" dirty="0"/>
              <a:t> </a:t>
            </a:r>
            <a:r xmlns:a="http://schemas.openxmlformats.org/drawingml/2006/main">
              <a:rPr sz="4000" spc="-10" dirty="0"/>
              <a:t>نصفي الكرة الأرضية</a:t>
            </a:r>
            <a:endParaRPr xmlns:a="http://schemas.openxmlformats.org/drawingml/2006/main"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1815210"/>
            <a:ext cx="8142605" cy="4789132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xmlns:a="http://schemas.openxmlformats.org/drawingml/2006/main" marL="355600" marR="331470" indent="-343535">
              <a:lnSpc>
                <a:spcPct val="90000"/>
              </a:lnSpc>
              <a:spcBef>
                <a:spcPts val="38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يمين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جانب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يستقبل</a:t>
            </a:r>
            <a:r xmlns:a="http://schemas.openxmlformats.org/drawingml/2006/main">
              <a:rPr sz="24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معلومة</a:t>
            </a:r>
            <a:r xmlns:a="http://schemas.openxmlformats.org/drawingml/2006/main">
              <a:rPr sz="24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من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ضوابط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غادر</a:t>
            </a:r>
            <a:r xmlns:a="http://schemas.openxmlformats.org/drawingml/2006/main">
              <a:rPr sz="2400" spc="-5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جانب من </a:t>
            </a:r>
            <a:r xmlns:a="http://schemas.openxmlformats.org/drawingml/2006/main">
              <a:rPr sz="2400" spc="-35" dirty="0">
                <a:latin typeface="Times New Roman"/>
                <a:cs typeface="Times New Roman"/>
              </a:rPr>
              <a:t>الجسم.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متخصص في الإدراك الجسدي</a:t>
            </a:r>
            <a:r xmlns:a="http://schemas.openxmlformats.org/drawingml/2006/main">
              <a:rPr sz="24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البيئة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والفن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والموسيقى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والاتصال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غير اللفظي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والروحي</a:t>
            </a:r>
            <a:r xmlns:a="http://schemas.openxmlformats.org/drawingml/2006/main">
              <a:rPr sz="2400" spc="-5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وجوه.</a:t>
            </a:r>
          </a:p>
          <a:p>
            <a:pPr xmlns:a="http://schemas.openxmlformats.org/drawingml/2006/main" marL="355600" marR="5080" indent="-343535">
              <a:lnSpc>
                <a:spcPct val="9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غادر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يستقبل</a:t>
            </a:r>
            <a:r xmlns:a="http://schemas.openxmlformats.org/drawingml/2006/main">
              <a:rPr sz="24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معلومة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من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والضوابط</a:t>
            </a:r>
            <a:r xmlns:a="http://schemas.openxmlformats.org/drawingml/2006/main">
              <a:rPr sz="24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يمين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جانب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400" spc="-5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الجسم </a:t>
            </a:r>
            <a:r xmlns:a="http://schemas.openxmlformats.org/drawingml/2006/main">
              <a:rPr sz="2400" spc="-35" dirty="0">
                <a:latin typeface="Times New Roman"/>
                <a:cs typeface="Times New Roman"/>
              </a:rPr>
              <a:t>.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متخصص في التحليل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والحساب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وحل المشكلات ،</a:t>
            </a:r>
            <a:r xmlns:a="http://schemas.openxmlformats.org/drawingml/2006/main">
              <a:rPr sz="2400" spc="5" dirty="0">
                <a:latin typeface="Times New Roman"/>
                <a:cs typeface="Times New Roman"/>
              </a:rPr>
              <a:t> الاتصال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اللفظي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والترجمة الفورية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واللغة والقراءة و</a:t>
            </a:r>
            <a:r xmlns:a="http://schemas.openxmlformats.org/drawingml/2006/main">
              <a:rPr sz="24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الكتابة </a:t>
            </a:r>
            <a:r xmlns:a="http://schemas.openxmlformats.org/drawingml/2006/main">
              <a:rPr sz="2400" dirty="0" smtClean="0">
                <a:latin typeface="Times New Roman"/>
                <a:cs typeface="Times New Roman"/>
              </a:rPr>
              <a:t>.</a:t>
            </a:r>
            <a:endParaRPr xmlns:a="http://schemas.openxmlformats.org/drawingml/2006/main" lang="en-US" sz="2400" dirty="0" smtClean="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9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endParaRPr lang="en-US" sz="2400" dirty="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9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endParaRPr lang="en-US" sz="2400" dirty="0" smtClean="0">
              <a:latin typeface="Times New Roman"/>
              <a:cs typeface="Times New Roman"/>
            </a:endParaRPr>
          </a:p>
          <a:p>
            <a:pPr xmlns:a="http://schemas.openxmlformats.org/drawingml/2006/main" marL="355600" marR="5080" indent="-343535">
              <a:lnSpc>
                <a:spcPct val="9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lang="ar" sz="4000" b="1" spc="-5" dirty="0">
                <a:latin typeface="Times New Roman"/>
                <a:ea typeface="+mj-ea"/>
                <a:cs typeface="Times New Roman"/>
              </a:rPr>
              <a:t>الجهاز العصبي المحيطي: الأعصاب القحفية</a:t>
            </a:r>
            <a:endParaRPr xmlns:a="http://schemas.openxmlformats.org/drawingml/2006/main" sz="4000" b="1" spc="-5" dirty="0">
              <a:latin typeface="Times New Roman"/>
              <a:ea typeface="+mj-ea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50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4941" y="512191"/>
            <a:ext cx="78962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4000" spc="-5" dirty="0"/>
              <a:t>تقدير</a:t>
            </a:r>
            <a:r xmlns:a="http://schemas.openxmlformats.org/drawingml/2006/main">
              <a:rPr sz="4000" spc="30" dirty="0"/>
              <a:t> </a:t>
            </a:r>
            <a:r xmlns:a="http://schemas.openxmlformats.org/drawingml/2006/main">
              <a:rPr sz="4000" spc="-5" dirty="0"/>
              <a:t>و</a:t>
            </a:r>
            <a:r xmlns:a="http://schemas.openxmlformats.org/drawingml/2006/main">
              <a:rPr sz="4000" spc="-20" dirty="0"/>
              <a:t> </a:t>
            </a:r>
            <a:r xmlns:a="http://schemas.openxmlformats.org/drawingml/2006/main">
              <a:rPr sz="4000" dirty="0"/>
              <a:t>التشخيص</a:t>
            </a:r>
            <a:r xmlns:a="http://schemas.openxmlformats.org/drawingml/2006/main">
              <a:rPr sz="4000" spc="-5" dirty="0"/>
              <a:t> </a:t>
            </a:r>
            <a:r xmlns:a="http://schemas.openxmlformats.org/drawingml/2006/main">
              <a:rPr sz="4000" dirty="0"/>
              <a:t>الموجودات</a:t>
            </a:r>
            <a:endParaRPr xmlns:a="http://schemas.openxmlformats.org/drawingml/2006/main"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772538"/>
            <a:ext cx="8291195" cy="3733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285115" marR="117475" indent="-27305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85750" algn="l"/>
              </a:tabLst>
              <a:bidi/>
            </a:pPr>
            <a:r xmlns:a="http://schemas.openxmlformats.org/drawingml/2006/main">
              <a:rPr sz="32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32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مريض</a:t>
            </a:r>
            <a:r xmlns:a="http://schemas.openxmlformats.org/drawingml/2006/main">
              <a:rPr sz="32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تم </a:t>
            </a:r>
            <a:r xmlns:a="http://schemas.openxmlformats.org/drawingml/2006/main">
              <a:rPr sz="3200" spc="5" dirty="0">
                <a:latin typeface="Times New Roman"/>
                <a:cs typeface="Times New Roman"/>
              </a:rPr>
              <a:t>استجوابه</a:t>
            </a:r>
            <a:r xmlns:a="http://schemas.openxmlformats.org/drawingml/2006/main">
              <a:rPr sz="32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spc="5" dirty="0">
                <a:latin typeface="Times New Roman"/>
                <a:cs typeface="Times New Roman"/>
              </a:rPr>
              <a:t>عن</a:t>
            </a:r>
            <a:r xmlns:a="http://schemas.openxmlformats.org/drawingml/2006/main">
              <a:rPr sz="32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أمراض أو</a:t>
            </a:r>
            <a:r xmlns:a="http://schemas.openxmlformats.org/drawingml/2006/main">
              <a:rPr sz="32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رأس</a:t>
            </a:r>
            <a:r xmlns:a="http://schemas.openxmlformats.org/drawingml/2006/main">
              <a:rPr sz="3200" spc="-7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إصابات</a:t>
            </a:r>
            <a:r xmlns:a="http://schemas.openxmlformats.org/drawingml/2006/main">
              <a:rPr sz="32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الذي - التي</a:t>
            </a:r>
            <a:r xmlns:a="http://schemas.openxmlformats.org/drawingml/2006/main">
              <a:rPr sz="32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spc="5" dirty="0">
                <a:latin typeface="Times New Roman"/>
                <a:cs typeface="Times New Roman"/>
              </a:rPr>
              <a:t>يمكن</a:t>
            </a:r>
            <a:r xmlns:a="http://schemas.openxmlformats.org/drawingml/2006/main">
              <a:rPr sz="32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يملك</a:t>
            </a:r>
            <a:r xmlns:a="http://schemas.openxmlformats.org/drawingml/2006/main">
              <a:rPr sz="32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spc="-5" dirty="0">
                <a:latin typeface="Times New Roman"/>
                <a:cs typeface="Times New Roman"/>
              </a:rPr>
              <a:t>متأثر</a:t>
            </a:r>
            <a:r xmlns:a="http://schemas.openxmlformats.org/drawingml/2006/main">
              <a:rPr sz="32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32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مخ.</a:t>
            </a:r>
            <a:endParaRPr xmlns:a="http://schemas.openxmlformats.org/drawingml/2006/main" sz="3200">
              <a:latin typeface="Times New Roman"/>
              <a:cs typeface="Times New Roman"/>
            </a:endParaRPr>
          </a:p>
          <a:p>
            <a:pPr xmlns:a="http://schemas.openxmlformats.org/drawingml/2006/main" marL="285115" indent="-27305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85750" algn="l"/>
              </a:tabLst>
              <a:bidi/>
            </a:pPr>
            <a:r xmlns:a="http://schemas.openxmlformats.org/drawingml/2006/main">
              <a:rPr sz="3200" dirty="0">
                <a:latin typeface="Times New Roman"/>
                <a:cs typeface="Times New Roman"/>
              </a:rPr>
              <a:t>البيوكيميائية ،</a:t>
            </a:r>
            <a:r xmlns:a="http://schemas.openxmlformats.org/drawingml/2006/main">
              <a:rPr sz="32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أمراض الدم ،</a:t>
            </a:r>
            <a:r xmlns:a="http://schemas.openxmlformats.org/drawingml/2006/main">
              <a:rPr sz="32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spc="5" dirty="0">
                <a:latin typeface="Times New Roman"/>
                <a:cs typeface="Times New Roman"/>
              </a:rPr>
              <a:t>ومصلي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32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دراسات.</a:t>
            </a:r>
            <a:endParaRPr xmlns:a="http://schemas.openxmlformats.org/drawingml/2006/main" sz="3200">
              <a:latin typeface="Times New Roman"/>
              <a:cs typeface="Times New Roman"/>
            </a:endParaRPr>
          </a:p>
          <a:p>
            <a:pPr xmlns:a="http://schemas.openxmlformats.org/drawingml/2006/main" marL="355600" marR="247015" indent="-34353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dirty="0">
                <a:latin typeface="Times New Roman"/>
                <a:cs typeface="Times New Roman"/>
              </a:rPr>
              <a:t>التصوير بالرنين المغناطيسي</a:t>
            </a:r>
            <a:r xmlns:a="http://schemas.openxmlformats.org/drawingml/2006/main">
              <a:rPr sz="32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يستخدم</a:t>
            </a:r>
            <a:r xmlns:a="http://schemas.openxmlformats.org/drawingml/2006/main">
              <a:rPr sz="32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للكشف عن</a:t>
            </a:r>
            <a:r xmlns:a="http://schemas.openxmlformats.org/drawingml/2006/main">
              <a:rPr sz="32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الآفات</a:t>
            </a:r>
            <a:r xmlns:a="http://schemas.openxmlformats.org/drawingml/2006/main">
              <a:rPr sz="32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في الدماغ،</a:t>
            </a:r>
            <a:r xmlns:a="http://schemas.openxmlformats.org/drawingml/2006/main">
              <a:rPr sz="32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الارتكاز</a:t>
            </a:r>
            <a:r xmlns:a="http://schemas.openxmlformats.org/drawingml/2006/main">
              <a:rPr sz="3200" spc="-7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تشوهات وعائية دماغية</a:t>
            </a:r>
            <a:r xmlns:a="http://schemas.openxmlformats.org/drawingml/2006/main">
              <a:rPr sz="32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شذوذ.</a:t>
            </a:r>
            <a:endParaRPr xmlns:a="http://schemas.openxmlformats.org/drawingml/2006/main" sz="3200">
              <a:latin typeface="Times New Roman"/>
              <a:cs typeface="Times New Roman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32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مخطط كهربية الدماغ</a:t>
            </a:r>
            <a:r xmlns:a="http://schemas.openxmlformats.org/drawingml/2006/main">
              <a:rPr sz="3200" spc="-5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dirty="0">
                <a:latin typeface="Times New Roman"/>
                <a:cs typeface="Times New Roman"/>
              </a:rPr>
              <a:t>(تخطيط كهربية الدماغ)</a:t>
            </a:r>
            <a:endParaRPr xmlns:a="http://schemas.openxmlformats.org/drawingml/2006/main"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6464" y="512191"/>
            <a:ext cx="4749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4000" spc="-5" dirty="0"/>
              <a:t>طبي</a:t>
            </a:r>
            <a:r xmlns:a="http://schemas.openxmlformats.org/drawingml/2006/main">
              <a:rPr sz="4000" spc="-35" dirty="0"/>
              <a:t> </a:t>
            </a:r>
            <a:r xmlns:a="http://schemas.openxmlformats.org/drawingml/2006/main">
              <a:rPr sz="4000" spc="-5" dirty="0"/>
              <a:t>إدارة</a:t>
            </a:r>
            <a:endParaRPr xmlns:a="http://schemas.openxmlformats.org/drawingml/2006/main" sz="4000"/>
          </a:p>
        </p:txBody>
      </p:sp>
      <p:sp>
        <p:nvSpPr>
          <p:cNvPr id="3" name="object 3"/>
          <p:cNvSpPr txBox="1"/>
          <p:nvPr/>
        </p:nvSpPr>
        <p:spPr>
          <a:xfrm>
            <a:off x="304800" y="1295400"/>
            <a:ext cx="8168005" cy="406844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409"/>
              </a:spcBef>
              <a:bidi/>
            </a:pPr>
            <a:r xmlns:a="http://schemas.openxmlformats.org/drawingml/2006/main">
              <a:rPr sz="2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فارماكولوجي</a:t>
            </a:r>
            <a:r xmlns:a="http://schemas.openxmlformats.org/drawingml/2006/main">
              <a:rPr sz="2600" b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مُعَالَجَة:</a:t>
            </a:r>
            <a:endParaRPr xmlns:a="http://schemas.openxmlformats.org/drawingml/2006/main" sz="2600" dirty="0">
              <a:latin typeface="Times New Roman"/>
              <a:cs typeface="Times New Roman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31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دواء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ضوابط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العلاج</a:t>
            </a:r>
            <a:r xmlns:a="http://schemas.openxmlformats.org/drawingml/2006/main">
              <a:rPr sz="26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بدلاً</a:t>
            </a:r>
            <a:r xmlns:a="http://schemas.openxmlformats.org/drawingml/2006/main">
              <a:rPr sz="26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من يشفي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النوبات.</a:t>
            </a:r>
            <a:endParaRPr xmlns:a="http://schemas.openxmlformats.org/drawingml/2006/main" sz="2600" dirty="0">
              <a:latin typeface="Times New Roman"/>
              <a:cs typeface="Times New Roman"/>
            </a:endParaRPr>
          </a:p>
          <a:p>
            <a:pPr xmlns:a="http://schemas.openxmlformats.org/drawingml/2006/main" marL="355600" marR="638175" indent="-343535">
              <a:lnSpc>
                <a:spcPts val="2810"/>
              </a:lnSpc>
              <a:spcBef>
                <a:spcPts val="66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يمكن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أن يكون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تضخم اللثة (تورم </a:t>
            </a:r>
            <a:r xmlns:a="http://schemas.openxmlformats.org/drawingml/2006/main">
              <a:rPr sz="2600" spc="5" dirty="0">
                <a:latin typeface="Times New Roman"/>
                <a:cs typeface="Times New Roman"/>
              </a:rPr>
              <a:t>وتضخم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اللثة)</a:t>
            </a:r>
            <a:r xmlns:a="http://schemas.openxmlformats.org/drawingml/2006/main">
              <a:rPr sz="26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مرتبط</a:t>
            </a:r>
            <a:r xmlns:a="http://schemas.openxmlformats.org/drawingml/2006/main">
              <a:rPr sz="26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مع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طويل الأمد</a:t>
            </a:r>
            <a:r xmlns:a="http://schemas.openxmlformats.org/drawingml/2006/main">
              <a:rPr sz="26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يستخدم</a:t>
            </a:r>
            <a:r xmlns:a="http://schemas.openxmlformats.org/drawingml/2006/main">
              <a:rPr sz="26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6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الفينيتوين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(ديلانتين).</a:t>
            </a:r>
            <a:endParaRPr xmlns:a="http://schemas.openxmlformats.org/drawingml/2006/main" sz="2600" dirty="0">
              <a:latin typeface="Times New Roman"/>
              <a:cs typeface="Times New Roman"/>
            </a:endParaRPr>
          </a:p>
          <a:p>
            <a:pPr xmlns:a="http://schemas.openxmlformats.org/drawingml/2006/main" marL="355600" marR="5080" indent="-343535">
              <a:lnSpc>
                <a:spcPts val="2810"/>
              </a:lnSpc>
              <a:spcBef>
                <a:spcPts val="62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600" dirty="0">
                <a:latin typeface="Times New Roman"/>
                <a:cs typeface="Times New Roman"/>
              </a:rPr>
              <a:t>دوري</a:t>
            </a:r>
            <a:r xmlns:a="http://schemas.openxmlformats.org/drawingml/2006/main">
              <a:rPr sz="26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بدني</a:t>
            </a:r>
            <a:r xmlns:a="http://schemas.openxmlformats.org/drawingml/2006/main">
              <a:rPr sz="26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&amp;</a:t>
            </a:r>
            <a:r xmlns:a="http://schemas.openxmlformats.org/drawingml/2006/main">
              <a:rPr sz="26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طب الأسنان</a:t>
            </a:r>
            <a:r xmlns:a="http://schemas.openxmlformats.org/drawingml/2006/main">
              <a:rPr sz="26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الامتحانات</a:t>
            </a:r>
            <a:r xmlns:a="http://schemas.openxmlformats.org/drawingml/2006/main">
              <a:rPr sz="26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&amp;</a:t>
            </a:r>
            <a:r xmlns:a="http://schemas.openxmlformats.org/drawingml/2006/main">
              <a:rPr sz="26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معمل</a:t>
            </a:r>
            <a:r xmlns:a="http://schemas.openxmlformats.org/drawingml/2006/main">
              <a:rPr sz="26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الاختبارات</a:t>
            </a:r>
            <a:r xmlns:a="http://schemas.openxmlformats.org/drawingml/2006/main">
              <a:rPr sz="2600" spc="-6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نكون</a:t>
            </a:r>
            <a:r xmlns:a="http://schemas.openxmlformats.org/drawingml/2006/main">
              <a:rPr sz="26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إجراء.</a:t>
            </a:r>
          </a:p>
          <a:p>
            <a:pPr xmlns:a="http://schemas.openxmlformats.org/drawingml/2006/main" marL="12700">
              <a:lnSpc>
                <a:spcPct val="100000"/>
              </a:lnSpc>
              <a:spcBef>
                <a:spcPts val="270"/>
              </a:spcBef>
              <a:bidi/>
            </a:pPr>
            <a:r xmlns:a="http://schemas.openxmlformats.org/drawingml/2006/main">
              <a:rPr sz="2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جراحي</a:t>
            </a:r>
            <a:r xmlns:a="http://schemas.openxmlformats.org/drawingml/2006/main">
              <a:rPr sz="26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إدارة</a:t>
            </a:r>
            <a:endParaRPr xmlns:a="http://schemas.openxmlformats.org/drawingml/2006/main" sz="2600" dirty="0">
              <a:latin typeface="Times New Roman"/>
              <a:cs typeface="Times New Roman"/>
            </a:endParaRPr>
          </a:p>
          <a:p>
            <a:pPr xmlns:a="http://schemas.openxmlformats.org/drawingml/2006/main" marL="355600" marR="542925" indent="-343535">
              <a:lnSpc>
                <a:spcPts val="2810"/>
              </a:lnSpc>
              <a:spcBef>
                <a:spcPts val="66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600" dirty="0">
                <a:latin typeface="Times New Roman"/>
                <a:cs typeface="Times New Roman"/>
              </a:rPr>
              <a:t>يشار إلى </a:t>
            </a:r>
            <a:r xmlns:a="http://schemas.openxmlformats.org/drawingml/2006/main">
              <a:rPr sz="2600" spc="-10" dirty="0">
                <a:latin typeface="Times New Roman"/>
                <a:cs typeface="Times New Roman"/>
              </a:rPr>
              <a:t>الجراحة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للمرضى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الذين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يعانون من الصرع</a:t>
            </a:r>
            <a:r xmlns:a="http://schemas.openxmlformats.org/drawingml/2006/main">
              <a:rPr sz="2600" spc="-6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من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الأورام داخل الجمجمة أو الخراج أو الخراجات </a:t>
            </a:r>
            <a:r xmlns:a="http://schemas.openxmlformats.org/drawingml/2006/main">
              <a:rPr sz="2600" spc="5" dirty="0">
                <a:latin typeface="Times New Roman"/>
                <a:cs typeface="Times New Roman"/>
              </a:rPr>
              <a:t>أو </a:t>
            </a:r>
            <a:r xmlns:a="http://schemas.openxmlformats.org/drawingml/2006/main">
              <a:rPr sz="2600" dirty="0">
                <a:latin typeface="Times New Roman"/>
                <a:cs typeface="Times New Roman"/>
              </a:rPr>
              <a:t>الأوعية الدموية</a:t>
            </a:r>
            <a:r xmlns:a="http://schemas.openxmlformats.org/drawingml/2006/main">
              <a:rPr sz="26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الشذوذ.</a:t>
            </a:r>
            <a:endParaRPr xmlns:a="http://schemas.openxmlformats.org/drawingml/2006/main" sz="2600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143500"/>
            <a:ext cx="2667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499745" algn="ctr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3200" dirty="0"/>
              <a:t>التمريض</a:t>
            </a:r>
            <a:r xmlns:a="http://schemas.openxmlformats.org/drawingml/2006/main">
              <a:rPr sz="3200" spc="-45" dirty="0"/>
              <a:t> </a:t>
            </a:r>
            <a:r xmlns:a="http://schemas.openxmlformats.org/drawingml/2006/main">
              <a:rPr sz="3200" spc="-10" dirty="0"/>
              <a:t>عملية:</a:t>
            </a:r>
            <a:endParaRPr xmlns:a="http://schemas.openxmlformats.org/drawingml/2006/main" sz="3200"/>
          </a:p>
          <a:p>
            <a:pPr xmlns:a="http://schemas.openxmlformats.org/drawingml/2006/main" marL="499745" algn="ctr">
              <a:lnSpc>
                <a:spcPct val="100000"/>
              </a:lnSpc>
              <a:bidi/>
            </a:pPr>
            <a:r xmlns:a="http://schemas.openxmlformats.org/drawingml/2006/main">
              <a:rPr sz="3200" dirty="0"/>
              <a:t>ال</a:t>
            </a:r>
            <a:r xmlns:a="http://schemas.openxmlformats.org/drawingml/2006/main">
              <a:rPr sz="3200" spc="-35" dirty="0"/>
              <a:t> </a:t>
            </a:r>
            <a:r xmlns:a="http://schemas.openxmlformats.org/drawingml/2006/main">
              <a:rPr sz="3200" dirty="0"/>
              <a:t>مريض</a:t>
            </a:r>
            <a:r xmlns:a="http://schemas.openxmlformats.org/drawingml/2006/main">
              <a:rPr sz="3200" spc="-45" dirty="0"/>
              <a:t> </a:t>
            </a:r>
            <a:r xmlns:a="http://schemas.openxmlformats.org/drawingml/2006/main">
              <a:rPr sz="3200" dirty="0"/>
              <a:t>مع</a:t>
            </a:r>
            <a:r xmlns:a="http://schemas.openxmlformats.org/drawingml/2006/main">
              <a:rPr sz="3200" spc="-55" dirty="0"/>
              <a:t> </a:t>
            </a:r>
            <a:r xmlns:a="http://schemas.openxmlformats.org/drawingml/2006/main">
              <a:rPr sz="3200" dirty="0"/>
              <a:t>الصرع</a:t>
            </a:r>
            <a:endParaRPr xmlns:a="http://schemas.openxmlformats.org/drawingml/2006/main" sz="3200"/>
          </a:p>
        </p:txBody>
      </p:sp>
      <p:sp>
        <p:nvSpPr>
          <p:cNvPr id="3" name="object 3"/>
          <p:cNvSpPr txBox="1"/>
          <p:nvPr/>
        </p:nvSpPr>
        <p:spPr>
          <a:xfrm>
            <a:off x="764540" y="1688109"/>
            <a:ext cx="8049259" cy="420814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770"/>
              </a:spcBef>
              <a:bidi/>
            </a:pPr>
            <a:r xmlns:a="http://schemas.openxmlformats.org/drawingml/2006/main"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تقدير:</a:t>
            </a:r>
            <a:endParaRPr xmlns:a="http://schemas.openxmlformats.org/drawingml/2006/main" sz="2800" dirty="0">
              <a:latin typeface="Times New Roman"/>
              <a:cs typeface="Times New Roman"/>
            </a:endParaRPr>
          </a:p>
          <a:p>
            <a:pPr xmlns:a="http://schemas.openxmlformats.org/drawingml/2006/main" marL="355600" marR="1082675" indent="-3435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يسأل المريض عن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العوامل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التي 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قد تحدث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ترسب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النوبات.</a:t>
            </a:r>
            <a:endParaRPr xmlns:a="http://schemas.openxmlformats.org/drawingml/2006/main" sz="2800" dirty="0">
              <a:latin typeface="Times New Roman"/>
              <a:cs typeface="Times New Roman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كحول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المدخول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موثق.</a:t>
            </a:r>
            <a:endParaRPr xmlns:a="http://schemas.openxmlformats.org/drawingml/2006/main" sz="2800" dirty="0">
              <a:latin typeface="Times New Roman"/>
              <a:cs typeface="Times New Roman"/>
            </a:endParaRPr>
          </a:p>
          <a:p>
            <a:pPr xmlns:a="http://schemas.openxmlformats.org/drawingml/2006/main" marL="355600" marR="5080" indent="-3435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تحدد الممرضة ما إذا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كان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المريض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يعاني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من </a:t>
            </a:r>
            <a:r xmlns:a="http://schemas.openxmlformats.org/drawingml/2006/main"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هالة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(تحذير</a:t>
            </a:r>
            <a:r xmlns:a="http://schemas.openxmlformats.org/drawingml/2006/main">
              <a:rPr sz="28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إحساس)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قبل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ا</a:t>
            </a:r>
            <a:r xmlns:a="http://schemas.openxmlformats.org/drawingml/2006/main">
              <a:rPr sz="28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نوبة صرع،</a:t>
            </a:r>
            <a:r xmlns:a="http://schemas.openxmlformats.org/drawingml/2006/main">
              <a:rPr sz="28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أيّ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قد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يشير إلى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أصل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النوبة (مثل رؤية أ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قد يشير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الضوء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الوامض إلى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أن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النوبة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نشأت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في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قذالي</a:t>
            </a:r>
            <a:r xmlns:a="http://schemas.openxmlformats.org/drawingml/2006/main">
              <a:rPr sz="28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الفص).</a:t>
            </a:r>
            <a:endParaRPr xmlns:a="http://schemas.openxmlformats.org/drawingml/2006/main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576580" algn="ctr">
              <a:lnSpc>
                <a:spcPts val="4280"/>
              </a:lnSpc>
              <a:spcBef>
                <a:spcPts val="100"/>
              </a:spcBef>
              <a:bidi/>
            </a:pPr>
            <a:r xmlns:a="http://schemas.openxmlformats.org/drawingml/2006/main">
              <a:rPr spc="-5" dirty="0"/>
              <a:t>التمريض</a:t>
            </a:r>
            <a:r xmlns:a="http://schemas.openxmlformats.org/drawingml/2006/main">
              <a:rPr spc="-25" dirty="0"/>
              <a:t> </a:t>
            </a:r>
            <a:r xmlns:a="http://schemas.openxmlformats.org/drawingml/2006/main">
              <a:rPr spc="-10" dirty="0"/>
              <a:t>عملية:</a:t>
            </a:r>
          </a:p>
          <a:p>
            <a:pPr xmlns:a="http://schemas.openxmlformats.org/drawingml/2006/main" marL="576580" algn="ctr">
              <a:lnSpc>
                <a:spcPts val="4280"/>
              </a:lnSpc>
              <a:bidi/>
            </a:pPr>
            <a:r xmlns:a="http://schemas.openxmlformats.org/drawingml/2006/main">
              <a:rPr dirty="0"/>
              <a:t>ال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spc="-5" dirty="0"/>
              <a:t>مريض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dirty="0"/>
              <a:t>مع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spc="-5" dirty="0"/>
              <a:t>الصرع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02435"/>
            <a:ext cx="7432675" cy="35375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675"/>
              </a:spcBef>
              <a:bidi/>
            </a:pPr>
            <a:r xmlns:a="http://schemas.openxmlformats.org/drawingml/2006/main"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تشخبص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195580" indent="-183515">
              <a:lnSpc>
                <a:spcPct val="100000"/>
              </a:lnSpc>
              <a:spcBef>
                <a:spcPts val="575"/>
              </a:spcBef>
              <a:buChar char="•"/>
              <a:tabLst>
                <a:tab pos="196215" algn="l"/>
              </a:tabLst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مخاطرة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إصابة</a:t>
            </a:r>
            <a:r xmlns:a="http://schemas.openxmlformats.org/drawingml/2006/main">
              <a:rPr sz="24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متعلق ب</a:t>
            </a:r>
            <a:r xmlns:a="http://schemas.openxmlformats.org/drawingml/2006/main">
              <a:rPr sz="2400" spc="-5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اِنتِزاع</a:t>
            </a:r>
            <a:r xmlns:a="http://schemas.openxmlformats.org/drawingml/2006/main">
              <a:rPr sz="2400" spc="-5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نشاط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195580" indent="-183515">
              <a:lnSpc>
                <a:spcPct val="100000"/>
              </a:lnSpc>
              <a:spcBef>
                <a:spcPts val="575"/>
              </a:spcBef>
              <a:buChar char="•"/>
              <a:tabLst>
                <a:tab pos="196215" algn="l"/>
              </a:tabLst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يخاف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متعلق ب</a:t>
            </a:r>
            <a:r xmlns:a="http://schemas.openxmlformats.org/drawingml/2006/main">
              <a:rPr sz="2400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إمكانية</a:t>
            </a:r>
            <a:r xmlns:a="http://schemas.openxmlformats.org/drawingml/2006/main">
              <a:rPr sz="2400" spc="-5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النوبات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195580" indent="-183515">
              <a:lnSpc>
                <a:spcPct val="100000"/>
              </a:lnSpc>
              <a:spcBef>
                <a:spcPts val="580"/>
              </a:spcBef>
              <a:buChar char="•"/>
              <a:tabLst>
                <a:tab pos="196215" algn="l"/>
              </a:tabLst>
              <a:bidi/>
            </a:pP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غير فعال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فردي</a:t>
            </a:r>
            <a:r xmlns:a="http://schemas.openxmlformats.org/drawingml/2006/main">
              <a:rPr sz="2400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التأقلم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متعلق ب</a:t>
            </a:r>
            <a:r xmlns:a="http://schemas.openxmlformats.org/drawingml/2006/main">
              <a:rPr sz="24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الضغوط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195580" indent="-183515">
              <a:lnSpc>
                <a:spcPct val="100000"/>
              </a:lnSpc>
              <a:spcBef>
                <a:spcPts val="575"/>
              </a:spcBef>
              <a:buChar char="•"/>
              <a:tabLst>
                <a:tab pos="196215" algn="l"/>
              </a:tabLst>
              <a:bidi/>
            </a:pP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ناقص</a:t>
            </a:r>
            <a:r xmlns:a="http://schemas.openxmlformats.org/drawingml/2006/main">
              <a:rPr sz="24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معرفة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متعلق ب</a:t>
            </a:r>
            <a:r xmlns:a="http://schemas.openxmlformats.org/drawingml/2006/main">
              <a:rPr sz="2400" spc="-5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للصرع</a:t>
            </a:r>
            <a:r xmlns:a="http://schemas.openxmlformats.org/drawingml/2006/main">
              <a:rPr sz="2400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إنه</a:t>
            </a:r>
            <a:r xmlns:a="http://schemas.openxmlformats.org/drawingml/2006/main">
              <a:rPr sz="24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يتحكم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575"/>
              </a:spcBef>
              <a:bidi/>
            </a:pPr>
            <a:r xmlns:a="http://schemas.openxmlformats.org/drawingml/2006/main"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محتمل</a:t>
            </a:r>
            <a:r xmlns:a="http://schemas.openxmlformats.org/drawingml/2006/main">
              <a:rPr sz="2400" b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مضاعفات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580"/>
              </a:spcBef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الإمكانات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الرئيسية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_</a:t>
            </a:r>
            <a:r xmlns:a="http://schemas.openxmlformats.org/drawingml/2006/main">
              <a:rPr sz="2400" spc="-5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تعقيد</a:t>
            </a:r>
            <a:r xmlns:a="http://schemas.openxmlformats.org/drawingml/2006/main">
              <a:rPr sz="24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من المرضى</a:t>
            </a:r>
            <a:r xmlns:a="http://schemas.openxmlformats.org/drawingml/2006/main">
              <a:rPr sz="24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مع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الصرع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يكون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195580" indent="-183515">
              <a:lnSpc>
                <a:spcPct val="100000"/>
              </a:lnSpc>
              <a:spcBef>
                <a:spcPts val="575"/>
              </a:spcBef>
              <a:buChar char="•"/>
              <a:tabLst>
                <a:tab pos="196215" algn="l"/>
              </a:tabLst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حالة</a:t>
            </a:r>
            <a:r xmlns:a="http://schemas.openxmlformats.org/drawingml/2006/main">
              <a:rPr sz="2400" spc="-6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الصرع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576580" algn="ctr">
              <a:lnSpc>
                <a:spcPts val="4280"/>
              </a:lnSpc>
              <a:spcBef>
                <a:spcPts val="100"/>
              </a:spcBef>
              <a:bidi/>
            </a:pPr>
            <a:r xmlns:a="http://schemas.openxmlformats.org/drawingml/2006/main">
              <a:rPr spc="-5" dirty="0"/>
              <a:t>التمريض</a:t>
            </a:r>
            <a:r xmlns:a="http://schemas.openxmlformats.org/drawingml/2006/main">
              <a:rPr spc="-25" dirty="0"/>
              <a:t> </a:t>
            </a:r>
            <a:r xmlns:a="http://schemas.openxmlformats.org/drawingml/2006/main">
              <a:rPr spc="-10" dirty="0"/>
              <a:t>عملية:</a:t>
            </a:r>
          </a:p>
          <a:p>
            <a:pPr xmlns:a="http://schemas.openxmlformats.org/drawingml/2006/main" marL="576580" algn="ctr">
              <a:lnSpc>
                <a:spcPts val="4280"/>
              </a:lnSpc>
              <a:bidi/>
            </a:pPr>
            <a:r xmlns:a="http://schemas.openxmlformats.org/drawingml/2006/main">
              <a:rPr dirty="0"/>
              <a:t>ال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spc="-5" dirty="0"/>
              <a:t>مريض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dirty="0"/>
              <a:t>مع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spc="-5" dirty="0"/>
              <a:t>الصرع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02435"/>
            <a:ext cx="8155940" cy="36836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675"/>
              </a:spcBef>
              <a:bidi/>
            </a:pPr>
            <a:r xmlns:a="http://schemas.openxmlformats.org/drawingml/2006/main"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التمريض</a:t>
            </a:r>
            <a:r xmlns:a="http://schemas.openxmlformats.org/drawingml/2006/main">
              <a:rPr sz="24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التدخلات: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575"/>
              </a:spcBef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1-</a:t>
            </a:r>
            <a:r xmlns:a="http://schemas.openxmlformats.org/drawingml/2006/main">
              <a:rPr sz="24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منع</a:t>
            </a:r>
            <a:r xmlns:a="http://schemas.openxmlformats.org/drawingml/2006/main">
              <a:rPr sz="2400" spc="-6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إصابة: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مريض</a:t>
            </a:r>
            <a:r xmlns:a="http://schemas.openxmlformats.org/drawingml/2006/main">
              <a:rPr sz="2400" spc="-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يجب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يكون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وضعت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على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الكلمة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أي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انسداد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>
              <a:lnSpc>
                <a:spcPct val="100000"/>
              </a:lnSpc>
              <a:spcBef>
                <a:spcPts val="5"/>
              </a:spcBef>
              <a:bidi/>
            </a:pP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أغراض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يجب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يكون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إزالة.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 marR="107314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لا ينبغي أبدًا إجبار المريض على اتخاذ موقف ، ولا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ينبغي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لأحد ذلك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محاولة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إدراج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أي شئ</a:t>
            </a:r>
            <a:r xmlns:a="http://schemas.openxmlformats.org/drawingml/2006/main">
              <a:rPr sz="24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داخل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مرضى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الفم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مرة واحدة</a:t>
            </a:r>
            <a:r xmlns:a="http://schemas.openxmlformats.org/drawingml/2006/main">
              <a:rPr sz="2400" spc="-5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أ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اِنتِزاع</a:t>
            </a:r>
            <a:r xmlns:a="http://schemas.openxmlformats.org/drawingml/2006/main">
              <a:rPr sz="24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بدأت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.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 marR="508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400" dirty="0">
                <a:latin typeface="Times New Roman"/>
                <a:cs typeface="Times New Roman"/>
              </a:rPr>
              <a:t>مرضى</a:t>
            </a:r>
            <a:r xmlns:a="http://schemas.openxmlformats.org/drawingml/2006/main">
              <a:rPr sz="24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على</a:t>
            </a:r>
            <a:r xmlns:a="http://schemas.openxmlformats.org/drawingml/2006/main">
              <a:rPr sz="2400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اِنتِزاع</a:t>
            </a:r>
            <a:r xmlns:a="http://schemas.openxmlformats.org/drawingml/2006/main">
              <a:rPr sz="24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احتياطات</a:t>
            </a:r>
            <a:r xmlns:a="http://schemas.openxmlformats.org/drawingml/2006/main">
              <a:rPr sz="2400" spc="-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يجب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يملك</a:t>
            </a:r>
            <a:r xmlns:a="http://schemas.openxmlformats.org/drawingml/2006/main">
              <a:rPr sz="24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الواح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مُطبَّق</a:t>
            </a:r>
            <a:r xmlns:a="http://schemas.openxmlformats.org/drawingml/2006/main">
              <a:rPr sz="2400" spc="-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4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جانب</a:t>
            </a:r>
            <a:r xmlns:a="http://schemas.openxmlformats.org/drawingml/2006/main">
              <a:rPr sz="2400" spc="-5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القضبان</a:t>
            </a:r>
            <a:r xmlns:a="http://schemas.openxmlformats.org/drawingml/2006/main">
              <a:rPr sz="24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بينما</a:t>
            </a:r>
            <a:r xmlns:a="http://schemas.openxmlformats.org/drawingml/2006/main">
              <a:rPr sz="24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dirty="0">
                <a:latin typeface="Times New Roman"/>
                <a:cs typeface="Times New Roman"/>
              </a:rPr>
              <a:t>في السرير.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576580" algn="ctr">
              <a:lnSpc>
                <a:spcPts val="4280"/>
              </a:lnSpc>
              <a:spcBef>
                <a:spcPts val="100"/>
              </a:spcBef>
              <a:bidi/>
            </a:pPr>
            <a:r xmlns:a="http://schemas.openxmlformats.org/drawingml/2006/main">
              <a:rPr spc="-5" dirty="0"/>
              <a:t>التمريض</a:t>
            </a:r>
            <a:r xmlns:a="http://schemas.openxmlformats.org/drawingml/2006/main">
              <a:rPr spc="-25" dirty="0"/>
              <a:t> </a:t>
            </a:r>
            <a:r xmlns:a="http://schemas.openxmlformats.org/drawingml/2006/main">
              <a:rPr spc="-10" dirty="0"/>
              <a:t>عملية:</a:t>
            </a:r>
          </a:p>
          <a:p>
            <a:pPr xmlns:a="http://schemas.openxmlformats.org/drawingml/2006/main" marL="576580" algn="ctr">
              <a:lnSpc>
                <a:spcPts val="4280"/>
              </a:lnSpc>
              <a:bidi/>
            </a:pPr>
            <a:r xmlns:a="http://schemas.openxmlformats.org/drawingml/2006/main">
              <a:rPr dirty="0"/>
              <a:t>ال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spc="-5" dirty="0"/>
              <a:t>مريض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dirty="0"/>
              <a:t>مع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spc="-5" dirty="0"/>
              <a:t>الصرع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03690"/>
            <a:ext cx="8151495" cy="422338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375"/>
              </a:spcBef>
              <a:bidi/>
            </a:pPr>
            <a:r xmlns:a="http://schemas.openxmlformats.org/drawingml/2006/main"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التمريض</a:t>
            </a:r>
            <a:r xmlns:a="http://schemas.openxmlformats.org/drawingml/2006/main">
              <a:rPr sz="24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التدخلات: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320"/>
              </a:spcBef>
              <a:bidi/>
            </a:pPr>
            <a:r xmlns:a="http://schemas.openxmlformats.org/drawingml/2006/main">
              <a:rPr sz="2800" dirty="0">
                <a:latin typeface="Times New Roman"/>
                <a:cs typeface="Times New Roman"/>
              </a:rPr>
              <a:t>2-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تقليص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يخاف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النوبات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marR="5080" indent="-343535">
              <a:lnSpc>
                <a:spcPts val="3020"/>
              </a:lnSpc>
              <a:spcBef>
                <a:spcPts val="72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هو - هي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يجب أن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يكون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أكد</a:t>
            </a:r>
            <a:r xmlns:a="http://schemas.openxmlformats.org/drawingml/2006/main">
              <a:rPr sz="2800" spc="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أن</a:t>
            </a:r>
            <a:r xmlns:a="http://schemas.openxmlformats.org/drawingml/2006/main">
              <a:rPr sz="28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المنصوص عليها</a:t>
            </a:r>
            <a:r xmlns:a="http://schemas.openxmlformats.org/drawingml/2006/main">
              <a:rPr sz="2800" spc="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انتيسيزور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يجب أن يؤخذ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الدواء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على أساس مستمر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بدون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الخوف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من المخدرات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الاعتماد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أو الإدمان.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marR="1205230" indent="-343535">
              <a:lnSpc>
                <a:spcPts val="3030"/>
              </a:lnSpc>
              <a:spcBef>
                <a:spcPts val="68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النشاط المعتدل علاجي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ولكنه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مفرط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يمارس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يجب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قد تم تحاشيه.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marR="89535" indent="-343535">
              <a:lnSpc>
                <a:spcPct val="90000"/>
              </a:lnSpc>
              <a:spcBef>
                <a:spcPts val="62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التحفيز الضوئي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(الأضواء الساطعة ،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مشاهدة التلفزيون)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يمكن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ترسب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النوبات؛ يلبس</a:t>
            </a:r>
            <a:r xmlns:a="http://schemas.openxmlformats.org/drawingml/2006/main">
              <a:rPr sz="2800" spc="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مظلم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قد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النظارات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يكون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وقائي.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576580" algn="ctr">
              <a:lnSpc>
                <a:spcPts val="4280"/>
              </a:lnSpc>
              <a:spcBef>
                <a:spcPts val="100"/>
              </a:spcBef>
              <a:bidi/>
            </a:pPr>
            <a:r xmlns:a="http://schemas.openxmlformats.org/drawingml/2006/main">
              <a:rPr spc="-5" dirty="0"/>
              <a:t>التمريض</a:t>
            </a:r>
            <a:r xmlns:a="http://schemas.openxmlformats.org/drawingml/2006/main">
              <a:rPr spc="-25" dirty="0"/>
              <a:t> </a:t>
            </a:r>
            <a:r xmlns:a="http://schemas.openxmlformats.org/drawingml/2006/main">
              <a:rPr spc="-10" dirty="0"/>
              <a:t>عملية:</a:t>
            </a:r>
          </a:p>
          <a:p>
            <a:pPr xmlns:a="http://schemas.openxmlformats.org/drawingml/2006/main" marL="576580" algn="ctr">
              <a:lnSpc>
                <a:spcPts val="4280"/>
              </a:lnSpc>
              <a:bidi/>
            </a:pPr>
            <a:r xmlns:a="http://schemas.openxmlformats.org/drawingml/2006/main">
              <a:rPr dirty="0"/>
              <a:t>ال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spc="-5" dirty="0"/>
              <a:t>مريض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dirty="0"/>
              <a:t>مع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spc="-5" dirty="0"/>
              <a:t>الصرع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03638"/>
            <a:ext cx="8147684" cy="430276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665"/>
              </a:spcBef>
              <a:bidi/>
            </a:pPr>
            <a:r xmlns:a="http://schemas.openxmlformats.org/drawingml/2006/main"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التمريض</a:t>
            </a:r>
            <a:r xmlns:a="http://schemas.openxmlformats.org/drawingml/2006/main">
              <a:rPr sz="24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التدخلات: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355600" marR="948690" indent="-343535">
              <a:lnSpc>
                <a:spcPct val="100000"/>
              </a:lnSpc>
              <a:spcBef>
                <a:spcPts val="65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800" spc="-30" dirty="0">
                <a:latin typeface="Times New Roman"/>
                <a:cs typeface="Times New Roman"/>
              </a:rPr>
              <a:t>توتر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تنص على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(القلق) يستحث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النوبات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في بعض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مرضى.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12700" marR="2112645">
              <a:lnSpc>
                <a:spcPct val="120000"/>
              </a:lnSpc>
              <a:spcBef>
                <a:spcPts val="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800" dirty="0">
                <a:latin typeface="Times New Roman"/>
                <a:cs typeface="Times New Roman"/>
              </a:rPr>
              <a:t>يجب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تجنب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المشروبات الكحولية .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3-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التحسين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آليات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المواجهة 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: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marR="75565" indent="-3435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الاجتماعية و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ترفيهية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فرص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نكون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ضروري</a:t>
            </a:r>
            <a:r xmlns:a="http://schemas.openxmlformats.org/drawingml/2006/main">
              <a:rPr sz="28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جيد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عقلي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صحة.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marR="5080" indent="-3435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تعليم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مرضى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مع</a:t>
            </a:r>
            <a:r xmlns:a="http://schemas.openxmlformats.org/drawingml/2006/main">
              <a:rPr sz="28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الصرع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هُم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العائلات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عن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أعراض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إدارتهم 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_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500380" algn="ctr">
              <a:lnSpc>
                <a:spcPts val="4280"/>
              </a:lnSpc>
              <a:spcBef>
                <a:spcPts val="100"/>
              </a:spcBef>
              <a:bidi/>
            </a:pPr>
            <a:r xmlns:a="http://schemas.openxmlformats.org/drawingml/2006/main">
              <a:rPr spc="-5" dirty="0"/>
              <a:t>التمريض</a:t>
            </a:r>
            <a:r xmlns:a="http://schemas.openxmlformats.org/drawingml/2006/main">
              <a:rPr spc="-25" dirty="0"/>
              <a:t> </a:t>
            </a:r>
            <a:r xmlns:a="http://schemas.openxmlformats.org/drawingml/2006/main">
              <a:rPr spc="-10" dirty="0"/>
              <a:t>عملية:</a:t>
            </a:r>
          </a:p>
          <a:p>
            <a:pPr xmlns:a="http://schemas.openxmlformats.org/drawingml/2006/main" marL="500380" algn="ctr">
              <a:lnSpc>
                <a:spcPts val="4280"/>
              </a:lnSpc>
              <a:bidi/>
            </a:pPr>
            <a:r xmlns:a="http://schemas.openxmlformats.org/drawingml/2006/main">
              <a:rPr dirty="0"/>
              <a:t>ال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spc="-5" dirty="0"/>
              <a:t>مريض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dirty="0"/>
              <a:t>مع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spc="-5" dirty="0"/>
              <a:t>الصرع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79838"/>
            <a:ext cx="8168640" cy="387604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665"/>
              </a:spcBef>
              <a:bidi/>
            </a:pPr>
            <a:r xmlns:a="http://schemas.openxmlformats.org/drawingml/2006/main"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التمريض</a:t>
            </a:r>
            <a:r xmlns:a="http://schemas.openxmlformats.org/drawingml/2006/main">
              <a:rPr sz="24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التدخلات:</a:t>
            </a:r>
            <a:endParaRPr xmlns:a="http://schemas.openxmlformats.org/drawingml/2006/main" sz="2400">
              <a:latin typeface="Times New Roman"/>
              <a:cs typeface="Times New Roman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655"/>
              </a:spcBef>
              <a:bidi/>
            </a:pPr>
            <a:r xmlns:a="http://schemas.openxmlformats.org/drawingml/2006/main">
              <a:rPr sz="2800" dirty="0">
                <a:latin typeface="Times New Roman"/>
                <a:cs typeface="Times New Roman"/>
              </a:rPr>
              <a:t>4- المراقبة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وإدارة الإمكانات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المضاعفات: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355600" marR="5080" indent="-3435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المريض 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والأسرة</a:t>
            </a:r>
            <a:r xmlns:a="http://schemas.openxmlformats.org/drawingml/2006/main">
              <a:rPr sz="2800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نكون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تعليمات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حول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الجانب</a:t>
            </a:r>
            <a:r xmlns:a="http://schemas.openxmlformats.org/drawingml/2006/main">
              <a:rPr sz="280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تأثيرات</a:t>
            </a:r>
            <a:r xmlns:a="http://schemas.openxmlformats.org/drawingml/2006/main">
              <a:rPr sz="2800" spc="-6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ويتم إعطاؤهم إرشادات محددة للتقييم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والإبلاغ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علامات</a:t>
            </a:r>
            <a:r xmlns:a="http://schemas.openxmlformats.org/drawingml/2006/main">
              <a:rPr sz="2800"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والأعراض</a:t>
            </a:r>
            <a:r xmlns:a="http://schemas.openxmlformats.org/drawingml/2006/main">
              <a:rPr sz="2800" spc="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تشير</a:t>
            </a:r>
            <a:r xmlns:a="http://schemas.openxmlformats.org/drawingml/2006/main">
              <a:rPr sz="28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دواء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dirty="0">
                <a:latin typeface="Times New Roman"/>
                <a:cs typeface="Times New Roman"/>
              </a:rPr>
              <a:t>جرعة مفرطة.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675"/>
              </a:spcBef>
              <a:bidi/>
            </a:pPr>
            <a:r xmlns:a="http://schemas.openxmlformats.org/drawingml/2006/main">
              <a:rPr sz="2800" dirty="0">
                <a:latin typeface="Times New Roman"/>
                <a:cs typeface="Times New Roman"/>
              </a:rPr>
              <a:t>5-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تعزيز الوطن و</a:t>
            </a:r>
            <a:r xmlns:a="http://schemas.openxmlformats.org/drawingml/2006/main">
              <a:rPr sz="2800"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الرعاية المجتمعية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527685" indent="-515620">
              <a:lnSpc>
                <a:spcPct val="100000"/>
              </a:lnSpc>
              <a:spcBef>
                <a:spcPts val="670"/>
              </a:spcBef>
              <a:buAutoNum type="alphaLcPeriod"/>
              <a:tabLst>
                <a:tab pos="527685" algn="l"/>
                <a:tab pos="528320" algn="l"/>
              </a:tabLst>
              <a:bidi/>
            </a:pPr>
            <a:r xmlns:a="http://schemas.openxmlformats.org/drawingml/2006/main">
              <a:rPr sz="2800" spc="-30" dirty="0">
                <a:latin typeface="Times New Roman"/>
                <a:cs typeface="Times New Roman"/>
              </a:rPr>
              <a:t>تعليم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مرضى</a:t>
            </a:r>
            <a:r xmlns:a="http://schemas.openxmlformats.org/drawingml/2006/main">
              <a:rPr sz="2800" spc="-1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رعاية ذاتية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  <a:p>
            <a:pPr xmlns:a="http://schemas.openxmlformats.org/drawingml/2006/main" marL="527685" indent="-515620">
              <a:lnSpc>
                <a:spcPct val="100000"/>
              </a:lnSpc>
              <a:spcBef>
                <a:spcPts val="675"/>
              </a:spcBef>
              <a:buAutoNum type="alphaLcPeriod"/>
              <a:tabLst>
                <a:tab pos="527685" algn="l"/>
                <a:tab pos="528320" algn="l"/>
              </a:tabLst>
              <a:bidi/>
            </a:pPr>
            <a:r xmlns:a="http://schemas.openxmlformats.org/drawingml/2006/main">
              <a:rPr sz="2800" spc="-5" dirty="0">
                <a:latin typeface="Times New Roman"/>
                <a:cs typeface="Times New Roman"/>
              </a:rPr>
              <a:t>استمرار</a:t>
            </a:r>
            <a:r xmlns:a="http://schemas.openxmlformats.org/drawingml/2006/main">
              <a:rPr sz="2800" spc="-5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2800" spc="-10" dirty="0">
                <a:latin typeface="Times New Roman"/>
                <a:cs typeface="Times New Roman"/>
              </a:rPr>
              <a:t>رعاية</a:t>
            </a:r>
            <a:endParaRPr xmlns:a="http://schemas.openxmlformats.org/drawingml/2006/main"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6192" y="1592402"/>
            <a:ext cx="453263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9600" dirty="0"/>
              <a:t>ال</a:t>
            </a:r>
            <a:r xmlns:a="http://schemas.openxmlformats.org/drawingml/2006/main">
              <a:rPr sz="9600" spc="-95" dirty="0"/>
              <a:t> </a:t>
            </a:r>
            <a:r xmlns:a="http://schemas.openxmlformats.org/drawingml/2006/main">
              <a:rPr sz="9600" dirty="0"/>
              <a:t>نهاية</a:t>
            </a:r>
            <a:endParaRPr xmlns:a="http://schemas.openxmlformats.org/drawingml/2006/main" sz="9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9690" y="461899"/>
            <a:ext cx="68853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b="0" spc="-5" dirty="0">
                <a:solidFill>
                  <a:srgbClr val="FF0000"/>
                </a:solidFill>
                <a:latin typeface="Calibri"/>
                <a:cs typeface="Calibri"/>
              </a:rPr>
              <a:t>تقدير:</a:t>
            </a:r>
            <a:r xmlns:a="http://schemas.openxmlformats.org/drawingml/2006/main">
              <a:rPr sz="4400" b="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4400" spc="-65" dirty="0">
                <a:solidFill>
                  <a:srgbClr val="FF0000"/>
                </a:solidFill>
                <a:latin typeface="Calibri"/>
                <a:cs typeface="Calibri"/>
              </a:rPr>
              <a:t>صحة</a:t>
            </a:r>
            <a:r xmlns:a="http://schemas.openxmlformats.org/drawingml/2006/main">
              <a:rPr sz="4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4400" spc="-35" dirty="0">
                <a:solidFill>
                  <a:srgbClr val="FF0000"/>
                </a:solidFill>
                <a:latin typeface="Calibri"/>
                <a:cs typeface="Calibri"/>
              </a:rPr>
              <a:t>تاريخ</a:t>
            </a:r>
            <a:endParaRPr xmlns:a="http://schemas.openxmlformats.org/drawingml/2006/main" sz="4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946"/>
            <a:ext cx="6793865" cy="3830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355600" marR="508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بداية،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40" dirty="0">
                <a:latin typeface="Calibri"/>
                <a:cs typeface="Calibri"/>
              </a:rPr>
              <a:t>شخصية،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5" dirty="0">
                <a:latin typeface="Calibri"/>
                <a:cs typeface="Calibri"/>
              </a:rPr>
              <a:t>الشدة ،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الموقع ،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مدة،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والتردد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_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علامات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أعراض.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15" dirty="0">
                <a:latin typeface="Calibri"/>
                <a:cs typeface="Calibri"/>
              </a:rPr>
              <a:t>عائلة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تاريخ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الأمراض </a:t>
            </a:r>
            <a:endParaRPr xmlns:a="http://schemas.openxmlformats.org/drawingml/2006/main" sz="3200">
              <a:latin typeface="Calibri"/>
              <a:cs typeface="Calibri"/>
            </a:endParaRPr>
            <a:r xmlns:a="http://schemas.openxmlformats.org/drawingml/2006/main">
              <a:rPr sz="3200" spc="-10" dirty="0">
                <a:latin typeface="Calibri"/>
                <a:cs typeface="Calibri"/>
              </a:rPr>
              <a:t>الوراثية</a:t>
            </a: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15" dirty="0">
                <a:latin typeface="Calibri"/>
                <a:cs typeface="Calibri"/>
              </a:rPr>
              <a:t>مراجعة</a:t>
            </a:r>
            <a:r xmlns:a="http://schemas.openxmlformats.org/drawingml/2006/main">
              <a:rPr sz="32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طبي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تاريخ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15" dirty="0">
                <a:latin typeface="Calibri"/>
                <a:cs typeface="Calibri"/>
              </a:rPr>
              <a:t>تاريخ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صدمة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السقوط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استخدام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_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كحول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الأدوية.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0036" y="76200"/>
            <a:ext cx="78517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4000" b="0" spc="-5" dirty="0">
                <a:latin typeface="Calibri"/>
                <a:cs typeface="Calibri"/>
              </a:rPr>
              <a:t>تقدير:</a:t>
            </a:r>
            <a:r xmlns:a="http://schemas.openxmlformats.org/drawingml/2006/main">
              <a:rPr sz="4000" b="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pc="-5" dirty="0">
                <a:latin typeface="Calibri"/>
                <a:cs typeface="Calibri"/>
              </a:rPr>
              <a:t>مرضي</a:t>
            </a:r>
            <a:r xmlns:a="http://schemas.openxmlformats.org/drawingml/2006/main">
              <a:rPr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pc="-50" dirty="0">
                <a:latin typeface="Calibri"/>
                <a:cs typeface="Calibri"/>
              </a:rPr>
              <a:t>المظاهر</a:t>
            </a:r>
            <a:endParaRPr xmlns:a="http://schemas.openxmlformats.org/drawingml/2006/main" sz="4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327" y="836057"/>
            <a:ext cx="8379460" cy="5196294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xmlns:a="http://schemas.openxmlformats.org/drawingml/2006/main" marL="355600" marR="362585" indent="-343535">
              <a:lnSpc>
                <a:spcPct val="80000"/>
              </a:lnSpc>
              <a:spcBef>
                <a:spcPts val="62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ألم: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مرتبط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العمود الفقري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قرص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مرض،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ثلاثي التوائم</a:t>
            </a:r>
            <a:r xmlns:a="http://schemas.openxmlformats.org/drawingml/2006/main">
              <a:rPr sz="28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ألم عصبي ،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spc="-484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أعصاب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أخرى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علم الأمراض.</a:t>
            </a:r>
            <a:endParaRPr xmlns:a="http://schemas.openxmlformats.org/drawingml/2006/main" sz="2800" dirty="0">
              <a:latin typeface="Calibri"/>
              <a:cs typeface="Calibri"/>
            </a:endParaRPr>
          </a:p>
          <a:p>
            <a:pPr xmlns:a="http://schemas.openxmlformats.org/drawingml/2006/main" marL="355600" marR="5080" indent="-343535">
              <a:lnSpc>
                <a:spcPct val="80000"/>
              </a:lnSpc>
              <a:spcBef>
                <a:spcPts val="53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النوبات: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النوبات</a:t>
            </a:r>
            <a:r xmlns:a="http://schemas.openxmlformats.org/drawingml/2006/main">
              <a:rPr sz="2800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نتيجة</a:t>
            </a:r>
            <a:r xmlns:a="http://schemas.openxmlformats.org/drawingml/2006/main">
              <a:rPr sz="28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غير طبيعي</a:t>
            </a:r>
            <a:r xmlns:a="http://schemas.openxmlformats.org/drawingml/2006/main">
              <a:rPr sz="28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نوبة مرضية شديدة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التفريغ</a:t>
            </a:r>
            <a:r xmlns:a="http://schemas.openxmlformats.org/drawingml/2006/main">
              <a:rPr sz="2800" spc="-4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دماغي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القشرة</a:t>
            </a:r>
            <a:r xmlns:a="http://schemas.openxmlformats.org/drawingml/2006/main">
              <a:rPr sz="28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أيّ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ثم</a:t>
            </a:r>
            <a:r xmlns:a="http://schemas.openxmlformats.org/drawingml/2006/main">
              <a:rPr sz="28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يظهر</a:t>
            </a:r>
            <a:r xmlns:a="http://schemas.openxmlformats.org/drawingml/2006/main">
              <a:rPr sz="28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28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تغيير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الإحساس </a:t>
            </a:r>
            <a:r xmlns:a="http://schemas.openxmlformats.org/drawingml/2006/main">
              <a:rPr sz="2800" spc="-30" dirty="0">
                <a:latin typeface="Calibri"/>
                <a:cs typeface="Calibri"/>
              </a:rPr>
              <a:t>والسلوك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حركة،</a:t>
            </a:r>
            <a:r xmlns:a="http://schemas.openxmlformats.org/drawingml/2006/main">
              <a:rPr sz="2800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تصور،</a:t>
            </a:r>
            <a:r xmlns:a="http://schemas.openxmlformats.org/drawingml/2006/main">
              <a:rPr sz="28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وعيه</a:t>
            </a:r>
            <a:endParaRPr xmlns:a="http://schemas.openxmlformats.org/drawingml/2006/main" sz="2800" dirty="0">
              <a:latin typeface="Calibri"/>
              <a:cs typeface="Calibri"/>
            </a:endParaRPr>
          </a:p>
          <a:p>
            <a:pPr xmlns:a="http://schemas.openxmlformats.org/drawingml/2006/main" marL="355600" indent="-3435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دوخة: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غير طبيعي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إحساس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عدم التوازن أو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حركة.</a:t>
            </a:r>
            <a:endParaRPr xmlns:a="http://schemas.openxmlformats.org/drawingml/2006/main" sz="2800" dirty="0">
              <a:latin typeface="Calibri"/>
              <a:cs typeface="Calibri"/>
            </a:endParaRPr>
          </a:p>
          <a:p>
            <a:pPr xmlns:a="http://schemas.openxmlformats.org/drawingml/2006/main" marL="355600" marR="120650" indent="-343535">
              <a:lnSpc>
                <a:spcPct val="80000"/>
              </a:lnSpc>
              <a:spcBef>
                <a:spcPts val="52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مرئي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الاضطرابات:</a:t>
            </a:r>
            <a:r xmlns:a="http://schemas.openxmlformats.org/drawingml/2006/main">
              <a:rPr sz="2800" b="1" spc="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يستطيع</a:t>
            </a:r>
            <a:r xmlns:a="http://schemas.openxmlformats.org/drawingml/2006/main">
              <a:rPr sz="28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يتراوح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انخفض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مرئي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حدة 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spc="-4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مفاجئ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العمى.</a:t>
            </a:r>
            <a:endParaRPr xmlns:a="http://schemas.openxmlformats.org/drawingml/2006/main" sz="2800" dirty="0">
              <a:latin typeface="Calibri"/>
              <a:cs typeface="Calibri"/>
            </a:endParaRPr>
          </a:p>
          <a:p>
            <a:pPr xmlns:a="http://schemas.openxmlformats.org/drawingml/2006/main" marL="355600" indent="-343535">
              <a:lnSpc>
                <a:spcPts val="2375"/>
              </a:lnSpc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ضعف: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عضلة</a:t>
            </a:r>
            <a:r xmlns:a="http://schemas.openxmlformats.org/drawingml/2006/main">
              <a:rPr sz="28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ضعف،</a:t>
            </a:r>
            <a:r xmlns:a="http://schemas.openxmlformats.org/drawingml/2006/main">
              <a:rPr sz="28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شائع</a:t>
            </a:r>
            <a:r xmlns:a="http://schemas.openxmlformats.org/drawingml/2006/main">
              <a:rPr sz="28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مظهر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 smtClean="0">
                <a:latin typeface="Calibri"/>
                <a:cs typeface="Calibri"/>
              </a:rPr>
              <a:t>ل</a:t>
            </a:r>
            <a:r xmlns:a="http://schemas.openxmlformats.org/drawingml/2006/main">
              <a:rPr lang="ar" sz="2800" dirty="0" smtClean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 smtClean="0">
                <a:latin typeface="Calibri"/>
                <a:cs typeface="Calibri"/>
              </a:rPr>
              <a:t>العصبية</a:t>
            </a:r>
            <a:r xmlns:a="http://schemas.openxmlformats.org/drawingml/2006/main">
              <a:rPr sz="2800" spc="-40" dirty="0" smtClean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مرض.</a:t>
            </a:r>
            <a:endParaRPr xmlns:a="http://schemas.openxmlformats.org/drawingml/2006/main" sz="2800" dirty="0">
              <a:latin typeface="Calibri"/>
              <a:cs typeface="Calibri"/>
            </a:endParaRPr>
          </a:p>
          <a:p>
            <a:pPr xmlns:a="http://schemas.openxmlformats.org/drawingml/2006/main" marL="355600" marR="426084" indent="-343535">
              <a:lnSpc>
                <a:spcPct val="80000"/>
              </a:lnSpc>
              <a:spcBef>
                <a:spcPts val="53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غير طبيعي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إحساس:</a:t>
            </a:r>
            <a:r xmlns:a="http://schemas.openxmlformats.org/drawingml/2006/main">
              <a:rPr sz="2800" b="1" spc="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خدر،</a:t>
            </a:r>
            <a:r xmlns:a="http://schemas.openxmlformats.org/drawingml/2006/main">
              <a:rPr sz="28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غير طبيعي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إحساس،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خسارة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spc="-484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إحساس</a:t>
            </a:r>
            <a:endParaRPr xmlns:a="http://schemas.openxmlformats.org/drawingml/2006/main"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186" y="152400"/>
            <a:ext cx="85344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635" algn="ctr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2800" spc="-15" dirty="0">
                <a:latin typeface="Calibri"/>
                <a:cs typeface="Calibri"/>
              </a:rPr>
              <a:t>بدني</a:t>
            </a:r>
            <a:r xmlns:a="http://schemas.openxmlformats.org/drawingml/2006/main">
              <a:rPr sz="28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35" dirty="0" smtClean="0">
                <a:latin typeface="Calibri"/>
                <a:cs typeface="Calibri"/>
              </a:rPr>
              <a:t>الفحص </a:t>
            </a:r>
            <a:r xmlns:a="http://schemas.openxmlformats.org/drawingml/2006/main">
              <a:rPr lang="ar" sz="2800" spc="-35" dirty="0" smtClean="0">
                <a:latin typeface="Calibri"/>
                <a:cs typeface="Calibri"/>
              </a:rPr>
              <a:t>: </a:t>
            </a:r>
            <a:r xmlns:a="http://schemas.openxmlformats.org/drawingml/2006/main">
              <a:rPr sz="2800" spc="-5" dirty="0" smtClean="0">
                <a:solidFill>
                  <a:srgbClr val="FF0000"/>
                </a:solidFill>
                <a:latin typeface="Calibri"/>
                <a:cs typeface="Calibri"/>
              </a:rPr>
              <a:t>التقييم</a:t>
            </a:r>
            <a:r xmlns:a="http://schemas.openxmlformats.org/drawingml/2006/main">
              <a:rPr sz="2800" spc="3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دماغي</a:t>
            </a:r>
            <a:r xmlns:a="http://schemas.openxmlformats.org/drawingml/2006/main">
              <a:rPr sz="28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وظيفة</a:t>
            </a:r>
            <a:endParaRPr xmlns:a="http://schemas.openxmlformats.org/drawingml/2006/main"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785634"/>
            <a:ext cx="8839200" cy="5847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355600" marR="253365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45" dirty="0">
                <a:solidFill>
                  <a:srgbClr val="FF0000"/>
                </a:solidFill>
                <a:latin typeface="Calibri"/>
                <a:cs typeface="Calibri"/>
              </a:rPr>
              <a:t>عقلي</a:t>
            </a:r>
            <a:r xmlns:a="http://schemas.openxmlformats.org/drawingml/2006/main"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80" dirty="0">
                <a:solidFill>
                  <a:srgbClr val="FF0000"/>
                </a:solidFill>
                <a:latin typeface="Calibri"/>
                <a:cs typeface="Calibri"/>
              </a:rPr>
              <a:t>الحالة </a:t>
            </a:r>
            <a:r xmlns:a="http://schemas.openxmlformats.org/drawingml/2006/main">
              <a:rPr sz="3200" spc="-80" dirty="0">
                <a:latin typeface="Calibri"/>
                <a:cs typeface="Calibri"/>
              </a:rPr>
              <a:t>: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lang="ar" sz="3200" dirty="0" smtClean="0">
                <a:latin typeface="Calibri"/>
                <a:cs typeface="Calibri"/>
              </a:rPr>
              <a:t>( </a:t>
            </a:r>
            <a:r xmlns:a="http://schemas.openxmlformats.org/drawingml/2006/main">
              <a:rPr sz="3200" spc="-5" dirty="0" smtClean="0">
                <a:latin typeface="Calibri"/>
                <a:cs typeface="Calibri"/>
              </a:rPr>
              <a:t>مراقبة</a:t>
            </a:r>
            <a:r xmlns:a="http://schemas.openxmlformats.org/drawingml/2006/main">
              <a:rPr sz="3200" dirty="0" smtClean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 smtClean="0">
                <a:latin typeface="Calibri"/>
                <a:cs typeface="Calibri"/>
              </a:rPr>
              <a:t>مرضى</a:t>
            </a:r>
            <a:r xmlns:a="http://schemas.openxmlformats.org/drawingml/2006/main">
              <a:rPr lang="ar" sz="3200" spc="-20" dirty="0" smtClean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 smtClean="0">
                <a:latin typeface="Calibri"/>
                <a:cs typeface="Calibri"/>
              </a:rPr>
              <a:t>مظهر</a:t>
            </a:r>
            <a:r xmlns:a="http://schemas.openxmlformats.org/drawingml/2006/main">
              <a:rPr sz="3200" spc="-10" dirty="0" smtClean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40" dirty="0">
                <a:latin typeface="Calibri"/>
                <a:cs typeface="Calibri"/>
              </a:rPr>
              <a:t>السلوك ،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علما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اللباس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والاستمالة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شخصي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صحة.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355600" marR="508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مفكر</a:t>
            </a:r>
            <a:r xmlns:a="http://schemas.openxmlformats.org/drawingml/2006/main">
              <a:rPr sz="32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الوظيفة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: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lang="ar" sz="3200" dirty="0" smtClean="0">
                <a:latin typeface="Calibri"/>
                <a:cs typeface="Calibri"/>
              </a:rPr>
              <a:t>( </a:t>
            </a:r>
            <a:r xmlns:a="http://schemas.openxmlformats.org/drawingml/2006/main">
              <a:rPr sz="3200" spc="-10" dirty="0" smtClean="0">
                <a:latin typeface="Calibri"/>
                <a:cs typeface="Calibri"/>
              </a:rPr>
              <a:t>كرر</a:t>
            </a:r>
            <a:r xmlns:a="http://schemas.openxmlformats.org/drawingml/2006/main">
              <a:rPr sz="3200" spc="-25" dirty="0" smtClean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سبعة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أرقام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 smtClean="0">
                <a:latin typeface="Calibri"/>
                <a:cs typeface="Calibri"/>
              </a:rPr>
              <a:t>بدون</a:t>
            </a:r>
            <a:r xmlns:a="http://schemas.openxmlformats.org/drawingml/2006/main">
              <a:rPr lang="ar" sz="3200" spc="-5" dirty="0" smtClean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 smtClean="0">
                <a:latin typeface="Calibri"/>
                <a:cs typeface="Calibri"/>
              </a:rPr>
              <a:t>يتعثر</a:t>
            </a:r>
            <a:r xmlns:a="http://schemas.openxmlformats.org/drawingml/2006/main">
              <a:rPr sz="3200" spc="10" dirty="0" smtClean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 smtClean="0">
                <a:latin typeface="Calibri"/>
                <a:cs typeface="Calibri"/>
              </a:rPr>
              <a:t>يتلو</a:t>
            </a:r>
            <a:r xmlns:a="http://schemas.openxmlformats.org/drawingml/2006/main">
              <a:rPr sz="3200" spc="-10" dirty="0" smtClean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خمسة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أرقام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إلى الوراء </a:t>
            </a:r>
            <a:r xmlns:a="http://schemas.openxmlformats.org/drawingml/2006/main">
              <a:rPr sz="3200" spc="-15" dirty="0" smtClean="0">
                <a:latin typeface="Calibri"/>
                <a:cs typeface="Calibri"/>
              </a:rPr>
              <a:t>.</a:t>
            </a:r>
            <a:endParaRPr xmlns:a="http://schemas.openxmlformats.org/drawingml/2006/main" lang="en-US" sz="3200" spc="-15" dirty="0" smtClean="0">
              <a:latin typeface="Calibri"/>
              <a:cs typeface="Calibri"/>
            </a:endParaRPr>
          </a:p>
          <a:p>
            <a:pPr xmlns:a="http://schemas.openxmlformats.org/drawingml/2006/main" marL="355600" marR="5080" indent="-343535">
              <a:lnSpc>
                <a:spcPct val="90000"/>
              </a:lnSpc>
              <a:spcBef>
                <a:spcPts val="484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lang="ar" sz="3200" spc="-5" dirty="0">
                <a:solidFill>
                  <a:srgbClr val="FF0000"/>
                </a:solidFill>
                <a:cs typeface="Calibri"/>
              </a:rPr>
              <a:t>معتقد</a:t>
            </a:r>
            <a:r xmlns:a="http://schemas.openxmlformats.org/drawingml/2006/main">
              <a:rPr lang="ar" sz="3200" spc="30" dirty="0">
                <a:solidFill>
                  <a:srgbClr val="FF0000"/>
                </a:solidFill>
                <a:cs typeface="Calibri"/>
              </a:rPr>
              <a:t> </a:t>
            </a:r>
            <a:r xmlns:a="http://schemas.openxmlformats.org/drawingml/2006/main">
              <a:rPr lang="ar" sz="3200" spc="-35" dirty="0">
                <a:solidFill>
                  <a:srgbClr val="FF0000"/>
                </a:solidFill>
                <a:cs typeface="Calibri"/>
              </a:rPr>
              <a:t>المحتوى </a:t>
            </a:r>
            <a:r xmlns:a="http://schemas.openxmlformats.org/drawingml/2006/main">
              <a:rPr lang="ar" sz="3200" spc="-35" dirty="0">
                <a:cs typeface="Calibri"/>
              </a:rPr>
              <a:t>:</a:t>
            </a:r>
            <a:r xmlns:a="http://schemas.openxmlformats.org/drawingml/2006/main">
              <a:rPr lang="ar" sz="3200" spc="5" dirty="0">
                <a:cs typeface="Calibri"/>
              </a:rPr>
              <a:t> </a:t>
            </a:r>
            <a:r xmlns:a="http://schemas.openxmlformats.org/drawingml/2006/main">
              <a:rPr lang="ar" sz="3200" spc="-5" dirty="0" smtClean="0">
                <a:cs typeface="Calibri"/>
              </a:rPr>
              <a:t>( </a:t>
            </a:r>
            <a:r xmlns:a="http://schemas.openxmlformats.org/drawingml/2006/main">
              <a:rPr lang="ar" sz="3200" spc="-20" dirty="0" smtClean="0">
                <a:cs typeface="Calibri"/>
              </a:rPr>
              <a:t>مريض</a:t>
            </a:r>
            <a:r xmlns:a="http://schemas.openxmlformats.org/drawingml/2006/main">
              <a:rPr lang="ar" sz="3200" spc="10" dirty="0" smtClean="0">
                <a:cs typeface="Calibri"/>
              </a:rPr>
              <a:t> محتوى </a:t>
            </a:r>
            <a:r xmlns:a="http://schemas.openxmlformats.org/drawingml/2006/main">
              <a:rPr lang="ar" sz="3200" spc="-5" dirty="0" smtClean="0">
                <a:cs typeface="Calibri"/>
              </a:rPr>
              <a:t>الفكر </a:t>
            </a:r>
            <a:r xmlns:a="http://schemas.openxmlformats.org/drawingml/2006/main">
              <a:rPr lang="ar" sz="3200" spc="-15" dirty="0" smtClean="0">
                <a:cs typeface="Calibri"/>
              </a:rPr>
              <a:t>). </a:t>
            </a:r>
            <a:r xmlns:a="http://schemas.openxmlformats.org/drawingml/2006/main">
              <a:rPr lang="ar" sz="3200" spc="-15" dirty="0">
                <a:cs typeface="Calibri"/>
              </a:rPr>
              <a:t>هل </a:t>
            </a:r>
            <a:r xmlns:a="http://schemas.openxmlformats.org/drawingml/2006/main">
              <a:rPr lang="ar" sz="3200" dirty="0">
                <a:cs typeface="Calibri"/>
              </a:rPr>
              <a:t>ال</a:t>
            </a:r>
            <a:r xmlns:a="http://schemas.openxmlformats.org/drawingml/2006/main">
              <a:rPr lang="ar" sz="3200" spc="-10" dirty="0">
                <a:cs typeface="Calibri"/>
              </a:rPr>
              <a:t> </a:t>
            </a:r>
            <a:r xmlns:a="http://schemas.openxmlformats.org/drawingml/2006/main">
              <a:rPr lang="ar" sz="3200" spc="-20" dirty="0">
                <a:cs typeface="Calibri"/>
              </a:rPr>
              <a:t>مرضى</a:t>
            </a:r>
            <a:r xmlns:a="http://schemas.openxmlformats.org/drawingml/2006/main">
              <a:rPr lang="ar" sz="3200" spc="10" dirty="0">
                <a:cs typeface="Calibri"/>
              </a:rPr>
              <a:t> </a:t>
            </a:r>
            <a:r xmlns:a="http://schemas.openxmlformats.org/drawingml/2006/main">
              <a:rPr lang="ar" sz="3200" spc="-5" dirty="0" smtClean="0">
                <a:cs typeface="Calibri"/>
              </a:rPr>
              <a:t>أفكار </a:t>
            </a:r>
            <a:r xmlns:a="http://schemas.openxmlformats.org/drawingml/2006/main">
              <a:rPr lang="ar" sz="3200" spc="-10" dirty="0" smtClean="0">
                <a:cs typeface="Calibri"/>
              </a:rPr>
              <a:t>عفوية </a:t>
            </a:r>
            <a:r xmlns:a="http://schemas.openxmlformats.org/drawingml/2006/main">
              <a:rPr lang="ar" sz="3200" spc="-10" dirty="0">
                <a:cs typeface="Calibri"/>
              </a:rPr>
              <a:t>_</a:t>
            </a:r>
            <a:r xmlns:a="http://schemas.openxmlformats.org/drawingml/2006/main">
              <a:rPr lang="ar" sz="3200" spc="5" dirty="0">
                <a:cs typeface="Calibri"/>
              </a:rPr>
              <a:t> </a:t>
            </a:r>
            <a:r xmlns:a="http://schemas.openxmlformats.org/drawingml/2006/main">
              <a:rPr lang="ar" sz="3200" spc="-15" dirty="0">
                <a:cs typeface="Calibri"/>
              </a:rPr>
              <a:t>طبيعي،</a:t>
            </a:r>
            <a:r xmlns:a="http://schemas.openxmlformats.org/drawingml/2006/main">
              <a:rPr lang="ar" sz="3200" spc="15" dirty="0">
                <a:cs typeface="Calibri"/>
              </a:rPr>
              <a:t> </a:t>
            </a:r>
            <a:r xmlns:a="http://schemas.openxmlformats.org/drawingml/2006/main">
              <a:rPr lang="ar" sz="3200" spc="-45" dirty="0">
                <a:cs typeface="Calibri"/>
              </a:rPr>
              <a:t>واضح،</a:t>
            </a:r>
            <a:r xmlns:a="http://schemas.openxmlformats.org/drawingml/2006/main">
              <a:rPr lang="ar" sz="3200" spc="-10" dirty="0">
                <a:cs typeface="Calibri"/>
              </a:rPr>
              <a:t> </a:t>
            </a:r>
            <a:r xmlns:a="http://schemas.openxmlformats.org/drawingml/2006/main">
              <a:rPr lang="ar" sz="3200" spc="-15" dirty="0">
                <a:cs typeface="Calibri"/>
              </a:rPr>
              <a:t>مناسب،</a:t>
            </a:r>
            <a:r xmlns:a="http://schemas.openxmlformats.org/drawingml/2006/main">
              <a:rPr lang="ar" sz="3200" spc="-20" dirty="0">
                <a:cs typeface="Calibri"/>
              </a:rPr>
              <a:t> </a:t>
            </a:r>
            <a:r xmlns:a="http://schemas.openxmlformats.org/drawingml/2006/main">
              <a:rPr lang="ar" sz="3200" dirty="0" smtClean="0">
                <a:cs typeface="Calibri"/>
              </a:rPr>
              <a:t>ومتماسكة </a:t>
            </a:r>
            <a:r xmlns:a="http://schemas.openxmlformats.org/drawingml/2006/main">
              <a:rPr lang="ar" sz="3200" spc="-10" dirty="0">
                <a:cs typeface="Calibri"/>
              </a:rPr>
              <a:t>؟ </a:t>
            </a:r>
            <a:r xmlns:a="http://schemas.openxmlformats.org/drawingml/2006/main">
              <a:rPr lang="ar" sz="3200" spc="-10" dirty="0" smtClean="0">
                <a:cs typeface="Calibri"/>
              </a:rPr>
              <a:t>_</a:t>
            </a:r>
            <a:r xmlns:a="http://schemas.openxmlformats.org/drawingml/2006/main">
              <a:rPr lang="ar" sz="3200" spc="-35" dirty="0">
                <a:cs typeface="Calibri"/>
              </a:rPr>
              <a:t> </a:t>
            </a:r>
            <a:r xmlns:a="http://schemas.openxmlformats.org/drawingml/2006/main">
              <a:rPr lang="ar" sz="3200" spc="-5" dirty="0">
                <a:cs typeface="Calibri"/>
              </a:rPr>
              <a:t>يفعل</a:t>
            </a:r>
            <a:r xmlns:a="http://schemas.openxmlformats.org/drawingml/2006/main">
              <a:rPr lang="ar" sz="3200" spc="-10" dirty="0">
                <a:cs typeface="Calibri"/>
              </a:rPr>
              <a:t> </a:t>
            </a:r>
            <a:r xmlns:a="http://schemas.openxmlformats.org/drawingml/2006/main">
              <a:rPr lang="ar" sz="3200" dirty="0">
                <a:cs typeface="Calibri"/>
              </a:rPr>
              <a:t>المريض </a:t>
            </a:r>
            <a:r xmlns:a="http://schemas.openxmlformats.org/drawingml/2006/main">
              <a:rPr lang="ar" sz="3200" spc="-10" dirty="0">
                <a:cs typeface="Calibri"/>
              </a:rPr>
              <a:t>_</a:t>
            </a:r>
            <a:r xmlns:a="http://schemas.openxmlformats.org/drawingml/2006/main">
              <a:rPr lang="ar" sz="3200" spc="5" dirty="0">
                <a:cs typeface="Calibri"/>
              </a:rPr>
              <a:t> </a:t>
            </a:r>
            <a:r xmlns:a="http://schemas.openxmlformats.org/drawingml/2006/main">
              <a:rPr lang="ar" sz="3200" spc="-25" dirty="0">
                <a:cs typeface="Calibri"/>
              </a:rPr>
              <a:t>يملك</a:t>
            </a:r>
            <a:r xmlns:a="http://schemas.openxmlformats.org/drawingml/2006/main">
              <a:rPr lang="ar" sz="3200" dirty="0">
                <a:cs typeface="Calibri"/>
              </a:rPr>
              <a:t> </a:t>
            </a:r>
            <a:r xmlns:a="http://schemas.openxmlformats.org/drawingml/2006/main">
              <a:rPr lang="ar" sz="3200" spc="-20" dirty="0">
                <a:cs typeface="Calibri"/>
              </a:rPr>
              <a:t>أي</a:t>
            </a:r>
            <a:r xmlns:a="http://schemas.openxmlformats.org/drawingml/2006/main">
              <a:rPr lang="ar" sz="3200" spc="10" dirty="0">
                <a:cs typeface="Calibri"/>
              </a:rPr>
              <a:t> </a:t>
            </a:r>
            <a:r xmlns:a="http://schemas.openxmlformats.org/drawingml/2006/main">
              <a:rPr lang="ar" sz="3200" spc="-5" dirty="0" smtClean="0">
                <a:cs typeface="Calibri"/>
              </a:rPr>
              <a:t>أفكار </a:t>
            </a:r>
            <a:r xmlns:a="http://schemas.openxmlformats.org/drawingml/2006/main">
              <a:rPr lang="ar" sz="3200" spc="-20" dirty="0" smtClean="0">
                <a:cs typeface="Calibri"/>
              </a:rPr>
              <a:t>ثابتة </a:t>
            </a:r>
            <a:r xmlns:a="http://schemas.openxmlformats.org/drawingml/2006/main">
              <a:rPr lang="ar" sz="3200" spc="-5" dirty="0">
                <a:cs typeface="Calibri"/>
              </a:rPr>
              <a:t>،</a:t>
            </a:r>
            <a:r xmlns:a="http://schemas.openxmlformats.org/drawingml/2006/main">
              <a:rPr lang="ar" sz="3200" spc="10" dirty="0">
                <a:cs typeface="Calibri"/>
              </a:rPr>
              <a:t> </a:t>
            </a:r>
            <a:r xmlns:a="http://schemas.openxmlformats.org/drawingml/2006/main">
              <a:rPr lang="ar" sz="3200" spc="-5" dirty="0">
                <a:cs typeface="Calibri"/>
              </a:rPr>
              <a:t>أوهام،</a:t>
            </a:r>
            <a:r xmlns:a="http://schemas.openxmlformats.org/drawingml/2006/main">
              <a:rPr lang="ar" sz="3200" spc="35" dirty="0">
                <a:cs typeface="Calibri"/>
              </a:rPr>
              <a:t> </a:t>
            </a:r>
            <a:r xmlns:a="http://schemas.openxmlformats.org/drawingml/2006/main">
              <a:rPr lang="ar" sz="3200" dirty="0">
                <a:cs typeface="Calibri"/>
              </a:rPr>
              <a:t>أو</a:t>
            </a:r>
            <a:r xmlns:a="http://schemas.openxmlformats.org/drawingml/2006/main">
              <a:rPr lang="ar" sz="3200" spc="-5" dirty="0">
                <a:cs typeface="Calibri"/>
              </a:rPr>
              <a:t> </a:t>
            </a:r>
            <a:r xmlns:a="http://schemas.openxmlformats.org/drawingml/2006/main">
              <a:rPr lang="ar" sz="3200" spc="-10" dirty="0">
                <a:cs typeface="Calibri"/>
              </a:rPr>
              <a:t>انشغالات؟</a:t>
            </a:r>
            <a:endParaRPr xmlns:a="http://schemas.openxmlformats.org/drawingml/2006/main" lang="en-US" sz="3200" dirty="0">
              <a:cs typeface="Calibri"/>
            </a:endParaRPr>
          </a:p>
          <a:p>
            <a:pPr xmlns:a="http://schemas.openxmlformats.org/drawingml/2006/main" marL="355600" marR="553085" indent="-343535">
              <a:lnSpc>
                <a:spcPct val="90300"/>
              </a:lnSpc>
              <a:spcBef>
                <a:spcPts val="76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lang="ar" sz="3200" spc="-10" dirty="0">
                <a:solidFill>
                  <a:srgbClr val="FF0000"/>
                </a:solidFill>
                <a:cs typeface="Calibri"/>
              </a:rPr>
              <a:t>تصور </a:t>
            </a:r>
            <a:r xmlns:a="http://schemas.openxmlformats.org/drawingml/2006/main">
              <a:rPr lang="ar" sz="3200" spc="-10" dirty="0">
                <a:cs typeface="Calibri"/>
              </a:rPr>
              <a:t>:</a:t>
            </a:r>
            <a:r xmlns:a="http://schemas.openxmlformats.org/drawingml/2006/main">
              <a:rPr lang="ar" sz="3200" spc="10" dirty="0">
                <a:cs typeface="Calibri"/>
              </a:rPr>
              <a:t> </a:t>
            </a:r>
            <a:r xmlns:a="http://schemas.openxmlformats.org/drawingml/2006/main">
              <a:rPr lang="ar" sz="3200" b="1" dirty="0">
                <a:cs typeface="Calibri"/>
              </a:rPr>
              <a:t>Agnosia</a:t>
            </a:r>
            <a:r xmlns:a="http://schemas.openxmlformats.org/drawingml/2006/main">
              <a:rPr lang="ar" sz="3200" b="1" spc="-40" dirty="0">
                <a:cs typeface="Calibri"/>
              </a:rPr>
              <a:t> </a:t>
            </a:r>
            <a:r xmlns:a="http://schemas.openxmlformats.org/drawingml/2006/main">
              <a:rPr lang="ar" sz="3200" dirty="0">
                <a:cs typeface="Calibri"/>
              </a:rPr>
              <a:t>يكون</a:t>
            </a:r>
            <a:r xmlns:a="http://schemas.openxmlformats.org/drawingml/2006/main">
              <a:rPr lang="ar" sz="3200" spc="-5" dirty="0">
                <a:cs typeface="Calibri"/>
              </a:rPr>
              <a:t> </a:t>
            </a:r>
            <a:r xmlns:a="http://schemas.openxmlformats.org/drawingml/2006/main">
              <a:rPr lang="ar" sz="3200" dirty="0">
                <a:cs typeface="Calibri"/>
              </a:rPr>
              <a:t>العجز </a:t>
            </a:r>
            <a:r xmlns:a="http://schemas.openxmlformats.org/drawingml/2006/main">
              <a:rPr lang="ar" sz="3200" spc="-5" dirty="0">
                <a:cs typeface="Calibri"/>
              </a:rPr>
              <a:t>_</a:t>
            </a:r>
            <a:r xmlns:a="http://schemas.openxmlformats.org/drawingml/2006/main">
              <a:rPr lang="ar" sz="3200" spc="40" dirty="0">
                <a:cs typeface="Calibri"/>
              </a:rPr>
              <a:t> </a:t>
            </a:r>
            <a:r xmlns:a="http://schemas.openxmlformats.org/drawingml/2006/main">
              <a:rPr lang="ar" sz="3200" spc="-25" dirty="0" smtClean="0">
                <a:cs typeface="Calibri"/>
              </a:rPr>
              <a:t>لتفسير </a:t>
            </a:r>
            <a:r xmlns:a="http://schemas.openxmlformats.org/drawingml/2006/main">
              <a:rPr lang="ar" sz="3200" spc="-5" dirty="0">
                <a:cs typeface="Calibri"/>
              </a:rPr>
              <a:t>أو </a:t>
            </a:r>
            <a:r xmlns:a="http://schemas.openxmlformats.org/drawingml/2006/main">
              <a:rPr lang="ar" sz="3200" spc="-20" dirty="0">
                <a:cs typeface="Calibri"/>
              </a:rPr>
              <a:t>التعرف على </a:t>
            </a:r>
            <a:r xmlns:a="http://schemas.openxmlformats.org/drawingml/2006/main">
              <a:rPr lang="ar" sz="3200" dirty="0" smtClean="0">
                <a:cs typeface="Calibri"/>
              </a:rPr>
              <a:t>الأشياء </a:t>
            </a:r>
            <a:r xmlns:a="http://schemas.openxmlformats.org/drawingml/2006/main">
              <a:rPr lang="ar" sz="3200" spc="-5" dirty="0">
                <a:cs typeface="Calibri"/>
              </a:rPr>
              <a:t>التي يتم رؤيتها </a:t>
            </a:r>
            <a:r xmlns:a="http://schemas.openxmlformats.org/drawingml/2006/main">
              <a:rPr lang="ar" sz="3200" spc="-15" dirty="0" smtClean="0">
                <a:cs typeface="Calibri"/>
              </a:rPr>
              <a:t>من </a:t>
            </a:r>
            <a:r xmlns:a="http://schemas.openxmlformats.org/drawingml/2006/main">
              <a:rPr lang="ar" sz="3200" spc="-10" dirty="0" smtClean="0">
                <a:cs typeface="Calibri"/>
              </a:rPr>
              <a:t>خلال</a:t>
            </a:r>
            <a:r xmlns:a="http://schemas.openxmlformats.org/drawingml/2006/main">
              <a:rPr lang="ar" sz="3200" spc="-5" dirty="0" smtClean="0">
                <a:cs typeface="Calibri"/>
              </a:rPr>
              <a:t> </a:t>
            </a:r>
            <a:r xmlns:a="http://schemas.openxmlformats.org/drawingml/2006/main">
              <a:rPr lang="ar" sz="3200" spc="-5" dirty="0">
                <a:cs typeface="Calibri"/>
              </a:rPr>
              <a:t>خاص</a:t>
            </a:r>
            <a:r xmlns:a="http://schemas.openxmlformats.org/drawingml/2006/main">
              <a:rPr lang="ar" sz="3200" dirty="0">
                <a:cs typeface="Calibri"/>
              </a:rPr>
              <a:t> </a:t>
            </a:r>
            <a:r xmlns:a="http://schemas.openxmlformats.org/drawingml/2006/main">
              <a:rPr lang="ar" sz="3200" spc="-5" dirty="0">
                <a:cs typeface="Calibri"/>
              </a:rPr>
              <a:t>الحواس </a:t>
            </a:r>
            <a:r xmlns:a="http://schemas.openxmlformats.org/drawingml/2006/main">
              <a:rPr lang="ar" sz="3200" spc="-5" dirty="0" smtClean="0">
                <a:cs typeface="Calibri"/>
              </a:rPr>
              <a:t>.</a:t>
            </a:r>
            <a:endParaRPr xmlns:a="http://schemas.openxmlformats.org/drawingml/2006/main" lang="en-US" sz="3200" dirty="0"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1500" y="466470"/>
            <a:ext cx="64617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spc="-5" dirty="0">
                <a:latin typeface="Calibri"/>
                <a:cs typeface="Calibri"/>
              </a:rPr>
              <a:t>التقييم</a:t>
            </a:r>
            <a:r xmlns:a="http://schemas.openxmlformats.org/drawingml/2006/main">
              <a:rPr sz="4400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dirty="0">
                <a:latin typeface="Calibri"/>
                <a:cs typeface="Calibri"/>
              </a:rPr>
              <a:t>الوظيفة </a:t>
            </a:r>
            <a:endParaRPr xmlns:a="http://schemas.openxmlformats.org/drawingml/2006/main" sz="4400">
              <a:latin typeface="Calibri"/>
              <a:cs typeface="Calibri"/>
            </a:endParaRPr>
            <a:r xmlns:a="http://schemas.openxmlformats.org/drawingml/2006/main">
              <a:rPr sz="4400" spc="-20" dirty="0">
                <a:latin typeface="Calibri"/>
                <a:cs typeface="Calibri"/>
              </a:rPr>
              <a:t>الدماغية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946"/>
            <a:ext cx="7986395" cy="3538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355600" marR="2032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40" dirty="0">
                <a:solidFill>
                  <a:srgbClr val="FF0000"/>
                </a:solidFill>
                <a:latin typeface="Calibri"/>
                <a:cs typeface="Calibri"/>
              </a:rPr>
              <a:t>محرك</a:t>
            </a:r>
            <a:r xmlns:a="http://schemas.openxmlformats.org/drawingml/2006/main">
              <a:rPr sz="32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5" dirty="0">
                <a:solidFill>
                  <a:srgbClr val="FF0000"/>
                </a:solidFill>
                <a:latin typeface="Calibri"/>
                <a:cs typeface="Calibri"/>
              </a:rPr>
              <a:t>القدرة </a:t>
            </a:r>
            <a:r xmlns:a="http://schemas.openxmlformats.org/drawingml/2006/main">
              <a:rPr sz="3200" spc="-35" dirty="0">
                <a:latin typeface="Calibri"/>
                <a:cs typeface="Calibri"/>
              </a:rPr>
              <a:t>:</a:t>
            </a:r>
            <a:r xmlns:a="http://schemas.openxmlformats.org/drawingml/2006/main">
              <a:rPr sz="3200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تقدير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قشري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 smtClean="0">
                <a:latin typeface="Calibri"/>
                <a:cs typeface="Calibri"/>
              </a:rPr>
              <a:t>محرك</a:t>
            </a:r>
            <a:r xmlns:a="http://schemas.openxmlformats.org/drawingml/2006/main">
              <a:rPr lang="ar" sz="3200" spc="-15" dirty="0" smtClean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 smtClean="0">
                <a:latin typeface="Calibri"/>
                <a:cs typeface="Calibri"/>
              </a:rPr>
              <a:t>اندماج</a:t>
            </a:r>
            <a:r xmlns:a="http://schemas.openxmlformats.org/drawingml/2006/main">
              <a:rPr sz="3200" spc="-10" dirty="0" smtClean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يحمل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_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بها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_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يسأل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_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 smtClean="0">
                <a:latin typeface="Calibri"/>
                <a:cs typeface="Calibri"/>
              </a:rPr>
              <a:t>مريض</a:t>
            </a:r>
            <a:r xmlns:a="http://schemas.openxmlformats.org/drawingml/2006/main">
              <a:rPr lang="ar" sz="3200" spc="-10" dirty="0" smtClean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 smtClean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10" dirty="0" smtClean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يؤدي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ماهر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_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يمثل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(رمي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a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كرة،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lang="ar" sz="3200" spc="10" dirty="0" smtClean="0">
                <a:latin typeface="Calibri"/>
                <a:cs typeface="Calibri"/>
              </a:rPr>
              <a:t>أو </a:t>
            </a:r>
            <a:r xmlns:a="http://schemas.openxmlformats.org/drawingml/2006/main">
              <a:rPr sz="3200" spc="-15" dirty="0" smtClean="0">
                <a:latin typeface="Calibri"/>
                <a:cs typeface="Calibri"/>
              </a:rPr>
              <a:t>تحرك</a:t>
            </a:r>
            <a:r xmlns:a="http://schemas.openxmlformats.org/drawingml/2006/main">
              <a:rPr sz="3200" dirty="0" smtClean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كرسي).</a:t>
            </a:r>
          </a:p>
          <a:p>
            <a:pPr xmlns:a="http://schemas.openxmlformats.org/drawingml/2006/main" marL="355600" marR="508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  <a:bidi/>
            </a:pPr>
            <a:r xmlns:a="http://schemas.openxmlformats.org/drawingml/2006/main"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لغة</a:t>
            </a:r>
            <a:r xmlns:a="http://schemas.openxmlformats.org/drawingml/2006/main">
              <a:rPr sz="32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5" dirty="0">
                <a:solidFill>
                  <a:srgbClr val="FF0000"/>
                </a:solidFill>
                <a:latin typeface="Calibri"/>
                <a:cs typeface="Calibri"/>
              </a:rPr>
              <a:t>القدرة </a:t>
            </a:r>
            <a:r xmlns:a="http://schemas.openxmlformats.org/drawingml/2006/main">
              <a:rPr sz="3200" spc="-35" dirty="0">
                <a:latin typeface="Calibri"/>
                <a:cs typeface="Calibri"/>
              </a:rPr>
              <a:t>: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شخص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 smtClean="0">
                <a:latin typeface="Calibri"/>
                <a:cs typeface="Calibri"/>
              </a:rPr>
              <a:t>طبيعي</a:t>
            </a:r>
            <a:r xmlns:a="http://schemas.openxmlformats.org/drawingml/2006/main">
              <a:rPr lang="ar" sz="3200" spc="-5" dirty="0" smtClean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 smtClean="0">
                <a:latin typeface="Calibri"/>
                <a:cs typeface="Calibri"/>
              </a:rPr>
              <a:t>العصبية</a:t>
            </a:r>
            <a:r xmlns:a="http://schemas.openxmlformats.org/drawingml/2006/main">
              <a:rPr sz="3200" spc="-5" dirty="0" smtClean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وظيفة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يستطيع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يفهم</a:t>
            </a:r>
            <a:r xmlns:a="http://schemas.openxmlformats.org/drawingml/2006/main">
              <a:rPr sz="3200" spc="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 smtClean="0">
                <a:latin typeface="Calibri"/>
                <a:cs typeface="Calibri"/>
              </a:rPr>
              <a:t>و</a:t>
            </a:r>
            <a:r xmlns:a="http://schemas.openxmlformats.org/drawingml/2006/main">
              <a:rPr lang="ar" sz="3200" dirty="0" smtClean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 smtClean="0">
                <a:solidFill>
                  <a:srgbClr val="FF0000"/>
                </a:solidFill>
                <a:latin typeface="Calibri"/>
                <a:cs typeface="Calibri"/>
              </a:rPr>
              <a:t>يتواصل</a:t>
            </a:r>
            <a:r xmlns:a="http://schemas.openxmlformats.org/drawingml/2006/main">
              <a:rPr sz="3200" spc="10" dirty="0" smtClean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تحدث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مكتوب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لغة.</a:t>
            </a:r>
            <a:endParaRPr xmlns:a="http://schemas.openxmlformats.org/drawingml/2006/main"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3418</Words>
  <Application>Microsoft Office PowerPoint</Application>
  <PresentationFormat>On-screen Show (4:3)</PresentationFormat>
  <Paragraphs>356</Paragraphs>
  <Slides>58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Arial MT</vt:lpstr>
      <vt:lpstr>Calibri</vt:lpstr>
      <vt:lpstr>Calibri Light</vt:lpstr>
      <vt:lpstr>Times New Roman</vt:lpstr>
      <vt:lpstr>Wingdings</vt:lpstr>
      <vt:lpstr>Office Theme</vt:lpstr>
      <vt:lpstr>Neurologic system  Assessment</vt:lpstr>
      <vt:lpstr>Learning objectives</vt:lpstr>
      <vt:lpstr>The Nervous System  Anatomy and physiology</vt:lpstr>
      <vt:lpstr>Anatomy and physiology</vt:lpstr>
      <vt:lpstr>The Brain Hemispheres</vt:lpstr>
      <vt:lpstr>Assessment: HEALTH HISTORY</vt:lpstr>
      <vt:lpstr>Assessment: CLINICAL MANIFESTATIONS</vt:lpstr>
      <vt:lpstr>PHYSICAL EXAMINATION: Assessing Cerebral Function</vt:lpstr>
      <vt:lpstr>Assessing Cerebral Function</vt:lpstr>
      <vt:lpstr>Motor Examination</vt:lpstr>
      <vt:lpstr>Examining the Reflexes</vt:lpstr>
      <vt:lpstr>Examining the Reflexes</vt:lpstr>
      <vt:lpstr>Sensory Examination</vt:lpstr>
      <vt:lpstr>Diagnostic Tests</vt:lpstr>
      <vt:lpstr>Diagnostic Tests</vt:lpstr>
      <vt:lpstr>Management of Patients With Neurologic  Dysfunction</vt:lpstr>
      <vt:lpstr>Learning objectives</vt:lpstr>
      <vt:lpstr>Seizure Disorders</vt:lpstr>
      <vt:lpstr>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Epilepsy</vt:lpstr>
      <vt:lpstr>Causes of Epilepsy</vt:lpstr>
      <vt:lpstr>Facts about epilepsy</vt:lpstr>
      <vt:lpstr>First aid: During the seizure</vt:lpstr>
      <vt:lpstr>First aid: During the seizure</vt:lpstr>
      <vt:lpstr>After the seizure</vt:lpstr>
      <vt:lpstr>After the seizure</vt:lpstr>
      <vt:lpstr>Nursing Management</vt:lpstr>
      <vt:lpstr>After the partial seizures</vt:lpstr>
      <vt:lpstr>PowerPoint Presentation</vt:lpstr>
      <vt:lpstr>Diagnostic assessment </vt:lpstr>
      <vt:lpstr>Medical Management</vt:lpstr>
      <vt:lpstr>Nursing Diagnoses</vt:lpstr>
      <vt:lpstr>Nursing Interventions</vt:lpstr>
      <vt:lpstr>Nursing Interventions</vt:lpstr>
      <vt:lpstr>Nursing Interventions</vt:lpstr>
      <vt:lpstr>PowerPoint Presentation</vt:lpstr>
      <vt:lpstr>Status Epilepticus</vt:lpstr>
      <vt:lpstr>Status Epilepticus: Medical Management</vt:lpstr>
      <vt:lpstr>Status Epilepticus: Medical Management</vt:lpstr>
      <vt:lpstr>PowerPoint Presentation</vt:lpstr>
      <vt:lpstr>2- The epilepsies</vt:lpstr>
      <vt:lpstr>Clinical Manifestations</vt:lpstr>
      <vt:lpstr>Clinical Manifestations</vt:lpstr>
      <vt:lpstr>Assessment and Diagnostic Findings</vt:lpstr>
      <vt:lpstr>Medical Management</vt:lpstr>
      <vt:lpstr>Nursing process: the patient with epilepsy</vt:lpstr>
      <vt:lpstr>Nursing process: the patient with epilepsy</vt:lpstr>
      <vt:lpstr>Nursing process: the patient with epilepsy</vt:lpstr>
      <vt:lpstr>Nursing process: the patient with epilepsy</vt:lpstr>
      <vt:lpstr>Nursing process: the patient with epilepsy</vt:lpstr>
      <vt:lpstr>Nursing process: the patient with epilepsy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khaled</dc:creator>
  <cp:lastModifiedBy>Mohammad</cp:lastModifiedBy>
  <cp:revision>6</cp:revision>
  <dcterms:created xsi:type="dcterms:W3CDTF">2022-11-13T04:42:00Z</dcterms:created>
  <dcterms:modified xsi:type="dcterms:W3CDTF">2022-11-15T04:59:02Z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2019-03-01T00:00:00Z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2022-11-13T00:00:00Z</vt:filetime>
  </property>
</Properties>
</file>