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59" r:id="rId9"/>
    <p:sldId id="281" r:id="rId10"/>
    <p:sldId id="282" r:id="rId11"/>
    <p:sldId id="260" r:id="rId12"/>
    <p:sldId id="261" r:id="rId13"/>
    <p:sldId id="262" r:id="rId14"/>
    <p:sldId id="263" r:id="rId15"/>
    <p:sldId id="264" r:id="rId16"/>
    <p:sldId id="265" r:id="rId17"/>
    <p:sldId id="288" r:id="rId18"/>
    <p:sldId id="289" r:id="rId19"/>
    <p:sldId id="266" r:id="rId20"/>
    <p:sldId id="283" r:id="rId21"/>
    <p:sldId id="284" r:id="rId22"/>
    <p:sldId id="285" r:id="rId23"/>
    <p:sldId id="286" r:id="rId24"/>
    <p:sldId id="287" r:id="rId25"/>
    <p:sldId id="267" r:id="rId26"/>
    <p:sldId id="268" r:id="rId27"/>
    <p:sldId id="269" r:id="rId28"/>
    <p:sldId id="290" r:id="rId29"/>
    <p:sldId id="291" r:id="rId30"/>
    <p:sldId id="292" r:id="rId31"/>
    <p:sldId id="293" r:id="rId32"/>
    <p:sldId id="295" r:id="rId33"/>
    <p:sldId id="296" r:id="rId34"/>
    <p:sldId id="298" r:id="rId35"/>
    <p:sldId id="299" r:id="rId36"/>
    <p:sldId id="270" r:id="rId37"/>
    <p:sldId id="271" r:id="rId38"/>
    <p:sldId id="272" r:id="rId39"/>
    <p:sldId id="273" r:id="rId40"/>
    <p:sldId id="274" r:id="rId41"/>
    <p:sldId id="301" r:id="rId42"/>
    <p:sldId id="302" r:id="rId43"/>
    <p:sldId id="303" r:id="rId44"/>
    <p:sldId id="304" r:id="rId45"/>
    <p:sldId id="305" r:id="rId46"/>
    <p:sldId id="307" r:id="rId47"/>
    <p:sldId id="310" r:id="rId48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0745-6B26-46F3-BAF4-C1EB234F13C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840F8-C58C-456A-B973-8B948820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247C29-FD02-46ED-ACB2-010E098E8B8D}" type="slidenum">
              <a:rPr lang="ar-JO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>
                <a:latin typeface="Arial" panose="020B0604020202020204" pitchFamily="34" charset="0"/>
              </a:rPr>
              <a:t>يُظهر الفحص B نزيفًا دماغيًا أماميًا كبيرًا في الجهة اليسرى. النزف داخل الحويصلة موجود. هذا المريض </a:t>
            </a:r>
            <a:r xmlns:a="http://schemas.openxmlformats.org/drawingml/2006/main">
              <a:rPr lang="ar" altLang="en-US" i="1" smtClean="0">
                <a:latin typeface="Arial" panose="020B0604020202020204" pitchFamily="34" charset="0"/>
              </a:rPr>
              <a:t>ليس </a:t>
            </a:r>
            <a:r xmlns:a="http://schemas.openxmlformats.org/drawingml/2006/main">
              <a:rPr lang="ar" altLang="en-US" smtClean="0">
                <a:latin typeface="Arial" panose="020B0604020202020204" pitchFamily="34" charset="0"/>
              </a:rPr>
              <a:t>مرشحًا لمضادات الفبرين.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2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153643-24BE-4F42-844C-67C500DE3094}" type="slidenum">
              <a:rPr lang="ar-JO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>
                <a:latin typeface="Arial" panose="020B0604020202020204" pitchFamily="34" charset="0"/>
              </a:rPr>
              <a:t>يُظهر الفحص C مناطق منتشرة من الصور البيضاء (شديدة الكثافة) بما يتفق مع نزيف تحت العنكبوتية حاد. يظهر النزف في عدة مناطق على سطح الدماغ.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>
                <a:latin typeface="Arial" panose="020B0604020202020204" pitchFamily="34" charset="0"/>
              </a:rPr>
              <a:t>مريض مثل هذا </a:t>
            </a:r>
            <a:r xmlns:a="http://schemas.openxmlformats.org/drawingml/2006/main">
              <a:rPr lang="ar" altLang="en-US" i="1" smtClean="0">
                <a:latin typeface="Arial" panose="020B0604020202020204" pitchFamily="34" charset="0"/>
              </a:rPr>
              <a:t>ليس </a:t>
            </a:r>
            <a:r xmlns:a="http://schemas.openxmlformats.org/drawingml/2006/main">
              <a:rPr lang="ar" altLang="en-US" smtClean="0">
                <a:latin typeface="Arial" panose="020B0604020202020204" pitchFamily="34" charset="0"/>
              </a:rPr>
              <a:t>مرشحًا للعلاج بمحلول الفبرين. قد تكون نتائج التصوير المقطعي المحوسب أكثر دقة من هذه.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6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6496" y="766064"/>
            <a:ext cx="373100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079" y="1775586"/>
            <a:ext cx="862584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802" y="1447800"/>
            <a:ext cx="66294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algn="ctr">
              <a:lnSpc>
                <a:spcPct val="120000"/>
              </a:lnSpc>
              <a:spcBef>
                <a:spcPts val="105"/>
              </a:spcBef>
              <a:bidi/>
            </a:pPr>
            <a:r xmlns:a="http://schemas.openxmlformats.org/drawingml/2006/main">
              <a:rPr sz="4000" spc="-5" dirty="0"/>
              <a:t>إدارة</a:t>
            </a:r>
            <a:r xmlns:a="http://schemas.openxmlformats.org/drawingml/2006/main">
              <a:rPr sz="4000" spc="5" dirty="0"/>
              <a:t> </a:t>
            </a:r>
            <a:r xmlns:a="http://schemas.openxmlformats.org/drawingml/2006/main">
              <a:rPr sz="4000" spc="-5" dirty="0"/>
              <a:t>من المرضى</a:t>
            </a:r>
            <a:r xmlns:a="http://schemas.openxmlformats.org/drawingml/2006/main">
              <a:rPr sz="4000" spc="-985" dirty="0"/>
              <a:t> </a:t>
            </a:r>
            <a:r xmlns:a="http://schemas.openxmlformats.org/drawingml/2006/main">
              <a:rPr sz="4000" spc="-20" dirty="0"/>
              <a:t>مع</a:t>
            </a:r>
            <a:r xmlns:a="http://schemas.openxmlformats.org/drawingml/2006/main">
              <a:rPr sz="4000" spc="-5" dirty="0"/>
              <a:t> </a:t>
            </a:r>
            <a:r xmlns:a="http://schemas.openxmlformats.org/drawingml/2006/main">
              <a:rPr sz="4000" spc="-15" dirty="0"/>
              <a:t>الأوعية الدموية الدماغية</a:t>
            </a:r>
            <a:r xmlns:a="http://schemas.openxmlformats.org/drawingml/2006/main">
              <a:rPr sz="4000" spc="-10" dirty="0"/>
              <a:t> </a:t>
            </a:r>
            <a:r xmlns:a="http://schemas.openxmlformats.org/drawingml/2006/main">
              <a:rPr sz="4000" spc="-5" dirty="0"/>
              <a:t>الاضطرابات</a:t>
            </a:r>
            <a:endParaRPr xmlns:a="http://schemas.openxmlformats.org/drawingml/2006/main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90141" y="3810000"/>
            <a:ext cx="5014723" cy="11990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869"/>
              </a:spcBef>
              <a:bidi/>
            </a:pP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بواسطة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marL="1270" algn="ctr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د.محمد </a:t>
            </a:r>
            <a:r xmlns:a="http://schemas.openxmlformats.org/drawingml/2006/main">
              <a:rPr lang="ar" sz="3200" spc="-5" dirty="0" err="1">
                <a:latin typeface="Times New Roman"/>
                <a:cs typeface="Times New Roman"/>
              </a:rPr>
              <a:t>النعيم </a:t>
            </a:r>
            <a:endParaRPr xmlns:a="http://schemas.openxmlformats.org/drawingml/2006/main" sz="3200" spc="-5" dirty="0">
              <a:latin typeface="Times New Roman"/>
              <a:cs typeface="Times New Roman"/>
            </a:endParaRPr>
            <a:r xmlns:a="http://schemas.openxmlformats.org/drawingml/2006/main">
              <a:rPr lang="ar" sz="3200" spc="-5" dirty="0">
                <a:latin typeface="Times New Roman"/>
                <a:cs typeface="Times New Roman"/>
              </a:rPr>
              <a:t>_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123B027-0F95-4577-88ED-6F93CA754F36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10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8343FF0337(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3"/>
          <p:cNvSpPr>
            <a:spLocks noChangeArrowheads="1"/>
          </p:cNvSpPr>
          <p:nvPr/>
        </p:nvSpPr>
        <p:spPr bwMode="auto">
          <a:xfrm rot="-5400000">
            <a:off x="6365876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 rot="5400000" flipH="1">
            <a:off x="7926388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862763" y="6335713"/>
            <a:ext cx="908050" cy="269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1271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168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2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4960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ب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4988" y="6284913"/>
            <a:ext cx="8636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قائمة طعام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512191"/>
            <a:ext cx="5062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مرضي</a:t>
            </a:r>
            <a:r xmlns:a="http://schemas.openxmlformats.org/drawingml/2006/main">
              <a:rPr sz="4000" spc="-15" dirty="0"/>
              <a:t> </a:t>
            </a:r>
            <a:r xmlns:a="http://schemas.openxmlformats.org/drawingml/2006/main">
              <a:rPr sz="4000" spc="-5" dirty="0"/>
              <a:t>المظاهر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1292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31432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خدر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ضعف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الوجه أو الذراع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الساق ، خاصةً في المنطقة المصابة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واحد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جانب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التابع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جسم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ارتباك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يتغير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عقلي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حالة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مشكلة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تكلم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الفهم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خطاب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مرئي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اضطرابات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صعوبة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المشي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دوخة،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الخسارة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التوازن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التنسيق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مفاجأة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شديد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صداع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588" y="207391"/>
            <a:ext cx="6572884" cy="12319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xmlns:a="http://schemas.openxmlformats.org/drawingml/2006/main" marL="1028065" marR="5080" indent="-1015365">
              <a:lnSpc>
                <a:spcPts val="4700"/>
              </a:lnSpc>
              <a:spcBef>
                <a:spcPts val="300"/>
              </a:spcBef>
              <a:bidi/>
            </a:pPr>
            <a:r xmlns:a="http://schemas.openxmlformats.org/drawingml/2006/main">
              <a:rPr sz="4000" spc="-5" dirty="0"/>
              <a:t>مقارنة</a:t>
            </a:r>
            <a:r xmlns:a="http://schemas.openxmlformats.org/drawingml/2006/main">
              <a:rPr sz="4000" spc="10" dirty="0"/>
              <a:t> </a:t>
            </a:r>
            <a:r xmlns:a="http://schemas.openxmlformats.org/drawingml/2006/main">
              <a:rPr sz="4000" spc="-5" dirty="0"/>
              <a:t>ل</a:t>
            </a:r>
            <a:r xmlns:a="http://schemas.openxmlformats.org/drawingml/2006/main">
              <a:rPr sz="4000" spc="-10" dirty="0"/>
              <a:t> </a:t>
            </a:r>
            <a:r xmlns:a="http://schemas.openxmlformats.org/drawingml/2006/main">
              <a:rPr sz="4000" spc="-5" dirty="0"/>
              <a:t>غادر</a:t>
            </a:r>
            <a:r xmlns:a="http://schemas.openxmlformats.org/drawingml/2006/main">
              <a:rPr sz="4000" spc="5" dirty="0"/>
              <a:t> </a:t>
            </a:r>
            <a:r xmlns:a="http://schemas.openxmlformats.org/drawingml/2006/main">
              <a:rPr sz="4000" spc="-5" dirty="0"/>
              <a:t>و</a:t>
            </a:r>
            <a:r xmlns:a="http://schemas.openxmlformats.org/drawingml/2006/main">
              <a:rPr sz="4000" spc="-10" dirty="0"/>
              <a:t> </a:t>
            </a:r>
            <a:r xmlns:a="http://schemas.openxmlformats.org/drawingml/2006/main">
              <a:rPr sz="4000" spc="-5" dirty="0"/>
              <a:t>يمين</a:t>
            </a:r>
            <a:r xmlns:a="http://schemas.openxmlformats.org/drawingml/2006/main">
              <a:rPr sz="4000" spc="-985" dirty="0"/>
              <a:t> </a:t>
            </a:r>
            <a:r xmlns:a="http://schemas.openxmlformats.org/drawingml/2006/main">
              <a:rPr sz="4000" spc="-5" dirty="0"/>
              <a:t>نصف كروي</a:t>
            </a:r>
            <a:r xmlns:a="http://schemas.openxmlformats.org/drawingml/2006/main">
              <a:rPr sz="4000" spc="10" dirty="0"/>
              <a:t> </a:t>
            </a:r>
            <a:r xmlns:a="http://schemas.openxmlformats.org/drawingml/2006/main">
              <a:rPr sz="4000" spc="-15" dirty="0"/>
              <a:t>حدود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40534"/>
            <a:ext cx="7493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4201160" algn="l"/>
              </a:tabLst>
              <a:bidi/>
            </a:pP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غادر</a:t>
            </a:r>
            <a:r xmlns:a="http://schemas.openxmlformats.org/drawingml/2006/main">
              <a:rPr sz="24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نصف كروي</a:t>
            </a:r>
            <a:r xmlns:a="http://schemas.openxmlformats.org/drawingml/2006/main">
              <a:rPr sz="2400" b="1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10" dirty="0">
                <a:latin typeface="Times New Roman"/>
                <a:cs typeface="Times New Roman"/>
              </a:rPr>
              <a:t>السكتة الدماغية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الحق</a:t>
            </a:r>
            <a:r xmlns:a="http://schemas.openxmlformats.org/drawingml/2006/main">
              <a:rPr sz="2400" b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نصف كروي</a:t>
            </a:r>
            <a:r xmlns:a="http://schemas.openxmlformats.org/drawingml/2006/main">
              <a:rPr sz="2400" b="1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10" dirty="0">
                <a:latin typeface="Times New Roman"/>
                <a:cs typeface="Times New Roman"/>
              </a:rPr>
              <a:t>سكتة دماغية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97430"/>
            <a:ext cx="3562985" cy="287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شلل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ضعف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على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يمين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جانب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جسم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يمين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مرئي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مجال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عجز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فقدان القدرة على الكلام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(معبرة ،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تقبلا</a:t>
            </a:r>
            <a:r xmlns:a="http://schemas.openxmlformats.org/drawingml/2006/main">
              <a:rPr sz="2400" spc="-7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عالمي)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تغيير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مفكر</a:t>
            </a:r>
            <a:r xmlns:a="http://schemas.openxmlformats.org/drawingml/2006/main">
              <a:rPr sz="2400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قدرة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بطيء،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حذر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سلوك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2197430"/>
            <a:ext cx="3427095" cy="251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شلل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ضعف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على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غادر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جانب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جسم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غادر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مرئي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مجال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عجز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زيادة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تشتت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فقير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حكم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نقص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وعي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744728"/>
            <a:ext cx="7889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تقدير</a:t>
            </a:r>
            <a:r xmlns:a="http://schemas.openxmlformats.org/drawingml/2006/main">
              <a:rPr sz="4000" spc="45" dirty="0"/>
              <a:t> </a:t>
            </a:r>
            <a:r xmlns:a="http://schemas.openxmlformats.org/drawingml/2006/main">
              <a:rPr sz="4000" spc="-5" dirty="0"/>
              <a:t>و</a:t>
            </a:r>
            <a:r xmlns:a="http://schemas.openxmlformats.org/drawingml/2006/main">
              <a:rPr sz="4000" dirty="0"/>
              <a:t> </a:t>
            </a:r>
            <a:r xmlns:a="http://schemas.openxmlformats.org/drawingml/2006/main">
              <a:rPr sz="4000" spc="-5" dirty="0"/>
              <a:t>التشخيص</a:t>
            </a:r>
            <a:r xmlns:a="http://schemas.openxmlformats.org/drawingml/2006/main">
              <a:rPr sz="4000" dirty="0"/>
              <a:t> </a:t>
            </a:r>
            <a:r xmlns:a="http://schemas.openxmlformats.org/drawingml/2006/main">
              <a:rPr sz="4000" spc="-5" dirty="0"/>
              <a:t>الموجودات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774062"/>
            <a:ext cx="8096884" cy="3602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1236345" indent="-343535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spc="-1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تاريخ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دقيق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مكتمل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بدني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العصبية</a:t>
            </a:r>
            <a:r xmlns:a="http://schemas.openxmlformats.org/drawingml/2006/main">
              <a:rPr sz="2800" spc="-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الفحص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23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سيركز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التقييم الأولي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على </a:t>
            </a:r>
            <a:r xmlns:a="http://schemas.openxmlformats.org/drawingml/2006/main"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سالكية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مجرى الهواء 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والتي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قد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يتأثر بفقدان البلع أو ردود فعل السعال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وتغييرها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تنفسي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نمط؛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799465" indent="-343535" algn="just">
              <a:lnSpc>
                <a:spcPct val="99100"/>
              </a:lnSpc>
              <a:spcBef>
                <a:spcPts val="705"/>
              </a:spcBef>
              <a:buFont typeface="Arial MT"/>
              <a:buChar char="•"/>
              <a:tabLst>
                <a:tab pos="356235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حالة القلب والأوعية الدموية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(بما في ذلك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ضغط الدم ،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إيقاع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القلب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والسعر ، اللجام السباتي </a:t>
            </a:r>
            <a:r xmlns:a="http://schemas.openxmlformats.org/drawingml/2006/main">
              <a:rPr sz="2800" spc="-5" dirty="0" smtClean="0">
                <a:latin typeface="Times New Roman"/>
                <a:cs typeface="Times New Roman"/>
              </a:rPr>
              <a:t>)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والإجمالي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 smtClean="0">
                <a:latin typeface="Times New Roman"/>
                <a:cs typeface="Times New Roman"/>
              </a:rPr>
              <a:t>العصبية</a:t>
            </a:r>
            <a:r xmlns:a="http://schemas.openxmlformats.org/drawingml/2006/main">
              <a:rPr sz="2800" spc="-4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خسائر.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486" y="533527"/>
            <a:ext cx="7099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التقييم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التشخيص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الموجودات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75989"/>
            <a:ext cx="8021955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  <a:tab pos="4678045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الأولي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التشخيص</a:t>
            </a:r>
            <a:r xmlns:a="http://schemas.openxmlformats.org/drawingml/2006/main">
              <a:rPr sz="32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الاختبار هو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 xmlns:a="http://schemas.openxmlformats.org/drawingml/2006/main">
              <a:rPr sz="3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مسح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.</a:t>
            </a:r>
          </a:p>
          <a:p>
            <a:pPr xmlns:a="http://schemas.openxmlformats.org/drawingml/2006/main" marL="355600" marR="80391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32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12 رصاص</a:t>
            </a:r>
            <a:r xmlns:a="http://schemas.openxmlformats.org/drawingml/2006/main"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تخطيط القلب الكهربي</a:t>
            </a:r>
            <a:r xmlns:a="http://schemas.openxmlformats.org/drawingml/2006/main"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الشريان السباتي</a:t>
            </a:r>
            <a:r xmlns:a="http://schemas.openxmlformats.org/drawingml/2006/main">
              <a:rPr lang="a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الموجات فوق الصوتية</a:t>
            </a:r>
            <a:r xmlns:a="http://schemas.openxmlformats.org/drawingml/2006/main">
              <a:rPr sz="3200" spc="-4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معيار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الاختبارات.</a:t>
            </a: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  <a:tab pos="2665095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قد تشمل دراسات أخرى </a:t>
            </a:r>
            <a:r xmlns:a="http://schemas.openxmlformats.org/drawingml/2006/main"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دماغية</a:t>
            </a:r>
            <a:r xmlns:a="http://schemas.openxmlformats.org/drawingml/2006/main">
              <a:rPr lang="a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تصوير الأوعية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مغناطيسي</a:t>
            </a:r>
            <a:r xmlns:a="http://schemas.openxmlformats.org/drawingml/2006/main">
              <a:rPr sz="32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صدى</a:t>
            </a:r>
            <a:r xmlns:a="http://schemas.openxmlformats.org/drawingml/2006/main">
              <a:rPr sz="32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 smtClean="0">
                <a:latin typeface="Times New Roman"/>
                <a:cs typeface="Times New Roman"/>
              </a:rPr>
              <a:t>التصوير</a:t>
            </a:r>
            <a:r xmlns:a="http://schemas.openxmlformats.org/drawingml/2006/main">
              <a:rPr lang="ar" sz="32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 smtClean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spc="-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مخ</a:t>
            </a:r>
            <a:r xmlns:a="http://schemas.openxmlformats.org/drawingml/2006/main">
              <a:rPr sz="32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 / أو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رقبة.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0073" y="496570"/>
            <a:ext cx="2624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/>
              <a:t>وقاية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128634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2679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علاج</a:t>
            </a:r>
            <a:r xmlns:a="http://schemas.openxmlformats.org/drawingml/2006/main">
              <a:rPr sz="2400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ارتفاع ضغط الدم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ارتفاع السكر في الدم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وقف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التدخين،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سوف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يقلل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سكتة دماغية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مخاطرة.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26797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كثير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صحة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جهود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الترويج</a:t>
            </a:r>
            <a:r xmlns:a="http://schemas.openxmlformats.org/drawingml/2006/main">
              <a:rPr sz="24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يتضمن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تشجيع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صحيح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نمط الحياة ، بما في ذلك اتباع نظام غذائي منخفض الدهون والكوليسترول و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 ازدياد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يمارس.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مؤخرًا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شهادة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يقترح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ذلك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يتناول الطعام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سمكة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اثنان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أكثر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مرات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أسبوع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يقلل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خطر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الجلطة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سكتة دماغية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نحيف.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394335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4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أذيني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الرجفان ،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مما يزيد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خطر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الصمات ، إدارة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الوارفارين 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وهو مضاد للتخثر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يمنع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تجلط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تشكيل.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269875"/>
            <a:ext cx="4282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طبي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dirty="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02435"/>
            <a:ext cx="8173720" cy="41598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التخثر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مُعَالَجَة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مضاد تخثر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إدارة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للصيانة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دماغي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نضح.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ts val="2735"/>
              </a:lnSpc>
              <a:spcBef>
                <a:spcPts val="29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تناضحي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مدر للبول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(على سبيل المثال</a:t>
            </a:r>
            <a:r xmlns:a="http://schemas.openxmlformats.org/drawingml/2006/main">
              <a:rPr sz="2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مانيتول)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يقلل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زيادة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داخل القحف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ts val="2735"/>
              </a:lnSpc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ضغط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(برنامج المقارنات الدولية)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28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إدخال أنبوب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يٌرسّخ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براءات الاختراع مجرى 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الهواء ،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لو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ضروري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290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مستمر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الدورة الدموية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يراقب.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1135" marR="716280" indent="-179070">
              <a:lnSpc>
                <a:spcPts val="2590"/>
              </a:lnSpc>
              <a:spcBef>
                <a:spcPts val="620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العصبية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تقييم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لتحديد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سواء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نزيف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منع تخثر الدم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حصل.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38100" indent="-343535" algn="just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356235" algn="l"/>
              </a:tabLst>
              <a:bidi/>
            </a:pP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التدخل الجراحي: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الإجراء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الجراحي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الرئيسي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الشريان السباتي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استئصال باطنة الشريان ،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إزالة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اللويحة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المتصلبة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خثرة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الشريان السباتي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شريان.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24875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/>
              <a:t>النوبة الإقفارية العابرة (TIA)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75600" cy="2954655"/>
          </a:xfrm>
        </p:spPr>
        <p:txBody>
          <a:bodyPr/>
          <a:lstStyle/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عجز عصبي مؤقت ناتج عن ضعف مؤقت في تدفق الدم</a:t>
            </a:r>
          </a:p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"تحذير من سكتة دماغية وشيكة"</a:t>
            </a:r>
          </a:p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يلزم إجراء الفحص التشخيصي لعلاج حالات العجز التي لا رجعة فيها والوقاية منها</a:t>
            </a:r>
          </a:p>
        </p:txBody>
      </p:sp>
    </p:spTree>
    <p:extLst>
      <p:ext uri="{BB962C8B-B14F-4D97-AF65-F5344CB8AC3E}">
        <p14:creationId xmlns:p14="http://schemas.microsoft.com/office/powerpoint/2010/main" val="3910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4875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 smtClean="0"/>
              <a:t>العلاج </a:t>
            </a:r>
            <a:endParaRPr xmlns:a="http://schemas.openxmlformats.org/drawingml/2006/main" lang="en-US" sz="4000" dirty="0"/>
            <a:r xmlns:a="http://schemas.openxmlformats.org/drawingml/2006/main">
              <a:rPr lang="ar" sz="4000" dirty="0"/>
              <a:t>الوقائي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5943600" cy="3939540"/>
          </a:xfrm>
        </p:spPr>
        <p:txBody>
          <a:bodyPr/>
          <a:lstStyle/>
          <a:p>
            <a:pPr xmlns:a="http://schemas.openxmlformats.org/drawingml/2006/main" marL="457200" indent="-457200" eaLnBrk="1" hangingPunct="1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 smtClean="0"/>
              <a:t>تدابير الحفاظ على الصحة: اتباع نظام غذائي صحي ، وممارسة الرياضة ، وعلاج الأمراض الكامنة</a:t>
            </a:r>
          </a:p>
          <a:p>
            <a:pPr xmlns:a="http://schemas.openxmlformats.org/drawingml/2006/main" marL="457200" indent="-457200" eaLnBrk="1" hangingPunct="1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 smtClean="0"/>
              <a:t>استئصال باطنة الشريان السباتي</a:t>
            </a:r>
          </a:p>
          <a:p>
            <a:pPr xmlns:a="http://schemas.openxmlformats.org/drawingml/2006/main" marL="457200" indent="-457200" eaLnBrk="1" hangingPunct="1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 smtClean="0"/>
              <a:t>العلاج المضاد للتخثر</a:t>
            </a:r>
          </a:p>
          <a:p>
            <a:pPr xmlns:a="http://schemas.openxmlformats.org/drawingml/2006/main" marL="457200" indent="-457200" eaLnBrk="1" hangingPunct="1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 smtClean="0"/>
              <a:t>العلاج المضاد للصفيحات: الأسبرين ، </a:t>
            </a:r>
            <a:r xmlns:a="http://schemas.openxmlformats.org/drawingml/2006/main">
              <a:rPr lang="ar" altLang="en-US" sz="3200" dirty="0" err="1" smtClean="0"/>
              <a:t>تيكليد </a:t>
            </a:r>
            <a:r xmlns:a="http://schemas.openxmlformats.org/drawingml/2006/main">
              <a:rPr lang="ar" altLang="en-US" sz="3200" dirty="0" smtClean="0"/>
              <a:t>)</a:t>
            </a:r>
          </a:p>
          <a:p>
            <a:pPr xmlns:a="http://schemas.openxmlformats.org/drawingml/2006/main" marL="457200" indent="-457200" eaLnBrk="1" hangingPunct="1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 smtClean="0"/>
              <a:t>الأدوية الخافضة للضغط</a:t>
            </a:r>
          </a:p>
        </p:txBody>
      </p:sp>
      <p:pic>
        <p:nvPicPr>
          <p:cNvPr id="21508" name="Picture 4" descr="E:\Suvarna\Connection\CD\Smeltzer IRDVD\Input\Images from VT\Image\jpg\jpg chap 37 to 72\figure_6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133600"/>
            <a:ext cx="28940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9" name="Straight Arrow Connector 5"/>
          <p:cNvCxnSpPr>
            <a:cxnSpLocks noChangeShapeType="1"/>
          </p:cNvCxnSpPr>
          <p:nvPr/>
        </p:nvCxnSpPr>
        <p:spPr bwMode="auto">
          <a:xfrm>
            <a:off x="4953000" y="3657600"/>
            <a:ext cx="2209800" cy="15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226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76200"/>
            <a:ext cx="4487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نزفية</a:t>
            </a:r>
            <a:r xmlns:a="http://schemas.openxmlformats.org/drawingml/2006/main">
              <a:rPr sz="4000" spc="-45" dirty="0"/>
              <a:t> </a:t>
            </a:r>
            <a:r xmlns:a="http://schemas.openxmlformats.org/drawingml/2006/main">
              <a:rPr sz="4000" spc="-15" dirty="0"/>
              <a:t>سكتة دماغية</a:t>
            </a:r>
            <a:endParaRPr xmlns:a="http://schemas.openxmlformats.org/drawingml/2006/main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838200"/>
            <a:ext cx="8379969" cy="537544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xmlns:a="http://schemas.openxmlformats.org/drawingml/2006/main" marL="355600" marR="539115" indent="-3435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نزفية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حدود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حساب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15٪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الأوعية الدموية الدماغية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الاضطرابات وتنتج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المقام الأول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داخل الجمجمة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تحت العنكبوتية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نزف.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477520" indent="-343535">
              <a:lnSpc>
                <a:spcPts val="2590"/>
              </a:lnSpc>
              <a:spcBef>
                <a:spcPts val="58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نزفية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حدود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تسبب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بواسطة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نزيف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داخل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مخ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منديل،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البطينين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تحت العنكبوتية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فضاء.</a:t>
            </a:r>
          </a:p>
          <a:p>
            <a:pPr xmlns:a="http://schemas.openxmlformats.org/drawingml/2006/main" marL="355600" marR="18415" indent="-343535">
              <a:lnSpc>
                <a:spcPct val="90000"/>
              </a:lnSpc>
              <a:spcBef>
                <a:spcPts val="54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الابتدائية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داخل المخ</a:t>
            </a:r>
            <a:r xmlns:a="http://schemas.openxmlformats.org/drawingml/2006/main"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نزف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تلقائي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تمزق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السفن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الصغيرة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تمثل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ما يقرب من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80 ٪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السكتات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الدماغية النزفية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وينتج في المقام الأول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عن غير المنضبط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ارتفاع ضغط الدم.</a:t>
            </a:r>
          </a:p>
          <a:p>
            <a:pPr xmlns:a="http://schemas.openxmlformats.org/drawingml/2006/main" marL="355600" marR="5080" indent="-343535">
              <a:lnSpc>
                <a:spcPct val="90000"/>
              </a:lnSpc>
              <a:spcBef>
                <a:spcPts val="575"/>
              </a:spcBef>
              <a:buFont typeface="Arial MT"/>
              <a:buChar char="•"/>
              <a:tabLst>
                <a:tab pos="431800" algn="l"/>
                <a:tab pos="432434" algn="l"/>
              </a:tabLst>
              <a:bidi/>
            </a:pPr>
            <a:r xmlns:a="http://schemas.openxmlformats.org/drawingml/2006/main">
              <a:rPr sz="2000" dirty="0"/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يرتبط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النزف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الدماغي الثانوي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بـ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التشوهات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الشريانية الوريدية 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(AVMs) ، تمدد الأوعية الدموية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داخل الجمجمة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تأكيد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الأدوية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(على سبيل المثال 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مضادات التخثر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الأمفيتامينات)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544195"/>
            <a:ext cx="387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تعلُّم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أهداف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9445"/>
            <a:ext cx="8152130" cy="41840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25"/>
              </a:spcBef>
              <a:bidi/>
            </a:pP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على</a:t>
            </a:r>
            <a:r xmlns:a="http://schemas.openxmlformats.org/drawingml/2006/main">
              <a:rPr sz="22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انتهاء</a:t>
            </a:r>
            <a:r xmlns:a="http://schemas.openxmlformats.org/drawingml/2006/main">
              <a:rPr sz="2200" b="1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هذا</a:t>
            </a:r>
            <a:r xmlns:a="http://schemas.openxmlformats.org/drawingml/2006/main">
              <a:rPr sz="22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10" dirty="0">
                <a:latin typeface="Times New Roman"/>
                <a:cs typeface="Times New Roman"/>
              </a:rPr>
              <a:t>محاضرة،</a:t>
            </a:r>
            <a:r xmlns:a="http://schemas.openxmlformats.org/drawingml/2006/main">
              <a:rPr sz="22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b="1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طلاب</a:t>
            </a:r>
            <a:r xmlns:a="http://schemas.openxmlformats.org/drawingml/2006/main">
              <a:rPr sz="22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سوف</a:t>
            </a:r>
            <a:r xmlns:a="http://schemas.openxmlformats.org/drawingml/2006/main">
              <a:rPr sz="22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200" b="1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b="1" spc="-5" dirty="0">
                <a:latin typeface="Times New Roman"/>
                <a:cs typeface="Times New Roman"/>
              </a:rPr>
              <a:t>قادر </a:t>
            </a:r>
            <a:r xmlns:a="http://schemas.openxmlformats.org/drawingml/2006/main">
              <a:rPr sz="2200" b="1" dirty="0">
                <a:latin typeface="Times New Roman"/>
                <a:cs typeface="Times New Roman"/>
              </a:rPr>
              <a:t>على: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  <a:p>
            <a:pPr xmlns:a="http://schemas.openxmlformats.org/drawingml/2006/main" marL="292100" indent="-2800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735" algn="l"/>
              </a:tabLst>
              <a:bidi/>
            </a:pP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يصف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حدوث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اجتماعي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تأثير</a:t>
            </a:r>
            <a:r xmlns:a="http://schemas.openxmlformats.org/drawingml/2006/main">
              <a:rPr sz="2200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100" dirty="0">
                <a:latin typeface="Times New Roman"/>
                <a:cs typeface="Times New Roman"/>
              </a:rPr>
              <a:t>CVA</a:t>
            </a:r>
            <a:r xmlns:a="http://schemas.openxmlformats.org/drawingml/2006/main">
              <a:rPr sz="2200" spc="-10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الاضطرابات.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  <a:p>
            <a:pPr xmlns:a="http://schemas.openxmlformats.org/drawingml/2006/main" marL="291465" indent="-2794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100" algn="l"/>
              </a:tabLst>
              <a:bidi/>
            </a:pP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تعريف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22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عوامل</a:t>
            </a:r>
            <a:r xmlns:a="http://schemas.openxmlformats.org/drawingml/2006/main">
              <a:rPr sz="22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100" dirty="0">
                <a:latin typeface="Times New Roman"/>
                <a:cs typeface="Times New Roman"/>
              </a:rPr>
              <a:t>CVA</a:t>
            </a:r>
            <a:r xmlns:a="http://schemas.openxmlformats.org/drawingml/2006/main">
              <a:rPr sz="2200" spc="-1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2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مقاسات</a:t>
            </a:r>
            <a:r xmlns:a="http://schemas.openxmlformats.org/drawingml/2006/main">
              <a:rPr sz="22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وقاية.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  <a:p>
            <a:pPr xmlns:a="http://schemas.openxmlformats.org/drawingml/2006/main" marL="292735" marR="1468755" indent="-2927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735" algn="l"/>
              </a:tabLst>
              <a:bidi/>
            </a:pP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يقارن</a:t>
            </a:r>
            <a:r xmlns:a="http://schemas.openxmlformats.org/drawingml/2006/main">
              <a:rPr sz="22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أنواع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مختلفة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100" dirty="0">
                <a:latin typeface="Times New Roman"/>
                <a:cs typeface="Times New Roman"/>
              </a:rPr>
              <a:t>CVA</a:t>
            </a:r>
            <a:r xmlns:a="http://schemas.openxmlformats.org/drawingml/2006/main">
              <a:rPr sz="2200" spc="-1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: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هُم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الأسباب ،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مرضي</a:t>
            </a:r>
            <a:r xmlns:a="http://schemas.openxmlformats.org/drawingml/2006/main">
              <a:rPr sz="2200" spc="-5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مظاهر</a:t>
            </a:r>
            <a:r xmlns:a="http://schemas.openxmlformats.org/drawingml/2006/main">
              <a:rPr sz="22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طبي</a:t>
            </a:r>
            <a:r xmlns:a="http://schemas.openxmlformats.org/drawingml/2006/main">
              <a:rPr sz="22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إدارة.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  <a:p>
            <a:pPr xmlns:a="http://schemas.openxmlformats.org/drawingml/2006/main" marL="292735" marR="5080" indent="-29273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292735" algn="l"/>
              </a:tabLst>
              <a:bidi/>
            </a:pP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يتصل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مبادئ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إدارة</a:t>
            </a:r>
            <a:r xmlns:a="http://schemas.openxmlformats.org/drawingml/2006/main">
              <a:rPr sz="2200" spc="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رعاية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200" spc="-5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المرحلة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الحادة 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ترويه</a:t>
            </a:r>
            <a:r xmlns:a="http://schemas.openxmlformats.org/drawingml/2006/main">
              <a:rPr sz="22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سكتة دماغية.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  <a:p>
            <a:pPr xmlns:a="http://schemas.openxmlformats.org/drawingml/2006/main" marL="292735" marR="1144270" indent="-2927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735" algn="l"/>
              </a:tabLst>
              <a:bidi/>
            </a:pP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يستخدم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عملية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ك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نطاق</a:t>
            </a:r>
            <a:r xmlns:a="http://schemas.openxmlformats.org/drawingml/2006/main">
              <a:rPr sz="2200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رعاية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2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200" spc="-5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يتعافى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إقفاري</a:t>
            </a:r>
            <a:r xmlns:a="http://schemas.openxmlformats.org/drawingml/2006/main">
              <a:rPr sz="22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سكتة دماغية.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530"/>
              </a:spcBef>
              <a:bidi/>
            </a:pPr>
            <a:r xmlns:a="http://schemas.openxmlformats.org/drawingml/2006/main">
              <a:rPr sz="2200" dirty="0">
                <a:latin typeface="Times New Roman"/>
                <a:cs typeface="Times New Roman"/>
              </a:rPr>
              <a:t>7.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تحديد</a:t>
            </a:r>
            <a:r xmlns:a="http://schemas.openxmlformats.org/drawingml/2006/main">
              <a:rPr sz="22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ضروري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عناصر</a:t>
            </a:r>
            <a:r xmlns:a="http://schemas.openxmlformats.org/drawingml/2006/main">
              <a:rPr sz="22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2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عائلة</a:t>
            </a:r>
            <a:r xmlns:a="http://schemas.openxmlformats.org/drawingml/2006/main">
              <a:rPr sz="2200" spc="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تعليم</a:t>
            </a:r>
            <a:r xmlns:a="http://schemas.openxmlformats.org/drawingml/2006/main">
              <a:rPr sz="2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تحضير</a:t>
            </a:r>
            <a:r xmlns:a="http://schemas.openxmlformats.org/drawingml/2006/main">
              <a:rPr sz="22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bidi/>
            </a:pPr>
            <a:r xmlns:a="http://schemas.openxmlformats.org/drawingml/2006/main">
              <a:rPr sz="2200" spc="-10" dirty="0">
                <a:latin typeface="Times New Roman"/>
                <a:cs typeface="Times New Roman"/>
              </a:rPr>
              <a:t>بيت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رعاية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لمريض </a:t>
            </a:r>
            <a:r xmlns:a="http://schemas.openxmlformats.org/drawingml/2006/main">
              <a:rPr sz="2200" dirty="0">
                <a:latin typeface="Times New Roman"/>
                <a:cs typeface="Times New Roman"/>
              </a:rPr>
              <a:t>السكتة </a:t>
            </a:r>
            <a:r xmlns:a="http://schemas.openxmlformats.org/drawingml/2006/main">
              <a:rPr sz="2200" spc="-5" dirty="0">
                <a:latin typeface="Times New Roman"/>
                <a:cs typeface="Times New Roman"/>
              </a:rPr>
              <a:t>الدماغية.</a:t>
            </a:r>
            <a:endParaRPr xmlns:a="http://schemas.openxmlformats.org/drawingml/2006/main"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24875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/>
              <a:t>السكتة الدماغية النزفية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61375" cy="4185761"/>
          </a:xfrm>
        </p:spPr>
        <p:txBody>
          <a:bodyPr/>
          <a:lstStyle/>
          <a:p>
            <a:pPr xmlns:a="http://schemas.openxmlformats.org/drawingml/2006/main" marL="571500" indent="-571500" eaLnBrk="1" hangingPunct="1">
              <a:lnSpc>
                <a:spcPct val="8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3600" dirty="0" smtClean="0"/>
              <a:t>يحدث بسبب النزيف في أنسجة المخ أو البطينين أو الحيز تحت العنكبوتية.</a:t>
            </a:r>
          </a:p>
          <a:p>
            <a:pPr xmlns:a="http://schemas.openxmlformats.org/drawingml/2006/main" lvl="1" eaLnBrk="1" hangingPunct="1">
              <a:lnSpc>
                <a:spcPct val="80000"/>
              </a:lnSpc>
              <a:bidi/>
            </a:pPr>
            <a:r xmlns:a="http://schemas.openxmlformats.org/drawingml/2006/main">
              <a:rPr lang="ar" altLang="en-US" sz="2800" dirty="0" smtClean="0"/>
              <a:t>تمزق عفوي للأوعية الصغيرة المرتبطة بارتفاع </a:t>
            </a:r>
            <a:r xmlns:a="http://schemas.openxmlformats.org/drawingml/2006/main">
              <a:rPr lang="ar" altLang="en-US" sz="2800" dirty="0" smtClean="0">
                <a:solidFill>
                  <a:srgbClr val="FF0000"/>
                </a:solidFill>
              </a:rPr>
              <a:t>ضغط الدم</a:t>
            </a:r>
          </a:p>
          <a:p>
            <a:pPr xmlns:a="http://schemas.openxmlformats.org/drawingml/2006/main" lvl="1" eaLnBrk="1" hangingPunct="1">
              <a:lnSpc>
                <a:spcPct val="80000"/>
              </a:lnSpc>
              <a:bidi/>
            </a:pPr>
            <a:r xmlns:a="http://schemas.openxmlformats.org/drawingml/2006/main">
              <a:rPr lang="ar" altLang="en-US" sz="2800" dirty="0" smtClean="0"/>
              <a:t>نزيف تحت العنكبوتية بسبب تمزق </a:t>
            </a:r>
            <a:r xmlns:a="http://schemas.openxmlformats.org/drawingml/2006/main">
              <a:rPr lang="ar" altLang="en-US" sz="2800" dirty="0" smtClean="0">
                <a:solidFill>
                  <a:srgbClr val="FF0000"/>
                </a:solidFill>
              </a:rPr>
              <a:t>الأوعية الدموية</a:t>
            </a:r>
          </a:p>
          <a:p>
            <a:pPr xmlns:a="http://schemas.openxmlformats.org/drawingml/2006/main" lvl="1" eaLnBrk="1" hangingPunct="1">
              <a:lnSpc>
                <a:spcPct val="80000"/>
              </a:lnSpc>
              <a:bidi/>
            </a:pPr>
            <a:r xmlns:a="http://schemas.openxmlformats.org/drawingml/2006/main">
              <a:rPr lang="ar" altLang="en-US" sz="2800" dirty="0" smtClean="0"/>
              <a:t>النزف داخل المخ المرتبط باعتلال </a:t>
            </a:r>
            <a:r xmlns:a="http://schemas.openxmlformats.org/drawingml/2006/main">
              <a:rPr lang="ar" altLang="en-US" sz="2800" dirty="0" err="1" smtClean="0">
                <a:solidFill>
                  <a:srgbClr val="FF0000"/>
                </a:solidFill>
              </a:rPr>
              <a:t>الأوعية </a:t>
            </a:r>
            <a:r xmlns:a="http://schemas.openxmlformats.org/drawingml/2006/main">
              <a:rPr lang="ar" altLang="en-US" sz="2800" dirty="0" smtClean="0">
                <a:solidFill>
                  <a:srgbClr val="FF0000"/>
                </a:solidFill>
              </a:rPr>
              <a:t>الدموية النشواني </a:t>
            </a:r>
            <a:r xmlns:a="http://schemas.openxmlformats.org/drawingml/2006/main">
              <a:rPr lang="ar" altLang="en-US" sz="2800" dirty="0" smtClean="0"/>
              <a:t>(ترسب البروتين الليفي) ، التشوهات الوريدية الشريانية ، </a:t>
            </a:r>
            <a:r xmlns:a="http://schemas.openxmlformats.org/drawingml/2006/main">
              <a:rPr lang="ar" altLang="en-US" sz="2800" dirty="0" smtClean="0">
                <a:solidFill>
                  <a:srgbClr val="FF0000"/>
                </a:solidFill>
              </a:rPr>
              <a:t>تمدد الأوعية الدموية </a:t>
            </a:r>
            <a:r xmlns:a="http://schemas.openxmlformats.org/drawingml/2006/main">
              <a:rPr lang="ar" altLang="en-US" sz="2800" dirty="0" smtClean="0"/>
              <a:t>، أو الأدوية مثل </a:t>
            </a:r>
            <a:r xmlns:a="http://schemas.openxmlformats.org/drawingml/2006/main">
              <a:rPr lang="ar" altLang="en-US" sz="2800" dirty="0" smtClean="0">
                <a:solidFill>
                  <a:srgbClr val="FF0000"/>
                </a:solidFill>
              </a:rPr>
              <a:t>مضادات التخثر </a:t>
            </a:r>
            <a:r xmlns:a="http://schemas.openxmlformats.org/drawingml/2006/main">
              <a:rPr lang="ar" altLang="en-US" sz="2800" dirty="0" smtClean="0"/>
              <a:t>.</a:t>
            </a:r>
          </a:p>
          <a:p>
            <a:pPr xmlns:a="http://schemas.openxmlformats.org/drawingml/2006/main" marL="571500" indent="-571500">
              <a:lnSpc>
                <a:spcPct val="8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3600" dirty="0"/>
              <a:t>يزيد برنامج المقارنات الدولية.</a:t>
            </a:r>
          </a:p>
          <a:p>
            <a:pPr xmlns:a="http://schemas.openxmlformats.org/drawingml/2006/main" marL="571500" indent="-571500">
              <a:lnSpc>
                <a:spcPct val="8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3600" dirty="0"/>
              <a:t>إصابة أنسجة المخ.</a:t>
            </a:r>
          </a:p>
        </p:txBody>
      </p:sp>
    </p:spTree>
    <p:extLst>
      <p:ext uri="{BB962C8B-B14F-4D97-AF65-F5344CB8AC3E}">
        <p14:creationId xmlns:p14="http://schemas.microsoft.com/office/powerpoint/2010/main" val="22516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1F717FA-8609-47C5-9E11-421290B4F2AB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21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 descr="8343FF0349(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3"/>
          <p:cNvSpPr>
            <a:spLocks noChangeArrowheads="1"/>
          </p:cNvSpPr>
          <p:nvPr/>
        </p:nvSpPr>
        <p:spPr bwMode="auto">
          <a:xfrm rot="-5400000">
            <a:off x="6365876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 rot="5400000" flipH="1">
            <a:off x="7926388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862763" y="6335713"/>
            <a:ext cx="908050" cy="269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3319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168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0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4960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ب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1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4988" y="6284913"/>
            <a:ext cx="8636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قائمة طعام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3C218D4-CA52-4DC8-8AFA-AF204D810647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22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 descr="8343FF0350(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3"/>
          <p:cNvSpPr>
            <a:spLocks noChangeArrowheads="1"/>
          </p:cNvSpPr>
          <p:nvPr/>
        </p:nvSpPr>
        <p:spPr bwMode="auto">
          <a:xfrm rot="-5400000">
            <a:off x="6365876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 rot="5400000" flipH="1">
            <a:off x="7926388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6862763" y="6335713"/>
            <a:ext cx="908050" cy="269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4343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168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4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4960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ب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5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4988" y="6284913"/>
            <a:ext cx="8636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 algn="ctr" eaLnBrk="1" hangingPunct="1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قائمة طعام</a:t>
            </a:r>
            <a:endParaRPr xmlns:a="http://schemas.openxmlformats.org/drawingml/2006/main"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4BF5809-A5E5-45D1-9E3C-4208CE27D221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23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0088"/>
            <a:ext cx="7543800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 smtClean="0"/>
              <a:t>نزيف فى المخ</a:t>
            </a:r>
          </a:p>
        </p:txBody>
      </p:sp>
      <p:pic>
        <p:nvPicPr>
          <p:cNvPr id="15364" name="Picture 3"/>
          <p:cNvPicPr>
            <a:picLocks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1733550"/>
            <a:ext cx="5313362" cy="4867275"/>
          </a:xfrm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54763" y="2538413"/>
            <a:ext cx="27908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>
              <a:lnSpc>
                <a:spcPct val="85000"/>
              </a:lnSpc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(تشير المناطق البيضاء</a:t>
            </a:r>
          </a:p>
          <a:p>
            <a:pPr xmlns:a="http://schemas.openxmlformats.org/drawingml/2006/main">
              <a:lnSpc>
                <a:spcPct val="85000"/>
              </a:lnSpc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فرط الكثافة = الدم)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 xmlns:a="http://schemas.openxmlformats.org/drawingml/2006/main">
              <a:lnSpc>
                <a:spcPct val="85000"/>
              </a:lnSpc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/>
              <a:t>أمامي يسار كبير</a:t>
            </a:r>
            <a:r xmlns:a="http://schemas.openxmlformats.org/drawingml/2006/main">
              <a:rPr lang="ar" altLang="en-US" sz="1800" u="sng"/>
              <a:t> </a:t>
            </a:r>
          </a:p>
          <a:p>
            <a:pPr xmlns:a="http://schemas.openxmlformats.org/drawingml/2006/main">
              <a:lnSpc>
                <a:spcPct val="85000"/>
              </a:lnSpc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i="1"/>
              <a:t>نزيف فى المخ.</a:t>
            </a:r>
            <a:r xmlns:a="http://schemas.openxmlformats.org/drawingml/2006/main">
              <a:rPr lang="ar" altLang="en-US" sz="1600" i="1"/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 xmlns:a="http://schemas.openxmlformats.org/drawingml/2006/main">
              <a:lnSpc>
                <a:spcPct val="85000"/>
              </a:lnSpc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أنا </a:t>
            </a:r>
            <a:r xmlns:a="http://schemas.openxmlformats.org/drawingml/2006/main">
              <a:rPr lang="ar" altLang="en-US" sz="1800"/>
              <a:t>نزيف داخل البطيني</a:t>
            </a:r>
          </a:p>
          <a:p>
            <a:pPr xmlns:a="http://schemas.openxmlformats.org/drawingml/2006/main">
              <a:lnSpc>
                <a:spcPct val="85000"/>
              </a:lnSpc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/>
              <a:t>موجود أيضًا</a:t>
            </a:r>
          </a:p>
          <a:p>
            <a:pPr xmlns:a="http://schemas.openxmlformats.org/drawingml/2006/main">
              <a:spcBef>
                <a:spcPct val="5000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لا يحتوي على مضادات الفبرين!</a:t>
            </a:r>
            <a:endParaRPr xmlns:a="http://schemas.openxmlformats.org/drawingml/2006/main" lang="en-US" altLang="en-US" sz="1600" b="0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H="1" flipV="1">
            <a:off x="4062413" y="2967038"/>
            <a:ext cx="2222500" cy="4603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178550" y="629126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>
              <a:spcBef>
                <a:spcPct val="5000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غادر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4775" y="63103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>
              <a:spcBef>
                <a:spcPct val="5000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يمين</a:t>
            </a: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H="1" flipV="1">
            <a:off x="3578225" y="4108450"/>
            <a:ext cx="2746375" cy="5349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2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D149813-F546-490E-B8A4-E37C7F948568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0088"/>
            <a:ext cx="7543800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 smtClean="0"/>
              <a:t>نزيف في المنطقة تحت العنكبوتية</a:t>
            </a:r>
          </a:p>
        </p:txBody>
      </p:sp>
      <p:pic>
        <p:nvPicPr>
          <p:cNvPr id="17412" name="Picture 3"/>
          <p:cNvPicPr>
            <a:picLocks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1543050"/>
            <a:ext cx="4748212" cy="5059363"/>
          </a:xfrm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708775" y="2654300"/>
            <a:ext cx="243522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>
              <a:spcBef>
                <a:spcPct val="5000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i="1">
                <a:sym typeface="Symbol" panose="05050102010706020507" pitchFamily="18" charset="2"/>
              </a:rPr>
              <a:t>نزيف تحت العنكبوتية الحاد</a:t>
            </a:r>
            <a:r xmlns:a="http://schemas.openxmlformats.org/drawingml/2006/main">
              <a:rPr lang="ar" altLang="en-US" sz="1600" i="1">
                <a:sym typeface="Symbol" panose="05050102010706020507" pitchFamily="18" charset="2"/>
              </a:rPr>
              <a:t> </a:t>
            </a:r>
          </a:p>
          <a:p>
            <a:pPr xmlns:a="http://schemas.openxmlformats.org/drawingml/2006/main">
              <a:spcBef>
                <a:spcPct val="5000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>
                <a:sym typeface="Symbol" panose="05050102010706020507" pitchFamily="18" charset="2"/>
              </a:rPr>
              <a:t>مساحات منتشرة من الصور البيضاء (شديدة الكثافة)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 xmlns:a="http://schemas.openxmlformats.org/drawingml/2006/main">
              <a:spcBef>
                <a:spcPct val="5000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دم مرئي في البطينين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 xmlns:a="http://schemas.openxmlformats.org/drawingml/2006/main">
              <a:spcBef>
                <a:spcPct val="5000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/>
              <a:t>ومناطق متعددة على سطح الدماغ</a:t>
            </a:r>
            <a:r xmlns:a="http://schemas.openxmlformats.org/drawingml/2006/main">
              <a:rPr lang="ar" altLang="en-US" sz="1600" b="0"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800" b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1851025" y="3776663"/>
            <a:ext cx="4895850" cy="14033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 flipV="1">
            <a:off x="2927350" y="3859213"/>
            <a:ext cx="3819525" cy="6381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124200" y="5189538"/>
            <a:ext cx="3622675" cy="158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9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512191"/>
            <a:ext cx="5062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مرضي</a:t>
            </a:r>
            <a:r xmlns:a="http://schemas.openxmlformats.org/drawingml/2006/main">
              <a:rPr sz="4000" spc="-15" dirty="0"/>
              <a:t> </a:t>
            </a:r>
            <a:r xmlns:a="http://schemas.openxmlformats.org/drawingml/2006/main">
              <a:rPr sz="4000" spc="-5" dirty="0"/>
              <a:t>المظاهر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1688109"/>
            <a:ext cx="7509509" cy="35255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العصبية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العجز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83693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بشكل غير عادي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شديد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صداع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غالباً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فقدان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الوعي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لمتغير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فترة.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ألم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الاستعلاء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خلف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رقبة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العمود الفقري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اضطرابات 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بصرية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(مرئي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خسارة ، ازدواج الرؤية ،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إطراق)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طنين الأذن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دوخة،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ضعف نصفي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غيبوبة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موت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486" y="544195"/>
            <a:ext cx="7099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التقييم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التشخيص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الموجودات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108315" cy="401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125031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CT</a:t>
            </a:r>
            <a:r xmlns:a="http://schemas.openxmlformats.org/drawingml/2006/main">
              <a:rPr sz="2400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يتم المسح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يحدد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الحجم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موقع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التابع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ورم دموي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البزل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القطني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يتم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تنفيذ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إذا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هناك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لا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يوجد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دليل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زيادة </a:t>
            </a:r>
            <a:r xmlns:a="http://schemas.openxmlformats.org/drawingml/2006/main">
              <a:rPr sz="2400" spc="-70" dirty="0">
                <a:latin typeface="Times New Roman"/>
                <a:cs typeface="Times New Roman"/>
              </a:rPr>
              <a:t>برنامج المقارنات الدولية.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600" b="1" spc="-5" dirty="0">
                <a:latin typeface="Times New Roman"/>
                <a:cs typeface="Times New Roman"/>
              </a:rPr>
              <a:t>وقاية: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يتحكم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ارتفاع ضغط الدم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خصوصاً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 الأفراد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زيادة</a:t>
            </a:r>
            <a:r xmlns:a="http://schemas.openxmlformats.org/drawingml/2006/main">
              <a:rPr sz="24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55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سنة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عمر،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بوضوح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يقلل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لنزيف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سكتة دماغية.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347345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إضافي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عوامل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مشابه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المخاطر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للسكتة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الدماغية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وتشمل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التدخين ،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والإفراط في تناول الكحوليات ، والإفراط في تناول الكحوليات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الكوليسترول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512191"/>
            <a:ext cx="474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طبي</a:t>
            </a:r>
            <a:r xmlns:a="http://schemas.openxmlformats.org/drawingml/2006/main">
              <a:rPr sz="4000" spc="-35" dirty="0"/>
              <a:t> </a:t>
            </a:r>
            <a:r xmlns:a="http://schemas.openxmlformats.org/drawingml/2006/main">
              <a:rPr sz="4000" spc="-5" dirty="0"/>
              <a:t>إدارة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09180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الإدارة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الراحة في الفراش مع التخدير للوقاية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الإثارة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الإجهاد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وإدارة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التشنج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والجراحة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طبي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علاج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كى تمنع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عودة النزيف.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43434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المسكنات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(الكودين ،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أسِيتامينُوفين)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يمكن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وصفه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رأس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وآلام الرقبة.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450215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يتم تزويد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المريض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بجوارب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ضغط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مرنة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يمنع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عميق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تجلط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الأوردة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تهديد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أي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على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سرير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استراحة.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8786495-7AF9-4C6B-A41B-717B15DC3A0E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28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0088"/>
            <a:ext cx="7543800" cy="615553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 smtClean="0"/>
              <a:t>المظاهر السريرية للسكتة الدماغية</a:t>
            </a:r>
            <a:endParaRPr xmlns:a="http://schemas.openxmlformats.org/drawingml/2006/main" lang="en-US" sz="4000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543800" cy="4598182"/>
          </a:xfrm>
        </p:spPr>
        <p:txBody>
          <a:bodyPr/>
          <a:lstStyle/>
          <a:p>
            <a:pPr xmlns:a="http://schemas.openxmlformats.org/drawingml/2006/main" eaLnBrk="1" hangingPunct="1">
              <a:lnSpc>
                <a:spcPct val="90000"/>
              </a:lnSpc>
              <a:bidi/>
            </a:pPr>
            <a:r xmlns:a="http://schemas.openxmlformats.org/drawingml/2006/main">
              <a:rPr lang="ar" altLang="en-US" sz="4400" dirty="0" smtClean="0">
                <a:solidFill>
                  <a:srgbClr val="FF0000"/>
                </a:solidFill>
              </a:rPr>
              <a:t>يؤثر على العديد من وظائف الجسم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النشاط الحركي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تواصل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يؤثر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الوظيفة الفكرية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التعديلات الحسية المكانية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إزالة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شخصية</a:t>
            </a:r>
          </a:p>
          <a:p>
            <a:pPr xmlns:a="http://schemas.openxmlformats.org/drawingml/2006/main" marL="1657350" lvl="2" indent="-742950" eaLnBrk="1" hangingPunct="1">
              <a:lnSpc>
                <a:spcPct val="9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altLang="en-US" sz="3600" dirty="0" smtClean="0"/>
              <a:t>إحساس</a:t>
            </a:r>
          </a:p>
        </p:txBody>
      </p:sp>
    </p:spTree>
    <p:extLst>
      <p:ext uri="{BB962C8B-B14F-4D97-AF65-F5344CB8AC3E}">
        <p14:creationId xmlns:p14="http://schemas.microsoft.com/office/powerpoint/2010/main" val="10372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329BBA2-3FC3-448F-9CCF-980341B3AC70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29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58000" cy="1169551"/>
          </a:xfrm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i="1" dirty="0" smtClean="0">
                <a:solidFill>
                  <a:srgbClr val="FF0000"/>
                </a:solidFill>
              </a:rPr>
              <a:t>الوظيفة الحركية </a:t>
            </a: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المظاهر السريرية</a:t>
            </a:r>
            <a:br xmlns:a="http://schemas.openxmlformats.org/drawingml/2006/main">
              <a:rPr lang="en-US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06496"/>
            <a:ext cx="8001000" cy="5416868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4000" dirty="0" smtClean="0"/>
              <a:t>التأثير الأكثر وضوحًا للسكتة الدماغية: شلل نصفي (شلل) أو شلل نصفي (ضعف)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4000" dirty="0" smtClean="0"/>
              <a:t>تشمل ضعف</a:t>
            </a:r>
          </a:p>
          <a:p>
            <a:pPr xmlns:a="http://schemas.openxmlformats.org/drawingml/2006/main" marL="914400" lvl="1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في المرحلة المبكرة: يظهر الشلل الرخو وفقدان DTR أو نقصانه (عادةً خلال 48 ساعة)</a:t>
            </a:r>
          </a:p>
          <a:p>
            <a:pPr xmlns:a="http://schemas.openxmlformats.org/drawingml/2006/main" marL="914400" lvl="1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التشنج (زيادة غير طبيعية في توتر العضلات) في الأطراف على الجانب المصاب.</a:t>
            </a:r>
          </a:p>
        </p:txBody>
      </p:sp>
    </p:spTree>
    <p:extLst>
      <p:ext uri="{BB962C8B-B14F-4D97-AF65-F5344CB8AC3E}">
        <p14:creationId xmlns:p14="http://schemas.microsoft.com/office/powerpoint/2010/main" val="1743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478663"/>
            <a:ext cx="3848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ترويه</a:t>
            </a:r>
            <a:r xmlns:a="http://schemas.openxmlformats.org/drawingml/2006/main">
              <a:rPr sz="4400" spc="-100" dirty="0"/>
              <a:t> </a:t>
            </a:r>
            <a:r xmlns:a="http://schemas.openxmlformats.org/drawingml/2006/main">
              <a:rPr sz="4400" spc="-15" dirty="0"/>
              <a:t>سكتة دماغية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775586"/>
            <a:ext cx="823722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4762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دماغية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، حادث وعائي دماغي </a:t>
            </a:r>
            <a:r xmlns:a="http://schemas.openxmlformats.org/drawingml/2006/main">
              <a:rPr sz="2400" spc="-55" dirty="0">
                <a:latin typeface="Times New Roman"/>
                <a:cs typeface="Times New Roman"/>
              </a:rPr>
              <a:t>(CVA) ،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ما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هو</a:t>
            </a:r>
            <a:r xmlns:a="http://schemas.openxmlformats.org/drawingml/2006/main">
              <a:rPr sz="2400" spc="-59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الآن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يسمى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"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نوبة دماغية"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هو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فقدان مفاجئ للوظيفة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الناتجة عن انقطاع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إمداد الدم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لجزء من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مخ.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ts val="282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هذا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حدث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عادة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نتيجة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طويل الأمد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الأوعية الدموية الدماغية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مرض.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فقط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8٪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السكتات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الدماغية الإقفارية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نتيجة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موت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داخل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30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أيام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FD87355-5347-4217-A97D-565B43447645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30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181600" cy="1169551"/>
          </a:xfrm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i="1" dirty="0" smtClean="0">
                <a:solidFill>
                  <a:srgbClr val="FF0000"/>
                </a:solidFill>
              </a:rPr>
              <a:t>الوظيفة الحركية </a:t>
            </a: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المظاهر السريرية</a:t>
            </a:r>
            <a:br xmlns:a="http://schemas.openxmlformats.org/drawingml/2006/main">
              <a:rPr lang="en-US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74351"/>
            <a:ext cx="8458200" cy="5047536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600" dirty="0" smtClean="0"/>
              <a:t>العجز الحركي المميز</a:t>
            </a:r>
          </a:p>
          <a:p>
            <a:pPr xmlns:a="http://schemas.openxmlformats.org/drawingml/2006/main" lvl="1" eaLnBrk="1" hangingPunct="1">
              <a:buFontTx/>
              <a:buNone/>
              <a:bidi/>
            </a:pPr>
            <a:r xmlns:a="http://schemas.openxmlformats.org/drawingml/2006/main">
              <a:rPr lang="ar" altLang="en-US" sz="2800" dirty="0" smtClean="0"/>
              <a:t>- </a:t>
            </a:r>
            <a:r xmlns:a="http://schemas.openxmlformats.org/drawingml/2006/main">
              <a:rPr lang="ar" altLang="en-US" sz="2800" b="1" u="sng" dirty="0" smtClean="0">
                <a:solidFill>
                  <a:srgbClr val="FF0000"/>
                </a:solidFill>
              </a:rPr>
              <a:t>Akinesia </a:t>
            </a:r>
            <a:r xmlns:a="http://schemas.openxmlformats.org/drawingml/2006/main">
              <a:rPr lang="ar" altLang="en-US" sz="2800" b="0" dirty="0" smtClean="0"/>
              <a:t>= فقدان الحركة التطوعية الماهرة</a:t>
            </a:r>
            <a:r xmlns:a="http://schemas.openxmlformats.org/drawingml/2006/main">
              <a:rPr lang="ar" altLang="en-US" sz="2800" dirty="0" smtClean="0"/>
              <a:t> </a:t>
            </a:r>
          </a:p>
          <a:p>
            <a:pPr xmlns:a="http://schemas.openxmlformats.org/drawingml/2006/main" lvl="1" eaLnBrk="1" hangingPunct="1">
              <a:buFontTx/>
              <a:buNone/>
              <a:bidi/>
            </a:pPr>
            <a:r xmlns:a="http://schemas.openxmlformats.org/drawingml/2006/main">
              <a:rPr lang="ar" altLang="en-US" sz="2800" dirty="0" smtClean="0"/>
              <a:t>- </a:t>
            </a:r>
            <a:r xmlns:a="http://schemas.openxmlformats.org/drawingml/2006/main">
              <a:rPr lang="ar" altLang="en-US" sz="2800" b="0" dirty="0" smtClean="0"/>
              <a:t>ضعف تكامل الحركات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b="0" dirty="0" smtClean="0"/>
              <a:t>تغييرات في توتر العضلات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b="0" dirty="0" smtClean="0"/>
              <a:t>تعديلات في المنعكسات = </a:t>
            </a:r>
            <a:r xmlns:a="http://schemas.openxmlformats.org/drawingml/2006/main">
              <a:rPr lang="ar" altLang="en-US" sz="2800" b="0" dirty="0" err="1" smtClean="0"/>
              <a:t>ضعف المنعكسات </a:t>
            </a:r>
            <a:r xmlns:a="http://schemas.openxmlformats.org/drawingml/2006/main">
              <a:rPr lang="ar" altLang="en-US" sz="2800" b="0" dirty="0" smtClean="0"/>
              <a:t>، فرط المنعكسات</a:t>
            </a:r>
          </a:p>
          <a:p>
            <a:pPr xmlns:a="http://schemas.openxmlformats.org/drawingml/2006/main" marL="571500" indent="-5715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600" b="0" dirty="0" smtClean="0"/>
              <a:t>فترة أولية من الترهل لأيام إلى أسابيع تتعلق بتلف الأعصاب</a:t>
            </a:r>
          </a:p>
          <a:p>
            <a:pPr xmlns:a="http://schemas.openxmlformats.org/drawingml/2006/main" marL="571500" indent="-5715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600" b="0" dirty="0" smtClean="0"/>
              <a:t>تشنج العضلات المرتبط بانقطاع تأثير الخلايا العصبية الحركية العليا</a:t>
            </a:r>
            <a:r xmlns:a="http://schemas.openxmlformats.org/drawingml/2006/main">
              <a:rPr lang="ar" alt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DFBE3BC-B3A7-48CC-A84F-DFD26DFC7877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31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52400"/>
            <a:ext cx="6324600" cy="1046440"/>
          </a:xfrm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3200" i="1" dirty="0" smtClean="0">
                <a:solidFill>
                  <a:srgbClr val="FF0000"/>
                </a:solidFill>
              </a:rPr>
              <a:t>اتصالات </a:t>
            </a:r>
            <a:r xmlns:a="http://schemas.openxmlformats.org/drawingml/2006/main">
              <a:rPr lang="ar" sz="3200" dirty="0" smtClean="0">
                <a:solidFill>
                  <a:srgbClr val="FF0000"/>
                </a:solidFill>
              </a:rPr>
              <a:t>المظاهر السريرية</a:t>
            </a:r>
            <a:br xmlns:a="http://schemas.openxmlformats.org/drawingml/2006/main">
              <a:rPr lang="en-US" sz="3200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sz="3200" b="0" i="1" dirty="0" smtClean="0">
                <a:solidFill>
                  <a:srgbClr val="FF0000"/>
                </a:solidFill>
              </a:rPr>
              <a:t> </a:t>
            </a: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1951"/>
            <a:ext cx="8686800" cy="4739759"/>
          </a:xfrm>
        </p:spPr>
        <p:txBody>
          <a:bodyPr/>
          <a:lstStyle/>
          <a:p>
            <a:pPr xmlns:a="http://schemas.openxmlformats.org/drawingml/2006/main" marL="571500" indent="-571500" eaLnBrk="1" hangingPunct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800" dirty="0" smtClean="0"/>
              <a:t>يسيطر الملازم أول نصف الكرة الأرضية المهيمن على المهارات اللغوية التي تتضمن </a:t>
            </a:r>
            <a:r xmlns:a="http://schemas.openxmlformats.org/drawingml/2006/main">
              <a:rPr lang="ar" altLang="en-US" sz="2800" dirty="0" smtClean="0">
                <a:solidFill>
                  <a:srgbClr val="FF0000"/>
                </a:solidFill>
              </a:rPr>
              <a:t>التعبير والفهم </a:t>
            </a:r>
            <a:r xmlns:a="http://schemas.openxmlformats.org/drawingml/2006/main">
              <a:rPr lang="ar" altLang="en-US" sz="2800" dirty="0" smtClean="0"/>
              <a:t>.</a:t>
            </a:r>
          </a:p>
          <a:p>
            <a:pPr xmlns:a="http://schemas.openxmlformats.org/drawingml/2006/main" marL="571500" indent="-571500" eaLnBrk="1" hangingPunct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800" dirty="0" smtClean="0"/>
              <a:t>ضرر السكتة الدماغية الملازم نصفي الكرة الأرضية:</a:t>
            </a:r>
          </a:p>
          <a:p>
            <a:pPr xmlns:a="http://schemas.openxmlformats.org/drawingml/2006/main" marL="571500" indent="-571500" eaLnBrk="1" hangingPunct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800" dirty="0">
                <a:solidFill>
                  <a:srgbClr val="FF0000"/>
                </a:solidFill>
              </a:rPr>
              <a:t>الحبسة </a:t>
            </a:r>
            <a:r xmlns:a="http://schemas.openxmlformats.org/drawingml/2006/main">
              <a:rPr lang="ar" altLang="en-US" sz="2800" dirty="0" smtClean="0"/>
              <a:t>هي </a:t>
            </a:r>
            <a:r xmlns:a="http://schemas.openxmlformats.org/drawingml/2006/main">
              <a:rPr lang="ar" altLang="en-US" sz="2800" u="sng" dirty="0" smtClean="0"/>
              <a:t>فقدان كامل </a:t>
            </a:r>
            <a:r xmlns:a="http://schemas.openxmlformats.org/drawingml/2006/main">
              <a:rPr lang="ar" altLang="en-US" sz="2800" dirty="0" smtClean="0"/>
              <a:t>لفهم اللغة واستخدامها</a:t>
            </a:r>
          </a:p>
          <a:p>
            <a:pPr xmlns:a="http://schemas.openxmlformats.org/drawingml/2006/main" marL="571500" indent="-57150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800" dirty="0">
                <a:solidFill>
                  <a:srgbClr val="FF0000"/>
                </a:solidFill>
              </a:rPr>
              <a:t>فقدان القدرة على الكلام: </a:t>
            </a:r>
            <a:r xmlns:a="http://schemas.openxmlformats.org/drawingml/2006/main">
              <a:rPr lang="ar" altLang="en-US" sz="2800" dirty="0"/>
              <a:t>فقدان الاتصال + فقدان وظيفة الاستقبال</a:t>
            </a:r>
          </a:p>
          <a:p>
            <a:pPr xmlns:a="http://schemas.openxmlformats.org/drawingml/2006/main" marL="457200" indent="-457200" eaLnBrk="1" hangingPunct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800" dirty="0">
                <a:solidFill>
                  <a:srgbClr val="FF0000"/>
                </a:solidFill>
              </a:rPr>
              <a:t>الحبسة الاستقبالية </a:t>
            </a:r>
            <a:r xmlns:a="http://schemas.openxmlformats.org/drawingml/2006/main">
              <a:rPr lang="ar" altLang="en-US" sz="2800" dirty="0"/>
              <a:t>: الصوت والكلام غير مفهومين (السكتة الدماغية تؤثر على منطقة </a:t>
            </a:r>
            <a:r xmlns:a="http://schemas.openxmlformats.org/drawingml/2006/main">
              <a:rPr lang="ar" altLang="en-US" sz="2800" dirty="0" smtClean="0"/>
              <a:t>فيرنيك </a:t>
            </a:r>
            <a:r xmlns:a="http://schemas.openxmlformats.org/drawingml/2006/main">
              <a:rPr lang="ar" altLang="en-US" sz="2800" dirty="0"/>
              <a:t>)</a:t>
            </a:r>
          </a:p>
          <a:p>
            <a:pPr xmlns:a="http://schemas.openxmlformats.org/drawingml/2006/main" marL="457200" indent="-457200" eaLnBrk="1" hangingPunct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800" dirty="0">
                <a:solidFill>
                  <a:srgbClr val="FF0000"/>
                </a:solidFill>
              </a:rPr>
              <a:t>الحبسة التعبيرية </a:t>
            </a:r>
            <a:r xmlns:a="http://schemas.openxmlformats.org/drawingml/2006/main">
              <a:rPr lang="ar" altLang="en-US" sz="2800" dirty="0"/>
              <a:t>= صعوبة في التحدث / الكتابة ( </a:t>
            </a:r>
            <a:r xmlns:a="http://schemas.openxmlformats.org/drawingml/2006/main">
              <a:rPr lang="ar" altLang="en-US" sz="2800" dirty="0"/>
              <a:t>منطقة </a:t>
            </a:r>
            <a:r xmlns:a="http://schemas.openxmlformats.org/drawingml/2006/main">
              <a:rPr lang="ar" altLang="en-US" sz="2800" dirty="0" err="1"/>
              <a:t>براكاس </a:t>
            </a:r>
            <a:r xmlns:a="http://schemas.openxmlformats.org/drawingml/2006/main">
              <a:rPr lang="ar" altLang="en-US" sz="2800" dirty="0" smtClean="0"/>
              <a:t>)</a:t>
            </a:r>
            <a:endParaRPr xmlns:a="http://schemas.openxmlformats.org/drawingml/2006/main"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93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4225EFC-3FAC-4106-823E-4159DC988529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32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5980304" cy="1169551"/>
          </a:xfrm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i="1" dirty="0" smtClean="0">
                <a:solidFill>
                  <a:srgbClr val="FF0000"/>
                </a:solidFill>
              </a:rPr>
              <a:t>اتصالات </a:t>
            </a: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المظاهر السريرية</a:t>
            </a:r>
            <a:br xmlns:a="http://schemas.openxmlformats.org/drawingml/2006/main">
              <a:rPr lang="en-US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b="0" i="1" dirty="0" smtClean="0">
                <a:solidFill>
                  <a:srgbClr val="FF0000"/>
                </a:solidFill>
              </a:rPr>
              <a:t> </a:t>
            </a:r>
            <a:r xmlns:a="http://schemas.openxmlformats.org/drawingml/2006/main">
              <a:rPr lang="ar" sz="4000" dirty="0" smtClean="0">
                <a:solidFill>
                  <a:srgbClr val="FF0000"/>
                </a:solidFill>
              </a:rPr>
              <a:t> </a:t>
            </a:r>
            <a:endParaRPr xmlns:a="http://schemas.openxmlformats.org/drawingml/2006/main"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3939540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200" dirty="0" smtClean="0">
                <a:solidFill>
                  <a:srgbClr val="FF0000"/>
                </a:solidFill>
              </a:rPr>
              <a:t>عسر الكلام </a:t>
            </a:r>
            <a:r xmlns:a="http://schemas.openxmlformats.org/drawingml/2006/main">
              <a:rPr lang="ar" altLang="en-US" sz="3200" dirty="0" smtClean="0">
                <a:solidFill>
                  <a:srgbClr val="FFFF00"/>
                </a:solidFill>
              </a:rPr>
              <a:t>: </a:t>
            </a:r>
            <a:r xmlns:a="http://schemas.openxmlformats.org/drawingml/2006/main">
              <a:rPr lang="ar" altLang="en-US" sz="3200" b="0" dirty="0" smtClean="0"/>
              <a:t>صعوبة تتعلق بفهم اللغة أو استخدامها بسبب الاضطراب الجزئي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200" b="0" dirty="0" smtClean="0">
                <a:solidFill>
                  <a:srgbClr val="FF0000"/>
                </a:solidFill>
              </a:rPr>
              <a:t>عسر التلفظ </a:t>
            </a:r>
            <a:r xmlns:a="http://schemas.openxmlformats.org/drawingml/2006/main">
              <a:rPr lang="ar" altLang="en-US" sz="3200" b="0" dirty="0" smtClean="0">
                <a:solidFill>
                  <a:srgbClr val="FFFF00"/>
                </a:solidFill>
              </a:rPr>
              <a:t>: </a:t>
            </a:r>
            <a:r xmlns:a="http://schemas.openxmlformats.org/drawingml/2006/main">
              <a:rPr lang="ar" altLang="en-US" sz="3200" b="0" dirty="0" smtClean="0"/>
              <a:t>قد ينطوي الاضطراب في التحكم العضلي في الكلام على النطق واللفظ والصوت</a:t>
            </a:r>
            <a:r xmlns:a="http://schemas.openxmlformats.org/drawingml/2006/main">
              <a:rPr lang="ar" altLang="en-US" sz="3200" dirty="0" smtClean="0"/>
              <a:t>  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200" dirty="0" smtClean="0">
                <a:solidFill>
                  <a:srgbClr val="FF0000"/>
                </a:solidFill>
              </a:rPr>
              <a:t>أبراكسيا </a:t>
            </a:r>
            <a:r xmlns:a="http://schemas.openxmlformats.org/drawingml/2006/main">
              <a:rPr lang="ar" altLang="en-US" sz="3200" dirty="0" smtClean="0"/>
              <a:t>= عدم القدرة على أداء عمل تم تعلمه مسبقًا</a:t>
            </a:r>
          </a:p>
        </p:txBody>
      </p:sp>
    </p:spTree>
    <p:extLst>
      <p:ext uri="{BB962C8B-B14F-4D97-AF65-F5344CB8AC3E}">
        <p14:creationId xmlns:p14="http://schemas.microsoft.com/office/powerpoint/2010/main" val="27706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4512D4B-C56F-4700-8874-D240E5DF0B9D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33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436" y="228600"/>
            <a:ext cx="5294504" cy="1169551"/>
          </a:xfrm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i="1" dirty="0" smtClean="0">
                <a:solidFill>
                  <a:srgbClr val="FF0000"/>
                </a:solidFill>
              </a:rPr>
              <a:t>تؤثر </a:t>
            </a: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المظاهر السريرية</a:t>
            </a:r>
            <a:br xmlns:a="http://schemas.openxmlformats.org/drawingml/2006/main">
              <a:rPr lang="en-US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543800" cy="2585323"/>
          </a:xfrm>
        </p:spPr>
        <p:txBody>
          <a:bodyPr/>
          <a:lstStyle/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b="0" dirty="0" smtClean="0"/>
              <a:t>صعوبة السيطرة على العواطف</a:t>
            </a:r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b="0" dirty="0" smtClean="0"/>
              <a:t>قد تكون الاستجابات العاطفية مبالغًا فيها أو لا يمكن التنبؤ بها</a:t>
            </a:r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b="0" dirty="0" smtClean="0"/>
              <a:t>اكتئاب</a:t>
            </a:r>
            <a:endParaRPr xmlns:a="http://schemas.openxmlformats.org/drawingml/2006/main" lang="en-US" altLang="en-US" sz="2800" b="0" dirty="0" smtClean="0"/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b="0" dirty="0" smtClean="0"/>
              <a:t>محبط بسبب مشاكل التنقل والاتصال</a:t>
            </a:r>
            <a:endParaRPr xmlns:a="http://schemas.openxmlformats.org/drawingml/2006/main" lang="en-US" altLang="en-US" sz="2800" b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4191000"/>
            <a:ext cx="54469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i="1" kern="0" dirty="0" smtClean="0">
                <a:solidFill>
                  <a:srgbClr val="FF0000"/>
                </a:solidFill>
              </a:rPr>
              <a:t>الوظيفة الفكرية</a:t>
            </a:r>
            <a:r xmlns:a="http://schemas.openxmlformats.org/drawingml/2006/main">
              <a:rPr lang="ar" b="0" i="1" kern="0" dirty="0" smtClean="0">
                <a:solidFill>
                  <a:srgbClr val="FF0000"/>
                </a:solidFill>
              </a:rPr>
              <a:t> </a:t>
            </a:r>
            <a:endParaRPr xmlns:a="http://schemas.openxmlformats.org/drawingml/2006/main" lang="en-US" sz="4000" kern="0" dirty="0" smtClean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4953000"/>
            <a:ext cx="75438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marL="342900" indent="-342900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dirty="0"/>
              <a:t>كل من الذاكرة والحكم قد تضعف</a:t>
            </a:r>
          </a:p>
          <a:p>
            <a:pPr xmlns:a="http://schemas.openxmlformats.org/drawingml/2006/main" marL="342900" indent="-342900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dirty="0"/>
              <a:t>من المرجح أن تؤدي السكتة الدماغية اليسرى إلى مشاكل في الذاكرة تتعلق باللغة.</a:t>
            </a:r>
          </a:p>
        </p:txBody>
      </p:sp>
    </p:spTree>
    <p:extLst>
      <p:ext uri="{BB962C8B-B14F-4D97-AF65-F5344CB8AC3E}">
        <p14:creationId xmlns:p14="http://schemas.microsoft.com/office/powerpoint/2010/main" val="21461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1F87CB7-C835-4B5F-BD43-845F825E61A6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107996"/>
          </a:xfrm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المظاهر السريرية </a:t>
            </a:r>
            <a:br xmlns:a="http://schemas.openxmlformats.org/drawingml/2006/main">
              <a:rPr lang="en-US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i="1" dirty="0" smtClean="0">
                <a:solidFill>
                  <a:srgbClr val="FF0000"/>
                </a:solidFill>
              </a:rPr>
              <a:t>: التعديلات الحسية المكانية</a:t>
            </a:r>
            <a:r xmlns:a="http://schemas.openxmlformats.org/drawingml/2006/main">
              <a:rPr lang="ar" b="0" i="1" dirty="0" smtClean="0">
                <a:solidFill>
                  <a:srgbClr val="FF0000"/>
                </a:solidFill>
              </a:rPr>
              <a:t> </a:t>
            </a:r>
            <a:endParaRPr xmlns:a="http://schemas.openxmlformats.org/drawingml/2006/main"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05800" cy="4648200"/>
          </a:xfrm>
        </p:spPr>
        <p:txBody>
          <a:bodyPr/>
          <a:lstStyle/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defRPr/>
              <a:bidi/>
            </a:pPr>
            <a:r xmlns:a="http://schemas.openxmlformats.org/drawingml/2006/main">
              <a:rPr lang="ar" sz="3200" dirty="0" smtClean="0"/>
              <a:t>الأكثر شيوعًا في الجانب الأيمن من السكتة الدماغية قد تحدث مع السكتة الدماغية اليسرى</a:t>
            </a:r>
          </a:p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defRPr/>
              <a:bidi/>
            </a:pPr>
            <a:r xmlns:a="http://schemas.openxmlformats.org/drawingml/2006/main">
              <a:rPr lang="ar" sz="3200" dirty="0" smtClean="0"/>
              <a:t>يمكن تقسيمها إلى أربع فئات</a:t>
            </a:r>
          </a:p>
          <a:p>
            <a:pPr xmlns:a="http://schemas.openxmlformats.org/drawingml/2006/main" marL="1371600" lvl="1" indent="-571500" eaLnBrk="1" hangingPunct="1">
              <a:buFontTx/>
              <a:buAutoNum type="arabicPeriod"/>
              <a:defRPr/>
              <a:bidi/>
            </a:pPr>
            <a:r xmlns:a="http://schemas.openxmlformats.org/drawingml/2006/main">
              <a:rPr lang="ar" sz="2400" dirty="0" smtClean="0"/>
              <a:t>تصور خاطئ للذات والمرض</a:t>
            </a:r>
          </a:p>
          <a:p>
            <a:pPr xmlns:a="http://schemas.openxmlformats.org/drawingml/2006/main" marL="1371600" lvl="1" indent="-571500" eaLnBrk="1" hangingPunct="1">
              <a:buFontTx/>
              <a:buAutoNum type="arabicPeriod"/>
              <a:defRPr/>
              <a:bidi/>
            </a:pPr>
            <a:r xmlns:a="http://schemas.openxmlformats.org/drawingml/2006/main">
              <a:rPr lang="ar" sz="2400" dirty="0" smtClean="0"/>
              <a:t>تصور خاطئ للذات في الفضاء</a:t>
            </a:r>
          </a:p>
          <a:p>
            <a:pPr xmlns:a="http://schemas.openxmlformats.org/drawingml/2006/main" marL="1363663" lvl="1" indent="-609600" eaLnBrk="1" hangingPunct="1">
              <a:buFontTx/>
              <a:buAutoNum type="arabicPeriod" startAt="3"/>
              <a:defRPr/>
              <a:bidi/>
            </a:pPr>
            <a:r xmlns:a="http://schemas.openxmlformats.org/drawingml/2006/main">
              <a:rPr lang="ar" sz="2400" dirty="0" smtClean="0"/>
              <a:t>عدم القدرة على التعرف على شيء ما عن طريق البصر أو اللمس أو السمع</a:t>
            </a:r>
          </a:p>
          <a:p>
            <a:pPr xmlns:a="http://schemas.openxmlformats.org/drawingml/2006/main" marL="1363663" lvl="1" indent="-609600" eaLnBrk="1" hangingPunct="1">
              <a:buFontTx/>
              <a:buAutoNum type="arabicPeriod" startAt="3"/>
              <a:defRPr/>
              <a:bidi/>
            </a:pPr>
            <a:r xmlns:a="http://schemas.openxmlformats.org/drawingml/2006/main">
              <a:rPr lang="ar" sz="2400" dirty="0" smtClean="0"/>
              <a:t>عدم القدرة على تنفيذ الحركات المتسلسلة المكتسبة عند القيادة</a:t>
            </a:r>
          </a:p>
        </p:txBody>
      </p:sp>
    </p:spTree>
    <p:extLst>
      <p:ext uri="{BB962C8B-B14F-4D97-AF65-F5344CB8AC3E}">
        <p14:creationId xmlns:p14="http://schemas.microsoft.com/office/powerpoint/2010/main" val="32104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94602D9-E525-4F99-921B-ED03B8F385C5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35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446904" cy="1107996"/>
          </a:xfrm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i="1" dirty="0" smtClean="0">
                <a:solidFill>
                  <a:srgbClr val="FF0000"/>
                </a:solidFill>
              </a:rPr>
              <a:t>القضاء على </a:t>
            </a: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المظاهر السريرية</a:t>
            </a:r>
            <a:br xmlns:a="http://schemas.openxmlformats.org/drawingml/2006/main">
              <a:rPr lang="en-US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b="0" i="1" dirty="0" smtClean="0">
                <a:solidFill>
                  <a:srgbClr val="FF0000"/>
                </a:solidFill>
              </a:rPr>
              <a:t>  </a:t>
            </a:r>
            <a:endParaRPr xmlns:a="http://schemas.openxmlformats.org/drawingml/2006/main"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323987"/>
          </a:xfrm>
        </p:spPr>
        <p:txBody>
          <a:bodyPr/>
          <a:lstStyle/>
          <a:p>
            <a:pPr xmlns:a="http://schemas.openxmlformats.org/drawingml/2006/main" marL="571500" indent="-5715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600" dirty="0" smtClean="0"/>
              <a:t>تحدث معظم مشاكل إخراج البول والأمعاء </a:t>
            </a:r>
            <a:r xmlns:a="http://schemas.openxmlformats.org/drawingml/2006/main">
              <a:rPr lang="ar" altLang="en-US" sz="3600" dirty="0" smtClean="0">
                <a:solidFill>
                  <a:srgbClr val="FF0000"/>
                </a:solidFill>
              </a:rPr>
              <a:t>في البداية وتكون مؤقتة</a:t>
            </a:r>
          </a:p>
          <a:p>
            <a:pPr xmlns:a="http://schemas.openxmlformats.org/drawingml/2006/main" marL="571500" indent="-5715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600" dirty="0" smtClean="0"/>
              <a:t>عندما تؤثر السكتة الدماغية على نصف الكرة المخية ، يتم استئناف تشخيص وظيفة المثانة الطبيعية.</a:t>
            </a:r>
          </a:p>
        </p:txBody>
      </p:sp>
    </p:spTree>
    <p:extLst>
      <p:ext uri="{BB962C8B-B14F-4D97-AF65-F5344CB8AC3E}">
        <p14:creationId xmlns:p14="http://schemas.microsoft.com/office/powerpoint/2010/main" val="2042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928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60" dirty="0"/>
              <a:t> </a:t>
            </a:r>
            <a:r xmlns:a="http://schemas.openxmlformats.org/drawingml/2006/main">
              <a:rPr spc="-10" dirty="0"/>
              <a:t>عملية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8959" y="1524000"/>
            <a:ext cx="8006080" cy="451469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85"/>
              </a:spcBef>
              <a:bidi/>
            </a:pPr>
            <a:r xmlns:a="http://schemas.openxmlformats.org/drawingml/2006/main"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تقدير: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12700" marR="5080">
              <a:lnSpc>
                <a:spcPts val="2590"/>
              </a:lnSpc>
              <a:spcBef>
                <a:spcPts val="615"/>
              </a:spcBef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خلال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بَصِير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مرحلة،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العصبية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تدفق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ملزمة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صيانتها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تقديم بيانات حول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التدابير الهامة التالية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لـ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مرضي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حالة:</a:t>
            </a:r>
          </a:p>
          <a:p>
            <a:pPr xmlns:a="http://schemas.openxmlformats.org/drawingml/2006/main" marL="191135" marR="147955" indent="-179070">
              <a:lnSpc>
                <a:spcPts val="2590"/>
              </a:lnSpc>
              <a:spcBef>
                <a:spcPts val="58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مستوى الوعي أو الاستجابة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كما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يتضح من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الحركة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ومقاومة تغيرات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الموقف والاستجابة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تنشيط؛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توجيه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وقت،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مكان،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والشخص</a:t>
            </a:r>
          </a:p>
          <a:p>
            <a:pPr xmlns:a="http://schemas.openxmlformats.org/drawingml/2006/main" marL="191135" marR="5715" indent="-179070" algn="just">
              <a:lnSpc>
                <a:spcPts val="2590"/>
              </a:lnSpc>
              <a:spcBef>
                <a:spcPts val="58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حضور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غياب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تطوعي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غير طوعي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حركات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الأطراف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.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نغمة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العضلات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وضعية الجسم وموقف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رأس</a:t>
            </a:r>
          </a:p>
          <a:p>
            <a:pPr xmlns:a="http://schemas.openxmlformats.org/drawingml/2006/main" marL="195580" indent="-183515" algn="just">
              <a:lnSpc>
                <a:spcPct val="100000"/>
              </a:lnSpc>
              <a:spcBef>
                <a:spcPts val="254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تصلب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الترهل</a:t>
            </a:r>
            <a:r xmlns:a="http://schemas.openxmlformats.org/drawingml/2006/main">
              <a:rPr sz="2800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رقبة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5240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928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60" dirty="0"/>
              <a:t> </a:t>
            </a:r>
            <a:r xmlns:a="http://schemas.openxmlformats.org/drawingml/2006/main">
              <a:rPr spc="-10" dirty="0"/>
              <a:t>عملية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797" y="979635"/>
            <a:ext cx="8787130" cy="547842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xmlns:a="http://schemas.openxmlformats.org/drawingml/2006/main" marL="257175" marR="128270" indent="-257175">
              <a:lnSpc>
                <a:spcPts val="2770"/>
              </a:lnSpc>
              <a:spcBef>
                <a:spcPts val="280"/>
              </a:spcBef>
              <a:buSzPct val="133333"/>
              <a:buChar char="•"/>
              <a:tabLst>
                <a:tab pos="25717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عين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افتتاح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مقارن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مقاس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التلاميذ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حدقة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تفاعلات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ضوء،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بصري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موضع</a:t>
            </a:r>
          </a:p>
          <a:p>
            <a:pPr xmlns:a="http://schemas.openxmlformats.org/drawingml/2006/main" marL="195580" indent="-183515">
              <a:lnSpc>
                <a:spcPts val="2735"/>
              </a:lnSpc>
              <a:spcBef>
                <a:spcPts val="220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لون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وجه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الأطراف.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درجة حرارة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والرطوبة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</a:p>
          <a:p>
            <a:pPr xmlns:a="http://schemas.openxmlformats.org/drawingml/2006/main" marL="285750">
              <a:lnSpc>
                <a:spcPts val="2735"/>
              </a:lnSpc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جلد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191135" marR="756285" indent="-179070">
              <a:lnSpc>
                <a:spcPts val="2590"/>
              </a:lnSpc>
              <a:spcBef>
                <a:spcPts val="61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جودة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معدلات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نبض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التنفس.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شرياني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دم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غاز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قيم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كما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هو مبين ،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درجة حرارة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الجسم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والشرايين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ضغط</a:t>
            </a:r>
          </a:p>
          <a:p>
            <a:pPr xmlns:a="http://schemas.openxmlformats.org/drawingml/2006/main" marL="179070" indent="-167005">
              <a:lnSpc>
                <a:spcPct val="100000"/>
              </a:lnSpc>
              <a:spcBef>
                <a:spcPts val="254"/>
              </a:spcBef>
              <a:buChar char="•"/>
              <a:tabLst>
                <a:tab pos="17970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قدرة</a:t>
            </a:r>
            <a:r xmlns:a="http://schemas.openxmlformats.org/drawingml/2006/main">
              <a:rPr sz="2800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يتكلم</a:t>
            </a:r>
          </a:p>
          <a:p>
            <a:pPr xmlns:a="http://schemas.openxmlformats.org/drawingml/2006/main" marL="191135" marR="841375" indent="-179070">
              <a:lnSpc>
                <a:spcPts val="2590"/>
              </a:lnSpc>
              <a:spcBef>
                <a:spcPts val="615"/>
              </a:spcBef>
              <a:buChar char="•"/>
              <a:tabLst>
                <a:tab pos="189865" algn="l"/>
              </a:tabLst>
              <a:bidi/>
            </a:pPr>
            <a:r xmlns:a="http://schemas.openxmlformats.org/drawingml/2006/main">
              <a:rPr sz="2800" spc="-60" dirty="0">
                <a:latin typeface="Times New Roman"/>
                <a:cs typeface="Times New Roman"/>
              </a:rPr>
              <a:t>مقدار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سوائل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ابتلع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تدار ؛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مقدار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 البول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تفرز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كل 24 ساعة</a:t>
            </a: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254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حضور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نزيف</a:t>
            </a: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290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صيانة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دم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ضغط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داخل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مرغوب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حدود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928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60" dirty="0"/>
              <a:t> </a:t>
            </a:r>
            <a:r xmlns:a="http://schemas.openxmlformats.org/drawingml/2006/main">
              <a:rPr spc="-10" dirty="0"/>
              <a:t>عملية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053084"/>
            <a:ext cx="8213090" cy="515846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85"/>
              </a:spcBef>
              <a:bidi/>
            </a:pP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تشخبص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12700" marR="429895">
              <a:lnSpc>
                <a:spcPts val="2590"/>
              </a:lnSpc>
              <a:spcBef>
                <a:spcPts val="615"/>
              </a:spcBef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بناءً على بيانات التقييم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قد تكون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التشخيصات التمريضية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الرئيسية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يشمل:</a:t>
            </a:r>
          </a:p>
          <a:p>
            <a:pPr xmlns:a="http://schemas.openxmlformats.org/drawingml/2006/main" marL="469265" marR="5080" indent="-457200">
              <a:lnSpc>
                <a:spcPts val="2590"/>
              </a:lnSpc>
              <a:spcBef>
                <a:spcPts val="585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إعاقة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جسدية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إمكانية التنقل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شلل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نصفي ،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خسارة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توازن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تنسيق،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التشنج ،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والدماغ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إصابة</a:t>
            </a:r>
          </a:p>
          <a:p>
            <a:pPr xmlns:a="http://schemas.openxmlformats.org/drawingml/2006/main" marL="469265" indent="-4572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v"/>
              <a:tabLst>
                <a:tab pos="17970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بَصِير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ألم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(مؤلم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كتف)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شلل نصفي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إهمال</a:t>
            </a:r>
          </a:p>
          <a:p>
            <a:pPr xmlns:a="http://schemas.openxmlformats.org/drawingml/2006/main" marL="469265" marR="613410" indent="-457200">
              <a:lnSpc>
                <a:spcPts val="2590"/>
              </a:lnSpc>
              <a:spcBef>
                <a:spcPts val="620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رعاية ذاتية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العجز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(صحة،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المرحاض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الاستمالة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والتغذية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)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سكتة دماغية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مضاعفات</a:t>
            </a:r>
          </a:p>
          <a:p>
            <a:pPr xmlns:a="http://schemas.openxmlformats.org/drawingml/2006/main" marL="469265" marR="27305" indent="-457200">
              <a:lnSpc>
                <a:spcPts val="2590"/>
              </a:lnSpc>
              <a:spcBef>
                <a:spcPts val="580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مختل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حسي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تصور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تغيير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حسي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استقبال،</a:t>
            </a:r>
            <a:r xmlns:a="http://schemas.openxmlformats.org/drawingml/2006/main">
              <a:rPr sz="28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الانتقال،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 / أو التكامل</a:t>
            </a:r>
          </a:p>
          <a:p>
            <a:pPr xmlns:a="http://schemas.openxmlformats.org/drawingml/2006/main" marL="469265" indent="-457200">
              <a:lnSpc>
                <a:spcPct val="100000"/>
              </a:lnSpc>
              <a:spcBef>
                <a:spcPts val="254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ضعف السمع</a:t>
            </a:r>
            <a:r xmlns:a="http://schemas.openxmlformats.org/drawingml/2006/main">
              <a:rPr sz="28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البلع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928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60" dirty="0"/>
              <a:t> </a:t>
            </a:r>
            <a:r xmlns:a="http://schemas.openxmlformats.org/drawingml/2006/main">
              <a:rPr spc="-10" dirty="0"/>
              <a:t>عملية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3986" y="1219200"/>
            <a:ext cx="8229600" cy="5398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784225" marR="81978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/>
              <a:t>سلس البول</a:t>
            </a:r>
            <a:r xmlns:a="http://schemas.openxmlformats.org/drawingml/2006/main">
              <a:rPr sz="2500" spc="-50" dirty="0"/>
              <a:t> </a:t>
            </a:r>
            <a:r xmlns:a="http://schemas.openxmlformats.org/drawingml/2006/main">
              <a:rPr sz="2500" dirty="0"/>
              <a:t>متعلق ب</a:t>
            </a:r>
            <a:r xmlns:a="http://schemas.openxmlformats.org/drawingml/2006/main">
              <a:rPr sz="2500" spc="-45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10" dirty="0"/>
              <a:t> </a:t>
            </a:r>
            <a:r xmlns:a="http://schemas.openxmlformats.org/drawingml/2006/main">
              <a:rPr sz="2500" dirty="0"/>
              <a:t>رخو</a:t>
            </a:r>
            <a:r xmlns:a="http://schemas.openxmlformats.org/drawingml/2006/main">
              <a:rPr sz="2500" spc="-30" dirty="0"/>
              <a:t> </a:t>
            </a:r>
            <a:r xmlns:a="http://schemas.openxmlformats.org/drawingml/2006/main">
              <a:rPr sz="2500" spc="-15" dirty="0"/>
              <a:t>مثانة،</a:t>
            </a:r>
            <a:r xmlns:a="http://schemas.openxmlformats.org/drawingml/2006/main">
              <a:rPr sz="2500" spc="-5" dirty="0"/>
              <a:t> عدم الاستقرار </a:t>
            </a:r>
            <a:r xmlns:a="http://schemas.openxmlformats.org/drawingml/2006/main">
              <a:rPr sz="2500" dirty="0"/>
              <a:t>النافص </a:t>
            </a:r>
            <a:r xmlns:a="http://schemas.openxmlformats.org/drawingml/2006/main">
              <a:rPr sz="2500" spc="-15" dirty="0"/>
              <a:t>،</a:t>
            </a:r>
            <a:r xmlns:a="http://schemas.openxmlformats.org/drawingml/2006/main">
              <a:rPr sz="2500" spc="-585" dirty="0"/>
              <a:t> </a:t>
            </a:r>
            <a:r xmlns:a="http://schemas.openxmlformats.org/drawingml/2006/main">
              <a:rPr sz="2500" dirty="0"/>
              <a:t>ارتباك،</a:t>
            </a:r>
            <a:r xmlns:a="http://schemas.openxmlformats.org/drawingml/2006/main">
              <a:rPr sz="2500" spc="-5" dirty="0"/>
              <a:t> </a:t>
            </a:r>
            <a:r xmlns:a="http://schemas.openxmlformats.org/drawingml/2006/main">
              <a:rPr sz="2500" dirty="0"/>
              <a:t>أو </a:t>
            </a:r>
            <a:r xmlns:a="http://schemas.openxmlformats.org/drawingml/2006/main">
              <a:rPr sz="2500" spc="-10" dirty="0"/>
              <a:t>صعوبة</a:t>
            </a:r>
            <a:r xmlns:a="http://schemas.openxmlformats.org/drawingml/2006/main">
              <a:rPr sz="2500" spc="-25" dirty="0"/>
              <a:t> </a:t>
            </a:r>
            <a:r xmlns:a="http://schemas.openxmlformats.org/drawingml/2006/main">
              <a:rPr sz="2500" dirty="0"/>
              <a:t>في </a:t>
            </a:r>
            <a:r xmlns:a="http://schemas.openxmlformats.org/drawingml/2006/main">
              <a:rPr sz="2500" spc="-5" dirty="0"/>
              <a:t>التواصل</a:t>
            </a:r>
          </a:p>
          <a:p>
            <a:pPr xmlns:a="http://schemas.openxmlformats.org/drawingml/2006/main" marL="784225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/>
              <a:t>مختل</a:t>
            </a:r>
            <a:r xmlns:a="http://schemas.openxmlformats.org/drawingml/2006/main">
              <a:rPr sz="2500" spc="-25" dirty="0"/>
              <a:t> </a:t>
            </a:r>
            <a:r xmlns:a="http://schemas.openxmlformats.org/drawingml/2006/main">
              <a:rPr sz="2500" dirty="0"/>
              <a:t>معتقد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العمليات</a:t>
            </a:r>
            <a:r xmlns:a="http://schemas.openxmlformats.org/drawingml/2006/main">
              <a:rPr sz="2500" spc="-30" dirty="0"/>
              <a:t> </a:t>
            </a:r>
            <a:r xmlns:a="http://schemas.openxmlformats.org/drawingml/2006/main">
              <a:rPr sz="2500" dirty="0"/>
              <a:t>متعلق ب</a:t>
            </a:r>
            <a:r xmlns:a="http://schemas.openxmlformats.org/drawingml/2006/main">
              <a:rPr sz="2500" spc="-40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مخ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spc="-5" dirty="0"/>
              <a:t>الضرر </a:t>
            </a:r>
            <a:r xmlns:a="http://schemas.openxmlformats.org/drawingml/2006/main">
              <a:rPr sz="2500" dirty="0"/>
              <a:t>والارتباك</a:t>
            </a:r>
          </a:p>
          <a:p>
            <a:pPr xmlns:a="http://schemas.openxmlformats.org/drawingml/2006/main" marL="963295" indent="-342900">
              <a:lnSpc>
                <a:spcPct val="10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sz="2500" dirty="0"/>
              <a:t>أو</a:t>
            </a:r>
            <a:r xmlns:a="http://schemas.openxmlformats.org/drawingml/2006/main">
              <a:rPr sz="2500" spc="-10" dirty="0"/>
              <a:t> </a:t>
            </a:r>
            <a:r xmlns:a="http://schemas.openxmlformats.org/drawingml/2006/main">
              <a:rPr sz="2500" spc="-5" dirty="0"/>
              <a:t>عجز</a:t>
            </a:r>
            <a:r xmlns:a="http://schemas.openxmlformats.org/drawingml/2006/main">
              <a:rPr sz="2500" spc="-50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20" dirty="0"/>
              <a:t> </a:t>
            </a:r>
            <a:r xmlns:a="http://schemas.openxmlformats.org/drawingml/2006/main">
              <a:rPr sz="2500" dirty="0"/>
              <a:t>يتبع</a:t>
            </a:r>
            <a:r xmlns:a="http://schemas.openxmlformats.org/drawingml/2006/main">
              <a:rPr sz="2500" spc="-10" dirty="0"/>
              <a:t> </a:t>
            </a:r>
            <a:r xmlns:a="http://schemas.openxmlformats.org/drawingml/2006/main">
              <a:rPr sz="2500" dirty="0"/>
              <a:t>تعليمات</a:t>
            </a:r>
          </a:p>
          <a:p>
            <a:pPr xmlns:a="http://schemas.openxmlformats.org/drawingml/2006/main" marL="784225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spc="-5" dirty="0"/>
              <a:t>ضعف السمع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لفظي</a:t>
            </a:r>
            <a:r xmlns:a="http://schemas.openxmlformats.org/drawingml/2006/main">
              <a:rPr sz="2500" spc="-20" dirty="0"/>
              <a:t> </a:t>
            </a:r>
            <a:r xmlns:a="http://schemas.openxmlformats.org/drawingml/2006/main">
              <a:rPr sz="2500" spc="-5" dirty="0"/>
              <a:t>تواصل</a:t>
            </a:r>
            <a:r xmlns:a="http://schemas.openxmlformats.org/drawingml/2006/main">
              <a:rPr sz="2500" spc="-30" dirty="0"/>
              <a:t> </a:t>
            </a:r>
            <a:r xmlns:a="http://schemas.openxmlformats.org/drawingml/2006/main">
              <a:rPr sz="2500" dirty="0"/>
              <a:t>متعلق ب</a:t>
            </a:r>
            <a:r xmlns:a="http://schemas.openxmlformats.org/drawingml/2006/main">
              <a:rPr sz="2500" spc="-40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مخ</a:t>
            </a:r>
            <a:r xmlns:a="http://schemas.openxmlformats.org/drawingml/2006/main">
              <a:rPr sz="2500" spc="-10" dirty="0"/>
              <a:t> </a:t>
            </a:r>
            <a:r xmlns:a="http://schemas.openxmlformats.org/drawingml/2006/main">
              <a:rPr sz="2500" spc="-5" dirty="0"/>
              <a:t>ضرر</a:t>
            </a:r>
          </a:p>
          <a:p>
            <a:pPr xmlns:a="http://schemas.openxmlformats.org/drawingml/2006/main" marL="784225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/>
              <a:t>مخاطرة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spc="-5" dirty="0"/>
              <a:t>ل</a:t>
            </a:r>
            <a:r xmlns:a="http://schemas.openxmlformats.org/drawingml/2006/main">
              <a:rPr sz="2500" spc="15" dirty="0"/>
              <a:t> </a:t>
            </a:r>
            <a:r xmlns:a="http://schemas.openxmlformats.org/drawingml/2006/main">
              <a:rPr sz="2500" spc="-5" dirty="0"/>
              <a:t>ضعف السمع</a:t>
            </a:r>
            <a:r xmlns:a="http://schemas.openxmlformats.org/drawingml/2006/main">
              <a:rPr sz="2500" spc="-25" dirty="0"/>
              <a:t> </a:t>
            </a:r>
            <a:r xmlns:a="http://schemas.openxmlformats.org/drawingml/2006/main">
              <a:rPr sz="2500" dirty="0"/>
              <a:t>جلد</a:t>
            </a:r>
            <a:r xmlns:a="http://schemas.openxmlformats.org/drawingml/2006/main">
              <a:rPr sz="2500" spc="5" dirty="0"/>
              <a:t> </a:t>
            </a:r>
            <a:r xmlns:a="http://schemas.openxmlformats.org/drawingml/2006/main">
              <a:rPr sz="2500" dirty="0"/>
              <a:t>نزاهة</a:t>
            </a:r>
            <a:r xmlns:a="http://schemas.openxmlformats.org/drawingml/2006/main">
              <a:rPr sz="2500" spc="-35" dirty="0"/>
              <a:t> </a:t>
            </a:r>
            <a:r xmlns:a="http://schemas.openxmlformats.org/drawingml/2006/main">
              <a:rPr sz="2500" dirty="0"/>
              <a:t>متعلق ب</a:t>
            </a:r>
            <a:r xmlns:a="http://schemas.openxmlformats.org/drawingml/2006/main">
              <a:rPr sz="2500" spc="-45" dirty="0"/>
              <a:t> </a:t>
            </a:r>
            <a:r xmlns:a="http://schemas.openxmlformats.org/drawingml/2006/main">
              <a:rPr sz="2500" dirty="0"/>
              <a:t>شلل </a:t>
            </a:r>
            <a:r xmlns:a="http://schemas.openxmlformats.org/drawingml/2006/main">
              <a:rPr sz="2500" spc="-5" dirty="0"/>
              <a:t>نصفي /</a:t>
            </a:r>
          </a:p>
          <a:p>
            <a:pPr xmlns:a="http://schemas.openxmlformats.org/drawingml/2006/main" marL="963295" indent="-342900">
              <a:lnSpc>
                <a:spcPct val="10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sz="2500" spc="-5" dirty="0"/>
              <a:t>شلل نصفي،</a:t>
            </a:r>
            <a:r xmlns:a="http://schemas.openxmlformats.org/drawingml/2006/main">
              <a:rPr sz="2500" spc="-45" dirty="0"/>
              <a:t> </a:t>
            </a:r>
            <a:r xmlns:a="http://schemas.openxmlformats.org/drawingml/2006/main">
              <a:rPr sz="2500" dirty="0"/>
              <a:t>أو</a:t>
            </a:r>
            <a:r xmlns:a="http://schemas.openxmlformats.org/drawingml/2006/main">
              <a:rPr sz="2500" spc="-5" dirty="0"/>
              <a:t> </a:t>
            </a:r>
            <a:r xmlns:a="http://schemas.openxmlformats.org/drawingml/2006/main">
              <a:rPr sz="2500" dirty="0"/>
              <a:t>انخفض</a:t>
            </a:r>
            <a:r xmlns:a="http://schemas.openxmlformats.org/drawingml/2006/main">
              <a:rPr sz="2500" spc="-25" dirty="0"/>
              <a:t> </a:t>
            </a:r>
            <a:r xmlns:a="http://schemas.openxmlformats.org/drawingml/2006/main">
              <a:rPr sz="2500" spc="-5" dirty="0"/>
              <a:t>إمكانية التنقل</a:t>
            </a:r>
          </a:p>
          <a:p>
            <a:pPr xmlns:a="http://schemas.openxmlformats.org/drawingml/2006/main" marL="784225" marR="39624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/>
              <a:t>توقف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dirty="0"/>
              <a:t>العمليات </a:t>
            </a:r>
            <a:r xmlns:a="http://schemas.openxmlformats.org/drawingml/2006/main">
              <a:rPr sz="2500" spc="-5" dirty="0"/>
              <a:t>العائلية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متعلق ب</a:t>
            </a:r>
            <a:r xmlns:a="http://schemas.openxmlformats.org/drawingml/2006/main">
              <a:rPr sz="2500" spc="-50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كارثي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dirty="0"/>
              <a:t>مرض</a:t>
            </a:r>
            <a:r xmlns:a="http://schemas.openxmlformats.org/drawingml/2006/main">
              <a:rPr sz="2500" spc="-35" dirty="0"/>
              <a:t> </a:t>
            </a:r>
            <a:r xmlns:a="http://schemas.openxmlformats.org/drawingml/2006/main">
              <a:rPr sz="2500" dirty="0"/>
              <a:t>و</a:t>
            </a:r>
            <a:r xmlns:a="http://schemas.openxmlformats.org/drawingml/2006/main">
              <a:rPr sz="2500" spc="-585" dirty="0"/>
              <a:t> </a:t>
            </a:r>
            <a:r xmlns:a="http://schemas.openxmlformats.org/drawingml/2006/main">
              <a:rPr sz="2500" dirty="0"/>
              <a:t>رعاية</a:t>
            </a:r>
            <a:r xmlns:a="http://schemas.openxmlformats.org/drawingml/2006/main">
              <a:rPr sz="2500" spc="-40" dirty="0"/>
              <a:t> </a:t>
            </a:r>
            <a:r xmlns:a="http://schemas.openxmlformats.org/drawingml/2006/main">
              <a:rPr sz="2500" spc="-5" dirty="0"/>
              <a:t>أعباء</a:t>
            </a:r>
          </a:p>
          <a:p>
            <a:pPr xmlns:a="http://schemas.openxmlformats.org/drawingml/2006/main" marL="784225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spc="-5" dirty="0"/>
              <a:t>العجز </a:t>
            </a:r>
            <a:r xmlns:a="http://schemas.openxmlformats.org/drawingml/2006/main">
              <a:rPr sz="2500" dirty="0"/>
              <a:t>الجنسي</a:t>
            </a:r>
            <a:r xmlns:a="http://schemas.openxmlformats.org/drawingml/2006/main">
              <a:rPr sz="2500" spc="-30" dirty="0"/>
              <a:t> </a:t>
            </a:r>
            <a:r xmlns:a="http://schemas.openxmlformats.org/drawingml/2006/main">
              <a:rPr sz="2500" dirty="0"/>
              <a:t>متعلق ب</a:t>
            </a:r>
            <a:r xmlns:a="http://schemas.openxmlformats.org/drawingml/2006/main">
              <a:rPr sz="2500" spc="-40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العصبية</a:t>
            </a:r>
            <a:r xmlns:a="http://schemas.openxmlformats.org/drawingml/2006/main">
              <a:rPr sz="2500" spc="-40" dirty="0"/>
              <a:t> </a:t>
            </a:r>
            <a:r xmlns:a="http://schemas.openxmlformats.org/drawingml/2006/main">
              <a:rPr sz="2500" dirty="0"/>
              <a:t>العجز</a:t>
            </a:r>
            <a:r xmlns:a="http://schemas.openxmlformats.org/drawingml/2006/main">
              <a:rPr sz="2500" spc="-20" dirty="0"/>
              <a:t> </a:t>
            </a:r>
            <a:r xmlns:a="http://schemas.openxmlformats.org/drawingml/2006/main">
              <a:rPr sz="2500" dirty="0"/>
              <a:t>أو</a:t>
            </a:r>
            <a:r xmlns:a="http://schemas.openxmlformats.org/drawingml/2006/main">
              <a:rPr sz="2500" spc="-5" dirty="0"/>
              <a:t> </a:t>
            </a:r>
            <a:r xmlns:a="http://schemas.openxmlformats.org/drawingml/2006/main">
              <a:rPr sz="2500" dirty="0"/>
              <a:t>يخاف</a:t>
            </a:r>
            <a:r xmlns:a="http://schemas.openxmlformats.org/drawingml/2006/main">
              <a:rPr sz="2500" spc="-15" dirty="0"/>
              <a:t> </a:t>
            </a:r>
            <a:r xmlns:a="http://schemas.openxmlformats.org/drawingml/2006/main">
              <a:rPr sz="2500" dirty="0"/>
              <a:t>من الفشل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876285F-F132-42A9-AE6B-1F5D72B174DD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69925"/>
            <a:ext cx="7543800" cy="615553"/>
          </a:xfrm>
          <a:noFill/>
          <a:ln>
            <a:noFill/>
          </a:ln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 smtClean="0">
                <a:solidFill>
                  <a:srgbClr val="FF0000"/>
                </a:solidFill>
              </a:rPr>
              <a:t>السكتة الدماغية </a:t>
            </a:r>
            <a:r xmlns:a="http://schemas.openxmlformats.org/drawingml/2006/main">
              <a:rPr lang="ar" sz="4000" dirty="0" err="1" smtClean="0">
                <a:solidFill>
                  <a:srgbClr val="FF0000"/>
                </a:solidFill>
              </a:rPr>
              <a:t>. </a:t>
            </a:r>
            <a:r xmlns:a="http://schemas.openxmlformats.org/drawingml/2006/main">
              <a:rPr lang="ar" sz="4000" dirty="0" smtClean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4495800"/>
          </a:xfrm>
        </p:spPr>
        <p:txBody>
          <a:bodyPr/>
          <a:lstStyle/>
          <a:p>
            <a:pPr xmlns:a="http://schemas.openxmlformats.org/drawingml/2006/main" marL="457200" indent="-457200" algn="l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err="1" smtClean="0"/>
              <a:t>نيولوجيك </a:t>
            </a:r>
            <a:r xmlns:a="http://schemas.openxmlformats.org/drawingml/2006/main">
              <a:rPr lang="ar" altLang="en-US" sz="3200" dirty="0" smtClean="0"/>
              <a:t>حاد </a:t>
            </a:r>
            <a:r xmlns:a="http://schemas.openxmlformats.org/drawingml/2006/main">
              <a:rPr lang="ar" altLang="en-US" sz="3200" dirty="0" smtClean="0"/>
              <a:t>يستمر لأكثر من 24 ساعة وينتج عن انقطاع تدفق الدم إلى الدماغ. ونتيجة لذلك ، ينخفض إمداد الأكسجين ويسبب موت خلايا الدماغ (الاحتشاء).</a:t>
            </a:r>
          </a:p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b="1" dirty="0" smtClean="0"/>
              <a:t>اسماء اخرى:</a:t>
            </a:r>
          </a:p>
          <a:p>
            <a:pPr xmlns:a="http://schemas.openxmlformats.org/drawingml/2006/main" marL="1371600" lvl="2" indent="-4572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600" dirty="0" smtClean="0"/>
              <a:t>حادث الدماغية</a:t>
            </a:r>
          </a:p>
          <a:p>
            <a:pPr xmlns:a="http://schemas.openxmlformats.org/drawingml/2006/main" marL="1371600" lvl="2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600" dirty="0"/>
              <a:t>هجوم الدماغ</a:t>
            </a:r>
          </a:p>
        </p:txBody>
      </p:sp>
    </p:spTree>
    <p:extLst>
      <p:ext uri="{BB962C8B-B14F-4D97-AF65-F5344CB8AC3E}">
        <p14:creationId xmlns:p14="http://schemas.microsoft.com/office/powerpoint/2010/main" val="39167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9929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8928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60" dirty="0"/>
              <a:t> </a:t>
            </a:r>
            <a:r xmlns:a="http://schemas.openxmlformats.org/drawingml/2006/main">
              <a:rPr spc="-10" dirty="0"/>
              <a:t>عملية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060011"/>
            <a:ext cx="8839200" cy="541750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365"/>
              </a:spcBef>
              <a:bidi/>
            </a:pPr>
            <a:r xmlns:a="http://schemas.openxmlformats.org/drawingml/2006/main">
              <a:rPr sz="24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400" b="1" u="heavy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التدخلات</a:t>
            </a:r>
            <a:endParaRPr xmlns:a="http://schemas.openxmlformats.org/drawingml/2006/main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xmlns:a="http://schemas.openxmlformats.org/drawingml/2006/main" marL="784225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تحسين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الحركة ومنع تشوهات المفاصل</a:t>
            </a:r>
          </a:p>
          <a:p>
            <a:pPr xmlns:a="http://schemas.openxmlformats.org/drawingml/2006/main" marL="784225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منع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آلام الكتف</a:t>
            </a:r>
          </a:p>
          <a:p>
            <a:pPr xmlns:a="http://schemas.openxmlformats.org/drawingml/2006/main" marL="784225" marR="508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lang="ar" sz="2500" dirty="0" smtClean="0">
                <a:latin typeface="Times New Roman"/>
                <a:cs typeface="Times New Roman"/>
              </a:rPr>
              <a:t>تعزيز الرعاية </a:t>
            </a: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الذاتية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وتعزيز الرعاية المنزلية والمجتمعية</a:t>
            </a:r>
            <a:endParaRPr xmlns:a="http://schemas.openxmlformats.org/drawingml/2006/main" lang="en-US" sz="2500" dirty="0">
              <a:latin typeface="Times New Roman"/>
              <a:cs typeface="Times New Roman"/>
            </a:endParaRPr>
          </a:p>
          <a:p>
            <a:pPr xmlns:a="http://schemas.openxmlformats.org/drawingml/2006/main" marL="784225" marR="508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إدارة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الصعوبات الحسية الحسية</a:t>
            </a:r>
          </a:p>
          <a:p>
            <a:pPr xmlns:a="http://schemas.openxmlformats.org/drawingml/2006/main" marL="784225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إدارة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عسر الكلام</a:t>
            </a:r>
          </a:p>
          <a:p>
            <a:pPr xmlns:a="http://schemas.openxmlformats.org/drawingml/2006/main" marL="784225" marR="327406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السيطرة على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الأمعاء والمثانة</a:t>
            </a:r>
            <a:endParaRPr xmlns:a="http://schemas.openxmlformats.org/drawingml/2006/main" lang="en-US" sz="2500" dirty="0">
              <a:latin typeface="Times New Roman"/>
              <a:cs typeface="Times New Roman"/>
            </a:endParaRPr>
          </a:p>
          <a:p>
            <a:pPr xmlns:a="http://schemas.openxmlformats.org/drawingml/2006/main" marL="784225" marR="327406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تحسين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عمليات التفكير</a:t>
            </a:r>
          </a:p>
          <a:p>
            <a:pPr xmlns:a="http://schemas.openxmlformats.org/drawingml/2006/main" marL="784225" marR="432435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تحسين</a:t>
            </a:r>
            <a:r xmlns:a="http://schemas.openxmlformats.org/drawingml/2006/main">
              <a:rPr lang="ar" sz="25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500" dirty="0">
                <a:latin typeface="Times New Roman"/>
                <a:cs typeface="Times New Roman"/>
              </a:rPr>
              <a:t>ج </a:t>
            </a: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التواصل</a:t>
            </a:r>
            <a:endParaRPr xmlns:a="http://schemas.openxmlformats.org/drawingml/2006/main" lang="en-US" sz="2500" dirty="0" smtClean="0">
              <a:latin typeface="Times New Roman"/>
              <a:cs typeface="Times New Roman"/>
            </a:endParaRPr>
          </a:p>
          <a:p>
            <a:pPr xmlns:a="http://schemas.openxmlformats.org/drawingml/2006/main" marL="784225" marR="432435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الحفاظ على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سلامة الجلد ،</a:t>
            </a:r>
            <a:endParaRPr xmlns:a="http://schemas.openxmlformats.org/drawingml/2006/main" lang="en-US" sz="2500" dirty="0" smtClean="0">
              <a:latin typeface="Times New Roman"/>
              <a:cs typeface="Times New Roman"/>
            </a:endParaRPr>
          </a:p>
          <a:p>
            <a:pPr xmlns:a="http://schemas.openxmlformats.org/drawingml/2006/main" marL="784225" marR="432435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  <a:bidi/>
            </a:pPr>
            <a:r xmlns:a="http://schemas.openxmlformats.org/drawingml/2006/main">
              <a:rPr sz="2500" dirty="0" smtClean="0">
                <a:latin typeface="Times New Roman"/>
                <a:cs typeface="Times New Roman"/>
              </a:rPr>
              <a:t>تحسين </a:t>
            </a:r>
            <a:r xmlns:a="http://schemas.openxmlformats.org/drawingml/2006/main">
              <a:rPr sz="2500" dirty="0">
                <a:latin typeface="Times New Roman"/>
                <a:cs typeface="Times New Roman"/>
              </a:rPr>
              <a:t>التكيف الأسري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4875" cy="1077913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3200" dirty="0" smtClean="0"/>
              <a:t>تحسين الحركة والوقاية من تشوهات المفاصل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1723549"/>
          </a:xfrm>
        </p:spPr>
        <p:txBody>
          <a:bodyPr/>
          <a:lstStyle/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/>
              <a:t>استدر واتركه في وضع المحاذاة الصحيحة كل ساعتين</a:t>
            </a:r>
          </a:p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/>
              <a:t>استخدام الجبائر</a:t>
            </a:r>
          </a:p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/>
              <a:t>ذاكرة ROM سلبية أو نشطة 4-5 مرات في اليوم</a:t>
            </a:r>
          </a:p>
          <a:p>
            <a:pPr xmlns:a="http://schemas.openxmlformats.org/drawingml/2006/main" marL="457200" indent="-4572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/>
              <a:t>منع تقلصات الانثناء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63513" y="3733800"/>
            <a:ext cx="3886200" cy="28315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الشكل 5: إعداد العضلة الرباعية. </a:t>
            </a:r>
            <a:r xmlns:a="http://schemas.openxmlformats.org/drawingml/2006/main">
              <a:rPr lang="ar" altLang="en-US" sz="2400" b="0" dirty="0">
                <a:latin typeface="Tahoma" panose="020B0604030504040204" pitchFamily="34" charset="0"/>
              </a:rPr>
              <a:t>أثناء الجلوس على كرسي ، افرد ساقك وامسكها. كرر من 5 إلى 10 مرات. قم بأداء التمارين بكلتا الركبتين ، حتى 3 مرات كل يوم.</a:t>
            </a:r>
            <a:endParaRPr xmlns:a="http://schemas.openxmlformats.org/drawingml/2006/main" lang="en-US" altLang="en-US" sz="4000" b="0" dirty="0">
              <a:latin typeface="Tahoma" panose="020B0604030504040204" pitchFamily="34" charset="0"/>
            </a:endParaRPr>
          </a:p>
          <a:p>
            <a:pPr xmlns:a="http://schemas.openxmlformats.org/drawingml/2006/main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800" b="0" dirty="0">
                <a:latin typeface="Tahoma" panose="020B0604030504040204" pitchFamily="34" charset="0"/>
              </a:rPr>
              <a:t>  </a:t>
            </a:r>
            <a:endParaRPr xmlns:a="http://schemas.openxmlformats.org/drawingml/2006/main" lang="en-US" altLang="en-US" sz="8800" b="0" dirty="0">
              <a:latin typeface="Tahoma" panose="020B0604030504040204" pitchFamily="34" charset="0"/>
            </a:endParaRPr>
          </a:p>
        </p:txBody>
      </p:sp>
      <p:pic>
        <p:nvPicPr>
          <p:cNvPr id="40965" name="Picture 8" descr="http://www.netterimages.com/images/vpv/000/000/007/7525-0550x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 b="21951"/>
          <a:stretch>
            <a:fillRect/>
          </a:stretch>
        </p:blipFill>
        <p:spPr bwMode="auto">
          <a:xfrm>
            <a:off x="4049713" y="3048000"/>
            <a:ext cx="50942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4875" cy="430887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2800" dirty="0" smtClean="0"/>
              <a:t>تحسين الحركة والوقاية من تشوهات المفاصل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7556"/>
            <a:ext cx="7391400" cy="3877985"/>
          </a:xfrm>
        </p:spPr>
        <p:txBody>
          <a:bodyPr/>
          <a:lstStyle/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dirty="0" smtClean="0"/>
              <a:t>منع وعلاج آلام الكتف. منع اختطاف الكتف</a:t>
            </a:r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dirty="0" smtClean="0"/>
              <a:t>لا ترفع عن كتف رخوة</a:t>
            </a:r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dirty="0" smtClean="0"/>
              <a:t>إنشاء روتين تمارين منتظم ؛ شجع المريض على ممارسة الجانب غير المتأثر</a:t>
            </a:r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dirty="0" smtClean="0"/>
              <a:t>وضع رباعية الرؤوس</a:t>
            </a:r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dirty="0" smtClean="0"/>
              <a:t>التدريب على المشي: تحرك ببطء ، ساعد المريض على الخروج من السرير في أسرع وقت ممكن - قم بالتقييم لتحقيق التوازن.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938213" y="5138211"/>
            <a:ext cx="4819650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xmlns:a="http://schemas.openxmlformats.org/drawingml/2006/main">
              <a:spcBef>
                <a:spcPct val="0"/>
              </a:spcBef>
              <a:buClrTx/>
              <a:buFontTx/>
              <a:buNone/>
              <a:bidi/>
            </a:pPr>
            <a:r xmlns:a="http://schemas.openxmlformats.org/drawingml/2006/main">
              <a:rPr lang="ar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الشكل 5: إعداد العضلة الرباعية. </a:t>
            </a:r>
            <a:r xmlns:a="http://schemas.openxmlformats.org/drawingml/2006/main">
              <a:rPr lang="ar" altLang="en-US" sz="2000" b="0" dirty="0">
                <a:latin typeface="Tahoma" panose="020B0604030504040204" pitchFamily="34" charset="0"/>
              </a:rPr>
              <a:t>أثناء الجلوس على كرسي ، افرد ساقك وامسكها. كرر من 5 إلى 10 مرات. قم بأداء التمارين بكلتا الركبتين ، حتى 3 مرات كل يوم </a:t>
            </a:r>
            <a:r xmlns:a="http://schemas.openxmlformats.org/drawingml/2006/main">
              <a:rPr lang="ar" altLang="en-US" sz="2000" b="0" dirty="0" smtClean="0">
                <a:latin typeface="Tahoma" panose="020B0604030504040204" pitchFamily="34" charset="0"/>
              </a:rPr>
              <a:t>.</a:t>
            </a:r>
            <a:endParaRPr xmlns:a="http://schemas.openxmlformats.org/drawingml/2006/main" lang="en-US" altLang="en-US" sz="3600" b="0" dirty="0">
              <a:latin typeface="Tahoma" panose="020B0604030504040204" pitchFamily="34" charset="0"/>
            </a:endParaRPr>
          </a:p>
        </p:txBody>
      </p:sp>
      <p:pic>
        <p:nvPicPr>
          <p:cNvPr id="41990" name="Picture 5" descr="http://www.cipladoc.com/html/eom/KneeImg/Img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1687" r="8109"/>
          <a:stretch>
            <a:fillRect/>
          </a:stretch>
        </p:blipFill>
        <p:spPr bwMode="auto">
          <a:xfrm>
            <a:off x="6086475" y="4572000"/>
            <a:ext cx="26003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04800"/>
            <a:ext cx="8524875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3200" dirty="0" smtClean="0"/>
              <a:t>الوقوف لمنع اختطاف الكتف</a:t>
            </a:r>
          </a:p>
        </p:txBody>
      </p:sp>
      <p:pic>
        <p:nvPicPr>
          <p:cNvPr id="43011" name="Picture 4" descr="E:\Suvarna\Connection\CD\Smeltzer IRDVD\Input\Images from VT\Image\jpg\jpg chap 37 to 72\figure_6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278438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759200"/>
            <a:ext cx="852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وضعية عرضة للمساعدة في منع انثناء الورك</a:t>
            </a:r>
          </a:p>
        </p:txBody>
      </p:sp>
      <p:pic>
        <p:nvPicPr>
          <p:cNvPr id="43013" name="Picture 4" descr="E:\Suvarna\Connection\CD\Smeltzer IRDVD\Input\Images from VT\Image\jpg\jpg chap 37 to 72\figure_6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83075"/>
            <a:ext cx="80772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6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524875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3200" dirty="0" smtClean="0"/>
              <a:t>التدخلات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79" y="1371600"/>
            <a:ext cx="8625840" cy="4800600"/>
          </a:xfrm>
        </p:spPr>
        <p:txBody>
          <a:bodyPr/>
          <a:lstStyle/>
          <a:p>
            <a:pPr xmlns:a="http://schemas.openxmlformats.org/drawingml/2006/main" marL="571500" indent="-571500" eaLnBrk="1" hangingPunct="1">
              <a:lnSpc>
                <a:spcPct val="8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 الرعاية الذاتية</a:t>
            </a:r>
          </a:p>
          <a:p>
            <a:pPr xmlns:a="http://schemas.openxmlformats.org/drawingml/2006/main"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ضع أهدافًا واقعية مع المريض</a:t>
            </a:r>
          </a:p>
          <a:p>
            <a:pPr xmlns:a="http://schemas.openxmlformats.org/drawingml/2006/main"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شجع على النظافة الشخصية</a:t>
            </a:r>
          </a:p>
          <a:p>
            <a:pPr xmlns:a="http://schemas.openxmlformats.org/drawingml/2006/main"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تأكد من أن المريض لا يهمل الجانب المصاب</a:t>
            </a:r>
          </a:p>
          <a:p>
            <a:pPr xmlns:a="http://schemas.openxmlformats.org/drawingml/2006/main"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استخدام الأجهزة المساعدة وتعديل الملابس</a:t>
            </a:r>
          </a:p>
          <a:p>
            <a:pPr xmlns:a="http://schemas.openxmlformats.org/drawingml/2006/main" marL="571500" indent="-571500">
              <a:lnSpc>
                <a:spcPct val="8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الدعم والتشجيع</a:t>
            </a:r>
          </a:p>
          <a:p>
            <a:pPr xmlns:a="http://schemas.openxmlformats.org/drawingml/2006/main" marL="571500" indent="-571500">
              <a:lnSpc>
                <a:spcPct val="8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استراتيجيات لتعزيز الاتصال</a:t>
            </a:r>
          </a:p>
          <a:p>
            <a:pPr xmlns:a="http://schemas.openxmlformats.org/drawingml/2006/main" marL="571500" indent="-571500">
              <a:lnSpc>
                <a:spcPct val="8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شجع المريض على قلب رأسه ، والنظر إلى الجانب مع فقدان المجال البصري</a:t>
            </a:r>
          </a:p>
        </p:txBody>
      </p:sp>
    </p:spTree>
    <p:extLst>
      <p:ext uri="{BB962C8B-B14F-4D97-AF65-F5344CB8AC3E}">
        <p14:creationId xmlns:p14="http://schemas.microsoft.com/office/powerpoint/2010/main" val="3305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http://hbslp.files.wordpress.com/2012/05/chin-t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876799"/>
            <a:ext cx="5611090" cy="17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84734"/>
            <a:ext cx="4876800" cy="4038029"/>
          </a:xfrm>
        </p:spPr>
        <p:txBody>
          <a:bodyPr/>
          <a:lstStyle/>
          <a:p>
            <a:pPr xmlns:a="http://schemas.openxmlformats.org/drawingml/2006/main" eaLnBrk="1" hangingPunct="1">
              <a:lnSpc>
                <a:spcPct val="80000"/>
              </a:lnSpc>
              <a:bidi/>
            </a:pPr>
            <a:r xmlns:a="http://schemas.openxmlformats.org/drawingml/2006/main">
              <a:rPr lang="ar" altLang="en-US" sz="4000" dirty="0" smtClean="0">
                <a:solidFill>
                  <a:srgbClr val="FF0000"/>
                </a:solidFill>
              </a:rPr>
              <a:t>تَغذِيَة</a:t>
            </a:r>
            <a:endParaRPr xmlns:a="http://schemas.openxmlformats.org/drawingml/2006/main" lang="en-US" altLang="en-US" sz="4000" dirty="0" smtClean="0">
              <a:solidFill>
                <a:srgbClr val="FF0000"/>
              </a:solidFill>
            </a:endParaRP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استشر علاج النطق أو خدمات التغذية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اجعل المريض يجلس مستقيماً لتناول الطعام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طريقة ثني الذقن أو البلع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استخدام السوائل السميكة أو النظام الغذائي المهروس</a:t>
            </a:r>
          </a:p>
        </p:txBody>
      </p:sp>
      <p:sp>
        <p:nvSpPr>
          <p:cNvPr id="45061" name="Flowchart: Alternate Process 6"/>
          <p:cNvSpPr>
            <a:spLocks noChangeArrowheads="1"/>
          </p:cNvSpPr>
          <p:nvPr/>
        </p:nvSpPr>
        <p:spPr bwMode="auto">
          <a:xfrm>
            <a:off x="1905000" y="6187173"/>
            <a:ext cx="2438400" cy="457200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05400" y="784734"/>
            <a:ext cx="391477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>
              <a:lnSpc>
                <a:spcPct val="80000"/>
              </a:lnSpc>
              <a:bidi/>
            </a:pPr>
            <a:r xmlns:a="http://schemas.openxmlformats.org/drawingml/2006/main">
              <a:rPr lang="ar" altLang="en-US" sz="4000" dirty="0" smtClean="0">
                <a:solidFill>
                  <a:srgbClr val="FF0000"/>
                </a:solidFill>
              </a:rPr>
              <a:t>السيطرة </a:t>
            </a:r>
            <a:r xmlns:a="http://schemas.openxmlformats.org/drawingml/2006/main">
              <a:rPr lang="ar" altLang="en-US" sz="4000" dirty="0">
                <a:solidFill>
                  <a:srgbClr val="FF0000"/>
                </a:solidFill>
              </a:rPr>
              <a:t>على الأمعاء والمثانة</a:t>
            </a:r>
          </a:p>
          <a:p>
            <a:pPr xmlns:a="http://schemas.openxmlformats.org/drawingml/2006/main" marL="457200" indent="-457200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تقييم </a:t>
            </a:r>
            <a:r xmlns:a="http://schemas.openxmlformats.org/drawingml/2006/main">
              <a:rPr lang="ar" altLang="en-US" sz="3200" dirty="0" smtClean="0"/>
              <a:t>التفريغ </a:t>
            </a:r>
            <a:r xmlns:a="http://schemas.openxmlformats.org/drawingml/2006/main">
              <a:rPr lang="ar" altLang="en-US" sz="3200" dirty="0"/>
              <a:t>المجدول</a:t>
            </a:r>
          </a:p>
          <a:p>
            <a:pPr xmlns:a="http://schemas.openxmlformats.org/drawingml/2006/main" marL="457200" indent="-457200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تدابير </a:t>
            </a:r>
            <a:r xmlns:a="http://schemas.openxmlformats.org/drawingml/2006/main">
              <a:rPr lang="ar" altLang="en-US" sz="3200" dirty="0"/>
              <a:t>لمنع الإمساك - الألياف ، السوائل ، </a:t>
            </a:r>
            <a:r xmlns:a="http://schemas.openxmlformats.org/drawingml/2006/main">
              <a:rPr lang="ar" altLang="en-US" sz="3200" dirty="0" smtClean="0"/>
              <a:t>جدول استخدام المرحاض</a:t>
            </a:r>
          </a:p>
          <a:p>
            <a:pPr xmlns:a="http://schemas.openxmlformats.org/drawingml/2006/main" marL="457200" indent="-457200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الأمعاء </a:t>
            </a:r>
            <a:r xmlns:a="http://schemas.openxmlformats.org/drawingml/2006/main">
              <a:rPr lang="ar" altLang="en-US" sz="3200" dirty="0"/>
              <a:t>والمثانة</a:t>
            </a:r>
          </a:p>
        </p:txBody>
      </p:sp>
    </p:spTree>
    <p:extLst>
      <p:ext uri="{BB962C8B-B14F-4D97-AF65-F5344CB8AC3E}">
        <p14:creationId xmlns:p14="http://schemas.microsoft.com/office/powerpoint/2010/main" val="16030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24875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3200" dirty="0" smtClean="0"/>
              <a:t>احتياطات تمدد الأوعية الدموية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5175" cy="4727448"/>
          </a:xfrm>
        </p:spPr>
        <p:txBody>
          <a:bodyPr/>
          <a:lstStyle/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الراحة المطلقة في السرير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ارفع رأس السرير 30 درجة لتعزيز التصريف الوريدي أو المسطح لزيادة التروية الدماغية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تجنب جميع الأنشطة التي قد تزيد من برنامج المقارنات الدولية أو ضغط الدم ؛ مناورة فالسالفا ، ثني حاد أو دوران للرقبة أو الرأس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قم بالزفير عن طريق الفم عند التبول أو التبرز لتقليل الضغط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بيئة </a:t>
            </a:r>
            <a:r xmlns:a="http://schemas.openxmlformats.org/drawingml/2006/main">
              <a:rPr lang="ar" altLang="en-US" sz="3200" dirty="0" err="1" smtClean="0"/>
              <a:t>غير </a:t>
            </a:r>
            <a:r xmlns:a="http://schemas.openxmlformats.org/drawingml/2006/main">
              <a:rPr lang="ar" altLang="en-US" sz="3200" dirty="0" err="1" smtClean="0"/>
              <a:t>محفزة </a:t>
            </a:r>
            <a:r xmlns:a="http://schemas.openxmlformats.org/drawingml/2006/main">
              <a:rPr lang="ar" altLang="en-US" sz="3200" dirty="0" smtClean="0"/>
              <a:t>وغير مرهقة ؛ </a:t>
            </a:r>
            <a:r xmlns:a="http://schemas.openxmlformats.org/drawingml/2006/main">
              <a:rPr lang="ar" altLang="en-US" sz="3200" dirty="0" smtClean="0"/>
              <a:t>إضاءة خافتة ، لا قراءة ، لا تلفزيون ولا راديو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منع الإمساك</a:t>
            </a:r>
          </a:p>
          <a:p>
            <a:pPr xmlns:a="http://schemas.openxmlformats.org/drawingml/2006/main"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dirty="0" smtClean="0"/>
              <a:t>الزوار مقيدون</a:t>
            </a:r>
          </a:p>
        </p:txBody>
      </p:sp>
    </p:spTree>
    <p:extLst>
      <p:ext uri="{BB962C8B-B14F-4D97-AF65-F5344CB8AC3E}">
        <p14:creationId xmlns:p14="http://schemas.microsoft.com/office/powerpoint/2010/main" val="19907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24875" cy="861774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2800" dirty="0" smtClean="0"/>
              <a:t>الرعاية المنزلية والتعليم للمريض الذي يتعافى من السكتة الدماغية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371600"/>
            <a:ext cx="4470400" cy="5005626"/>
          </a:xfrm>
        </p:spPr>
        <p:txBody>
          <a:bodyPr/>
          <a:lstStyle/>
          <a:p>
            <a:pPr xmlns:a="http://schemas.openxmlformats.org/drawingml/2006/main" eaLnBrk="1" hangingPunct="1">
              <a:lnSpc>
                <a:spcPct val="80000"/>
              </a:lnSpc>
              <a:buFont typeface="Wingdings" panose="05000000000000000000" pitchFamily="2" charset="2"/>
              <a:buNone/>
              <a:bidi/>
            </a:pPr>
            <a:r xmlns:a="http://schemas.openxmlformats.org/drawingml/2006/main">
              <a:rPr lang="ar" altLang="en-US" sz="2800" dirty="0" smtClean="0">
                <a:solidFill>
                  <a:srgbClr val="FF0000"/>
                </a:solidFill>
              </a:rPr>
              <a:t>منع السكتات الدماغية اللاحقة ، تعزيز الصحة ، رعاية المتابعة ، منع المضاعفات</a:t>
            </a:r>
          </a:p>
          <a:p>
            <a:pPr xmlns:a="http://schemas.openxmlformats.org/drawingml/2006/main"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dirty="0" smtClean="0"/>
              <a:t>تعليم الدواء</a:t>
            </a:r>
          </a:p>
          <a:p>
            <a:pPr xmlns:a="http://schemas.openxmlformats.org/drawingml/2006/main"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dirty="0" smtClean="0"/>
              <a:t>اجراءات السلامة</a:t>
            </a:r>
          </a:p>
          <a:p>
            <a:pPr xmlns:a="http://schemas.openxmlformats.org/drawingml/2006/main"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dirty="0" smtClean="0"/>
              <a:t>استراتيجيات التكيف واستخدام الأجهزة المساعدة لـ ADLs</a:t>
            </a:r>
          </a:p>
          <a:p>
            <a:pPr xmlns:a="http://schemas.openxmlformats.org/drawingml/2006/main"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dirty="0" smtClean="0"/>
              <a:t>التغذية - النظام الغذائي ، تقنيات البلع ، إدارة التغذية بالأنبوب</a:t>
            </a:r>
          </a:p>
          <a:p>
            <a:pPr xmlns:a="http://schemas.openxmlformats.org/drawingml/2006/main"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dirty="0" smtClean="0"/>
              <a:t>الإطراح - برامج الأمعاء والمثانة ، استخدام القسطرة</a:t>
            </a:r>
          </a:p>
          <a:p>
            <a:pPr xmlns:a="http://schemas.openxmlformats.org/drawingml/2006/main"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dirty="0" smtClean="0"/>
              <a:t>التمرين والأنشطة والترويح عن النفس</a:t>
            </a:r>
          </a:p>
          <a:p>
            <a:pPr xmlns:a="http://schemas.openxmlformats.org/drawingml/2006/main"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dirty="0" smtClean="0"/>
              <a:t>التنشئة الاجتماعية ، ومجموعات الدعم ، وموارد المجتمع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3000" y="1371600"/>
            <a:ext cx="4029075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 xmlns:a="http://schemas.openxmlformats.org/drawingml/2006/main">
              <a:rPr lang="ar" altLang="en-US" sz="3200" u="sng" kern="0" dirty="0" smtClean="0">
                <a:solidFill>
                  <a:srgbClr val="FF0000"/>
                </a:solidFill>
              </a:rPr>
              <a:t>المضاعفات / نقص التروية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400" kern="0" dirty="0" smtClean="0">
                <a:solidFill>
                  <a:sysClr val="windowText" lastClr="000000"/>
                </a:solidFill>
              </a:rPr>
              <a:t>انخفاض تدفق الدم في المخ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400" kern="0" dirty="0" smtClean="0">
                <a:solidFill>
                  <a:sysClr val="windowText" lastClr="000000"/>
                </a:solidFill>
              </a:rPr>
              <a:t>توصيل الأكسجين غير الكافي إلى الدماغ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400" kern="0" dirty="0" smtClean="0">
                <a:solidFill>
                  <a:sysClr val="windowText" lastClr="000000"/>
                </a:solidFill>
              </a:rPr>
              <a:t>التهاب رئوي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400" kern="0" dirty="0" smtClean="0">
                <a:solidFill>
                  <a:sysClr val="windowText" lastClr="000000"/>
                </a:solidFill>
              </a:rPr>
              <a:t>تشنج</a:t>
            </a:r>
          </a:p>
          <a:p>
            <a:r xmlns:a="http://schemas.openxmlformats.org/drawingml/2006/main">
              <a:rPr lang="ar" altLang="en-US" sz="3200" u="sng" kern="0" dirty="0" smtClean="0">
                <a:solidFill>
                  <a:srgbClr val="FF0000"/>
                </a:solidFill>
              </a:rPr>
              <a:t>نزفية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400" kern="0" dirty="0" smtClean="0">
                <a:solidFill>
                  <a:sysClr val="windowText" lastClr="000000"/>
                </a:solidFill>
              </a:rPr>
              <a:t>النوبات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400" kern="0" dirty="0" err="1" smtClean="0">
                <a:solidFill>
                  <a:sysClr val="windowText" lastClr="000000"/>
                </a:solidFill>
              </a:rPr>
              <a:t>عودة النزيف</a:t>
            </a:r>
            <a:endParaRPr xmlns:a="http://schemas.openxmlformats.org/drawingml/2006/main" lang="en-US" altLang="en-US" sz="2400" kern="0" dirty="0" smtClean="0">
              <a:solidFill>
                <a:sysClr val="windowText" lastClr="000000"/>
              </a:solidFill>
            </a:endParaRP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400" kern="0" dirty="0" smtClean="0">
                <a:solidFill>
                  <a:sysClr val="windowText" lastClr="000000"/>
                </a:solidFill>
              </a:rPr>
              <a:t>نقص صوديوم الدم</a:t>
            </a:r>
          </a:p>
        </p:txBody>
      </p:sp>
    </p:spTree>
    <p:extLst>
      <p:ext uri="{BB962C8B-B14F-4D97-AF65-F5344CB8AC3E}">
        <p14:creationId xmlns:p14="http://schemas.microsoft.com/office/powerpoint/2010/main" val="28464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724400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2800" b="1" dirty="0" smtClean="0"/>
              <a:t>السكتة الدماغية هي اضطراب الأوعية الدموية الدماغية الأساسي.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2800" u="sng" dirty="0" smtClean="0">
                <a:solidFill>
                  <a:srgbClr val="FF0000"/>
                </a:solidFill>
              </a:rPr>
              <a:t>عوامل الخطر غير القابلة للتعديل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العمر (فوق 55) ، الجنس ذكر ، العرق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2800" u="sng" dirty="0" smtClean="0">
                <a:solidFill>
                  <a:srgbClr val="FF0000"/>
                </a:solidFill>
              </a:rPr>
              <a:t>عوامل الخطر القابلة للتعديل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ارتفاع ضغط الدم هو عامل الخطر الأساسي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أمراض القلب والأوعية الدموية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ارتفاع الكوليسترول أو ارتفاع الهيماتوكريت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بدانة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السكري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استخدام موانع الحمل الفموية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800" dirty="0" smtClean="0"/>
              <a:t>التدخين وتعاطي المخدرات والكحول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669925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عوامل خطر الإصابة بالسكتة الدماغية</a:t>
            </a:r>
          </a:p>
        </p:txBody>
      </p:sp>
    </p:spTree>
    <p:extLst>
      <p:ext uri="{BB962C8B-B14F-4D97-AF65-F5344CB8AC3E}">
        <p14:creationId xmlns:p14="http://schemas.microsoft.com/office/powerpoint/2010/main" val="24180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nslow.org/tasks/sites/default/assets/Image/ONS_Strok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56100"/>
            <a:ext cx="8115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C95EBC6-F08E-4AD8-B14F-5DEE7286606D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6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3200" smtClean="0"/>
              <a:t>علامات التحذير من السكتة الدماغية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3416300"/>
          </a:xfrm>
          <a:solidFill>
            <a:schemeClr val="bg2"/>
          </a:solidFill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2400" dirty="0" smtClean="0"/>
              <a:t>إذا انقطع تدفق الدم إلى الدماغ تمامًا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400" dirty="0" smtClean="0"/>
              <a:t>يتم تغيير التمثيل الغذائي العصبي في </a:t>
            </a:r>
            <a:r xmlns:a="http://schemas.openxmlformats.org/drawingml/2006/main">
              <a:rPr lang="ar" altLang="en-US" sz="2400" i="1" dirty="0" smtClean="0"/>
              <a:t>30 ثانية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400" dirty="0" smtClean="0"/>
              <a:t>يتوقف التمثيل الغذائي في دقيقتين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2400" dirty="0" smtClean="0"/>
              <a:t>يحدث الموت الخلوي في 5 دقائق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2400" dirty="0" smtClean="0"/>
              <a:t>إذا تم استعادة تدفق الدم الكافي في وقت مبكر (أقل من 3 ساعات) </a:t>
            </a:r>
            <a:r xmlns:a="http://schemas.openxmlformats.org/drawingml/2006/main">
              <a:rPr lang="ar" altLang="en-US" sz="2400" dirty="0" smtClean="0">
                <a:cs typeface="Times New Roman" panose="02020603050405020304" pitchFamily="18" charset="0"/>
              </a:rPr>
              <a:t>← </a:t>
            </a:r>
            <a:r xmlns:a="http://schemas.openxmlformats.org/drawingml/2006/main">
              <a:rPr lang="ar" altLang="en-US" sz="2400" dirty="0" smtClean="0"/>
              <a:t>تلف أقل في الدماغ وفقدان أقل لوظيفة الجهاز العصبي.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2400" dirty="0" smtClean="0"/>
              <a:t>وفقًا لجمعية السكتات الدماغية الأمريكية ، فإن علامات التحذير من السكتة الدماغية مفاجئة:</a:t>
            </a:r>
          </a:p>
        </p:txBody>
      </p:sp>
    </p:spTree>
    <p:extLst>
      <p:ext uri="{BB962C8B-B14F-4D97-AF65-F5344CB8AC3E}">
        <p14:creationId xmlns:p14="http://schemas.microsoft.com/office/powerpoint/2010/main" val="24300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0CECCFC-7DE1-4179-BC7A-FA1400B493E1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7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4" descr="3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/>
          <a:stretch>
            <a:fillRect/>
          </a:stretch>
        </p:blipFill>
        <p:spPr bwMode="auto">
          <a:xfrm>
            <a:off x="1676400" y="2590800"/>
            <a:ext cx="6858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457200"/>
            <a:ext cx="8839200" cy="1846659"/>
          </a:xfrm>
          <a:noFill/>
        </p:spPr>
        <p:txBody>
          <a:bodyPr/>
          <a:lstStyle/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q"/>
              <a:defRPr/>
              <a:bidi/>
            </a:pPr>
            <a:r xmlns:a="http://schemas.openxmlformats.org/drawingml/2006/main">
              <a:rPr lang="ar" dirty="0" smtClean="0"/>
              <a:t>يعد التصوير المقطعي المحوسب (CT) للدماغ بدون تباين أهم دراسة تشخيصية أولية.</a:t>
            </a:r>
          </a:p>
          <a:p>
            <a:pPr xmlns:a="http://schemas.openxmlformats.org/drawingml/2006/main" marL="342900" indent="-342900" eaLnBrk="1" hangingPunct="1">
              <a:buFont typeface="Wingdings" panose="05000000000000000000" pitchFamily="2" charset="2"/>
              <a:buChar char="q"/>
              <a:defRPr/>
              <a:bidi/>
            </a:pPr>
            <a:r xmlns:a="http://schemas.openxmlformats.org/drawingml/2006/main">
              <a:rPr lang="ar" dirty="0" smtClean="0"/>
              <a:t>منشط البلازمينوجين النسيجي ( </a:t>
            </a:r>
            <a:r xmlns:a="http://schemas.openxmlformats.org/drawingml/2006/main">
              <a:rPr lang="ar" dirty="0" err="1" smtClean="0"/>
              <a:t>tPA </a:t>
            </a:r>
            <a:r xmlns:a="http://schemas.openxmlformats.org/drawingml/2006/main">
              <a:rPr lang="ar" dirty="0" smtClean="0"/>
              <a:t>) لإعادة تدفق الدم عبر الشريان المسدود في المرضى الذين يعانون من ظهور حاد لأعراض السكتة الدماغية الإقفارية</a:t>
            </a:r>
          </a:p>
        </p:txBody>
      </p:sp>
    </p:spTree>
    <p:extLst>
      <p:ext uri="{BB962C8B-B14F-4D97-AF65-F5344CB8AC3E}">
        <p14:creationId xmlns:p14="http://schemas.microsoft.com/office/powerpoint/2010/main" val="40124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5" y="499998"/>
            <a:ext cx="7908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dirty="0"/>
              <a:t>رئيسي</a:t>
            </a:r>
            <a:r xmlns:a="http://schemas.openxmlformats.org/drawingml/2006/main">
              <a:rPr sz="4000" spc="-80" dirty="0"/>
              <a:t> </a:t>
            </a:r>
            <a:r xmlns:a="http://schemas.openxmlformats.org/drawingml/2006/main">
              <a:rPr sz="4000" dirty="0"/>
              <a:t>أنواع</a:t>
            </a:r>
            <a:r xmlns:a="http://schemas.openxmlformats.org/drawingml/2006/main">
              <a:rPr sz="4000" spc="5" dirty="0"/>
              <a:t> </a:t>
            </a:r>
            <a:r xmlns:a="http://schemas.openxmlformats.org/drawingml/2006/main">
              <a:rPr sz="4000" spc="-5" dirty="0"/>
              <a:t>من </a:t>
            </a:r>
            <a:r xmlns:a="http://schemas.openxmlformats.org/drawingml/2006/main">
              <a:rPr sz="4000" spc="-15" dirty="0"/>
              <a:t>السكتة الدماغية </a:t>
            </a:r>
            <a:r xmlns:a="http://schemas.openxmlformats.org/drawingml/2006/main">
              <a:rPr sz="4000" spc="-5" dirty="0"/>
              <a:t>و</a:t>
            </a:r>
            <a:r xmlns:a="http://schemas.openxmlformats.org/drawingml/2006/main">
              <a:rPr sz="4000" spc="5" dirty="0"/>
              <a:t> </a:t>
            </a:r>
            <a:r xmlns:a="http://schemas.openxmlformats.org/drawingml/2006/main">
              <a:rPr sz="4000" dirty="0"/>
              <a:t>هُم</a:t>
            </a:r>
            <a:r xmlns:a="http://schemas.openxmlformats.org/drawingml/2006/main">
              <a:rPr sz="4000" spc="-75" dirty="0"/>
              <a:t> </a:t>
            </a:r>
            <a:r xmlns:a="http://schemas.openxmlformats.org/drawingml/2006/main">
              <a:rPr sz="4000" dirty="0"/>
              <a:t>الأسباب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49490"/>
            <a:ext cx="1789430" cy="939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815"/>
              </a:spcBef>
              <a:bidi/>
            </a:pP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صنف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إذا </a:t>
            </a:r>
            <a:r xmlns:a="http://schemas.openxmlformats.org/drawingml/2006/main">
              <a:rPr sz="2400" b="1" spc="5" dirty="0">
                <a:latin typeface="Times New Roman"/>
                <a:cs typeface="Times New Roman"/>
              </a:rPr>
              <a:t>كان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أيون </a:t>
            </a:r>
            <a:r xmlns:a="http://schemas.openxmlformats.org/drawingml/2006/main">
              <a:rPr sz="2400" b="1" spc="5" dirty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_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ترويه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92929"/>
            <a:ext cx="197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نزفية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1740534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الأسباب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527" y="2197430"/>
            <a:ext cx="357759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2279015" algn="l"/>
              </a:tabLst>
              <a:bidi/>
            </a:pP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كبير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4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شريان </a:t>
            </a:r>
            <a:endParaRPr xmlns:a="http://schemas.openxmlformats.org/drawingml/2006/main" sz="2400">
              <a:latin typeface="Times New Roman"/>
              <a:cs typeface="Times New Roman"/>
            </a:endParaR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صغير</a:t>
            </a: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تجلط الدم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31877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مشفر</a:t>
            </a:r>
            <a:r xmlns:a="http://schemas.openxmlformats.org/drawingml/2006/main">
              <a:rPr sz="2400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(لا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معروف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سبب)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داخل المخ</a:t>
            </a:r>
            <a:r xmlns:a="http://schemas.openxmlformats.org/drawingml/2006/main">
              <a:rPr sz="2400" spc="-9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نزف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تحت العنكبوتية</a:t>
            </a:r>
            <a:r xmlns:a="http://schemas.openxmlformats.org/drawingml/2006/main">
              <a:rPr sz="2400" spc="-10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نزف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دماغي</a:t>
            </a:r>
            <a:r xmlns:a="http://schemas.openxmlformats.org/drawingml/2006/main">
              <a:rPr sz="2400" spc="-7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تمدد الأوعية الدموية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422460B-4D52-4DE7-B3E3-C2BED3C8DBC0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9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69925"/>
            <a:ext cx="7543800" cy="70167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xmlns:a="http://schemas.openxmlformats.org/drawingml/2006/main" algn="ctr" eaLnBrk="1" hangingPunct="1">
              <a:defRPr/>
              <a:bidi/>
            </a:pPr>
            <a:r xmlns:a="http://schemas.openxmlformats.org/drawingml/2006/main">
              <a:rPr lang="ar" sz="4000" dirty="0" smtClean="0"/>
              <a:t>أنواع السكتة الدماغية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191917"/>
          </a:xfrm>
          <a:ln>
            <a:solidFill>
              <a:srgbClr val="FFFF00"/>
            </a:solidFill>
          </a:ln>
        </p:spPr>
        <p:txBody>
          <a:bodyPr/>
          <a:lstStyle/>
          <a:p>
            <a:pPr xmlns:a="http://schemas.openxmlformats.org/drawingml/2006/main" eaLnBrk="1" hangingPunct="1">
              <a:lnSpc>
                <a:spcPct val="90000"/>
              </a:lnSpc>
              <a:defRPr/>
              <a:bidi/>
            </a:pPr>
            <a:r xmlns:a="http://schemas.openxmlformats.org/drawingml/2006/main">
              <a:rPr lang="ar" sz="3200" b="1" dirty="0">
                <a:solidFill>
                  <a:srgbClr val="FF0000"/>
                </a:solidFill>
              </a:rPr>
              <a:t>السكتات الدماغية الإقفارية - </a:t>
            </a:r>
            <a:r xmlns:a="http://schemas.openxmlformats.org/drawingml/2006/main">
              <a:rPr lang="ar" sz="2800" dirty="0" smtClean="0"/>
              <a:t>اضطراب تدفق الدم بسبب انسداد ، عادة ما يكون خثرة أو انسدادًا ، مما يسبب احتشاء أنسجة المخ</a:t>
            </a:r>
          </a:p>
          <a:p>
            <a:pPr xmlns:a="http://schemas.openxmlformats.org/drawingml/2006/main"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  <a:bidi/>
            </a:pPr>
            <a:r xmlns:a="http://schemas.openxmlformats.org/drawingml/2006/main">
              <a:rPr lang="ar" sz="2800" dirty="0">
                <a:solidFill>
                  <a:srgbClr val="FF0000"/>
                </a:solidFill>
                <a:latin typeface="Times New Roman"/>
                <a:cs typeface="Times New Roman"/>
              </a:rPr>
              <a:t>85٪ من السكتات الدماغية هي السكتات الدماغية الإقفارية</a:t>
            </a:r>
          </a:p>
          <a:p>
            <a:pPr xmlns:a="http://schemas.openxmlformats.org/drawingml/2006/main" eaLnBrk="1" hangingPunct="1">
              <a:defRPr/>
              <a:bidi/>
            </a:pPr>
            <a:r xmlns:a="http://schemas.openxmlformats.org/drawingml/2006/main">
              <a:rPr lang="ar" sz="2800" b="1" dirty="0" smtClean="0">
                <a:solidFill>
                  <a:srgbClr val="FF0000"/>
                </a:solidFill>
              </a:rPr>
              <a:t>أنواع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sz="2800" dirty="0" smtClean="0"/>
              <a:t>تخثر شرياني كبير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sz="2800" dirty="0" smtClean="0"/>
              <a:t>تخثر شرياني مخترق صغير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sz="2800" dirty="0" smtClean="0"/>
              <a:t>الانسداد </a:t>
            </a:r>
            <a:r xmlns:a="http://schemas.openxmlformats.org/drawingml/2006/main">
              <a:rPr lang="ar" sz="2800" dirty="0" err="1" smtClean="0"/>
              <a:t>القلبي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sz="2800" dirty="0" smtClean="0"/>
              <a:t>مجهول المنشأ: لا يوجد سبب محدد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sz="2800" dirty="0" smtClean="0"/>
              <a:t>آخر</a:t>
            </a:r>
          </a:p>
        </p:txBody>
      </p:sp>
    </p:spTree>
    <p:extLst>
      <p:ext uri="{BB962C8B-B14F-4D97-AF65-F5344CB8AC3E}">
        <p14:creationId xmlns:p14="http://schemas.microsoft.com/office/powerpoint/2010/main" val="2087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2484</Words>
  <Application>Microsoft Office PowerPoint</Application>
  <PresentationFormat>On-screen Show (4:3)</PresentationFormat>
  <Paragraphs>374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MT</vt:lpstr>
      <vt:lpstr>Calibri</vt:lpstr>
      <vt:lpstr>Helvetica</vt:lpstr>
      <vt:lpstr>Symbol</vt:lpstr>
      <vt:lpstr>Tahoma</vt:lpstr>
      <vt:lpstr>Times New Roman</vt:lpstr>
      <vt:lpstr>Verdana</vt:lpstr>
      <vt:lpstr>Wingdings</vt:lpstr>
      <vt:lpstr>Office Theme</vt:lpstr>
      <vt:lpstr>Management of Patients  With Cerebrovascular  Disorders</vt:lpstr>
      <vt:lpstr>Learning objectives</vt:lpstr>
      <vt:lpstr>Ischemic Stroke</vt:lpstr>
      <vt:lpstr>Stroke ch. 67</vt:lpstr>
      <vt:lpstr>PowerPoint Presentation</vt:lpstr>
      <vt:lpstr>Stroke Warning Signs</vt:lpstr>
      <vt:lpstr>PowerPoint Presentation</vt:lpstr>
      <vt:lpstr>Major types of stroke &amp; their causes</vt:lpstr>
      <vt:lpstr>Types of Stroke</vt:lpstr>
      <vt:lpstr>PowerPoint Presentation</vt:lpstr>
      <vt:lpstr>Clinical Manifestations</vt:lpstr>
      <vt:lpstr>Comparison of Left and Right  Hemispheric Strokes</vt:lpstr>
      <vt:lpstr>Assessment and Diagnostic Findings</vt:lpstr>
      <vt:lpstr>Assessment and Diagnostic Findings</vt:lpstr>
      <vt:lpstr>Prevention</vt:lpstr>
      <vt:lpstr>Medical Management</vt:lpstr>
      <vt:lpstr>Transient Ischemic Attack (TIA)</vt:lpstr>
      <vt:lpstr>Preventive Treatment</vt:lpstr>
      <vt:lpstr>Hemorrhagic Stroke</vt:lpstr>
      <vt:lpstr>Hemorrhagic Stroke</vt:lpstr>
      <vt:lpstr>PowerPoint Presentation</vt:lpstr>
      <vt:lpstr>PowerPoint Presentation</vt:lpstr>
      <vt:lpstr>Intracerebral hemorrhage </vt:lpstr>
      <vt:lpstr>Subarachnoid hemorrhage</vt:lpstr>
      <vt:lpstr>Clinical Manifestations</vt:lpstr>
      <vt:lpstr>Assessment and Diagnostic Findings</vt:lpstr>
      <vt:lpstr>Medical Management</vt:lpstr>
      <vt:lpstr>Clinical Manifestations of stroke</vt:lpstr>
      <vt:lpstr>Clinical Manifestations Motor Function </vt:lpstr>
      <vt:lpstr>Clinical Manifestations Motor Function </vt:lpstr>
      <vt:lpstr>Clinical Manifestations Communication  </vt:lpstr>
      <vt:lpstr>Clinical Manifestations Communication  </vt:lpstr>
      <vt:lpstr>Clinical Manifestations Affect </vt:lpstr>
      <vt:lpstr>Clinical Manifestations Spatial-Perceptual Alterations </vt:lpstr>
      <vt:lpstr>Clinical Manifestations Elimination  </vt:lpstr>
      <vt:lpstr>Nursing process</vt:lpstr>
      <vt:lpstr>Nursing process</vt:lpstr>
      <vt:lpstr>Nursing process</vt:lpstr>
      <vt:lpstr>Nursing process</vt:lpstr>
      <vt:lpstr>Nursing process</vt:lpstr>
      <vt:lpstr>Improving Mobility and Preventing Joint Deformities</vt:lpstr>
      <vt:lpstr>Improving Mobility and Preventing Joint Deformities</vt:lpstr>
      <vt:lpstr>Positioning to Prevent Shoulder Abduction</vt:lpstr>
      <vt:lpstr>Interventions</vt:lpstr>
      <vt:lpstr>PowerPoint Presentation</vt:lpstr>
      <vt:lpstr>Aneurysm Precautions</vt:lpstr>
      <vt:lpstr>Home Care  and Teaching for the Patient Recovering from a Stroke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khaled</dc:creator>
  <cp:lastModifiedBy>Mohammad</cp:lastModifiedBy>
  <cp:revision>7</cp:revision>
  <dcterms:created xsi:type="dcterms:W3CDTF">2022-11-19T21:14:00Z</dcterms:created>
  <dcterms:modified xsi:type="dcterms:W3CDTF">2022-11-19T22:01:17Z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2022-11-19T00:00:00Z</vt:filetime>
  </property>
</Properties>
</file>