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4" r:id="rId4"/>
    <p:sldId id="285" r:id="rId5"/>
    <p:sldId id="258" r:id="rId6"/>
    <p:sldId id="260" r:id="rId7"/>
    <p:sldId id="261" r:id="rId8"/>
    <p:sldId id="262" r:id="rId9"/>
    <p:sldId id="263" r:id="rId10"/>
    <p:sldId id="264" r:id="rId11"/>
    <p:sldId id="265" r:id="rId12"/>
    <p:sldId id="288" r:id="rId13"/>
    <p:sldId id="289" r:id="rId14"/>
    <p:sldId id="290" r:id="rId15"/>
    <p:sldId id="287" r:id="rId16"/>
    <p:sldId id="269" r:id="rId17"/>
    <p:sldId id="267" r:id="rId18"/>
    <p:sldId id="268" r:id="rId19"/>
    <p:sldId id="270" r:id="rId20"/>
    <p:sldId id="291" r:id="rId21"/>
    <p:sldId id="271" r:id="rId22"/>
    <p:sldId id="297" r:id="rId23"/>
    <p:sldId id="293" r:id="rId24"/>
    <p:sldId id="294" r:id="rId25"/>
    <p:sldId id="272" r:id="rId26"/>
    <p:sldId id="274" r:id="rId27"/>
    <p:sldId id="275" r:id="rId28"/>
    <p:sldId id="276" r:id="rId29"/>
    <p:sldId id="283" r:id="rId30"/>
    <p:sldId id="277" r:id="rId31"/>
    <p:sldId id="278" r:id="rId32"/>
    <p:sldId id="296" r:id="rId33"/>
    <p:sldId id="295" r:id="rId34"/>
    <p:sldId id="279" r:id="rId35"/>
    <p:sldId id="280" r:id="rId36"/>
    <p:sldId id="281" r:id="rId37"/>
    <p:sldId id="28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mayoclinic.org/diseases-conditions/aortic-dissection/symptoms-causes/syc-20369496"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60EFB-F093-4EFF-899E-CFBB8CF0AD05}"/>
              </a:ext>
            </a:extLst>
          </p:cNvPr>
          <p:cNvSpPr>
            <a:spLocks noGrp="1"/>
          </p:cNvSpPr>
          <p:nvPr>
            <p:ph type="ctrTitle"/>
          </p:nvPr>
        </p:nvSpPr>
        <p:spPr/>
        <p:txBody>
          <a:bodyPr/>
          <a:lstStyle/>
          <a:p>
            <a:r>
              <a:rPr lang="en-US" dirty="0"/>
              <a:t>Abdominal Aortic Aneurysm</a:t>
            </a:r>
            <a:br>
              <a:rPr lang="en-US" dirty="0"/>
            </a:br>
            <a:r>
              <a:rPr lang="en-US" dirty="0"/>
              <a:t>AAA</a:t>
            </a:r>
          </a:p>
        </p:txBody>
      </p:sp>
      <p:sp>
        <p:nvSpPr>
          <p:cNvPr id="3" name="Subtitle 2">
            <a:extLst>
              <a:ext uri="{FF2B5EF4-FFF2-40B4-BE49-F238E27FC236}">
                <a16:creationId xmlns:a16="http://schemas.microsoft.com/office/drawing/2014/main" id="{AD132D9B-8DA6-46A5-956D-33BC51C811A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40590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D4F4F-8494-4845-A2D2-CCFC35FBA2B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307795D-CDF1-4A52-87EC-A6F380304B90}"/>
              </a:ext>
            </a:extLst>
          </p:cNvPr>
          <p:cNvSpPr>
            <a:spLocks noGrp="1"/>
          </p:cNvSpPr>
          <p:nvPr>
            <p:ph idx="1"/>
          </p:nvPr>
        </p:nvSpPr>
        <p:spPr/>
        <p:txBody>
          <a:bodyPr>
            <a:normAutofit/>
          </a:bodyPr>
          <a:lstStyle/>
          <a:p>
            <a:r>
              <a:rPr lang="en-US" sz="2400" dirty="0"/>
              <a:t>Internal bleeding from a ruptured AAA can result in hypovolemic shock with symptoms such as hypotension, cyanosis, skin mottling, and altered mental status.</a:t>
            </a:r>
          </a:p>
        </p:txBody>
      </p:sp>
    </p:spTree>
    <p:extLst>
      <p:ext uri="{BB962C8B-B14F-4D97-AF65-F5344CB8AC3E}">
        <p14:creationId xmlns:p14="http://schemas.microsoft.com/office/powerpoint/2010/main" val="247947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AECD-EFB7-47E2-B8DE-7E8A28D52941}"/>
              </a:ext>
            </a:extLst>
          </p:cNvPr>
          <p:cNvSpPr>
            <a:spLocks noGrp="1"/>
          </p:cNvSpPr>
          <p:nvPr>
            <p:ph type="title"/>
          </p:nvPr>
        </p:nvSpPr>
        <p:spPr>
          <a:xfrm>
            <a:off x="457200" y="274638"/>
            <a:ext cx="8229600" cy="715962"/>
          </a:xfrm>
        </p:spPr>
        <p:txBody>
          <a:bodyPr>
            <a:normAutofit/>
          </a:bodyPr>
          <a:lstStyle/>
          <a:p>
            <a:r>
              <a:rPr lang="en-US" sz="3200" b="1" dirty="0"/>
              <a:t>Diagnostic procedures</a:t>
            </a:r>
          </a:p>
        </p:txBody>
      </p:sp>
      <p:sp>
        <p:nvSpPr>
          <p:cNvPr id="3" name="Content Placeholder 2">
            <a:extLst>
              <a:ext uri="{FF2B5EF4-FFF2-40B4-BE49-F238E27FC236}">
                <a16:creationId xmlns:a16="http://schemas.microsoft.com/office/drawing/2014/main" id="{9793DA06-9E80-481D-8ACA-0EB6D029CA24}"/>
              </a:ext>
            </a:extLst>
          </p:cNvPr>
          <p:cNvSpPr>
            <a:spLocks noGrp="1"/>
          </p:cNvSpPr>
          <p:nvPr>
            <p:ph idx="1"/>
          </p:nvPr>
        </p:nvSpPr>
        <p:spPr>
          <a:xfrm>
            <a:off x="457200" y="1143000"/>
            <a:ext cx="8229600" cy="4983163"/>
          </a:xfrm>
        </p:spPr>
        <p:txBody>
          <a:bodyPr>
            <a:normAutofit/>
          </a:bodyPr>
          <a:lstStyle/>
          <a:p>
            <a:r>
              <a:rPr lang="en-US" sz="2400" dirty="0"/>
              <a:t>Color duplex ultrasonography</a:t>
            </a:r>
          </a:p>
          <a:p>
            <a:r>
              <a:rPr lang="en-US" sz="2400" dirty="0"/>
              <a:t>Computed tomography angiography (CTA)</a:t>
            </a:r>
          </a:p>
          <a:p>
            <a:r>
              <a:rPr lang="en-US" sz="2400" dirty="0"/>
              <a:t>Magnetic resonance angiography (MRA)</a:t>
            </a:r>
          </a:p>
          <a:p>
            <a:pPr fontAlgn="base"/>
            <a:r>
              <a:rPr lang="en-US" sz="2400" dirty="0"/>
              <a:t>Chest radiograph, </a:t>
            </a:r>
          </a:p>
          <a:p>
            <a:pPr fontAlgn="base"/>
            <a:r>
              <a:rPr lang="en-US" sz="2400" dirty="0"/>
              <a:t> transesophageal echocardiography</a:t>
            </a:r>
          </a:p>
          <a:p>
            <a:pPr marL="0" indent="0">
              <a:buNone/>
            </a:pPr>
            <a:endParaRPr lang="en-US" sz="2400" dirty="0" smtClean="0"/>
          </a:p>
          <a:p>
            <a:pPr marL="0" indent="0">
              <a:buNone/>
            </a:pPr>
            <a:endParaRPr lang="en-US" sz="2400" dirty="0"/>
          </a:p>
        </p:txBody>
      </p:sp>
    </p:spTree>
    <p:extLst>
      <p:ext uri="{BB962C8B-B14F-4D97-AF65-F5344CB8AC3E}">
        <p14:creationId xmlns:p14="http://schemas.microsoft.com/office/powerpoint/2010/main" val="1346009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1200" y="1600200"/>
            <a:ext cx="4568729" cy="4525963"/>
          </a:xfrm>
        </p:spPr>
      </p:pic>
    </p:spTree>
    <p:extLst>
      <p:ext uri="{BB962C8B-B14F-4D97-AF65-F5344CB8AC3E}">
        <p14:creationId xmlns:p14="http://schemas.microsoft.com/office/powerpoint/2010/main" val="764557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normAutofit fontScale="90000"/>
          </a:bodyPr>
          <a:lstStyle/>
          <a:p>
            <a:r>
              <a:rPr lang="en-US" sz="3600" b="1" dirty="0"/>
              <a:t>Color duplex ultrasonography</a:t>
            </a:r>
            <a:r>
              <a:rPr lang="en-US" dirty="0"/>
              <a:t/>
            </a:r>
            <a:br>
              <a:rPr lang="en-US" dirty="0"/>
            </a:br>
            <a:endParaRPr lang="ar-JO"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1700" y="2148681"/>
            <a:ext cx="4800600" cy="3429000"/>
          </a:xfrm>
        </p:spPr>
      </p:pic>
    </p:spTree>
    <p:extLst>
      <p:ext uri="{BB962C8B-B14F-4D97-AF65-F5344CB8AC3E}">
        <p14:creationId xmlns:p14="http://schemas.microsoft.com/office/powerpoint/2010/main" val="1998535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770F2-D2DD-4D35-9D4B-C5ABFDC60113}"/>
              </a:ext>
            </a:extLst>
          </p:cNvPr>
          <p:cNvSpPr>
            <a:spLocks noGrp="1"/>
          </p:cNvSpPr>
          <p:nvPr>
            <p:ph type="title"/>
          </p:nvPr>
        </p:nvSpPr>
        <p:spPr>
          <a:xfrm>
            <a:off x="457200" y="274638"/>
            <a:ext cx="8229600" cy="715962"/>
          </a:xfrm>
        </p:spPr>
        <p:txBody>
          <a:bodyPr>
            <a:normAutofit/>
          </a:bodyPr>
          <a:lstStyle/>
          <a:p>
            <a:r>
              <a:rPr lang="en-US" sz="3200" dirty="0"/>
              <a:t>Assessment</a:t>
            </a:r>
          </a:p>
        </p:txBody>
      </p:sp>
      <p:sp>
        <p:nvSpPr>
          <p:cNvPr id="3" name="Content Placeholder 2">
            <a:extLst>
              <a:ext uri="{FF2B5EF4-FFF2-40B4-BE49-F238E27FC236}">
                <a16:creationId xmlns:a16="http://schemas.microsoft.com/office/drawing/2014/main" id="{E54D96E0-13D4-4B9D-8D36-5B62DEB2E060}"/>
              </a:ext>
            </a:extLst>
          </p:cNvPr>
          <p:cNvSpPr>
            <a:spLocks noGrp="1"/>
          </p:cNvSpPr>
          <p:nvPr>
            <p:ph idx="1"/>
          </p:nvPr>
        </p:nvSpPr>
        <p:spPr>
          <a:xfrm>
            <a:off x="457200" y="1143000"/>
            <a:ext cx="8229600" cy="4983163"/>
          </a:xfrm>
        </p:spPr>
        <p:txBody>
          <a:bodyPr/>
          <a:lstStyle/>
          <a:p>
            <a:pPr marL="0" indent="0" fontAlgn="base">
              <a:buNone/>
            </a:pPr>
            <a:endParaRPr lang="en-US" dirty="0"/>
          </a:p>
          <a:p>
            <a:pPr fontAlgn="base"/>
            <a:r>
              <a:rPr lang="en-US" sz="2400" dirty="0"/>
              <a:t>Prominent, pulsating mass in abdomen, at or above the </a:t>
            </a:r>
            <a:r>
              <a:rPr lang="en-US" sz="2400" dirty="0" smtClean="0"/>
              <a:t>umbilicus</a:t>
            </a:r>
          </a:p>
          <a:p>
            <a:pPr fontAlgn="base"/>
            <a:endParaRPr lang="en-US" sz="2400" dirty="0"/>
          </a:p>
          <a:p>
            <a:pPr fontAlgn="base"/>
            <a:r>
              <a:rPr lang="en-US" sz="2400" dirty="0"/>
              <a:t>Systolic bruit over the </a:t>
            </a:r>
            <a:r>
              <a:rPr lang="en-US" sz="2400" dirty="0" smtClean="0"/>
              <a:t>aorta</a:t>
            </a:r>
          </a:p>
          <a:p>
            <a:pPr fontAlgn="base"/>
            <a:endParaRPr lang="en-US" sz="2400" dirty="0"/>
          </a:p>
          <a:p>
            <a:pPr fontAlgn="base"/>
            <a:r>
              <a:rPr lang="en-US" sz="2400" dirty="0"/>
              <a:t>Tenderness on deep </a:t>
            </a:r>
            <a:r>
              <a:rPr lang="en-US" sz="2400" dirty="0" smtClean="0"/>
              <a:t>palpation</a:t>
            </a:r>
          </a:p>
          <a:p>
            <a:pPr fontAlgn="base"/>
            <a:endParaRPr lang="en-US" sz="2400" dirty="0"/>
          </a:p>
          <a:p>
            <a:pPr fontAlgn="base"/>
            <a:r>
              <a:rPr lang="en-US" sz="2400" dirty="0"/>
              <a:t>Abdominal or lower back pain</a:t>
            </a:r>
          </a:p>
          <a:p>
            <a:endParaRPr lang="en-US" dirty="0"/>
          </a:p>
        </p:txBody>
      </p:sp>
    </p:spTree>
    <p:extLst>
      <p:ext uri="{BB962C8B-B14F-4D97-AF65-F5344CB8AC3E}">
        <p14:creationId xmlns:p14="http://schemas.microsoft.com/office/powerpoint/2010/main" val="3594667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US" sz="2700" dirty="0" smtClean="0"/>
              <a:t/>
            </a:r>
            <a:br>
              <a:rPr lang="en-US" sz="2700" dirty="0" smtClean="0"/>
            </a:br>
            <a:r>
              <a:rPr lang="en-US" sz="2700" dirty="0" smtClean="0"/>
              <a:t>Medical </a:t>
            </a:r>
            <a:r>
              <a:rPr lang="en-US" sz="2700" dirty="0"/>
              <a:t>Management</a:t>
            </a:r>
            <a:r>
              <a:rPr lang="en-US" dirty="0"/>
              <a:t/>
            </a:r>
            <a:br>
              <a:rPr lang="en-US" dirty="0"/>
            </a:br>
            <a:r>
              <a:rPr lang="en-US" dirty="0"/>
              <a:t/>
            </a:r>
            <a:br>
              <a:rPr lang="en-US" dirty="0"/>
            </a:br>
            <a:endParaRPr lang="ar-JO"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973997"/>
            <a:ext cx="6339870" cy="4525963"/>
          </a:xfrm>
        </p:spPr>
      </p:pic>
      <p:sp>
        <p:nvSpPr>
          <p:cNvPr id="5" name="Rectangle 4"/>
          <p:cNvSpPr/>
          <p:nvPr/>
        </p:nvSpPr>
        <p:spPr>
          <a:xfrm>
            <a:off x="838200" y="1143000"/>
            <a:ext cx="7620000" cy="830997"/>
          </a:xfrm>
          <a:prstGeom prst="rect">
            <a:avLst/>
          </a:prstGeom>
        </p:spPr>
        <p:txBody>
          <a:bodyPr wrap="square">
            <a:spAutoFit/>
          </a:bodyPr>
          <a:lstStyle/>
          <a:p>
            <a:r>
              <a:rPr lang="en-US" sz="2400" dirty="0"/>
              <a:t>Two types of treatment for AAAs are available: open surgical repair and endovascular aneurysm repair (EVAR)</a:t>
            </a:r>
            <a:endParaRPr lang="ar-JO" sz="2400" dirty="0"/>
          </a:p>
        </p:txBody>
      </p:sp>
    </p:spTree>
    <p:extLst>
      <p:ext uri="{BB962C8B-B14F-4D97-AF65-F5344CB8AC3E}">
        <p14:creationId xmlns:p14="http://schemas.microsoft.com/office/powerpoint/2010/main" val="2687407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2988D-E5DE-4428-8E39-428D0753584C}"/>
              </a:ext>
            </a:extLst>
          </p:cNvPr>
          <p:cNvSpPr>
            <a:spLocks noGrp="1"/>
          </p:cNvSpPr>
          <p:nvPr>
            <p:ph type="title"/>
          </p:nvPr>
        </p:nvSpPr>
        <p:spPr>
          <a:xfrm>
            <a:off x="457200" y="274638"/>
            <a:ext cx="8229600" cy="792162"/>
          </a:xfrm>
        </p:spPr>
        <p:txBody>
          <a:bodyPr>
            <a:noAutofit/>
          </a:bodyPr>
          <a:lstStyle/>
          <a:p>
            <a:pPr fontAlgn="base"/>
            <a:r>
              <a:rPr lang="en-US" sz="3200" b="1" dirty="0"/>
              <a:t> </a:t>
            </a:r>
            <a:br>
              <a:rPr lang="en-US" sz="3200" b="1" dirty="0"/>
            </a:br>
            <a:r>
              <a:rPr lang="en-US" sz="3200" b="1" dirty="0"/>
              <a:t>non surgical intervention</a:t>
            </a:r>
            <a:br>
              <a:rPr lang="en-US" sz="3200" b="1" dirty="0"/>
            </a:br>
            <a:r>
              <a:rPr lang="en-US" sz="3200" b="1" dirty="0"/>
              <a:t/>
            </a:r>
            <a:br>
              <a:rPr lang="en-US" sz="3200" b="1" dirty="0"/>
            </a:br>
            <a:endParaRPr lang="en-US" sz="3200" b="1" dirty="0"/>
          </a:p>
        </p:txBody>
      </p:sp>
      <p:sp>
        <p:nvSpPr>
          <p:cNvPr id="3" name="Content Placeholder 2">
            <a:extLst>
              <a:ext uri="{FF2B5EF4-FFF2-40B4-BE49-F238E27FC236}">
                <a16:creationId xmlns:a16="http://schemas.microsoft.com/office/drawing/2014/main" id="{FB9821D1-0F0D-4F6E-85DD-BF1C1F8FF422}"/>
              </a:ext>
            </a:extLst>
          </p:cNvPr>
          <p:cNvSpPr>
            <a:spLocks noGrp="1"/>
          </p:cNvSpPr>
          <p:nvPr>
            <p:ph idx="1"/>
          </p:nvPr>
        </p:nvSpPr>
        <p:spPr>
          <a:xfrm>
            <a:off x="457200" y="838200"/>
            <a:ext cx="8229600" cy="5287963"/>
          </a:xfrm>
        </p:spPr>
        <p:txBody>
          <a:bodyPr>
            <a:normAutofit fontScale="92500" lnSpcReduction="20000"/>
          </a:bodyPr>
          <a:lstStyle/>
          <a:p>
            <a:pPr fontAlgn="base"/>
            <a:r>
              <a:rPr lang="en-US" sz="2600" dirty="0"/>
              <a:t>Modify risk factors</a:t>
            </a:r>
            <a:r>
              <a:rPr lang="en-US" sz="2600" dirty="0" smtClean="0"/>
              <a:t>.</a:t>
            </a:r>
          </a:p>
          <a:p>
            <a:pPr fontAlgn="base"/>
            <a:endParaRPr lang="en-US" sz="2600" dirty="0"/>
          </a:p>
          <a:p>
            <a:pPr fontAlgn="base"/>
            <a:r>
              <a:rPr lang="en-US" sz="2600" dirty="0"/>
              <a:t>Instruct the client regarding the procedure for monitoring BP</a:t>
            </a:r>
            <a:r>
              <a:rPr lang="en-US" sz="2600" dirty="0" smtClean="0"/>
              <a:t>.</a:t>
            </a:r>
          </a:p>
          <a:p>
            <a:pPr fontAlgn="base"/>
            <a:endParaRPr lang="en-US" sz="2600" dirty="0"/>
          </a:p>
          <a:p>
            <a:pPr fontAlgn="base"/>
            <a:r>
              <a:rPr lang="en-US" sz="2600" dirty="0"/>
              <a:t>Instruct the client on the importance of regular physician visits to follow the size of the aneurysm</a:t>
            </a:r>
            <a:r>
              <a:rPr lang="en-US" sz="2600" dirty="0" smtClean="0"/>
              <a:t>.</a:t>
            </a:r>
          </a:p>
          <a:p>
            <a:pPr fontAlgn="base"/>
            <a:endParaRPr lang="en-US" sz="2600" dirty="0"/>
          </a:p>
          <a:p>
            <a:pPr fontAlgn="base"/>
            <a:r>
              <a:rPr lang="en-US" sz="2600" dirty="0"/>
              <a:t>Instruct the client that if severe back or abdominal pain or fullness, soreness over the umbilicus, sudden development of discoloration in the extremities, or a persistent elevation of BP occurs to notify the physician immediately</a:t>
            </a:r>
            <a:r>
              <a:rPr lang="en-US" sz="2600" dirty="0" smtClean="0"/>
              <a:t>.</a:t>
            </a:r>
          </a:p>
          <a:p>
            <a:pPr fontAlgn="base"/>
            <a:endParaRPr lang="en-US" sz="2600" dirty="0"/>
          </a:p>
          <a:p>
            <a:pPr fontAlgn="base"/>
            <a:r>
              <a:rPr lang="en-US" sz="2600" dirty="0"/>
              <a:t>Instruct the client with a thoracic aneurysm to report immediately the occurrence of chest or back pain, shortness of breath, difficulty swallowing, or hoarseness.</a:t>
            </a:r>
          </a:p>
          <a:p>
            <a:endParaRPr lang="en-US" dirty="0"/>
          </a:p>
        </p:txBody>
      </p:sp>
    </p:spTree>
    <p:extLst>
      <p:ext uri="{BB962C8B-B14F-4D97-AF65-F5344CB8AC3E}">
        <p14:creationId xmlns:p14="http://schemas.microsoft.com/office/powerpoint/2010/main" val="3544738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37727-5C66-4ECB-BE73-038E4AAC118C}"/>
              </a:ext>
            </a:extLst>
          </p:cNvPr>
          <p:cNvSpPr>
            <a:spLocks noGrp="1"/>
          </p:cNvSpPr>
          <p:nvPr>
            <p:ph type="title"/>
          </p:nvPr>
        </p:nvSpPr>
        <p:spPr>
          <a:xfrm>
            <a:off x="457200" y="274638"/>
            <a:ext cx="8229600" cy="715962"/>
          </a:xfrm>
        </p:spPr>
        <p:txBody>
          <a:bodyPr>
            <a:normAutofit/>
          </a:bodyPr>
          <a:lstStyle/>
          <a:p>
            <a:r>
              <a:rPr lang="en-US" sz="3200" b="1" dirty="0" smtClean="0"/>
              <a:t>Nursing Management </a:t>
            </a:r>
            <a:endParaRPr lang="en-US" sz="3200" b="1" dirty="0"/>
          </a:p>
        </p:txBody>
      </p:sp>
      <p:sp>
        <p:nvSpPr>
          <p:cNvPr id="3" name="Content Placeholder 2">
            <a:extLst>
              <a:ext uri="{FF2B5EF4-FFF2-40B4-BE49-F238E27FC236}">
                <a16:creationId xmlns:a16="http://schemas.microsoft.com/office/drawing/2014/main" id="{DB615B15-8268-478B-B579-D0685ECD5C68}"/>
              </a:ext>
            </a:extLst>
          </p:cNvPr>
          <p:cNvSpPr>
            <a:spLocks noGrp="1"/>
          </p:cNvSpPr>
          <p:nvPr>
            <p:ph idx="1"/>
          </p:nvPr>
        </p:nvSpPr>
        <p:spPr>
          <a:xfrm>
            <a:off x="429658" y="1066800"/>
            <a:ext cx="8229600" cy="5715001"/>
          </a:xfrm>
        </p:spPr>
        <p:txBody>
          <a:bodyPr>
            <a:normAutofit/>
          </a:bodyPr>
          <a:lstStyle/>
          <a:p>
            <a:pPr marL="0" indent="0">
              <a:buNone/>
            </a:pPr>
            <a:r>
              <a:rPr lang="en-US" sz="2400" dirty="0" smtClean="0"/>
              <a:t>Nursing diagnosis:</a:t>
            </a:r>
          </a:p>
          <a:p>
            <a:pPr marL="0" indent="0">
              <a:buNone/>
            </a:pPr>
            <a:endParaRPr lang="en-US" sz="2400" dirty="0" smtClean="0"/>
          </a:p>
          <a:p>
            <a:r>
              <a:rPr lang="en-US" sz="2400" dirty="0" smtClean="0"/>
              <a:t>Risk </a:t>
            </a:r>
            <a:r>
              <a:rPr lang="en-US" sz="2400" dirty="0"/>
              <a:t>for fluid volume deficit related to </a:t>
            </a:r>
            <a:r>
              <a:rPr lang="en-US" sz="2400" dirty="0" smtClean="0"/>
              <a:t>hemorrhage</a:t>
            </a:r>
          </a:p>
          <a:p>
            <a:endParaRPr lang="en-US" sz="2400" dirty="0"/>
          </a:p>
          <a:p>
            <a:pPr fontAlgn="base"/>
            <a:r>
              <a:rPr lang="en-US" sz="2400" dirty="0"/>
              <a:t>Acute pain related to surgical tissue </a:t>
            </a:r>
            <a:r>
              <a:rPr lang="en-US" sz="2400" dirty="0" smtClean="0"/>
              <a:t>trauma</a:t>
            </a:r>
          </a:p>
          <a:p>
            <a:pPr fontAlgn="base"/>
            <a:endParaRPr lang="en-US" sz="2400" dirty="0"/>
          </a:p>
          <a:p>
            <a:pPr fontAlgn="base"/>
            <a:r>
              <a:rPr lang="en-US" sz="2400" dirty="0"/>
              <a:t>Anxiety related to threat to health </a:t>
            </a:r>
            <a:r>
              <a:rPr lang="en-US" sz="2400" dirty="0" smtClean="0"/>
              <a:t>status</a:t>
            </a:r>
          </a:p>
          <a:p>
            <a:pPr fontAlgn="base"/>
            <a:endParaRPr lang="en-US" sz="2400" dirty="0"/>
          </a:p>
          <a:p>
            <a:r>
              <a:rPr lang="en-US" sz="2400" dirty="0"/>
              <a:t>Decreased cardiac output related </a:t>
            </a:r>
            <a:r>
              <a:rPr lang="en-US" sz="2400" dirty="0" err="1"/>
              <a:t>to:changes</a:t>
            </a:r>
            <a:r>
              <a:rPr lang="en-US" sz="2400" dirty="0"/>
              <a:t> in intravascular </a:t>
            </a:r>
            <a:r>
              <a:rPr lang="en-US" sz="2400" dirty="0" smtClean="0"/>
              <a:t>volume</a:t>
            </a:r>
          </a:p>
          <a:p>
            <a:endParaRPr lang="en-US" sz="2400" dirty="0"/>
          </a:p>
          <a:p>
            <a:r>
              <a:rPr lang="en-US" sz="2400" dirty="0"/>
              <a:t>Deficient knowledge (preoperative and postoperative care) related to newly identified need for aortic surgery</a:t>
            </a:r>
          </a:p>
          <a:p>
            <a:endParaRPr lang="en-US" dirty="0"/>
          </a:p>
        </p:txBody>
      </p:sp>
    </p:spTree>
    <p:extLst>
      <p:ext uri="{BB962C8B-B14F-4D97-AF65-F5344CB8AC3E}">
        <p14:creationId xmlns:p14="http://schemas.microsoft.com/office/powerpoint/2010/main" val="1729011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56762-CB88-4261-BB47-8BB954325C3B}"/>
              </a:ext>
            </a:extLst>
          </p:cNvPr>
          <p:cNvSpPr>
            <a:spLocks noGrp="1"/>
          </p:cNvSpPr>
          <p:nvPr>
            <p:ph type="title"/>
          </p:nvPr>
        </p:nvSpPr>
        <p:spPr>
          <a:xfrm>
            <a:off x="457200" y="274638"/>
            <a:ext cx="8229600" cy="487362"/>
          </a:xfrm>
        </p:spPr>
        <p:txBody>
          <a:bodyPr>
            <a:normAutofit fontScale="90000"/>
          </a:bodyPr>
          <a:lstStyle/>
          <a:p>
            <a:r>
              <a:rPr lang="en-US" sz="3200" dirty="0" smtClean="0"/>
              <a:t>Nursing intervention</a:t>
            </a:r>
            <a:endParaRPr lang="en-US" sz="3200" dirty="0"/>
          </a:p>
        </p:txBody>
      </p:sp>
      <p:sp>
        <p:nvSpPr>
          <p:cNvPr id="3" name="Content Placeholder 2">
            <a:extLst>
              <a:ext uri="{FF2B5EF4-FFF2-40B4-BE49-F238E27FC236}">
                <a16:creationId xmlns:a16="http://schemas.microsoft.com/office/drawing/2014/main" id="{997F1511-8DE4-47B9-B99F-FEDF5B88EE0A}"/>
              </a:ext>
            </a:extLst>
          </p:cNvPr>
          <p:cNvSpPr>
            <a:spLocks noGrp="1"/>
          </p:cNvSpPr>
          <p:nvPr>
            <p:ph idx="1"/>
          </p:nvPr>
        </p:nvSpPr>
        <p:spPr>
          <a:xfrm>
            <a:off x="609600" y="762000"/>
            <a:ext cx="8077200" cy="5715000"/>
          </a:xfrm>
        </p:spPr>
        <p:txBody>
          <a:bodyPr>
            <a:normAutofit fontScale="62500" lnSpcReduction="20000"/>
          </a:bodyPr>
          <a:lstStyle/>
          <a:p>
            <a:pPr fontAlgn="base"/>
            <a:r>
              <a:rPr lang="en-US" dirty="0" smtClean="0"/>
              <a:t>Monitor </a:t>
            </a:r>
            <a:r>
              <a:rPr lang="en-US" dirty="0"/>
              <a:t>vital signs</a:t>
            </a:r>
            <a:r>
              <a:rPr lang="en-US" dirty="0" smtClean="0"/>
              <a:t>.</a:t>
            </a:r>
          </a:p>
          <a:p>
            <a:pPr fontAlgn="base"/>
            <a:endParaRPr lang="en-US" dirty="0"/>
          </a:p>
          <a:p>
            <a:pPr fontAlgn="base"/>
            <a:r>
              <a:rPr lang="en-US" dirty="0"/>
              <a:t>Assess risk factors for the arterial disease process</a:t>
            </a:r>
            <a:r>
              <a:rPr lang="en-US" dirty="0" smtClean="0"/>
              <a:t>.</a:t>
            </a:r>
          </a:p>
          <a:p>
            <a:pPr fontAlgn="base"/>
            <a:endParaRPr lang="en-US" dirty="0"/>
          </a:p>
          <a:p>
            <a:pPr fontAlgn="base"/>
            <a:r>
              <a:rPr lang="en-US" dirty="0"/>
              <a:t>Obtain information regarding back or abdominal pain</a:t>
            </a:r>
            <a:r>
              <a:rPr lang="en-US" dirty="0" smtClean="0"/>
              <a:t>.</a:t>
            </a:r>
          </a:p>
          <a:p>
            <a:pPr fontAlgn="base"/>
            <a:endParaRPr lang="en-US" dirty="0"/>
          </a:p>
          <a:p>
            <a:pPr fontAlgn="base"/>
            <a:r>
              <a:rPr lang="en-US" dirty="0"/>
              <a:t>Question the client regarding the sensation of palpation in the abdomen</a:t>
            </a:r>
            <a:r>
              <a:rPr lang="en-US" dirty="0" smtClean="0"/>
              <a:t>.</a:t>
            </a:r>
          </a:p>
          <a:p>
            <a:pPr fontAlgn="base"/>
            <a:endParaRPr lang="en-US" dirty="0"/>
          </a:p>
          <a:p>
            <a:pPr fontAlgn="base"/>
            <a:r>
              <a:rPr lang="en-US" dirty="0"/>
              <a:t>Inspect the skin for the presence of vascular disease or breakdown</a:t>
            </a:r>
            <a:r>
              <a:rPr lang="en-US" dirty="0" smtClean="0"/>
              <a:t>.</a:t>
            </a:r>
          </a:p>
          <a:p>
            <a:pPr fontAlgn="base"/>
            <a:endParaRPr lang="en-US" dirty="0"/>
          </a:p>
          <a:p>
            <a:pPr fontAlgn="base"/>
            <a:r>
              <a:rPr lang="en-US" dirty="0"/>
              <a:t>Check peripheral circulation, including </a:t>
            </a:r>
            <a:r>
              <a:rPr lang="en-US" dirty="0" err="1"/>
              <a:t>pulses,temperature</a:t>
            </a:r>
            <a:r>
              <a:rPr lang="en-US" dirty="0"/>
              <a:t>, and color</a:t>
            </a:r>
            <a:r>
              <a:rPr lang="en-US" dirty="0" smtClean="0"/>
              <a:t>.</a:t>
            </a:r>
          </a:p>
          <a:p>
            <a:pPr fontAlgn="base"/>
            <a:endParaRPr lang="en-US" dirty="0"/>
          </a:p>
          <a:p>
            <a:pPr fontAlgn="base"/>
            <a:r>
              <a:rPr lang="en-US" dirty="0"/>
              <a:t>Observe for signs of rupture</a:t>
            </a:r>
            <a:r>
              <a:rPr lang="en-US" dirty="0" smtClean="0"/>
              <a:t>.</a:t>
            </a:r>
          </a:p>
          <a:p>
            <a:pPr fontAlgn="base"/>
            <a:endParaRPr lang="en-US" dirty="0"/>
          </a:p>
          <a:p>
            <a:pPr fontAlgn="base"/>
            <a:r>
              <a:rPr lang="en-US" dirty="0"/>
              <a:t>Note any tenderness over the abdomen</a:t>
            </a:r>
            <a:r>
              <a:rPr lang="en-US" dirty="0" smtClean="0"/>
              <a:t>.</a:t>
            </a:r>
          </a:p>
          <a:p>
            <a:pPr fontAlgn="base"/>
            <a:endParaRPr lang="en-US" dirty="0"/>
          </a:p>
          <a:p>
            <a:pPr fontAlgn="base"/>
            <a:r>
              <a:rPr lang="en-US" dirty="0"/>
              <a:t>Monitor for abdominal distention.</a:t>
            </a:r>
          </a:p>
          <a:p>
            <a:endParaRPr lang="en-US" dirty="0"/>
          </a:p>
        </p:txBody>
      </p:sp>
    </p:spTree>
    <p:extLst>
      <p:ext uri="{BB962C8B-B14F-4D97-AF65-F5344CB8AC3E}">
        <p14:creationId xmlns:p14="http://schemas.microsoft.com/office/powerpoint/2010/main" val="38219256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425CE-E1D1-40A4-B64F-F7FC8924DA0D}"/>
              </a:ext>
            </a:extLst>
          </p:cNvPr>
          <p:cNvSpPr>
            <a:spLocks noGrp="1"/>
          </p:cNvSpPr>
          <p:nvPr>
            <p:ph type="title"/>
          </p:nvPr>
        </p:nvSpPr>
        <p:spPr>
          <a:xfrm>
            <a:off x="457200" y="274638"/>
            <a:ext cx="8229600" cy="639762"/>
          </a:xfrm>
        </p:spPr>
        <p:txBody>
          <a:bodyPr>
            <a:normAutofit fontScale="90000"/>
          </a:bodyPr>
          <a:lstStyle/>
          <a:p>
            <a:r>
              <a:rPr lang="en-US" sz="3600" u="sng" dirty="0">
                <a:hlinkClick r:id="rId2"/>
              </a:rPr>
              <a:t>Aortic dissection</a:t>
            </a:r>
            <a:r>
              <a:rPr lang="en-US" dirty="0"/>
              <a:t/>
            </a:r>
            <a:br>
              <a:rPr lang="en-US" dirty="0"/>
            </a:br>
            <a:endParaRPr lang="en-US" dirty="0"/>
          </a:p>
        </p:txBody>
      </p:sp>
      <p:sp>
        <p:nvSpPr>
          <p:cNvPr id="3" name="Content Placeholder 2">
            <a:extLst>
              <a:ext uri="{FF2B5EF4-FFF2-40B4-BE49-F238E27FC236}">
                <a16:creationId xmlns:a16="http://schemas.microsoft.com/office/drawing/2014/main" id="{AC53268D-A66D-456F-8AD7-27399FC6FF58}"/>
              </a:ext>
            </a:extLst>
          </p:cNvPr>
          <p:cNvSpPr>
            <a:spLocks noGrp="1"/>
          </p:cNvSpPr>
          <p:nvPr>
            <p:ph idx="1"/>
          </p:nvPr>
        </p:nvSpPr>
        <p:spPr>
          <a:xfrm>
            <a:off x="457200" y="762000"/>
            <a:ext cx="8229600" cy="5364163"/>
          </a:xfrm>
        </p:spPr>
        <p:txBody>
          <a:bodyPr>
            <a:normAutofit/>
          </a:bodyPr>
          <a:lstStyle/>
          <a:p>
            <a:r>
              <a:rPr lang="en-US" sz="2400" dirty="0"/>
              <a:t>An aortic dissection is a serious condition in which the inner layer of the aorta, the large blood vessel branching off the heart, tears</a:t>
            </a:r>
            <a:r>
              <a:rPr lang="en-US" sz="2400" dirty="0" smtClean="0"/>
              <a:t>.</a:t>
            </a:r>
          </a:p>
          <a:p>
            <a:endParaRPr lang="en-US" sz="2400" dirty="0"/>
          </a:p>
          <a:p>
            <a:endParaRPr lang="en-US" sz="2400" dirty="0" smtClean="0"/>
          </a:p>
          <a:p>
            <a:endParaRPr lang="en-US" sz="2400" dirty="0"/>
          </a:p>
          <a:p>
            <a:endParaRPr lang="en-US" sz="2400" dirty="0" smtClean="0"/>
          </a:p>
          <a:p>
            <a:endParaRPr lang="en-US" sz="2400" dirty="0" smtClean="0"/>
          </a:p>
          <a:p>
            <a:endParaRPr lang="en-US" sz="2400" dirty="0"/>
          </a:p>
          <a:p>
            <a:endParaRPr lang="en-US" sz="2400" dirty="0"/>
          </a:p>
          <a:p>
            <a:endParaRPr lang="en-US" sz="2400" dirty="0" smtClean="0"/>
          </a:p>
          <a:p>
            <a:r>
              <a:rPr lang="en-US" sz="2400" dirty="0" smtClean="0"/>
              <a:t> </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203450"/>
            <a:ext cx="7239000" cy="4410075"/>
          </a:xfrm>
          <a:prstGeom prst="rect">
            <a:avLst/>
          </a:prstGeom>
        </p:spPr>
      </p:pic>
    </p:spTree>
    <p:extLst>
      <p:ext uri="{BB962C8B-B14F-4D97-AF65-F5344CB8AC3E}">
        <p14:creationId xmlns:p14="http://schemas.microsoft.com/office/powerpoint/2010/main" val="2904516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C34C39-2CA5-4B41-9BE2-35489B2E2701}"/>
              </a:ext>
            </a:extLst>
          </p:cNvPr>
          <p:cNvSpPr>
            <a:spLocks noGrp="1"/>
          </p:cNvSpPr>
          <p:nvPr>
            <p:ph idx="1"/>
          </p:nvPr>
        </p:nvSpPr>
        <p:spPr>
          <a:xfrm>
            <a:off x="457200" y="457200"/>
            <a:ext cx="8229600" cy="5668963"/>
          </a:xfrm>
        </p:spPr>
        <p:txBody>
          <a:bodyPr>
            <a:normAutofit/>
          </a:bodyPr>
          <a:lstStyle/>
          <a:p>
            <a:r>
              <a:rPr lang="en-US" sz="2600" dirty="0"/>
              <a:t>the aorta is the largest artery in the human body</a:t>
            </a:r>
            <a:r>
              <a:rPr lang="en-US" dirty="0"/>
              <a:t>. </a:t>
            </a:r>
          </a:p>
          <a:p>
            <a:endParaRPr lang="en-US" dirty="0" smtClean="0"/>
          </a:p>
          <a:p>
            <a:endParaRPr lang="en-US" dirty="0"/>
          </a:p>
          <a:p>
            <a:endParaRPr lang="en-US" dirty="0" smtClean="0"/>
          </a:p>
          <a:p>
            <a:endParaRPr lang="en-US" dirty="0"/>
          </a:p>
          <a:p>
            <a:endParaRPr lang="en-US" dirty="0" smtClean="0"/>
          </a:p>
          <a:p>
            <a:endParaRPr lang="en-US" dirty="0"/>
          </a:p>
          <a:p>
            <a:endParaRPr lang="en-US" dirty="0"/>
          </a:p>
          <a:p>
            <a:r>
              <a:rPr lang="en-US" sz="2400" dirty="0"/>
              <a:t>Originating from the left ventricle, it extends into the chest and down into the abdomen.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1066800"/>
            <a:ext cx="4175415" cy="4038600"/>
          </a:xfrm>
          <a:prstGeom prst="rect">
            <a:avLst/>
          </a:prstGeom>
        </p:spPr>
      </p:pic>
    </p:spTree>
    <p:extLst>
      <p:ext uri="{BB962C8B-B14F-4D97-AF65-F5344CB8AC3E}">
        <p14:creationId xmlns:p14="http://schemas.microsoft.com/office/powerpoint/2010/main" val="24222390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r>
              <a:rPr lang="en-US" sz="2400" dirty="0"/>
              <a:t>Blood </a:t>
            </a:r>
            <a:r>
              <a:rPr lang="en-US" sz="2400" dirty="0" smtClean="0"/>
              <a:t>surges through </a:t>
            </a:r>
            <a:r>
              <a:rPr lang="en-US" sz="2400" dirty="0"/>
              <a:t>the tear, causing the inner and middle layers of the aorta to separate (dissect). </a:t>
            </a:r>
            <a:r>
              <a:rPr lang="en-US" sz="2400" b="1" dirty="0"/>
              <a:t>Aortic dissection</a:t>
            </a:r>
            <a:r>
              <a:rPr lang="en-US" sz="2400" dirty="0"/>
              <a:t> is </a:t>
            </a:r>
            <a:r>
              <a:rPr lang="en-US" sz="2400" b="1" dirty="0"/>
              <a:t>often fatal if</a:t>
            </a:r>
            <a:r>
              <a:rPr lang="en-US" sz="2400" dirty="0"/>
              <a:t> </a:t>
            </a:r>
            <a:r>
              <a:rPr lang="en-US" sz="2400" dirty="0" err="1"/>
              <a:t>the</a:t>
            </a:r>
            <a:r>
              <a:rPr lang="en-US" sz="2400" b="1" dirty="0" err="1"/>
              <a:t>blood</a:t>
            </a:r>
            <a:r>
              <a:rPr lang="en-US" sz="2400" dirty="0"/>
              <a:t>-</a:t>
            </a:r>
            <a:r>
              <a:rPr lang="en-US" sz="2400" b="1" dirty="0"/>
              <a:t>filled channel</a:t>
            </a:r>
            <a:r>
              <a:rPr lang="en-US" sz="2400" dirty="0"/>
              <a:t> within the </a:t>
            </a:r>
            <a:r>
              <a:rPr lang="en-US" sz="2400" b="1" dirty="0"/>
              <a:t>wall</a:t>
            </a:r>
            <a:r>
              <a:rPr lang="en-US" sz="2400" dirty="0"/>
              <a:t> of the </a:t>
            </a:r>
            <a:r>
              <a:rPr lang="en-US" sz="2400" b="1" dirty="0"/>
              <a:t>aorta ruptures through</a:t>
            </a:r>
            <a:r>
              <a:rPr lang="en-US" sz="2400" dirty="0"/>
              <a:t> to the </a:t>
            </a:r>
            <a:r>
              <a:rPr lang="en-US" sz="2400" b="1" dirty="0"/>
              <a:t>outside aortic wall</a:t>
            </a:r>
            <a:r>
              <a:rPr lang="en-US" sz="2400" dirty="0"/>
              <a:t> (this is called </a:t>
            </a:r>
            <a:r>
              <a:rPr lang="en-US" sz="2400" b="1" dirty="0"/>
              <a:t>aortic rupture</a:t>
            </a:r>
            <a:r>
              <a:rPr lang="en-US" sz="2400" dirty="0"/>
              <a:t>).</a:t>
            </a:r>
          </a:p>
          <a:p>
            <a:endParaRPr lang="ar-JO"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2895600"/>
            <a:ext cx="4419600" cy="2743200"/>
          </a:xfrm>
          <a:prstGeom prst="rect">
            <a:avLst/>
          </a:prstGeom>
        </p:spPr>
      </p:pic>
    </p:spTree>
    <p:extLst>
      <p:ext uri="{BB962C8B-B14F-4D97-AF65-F5344CB8AC3E}">
        <p14:creationId xmlns:p14="http://schemas.microsoft.com/office/powerpoint/2010/main" val="2725259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E04B-E01B-47F5-A42C-D1210D9D7EB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7577AAB-7E94-46BF-8D60-99E7C0462A2D}"/>
              </a:ext>
            </a:extLst>
          </p:cNvPr>
          <p:cNvSpPr>
            <a:spLocks noGrp="1"/>
          </p:cNvSpPr>
          <p:nvPr>
            <p:ph idx="1"/>
          </p:nvPr>
        </p:nvSpPr>
        <p:spPr>
          <a:xfrm>
            <a:off x="457200" y="838200"/>
            <a:ext cx="8229600" cy="5287963"/>
          </a:xfrm>
        </p:spPr>
        <p:txBody>
          <a:bodyPr>
            <a:normAutofit/>
          </a:bodyPr>
          <a:lstStyle/>
          <a:p>
            <a:r>
              <a:rPr lang="en-US" sz="2400" dirty="0"/>
              <a:t>Aortic dissection is relatively uncommon. </a:t>
            </a:r>
            <a:endParaRPr lang="en-US" sz="2400" dirty="0" smtClean="0"/>
          </a:p>
          <a:p>
            <a:endParaRPr lang="en-US" sz="2400" dirty="0" smtClean="0"/>
          </a:p>
          <a:p>
            <a:r>
              <a:rPr lang="en-US" sz="2400" dirty="0" smtClean="0"/>
              <a:t>The </a:t>
            </a:r>
            <a:r>
              <a:rPr lang="en-US" sz="2400" dirty="0"/>
              <a:t>condition most frequently occurs in men in their 60s and 70s. </a:t>
            </a:r>
            <a:endParaRPr lang="en-US" sz="2400" dirty="0" smtClean="0"/>
          </a:p>
          <a:p>
            <a:endParaRPr lang="en-US" sz="2400" dirty="0" smtClean="0"/>
          </a:p>
          <a:p>
            <a:r>
              <a:rPr lang="en-US" sz="2400" dirty="0" smtClean="0"/>
              <a:t>Symptoms </a:t>
            </a:r>
            <a:r>
              <a:rPr lang="en-US" sz="2400" dirty="0"/>
              <a:t>of aortic dissection may mimic those of other diseases, often leading to delays in diagnosis. </a:t>
            </a:r>
            <a:endParaRPr lang="en-US" sz="2400" dirty="0" smtClean="0"/>
          </a:p>
          <a:p>
            <a:endParaRPr lang="en-US" sz="2400" dirty="0" smtClean="0"/>
          </a:p>
          <a:p>
            <a:r>
              <a:rPr lang="en-US" sz="2400" dirty="0" smtClean="0"/>
              <a:t>However</a:t>
            </a:r>
            <a:r>
              <a:rPr lang="en-US" sz="2400" dirty="0"/>
              <a:t>, when an aortic dissection is detected early and treated promptly, the chance of survival greatly improves</a:t>
            </a:r>
          </a:p>
        </p:txBody>
      </p:sp>
    </p:spTree>
    <p:extLst>
      <p:ext uri="{BB962C8B-B14F-4D97-AF65-F5344CB8AC3E}">
        <p14:creationId xmlns:p14="http://schemas.microsoft.com/office/powerpoint/2010/main" val="26735915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09800" y="990600"/>
            <a:ext cx="5562600" cy="5135563"/>
          </a:xfrm>
        </p:spPr>
      </p:pic>
    </p:spTree>
    <p:extLst>
      <p:ext uri="{BB962C8B-B14F-4D97-AF65-F5344CB8AC3E}">
        <p14:creationId xmlns:p14="http://schemas.microsoft.com/office/powerpoint/2010/main" val="986108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DA3EE-03B3-4AAD-BC3E-81238FEEB83E}"/>
              </a:ext>
            </a:extLst>
          </p:cNvPr>
          <p:cNvSpPr>
            <a:spLocks noGrp="1"/>
          </p:cNvSpPr>
          <p:nvPr>
            <p:ph type="title"/>
          </p:nvPr>
        </p:nvSpPr>
        <p:spPr>
          <a:xfrm>
            <a:off x="457200" y="274638"/>
            <a:ext cx="8229600" cy="411162"/>
          </a:xfrm>
        </p:spPr>
        <p:txBody>
          <a:bodyPr>
            <a:normAutofit fontScale="90000"/>
          </a:bodyPr>
          <a:lstStyle/>
          <a:p>
            <a:r>
              <a:rPr lang="en-US" sz="3200" dirty="0"/>
              <a:t>Risk factors</a:t>
            </a:r>
            <a:br>
              <a:rPr lang="en-US" sz="3200" dirty="0"/>
            </a:br>
            <a:endParaRPr lang="en-US" sz="3200" dirty="0"/>
          </a:p>
        </p:txBody>
      </p:sp>
      <p:sp>
        <p:nvSpPr>
          <p:cNvPr id="3" name="Content Placeholder 2">
            <a:extLst>
              <a:ext uri="{FF2B5EF4-FFF2-40B4-BE49-F238E27FC236}">
                <a16:creationId xmlns:a16="http://schemas.microsoft.com/office/drawing/2014/main" id="{1D48F76A-D739-4C84-8819-B6741DA6ED28}"/>
              </a:ext>
            </a:extLst>
          </p:cNvPr>
          <p:cNvSpPr>
            <a:spLocks noGrp="1"/>
          </p:cNvSpPr>
          <p:nvPr>
            <p:ph idx="1"/>
          </p:nvPr>
        </p:nvSpPr>
        <p:spPr>
          <a:xfrm>
            <a:off x="457200" y="838200"/>
            <a:ext cx="8229600" cy="5287963"/>
          </a:xfrm>
        </p:spPr>
        <p:txBody>
          <a:bodyPr>
            <a:normAutofit/>
          </a:bodyPr>
          <a:lstStyle/>
          <a:p>
            <a:r>
              <a:rPr lang="en-US" sz="2600" dirty="0"/>
              <a:t>Uncontrolled high blood pressure (hypertension</a:t>
            </a:r>
            <a:r>
              <a:rPr lang="en-US" sz="2600" dirty="0" smtClean="0"/>
              <a:t>)</a:t>
            </a:r>
          </a:p>
          <a:p>
            <a:endParaRPr lang="en-US" sz="2600" dirty="0"/>
          </a:p>
          <a:p>
            <a:r>
              <a:rPr lang="en-US" sz="2600" dirty="0"/>
              <a:t>Hardening of the arteries (atherosclerosis</a:t>
            </a:r>
            <a:r>
              <a:rPr lang="en-US" sz="2600" dirty="0" smtClean="0"/>
              <a:t>)</a:t>
            </a:r>
          </a:p>
          <a:p>
            <a:endParaRPr lang="en-US" sz="2600" dirty="0"/>
          </a:p>
          <a:p>
            <a:r>
              <a:rPr lang="en-US" sz="2600" dirty="0"/>
              <a:t>Weakened and bulging artery (pre-existing aortic aneurysm</a:t>
            </a:r>
            <a:r>
              <a:rPr lang="en-US" sz="2600" dirty="0" smtClean="0"/>
              <a:t>)</a:t>
            </a:r>
          </a:p>
          <a:p>
            <a:endParaRPr lang="en-US" sz="2600" dirty="0"/>
          </a:p>
          <a:p>
            <a:r>
              <a:rPr lang="en-US" sz="2600" dirty="0"/>
              <a:t>An aortic valve defect (bicuspid aortic valve</a:t>
            </a:r>
            <a:r>
              <a:rPr lang="en-US" sz="2600" dirty="0" smtClean="0"/>
              <a:t>)</a:t>
            </a:r>
          </a:p>
          <a:p>
            <a:endParaRPr lang="en-US" sz="2600" dirty="0"/>
          </a:p>
          <a:p>
            <a:r>
              <a:rPr lang="en-US" sz="2600" dirty="0"/>
              <a:t>A narrowing of the aorta at </a:t>
            </a:r>
            <a:r>
              <a:rPr lang="en-US" sz="2600" dirty="0" smtClean="0"/>
              <a:t>birth</a:t>
            </a:r>
          </a:p>
          <a:p>
            <a:endParaRPr lang="en-US" sz="3400" dirty="0"/>
          </a:p>
          <a:p>
            <a:pPr marL="0" indent="0">
              <a:buNone/>
            </a:pPr>
            <a:endParaRPr lang="en-US" dirty="0"/>
          </a:p>
        </p:txBody>
      </p:sp>
    </p:spTree>
    <p:extLst>
      <p:ext uri="{BB962C8B-B14F-4D97-AF65-F5344CB8AC3E}">
        <p14:creationId xmlns:p14="http://schemas.microsoft.com/office/powerpoint/2010/main" val="1089217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fontScale="70000" lnSpcReduction="20000"/>
          </a:bodyPr>
          <a:lstStyle/>
          <a:p>
            <a:r>
              <a:rPr lang="en-US" sz="3400" b="1" dirty="0"/>
              <a:t>Sex.</a:t>
            </a:r>
            <a:r>
              <a:rPr lang="en-US" sz="3400" dirty="0"/>
              <a:t> Men have about double the incidence of aortic dissection.</a:t>
            </a:r>
          </a:p>
          <a:p>
            <a:endParaRPr lang="en-US" sz="3400" dirty="0"/>
          </a:p>
          <a:p>
            <a:r>
              <a:rPr lang="en-US" sz="3400" b="1" dirty="0"/>
              <a:t>Age.</a:t>
            </a:r>
            <a:r>
              <a:rPr lang="en-US" sz="3400" dirty="0"/>
              <a:t> The incidence of aortic dissection peaks in the 60s and 80s.</a:t>
            </a:r>
          </a:p>
          <a:p>
            <a:endParaRPr lang="en-US" sz="3400" dirty="0"/>
          </a:p>
          <a:p>
            <a:r>
              <a:rPr lang="en-US" sz="3400" b="1" dirty="0"/>
              <a:t>Cocaine use.</a:t>
            </a:r>
            <a:r>
              <a:rPr lang="en-US" sz="3400" dirty="0"/>
              <a:t> This drug may be a risk factor for aortic dissection because it temporarily raises blood pressure.</a:t>
            </a:r>
          </a:p>
          <a:p>
            <a:endParaRPr lang="en-US" sz="3400" dirty="0"/>
          </a:p>
          <a:p>
            <a:r>
              <a:rPr lang="en-US" sz="3400" b="1" dirty="0"/>
              <a:t>Pregnancy.</a:t>
            </a:r>
            <a:r>
              <a:rPr lang="en-US" sz="3400" dirty="0"/>
              <a:t> Infrequently, aortic dissections occur in otherwise healthy women during pregnancy.</a:t>
            </a:r>
          </a:p>
          <a:p>
            <a:endParaRPr lang="en-US" sz="3400" dirty="0"/>
          </a:p>
          <a:p>
            <a:r>
              <a:rPr lang="en-US" sz="3400" b="1" dirty="0"/>
              <a:t>High-intensity weightlifting</a:t>
            </a:r>
            <a:endParaRPr lang="en-US" sz="3400" dirty="0"/>
          </a:p>
          <a:p>
            <a:endParaRPr lang="ar-JO" dirty="0"/>
          </a:p>
        </p:txBody>
      </p:sp>
    </p:spTree>
    <p:extLst>
      <p:ext uri="{BB962C8B-B14F-4D97-AF65-F5344CB8AC3E}">
        <p14:creationId xmlns:p14="http://schemas.microsoft.com/office/powerpoint/2010/main" val="3327032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FBBA4-6526-4345-AEB9-ABDB1B4889A8}"/>
              </a:ext>
            </a:extLst>
          </p:cNvPr>
          <p:cNvSpPr>
            <a:spLocks noGrp="1"/>
          </p:cNvSpPr>
          <p:nvPr>
            <p:ph type="title"/>
          </p:nvPr>
        </p:nvSpPr>
        <p:spPr>
          <a:xfrm>
            <a:off x="457200" y="274638"/>
            <a:ext cx="8229600" cy="715962"/>
          </a:xfrm>
        </p:spPr>
        <p:txBody>
          <a:bodyPr>
            <a:normAutofit fontScale="90000"/>
          </a:bodyPr>
          <a:lstStyle/>
          <a:p>
            <a:r>
              <a:rPr lang="en-US" sz="3200" b="1" dirty="0"/>
              <a:t>Symptoms</a:t>
            </a:r>
            <a:br>
              <a:rPr lang="en-US" sz="3200" b="1" dirty="0"/>
            </a:br>
            <a:endParaRPr lang="en-US" sz="3200" b="1" dirty="0"/>
          </a:p>
        </p:txBody>
      </p:sp>
      <p:sp>
        <p:nvSpPr>
          <p:cNvPr id="3" name="Content Placeholder 2">
            <a:extLst>
              <a:ext uri="{FF2B5EF4-FFF2-40B4-BE49-F238E27FC236}">
                <a16:creationId xmlns:a16="http://schemas.microsoft.com/office/drawing/2014/main" id="{98986355-E3D5-42AC-85F8-5700DA0B8A33}"/>
              </a:ext>
            </a:extLst>
          </p:cNvPr>
          <p:cNvSpPr>
            <a:spLocks noGrp="1"/>
          </p:cNvSpPr>
          <p:nvPr>
            <p:ph idx="1"/>
          </p:nvPr>
        </p:nvSpPr>
        <p:spPr>
          <a:xfrm>
            <a:off x="457200" y="1066800"/>
            <a:ext cx="8229600" cy="5059363"/>
          </a:xfrm>
        </p:spPr>
        <p:txBody>
          <a:bodyPr>
            <a:normAutofit fontScale="92500" lnSpcReduction="10000"/>
          </a:bodyPr>
          <a:lstStyle/>
          <a:p>
            <a:r>
              <a:rPr lang="en-US" sz="2600" dirty="0"/>
              <a:t>Sudden severe chest or upper back pain, often described as a tearing, ripping or shearing sensation, that radiates to the neck or down the </a:t>
            </a:r>
            <a:r>
              <a:rPr lang="en-US" sz="2600" dirty="0" smtClean="0"/>
              <a:t>back</a:t>
            </a:r>
          </a:p>
          <a:p>
            <a:endParaRPr lang="en-US" sz="2600" dirty="0"/>
          </a:p>
          <a:p>
            <a:r>
              <a:rPr lang="en-US" sz="2600" dirty="0"/>
              <a:t>Loss of </a:t>
            </a:r>
            <a:r>
              <a:rPr lang="en-US" sz="2600" dirty="0" smtClean="0"/>
              <a:t>consciousness</a:t>
            </a:r>
          </a:p>
          <a:p>
            <a:endParaRPr lang="en-US" sz="2600" dirty="0"/>
          </a:p>
          <a:p>
            <a:r>
              <a:rPr lang="en-US" sz="2600" dirty="0"/>
              <a:t>Shortness of </a:t>
            </a:r>
            <a:r>
              <a:rPr lang="en-US" sz="2600" dirty="0" smtClean="0"/>
              <a:t>breath</a:t>
            </a:r>
          </a:p>
          <a:p>
            <a:endParaRPr lang="en-US" sz="2600" dirty="0"/>
          </a:p>
          <a:p>
            <a:r>
              <a:rPr lang="en-US" sz="2600" dirty="0"/>
              <a:t>Sudden difficulty speaking, loss of vision, weakness or paralysis of one side of your body, similar to those of a </a:t>
            </a:r>
            <a:r>
              <a:rPr lang="en-US" sz="2600" dirty="0" smtClean="0"/>
              <a:t>stroke</a:t>
            </a:r>
          </a:p>
          <a:p>
            <a:endParaRPr lang="en-US" sz="2600" dirty="0"/>
          </a:p>
          <a:p>
            <a:r>
              <a:rPr lang="en-US" sz="2600" dirty="0"/>
              <a:t>Weak pulse in one arm compared with the other</a:t>
            </a:r>
          </a:p>
          <a:p>
            <a:endParaRPr lang="en-US" dirty="0"/>
          </a:p>
        </p:txBody>
      </p:sp>
    </p:spTree>
    <p:extLst>
      <p:ext uri="{BB962C8B-B14F-4D97-AF65-F5344CB8AC3E}">
        <p14:creationId xmlns:p14="http://schemas.microsoft.com/office/powerpoint/2010/main" val="21003085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66B8D-BA8A-4810-9532-B3BC89E97798}"/>
              </a:ext>
            </a:extLst>
          </p:cNvPr>
          <p:cNvSpPr>
            <a:spLocks noGrp="1"/>
          </p:cNvSpPr>
          <p:nvPr>
            <p:ph type="title"/>
          </p:nvPr>
        </p:nvSpPr>
        <p:spPr>
          <a:xfrm>
            <a:off x="457200" y="274638"/>
            <a:ext cx="8229600" cy="792162"/>
          </a:xfrm>
        </p:spPr>
        <p:txBody>
          <a:bodyPr>
            <a:normAutofit fontScale="90000"/>
          </a:bodyPr>
          <a:lstStyle/>
          <a:p>
            <a:r>
              <a:rPr lang="en-US" sz="3200" b="1" dirty="0"/>
              <a:t>Complications</a:t>
            </a:r>
            <a:br>
              <a:rPr lang="en-US" sz="3200" b="1" dirty="0"/>
            </a:br>
            <a:endParaRPr lang="en-US" sz="3200" b="1" dirty="0"/>
          </a:p>
        </p:txBody>
      </p:sp>
      <p:sp>
        <p:nvSpPr>
          <p:cNvPr id="3" name="Content Placeholder 2">
            <a:extLst>
              <a:ext uri="{FF2B5EF4-FFF2-40B4-BE49-F238E27FC236}">
                <a16:creationId xmlns:a16="http://schemas.microsoft.com/office/drawing/2014/main" id="{CC62048A-6CC4-4C17-A4D2-7AC408F3562E}"/>
              </a:ext>
            </a:extLst>
          </p:cNvPr>
          <p:cNvSpPr>
            <a:spLocks noGrp="1"/>
          </p:cNvSpPr>
          <p:nvPr>
            <p:ph idx="1"/>
          </p:nvPr>
        </p:nvSpPr>
        <p:spPr>
          <a:xfrm>
            <a:off x="457200" y="838200"/>
            <a:ext cx="8229600" cy="5287963"/>
          </a:xfrm>
        </p:spPr>
        <p:txBody>
          <a:bodyPr/>
          <a:lstStyle/>
          <a:p>
            <a:pPr marL="0" indent="0">
              <a:buNone/>
            </a:pPr>
            <a:r>
              <a:rPr lang="en-US" sz="2400" dirty="0"/>
              <a:t>An aortic dissection can lead to:</a:t>
            </a:r>
          </a:p>
          <a:p>
            <a:r>
              <a:rPr lang="en-US" sz="2400" dirty="0"/>
              <a:t>Death due to severe internal </a:t>
            </a:r>
            <a:r>
              <a:rPr lang="en-US" sz="2400" dirty="0" smtClean="0"/>
              <a:t>bleeding</a:t>
            </a:r>
          </a:p>
          <a:p>
            <a:endParaRPr lang="en-US" sz="2400" dirty="0"/>
          </a:p>
          <a:p>
            <a:r>
              <a:rPr lang="en-US" sz="2400" dirty="0"/>
              <a:t>Organ damage, such as kidney failure or life-threatening intestinal </a:t>
            </a:r>
            <a:r>
              <a:rPr lang="en-US" sz="2400" dirty="0" smtClean="0"/>
              <a:t>damage</a:t>
            </a:r>
          </a:p>
          <a:p>
            <a:endParaRPr lang="en-US" sz="2400" dirty="0"/>
          </a:p>
          <a:p>
            <a:r>
              <a:rPr lang="en-US" sz="2400" dirty="0" smtClean="0"/>
              <a:t>Stroke</a:t>
            </a:r>
          </a:p>
          <a:p>
            <a:endParaRPr lang="en-US" sz="2400" dirty="0"/>
          </a:p>
          <a:p>
            <a:r>
              <a:rPr lang="en-US" sz="2400" dirty="0"/>
              <a:t>Aortic valve damage (aortic regurgitation) or rupture into the lining around the heart (cardiac tamponade)</a:t>
            </a:r>
          </a:p>
          <a:p>
            <a:endParaRPr lang="en-US" dirty="0"/>
          </a:p>
        </p:txBody>
      </p:sp>
    </p:spTree>
    <p:extLst>
      <p:ext uri="{BB962C8B-B14F-4D97-AF65-F5344CB8AC3E}">
        <p14:creationId xmlns:p14="http://schemas.microsoft.com/office/powerpoint/2010/main" val="1297802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1B7C4-7A4E-490B-B48B-B1F41E7458BB}"/>
              </a:ext>
            </a:extLst>
          </p:cNvPr>
          <p:cNvSpPr>
            <a:spLocks noGrp="1"/>
          </p:cNvSpPr>
          <p:nvPr>
            <p:ph type="title"/>
          </p:nvPr>
        </p:nvSpPr>
        <p:spPr/>
        <p:txBody>
          <a:bodyPr>
            <a:normAutofit/>
          </a:bodyPr>
          <a:lstStyle/>
          <a:p>
            <a:r>
              <a:rPr lang="en-US" sz="3200" b="1" dirty="0"/>
              <a:t>Here are a few tips to reduce your risk of an aortic dissection:</a:t>
            </a:r>
          </a:p>
        </p:txBody>
      </p:sp>
      <p:sp>
        <p:nvSpPr>
          <p:cNvPr id="3" name="Content Placeholder 2">
            <a:extLst>
              <a:ext uri="{FF2B5EF4-FFF2-40B4-BE49-F238E27FC236}">
                <a16:creationId xmlns:a16="http://schemas.microsoft.com/office/drawing/2014/main" id="{B42B1092-B04D-4897-8B25-1DD8ED48F0E5}"/>
              </a:ext>
            </a:extLst>
          </p:cNvPr>
          <p:cNvSpPr>
            <a:spLocks noGrp="1"/>
          </p:cNvSpPr>
          <p:nvPr>
            <p:ph idx="1"/>
          </p:nvPr>
        </p:nvSpPr>
        <p:spPr/>
        <p:txBody>
          <a:bodyPr>
            <a:normAutofit fontScale="62500" lnSpcReduction="20000"/>
          </a:bodyPr>
          <a:lstStyle/>
          <a:p>
            <a:r>
              <a:rPr lang="en-US" b="1" dirty="0"/>
              <a:t>Control blood pressure.</a:t>
            </a:r>
            <a:r>
              <a:rPr lang="en-US" dirty="0"/>
              <a:t> If you have high blood pressure, get a home blood pressure measuring device to help you monitor your blood pressure</a:t>
            </a:r>
            <a:r>
              <a:rPr lang="en-US" dirty="0" smtClean="0"/>
              <a:t>.</a:t>
            </a:r>
          </a:p>
          <a:p>
            <a:endParaRPr lang="en-US" dirty="0"/>
          </a:p>
          <a:p>
            <a:r>
              <a:rPr lang="en-US" b="1" dirty="0"/>
              <a:t>Don't smoke.</a:t>
            </a:r>
            <a:r>
              <a:rPr lang="en-US" dirty="0"/>
              <a:t> If you do smoke, take steps to stop</a:t>
            </a:r>
            <a:r>
              <a:rPr lang="en-US" dirty="0" smtClean="0"/>
              <a:t>.</a:t>
            </a:r>
          </a:p>
          <a:p>
            <a:endParaRPr lang="en-US" dirty="0"/>
          </a:p>
          <a:p>
            <a:r>
              <a:rPr lang="en-US" b="1" dirty="0"/>
              <a:t>Maintain an ideal weight.</a:t>
            </a:r>
            <a:r>
              <a:rPr lang="en-US" dirty="0"/>
              <a:t> Follow a low-salt diet with plenty of fruits, vegetables and whole grains and exercise regularly</a:t>
            </a:r>
            <a:r>
              <a:rPr lang="en-US" dirty="0" smtClean="0"/>
              <a:t>.</a:t>
            </a:r>
          </a:p>
          <a:p>
            <a:endParaRPr lang="en-US" dirty="0"/>
          </a:p>
          <a:p>
            <a:r>
              <a:rPr lang="en-US" b="1" dirty="0"/>
              <a:t>Wear a seat belt.</a:t>
            </a:r>
            <a:r>
              <a:rPr lang="en-US" dirty="0"/>
              <a:t> This reduces the risk of traumatic injury to your chest area</a:t>
            </a:r>
            <a:r>
              <a:rPr lang="en-US" dirty="0" smtClean="0"/>
              <a:t>.</a:t>
            </a:r>
          </a:p>
          <a:p>
            <a:endParaRPr lang="en-US" dirty="0"/>
          </a:p>
          <a:p>
            <a:r>
              <a:rPr lang="en-US" b="1" dirty="0"/>
              <a:t>Work with your doctor.</a:t>
            </a:r>
            <a:r>
              <a:rPr lang="en-US" dirty="0"/>
              <a:t> If you have a family history of aortic dissection, a connective tissue disorder or a bicuspid aortic valve, tell your doctor. If you have an aortic aneurysm, find out how often you need monitoring and if surgery is necessary to repair your aneurysm.</a:t>
            </a:r>
          </a:p>
          <a:p>
            <a:endParaRPr lang="en-US" dirty="0"/>
          </a:p>
        </p:txBody>
      </p:sp>
    </p:spTree>
    <p:extLst>
      <p:ext uri="{BB962C8B-B14F-4D97-AF65-F5344CB8AC3E}">
        <p14:creationId xmlns:p14="http://schemas.microsoft.com/office/powerpoint/2010/main" val="1164940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9A301-521B-4FC5-84D0-F97ADF938DBD}"/>
              </a:ext>
            </a:extLst>
          </p:cNvPr>
          <p:cNvSpPr>
            <a:spLocks noGrp="1"/>
          </p:cNvSpPr>
          <p:nvPr>
            <p:ph type="title"/>
          </p:nvPr>
        </p:nvSpPr>
        <p:spPr/>
        <p:txBody>
          <a:bodyPr>
            <a:normAutofit/>
          </a:bodyPr>
          <a:lstStyle/>
          <a:p>
            <a:r>
              <a:rPr lang="en-US" sz="3200" b="1" dirty="0"/>
              <a:t>Diagnostic procedures</a:t>
            </a:r>
          </a:p>
        </p:txBody>
      </p:sp>
      <p:sp>
        <p:nvSpPr>
          <p:cNvPr id="3" name="Content Placeholder 2">
            <a:extLst>
              <a:ext uri="{FF2B5EF4-FFF2-40B4-BE49-F238E27FC236}">
                <a16:creationId xmlns:a16="http://schemas.microsoft.com/office/drawing/2014/main" id="{0588F1F4-5E7C-4C06-B02C-C5CA5C965562}"/>
              </a:ext>
            </a:extLst>
          </p:cNvPr>
          <p:cNvSpPr>
            <a:spLocks noGrp="1"/>
          </p:cNvSpPr>
          <p:nvPr>
            <p:ph idx="1"/>
          </p:nvPr>
        </p:nvSpPr>
        <p:spPr/>
        <p:txBody>
          <a:bodyPr>
            <a:normAutofit/>
          </a:bodyPr>
          <a:lstStyle/>
          <a:p>
            <a:r>
              <a:rPr lang="en-US" sz="2400" dirty="0"/>
              <a:t>Transesophageal echocardiogram (TEE). </a:t>
            </a:r>
          </a:p>
          <a:p>
            <a:r>
              <a:rPr lang="en-US" sz="2400" dirty="0"/>
              <a:t>Computerized tomography (CT) scan. </a:t>
            </a:r>
          </a:p>
          <a:p>
            <a:r>
              <a:rPr lang="en-US" sz="2400" dirty="0"/>
              <a:t>Magnetic resonance angiogram (MRA).</a:t>
            </a:r>
          </a:p>
        </p:txBody>
      </p:sp>
    </p:spTree>
    <p:extLst>
      <p:ext uri="{BB962C8B-B14F-4D97-AF65-F5344CB8AC3E}">
        <p14:creationId xmlns:p14="http://schemas.microsoft.com/office/powerpoint/2010/main" val="3393484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60D46-7846-4B50-B973-4934FC0C95E3}"/>
              </a:ext>
            </a:extLst>
          </p:cNvPr>
          <p:cNvSpPr>
            <a:spLocks noGrp="1"/>
          </p:cNvSpPr>
          <p:nvPr>
            <p:ph type="title"/>
          </p:nvPr>
        </p:nvSpPr>
        <p:spPr>
          <a:xfrm>
            <a:off x="457200" y="274638"/>
            <a:ext cx="8229600" cy="792162"/>
          </a:xfrm>
        </p:spPr>
        <p:txBody>
          <a:bodyPr>
            <a:normAutofit fontScale="90000"/>
          </a:bodyPr>
          <a:lstStyle/>
          <a:p>
            <a:r>
              <a:rPr lang="en-US" sz="3200" b="1" dirty="0"/>
              <a:t>Physical Examination</a:t>
            </a:r>
            <a:br>
              <a:rPr lang="en-US" sz="3200" b="1" dirty="0"/>
            </a:br>
            <a:endParaRPr lang="en-US" sz="3200" b="1" dirty="0"/>
          </a:p>
        </p:txBody>
      </p:sp>
      <p:sp>
        <p:nvSpPr>
          <p:cNvPr id="3" name="Content Placeholder 2">
            <a:extLst>
              <a:ext uri="{FF2B5EF4-FFF2-40B4-BE49-F238E27FC236}">
                <a16:creationId xmlns:a16="http://schemas.microsoft.com/office/drawing/2014/main" id="{906EA429-F8A0-48E4-A2A1-6330FE5C0C38}"/>
              </a:ext>
            </a:extLst>
          </p:cNvPr>
          <p:cNvSpPr>
            <a:spLocks noGrp="1"/>
          </p:cNvSpPr>
          <p:nvPr>
            <p:ph idx="1"/>
          </p:nvPr>
        </p:nvSpPr>
        <p:spPr>
          <a:xfrm>
            <a:off x="457200" y="990600"/>
            <a:ext cx="8229600" cy="5135563"/>
          </a:xfrm>
        </p:spPr>
        <p:txBody>
          <a:bodyPr>
            <a:normAutofit/>
          </a:bodyPr>
          <a:lstStyle/>
          <a:p>
            <a:pPr fontAlgn="base"/>
            <a:r>
              <a:rPr lang="en-US" sz="2400" dirty="0"/>
              <a:t>Appearance: Anxiety, Paleness, Restless</a:t>
            </a:r>
          </a:p>
          <a:p>
            <a:pPr fontAlgn="base"/>
            <a:endParaRPr lang="en-US" sz="2400" dirty="0"/>
          </a:p>
          <a:p>
            <a:pPr fontAlgn="base"/>
            <a:r>
              <a:rPr lang="en-US" sz="2400" dirty="0"/>
              <a:t>Vital signs: Increased blood pressure may be &gt; 150 mm Hg</a:t>
            </a:r>
          </a:p>
          <a:p>
            <a:pPr marL="0" indent="0" fontAlgn="base">
              <a:buNone/>
            </a:pPr>
            <a:r>
              <a:rPr lang="en-US" sz="2400" dirty="0"/>
              <a:t>, Decreased blood pressure, if hypovolemic (aortic rupture) or cardiac tamponade develops.</a:t>
            </a:r>
          </a:p>
          <a:p>
            <a:pPr marL="0" indent="0" fontAlgn="base">
              <a:buNone/>
            </a:pPr>
            <a:endParaRPr lang="en-US" sz="2400" dirty="0"/>
          </a:p>
          <a:p>
            <a:pPr fontAlgn="base"/>
            <a:r>
              <a:rPr lang="en-US" sz="2400" dirty="0"/>
              <a:t>Neurologic: Intermittent lightheadedness, Level of consciousness changes, Weakness, CVA symptoms</a:t>
            </a:r>
          </a:p>
          <a:p>
            <a:pPr fontAlgn="base"/>
            <a:endParaRPr lang="en-US" sz="2400" dirty="0"/>
          </a:p>
          <a:p>
            <a:pPr fontAlgn="base"/>
            <a:r>
              <a:rPr lang="en-US" sz="2400" dirty="0"/>
              <a:t>Cardiovascular: Diastolic murmur (aortic insufficiency) may be present, Pulse deficits and BP differences between right and left or upper and lower limbs may be noted.</a:t>
            </a:r>
          </a:p>
          <a:p>
            <a:endParaRPr lang="en-US" sz="2400" dirty="0"/>
          </a:p>
        </p:txBody>
      </p:sp>
    </p:spTree>
    <p:extLst>
      <p:ext uri="{BB962C8B-B14F-4D97-AF65-F5344CB8AC3E}">
        <p14:creationId xmlns:p14="http://schemas.microsoft.com/office/powerpoint/2010/main" val="959626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
            </a:r>
            <a:br>
              <a:rPr lang="en-US" sz="3600" dirty="0" smtClean="0"/>
            </a:br>
            <a:r>
              <a:rPr lang="en-US" sz="3600" dirty="0"/>
              <a:t/>
            </a:r>
            <a:br>
              <a:rPr lang="en-US" sz="3600" dirty="0"/>
            </a:br>
            <a:r>
              <a:rPr lang="en-US" sz="3600" dirty="0" smtClean="0"/>
              <a:t>The </a:t>
            </a:r>
            <a:r>
              <a:rPr lang="en-US" sz="3600" dirty="0"/>
              <a:t>aortic wall is divided into 3 layers (from external to lumen): tunica externa (or tunica adventitia), tunica media, and tunica intima </a:t>
            </a:r>
            <a:r>
              <a:rPr lang="en-US" dirty="0"/>
              <a:t/>
            </a:r>
            <a:br>
              <a:rPr lang="en-US" dirty="0"/>
            </a:br>
            <a:endParaRPr lang="ar-JO"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2590800"/>
            <a:ext cx="4876800" cy="3276600"/>
          </a:xfrm>
        </p:spPr>
      </p:pic>
    </p:spTree>
    <p:extLst>
      <p:ext uri="{BB962C8B-B14F-4D97-AF65-F5344CB8AC3E}">
        <p14:creationId xmlns:p14="http://schemas.microsoft.com/office/powerpoint/2010/main" val="38582769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BB7DA-E6BD-4719-B046-63BEE69C13A2}"/>
              </a:ext>
            </a:extLst>
          </p:cNvPr>
          <p:cNvSpPr>
            <a:spLocks noGrp="1"/>
          </p:cNvSpPr>
          <p:nvPr>
            <p:ph type="title"/>
          </p:nvPr>
        </p:nvSpPr>
        <p:spPr/>
        <p:txBody>
          <a:bodyPr>
            <a:normAutofit/>
          </a:bodyPr>
          <a:lstStyle/>
          <a:p>
            <a:r>
              <a:rPr lang="en-US" sz="3200" dirty="0"/>
              <a:t>Management </a:t>
            </a:r>
          </a:p>
        </p:txBody>
      </p:sp>
      <p:sp>
        <p:nvSpPr>
          <p:cNvPr id="3" name="Content Placeholder 2">
            <a:extLst>
              <a:ext uri="{FF2B5EF4-FFF2-40B4-BE49-F238E27FC236}">
                <a16:creationId xmlns:a16="http://schemas.microsoft.com/office/drawing/2014/main" id="{2BDC6A00-60C8-4863-B14B-402CF711A8C5}"/>
              </a:ext>
            </a:extLst>
          </p:cNvPr>
          <p:cNvSpPr>
            <a:spLocks noGrp="1"/>
          </p:cNvSpPr>
          <p:nvPr>
            <p:ph idx="1"/>
          </p:nvPr>
        </p:nvSpPr>
        <p:spPr>
          <a:xfrm>
            <a:off x="457200" y="1143000"/>
            <a:ext cx="8229600" cy="4983163"/>
          </a:xfrm>
        </p:spPr>
        <p:txBody>
          <a:bodyPr>
            <a:normAutofit fontScale="62500" lnSpcReduction="20000"/>
          </a:bodyPr>
          <a:lstStyle/>
          <a:p>
            <a:pPr marL="0" indent="0">
              <a:buNone/>
            </a:pPr>
            <a:r>
              <a:rPr lang="en-US" sz="3100" b="1" dirty="0"/>
              <a:t>Type A aortic dissection</a:t>
            </a:r>
          </a:p>
          <a:p>
            <a:pPr marL="0" indent="0">
              <a:buNone/>
            </a:pPr>
            <a:endParaRPr lang="en-US" sz="3100" b="1" dirty="0"/>
          </a:p>
          <a:p>
            <a:r>
              <a:rPr lang="en-US" sz="3100" b="1" dirty="0"/>
              <a:t>Surgery.</a:t>
            </a:r>
            <a:r>
              <a:rPr lang="en-US" sz="3100" dirty="0"/>
              <a:t> Surgeons remove as much of the dissected aorta as possible, block the entry of blood into the aortic wall and reconstruct the aorta with a synthetic tube called a graft</a:t>
            </a:r>
            <a:r>
              <a:rPr lang="en-US" sz="3100" dirty="0" smtClean="0"/>
              <a:t>.</a:t>
            </a:r>
          </a:p>
          <a:p>
            <a:endParaRPr lang="en-US" sz="3100" dirty="0"/>
          </a:p>
          <a:p>
            <a:r>
              <a:rPr lang="en-US" sz="3100" dirty="0" smtClean="0"/>
              <a:t> </a:t>
            </a:r>
            <a:r>
              <a:rPr lang="en-US" sz="3100" dirty="0"/>
              <a:t>If the aortic valve leaks as a result of the damaged aorta, it may be replaced at the same time. </a:t>
            </a:r>
            <a:endParaRPr lang="en-US" sz="3100" dirty="0" smtClean="0"/>
          </a:p>
          <a:p>
            <a:endParaRPr lang="en-US" sz="3100" dirty="0"/>
          </a:p>
          <a:p>
            <a:r>
              <a:rPr lang="en-US" sz="3100" dirty="0" smtClean="0"/>
              <a:t>The </a:t>
            </a:r>
            <a:r>
              <a:rPr lang="en-US" sz="3100" dirty="0"/>
              <a:t>new valve is placed within the graft used to reconstruct the aorta.</a:t>
            </a:r>
          </a:p>
          <a:p>
            <a:endParaRPr lang="en-US" sz="3100" dirty="0"/>
          </a:p>
          <a:p>
            <a:r>
              <a:rPr lang="en-US" sz="3100" b="1" dirty="0"/>
              <a:t>Medications.</a:t>
            </a:r>
            <a:r>
              <a:rPr lang="en-US" sz="3100" dirty="0"/>
              <a:t> Some medications, such as beta blockers and nitroprusside (</a:t>
            </a:r>
            <a:r>
              <a:rPr lang="en-US" sz="3100" dirty="0" err="1"/>
              <a:t>Nitropress</a:t>
            </a:r>
            <a:r>
              <a:rPr lang="en-US" sz="3100" dirty="0"/>
              <a:t>), reduce heart rate and lower blood pressure, which can prevent the aortic dissection from worsening. </a:t>
            </a:r>
            <a:endParaRPr lang="en-US" sz="3100" dirty="0" smtClean="0"/>
          </a:p>
          <a:p>
            <a:endParaRPr lang="en-US" sz="3100" dirty="0"/>
          </a:p>
          <a:p>
            <a:r>
              <a:rPr lang="en-US" sz="3100" dirty="0" smtClean="0"/>
              <a:t>They </a:t>
            </a:r>
            <a:r>
              <a:rPr lang="en-US" sz="3100" dirty="0"/>
              <a:t>may be given to people with type A aortic dissection to stabilize blood pressure before surgery.</a:t>
            </a:r>
          </a:p>
          <a:p>
            <a:endParaRPr lang="en-US" dirty="0"/>
          </a:p>
        </p:txBody>
      </p:sp>
    </p:spTree>
    <p:extLst>
      <p:ext uri="{BB962C8B-B14F-4D97-AF65-F5344CB8AC3E}">
        <p14:creationId xmlns:p14="http://schemas.microsoft.com/office/powerpoint/2010/main" val="68965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8808-CADA-4E2C-8C34-8350AC35165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43E6652-4214-4640-A013-96A3FABDC0B6}"/>
              </a:ext>
            </a:extLst>
          </p:cNvPr>
          <p:cNvSpPr>
            <a:spLocks noGrp="1"/>
          </p:cNvSpPr>
          <p:nvPr>
            <p:ph idx="1"/>
          </p:nvPr>
        </p:nvSpPr>
        <p:spPr>
          <a:xfrm>
            <a:off x="457200" y="914400"/>
            <a:ext cx="8229600" cy="5211763"/>
          </a:xfrm>
        </p:spPr>
        <p:txBody>
          <a:bodyPr>
            <a:normAutofit fontScale="62500" lnSpcReduction="20000"/>
          </a:bodyPr>
          <a:lstStyle/>
          <a:p>
            <a:pPr marL="0" indent="0">
              <a:buNone/>
            </a:pPr>
            <a:r>
              <a:rPr lang="en-US" sz="3400" b="1" dirty="0"/>
              <a:t>Type B aortic dissection</a:t>
            </a:r>
          </a:p>
          <a:p>
            <a:pPr marL="0" indent="0">
              <a:buNone/>
            </a:pPr>
            <a:r>
              <a:rPr lang="en-US" sz="3400" dirty="0"/>
              <a:t>Treatment of type B aortic dissection may include</a:t>
            </a:r>
            <a:r>
              <a:rPr lang="en-US" sz="3400" dirty="0" smtClean="0"/>
              <a:t>:</a:t>
            </a:r>
          </a:p>
          <a:p>
            <a:pPr marL="0" indent="0">
              <a:buNone/>
            </a:pPr>
            <a:endParaRPr lang="en-US" sz="3400" dirty="0"/>
          </a:p>
          <a:p>
            <a:r>
              <a:rPr lang="en-US" sz="3400" b="1" dirty="0"/>
              <a:t>Surgery.</a:t>
            </a:r>
            <a:r>
              <a:rPr lang="en-US" sz="3400" dirty="0"/>
              <a:t> The procedure is similar to that used to correct a type A aortic dissection. </a:t>
            </a:r>
            <a:endParaRPr lang="en-US" sz="3400" dirty="0" smtClean="0"/>
          </a:p>
          <a:p>
            <a:endParaRPr lang="en-US" sz="3400" dirty="0"/>
          </a:p>
          <a:p>
            <a:r>
              <a:rPr lang="en-US" sz="3400" dirty="0" smtClean="0"/>
              <a:t>Sometimes </a:t>
            </a:r>
            <a:r>
              <a:rPr lang="en-US" sz="3400" dirty="0"/>
              <a:t>stents — small wire mesh tubes that act as a sort of scaffolding — may be placed in the aorta to repair complicated type B aortic dissections.</a:t>
            </a:r>
          </a:p>
          <a:p>
            <a:endParaRPr lang="en-US" sz="3400" dirty="0"/>
          </a:p>
          <a:p>
            <a:r>
              <a:rPr lang="en-US" sz="3400" b="1" dirty="0"/>
              <a:t>Medications.</a:t>
            </a:r>
            <a:r>
              <a:rPr lang="en-US" sz="3400" dirty="0"/>
              <a:t> The same medications that are used to treat type A aortic dissection may be used without surgery to treat type B aortic dissections.</a:t>
            </a:r>
          </a:p>
          <a:p>
            <a:endParaRPr lang="en-US" sz="3400" dirty="0"/>
          </a:p>
          <a:p>
            <a:r>
              <a:rPr lang="en-US" sz="3400" dirty="0"/>
              <a:t>After treatment, you may need to take blood pressure lowering medication for life. In addition, you may need follow-up CTs or MRIs periodically to monitor your condition</a:t>
            </a:r>
          </a:p>
          <a:p>
            <a:endParaRPr lang="en-US" dirty="0"/>
          </a:p>
        </p:txBody>
      </p:sp>
    </p:spTree>
    <p:extLst>
      <p:ext uri="{BB962C8B-B14F-4D97-AF65-F5344CB8AC3E}">
        <p14:creationId xmlns:p14="http://schemas.microsoft.com/office/powerpoint/2010/main" val="28211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2716" y="1600200"/>
            <a:ext cx="5978568" cy="4525963"/>
          </a:xfrm>
        </p:spPr>
      </p:pic>
    </p:spTree>
    <p:extLst>
      <p:ext uri="{BB962C8B-B14F-4D97-AF65-F5344CB8AC3E}">
        <p14:creationId xmlns:p14="http://schemas.microsoft.com/office/powerpoint/2010/main" val="2195155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Text Placeholder 2"/>
          <p:cNvSpPr>
            <a:spLocks noGrp="1"/>
          </p:cNvSpPr>
          <p:nvPr>
            <p:ph type="body" idx="1"/>
          </p:nvPr>
        </p:nvSpPr>
        <p:spPr/>
        <p:txBody>
          <a:bodyPr>
            <a:normAutofit/>
          </a:bodyPr>
          <a:lstStyle/>
          <a:p>
            <a:r>
              <a:rPr lang="en-US" sz="3600" dirty="0" smtClean="0"/>
              <a:t>Nursing Management </a:t>
            </a:r>
            <a:endParaRPr lang="ar-JO" sz="3600" dirty="0"/>
          </a:p>
        </p:txBody>
      </p:sp>
    </p:spTree>
    <p:extLst>
      <p:ext uri="{BB962C8B-B14F-4D97-AF65-F5344CB8AC3E}">
        <p14:creationId xmlns:p14="http://schemas.microsoft.com/office/powerpoint/2010/main" val="1401896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8C316-F5E1-4031-A8DF-A71E13020D1E}"/>
              </a:ext>
            </a:extLst>
          </p:cNvPr>
          <p:cNvSpPr>
            <a:spLocks noGrp="1"/>
          </p:cNvSpPr>
          <p:nvPr>
            <p:ph type="title"/>
          </p:nvPr>
        </p:nvSpPr>
        <p:spPr/>
        <p:txBody>
          <a:bodyPr>
            <a:noAutofit/>
          </a:bodyPr>
          <a:lstStyle/>
          <a:p>
            <a:r>
              <a:rPr lang="en-US" sz="2400" dirty="0"/>
              <a:t>Nursing Diagnosis: Ineffective tissue perfusion related to compromised arterial blood flow secondary to blood extravasation via aortic dissection.</a:t>
            </a:r>
          </a:p>
        </p:txBody>
      </p:sp>
      <p:sp>
        <p:nvSpPr>
          <p:cNvPr id="3" name="Content Placeholder 2">
            <a:extLst>
              <a:ext uri="{FF2B5EF4-FFF2-40B4-BE49-F238E27FC236}">
                <a16:creationId xmlns:a16="http://schemas.microsoft.com/office/drawing/2014/main" id="{88FDC975-B988-41EE-A0B4-E8CB275E1585}"/>
              </a:ext>
            </a:extLst>
          </p:cNvPr>
          <p:cNvSpPr>
            <a:spLocks noGrp="1"/>
          </p:cNvSpPr>
          <p:nvPr>
            <p:ph idx="1"/>
          </p:nvPr>
        </p:nvSpPr>
        <p:spPr/>
        <p:txBody>
          <a:bodyPr>
            <a:normAutofit/>
          </a:bodyPr>
          <a:lstStyle/>
          <a:p>
            <a:pPr fontAlgn="base"/>
            <a:r>
              <a:rPr lang="en-US" sz="2400" dirty="0"/>
              <a:t>Assess neurologic status to evaluate the course of dissection. Confusion or changes in sensation and motor strength may indicate compromised cerebral blood flow (CBF</a:t>
            </a:r>
            <a:r>
              <a:rPr lang="en-US" sz="2400" dirty="0" smtClean="0"/>
              <a:t>).</a:t>
            </a:r>
          </a:p>
          <a:p>
            <a:pPr fontAlgn="base"/>
            <a:endParaRPr lang="en-US" sz="2400" dirty="0"/>
          </a:p>
          <a:p>
            <a:pPr fontAlgn="base"/>
            <a:r>
              <a:rPr lang="en-US" sz="2400" dirty="0"/>
              <a:t>Auscultate for changes in heart sound and signs and symptoms of heart failure, which may indicate that the dissection involves the aortic valve</a:t>
            </a:r>
            <a:r>
              <a:rPr lang="en-US" sz="2400" dirty="0" smtClean="0"/>
              <a:t>.</a:t>
            </a:r>
          </a:p>
          <a:p>
            <a:pPr fontAlgn="base"/>
            <a:endParaRPr lang="en-US" sz="2400" dirty="0"/>
          </a:p>
          <a:p>
            <a:pPr fontAlgn="base"/>
            <a:r>
              <a:rPr lang="en-US" sz="2400" dirty="0"/>
              <a:t>Compare BP and pulses in both arms and legs to determine differences.</a:t>
            </a:r>
          </a:p>
          <a:p>
            <a:endParaRPr lang="en-US" dirty="0"/>
          </a:p>
        </p:txBody>
      </p:sp>
    </p:spTree>
    <p:extLst>
      <p:ext uri="{BB962C8B-B14F-4D97-AF65-F5344CB8AC3E}">
        <p14:creationId xmlns:p14="http://schemas.microsoft.com/office/powerpoint/2010/main" val="18026019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E99F5-034E-4B2A-B97E-FAB78035B3C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75E93A0-A6F1-4FF3-AF46-E1C08D6FA0EE}"/>
              </a:ext>
            </a:extLst>
          </p:cNvPr>
          <p:cNvSpPr>
            <a:spLocks noGrp="1"/>
          </p:cNvSpPr>
          <p:nvPr>
            <p:ph idx="1"/>
          </p:nvPr>
        </p:nvSpPr>
        <p:spPr>
          <a:xfrm>
            <a:off x="457200" y="990600"/>
            <a:ext cx="8229600" cy="5135563"/>
          </a:xfrm>
        </p:spPr>
        <p:txBody>
          <a:bodyPr>
            <a:normAutofit/>
          </a:bodyPr>
          <a:lstStyle/>
          <a:p>
            <a:pPr fontAlgn="base"/>
            <a:r>
              <a:rPr lang="en-US" sz="2600" dirty="0"/>
              <a:t>Continuously monitor arterial BP during acute phase to evaluate the patient’s response to therapy</a:t>
            </a:r>
            <a:r>
              <a:rPr lang="en-US" sz="2600" dirty="0" smtClean="0"/>
              <a:t>.</a:t>
            </a:r>
          </a:p>
          <a:p>
            <a:pPr fontAlgn="base"/>
            <a:endParaRPr lang="en-US" sz="2600" dirty="0"/>
          </a:p>
          <a:p>
            <a:pPr fontAlgn="base"/>
            <a:r>
              <a:rPr lang="en-US" sz="2600" dirty="0"/>
              <a:t>Monitor hourly urine output because a drop in output may indicate renal artery dissection or a decrease in arterial blood flow</a:t>
            </a:r>
            <a:r>
              <a:rPr lang="en-US" sz="2600" dirty="0" smtClean="0"/>
              <a:t>.</a:t>
            </a:r>
          </a:p>
          <a:p>
            <a:pPr fontAlgn="base"/>
            <a:endParaRPr lang="en-US" sz="2600" dirty="0"/>
          </a:p>
          <a:p>
            <a:pPr fontAlgn="base"/>
            <a:r>
              <a:rPr lang="en-US" sz="2600" dirty="0"/>
              <a:t>Continuously monitor ECG for </a:t>
            </a:r>
            <a:r>
              <a:rPr lang="en-US" sz="2600" dirty="0" err="1"/>
              <a:t>dysrythmia</a:t>
            </a:r>
            <a:r>
              <a:rPr lang="en-US" sz="2600" dirty="0"/>
              <a:t> formation, ST segment or T-wave changes, suggesting coronary sequelae or a decrease in arterial blood flow.</a:t>
            </a:r>
          </a:p>
          <a:p>
            <a:endParaRPr lang="en-US" dirty="0"/>
          </a:p>
        </p:txBody>
      </p:sp>
    </p:spTree>
    <p:extLst>
      <p:ext uri="{BB962C8B-B14F-4D97-AF65-F5344CB8AC3E}">
        <p14:creationId xmlns:p14="http://schemas.microsoft.com/office/powerpoint/2010/main" val="583539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73554-8A4C-4E7B-8D2D-BDDF6130FD0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D4F97B4-00A8-41D7-B6AD-4FAE60E77AB5}"/>
              </a:ext>
            </a:extLst>
          </p:cNvPr>
          <p:cNvSpPr>
            <a:spLocks noGrp="1"/>
          </p:cNvSpPr>
          <p:nvPr>
            <p:ph idx="1"/>
          </p:nvPr>
        </p:nvSpPr>
        <p:spPr>
          <a:xfrm>
            <a:off x="457200" y="914400"/>
            <a:ext cx="8229600" cy="5211763"/>
          </a:xfrm>
        </p:spPr>
        <p:txBody>
          <a:bodyPr>
            <a:normAutofit/>
          </a:bodyPr>
          <a:lstStyle/>
          <a:p>
            <a:pPr fontAlgn="base"/>
            <a:r>
              <a:rPr lang="en-US" sz="2400" dirty="0"/>
              <a:t>Review serial BUN and creatinine levels to evaluate renal function</a:t>
            </a:r>
            <a:r>
              <a:rPr lang="en-US" sz="2400" dirty="0" smtClean="0"/>
              <a:t>.</a:t>
            </a:r>
          </a:p>
          <a:p>
            <a:pPr fontAlgn="base"/>
            <a:endParaRPr lang="en-US" sz="2400" dirty="0"/>
          </a:p>
          <a:p>
            <a:pPr fontAlgn="base"/>
            <a:r>
              <a:rPr lang="en-US" sz="2400" dirty="0"/>
              <a:t>Review cardiac enzymes because a dissection involving coronary arteries may result in Myocardial Infarction</a:t>
            </a:r>
            <a:r>
              <a:rPr lang="en-US" sz="2400" dirty="0" smtClean="0"/>
              <a:t>.</a:t>
            </a:r>
          </a:p>
          <a:p>
            <a:pPr fontAlgn="base"/>
            <a:endParaRPr lang="en-US" sz="2400" dirty="0"/>
          </a:p>
          <a:p>
            <a:pPr fontAlgn="base"/>
            <a:r>
              <a:rPr lang="en-US" sz="2400" dirty="0"/>
              <a:t>Review the ECG for patterns of ischemia, injury, and infarction</a:t>
            </a:r>
            <a:r>
              <a:rPr lang="en-US" sz="2400" dirty="0" smtClean="0"/>
              <a:t>.</a:t>
            </a:r>
          </a:p>
          <a:p>
            <a:pPr fontAlgn="base"/>
            <a:endParaRPr lang="en-US" sz="2400" dirty="0"/>
          </a:p>
          <a:p>
            <a:pPr fontAlgn="base"/>
            <a:r>
              <a:rPr lang="en-US" sz="2400" dirty="0"/>
              <a:t>Review results of radiology test such as CT scan, </a:t>
            </a:r>
            <a:r>
              <a:rPr lang="en-US" sz="2400" dirty="0" smtClean="0"/>
              <a:t>MRI.</a:t>
            </a:r>
            <a:endParaRPr lang="en-US" sz="2400" dirty="0"/>
          </a:p>
          <a:p>
            <a:endParaRPr lang="en-US" dirty="0"/>
          </a:p>
        </p:txBody>
      </p:sp>
    </p:spTree>
    <p:extLst>
      <p:ext uri="{BB962C8B-B14F-4D97-AF65-F5344CB8AC3E}">
        <p14:creationId xmlns:p14="http://schemas.microsoft.com/office/powerpoint/2010/main" val="14596313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98C41-43F4-4E69-B10C-A4C4231F6DA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CF6F8B6-741B-4E58-A29E-23E0FE87ACE9}"/>
              </a:ext>
            </a:extLst>
          </p:cNvPr>
          <p:cNvSpPr>
            <a:spLocks noGrp="1"/>
          </p:cNvSpPr>
          <p:nvPr>
            <p:ph idx="1"/>
          </p:nvPr>
        </p:nvSpPr>
        <p:spPr/>
        <p:txBody>
          <a:bodyPr>
            <a:normAutofit/>
          </a:bodyPr>
          <a:lstStyle/>
          <a:p>
            <a:pPr fontAlgn="base"/>
            <a:r>
              <a:rPr lang="en-US" sz="2400" dirty="0"/>
              <a:t>Administer oxygen therapy as ordered</a:t>
            </a:r>
            <a:r>
              <a:rPr lang="en-US" sz="2400" dirty="0" smtClean="0"/>
              <a:t>.</a:t>
            </a:r>
          </a:p>
          <a:p>
            <a:pPr fontAlgn="base"/>
            <a:endParaRPr lang="en-US" sz="2400" dirty="0"/>
          </a:p>
          <a:p>
            <a:pPr fontAlgn="base"/>
            <a:r>
              <a:rPr lang="en-US" sz="2400" dirty="0"/>
              <a:t>Keep the patient on bed rest to prevent further </a:t>
            </a:r>
            <a:r>
              <a:rPr lang="en-US" sz="2400" dirty="0" smtClean="0"/>
              <a:t>dissection</a:t>
            </a:r>
          </a:p>
          <a:p>
            <a:pPr fontAlgn="base"/>
            <a:endParaRPr lang="en-US" sz="2400" dirty="0"/>
          </a:p>
          <a:p>
            <a:pPr fontAlgn="base"/>
            <a:r>
              <a:rPr lang="en-US" sz="2400" dirty="0"/>
              <a:t>Nitroprusside may be ordered to lower BP.</a:t>
            </a:r>
          </a:p>
          <a:p>
            <a:pPr marL="0" indent="0">
              <a:buNone/>
            </a:pPr>
            <a:endParaRPr lang="en-US" sz="2400" dirty="0"/>
          </a:p>
        </p:txBody>
      </p:sp>
    </p:spTree>
    <p:extLst>
      <p:ext uri="{BB962C8B-B14F-4D97-AF65-F5344CB8AC3E}">
        <p14:creationId xmlns:p14="http://schemas.microsoft.com/office/powerpoint/2010/main" val="3940569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a:bodyPr>
          <a:lstStyle/>
          <a:p>
            <a:r>
              <a:rPr lang="en-US" sz="2400" dirty="0"/>
              <a:t>Blood flows through the aorta in pulses due to contraction of the left ventricle. </a:t>
            </a:r>
          </a:p>
          <a:p>
            <a:endParaRPr lang="en-US" sz="2400" dirty="0"/>
          </a:p>
          <a:p>
            <a:r>
              <a:rPr lang="en-US" sz="2400" dirty="0"/>
              <a:t>The elasticity of the aorta allows it to expand and contract as the heart pumps blood through it. </a:t>
            </a:r>
          </a:p>
          <a:p>
            <a:endParaRPr lang="en-US" sz="2400" dirty="0"/>
          </a:p>
          <a:p>
            <a:r>
              <a:rPr lang="en-US" sz="2400" dirty="0"/>
              <a:t>The tunica media contains collagen and elastin filaments that allow it to stretch and contract in response to the pulsatile flow of blood, assisting in the propulsion of blood through the circulatory system</a:t>
            </a:r>
          </a:p>
          <a:p>
            <a:endParaRPr lang="ar-JO" dirty="0"/>
          </a:p>
        </p:txBody>
      </p:sp>
    </p:spTree>
    <p:extLst>
      <p:ext uri="{BB962C8B-B14F-4D97-AF65-F5344CB8AC3E}">
        <p14:creationId xmlns:p14="http://schemas.microsoft.com/office/powerpoint/2010/main" val="1138206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B623D9-CC4F-4A3E-9050-A00C026FA8BC}"/>
              </a:ext>
            </a:extLst>
          </p:cNvPr>
          <p:cNvSpPr>
            <a:spLocks noGrp="1"/>
          </p:cNvSpPr>
          <p:nvPr>
            <p:ph idx="1"/>
          </p:nvPr>
        </p:nvSpPr>
        <p:spPr>
          <a:xfrm>
            <a:off x="457200" y="381000"/>
            <a:ext cx="8229600" cy="5745163"/>
          </a:xfrm>
        </p:spPr>
        <p:txBody>
          <a:bodyPr>
            <a:normAutofit/>
          </a:bodyPr>
          <a:lstStyle/>
          <a:p>
            <a:endParaRPr lang="en-US" sz="2400" dirty="0" smtClean="0"/>
          </a:p>
          <a:p>
            <a:r>
              <a:rPr lang="en-US" sz="2400" dirty="0" smtClean="0"/>
              <a:t>Abdominal </a:t>
            </a:r>
            <a:r>
              <a:rPr lang="en-US" sz="2400" dirty="0"/>
              <a:t>aortic aneurysm (AAA) is a localized enlargement within the abdominal cavity</a:t>
            </a:r>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700" y="2514600"/>
            <a:ext cx="6324600" cy="3048001"/>
          </a:xfrm>
          <a:prstGeom prst="rect">
            <a:avLst/>
          </a:prstGeom>
        </p:spPr>
      </p:pic>
    </p:spTree>
    <p:extLst>
      <p:ext uri="{BB962C8B-B14F-4D97-AF65-F5344CB8AC3E}">
        <p14:creationId xmlns:p14="http://schemas.microsoft.com/office/powerpoint/2010/main" val="256418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E0446-2844-47CC-A601-0419A2214B6C}"/>
              </a:ext>
            </a:extLst>
          </p:cNvPr>
          <p:cNvSpPr>
            <a:spLocks noGrp="1"/>
          </p:cNvSpPr>
          <p:nvPr>
            <p:ph type="title"/>
          </p:nvPr>
        </p:nvSpPr>
        <p:spPr>
          <a:xfrm>
            <a:off x="457200" y="274638"/>
            <a:ext cx="8229600" cy="715962"/>
          </a:xfrm>
        </p:spPr>
        <p:txBody>
          <a:bodyPr>
            <a:normAutofit/>
          </a:bodyPr>
          <a:lstStyle/>
          <a:p>
            <a:r>
              <a:rPr lang="en-US" sz="3200" b="1" dirty="0"/>
              <a:t>Pathophysiology</a:t>
            </a:r>
          </a:p>
        </p:txBody>
      </p:sp>
      <p:sp>
        <p:nvSpPr>
          <p:cNvPr id="3" name="Content Placeholder 2">
            <a:extLst>
              <a:ext uri="{FF2B5EF4-FFF2-40B4-BE49-F238E27FC236}">
                <a16:creationId xmlns:a16="http://schemas.microsoft.com/office/drawing/2014/main" id="{E113979B-5478-4212-8F1E-ED3932C7532B}"/>
              </a:ext>
            </a:extLst>
          </p:cNvPr>
          <p:cNvSpPr>
            <a:spLocks noGrp="1"/>
          </p:cNvSpPr>
          <p:nvPr>
            <p:ph idx="1"/>
          </p:nvPr>
        </p:nvSpPr>
        <p:spPr>
          <a:xfrm>
            <a:off x="457200" y="1143000"/>
            <a:ext cx="8229600" cy="4983163"/>
          </a:xfrm>
        </p:spPr>
        <p:txBody>
          <a:bodyPr>
            <a:noAutofit/>
          </a:bodyPr>
          <a:lstStyle/>
          <a:p>
            <a:r>
              <a:rPr lang="en-US" sz="2400" dirty="0"/>
              <a:t>an AAA is a focal, localized enlargement (dilatation) of a section of the abdominal aorta of 3.0 cm or greater, or when the diameter of the dilatation is 50% larger than normal</a:t>
            </a:r>
          </a:p>
          <a:p>
            <a:endParaRPr lang="en-US" sz="2400" dirty="0"/>
          </a:p>
          <a:p>
            <a:r>
              <a:rPr lang="en-US" sz="2400" dirty="0"/>
              <a:t>Dilatation of the aortic wall occurs when the tunica media weakens. </a:t>
            </a:r>
          </a:p>
          <a:p>
            <a:endParaRPr lang="en-US" sz="2400" dirty="0"/>
          </a:p>
          <a:p>
            <a:r>
              <a:rPr lang="en-US" sz="2400" dirty="0"/>
              <a:t>The pulsating force of the blood through the aorta causes the tunica intima and externa to stretch and expand. </a:t>
            </a:r>
          </a:p>
          <a:p>
            <a:endParaRPr lang="en-US" sz="2400" dirty="0"/>
          </a:p>
          <a:p>
            <a:r>
              <a:rPr lang="en-US" sz="2400" dirty="0"/>
              <a:t>As the vessel wall layers progressively weaken, the aneurysm continues to enlarge, often resulting in a fatal rupture. </a:t>
            </a:r>
          </a:p>
        </p:txBody>
      </p:sp>
    </p:spTree>
    <p:extLst>
      <p:ext uri="{BB962C8B-B14F-4D97-AF65-F5344CB8AC3E}">
        <p14:creationId xmlns:p14="http://schemas.microsoft.com/office/powerpoint/2010/main" val="680568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24B65-9D25-4C81-9771-AD345199CDB5}"/>
              </a:ext>
            </a:extLst>
          </p:cNvPr>
          <p:cNvSpPr>
            <a:spLocks noGrp="1"/>
          </p:cNvSpPr>
          <p:nvPr>
            <p:ph type="title"/>
          </p:nvPr>
        </p:nvSpPr>
        <p:spPr>
          <a:xfrm>
            <a:off x="457200" y="274638"/>
            <a:ext cx="8229600" cy="715962"/>
          </a:xfrm>
        </p:spPr>
        <p:txBody>
          <a:bodyPr>
            <a:normAutofit/>
          </a:bodyPr>
          <a:lstStyle/>
          <a:p>
            <a:r>
              <a:rPr lang="en-US" sz="3200" b="1" dirty="0"/>
              <a:t>Risk Factors</a:t>
            </a:r>
          </a:p>
        </p:txBody>
      </p:sp>
      <p:sp>
        <p:nvSpPr>
          <p:cNvPr id="3" name="Content Placeholder 2">
            <a:extLst>
              <a:ext uri="{FF2B5EF4-FFF2-40B4-BE49-F238E27FC236}">
                <a16:creationId xmlns:a16="http://schemas.microsoft.com/office/drawing/2014/main" id="{543AAEB5-0468-4510-B6BB-7B08232B6FFE}"/>
              </a:ext>
            </a:extLst>
          </p:cNvPr>
          <p:cNvSpPr>
            <a:spLocks noGrp="1"/>
          </p:cNvSpPr>
          <p:nvPr>
            <p:ph idx="1"/>
          </p:nvPr>
        </p:nvSpPr>
        <p:spPr>
          <a:xfrm>
            <a:off x="457200" y="1066800"/>
            <a:ext cx="8229600" cy="5059363"/>
          </a:xfrm>
        </p:spPr>
        <p:txBody>
          <a:bodyPr>
            <a:noAutofit/>
          </a:bodyPr>
          <a:lstStyle/>
          <a:p>
            <a:r>
              <a:rPr lang="en-US" sz="2400" dirty="0"/>
              <a:t>The etiology of AAA is unknown.</a:t>
            </a:r>
          </a:p>
          <a:p>
            <a:endParaRPr lang="en-US" sz="2400" dirty="0"/>
          </a:p>
          <a:p>
            <a:r>
              <a:rPr lang="en-US" sz="2400" dirty="0"/>
              <a:t>Smoking</a:t>
            </a:r>
          </a:p>
          <a:p>
            <a:pPr marL="0" indent="0">
              <a:buNone/>
            </a:pPr>
            <a:endParaRPr lang="en-US" sz="2400" dirty="0"/>
          </a:p>
          <a:p>
            <a:r>
              <a:rPr lang="en-US" sz="2400" dirty="0"/>
              <a:t>high blood pressure and chronic hypertension (systolic </a:t>
            </a:r>
            <a:r>
              <a:rPr lang="ar-JO" sz="2400" dirty="0"/>
              <a:t>&lt;</a:t>
            </a:r>
            <a:r>
              <a:rPr lang="en-US" sz="2400" dirty="0"/>
              <a:t> 160 mm Hg; diastolic </a:t>
            </a:r>
            <a:r>
              <a:rPr lang="ar-JO" sz="2400" dirty="0"/>
              <a:t>&lt;</a:t>
            </a:r>
            <a:r>
              <a:rPr lang="en-US" sz="2400" dirty="0"/>
              <a:t>95 mm Hg)</a:t>
            </a:r>
          </a:p>
          <a:p>
            <a:endParaRPr lang="en-US" sz="2400" dirty="0"/>
          </a:p>
          <a:p>
            <a:r>
              <a:rPr lang="en-US" sz="2400" dirty="0"/>
              <a:t>Gender : the prevalence of AAA among men older than 50 years of age is 4 to 6 times greater than that of women of the same age</a:t>
            </a:r>
          </a:p>
          <a:p>
            <a:endParaRPr lang="ar-JO" sz="2400" dirty="0"/>
          </a:p>
          <a:p>
            <a:r>
              <a:rPr lang="en-US" sz="2400" dirty="0"/>
              <a:t>the effects of genetics on AAA development among twins and other close relatives.</a:t>
            </a:r>
          </a:p>
        </p:txBody>
      </p:sp>
    </p:spTree>
    <p:extLst>
      <p:ext uri="{BB962C8B-B14F-4D97-AF65-F5344CB8AC3E}">
        <p14:creationId xmlns:p14="http://schemas.microsoft.com/office/powerpoint/2010/main" val="3925581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6B2E2-CA44-4AEB-A935-CB4FF75FF6DF}"/>
              </a:ext>
            </a:extLst>
          </p:cNvPr>
          <p:cNvSpPr>
            <a:spLocks noGrp="1"/>
          </p:cNvSpPr>
          <p:nvPr>
            <p:ph type="title"/>
          </p:nvPr>
        </p:nvSpPr>
        <p:spPr>
          <a:xfrm>
            <a:off x="457200" y="274638"/>
            <a:ext cx="8229600" cy="715962"/>
          </a:xfrm>
        </p:spPr>
        <p:txBody>
          <a:bodyPr>
            <a:normAutofit/>
          </a:bodyPr>
          <a:lstStyle/>
          <a:p>
            <a:r>
              <a:rPr lang="en-US" sz="3200" b="1" dirty="0"/>
              <a:t>Signs and Symptoms</a:t>
            </a:r>
          </a:p>
        </p:txBody>
      </p:sp>
      <p:sp>
        <p:nvSpPr>
          <p:cNvPr id="3" name="Content Placeholder 2">
            <a:extLst>
              <a:ext uri="{FF2B5EF4-FFF2-40B4-BE49-F238E27FC236}">
                <a16:creationId xmlns:a16="http://schemas.microsoft.com/office/drawing/2014/main" id="{D987EB94-DA49-48D6-89BF-1B339CE72681}"/>
              </a:ext>
            </a:extLst>
          </p:cNvPr>
          <p:cNvSpPr>
            <a:spLocks noGrp="1"/>
          </p:cNvSpPr>
          <p:nvPr>
            <p:ph idx="1"/>
          </p:nvPr>
        </p:nvSpPr>
        <p:spPr>
          <a:xfrm>
            <a:off x="457200" y="1066800"/>
            <a:ext cx="8229600" cy="5059363"/>
          </a:xfrm>
        </p:spPr>
        <p:txBody>
          <a:bodyPr>
            <a:normAutofit/>
          </a:bodyPr>
          <a:lstStyle/>
          <a:p>
            <a:r>
              <a:rPr lang="en-US" sz="2400" dirty="0"/>
              <a:t>AAAs are asymptomatic until they expand enough to press on local organs or rupture</a:t>
            </a:r>
          </a:p>
          <a:p>
            <a:endParaRPr lang="en-US" sz="2400" dirty="0"/>
          </a:p>
          <a:p>
            <a:r>
              <a:rPr lang="en-US" sz="2400" dirty="0"/>
              <a:t>persistent and deep, back and abdominal pain that might extend to the flanks and </a:t>
            </a:r>
            <a:r>
              <a:rPr lang="en-US" sz="2400" dirty="0" smtClean="0"/>
              <a:t>groin</a:t>
            </a:r>
          </a:p>
          <a:p>
            <a:endParaRPr lang="en-US" sz="2400" dirty="0"/>
          </a:p>
          <a:p>
            <a:r>
              <a:rPr lang="en-US" sz="2400" dirty="0"/>
              <a:t>A pulsatile pain might be felt around the umbilicus; however, this pain often is noticeable only on examination.</a:t>
            </a:r>
          </a:p>
        </p:txBody>
      </p:sp>
    </p:spTree>
    <p:extLst>
      <p:ext uri="{BB962C8B-B14F-4D97-AF65-F5344CB8AC3E}">
        <p14:creationId xmlns:p14="http://schemas.microsoft.com/office/powerpoint/2010/main" val="2966234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D15CF6-E748-48A5-85A5-53C9349CD39A}"/>
              </a:ext>
            </a:extLst>
          </p:cNvPr>
          <p:cNvSpPr>
            <a:spLocks noGrp="1"/>
          </p:cNvSpPr>
          <p:nvPr>
            <p:ph idx="1"/>
          </p:nvPr>
        </p:nvSpPr>
        <p:spPr>
          <a:xfrm>
            <a:off x="457200" y="685800"/>
            <a:ext cx="8229600" cy="5440363"/>
          </a:xfrm>
        </p:spPr>
        <p:txBody>
          <a:bodyPr>
            <a:normAutofit/>
          </a:bodyPr>
          <a:lstStyle/>
          <a:p>
            <a:r>
              <a:rPr lang="en-US" sz="2400" dirty="0"/>
              <a:t>The symptoms of a ruptured AAA are more significant, yet still ambiguous.</a:t>
            </a:r>
          </a:p>
          <a:p>
            <a:endParaRPr lang="en-US" sz="2400" dirty="0"/>
          </a:p>
          <a:p>
            <a:r>
              <a:rPr lang="en-US" sz="2400" dirty="0"/>
              <a:t>pain in the abdomen or back and can be confused with renal calculus, diverticulitis, or herniation.</a:t>
            </a:r>
          </a:p>
          <a:p>
            <a:endParaRPr lang="en-US" sz="2400" dirty="0"/>
          </a:p>
          <a:p>
            <a:r>
              <a:rPr lang="en-US" sz="2400" dirty="0"/>
              <a:t> This severe pain might appear suddenly, be constant, or spread to the groin, buttocks, legs, or scrotum.</a:t>
            </a:r>
          </a:p>
          <a:p>
            <a:endParaRPr lang="en-US" sz="2400" dirty="0"/>
          </a:p>
          <a:p>
            <a:r>
              <a:rPr lang="en-US" sz="2400" dirty="0"/>
              <a:t> Tachycardia and dizziness on standing also is common. Other symptoms include syncope, loss of consciousness, sweaty/clammy skin, nausea, and vomiting</a:t>
            </a:r>
          </a:p>
        </p:txBody>
      </p:sp>
    </p:spTree>
    <p:extLst>
      <p:ext uri="{BB962C8B-B14F-4D97-AF65-F5344CB8AC3E}">
        <p14:creationId xmlns:p14="http://schemas.microsoft.com/office/powerpoint/2010/main" val="308480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1312</Words>
  <Application>Microsoft Office PowerPoint</Application>
  <PresentationFormat>On-screen Show (4:3)</PresentationFormat>
  <Paragraphs>240</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Times New Roman</vt:lpstr>
      <vt:lpstr>Office Theme</vt:lpstr>
      <vt:lpstr>Abdominal Aortic Aneurysm AAA</vt:lpstr>
      <vt:lpstr>PowerPoint Presentation</vt:lpstr>
      <vt:lpstr>  The aortic wall is divided into 3 layers (from external to lumen): tunica externa (or tunica adventitia), tunica media, and tunica intima  </vt:lpstr>
      <vt:lpstr>PowerPoint Presentation</vt:lpstr>
      <vt:lpstr>PowerPoint Presentation</vt:lpstr>
      <vt:lpstr>Pathophysiology</vt:lpstr>
      <vt:lpstr>Risk Factors</vt:lpstr>
      <vt:lpstr>Signs and Symptoms</vt:lpstr>
      <vt:lpstr>PowerPoint Presentation</vt:lpstr>
      <vt:lpstr>PowerPoint Presentation</vt:lpstr>
      <vt:lpstr>Diagnostic procedures</vt:lpstr>
      <vt:lpstr>PowerPoint Presentation</vt:lpstr>
      <vt:lpstr>Color duplex ultrasonography </vt:lpstr>
      <vt:lpstr>Assessment</vt:lpstr>
      <vt:lpstr> Medical Management  </vt:lpstr>
      <vt:lpstr>  non surgical intervention  </vt:lpstr>
      <vt:lpstr>Nursing Management </vt:lpstr>
      <vt:lpstr>Nursing intervention</vt:lpstr>
      <vt:lpstr>Aortic dissection </vt:lpstr>
      <vt:lpstr>PowerPoint Presentation</vt:lpstr>
      <vt:lpstr>PowerPoint Presentation</vt:lpstr>
      <vt:lpstr>PowerPoint Presentation</vt:lpstr>
      <vt:lpstr>Risk factors </vt:lpstr>
      <vt:lpstr>PowerPoint Presentation</vt:lpstr>
      <vt:lpstr>Symptoms </vt:lpstr>
      <vt:lpstr>Complications </vt:lpstr>
      <vt:lpstr>Here are a few tips to reduce your risk of an aortic dissection:</vt:lpstr>
      <vt:lpstr>Diagnostic procedures</vt:lpstr>
      <vt:lpstr>Physical Examination </vt:lpstr>
      <vt:lpstr>Management </vt:lpstr>
      <vt:lpstr>PowerPoint Presentation</vt:lpstr>
      <vt:lpstr>PowerPoint Presentation</vt:lpstr>
      <vt:lpstr>PowerPoint Presentation</vt:lpstr>
      <vt:lpstr>Nursing Diagnosis: Ineffective tissue perfusion related to compromised arterial blood flow secondary to blood extravasation via aortic dissection.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Abdominal Aortic Aneurysm AAA</dc:title>
  <dc:creator>Lourance</dc:creator>
  <cp:lastModifiedBy>marwa alburmawi</cp:lastModifiedBy>
  <cp:revision>53</cp:revision>
  <dcterms:created xsi:type="dcterms:W3CDTF">2006-08-16T00:00:00Z</dcterms:created>
  <dcterms:modified xsi:type="dcterms:W3CDTF">2023-10-22T08:53:18Z</dcterms:modified>
</cp:coreProperties>
</file>