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63" r:id="rId6"/>
    <p:sldId id="258" r:id="rId7"/>
    <p:sldId id="264" r:id="rId8"/>
    <p:sldId id="267" r:id="rId9"/>
    <p:sldId id="268" r:id="rId10"/>
    <p:sldId id="259" r:id="rId11"/>
    <p:sldId id="260" r:id="rId12"/>
    <p:sldId id="261" r:id="rId13"/>
    <p:sldId id="262" r:id="rId14"/>
    <p:sldId id="269" r:id="rId15"/>
    <p:sldId id="270" r:id="rId16"/>
    <p:sldId id="271" r:id="rId17"/>
    <p:sldId id="275" r:id="rId18"/>
    <p:sldId id="272" r:id="rId19"/>
    <p:sldId id="273" r:id="rId20"/>
    <p:sldId id="274" r:id="rId21"/>
    <p:sldId id="276" r:id="rId22"/>
    <p:sldId id="277" r:id="rId23"/>
    <p:sldId id="278" r:id="rId24"/>
    <p:sldId id="279" r:id="rId25"/>
    <p:sldId id="288" r:id="rId26"/>
    <p:sldId id="280" r:id="rId27"/>
    <p:sldId id="287" r:id="rId28"/>
    <p:sldId id="281" r:id="rId29"/>
    <p:sldId id="282" r:id="rId30"/>
    <p:sldId id="283" r:id="rId31"/>
    <p:sldId id="284" r:id="rId32"/>
    <p:sldId id="285" r:id="rId33"/>
    <p:sldId id="286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s6kLLWDc74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urseslabs.com/diabetic-ketoacidosis-nursing-care-plans/2/" TargetMode="External"/><Relationship Id="rId2" Type="http://schemas.openxmlformats.org/officeDocument/2006/relationships/hyperlink" Target="https://nurseslabs.com/diabetic-ketoacidosis-nursing-care-plan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urseslabs.com/diabetic-ketoacidosis-nursing-care-plans/4/" TargetMode="External"/><Relationship Id="rId4" Type="http://schemas.openxmlformats.org/officeDocument/2006/relationships/hyperlink" Target="https://nurseslabs.com/diabetic-ketoacidosis-nursing-care-plans/3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nurseslabs.com/hypovolemic-shock/" TargetMode="External"/><Relationship Id="rId2" Type="http://schemas.openxmlformats.org/officeDocument/2006/relationships/hyperlink" Target="https://nurseslabs.com/diabetic-ketoacidosis-nursing-care-plans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nurseslabs.com/muscular-system-anatomy-physiology/" TargetMode="External"/><Relationship Id="rId2" Type="http://schemas.openxmlformats.org/officeDocument/2006/relationships/hyperlink" Target="https://nurseslabs.com/diabetic-ketoacidosis-nursing-care-plans/2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urseslabs.com/antibiotics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nurseslabs.com/chronic-pain/" TargetMode="External"/><Relationship Id="rId2" Type="http://schemas.openxmlformats.org/officeDocument/2006/relationships/hyperlink" Target="https://nurseslabs.com/diabetic-ketoacidosis-nursing-care-plans/4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urseslabs.com/risk-unstable-blood-glucose-level/" TargetMode="External"/><Relationship Id="rId2" Type="http://schemas.openxmlformats.org/officeDocument/2006/relationships/hyperlink" Target="https://nurseslabs.com/insulin/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nurseslabs.com/diarrhea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nurseslabs.com/hypovolemic-shock/" TargetMode="External"/><Relationship Id="rId2" Type="http://schemas.openxmlformats.org/officeDocument/2006/relationships/hyperlink" Target="https://nurseslabs.com/fluid-electrolyte-imbalances-nursing-care-plans/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nurseslabs.com/diarrhea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Diabetic </a:t>
            </a:r>
            <a:r>
              <a:rPr lang="en-US" b="1" dirty="0" err="1" smtClean="0"/>
              <a:t>Ketoacidosis</a:t>
            </a:r>
            <a:r>
              <a:rPr lang="en-US" b="1" dirty="0" smtClean="0"/>
              <a:t> and Hyperglycemic </a:t>
            </a:r>
            <a:r>
              <a:rPr lang="en-US" b="1" dirty="0" err="1" smtClean="0"/>
              <a:t>Hyperosmolar</a:t>
            </a:r>
            <a:r>
              <a:rPr lang="en-US" b="1" dirty="0" smtClean="0"/>
              <a:t> </a:t>
            </a:r>
            <a:r>
              <a:rPr lang="en-US" b="1" dirty="0" err="1" smtClean="0"/>
              <a:t>Nonketotic</a:t>
            </a:r>
            <a:r>
              <a:rPr lang="en-US" b="1" dirty="0" smtClean="0"/>
              <a:t> Syndrome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www.youtube.com/watch?v=Ms6kLLWDc74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Nursing Care Plans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sz="2400" dirty="0" smtClean="0">
                <a:hlinkClick r:id="rId2"/>
              </a:rPr>
              <a:t>Risk For Fluid Volume Deficit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>
                <a:hlinkClick r:id="rId3"/>
              </a:rPr>
              <a:t>Risk For Infection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>
                <a:hlinkClick r:id="rId4"/>
              </a:rPr>
              <a:t>Deficient Knowledge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u="sng" dirty="0" smtClean="0">
                <a:hlinkClick r:id="rId5"/>
              </a:rPr>
              <a:t>Imbalanced Nutrition: Less Than Body Requirements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hlinkClick r:id="rId2"/>
              </a:rPr>
              <a:t/>
            </a:r>
            <a:br>
              <a:rPr lang="en-US" sz="3600" dirty="0" smtClean="0">
                <a:hlinkClick r:id="rId2"/>
              </a:rPr>
            </a:br>
            <a:r>
              <a:rPr lang="en-US" sz="3600" dirty="0" smtClean="0">
                <a:hlinkClick r:id="rId2"/>
              </a:rPr>
              <a:t>Risk For Fluid Volume Deficit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400" dirty="0" smtClean="0"/>
              <a:t>nursing interventions: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Assess skin turgor, mucous membranes, and thirst.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Monitor hourly intake and output.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Monitor BP especially for orthostatic </a:t>
            </a:r>
            <a:r>
              <a:rPr lang="en-US" sz="2400" u="sng" dirty="0" smtClean="0">
                <a:hlinkClick r:id="rId3"/>
              </a:rPr>
              <a:t>hypotension</a:t>
            </a:r>
            <a:r>
              <a:rPr lang="en-US" sz="2400" dirty="0" smtClean="0"/>
              <a:t>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Monitor respirations, e.g., acetone breath, </a:t>
            </a:r>
            <a:r>
              <a:rPr lang="en-US" sz="2400" dirty="0" err="1" smtClean="0"/>
              <a:t>Kussmaul’s</a:t>
            </a:r>
            <a:r>
              <a:rPr lang="en-US" sz="2400" dirty="0" smtClean="0"/>
              <a:t> respirations.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Assess neurological status every two (2) hours.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Weigh client daily.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3200" dirty="0" smtClean="0">
                <a:hlinkClick r:id="rId2"/>
              </a:rPr>
              <a:t/>
            </a:r>
            <a:br>
              <a:rPr lang="en-US" sz="3200" dirty="0" smtClean="0">
                <a:hlinkClick r:id="rId2"/>
              </a:rPr>
            </a:br>
            <a:r>
              <a:rPr lang="en-US" sz="3200" dirty="0" smtClean="0">
                <a:hlinkClick r:id="rId2"/>
              </a:rPr>
              <a:t>Risk For Infection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nursing interventions: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Assess for signs of infection and inflammation.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Observe client’s feet for ulcers, infected toenails, or other medical problems.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Observe aseptic technique during IV </a:t>
            </a:r>
            <a:r>
              <a:rPr lang="en-US" sz="2400" dirty="0" smtClean="0">
                <a:hlinkClick r:id="rId3"/>
              </a:rPr>
              <a:t>insertion</a:t>
            </a:r>
            <a:r>
              <a:rPr lang="en-US" sz="2400" dirty="0" smtClean="0"/>
              <a:t> and medication administration.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Provide skin care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Encourage adequate oral fluid intake (2-3 liters a day unless contraindicated)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Obtain sample for culture and sensitivity as indicated.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Administer </a:t>
            </a:r>
            <a:r>
              <a:rPr lang="en-US" sz="2400" dirty="0" smtClean="0">
                <a:hlinkClick r:id="rId4"/>
              </a:rPr>
              <a:t>antibiotics</a:t>
            </a:r>
            <a:r>
              <a:rPr lang="en-US" sz="2400" dirty="0" smtClean="0"/>
              <a:t> as indicated.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200" u="sng" dirty="0" smtClean="0">
                <a:hlinkClick r:id="rId2"/>
              </a:rPr>
              <a:t/>
            </a:r>
            <a:br>
              <a:rPr lang="en-US" sz="3200" u="sng" dirty="0" smtClean="0">
                <a:hlinkClick r:id="rId2"/>
              </a:rPr>
            </a:br>
            <a:r>
              <a:rPr lang="en-US" sz="3200" u="sng" dirty="0" smtClean="0">
                <a:hlinkClick r:id="rId2"/>
              </a:rPr>
              <a:t>Imbalanced Nutrition: Less Than Body Requirements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Determine client’s dietary program and usual pattern.</a:t>
            </a:r>
          </a:p>
          <a:p>
            <a:endParaRPr lang="en-US" sz="2400" dirty="0" smtClean="0"/>
          </a:p>
          <a:p>
            <a:r>
              <a:rPr lang="en-US" sz="2400" dirty="0" smtClean="0"/>
              <a:t>Monitor weight daily or as indicated.</a:t>
            </a:r>
          </a:p>
          <a:p>
            <a:endParaRPr lang="en-US" sz="2400" dirty="0" smtClean="0"/>
          </a:p>
          <a:p>
            <a:r>
              <a:rPr lang="en-US" sz="2400" dirty="0" smtClean="0"/>
              <a:t>auscultation bowel sounds, note the presence of abdominal </a:t>
            </a:r>
            <a:r>
              <a:rPr lang="en-US" sz="2400" dirty="0" smtClean="0">
                <a:hlinkClick r:id="rId3"/>
              </a:rPr>
              <a:t>pain</a:t>
            </a:r>
            <a:r>
              <a:rPr lang="en-US" sz="2400" dirty="0" smtClean="0"/>
              <a:t>/abdominal bloating, nausea or vomiting. Maintain on NPO status, as indicated.</a:t>
            </a:r>
          </a:p>
          <a:p>
            <a:endParaRPr lang="en-US" sz="2400" dirty="0" smtClean="0"/>
          </a:p>
          <a:p>
            <a:r>
              <a:rPr lang="en-US" sz="2400" dirty="0" smtClean="0"/>
              <a:t>Recognize signs of hypoglycemia.</a:t>
            </a:r>
          </a:p>
          <a:p>
            <a:endParaRPr lang="en-US" sz="2400" dirty="0" smtClean="0"/>
          </a:p>
          <a:p>
            <a:r>
              <a:rPr lang="en-US" sz="2400" dirty="0" smtClean="0"/>
              <a:t>Monitor laboratory studies (Serum glucose, pH, HCO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, acetone).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Diabetes </a:t>
            </a:r>
            <a:r>
              <a:rPr lang="en-US" dirty="0" err="1" smtClean="0"/>
              <a:t>Insipidus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Description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fontAlgn="base"/>
            <a:r>
              <a:rPr lang="en-US" sz="2400" dirty="0" smtClean="0"/>
              <a:t>Diabetes </a:t>
            </a:r>
            <a:r>
              <a:rPr lang="en-US" sz="2400" dirty="0" err="1" smtClean="0"/>
              <a:t>insipidus</a:t>
            </a:r>
            <a:r>
              <a:rPr lang="en-US" sz="2400" dirty="0" smtClean="0"/>
              <a:t> is </a:t>
            </a:r>
            <a:r>
              <a:rPr lang="en-US" sz="2400" dirty="0" err="1" smtClean="0"/>
              <a:t>hyposecretion</a:t>
            </a:r>
            <a:r>
              <a:rPr lang="en-US" sz="2400" dirty="0" smtClean="0"/>
              <a:t> of ADH caused by strokes, trauma, or idiopathic causes.</a:t>
            </a:r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Kidney tubules fail to reabsorb water.</a:t>
            </a:r>
          </a:p>
          <a:p>
            <a:endParaRPr lang="en-US" dirty="0"/>
          </a:p>
        </p:txBody>
      </p:sp>
      <p:pic>
        <p:nvPicPr>
          <p:cNvPr id="5122" name="Picture 2" descr="C:\Users\Dr. Lourance\Downloads\di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2895600"/>
            <a:ext cx="4267200" cy="3419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Assessment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en-US" sz="2600" dirty="0" err="1" smtClean="0"/>
              <a:t>Polyuria</a:t>
            </a:r>
            <a:r>
              <a:rPr lang="en-US" sz="2600" dirty="0" smtClean="0"/>
              <a:t> of 4 to 24 L per day</a:t>
            </a:r>
          </a:p>
          <a:p>
            <a:pPr fontAlgn="base"/>
            <a:endParaRPr lang="en-US" sz="2600" dirty="0" smtClean="0"/>
          </a:p>
          <a:p>
            <a:pPr fontAlgn="base"/>
            <a:r>
              <a:rPr lang="en-US" sz="2600" dirty="0" err="1" smtClean="0"/>
              <a:t>Polydipsia</a:t>
            </a:r>
            <a:endParaRPr lang="en-US" sz="2600" dirty="0" smtClean="0"/>
          </a:p>
          <a:p>
            <a:pPr fontAlgn="base"/>
            <a:endParaRPr lang="en-US" sz="2600" dirty="0" smtClean="0"/>
          </a:p>
          <a:p>
            <a:pPr fontAlgn="base"/>
            <a:r>
              <a:rPr lang="en-US" sz="2600" dirty="0" smtClean="0"/>
              <a:t>Dehydration</a:t>
            </a:r>
          </a:p>
          <a:p>
            <a:pPr fontAlgn="base"/>
            <a:endParaRPr lang="en-US" sz="2600" dirty="0" smtClean="0"/>
          </a:p>
          <a:p>
            <a:pPr fontAlgn="base"/>
            <a:r>
              <a:rPr lang="en-US" sz="2600" dirty="0" smtClean="0"/>
              <a:t>Decreased skin turgor, dry mucous membranes</a:t>
            </a:r>
          </a:p>
          <a:p>
            <a:pPr fontAlgn="base"/>
            <a:endParaRPr lang="en-US" sz="2600" dirty="0" smtClean="0"/>
          </a:p>
          <a:p>
            <a:pPr fontAlgn="base"/>
            <a:r>
              <a:rPr lang="en-US" sz="2600" dirty="0" smtClean="0"/>
              <a:t>Inability to concentrate urine</a:t>
            </a:r>
          </a:p>
          <a:p>
            <a:pPr fontAlgn="base"/>
            <a:endParaRPr lang="en-US" sz="2600" dirty="0" smtClean="0"/>
          </a:p>
          <a:p>
            <a:pPr fontAlgn="base"/>
            <a:r>
              <a:rPr lang="en-US" sz="2600" dirty="0" smtClean="0"/>
              <a:t>A low urinary specific gravity: 1.006 or less</a:t>
            </a:r>
          </a:p>
          <a:p>
            <a:pPr fontAlgn="base"/>
            <a:endParaRPr lang="en-US" sz="2600" dirty="0" smtClean="0"/>
          </a:p>
          <a:p>
            <a:pPr fontAlgn="base"/>
            <a:r>
              <a:rPr lang="en-US" sz="2600" dirty="0" smtClean="0"/>
              <a:t>Fatigue</a:t>
            </a:r>
          </a:p>
          <a:p>
            <a:pPr fontAlgn="base"/>
            <a:endParaRPr lang="en-US" sz="2600" dirty="0" smtClean="0"/>
          </a:p>
          <a:p>
            <a:pPr fontAlgn="base"/>
            <a:r>
              <a:rPr lang="en-US" sz="2600" dirty="0" smtClean="0"/>
              <a:t>Muscle pain and weakness</a:t>
            </a:r>
          </a:p>
          <a:p>
            <a:pPr fontAlgn="base"/>
            <a:endParaRPr lang="en-US" sz="2600" dirty="0" smtClean="0"/>
          </a:p>
          <a:p>
            <a:pPr fontAlgn="base"/>
            <a:r>
              <a:rPr lang="en-US" sz="2600" dirty="0" smtClean="0"/>
              <a:t>Headache</a:t>
            </a:r>
          </a:p>
          <a:p>
            <a:pPr fontAlgn="base"/>
            <a:endParaRPr lang="en-US" sz="2600" dirty="0" smtClean="0"/>
          </a:p>
          <a:p>
            <a:pPr fontAlgn="base"/>
            <a:r>
              <a:rPr lang="en-US" sz="2600" dirty="0" smtClean="0"/>
              <a:t>Postural hypotension that may progress to vascular collapse without rehydration</a:t>
            </a:r>
          </a:p>
          <a:p>
            <a:pPr fontAlgn="base"/>
            <a:endParaRPr lang="en-US" sz="2600" dirty="0" smtClean="0"/>
          </a:p>
          <a:p>
            <a:pPr fontAlgn="base"/>
            <a:r>
              <a:rPr lang="en-US" sz="2600" dirty="0" smtClean="0"/>
              <a:t>Tachycardia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Diagnosis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400" dirty="0" smtClean="0"/>
              <a:t>If the clinical presentation suggests DI, laboratory tests must be performed to confirm the diagnosis, as follows: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A 24-hour urine collection for determination of urine volume</a:t>
            </a:r>
          </a:p>
          <a:p>
            <a:r>
              <a:rPr lang="en-US" sz="2400" dirty="0" smtClean="0"/>
              <a:t>Serum electrolyte concentrations and glucose level</a:t>
            </a:r>
          </a:p>
          <a:p>
            <a:endParaRPr lang="en-US" sz="2400" dirty="0" smtClean="0"/>
          </a:p>
          <a:p>
            <a:r>
              <a:rPr lang="en-US" sz="2400" dirty="0" smtClean="0"/>
              <a:t>Urinary specific gravity</a:t>
            </a:r>
          </a:p>
          <a:p>
            <a:endParaRPr lang="en-US" sz="2400" dirty="0" smtClean="0"/>
          </a:p>
          <a:p>
            <a:r>
              <a:rPr lang="en-US" sz="2400" dirty="0" smtClean="0"/>
              <a:t>Simultaneous plasma and urinary </a:t>
            </a:r>
            <a:r>
              <a:rPr lang="en-US" sz="2400" dirty="0" err="1" smtClean="0"/>
              <a:t>osmolality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Plasma ADH level</a:t>
            </a:r>
          </a:p>
          <a:p>
            <a:endParaRPr lang="en-US" sz="2400" dirty="0" smtClean="0"/>
          </a:p>
          <a:p>
            <a:r>
              <a:rPr lang="en-US" sz="2400" dirty="0" smtClean="0"/>
              <a:t>Pituitary studies, including magnetic resonance imaging (MRI) and measurement of circulating pituitary hormones other than ADH</a:t>
            </a:r>
          </a:p>
          <a:p>
            <a:endParaRPr lang="en-US" sz="2400" dirty="0" smtClean="0"/>
          </a:p>
          <a:p>
            <a:r>
              <a:rPr lang="en-US" sz="2400" dirty="0" smtClean="0"/>
              <a:t>Water deprivation (Miller-Moses) test to ensure adequate dehydration and maximal stimulation of ADH for diagnosis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Medical Management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dirty="0" smtClean="0"/>
              <a:t>Objectives of therapy are:</a:t>
            </a:r>
          </a:p>
          <a:p>
            <a:pPr fontAlgn="base"/>
            <a:r>
              <a:rPr lang="en-US" dirty="0" smtClean="0"/>
              <a:t> to ensure adequate fluid replacement,</a:t>
            </a:r>
          </a:p>
          <a:p>
            <a:pPr fontAlgn="base"/>
            <a:r>
              <a:rPr lang="en-US" dirty="0" smtClean="0"/>
              <a:t> to replace vasopressin,</a:t>
            </a:r>
          </a:p>
          <a:p>
            <a:pPr fontAlgn="base"/>
            <a:r>
              <a:rPr lang="en-US" dirty="0" smtClean="0"/>
              <a:t> and to search for and correct the underlying intracranial pathology. </a:t>
            </a:r>
          </a:p>
          <a:p>
            <a:pPr fontAlgn="base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Nursing Interventions 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47500" lnSpcReduction="20000"/>
          </a:bodyPr>
          <a:lstStyle/>
          <a:p>
            <a:pPr fontAlgn="base"/>
            <a:r>
              <a:rPr lang="en-US" sz="4400" dirty="0" smtClean="0"/>
              <a:t>Monitor vital signs and neurological and cardiovascular status.</a:t>
            </a:r>
          </a:p>
          <a:p>
            <a:pPr fontAlgn="base"/>
            <a:endParaRPr lang="en-US" sz="4400" dirty="0" smtClean="0"/>
          </a:p>
          <a:p>
            <a:pPr fontAlgn="base"/>
            <a:r>
              <a:rPr lang="en-US" sz="4400" dirty="0" smtClean="0"/>
              <a:t>Provide a safe environment, particularly for the client with a change in level of consciousness or mental status.</a:t>
            </a:r>
          </a:p>
          <a:p>
            <a:pPr fontAlgn="base"/>
            <a:endParaRPr lang="en-US" sz="4400" dirty="0" smtClean="0"/>
          </a:p>
          <a:p>
            <a:pPr fontAlgn="base"/>
            <a:r>
              <a:rPr lang="en-US" sz="4400" dirty="0" smtClean="0"/>
              <a:t>Monitor electrolyte values and for signs of dehydration.</a:t>
            </a:r>
          </a:p>
          <a:p>
            <a:pPr fontAlgn="base"/>
            <a:endParaRPr lang="en-US" sz="4400" dirty="0" smtClean="0"/>
          </a:p>
          <a:p>
            <a:pPr fontAlgn="base"/>
            <a:r>
              <a:rPr lang="en-US" sz="4400" dirty="0" smtClean="0"/>
              <a:t>Monitor intake and output, weight, and specific gravity of urine.</a:t>
            </a:r>
          </a:p>
          <a:p>
            <a:pPr fontAlgn="base"/>
            <a:endParaRPr lang="en-US" sz="4400" dirty="0" smtClean="0"/>
          </a:p>
          <a:p>
            <a:pPr fontAlgn="base"/>
            <a:r>
              <a:rPr lang="en-US" sz="4400" dirty="0" smtClean="0"/>
              <a:t>Maintain the intake of adequate fluids, and monitor for signs of dehydration.</a:t>
            </a:r>
          </a:p>
          <a:p>
            <a:pPr fontAlgn="base"/>
            <a:endParaRPr lang="en-US" sz="4400" dirty="0" smtClean="0"/>
          </a:p>
          <a:p>
            <a:pPr fontAlgn="base"/>
            <a:r>
              <a:rPr lang="en-US" sz="4400" dirty="0" smtClean="0"/>
              <a:t>Instruct the client to avoid foods or liquids that produce diuresis.</a:t>
            </a:r>
          </a:p>
          <a:p>
            <a:pPr fontAlgn="base"/>
            <a:endParaRPr lang="en-US" sz="4400" dirty="0" smtClean="0"/>
          </a:p>
          <a:p>
            <a:pPr fontAlgn="base">
              <a:buNone/>
            </a:pPr>
            <a:endParaRPr lang="en-US" sz="4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200" dirty="0" smtClean="0"/>
              <a:t>Definition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528796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Diabetic </a:t>
            </a:r>
            <a:r>
              <a:rPr lang="en-US" sz="2400" b="1" dirty="0" err="1" smtClean="0"/>
              <a:t>ketoacidosis</a:t>
            </a:r>
            <a:r>
              <a:rPr lang="en-US" sz="2400" b="1" dirty="0" smtClean="0"/>
              <a:t> (DKA)</a:t>
            </a:r>
            <a:r>
              <a:rPr lang="en-US" sz="2400" dirty="0" smtClean="0"/>
              <a:t> is a life-threatening emergency caused by a relative or absolute deficiency of </a:t>
            </a:r>
            <a:r>
              <a:rPr lang="en-US" sz="2400" dirty="0" smtClean="0">
                <a:hlinkClick r:id="rId2"/>
              </a:rPr>
              <a:t>insulin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r>
              <a:rPr lang="en-US" sz="2400" dirty="0" smtClean="0"/>
              <a:t>This deficiency in available </a:t>
            </a:r>
            <a:r>
              <a:rPr lang="en-US" sz="2400" dirty="0" smtClean="0">
                <a:hlinkClick r:id="rId2"/>
              </a:rPr>
              <a:t>insulin</a:t>
            </a:r>
            <a:r>
              <a:rPr lang="en-US" sz="2400" dirty="0" smtClean="0"/>
              <a:t> results in disorders in the metabolism of carbohydrate, fat, and protein.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528796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Hyperglycemic </a:t>
            </a:r>
            <a:r>
              <a:rPr lang="en-US" sz="2400" b="1" dirty="0" err="1" smtClean="0"/>
              <a:t>Hyperosmolar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Nonketotic</a:t>
            </a:r>
            <a:r>
              <a:rPr lang="en-US" sz="2400" b="1" dirty="0" smtClean="0"/>
              <a:t> Syndrome (HHNS)</a:t>
            </a:r>
            <a:r>
              <a:rPr lang="en-US" sz="2400" dirty="0" smtClean="0"/>
              <a:t> is a condition characterized by the presence of </a:t>
            </a:r>
            <a:r>
              <a:rPr lang="en-US" sz="2400" dirty="0" smtClean="0">
                <a:hlinkClick r:id="rId3"/>
              </a:rPr>
              <a:t>hyperglycemia</a:t>
            </a:r>
            <a:r>
              <a:rPr lang="en-US" sz="2400" dirty="0" smtClean="0"/>
              <a:t>, </a:t>
            </a:r>
            <a:r>
              <a:rPr lang="en-US" sz="2400" dirty="0" err="1" smtClean="0"/>
              <a:t>hyperosmolarity</a:t>
            </a:r>
            <a:r>
              <a:rPr lang="en-US" sz="2400" dirty="0" smtClean="0"/>
              <a:t>, and </a:t>
            </a:r>
            <a:r>
              <a:rPr lang="en-US" sz="2400" dirty="0" smtClean="0">
                <a:hlinkClick r:id="rId4"/>
              </a:rPr>
              <a:t>dehydration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 There is enough production of </a:t>
            </a:r>
            <a:r>
              <a:rPr lang="en-US" sz="2400" dirty="0" smtClean="0">
                <a:hlinkClick r:id="rId2"/>
              </a:rPr>
              <a:t>insulin</a:t>
            </a:r>
            <a:r>
              <a:rPr lang="en-US" sz="2400" dirty="0" smtClean="0"/>
              <a:t> to reduce ketosis but not to control </a:t>
            </a:r>
            <a:r>
              <a:rPr lang="en-US" sz="2400" dirty="0" smtClean="0">
                <a:hlinkClick r:id="rId3"/>
              </a:rPr>
              <a:t>hyperglycemia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2600" dirty="0" smtClean="0"/>
              <a:t>Administer vasopressin as prescribed; these are used when the ADH deficiency is severe or chronic.</a:t>
            </a:r>
          </a:p>
          <a:p>
            <a:pPr fontAlgn="base"/>
            <a:endParaRPr lang="en-US" sz="2600" dirty="0" smtClean="0"/>
          </a:p>
          <a:p>
            <a:pPr fontAlgn="base"/>
            <a:r>
              <a:rPr lang="en-US" sz="2600" dirty="0" smtClean="0"/>
              <a:t>Instruct the client in the administration of medications as prescribed (</a:t>
            </a:r>
            <a:r>
              <a:rPr lang="en-US" sz="2600" dirty="0" err="1" smtClean="0"/>
              <a:t>demopressin</a:t>
            </a:r>
            <a:r>
              <a:rPr lang="en-US" sz="2600" dirty="0" smtClean="0"/>
              <a:t> (DDAVP) may be administered by injection, intranasally, or orally).</a:t>
            </a:r>
          </a:p>
          <a:p>
            <a:pPr fontAlgn="base"/>
            <a:endParaRPr lang="en-US" sz="2600" dirty="0" smtClean="0"/>
          </a:p>
          <a:p>
            <a:pPr fontAlgn="base"/>
            <a:r>
              <a:rPr lang="en-US" sz="2600" dirty="0" smtClean="0"/>
              <a:t>Instruct the client to wear a Medic-Alert bracelet.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Acute Pancreatitis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Definition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fontAlgn="base"/>
            <a:r>
              <a:rPr lang="en-US" sz="2400" dirty="0" smtClean="0"/>
              <a:t>inflammation of the pancreas, ranging from mild edema to extensive hemorrhage, resulting from various insults to the pancreas.</a:t>
            </a:r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defined by a discrete episode of abdominal pain and serum enzymes elevations</a:t>
            </a:r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function and structure usually return to normal after an acute attack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Risk Factors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n-US" sz="2400" dirty="0" smtClean="0"/>
              <a:t>Alcoholism</a:t>
            </a:r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Cholecystitis</a:t>
            </a:r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Surgery involving or near the pancreas</a:t>
            </a:r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Viral hepatitis, mumps, peptic ulcer disease, periarteritis</a:t>
            </a:r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err="1" smtClean="0"/>
              <a:t>Hyperlipidemia,hypercalcemia</a:t>
            </a:r>
            <a:r>
              <a:rPr lang="en-US" sz="2400" dirty="0" smtClean="0"/>
              <a:t>, anorexia nervosa, shock with ischemia</a:t>
            </a:r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Trauma to the pancreas</a:t>
            </a:r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Medications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Pathophysiology and Etiology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fontAlgn="base"/>
            <a:r>
              <a:rPr lang="en-US" sz="2400" dirty="0" smtClean="0"/>
              <a:t>excessive alcohol consumption</a:t>
            </a:r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err="1" smtClean="0"/>
              <a:t>biliary</a:t>
            </a:r>
            <a:r>
              <a:rPr lang="en-US" sz="2400" dirty="0" smtClean="0"/>
              <a:t> tract disease such as </a:t>
            </a:r>
            <a:r>
              <a:rPr lang="en-US" sz="2400" dirty="0" err="1" smtClean="0"/>
              <a:t>cholelithiasis</a:t>
            </a:r>
            <a:r>
              <a:rPr lang="en-US" sz="2400" dirty="0" smtClean="0"/>
              <a:t>, acute and chronic </a:t>
            </a:r>
            <a:r>
              <a:rPr lang="en-US" sz="2400" dirty="0" err="1" smtClean="0"/>
              <a:t>cholecystitis</a:t>
            </a:r>
            <a:endParaRPr lang="en-US" sz="2400" dirty="0" smtClean="0"/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mortality is high because of shock, anoxia, hypotension or multiple organ dysfunction</a:t>
            </a:r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err="1" smtClean="0"/>
              <a:t>autodigestion</a:t>
            </a:r>
            <a:r>
              <a:rPr lang="en-US" sz="2400" dirty="0" smtClean="0"/>
              <a:t> of all or part of the pancreas is involved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40756552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Assessment/Clinical Manifestations/Signs and Symptoms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US" sz="2800" dirty="0" smtClean="0"/>
              <a:t>abdominal pain, usually constant, </a:t>
            </a:r>
            <a:r>
              <a:rPr lang="en-US" sz="2800" dirty="0" err="1" smtClean="0"/>
              <a:t>midepigastric</a:t>
            </a:r>
            <a:r>
              <a:rPr lang="en-US" sz="2800" dirty="0" smtClean="0"/>
              <a:t> or </a:t>
            </a:r>
            <a:r>
              <a:rPr lang="en-US" sz="2800" dirty="0" err="1" smtClean="0"/>
              <a:t>periumbilical</a:t>
            </a:r>
            <a:r>
              <a:rPr lang="en-US" sz="2800" dirty="0" smtClean="0"/>
              <a:t>, radiating to the back or flank</a:t>
            </a:r>
          </a:p>
          <a:p>
            <a:pPr fontAlgn="base"/>
            <a:r>
              <a:rPr lang="en-US" sz="2800" dirty="0" smtClean="0"/>
              <a:t>nausea and vomiting</a:t>
            </a:r>
          </a:p>
          <a:p>
            <a:pPr fontAlgn="base"/>
            <a:r>
              <a:rPr lang="en-US" sz="2800" dirty="0" smtClean="0"/>
              <a:t>fever</a:t>
            </a:r>
          </a:p>
          <a:p>
            <a:pPr fontAlgn="base"/>
            <a:r>
              <a:rPr lang="en-US" sz="2800" dirty="0" smtClean="0"/>
              <a:t>involuntary abdominal guarding, </a:t>
            </a:r>
            <a:r>
              <a:rPr lang="en-US" sz="2800" dirty="0" err="1" smtClean="0"/>
              <a:t>epigastric</a:t>
            </a:r>
            <a:r>
              <a:rPr lang="en-US" sz="2800" dirty="0" smtClean="0"/>
              <a:t> tenderness</a:t>
            </a:r>
          </a:p>
          <a:p>
            <a:pPr fontAlgn="base"/>
            <a:r>
              <a:rPr lang="en-US" sz="2800" dirty="0" smtClean="0"/>
              <a:t>dry mucous membranes, hypotension, cold clammy skin, cyanosis or tenderness, tachycardia and mild to moderate dehydration</a:t>
            </a:r>
          </a:p>
          <a:p>
            <a:pPr fontAlgn="base"/>
            <a:r>
              <a:rPr lang="en-US" sz="2800" dirty="0" smtClean="0"/>
              <a:t>shock with respiratory distress and acute renal failure</a:t>
            </a:r>
          </a:p>
          <a:p>
            <a:pPr fontAlgn="base"/>
            <a:r>
              <a:rPr lang="en-US" sz="2800" dirty="0" smtClean="0"/>
              <a:t>purplish discoloration of the flanks (Turner’s sign) or of the </a:t>
            </a:r>
            <a:r>
              <a:rPr lang="en-US" sz="2800" dirty="0" err="1" smtClean="0"/>
              <a:t>periumbilical</a:t>
            </a:r>
            <a:r>
              <a:rPr lang="en-US" sz="2800" dirty="0" smtClean="0"/>
              <a:t> area (Cullen’s sign)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Dr. Lourance\Downloads\Cullens-sign-and-Grey-turners-sign-60secondEM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41408" y="1600200"/>
            <a:ext cx="7061183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Diagnostic Evaluation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fontAlgn="base"/>
            <a:r>
              <a:rPr lang="en-US" sz="2600" dirty="0" smtClean="0"/>
              <a:t>serum amylase, lipase, glucose, bilirubin, alkaline phosphatase, lactate dehydrogenase, </a:t>
            </a:r>
            <a:r>
              <a:rPr lang="en-US" sz="2800" dirty="0"/>
              <a:t>aspartate transaminase (AST) and alanine transaminase (ALT)</a:t>
            </a:r>
            <a:r>
              <a:rPr lang="en-US" sz="2600" dirty="0" smtClean="0"/>
              <a:t>, potassium and cholesterol may be elevated</a:t>
            </a:r>
          </a:p>
          <a:p>
            <a:pPr fontAlgn="base"/>
            <a:endParaRPr lang="en-US" sz="2600" dirty="0" smtClean="0"/>
          </a:p>
          <a:p>
            <a:pPr fontAlgn="base"/>
            <a:r>
              <a:rPr lang="en-US" sz="2600" dirty="0" smtClean="0"/>
              <a:t>Serum albumin, calcium, sodium, magnesium and potassium may be low due to dehydration</a:t>
            </a:r>
          </a:p>
          <a:p>
            <a:pPr fontAlgn="base"/>
            <a:endParaRPr lang="en-US" sz="2600" dirty="0" smtClean="0"/>
          </a:p>
          <a:p>
            <a:pPr fontAlgn="base"/>
            <a:r>
              <a:rPr lang="en-US" sz="2600" dirty="0" smtClean="0"/>
              <a:t>CT scan is the most definitive study</a:t>
            </a:r>
          </a:p>
          <a:p>
            <a:pPr fontAlgn="base"/>
            <a:endParaRPr lang="en-US" sz="2600" dirty="0" smtClean="0"/>
          </a:p>
          <a:p>
            <a:pPr fontAlgn="base"/>
            <a:r>
              <a:rPr lang="en-US" sz="2600" dirty="0" smtClean="0"/>
              <a:t>Chest x-ray for detection of pulmonary complications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Medical Management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pPr fontAlgn="base">
              <a:buNone/>
            </a:pPr>
            <a:r>
              <a:rPr lang="en-US" sz="2800" dirty="0" smtClean="0"/>
              <a:t>During the acute phase, management is symptomatic and directed toward preventing or treating complications.</a:t>
            </a:r>
          </a:p>
          <a:p>
            <a:pPr fontAlgn="base">
              <a:buNone/>
            </a:pPr>
            <a:endParaRPr lang="en-US" sz="2800" dirty="0" smtClean="0"/>
          </a:p>
          <a:p>
            <a:pPr fontAlgn="base"/>
            <a:r>
              <a:rPr lang="en-US" sz="2800" dirty="0" smtClean="0"/>
              <a:t>Oral intake is withheld to inhibit pancreatic stimulation and secretion of pancreatic enzymes.</a:t>
            </a:r>
          </a:p>
          <a:p>
            <a:pPr fontAlgn="base"/>
            <a:endParaRPr lang="en-US" sz="2800" dirty="0" smtClean="0"/>
          </a:p>
          <a:p>
            <a:pPr fontAlgn="base"/>
            <a:r>
              <a:rPr lang="en-US" sz="2800" dirty="0" err="1" smtClean="0"/>
              <a:t>Parenteral</a:t>
            </a:r>
            <a:r>
              <a:rPr lang="en-US" sz="2800" dirty="0" smtClean="0"/>
              <a:t> nutrition is administered to the debilitated patient.</a:t>
            </a:r>
          </a:p>
          <a:p>
            <a:pPr fontAlgn="base"/>
            <a:endParaRPr lang="en-US" sz="2800" dirty="0" smtClean="0"/>
          </a:p>
          <a:p>
            <a:pPr fontAlgn="base"/>
            <a:r>
              <a:rPr lang="en-US" sz="2800" dirty="0" smtClean="0"/>
              <a:t>Nasogastric suction is used to relieve nausea and vomiting, decrease painful abdominal distention and paralytic </a:t>
            </a:r>
            <a:r>
              <a:rPr lang="en-US" sz="2800" dirty="0" err="1" smtClean="0"/>
              <a:t>ileus</a:t>
            </a:r>
            <a:r>
              <a:rPr lang="en-US" sz="2800" dirty="0" smtClean="0"/>
              <a:t> and remove hydrochloric acid so that it does not stimulate the pancreas.</a:t>
            </a:r>
          </a:p>
          <a:p>
            <a:pPr fontAlgn="base"/>
            <a:endParaRPr lang="en-US" sz="2800" dirty="0" smtClean="0"/>
          </a:p>
          <a:p>
            <a:pPr fontAlgn="base"/>
            <a:r>
              <a:rPr lang="en-US" sz="2800" dirty="0" err="1" smtClean="0"/>
              <a:t>Cimetidine</a:t>
            </a:r>
            <a:r>
              <a:rPr lang="en-US" sz="2800" dirty="0" smtClean="0"/>
              <a:t> (</a:t>
            </a:r>
            <a:r>
              <a:rPr lang="en-US" sz="2800" dirty="0" err="1" smtClean="0"/>
              <a:t>Tagamet</a:t>
            </a:r>
            <a:r>
              <a:rPr lang="en-US" sz="2800" dirty="0" smtClean="0"/>
              <a:t>) is given to decrease hydrochloric acid secretion.</a:t>
            </a:r>
          </a:p>
          <a:p>
            <a:pPr fontAlgn="base">
              <a:buNone/>
            </a:pP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Dr. Lourance\Desktop\dd38bb77d696ffb4c86155b9a7296850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295400"/>
            <a:ext cx="6705600" cy="495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en-US" dirty="0" smtClean="0"/>
              <a:t>Adequate pain medication is administered; morphine and morphine derivatives are avoided because they cause spasm of the sphincter of </a:t>
            </a:r>
            <a:r>
              <a:rPr lang="en-US" dirty="0" err="1" smtClean="0"/>
              <a:t>Oddi</a:t>
            </a:r>
            <a:r>
              <a:rPr lang="en-US" dirty="0" smtClean="0"/>
              <a:t>.</a:t>
            </a:r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Correction of fluid, blood loss, and low albumin levels is necessary.</a:t>
            </a:r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Antibiotics are administered if infection is present.</a:t>
            </a:r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Insulin is necessary if significant hyperglycemia occurs.</a:t>
            </a:r>
          </a:p>
          <a:p>
            <a:pPr fontAlgn="base"/>
            <a:r>
              <a:rPr lang="en-US" dirty="0" smtClean="0"/>
              <a:t>Aggressive respiratory care is provided for pulmonary infiltrates, effusion and </a:t>
            </a:r>
            <a:r>
              <a:rPr lang="en-US" dirty="0" err="1" smtClean="0"/>
              <a:t>atelactasis</a:t>
            </a:r>
            <a:r>
              <a:rPr lang="en-US" dirty="0" smtClean="0"/>
              <a:t>.</a:t>
            </a:r>
          </a:p>
          <a:p>
            <a:pPr fontAlgn="base"/>
            <a:endParaRPr lang="en-US" dirty="0" smtClean="0"/>
          </a:p>
          <a:p>
            <a:pPr fontAlgn="base"/>
            <a:r>
              <a:rPr lang="en-US" dirty="0" err="1" smtClean="0"/>
              <a:t>Biliary</a:t>
            </a:r>
            <a:r>
              <a:rPr lang="en-US" dirty="0" smtClean="0"/>
              <a:t> drainage (drains and stents) results in decreased pain and increased weight gain.</a:t>
            </a:r>
          </a:p>
          <a:p>
            <a:pPr fontAlgn="base"/>
            <a:endParaRPr lang="en-US" dirty="0" smtClean="0"/>
          </a:p>
          <a:p>
            <a:pPr fontAlgn="base"/>
            <a:r>
              <a:rPr lang="en-US" dirty="0" smtClean="0"/>
              <a:t>Surgical intervention may be performed for diagnosis, drainage, resection or debridement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Complications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sz="2400" dirty="0" smtClean="0"/>
              <a:t>Pancreatic </a:t>
            </a:r>
            <a:r>
              <a:rPr lang="en-US" sz="2400" dirty="0" err="1" smtClean="0"/>
              <a:t>ascites</a:t>
            </a:r>
            <a:r>
              <a:rPr lang="en-US" sz="2400" dirty="0" smtClean="0"/>
              <a:t>, abscess or </a:t>
            </a:r>
            <a:r>
              <a:rPr lang="en-US" sz="2400" dirty="0" err="1" smtClean="0"/>
              <a:t>pseudocyst</a:t>
            </a:r>
            <a:endParaRPr lang="en-US" sz="2400" dirty="0" smtClean="0"/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Pulmonary infiltrates, pleural effusion, acute respiratory distress syndrome</a:t>
            </a:r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Hemorrhage with </a:t>
            </a:r>
            <a:r>
              <a:rPr lang="en-US" sz="2400" dirty="0" err="1" smtClean="0"/>
              <a:t>hypovolemic</a:t>
            </a:r>
            <a:r>
              <a:rPr lang="en-US" sz="2400" dirty="0" smtClean="0"/>
              <a:t> shock</a:t>
            </a:r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Acute renal failure</a:t>
            </a:r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Sepsis and multi-</a:t>
            </a:r>
            <a:r>
              <a:rPr lang="en-US" sz="2400" dirty="0" err="1" smtClean="0"/>
              <a:t>oran</a:t>
            </a:r>
            <a:r>
              <a:rPr lang="en-US" sz="2400" dirty="0" smtClean="0"/>
              <a:t> dysfunction syndrome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Nursing Management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en-US" sz="3100" dirty="0" smtClean="0"/>
              <a:t>The client should avoid oral intake to inhibit pancreatic stimulation and secretion of pancreatic enzymes:</a:t>
            </a:r>
          </a:p>
          <a:p>
            <a:pPr algn="ctr" fontAlgn="base">
              <a:buNone/>
            </a:pPr>
            <a:r>
              <a:rPr lang="en-US" sz="3100" dirty="0" smtClean="0"/>
              <a:t>Total </a:t>
            </a:r>
            <a:r>
              <a:rPr lang="en-US" sz="3100" dirty="0" err="1" smtClean="0"/>
              <a:t>parenteral</a:t>
            </a:r>
            <a:r>
              <a:rPr lang="en-US" sz="3100" dirty="0" smtClean="0"/>
              <a:t> nutrition is administered to assist with metabolic stress.</a:t>
            </a:r>
          </a:p>
          <a:p>
            <a:pPr algn="ctr" fontAlgn="base">
              <a:buNone/>
            </a:pPr>
            <a:endParaRPr lang="en-US" sz="3100" dirty="0" smtClean="0"/>
          </a:p>
          <a:p>
            <a:pPr fontAlgn="base"/>
            <a:r>
              <a:rPr lang="en-US" sz="3100" dirty="0" smtClean="0"/>
              <a:t>Maintain fluid and electrolyte balance:</a:t>
            </a:r>
          </a:p>
          <a:p>
            <a:pPr algn="ctr" fontAlgn="base">
              <a:buNone/>
            </a:pPr>
            <a:r>
              <a:rPr lang="en-US" sz="2900" dirty="0" smtClean="0"/>
              <a:t>Assess fluid and electrolyte status (e.g. skin turgor, mucous membranes, intake and output); and provide replacement therapy as indicated.</a:t>
            </a:r>
          </a:p>
          <a:p>
            <a:pPr fontAlgn="base"/>
            <a:endParaRPr lang="en-US" sz="3100" dirty="0" smtClean="0"/>
          </a:p>
          <a:p>
            <a:pPr fontAlgn="base"/>
            <a:r>
              <a:rPr lang="en-US" sz="3100" dirty="0" smtClean="0"/>
              <a:t>Promote adequate nutrition:</a:t>
            </a:r>
          </a:p>
          <a:p>
            <a:pPr algn="ctr" fontAlgn="base">
              <a:buNone/>
            </a:pPr>
            <a:r>
              <a:rPr lang="en-US" sz="2900" dirty="0" smtClean="0"/>
              <a:t>Assess nutritional status; monitor glucose levels; monitor IV therapy, provide a high-carbohydrate, low-protein, low-fat diet when tolerate; and instruct the client to avoid spicy foods.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sz="2400" dirty="0" smtClean="0"/>
              <a:t>Maintain optimal respiratory status:</a:t>
            </a:r>
          </a:p>
          <a:p>
            <a:pPr algn="ctr" fontAlgn="base">
              <a:buNone/>
            </a:pPr>
            <a:r>
              <a:rPr lang="en-US" sz="2000" dirty="0" smtClean="0"/>
              <a:t>Place the client in semi-Fowler’s position to decrease pressure on the diaphragm.</a:t>
            </a:r>
          </a:p>
          <a:p>
            <a:pPr algn="ctr" fontAlgn="base">
              <a:buNone/>
            </a:pPr>
            <a:r>
              <a:rPr lang="en-US" sz="2000" dirty="0" smtClean="0"/>
              <a:t>Teach the client coughing and deep-breathing techniques.</a:t>
            </a:r>
          </a:p>
          <a:p>
            <a:pPr algn="ctr" fontAlgn="base">
              <a:buNone/>
            </a:pPr>
            <a:endParaRPr lang="en-US" sz="2000" dirty="0" smtClean="0"/>
          </a:p>
          <a:p>
            <a:pPr fontAlgn="base"/>
            <a:r>
              <a:rPr lang="en-US" sz="2400" dirty="0" smtClean="0"/>
              <a:t>Monitor for complications</a:t>
            </a:r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Administer prescribed medications, which may include opioid or </a:t>
            </a:r>
            <a:r>
              <a:rPr lang="en-US" sz="2400" dirty="0" err="1" smtClean="0"/>
              <a:t>nonopioid</a:t>
            </a:r>
            <a:r>
              <a:rPr lang="en-US" sz="2400" dirty="0" smtClean="0"/>
              <a:t> analgesics, histamine receptor antagonists, and proton-pump inhibitors.</a:t>
            </a:r>
          </a:p>
          <a:p>
            <a:pPr fontAlgn="base"/>
            <a:endParaRPr lang="en-US" sz="2400" dirty="0" smtClean="0"/>
          </a:p>
          <a:p>
            <a:pPr fontAlgn="base"/>
            <a:r>
              <a:rPr lang="en-US" sz="2400" dirty="0" smtClean="0"/>
              <a:t>Maintain patent </a:t>
            </a:r>
            <a:r>
              <a:rPr lang="en-US" sz="2400" dirty="0" err="1" smtClean="0"/>
              <a:t>nasogastric</a:t>
            </a:r>
            <a:r>
              <a:rPr lang="en-US" sz="2400" dirty="0" smtClean="0"/>
              <a:t> suctioning to relieve nausea and vomiting, decrease painful abdominal distention, and remove hydrochloric acid.</a:t>
            </a:r>
          </a:p>
          <a:p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HHNS pathophysiology</a:t>
            </a:r>
            <a:endParaRPr lang="en-US" sz="3200" dirty="0"/>
          </a:p>
        </p:txBody>
      </p:sp>
      <p:pic>
        <p:nvPicPr>
          <p:cNvPr id="4098" name="Picture 2" descr="C:\Users\Dr. Lourance\Downloads\F1.larg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676400"/>
            <a:ext cx="5334000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Dr. Lourance\Desktop\diabetic-nephropathy-3-63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7841" y="1600200"/>
            <a:ext cx="6028318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dirty="0" smtClean="0"/>
              <a:t>clinical features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059363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DKA:</a:t>
            </a:r>
          </a:p>
          <a:p>
            <a:pPr>
              <a:buNone/>
            </a:pPr>
            <a:r>
              <a:rPr lang="en-US" dirty="0" smtClean="0"/>
              <a:t>earliest symptoms of marked hyperglycemia are polyuria, polydipsia, polyphagia and weight loss.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As the degree or duration of hyperglycemia progresses, neurologic symptoms, including lethargy, focal signs, and obtundation, which can progress to coma in later stages, can be seen.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Neurological symptoms are most common in HHS, while hyperventilation and abdominal pain are primarily limited to patients with DKA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59363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HHNS:</a:t>
            </a:r>
          </a:p>
          <a:p>
            <a:pPr>
              <a:buNone/>
            </a:pPr>
            <a:r>
              <a:rPr lang="en-US" dirty="0" smtClean="0"/>
              <a:t>persistent hyperglycemia causes osmotic </a:t>
            </a:r>
            <a:r>
              <a:rPr lang="en-US" dirty="0" err="1" smtClean="0"/>
              <a:t>diuresis</a:t>
            </a:r>
            <a:r>
              <a:rPr lang="en-US" dirty="0" smtClean="0"/>
              <a:t>, which results in the </a:t>
            </a:r>
            <a:r>
              <a:rPr lang="en-US" dirty="0" smtClean="0">
                <a:hlinkClick r:id="rId2"/>
              </a:rPr>
              <a:t>fluid and electrolyte imbalances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clients with HHNS may present   with symptoms of </a:t>
            </a:r>
            <a:r>
              <a:rPr lang="en-US" dirty="0" smtClean="0">
                <a:hlinkClick r:id="rId3"/>
              </a:rPr>
              <a:t>hypotension</a:t>
            </a:r>
            <a:r>
              <a:rPr lang="en-US" dirty="0" smtClean="0"/>
              <a:t>, tachycardia, marked </a:t>
            </a:r>
            <a:r>
              <a:rPr lang="en-US" dirty="0" smtClean="0">
                <a:hlinkClick r:id="rId4"/>
              </a:rPr>
              <a:t>dehydration</a:t>
            </a:r>
            <a:r>
              <a:rPr lang="en-US" dirty="0" smtClean="0"/>
              <a:t>, Excessive thirst, Dry mouth, Increased urination, Warm, dry skin Fever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neurological manifestation such as seizures, hemiparesis, and alterations in the </a:t>
            </a:r>
            <a:r>
              <a:rPr lang="en-US" dirty="0" err="1" smtClean="0"/>
              <a:t>sensorium</a:t>
            </a:r>
            <a:r>
              <a:rPr lang="en-US" dirty="0" smtClean="0"/>
              <a:t>), Drowsiness, confusion, Hallucinations, Vision loss, Convulsions, Coma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Dr. Lourance\Downloads\laboratory+analysis+Diagnostic+Procedure+DKA+HHNS+serum+glucose+level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143000"/>
            <a:ext cx="7543800" cy="49831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Medical management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Treatment Goals:</a:t>
            </a:r>
          </a:p>
          <a:p>
            <a:r>
              <a:rPr lang="en-US" sz="2400" dirty="0" smtClean="0"/>
              <a:t>The goals of treatment are to provide frequent patient monitoring, to treat the underlying cause and to gradually and safely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Prevention of complication: Arterial or venous thrombosis , cerebral edema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err="1" smtClean="0"/>
              <a:t>Normalise</a:t>
            </a:r>
            <a:r>
              <a:rPr lang="en-US" sz="2400" dirty="0" smtClean="0"/>
              <a:t> </a:t>
            </a:r>
            <a:r>
              <a:rPr lang="en-US" sz="2400" dirty="0" err="1" smtClean="0"/>
              <a:t>Osmolality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Fluid Management: The fluid of choice is 0.9% sodium chloride with potassium added as required.</a:t>
            </a:r>
          </a:p>
          <a:p>
            <a:endParaRPr lang="en-US" sz="2400" dirty="0" smtClean="0"/>
          </a:p>
          <a:p>
            <a:r>
              <a:rPr lang="en-US" sz="2400" dirty="0" smtClean="0"/>
              <a:t>Insulin Therapy</a:t>
            </a:r>
          </a:p>
          <a:p>
            <a:endParaRPr lang="en-US" sz="2400" dirty="0" smtClean="0"/>
          </a:p>
          <a:p>
            <a:r>
              <a:rPr lang="en-US" sz="2400" dirty="0" smtClean="0"/>
              <a:t>Electrolyte Replacement – Potassium ,  Phosphate</a:t>
            </a:r>
          </a:p>
          <a:p>
            <a:endParaRPr lang="en-US" sz="2400" dirty="0" smtClean="0"/>
          </a:p>
          <a:p>
            <a:r>
              <a:rPr lang="en-US" sz="2400" dirty="0" smtClean="0"/>
              <a:t>Antibiotic Therapy</a:t>
            </a:r>
          </a:p>
          <a:p>
            <a:endParaRPr lang="en-US" sz="2400" dirty="0" smtClean="0"/>
          </a:p>
          <a:p>
            <a:r>
              <a:rPr lang="en-US" sz="2400" dirty="0" smtClean="0"/>
              <a:t>Anticoagulation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1221</Words>
  <Application>Microsoft Office PowerPoint</Application>
  <PresentationFormat>On-screen Show (4:3)</PresentationFormat>
  <Paragraphs>250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Calibri</vt:lpstr>
      <vt:lpstr>Times New Roman</vt:lpstr>
      <vt:lpstr>Office Theme</vt:lpstr>
      <vt:lpstr>Diabetic Ketoacidosis and Hyperglycemic Hyperosmolar Nonketotic Syndrome</vt:lpstr>
      <vt:lpstr>Definition </vt:lpstr>
      <vt:lpstr>PowerPoint Presentation</vt:lpstr>
      <vt:lpstr>HHNS pathophysiology</vt:lpstr>
      <vt:lpstr>PowerPoint Presentation</vt:lpstr>
      <vt:lpstr>clinical features</vt:lpstr>
      <vt:lpstr>PowerPoint Presentation</vt:lpstr>
      <vt:lpstr>Medical management</vt:lpstr>
      <vt:lpstr>PowerPoint Presentation</vt:lpstr>
      <vt:lpstr>Nursing Care Plans </vt:lpstr>
      <vt:lpstr> Risk For Fluid Volume Deficit </vt:lpstr>
      <vt:lpstr> Risk For Infection </vt:lpstr>
      <vt:lpstr> Imbalanced Nutrition: Less Than Body Requirements </vt:lpstr>
      <vt:lpstr>Diabetes Insipidus DI</vt:lpstr>
      <vt:lpstr>Description</vt:lpstr>
      <vt:lpstr>Assessment</vt:lpstr>
      <vt:lpstr>Diagnosis </vt:lpstr>
      <vt:lpstr>Medical Management </vt:lpstr>
      <vt:lpstr>Nursing Interventions </vt:lpstr>
      <vt:lpstr>PowerPoint Presentation</vt:lpstr>
      <vt:lpstr>Acute Pancreatitis </vt:lpstr>
      <vt:lpstr>Definition </vt:lpstr>
      <vt:lpstr>Risk Factors </vt:lpstr>
      <vt:lpstr>Pathophysiology and Etiology </vt:lpstr>
      <vt:lpstr>PowerPoint Presentation</vt:lpstr>
      <vt:lpstr>Assessment/Clinical Manifestations/Signs and Symptoms </vt:lpstr>
      <vt:lpstr>PowerPoint Presentation</vt:lpstr>
      <vt:lpstr>Diagnostic Evaluation </vt:lpstr>
      <vt:lpstr>Medical Management </vt:lpstr>
      <vt:lpstr>PowerPoint Presentation</vt:lpstr>
      <vt:lpstr>Complications </vt:lpstr>
      <vt:lpstr>Nursing Management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Diabetic Keto Acidosis</dc:title>
  <dc:creator>Dr. Lourance</dc:creator>
  <cp:lastModifiedBy>marwa alburmawi</cp:lastModifiedBy>
  <cp:revision>93</cp:revision>
  <dcterms:created xsi:type="dcterms:W3CDTF">2006-08-16T00:00:00Z</dcterms:created>
  <dcterms:modified xsi:type="dcterms:W3CDTF">2023-10-22T08:54:35Z</dcterms:modified>
</cp:coreProperties>
</file>