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80" r:id="rId4"/>
    <p:sldId id="259" r:id="rId5"/>
    <p:sldId id="260" r:id="rId6"/>
    <p:sldId id="261" r:id="rId7"/>
    <p:sldId id="281" r:id="rId8"/>
    <p:sldId id="282" r:id="rId9"/>
    <p:sldId id="283" r:id="rId10"/>
    <p:sldId id="285" r:id="rId11"/>
    <p:sldId id="284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1" r:id="rId20"/>
    <p:sldId id="274" r:id="rId21"/>
    <p:sldId id="275" r:id="rId22"/>
    <p:sldId id="276" r:id="rId23"/>
    <p:sldId id="278" r:id="rId24"/>
    <p:sldId id="279" r:id="rId25"/>
    <p:sldId id="277" r:id="rId2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08/04/1445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Liver_failure" TargetMode="External"/><Relationship Id="rId2" Type="http://schemas.openxmlformats.org/officeDocument/2006/relationships/hyperlink" Target="https://en.wikipedia.org/wiki/Altered_level_of_consciousnes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oma" TargetMode="External"/><Relationship Id="rId5" Type="http://schemas.openxmlformats.org/officeDocument/2006/relationships/hyperlink" Target="https://en.wikipedia.org/wiki/Personality" TargetMode="External"/><Relationship Id="rId4" Type="http://schemas.openxmlformats.org/officeDocument/2006/relationships/hyperlink" Target="https://en.wikipedia.org/wiki/Mood_(psychology)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Esophagogastroduodenoscopy" TargetMode="External"/><Relationship Id="rId3" Type="http://schemas.openxmlformats.org/officeDocument/2006/relationships/hyperlink" Target="https://en.wikipedia.org/wiki/Vein" TargetMode="External"/><Relationship Id="rId7" Type="http://schemas.openxmlformats.org/officeDocument/2006/relationships/hyperlink" Target="https://en.wikipedia.org/wiki/Bleeding" TargetMode="External"/><Relationship Id="rId2" Type="http://schemas.openxmlformats.org/officeDocument/2006/relationships/hyperlink" Target="https://en.wikipedia.org/wiki/Vasodil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irrhosis" TargetMode="External"/><Relationship Id="rId5" Type="http://schemas.openxmlformats.org/officeDocument/2006/relationships/hyperlink" Target="https://en.wikipedia.org/wiki/Portal_hypertension" TargetMode="External"/><Relationship Id="rId4" Type="http://schemas.openxmlformats.org/officeDocument/2006/relationships/hyperlink" Target="https://en.wikipedia.org/wiki/Esophagu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4000" b="1" dirty="0" smtClean="0"/>
              <a:t>Esophageal </a:t>
            </a:r>
            <a:r>
              <a:rPr lang="en-US" sz="4000" b="1" dirty="0" err="1" smtClean="0"/>
              <a:t>Varices</a:t>
            </a:r>
            <a:endParaRPr lang="en-US" sz="4000" b="1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5122" name="Picture 2" descr="C:\Users\Pc-System\Desktop\tamponade_esophagogastri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2905125" cy="2924175"/>
          </a:xfrm>
          <a:prstGeom prst="rect">
            <a:avLst/>
          </a:prstGeom>
          <a:noFill/>
        </p:spPr>
      </p:pic>
      <p:pic>
        <p:nvPicPr>
          <p:cNvPr id="5123" name="Picture 3" descr="C:\Users\Pc-System\Desktop\TIPS(1000x700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57166"/>
            <a:ext cx="4572000" cy="3200400"/>
          </a:xfrm>
          <a:prstGeom prst="rect">
            <a:avLst/>
          </a:prstGeom>
          <a:noFill/>
        </p:spPr>
      </p:pic>
      <p:pic>
        <p:nvPicPr>
          <p:cNvPr id="5124" name="Picture 4" descr="C:\Users\Pc-System\Desktop\Varixlhrudys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3619500"/>
            <a:ext cx="4214842" cy="2667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Nursing Diagnosis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pPr algn="l" rtl="0" fontAlgn="base"/>
            <a:r>
              <a:rPr lang="en-US" sz="2400" dirty="0" smtClean="0"/>
              <a:t>Risk for bleeding</a:t>
            </a:r>
          </a:p>
          <a:p>
            <a:pPr algn="l" rtl="0" fontAlgn="base"/>
            <a:r>
              <a:rPr lang="en-US" sz="2400" dirty="0" smtClean="0"/>
              <a:t>Imbalanced nutrition: less than body requirement</a:t>
            </a:r>
          </a:p>
          <a:p>
            <a:pPr algn="l" rtl="0" fontAlgn="base"/>
            <a:endParaRPr lang="en-US" sz="2400" dirty="0" smtClean="0"/>
          </a:p>
          <a:p>
            <a:pPr algn="l" rtl="0" fontAlgn="base">
              <a:buNone/>
            </a:pPr>
            <a:r>
              <a:rPr lang="en-US" sz="2400" b="1" dirty="0" smtClean="0"/>
              <a:t>Nursing Management</a:t>
            </a:r>
          </a:p>
          <a:p>
            <a:pPr algn="l" rtl="0" fontAlgn="base"/>
            <a:r>
              <a:rPr lang="en-US" sz="2400" dirty="0" smtClean="0"/>
              <a:t>Provide ongoing assessment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Assess for </a:t>
            </a:r>
            <a:r>
              <a:rPr lang="en-US" sz="2400" dirty="0" err="1" smtClean="0"/>
              <a:t>ecchymosis</a:t>
            </a:r>
            <a:r>
              <a:rPr lang="en-US" sz="2400" dirty="0" smtClean="0"/>
              <a:t>, </a:t>
            </a:r>
            <a:r>
              <a:rPr lang="en-US" sz="2400" dirty="0" err="1" smtClean="0"/>
              <a:t>epistaxis</a:t>
            </a:r>
            <a:r>
              <a:rPr lang="en-US" sz="2400" dirty="0" smtClean="0"/>
              <a:t>, </a:t>
            </a:r>
            <a:r>
              <a:rPr lang="en-US" sz="2400" dirty="0" err="1" smtClean="0"/>
              <a:t>petechiae</a:t>
            </a:r>
            <a:r>
              <a:rPr lang="en-US" sz="2400" dirty="0" smtClean="0"/>
              <a:t>, and bleeding gums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Monitor level of consciousness, vital signs, and urinary output to evaluate fluid balance.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Monitor the client during blood transfusion administration if prescribed.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provide nursing care for the client undergoing a prescribed balloon </a:t>
            </a:r>
            <a:r>
              <a:rPr lang="en-US" sz="3200" dirty="0" err="1" smtClean="0"/>
              <a:t>tamponade</a:t>
            </a:r>
            <a:r>
              <a:rPr lang="en-US" sz="3200" dirty="0" smtClean="0"/>
              <a:t> to control bleeding</a:t>
            </a: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en-US" sz="2400" dirty="0" smtClean="0"/>
              <a:t>Explain the procedure to the client to reduce fear and enhance cooperation with insertion and maintenance of the esophageal </a:t>
            </a:r>
            <a:r>
              <a:rPr lang="en-US" sz="2400" dirty="0" err="1" smtClean="0"/>
              <a:t>tamponade</a:t>
            </a:r>
            <a:r>
              <a:rPr lang="en-US" sz="2400" dirty="0" smtClean="0"/>
              <a:t> tube.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Monitor the client closely to prevent accidental removal or displacement of the tube with resultant airway obstruction.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Provide nursing intervention for the client undergoing a prescribed iced saline </a:t>
            </a:r>
            <a:r>
              <a:rPr lang="en-US" sz="3200" dirty="0" err="1" smtClean="0"/>
              <a:t>lavage</a:t>
            </a: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None/>
            </a:pPr>
            <a:endParaRPr lang="en-US" sz="2400" dirty="0" smtClean="0"/>
          </a:p>
          <a:p>
            <a:pPr algn="l" rtl="0" fontAlgn="base"/>
            <a:r>
              <a:rPr lang="en-US" sz="2400" dirty="0" smtClean="0"/>
              <a:t>Ensure </a:t>
            </a:r>
            <a:r>
              <a:rPr lang="en-US" sz="2400" dirty="0" err="1" smtClean="0"/>
              <a:t>nasogastric</a:t>
            </a:r>
            <a:r>
              <a:rPr lang="en-US" sz="2400" dirty="0" smtClean="0"/>
              <a:t> tube patency to prevent aspiration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Observe gastric aspirate for evidence of bleeding.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Protect the client from chilling.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After injection </a:t>
            </a:r>
            <a:r>
              <a:rPr lang="en-US" sz="3200" dirty="0" err="1" smtClean="0"/>
              <a:t>sclerotherapy</a:t>
            </a:r>
            <a:r>
              <a:rPr lang="en-US" sz="3200" dirty="0" smtClean="0"/>
              <a:t>, assess for: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/>
            <a:r>
              <a:rPr lang="en-US" sz="2400" dirty="0" smtClean="0"/>
              <a:t>Aspiration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Esophageal perforation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Continued bleeding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Hepatic Encephalopathy 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is an </a:t>
            </a:r>
            <a:r>
              <a:rPr lang="en-US" sz="2400" dirty="0" smtClean="0">
                <a:hlinkClick r:id="rId2" tooltip="Altered level of consciousness"/>
              </a:rPr>
              <a:t>altered level of consciousness</a:t>
            </a:r>
            <a:r>
              <a:rPr lang="en-US" sz="2400" dirty="0" smtClean="0"/>
              <a:t> as a result of </a:t>
            </a:r>
            <a:r>
              <a:rPr lang="en-US" sz="2400" dirty="0" smtClean="0">
                <a:hlinkClick r:id="rId3" tooltip="Liver failure"/>
              </a:rPr>
              <a:t>liver failure</a:t>
            </a:r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Onset may be gradual or sudden.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Other symptoms may include movement problems, changes in </a:t>
            </a:r>
            <a:r>
              <a:rPr lang="en-US" sz="2400" dirty="0" smtClean="0">
                <a:hlinkClick r:id="rId4" tooltip="Mood (psychology)"/>
              </a:rPr>
              <a:t>mood</a:t>
            </a:r>
            <a:r>
              <a:rPr lang="en-US" sz="2400" dirty="0" smtClean="0"/>
              <a:t>, or changes in </a:t>
            </a:r>
            <a:r>
              <a:rPr lang="en-US" sz="2400" dirty="0" smtClean="0">
                <a:hlinkClick r:id="rId5" tooltip="Personality"/>
              </a:rPr>
              <a:t>personality</a:t>
            </a:r>
            <a:r>
              <a:rPr lang="en-US" sz="2400" dirty="0" smtClean="0"/>
              <a:t>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 In the advanced stages it can result in a </a:t>
            </a:r>
            <a:r>
              <a:rPr lang="en-US" sz="2400" dirty="0" smtClean="0">
                <a:hlinkClick r:id="rId6" tooltip="Coma"/>
              </a:rPr>
              <a:t>coma</a:t>
            </a:r>
            <a:r>
              <a:rPr lang="en-US" sz="2400" dirty="0" smtClean="0"/>
              <a:t>.</a:t>
            </a:r>
            <a:endParaRPr lang="ar-JO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Risk Factors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l" rtl="0" fontAlgn="base"/>
            <a:r>
              <a:rPr lang="en-US" sz="2400" dirty="0" smtClean="0"/>
              <a:t>Severe liver injury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err="1" smtClean="0"/>
              <a:t>Hepatocellular</a:t>
            </a:r>
            <a:r>
              <a:rPr lang="en-US" sz="2400" dirty="0" smtClean="0"/>
              <a:t> failure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Portal shunting directly from the portal system to systemic venous circulation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Increased serum ammonia levels from GI bleeding, a high-protein diet, or bacterial growth in the intestine and uremia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Pathophysiology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2400" dirty="0" smtClean="0"/>
              <a:t>Hepatic encephalopathy results from accumulation of ammonia and other identified toxic metabolites in blood because of the liver cells’ inability to convert ammonia to urea.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 Increased blood ammonia concentration leads to neurologic dysfunction and possible brain damage. Hepatic coma is the most advanced stage of hepatic encephalopathy.</a:t>
            </a:r>
          </a:p>
          <a:p>
            <a:pPr algn="l" rtl="0"/>
            <a:endParaRPr lang="ar-JO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Assessment/Clinical Manifestations</a:t>
            </a:r>
            <a:br>
              <a:rPr lang="en-US" sz="3200" dirty="0" smtClean="0"/>
            </a:br>
            <a:endParaRPr lang="ar-JO" sz="3200" dirty="0"/>
          </a:p>
        </p:txBody>
      </p:sp>
      <p:pic>
        <p:nvPicPr>
          <p:cNvPr id="4" name="Picture 2" descr="C:\Users\Pc-System\Desktop\Pathogenesis of hepatic encephalopathy_1_MedicosNot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19002"/>
            <a:ext cx="7072362" cy="53532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Laboratory and diagnostic study findings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/>
            <a:r>
              <a:rPr lang="en-US" sz="2400" dirty="0" smtClean="0"/>
              <a:t>Serum ammonia level is elevated.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Serum </a:t>
            </a:r>
            <a:r>
              <a:rPr lang="en-US" sz="2400" dirty="0" err="1" smtClean="0"/>
              <a:t>bilirubin</a:t>
            </a:r>
            <a:r>
              <a:rPr lang="en-US" sz="2400" dirty="0" smtClean="0"/>
              <a:t> level is elevated.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err="1" smtClean="0"/>
              <a:t>Prothrombin</a:t>
            </a:r>
            <a:r>
              <a:rPr lang="en-US" sz="2400" dirty="0" smtClean="0"/>
              <a:t> time is prolonged.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l" rtl="0"/>
            <a:r>
              <a:rPr lang="en-US" sz="2400" b="1" dirty="0" smtClean="0"/>
              <a:t>Esophageal </a:t>
            </a:r>
            <a:r>
              <a:rPr lang="en-US" sz="2400" b="1" dirty="0" err="1" smtClean="0"/>
              <a:t>varices</a:t>
            </a:r>
            <a:r>
              <a:rPr lang="en-US" sz="2400" dirty="0" smtClean="0"/>
              <a:t> are extremely </a:t>
            </a:r>
            <a:r>
              <a:rPr lang="en-US" sz="2400" dirty="0" smtClean="0">
                <a:hlinkClick r:id="rId2" tooltip="Vasodilation"/>
              </a:rPr>
              <a:t>dilated</a:t>
            </a:r>
            <a:r>
              <a:rPr lang="en-US" sz="2400" dirty="0" smtClean="0"/>
              <a:t> sub-mucosal </a:t>
            </a:r>
            <a:r>
              <a:rPr lang="en-US" sz="2400" dirty="0" smtClean="0">
                <a:hlinkClick r:id="rId3" tooltip="Vein"/>
              </a:rPr>
              <a:t>veins</a:t>
            </a:r>
            <a:r>
              <a:rPr lang="en-US" sz="2400" dirty="0" smtClean="0"/>
              <a:t> in the lower third of the </a:t>
            </a:r>
            <a:r>
              <a:rPr lang="en-US" sz="2400" dirty="0" smtClean="0">
                <a:hlinkClick r:id="rId4" tooltip="Esophagus"/>
              </a:rPr>
              <a:t>esophagus</a:t>
            </a:r>
            <a:r>
              <a:rPr lang="en-US" sz="2400" dirty="0" smtClean="0"/>
              <a:t> 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They are most often a consequence of </a:t>
            </a:r>
            <a:r>
              <a:rPr lang="en-US" sz="2400" dirty="0" smtClean="0">
                <a:hlinkClick r:id="rId5" tooltip="Portal hypertension"/>
              </a:rPr>
              <a:t>portal hypertension</a:t>
            </a:r>
            <a:r>
              <a:rPr lang="en-US" sz="2400" dirty="0" smtClean="0"/>
              <a:t>, commonly due to </a:t>
            </a:r>
            <a:r>
              <a:rPr lang="en-US" sz="2400" dirty="0" smtClean="0">
                <a:hlinkClick r:id="rId6" tooltip="Cirrhosis"/>
              </a:rPr>
              <a:t>cirrhosis</a:t>
            </a:r>
            <a:r>
              <a:rPr lang="en-US" sz="2400" dirty="0" smtClean="0"/>
              <a:t>; patients with esophageal </a:t>
            </a:r>
            <a:r>
              <a:rPr lang="en-US" sz="2400" dirty="0" err="1" smtClean="0"/>
              <a:t>varices</a:t>
            </a:r>
            <a:r>
              <a:rPr lang="en-US" sz="2400" dirty="0" smtClean="0"/>
              <a:t> have a strong tendency to develop </a:t>
            </a:r>
            <a:r>
              <a:rPr lang="en-US" sz="2400" dirty="0" smtClean="0">
                <a:hlinkClick r:id="rId7" tooltip="Bleeding"/>
              </a:rPr>
              <a:t>bleeding</a:t>
            </a:r>
            <a:r>
              <a:rPr lang="en-US" sz="2400" dirty="0" smtClean="0"/>
              <a:t>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Esophageal </a:t>
            </a:r>
            <a:r>
              <a:rPr lang="en-US" sz="2400" dirty="0" err="1" smtClean="0"/>
              <a:t>varices</a:t>
            </a:r>
            <a:r>
              <a:rPr lang="en-US" sz="2400" dirty="0" smtClean="0"/>
              <a:t> are typically diagnosed through an </a:t>
            </a:r>
            <a:r>
              <a:rPr lang="en-US" sz="2400" dirty="0" err="1" smtClean="0">
                <a:hlinkClick r:id="rId8" tooltip="Esophagogastroduodenoscopy"/>
              </a:rPr>
              <a:t>esophagogastroduodenoscopy</a:t>
            </a:r>
            <a:r>
              <a:rPr lang="en-US" sz="2400" dirty="0" smtClean="0"/>
              <a:t>.</a:t>
            </a:r>
            <a:endParaRPr lang="ar-JO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Medical Management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20000"/>
          </a:bodyPr>
          <a:lstStyle/>
          <a:p>
            <a:pPr algn="l" rtl="0" fontAlgn="base"/>
            <a:r>
              <a:rPr lang="en-US" dirty="0" smtClean="0"/>
              <a:t>Administer </a:t>
            </a:r>
            <a:r>
              <a:rPr lang="en-US" dirty="0" err="1" smtClean="0"/>
              <a:t>lactulose</a:t>
            </a:r>
            <a:r>
              <a:rPr lang="en-US" dirty="0" smtClean="0"/>
              <a:t> (</a:t>
            </a:r>
            <a:r>
              <a:rPr lang="en-US" dirty="0" err="1" smtClean="0"/>
              <a:t>Cephulac</a:t>
            </a:r>
            <a:r>
              <a:rPr lang="en-US" dirty="0" smtClean="0"/>
              <a:t>) to reduce serum ammonia level. Observe for watery diarrhea stools, which indicate </a:t>
            </a:r>
            <a:r>
              <a:rPr lang="en-US" dirty="0" err="1" smtClean="0"/>
              <a:t>lactulose</a:t>
            </a:r>
            <a:r>
              <a:rPr lang="en-US" dirty="0" smtClean="0"/>
              <a:t> overdose.</a:t>
            </a:r>
          </a:p>
          <a:p>
            <a:pPr algn="l" rtl="0" fontAlgn="base"/>
            <a:endParaRPr lang="en-US" dirty="0" smtClean="0"/>
          </a:p>
          <a:p>
            <a:pPr algn="l" rtl="0" fontAlgn="base"/>
            <a:r>
              <a:rPr lang="en-US" dirty="0" smtClean="0"/>
              <a:t>Reduce protein intake or eliminate signs of impending encephalopathy or coma occur.</a:t>
            </a:r>
          </a:p>
          <a:p>
            <a:pPr algn="l" rtl="0" fontAlgn="base"/>
            <a:endParaRPr lang="en-US" dirty="0" smtClean="0"/>
          </a:p>
          <a:p>
            <a:pPr algn="l" rtl="0" fontAlgn="base"/>
            <a:r>
              <a:rPr lang="en-US" dirty="0" smtClean="0"/>
              <a:t>Give enema to reduce ammonia absorption from the gastrointestinal tract.</a:t>
            </a:r>
          </a:p>
          <a:p>
            <a:pPr algn="l" rtl="0" fontAlgn="base"/>
            <a:endParaRPr lang="en-US" dirty="0" smtClean="0"/>
          </a:p>
          <a:p>
            <a:pPr algn="l" rtl="0" fontAlgn="base"/>
            <a:r>
              <a:rPr lang="en-US" dirty="0" smtClean="0"/>
              <a:t>Administer </a:t>
            </a:r>
            <a:r>
              <a:rPr lang="en-US" dirty="0" err="1" smtClean="0"/>
              <a:t>nonabsorbable</a:t>
            </a:r>
            <a:r>
              <a:rPr lang="en-US" dirty="0" smtClean="0"/>
              <a:t> antibiotics (neomycin) as an intestinal antiseptic.</a:t>
            </a:r>
          </a:p>
          <a:p>
            <a:pPr algn="l" rtl="0" fontAlgn="base"/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en-US" sz="2400" dirty="0" smtClean="0"/>
              <a:t>Monitor serum ammonia level daily; monitor electrolyte status and correct if abnormal.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Discontinue medications that may precipitate encephalopathy (e.g. sedative medications, tranquilizers, analgesic agents)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Other treatments may include administration of intravenous glucose, vitamins and oxygen.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Nursing Diagnosis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Stage I: Activity intolerance; Self-care deficit; Disturbed sleep pattern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Stage II: Impaired social interaction; Ineffective role performance; Risk for injury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Stage III: Imbalanced nutrition; Impaired mobility; Impaired verbal communication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Stage IV: Risk for aspiration; Impaired gas exchange; Impaired tissue integrity; Disturbed sensory perception</a:t>
            </a:r>
            <a:endParaRPr lang="ar-JO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Nursing Management</a:t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fontAlgn="base">
              <a:buNone/>
            </a:pPr>
            <a:r>
              <a:rPr lang="en-US" sz="2400" dirty="0" smtClean="0"/>
              <a:t>1-Closely monitor neurologic status for any changes:</a:t>
            </a:r>
          </a:p>
          <a:p>
            <a:pPr algn="l" rtl="0" fontAlgn="base">
              <a:buNone/>
            </a:pPr>
            <a:endParaRPr lang="en-US" sz="2400" dirty="0" smtClean="0"/>
          </a:p>
          <a:p>
            <a:pPr algn="l" rtl="0" fontAlgn="base"/>
            <a:r>
              <a:rPr lang="en-US" sz="2400" dirty="0" smtClean="0"/>
              <a:t>Assess level of consciousness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Monitor for restlessness and agitation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Monitor handwriting daily; it becomes worse with increasing ammonia levels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Assess deep tendon reflexes</a:t>
            </a:r>
          </a:p>
          <a:p>
            <a:pPr algn="l" rtl="0"/>
            <a:endParaRPr lang="ar-JO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 algn="l" rtl="0" fontAlgn="base">
              <a:buNone/>
            </a:pPr>
            <a:r>
              <a:rPr lang="en-US" sz="2600" dirty="0" smtClean="0"/>
              <a:t>2-Provide ongoing assessment:</a:t>
            </a:r>
          </a:p>
          <a:p>
            <a:pPr algn="l" rtl="0" fontAlgn="base">
              <a:buNone/>
            </a:pPr>
            <a:endParaRPr lang="en-US" sz="2600" dirty="0" smtClean="0"/>
          </a:p>
          <a:p>
            <a:pPr algn="l" rtl="0" fontAlgn="base"/>
            <a:r>
              <a:rPr lang="en-US" sz="2600" dirty="0" smtClean="0"/>
              <a:t>Evaluate serum ammonia values daily.</a:t>
            </a:r>
          </a:p>
          <a:p>
            <a:pPr algn="l" rtl="0" fontAlgn="base"/>
            <a:endParaRPr lang="en-US" sz="2600" dirty="0" smtClean="0"/>
          </a:p>
          <a:p>
            <a:pPr algn="l" rtl="0" fontAlgn="base"/>
            <a:r>
              <a:rPr lang="en-US" sz="2600" dirty="0" smtClean="0"/>
              <a:t>Monitor for signs of impending coma. Reduce or eliminate the client’s dietary protein intake if you detect evidence of impending coma.</a:t>
            </a:r>
          </a:p>
          <a:p>
            <a:pPr algn="l" rtl="0" fontAlgn="base"/>
            <a:endParaRPr lang="en-US" sz="2600" dirty="0" smtClean="0"/>
          </a:p>
          <a:p>
            <a:pPr algn="l" rtl="0" fontAlgn="base"/>
            <a:r>
              <a:rPr lang="en-US" sz="2600" dirty="0" smtClean="0"/>
              <a:t>Monitor electrolyte status and intervene as indicated to correct any imbalances.</a:t>
            </a:r>
          </a:p>
          <a:p>
            <a:pPr algn="l" rtl="0" fontAlgn="base"/>
            <a:endParaRPr lang="en-US" sz="2600" dirty="0" smtClean="0"/>
          </a:p>
          <a:p>
            <a:pPr algn="l" rtl="0" fontAlgn="base"/>
            <a:r>
              <a:rPr lang="en-US" sz="2600" dirty="0" smtClean="0"/>
              <a:t>Monitor the client closely, and administer a conservative dose of prescribed sedative or analgesic medication, because liver damage alters drug metabolism</a:t>
            </a:r>
            <a:r>
              <a:rPr lang="en-US" dirty="0" smtClean="0"/>
              <a:t>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None/>
            </a:pPr>
            <a:r>
              <a:rPr lang="en-US" sz="2400" dirty="0" smtClean="0"/>
              <a:t>3- Administer a high cleansing enema to reduce ammonia absorption from the GI tract.</a:t>
            </a:r>
          </a:p>
          <a:p>
            <a:pPr algn="l" rtl="0" fontAlgn="base">
              <a:buNone/>
            </a:pPr>
            <a:endParaRPr lang="en-US" sz="2400" dirty="0" smtClean="0"/>
          </a:p>
          <a:p>
            <a:pPr algn="l" rtl="0" fontAlgn="base">
              <a:buNone/>
            </a:pPr>
            <a:r>
              <a:rPr lang="en-US" sz="2400" dirty="0" smtClean="0"/>
              <a:t>4- Administer prescribed medications, which may include antibiotics and laxatives</a:t>
            </a:r>
            <a:r>
              <a:rPr lang="en-US" dirty="0" smtClean="0"/>
              <a:t>.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1026" name="Picture 2" descr="C:\Users\Pc-System\Desktop\esophageal-varic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2500" y="1872456"/>
            <a:ext cx="7239000" cy="3981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Pathophysiology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ar-JO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2400" dirty="0" smtClean="0"/>
              <a:t>In portal hypertension, collateral circulation develops in the lower esophagus as venous blood, which is diverted from the GI tract and spleen because of portal obstruction, seeks an outlet.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Because of excessive </a:t>
            </a:r>
            <a:r>
              <a:rPr lang="en-US" sz="2400" dirty="0" err="1" smtClean="0"/>
              <a:t>intraluminal</a:t>
            </a:r>
            <a:r>
              <a:rPr lang="en-US" sz="2400" dirty="0" smtClean="0"/>
              <a:t> pressure, these collateral veins become tortuous, dilated, and fragile.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 They are particularly prone to ulceration and hemorrhage. Rupture of esophageal </a:t>
            </a:r>
            <a:r>
              <a:rPr lang="en-US" sz="2400" dirty="0" err="1" smtClean="0"/>
              <a:t>varices</a:t>
            </a:r>
            <a:r>
              <a:rPr lang="en-US" sz="2400" dirty="0" smtClean="0"/>
              <a:t> is the most common cause of death of clients with hepatic cirrhosis.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2050" name="Picture 2" descr="C:\Users\Pc-System\Desktop\surgery-gi-bleeding-17-7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6858047" cy="50546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Assessment/Clinical Manifestations</a:t>
            </a:r>
            <a:br>
              <a:rPr lang="en-US" sz="3200" b="1" dirty="0" smtClean="0"/>
            </a:br>
            <a:endParaRPr lang="ar-JO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 algn="l" rtl="0" fontAlgn="base"/>
            <a:r>
              <a:rPr lang="en-US" sz="2400" dirty="0" err="1" smtClean="0"/>
              <a:t>Hematemesis</a:t>
            </a:r>
            <a:r>
              <a:rPr lang="en-US" sz="2400" dirty="0" smtClean="0"/>
              <a:t> and </a:t>
            </a:r>
            <a:r>
              <a:rPr lang="en-US" sz="2400" dirty="0" err="1" smtClean="0"/>
              <a:t>melena</a:t>
            </a:r>
            <a:r>
              <a:rPr lang="en-US" sz="2400" dirty="0" smtClean="0"/>
              <a:t>, if ulcerated massive hemorrhage occurs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Signs of hepatic encephalopathy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Dilated abdominal veins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err="1" smtClean="0"/>
              <a:t>Ascites</a:t>
            </a:r>
            <a:endParaRPr lang="en-US" sz="2400" dirty="0" smtClean="0"/>
          </a:p>
          <a:p>
            <a:pPr algn="l" rtl="0"/>
            <a:endParaRPr lang="ar-JO" dirty="0"/>
          </a:p>
        </p:txBody>
      </p:sp>
      <p:pic>
        <p:nvPicPr>
          <p:cNvPr id="4098" name="Picture 2" descr="C:\Users\Pc-System\Desktop\20140101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64331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Laboratory and diagnostic study findings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 algn="l" rtl="0" fontAlgn="base"/>
            <a:r>
              <a:rPr lang="en-US" sz="2400" dirty="0" smtClean="0"/>
              <a:t>Endoscopy identifies the cause and site of bleeding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Ultrasound and computed tomography assist in identifying the site of bleeding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Medical Management</a:t>
            </a:r>
            <a:br>
              <a:rPr lang="en-US" sz="3200" dirty="0" smtClean="0"/>
            </a:b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77500" lnSpcReduction="20000"/>
          </a:bodyPr>
          <a:lstStyle/>
          <a:p>
            <a:pPr algn="l" rtl="0" fontAlgn="base">
              <a:buNone/>
            </a:pPr>
            <a:r>
              <a:rPr lang="en-US" sz="3100" dirty="0" smtClean="0"/>
              <a:t>Non-surgical treatment is preferred because of the high mortality associated with emergency surgery to control bleeding from esophageal </a:t>
            </a:r>
            <a:r>
              <a:rPr lang="en-US" sz="3100" dirty="0" err="1" smtClean="0"/>
              <a:t>varices</a:t>
            </a:r>
            <a:r>
              <a:rPr lang="en-US" sz="3100" dirty="0" smtClean="0"/>
              <a:t> and because of the poor physical condition of most of these patients.</a:t>
            </a:r>
          </a:p>
          <a:p>
            <a:pPr algn="l" rtl="0" fontAlgn="base">
              <a:buNone/>
            </a:pPr>
            <a:endParaRPr lang="en-US" sz="3100" dirty="0" smtClean="0"/>
          </a:p>
          <a:p>
            <a:pPr algn="l" rtl="0" fontAlgn="base">
              <a:buNone/>
            </a:pPr>
            <a:r>
              <a:rPr lang="en-US" sz="3100" dirty="0" smtClean="0"/>
              <a:t>Nonsurgical measures include:</a:t>
            </a:r>
          </a:p>
          <a:p>
            <a:pPr algn="l" rtl="0" fontAlgn="base"/>
            <a:r>
              <a:rPr lang="en-US" sz="3100" dirty="0" smtClean="0"/>
              <a:t>Pharmacologic therapy: </a:t>
            </a:r>
            <a:r>
              <a:rPr lang="en-US" sz="3100" dirty="0" err="1" smtClean="0"/>
              <a:t>somatostatin</a:t>
            </a:r>
            <a:r>
              <a:rPr lang="en-US" sz="3100" dirty="0" smtClean="0"/>
              <a:t>, vasopressin, beta-blocker and nitrates</a:t>
            </a:r>
          </a:p>
          <a:p>
            <a:pPr algn="l" rtl="0" fontAlgn="base"/>
            <a:endParaRPr lang="en-US" sz="3100" dirty="0" smtClean="0"/>
          </a:p>
          <a:p>
            <a:pPr algn="l" rtl="0" fontAlgn="base"/>
            <a:r>
              <a:rPr lang="en-US" sz="3100" dirty="0" smtClean="0"/>
              <a:t>Balloon </a:t>
            </a:r>
            <a:r>
              <a:rPr lang="en-US" sz="3100" dirty="0" err="1" smtClean="0"/>
              <a:t>tamponade</a:t>
            </a:r>
            <a:r>
              <a:rPr lang="en-US" sz="3100" dirty="0" smtClean="0"/>
              <a:t>, saline </a:t>
            </a:r>
            <a:r>
              <a:rPr lang="en-US" sz="3100" dirty="0" err="1" smtClean="0"/>
              <a:t>lavage</a:t>
            </a:r>
            <a:r>
              <a:rPr lang="en-US" sz="3100" dirty="0" smtClean="0"/>
              <a:t>, endoscopic </a:t>
            </a:r>
            <a:r>
              <a:rPr lang="en-US" sz="3100" dirty="0" err="1" smtClean="0"/>
              <a:t>sclerotherapy</a:t>
            </a:r>
            <a:endParaRPr lang="en-US" sz="3100" dirty="0" smtClean="0"/>
          </a:p>
          <a:p>
            <a:pPr algn="l" rtl="0" fontAlgn="base"/>
            <a:endParaRPr lang="en-US" sz="3100" dirty="0" smtClean="0"/>
          </a:p>
          <a:p>
            <a:pPr algn="l" rtl="0" fontAlgn="base"/>
            <a:r>
              <a:rPr lang="en-US" sz="3100" dirty="0" smtClean="0"/>
              <a:t>Transjugular </a:t>
            </a:r>
            <a:r>
              <a:rPr lang="en-US" sz="3100" dirty="0" err="1" smtClean="0"/>
              <a:t>intrahepatic</a:t>
            </a:r>
            <a:r>
              <a:rPr lang="en-US" sz="3100" dirty="0" smtClean="0"/>
              <a:t> </a:t>
            </a:r>
            <a:r>
              <a:rPr lang="en-US" sz="3100" dirty="0" err="1" smtClean="0"/>
              <a:t>portosystemic</a:t>
            </a:r>
            <a:r>
              <a:rPr lang="en-US" sz="3100" dirty="0" smtClean="0"/>
              <a:t> shunting (TIPS)</a:t>
            </a:r>
          </a:p>
          <a:p>
            <a:pPr algn="l" rtl="0" fontAlgn="base"/>
            <a:endParaRPr lang="en-US" sz="3100" dirty="0" smtClean="0"/>
          </a:p>
          <a:p>
            <a:pPr algn="l" rtl="0" fontAlgn="base"/>
            <a:r>
              <a:rPr lang="en-US" sz="3100" dirty="0" smtClean="0"/>
              <a:t>Esophageal banding therapy, </a:t>
            </a:r>
            <a:r>
              <a:rPr lang="en-US" sz="3100" dirty="0" err="1" smtClean="0"/>
              <a:t>variceal</a:t>
            </a:r>
            <a:r>
              <a:rPr lang="en-US" sz="3100" dirty="0" smtClean="0"/>
              <a:t> band ligation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algn="l" rtl="0" fontAlgn="base"/>
            <a:r>
              <a:rPr lang="en-US" sz="2400" dirty="0" smtClean="0"/>
              <a:t>Aggressive medical care includes evaluation of extent of bleeding and continuous monitoring of vital signs when </a:t>
            </a:r>
            <a:r>
              <a:rPr lang="en-US" sz="2400" dirty="0" err="1" smtClean="0"/>
              <a:t>hematemesis</a:t>
            </a:r>
            <a:r>
              <a:rPr lang="en-US" sz="2400" dirty="0" smtClean="0"/>
              <a:t> and </a:t>
            </a:r>
            <a:r>
              <a:rPr lang="en-US" sz="2400" dirty="0" err="1" smtClean="0"/>
              <a:t>melena</a:t>
            </a:r>
            <a:r>
              <a:rPr lang="en-US" sz="2400" dirty="0" smtClean="0"/>
              <a:t> are present.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Signs of potential </a:t>
            </a:r>
            <a:r>
              <a:rPr lang="en-US" sz="2400" dirty="0" err="1" smtClean="0"/>
              <a:t>hypovolemia</a:t>
            </a:r>
            <a:r>
              <a:rPr lang="en-US" sz="2400" dirty="0" smtClean="0"/>
              <a:t> are noted; blood volume is monitored with a central venous pressure or arterial catheter.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Oxygen is administered to prevent hypoxia and maintain adequate blood oxygenation, and intravenous fluids and volume expanders are administered to restore fluid volume and replace electrolytes.</a:t>
            </a:r>
          </a:p>
          <a:p>
            <a:pPr algn="l" rtl="0" fontAlgn="base"/>
            <a:endParaRPr lang="en-US" sz="2400" dirty="0" smtClean="0"/>
          </a:p>
          <a:p>
            <a:pPr algn="l" rtl="0" fontAlgn="base"/>
            <a:r>
              <a:rPr lang="en-US" sz="2400" dirty="0" smtClean="0"/>
              <a:t>Need for blood transfusion is assessed, and intake and output (insert indwelling catheter) are monitored.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847</Words>
  <Application>Microsoft Office PowerPoint</Application>
  <PresentationFormat>On-screen Show (4:3)</PresentationFormat>
  <Paragraphs>143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سمة Office</vt:lpstr>
      <vt:lpstr>PowerPoint Presentation</vt:lpstr>
      <vt:lpstr>PowerPoint Presentation</vt:lpstr>
      <vt:lpstr>PowerPoint Presentation</vt:lpstr>
      <vt:lpstr>Pathophysiology </vt:lpstr>
      <vt:lpstr>PowerPoint Presentation</vt:lpstr>
      <vt:lpstr>Assessment/Clinical Manifestations </vt:lpstr>
      <vt:lpstr>Laboratory and diagnostic study findings </vt:lpstr>
      <vt:lpstr>Medical Management </vt:lpstr>
      <vt:lpstr>PowerPoint Presentation</vt:lpstr>
      <vt:lpstr>PowerPoint Presentation</vt:lpstr>
      <vt:lpstr>Nursing Diagnosis </vt:lpstr>
      <vt:lpstr>provide nursing care for the client undergoing a prescribed balloon tamponade to control bleeding</vt:lpstr>
      <vt:lpstr>Provide nursing intervention for the client undergoing a prescribed iced saline lavage</vt:lpstr>
      <vt:lpstr>After injection sclerotherapy, assess for: </vt:lpstr>
      <vt:lpstr>Hepatic Encephalopathy  </vt:lpstr>
      <vt:lpstr>Risk Factors </vt:lpstr>
      <vt:lpstr>Pathophysiology </vt:lpstr>
      <vt:lpstr>Assessment/Clinical Manifestations </vt:lpstr>
      <vt:lpstr>Laboratory and diagnostic study findings </vt:lpstr>
      <vt:lpstr>Medical Management </vt:lpstr>
      <vt:lpstr>PowerPoint Presentation</vt:lpstr>
      <vt:lpstr>Nursing Diagnosis </vt:lpstr>
      <vt:lpstr>Nursing Management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Pc-System</dc:creator>
  <cp:lastModifiedBy>marwa alburmawi</cp:lastModifiedBy>
  <cp:revision>28</cp:revision>
  <dcterms:created xsi:type="dcterms:W3CDTF">2017-12-18T18:29:01Z</dcterms:created>
  <dcterms:modified xsi:type="dcterms:W3CDTF">2023-10-22T09:02:13Z</dcterms:modified>
</cp:coreProperties>
</file>