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88" r:id="rId3"/>
    <p:sldId id="274" r:id="rId4"/>
    <p:sldId id="257" r:id="rId5"/>
    <p:sldId id="289" r:id="rId6"/>
    <p:sldId id="275" r:id="rId7"/>
    <p:sldId id="272" r:id="rId8"/>
    <p:sldId id="273" r:id="rId9"/>
    <p:sldId id="258" r:id="rId10"/>
    <p:sldId id="287" r:id="rId11"/>
    <p:sldId id="259" r:id="rId12"/>
    <p:sldId id="266" r:id="rId13"/>
    <p:sldId id="260" r:id="rId14"/>
    <p:sldId id="263" r:id="rId15"/>
    <p:sldId id="264" r:id="rId16"/>
    <p:sldId id="265" r:id="rId17"/>
    <p:sldId id="267" r:id="rId18"/>
    <p:sldId id="270" r:id="rId19"/>
    <p:sldId id="269" r:id="rId20"/>
    <p:sldId id="271"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76" y="1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9FD7CC-4369-44AE-8A2C-43EB93E98DE6}" type="datetimeFigureOut">
              <a:rPr lang="en-US" smtClean="0"/>
              <a:t>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E08BA8-9045-4444-892B-EE52F07E38F7}" type="slidenum">
              <a:rPr lang="en-US" smtClean="0"/>
              <a:t>‹#›</a:t>
            </a:fld>
            <a:endParaRPr lang="en-US"/>
          </a:p>
        </p:txBody>
      </p:sp>
    </p:spTree>
    <p:extLst>
      <p:ext uri="{BB962C8B-B14F-4D97-AF65-F5344CB8AC3E}">
        <p14:creationId xmlns:p14="http://schemas.microsoft.com/office/powerpoint/2010/main" val="1456634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9C07A7-5FC7-428E-9FDA-72D7264E9B7E}"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3674751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C07A7-5FC7-428E-9FDA-72D7264E9B7E}"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198042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C07A7-5FC7-428E-9FDA-72D7264E9B7E}"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2324796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C07A7-5FC7-428E-9FDA-72D7264E9B7E}"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3665631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9C07A7-5FC7-428E-9FDA-72D7264E9B7E}"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1693515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9C07A7-5FC7-428E-9FDA-72D7264E9B7E}" type="datetimeFigureOut">
              <a:rPr lang="en-US" smtClean="0"/>
              <a:t>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3309032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9C07A7-5FC7-428E-9FDA-72D7264E9B7E}" type="datetimeFigureOut">
              <a:rPr lang="en-US" smtClean="0"/>
              <a:t>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294480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9C07A7-5FC7-428E-9FDA-72D7264E9B7E}" type="datetimeFigureOut">
              <a:rPr lang="en-US" smtClean="0"/>
              <a:t>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1308512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9C07A7-5FC7-428E-9FDA-72D7264E9B7E}" type="datetimeFigureOut">
              <a:rPr lang="en-US" smtClean="0"/>
              <a:t>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2277726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99C07A7-5FC7-428E-9FDA-72D7264E9B7E}" type="datetimeFigureOut">
              <a:rPr lang="en-US" smtClean="0"/>
              <a:t>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2849899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99C07A7-5FC7-428E-9FDA-72D7264E9B7E}" type="datetimeFigureOut">
              <a:rPr lang="en-US" smtClean="0"/>
              <a:t>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C185B-03B1-4ED0-9C4F-F068BE5DAA50}" type="slidenum">
              <a:rPr lang="en-US" smtClean="0"/>
              <a:t>‹#›</a:t>
            </a:fld>
            <a:endParaRPr lang="en-US"/>
          </a:p>
        </p:txBody>
      </p:sp>
    </p:spTree>
    <p:extLst>
      <p:ext uri="{BB962C8B-B14F-4D97-AF65-F5344CB8AC3E}">
        <p14:creationId xmlns:p14="http://schemas.microsoft.com/office/powerpoint/2010/main" val="2344695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9C07A7-5FC7-428E-9FDA-72D7264E9B7E}" type="datetimeFigureOut">
              <a:rPr lang="en-US" smtClean="0"/>
              <a:t>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1C185B-03B1-4ED0-9C4F-F068BE5DAA50}" type="slidenum">
              <a:rPr lang="en-US" smtClean="0"/>
              <a:t>‹#›</a:t>
            </a:fld>
            <a:endParaRPr lang="en-US"/>
          </a:p>
        </p:txBody>
      </p:sp>
    </p:spTree>
    <p:extLst>
      <p:ext uri="{BB962C8B-B14F-4D97-AF65-F5344CB8AC3E}">
        <p14:creationId xmlns:p14="http://schemas.microsoft.com/office/powerpoint/2010/main" val="3420189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Systemic Inflammatory Response Syndrome (SIRS)</a:t>
            </a:r>
          </a:p>
        </p:txBody>
      </p:sp>
      <p:sp>
        <p:nvSpPr>
          <p:cNvPr id="3" name="Subtitle 2"/>
          <p:cNvSpPr>
            <a:spLocks noGrp="1"/>
          </p:cNvSpPr>
          <p:nvPr>
            <p:ph type="subTitle" idx="1"/>
          </p:nvPr>
        </p:nvSpPr>
        <p:spPr/>
        <p:txBody>
          <a:bodyPr>
            <a:normAutofit/>
          </a:bodyPr>
          <a:lstStyle/>
          <a:p>
            <a:r>
              <a:rPr lang="en-US" sz="3600" dirty="0"/>
              <a:t>Dr. Mohammad </a:t>
            </a:r>
            <a:r>
              <a:rPr lang="en-US" sz="3600" dirty="0" err="1"/>
              <a:t>Alnaeem</a:t>
            </a:r>
            <a:endParaRPr lang="en-US" sz="3600" dirty="0"/>
          </a:p>
          <a:p>
            <a:r>
              <a:rPr lang="en-US" sz="3600" dirty="0"/>
              <a:t>Assistance professor</a:t>
            </a:r>
          </a:p>
        </p:txBody>
      </p:sp>
    </p:spTree>
    <p:extLst>
      <p:ext uri="{BB962C8B-B14F-4D97-AF65-F5344CB8AC3E}">
        <p14:creationId xmlns:p14="http://schemas.microsoft.com/office/powerpoint/2010/main" val="2546819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218" y="365125"/>
            <a:ext cx="10515600" cy="1325563"/>
          </a:xfrm>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09253" y="231630"/>
            <a:ext cx="8735291" cy="6416387"/>
          </a:xfrm>
        </p:spPr>
      </p:pic>
    </p:spTree>
    <p:extLst>
      <p:ext uri="{BB962C8B-B14F-4D97-AF65-F5344CB8AC3E}">
        <p14:creationId xmlns:p14="http://schemas.microsoft.com/office/powerpoint/2010/main" val="3790662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9141" y="284102"/>
            <a:ext cx="10515600" cy="1325563"/>
          </a:xfrm>
        </p:spPr>
        <p:txBody>
          <a:bodyPr>
            <a:normAutofit/>
          </a:bodyPr>
          <a:lstStyle/>
          <a:p>
            <a:r>
              <a:rPr lang="en-US" sz="3200" b="1" dirty="0"/>
              <a:t>MODS (Multiple Organ Dysfunction Syndrome) </a:t>
            </a:r>
          </a:p>
        </p:txBody>
      </p:sp>
      <p:sp>
        <p:nvSpPr>
          <p:cNvPr id="3" name="Content Placeholder 2"/>
          <p:cNvSpPr>
            <a:spLocks noGrp="1"/>
          </p:cNvSpPr>
          <p:nvPr>
            <p:ph idx="1"/>
          </p:nvPr>
        </p:nvSpPr>
        <p:spPr/>
        <p:txBody>
          <a:bodyPr>
            <a:normAutofit fontScale="77500" lnSpcReduction="20000"/>
          </a:bodyPr>
          <a:lstStyle/>
          <a:p>
            <a:r>
              <a:rPr lang="en-US" b="1" dirty="0" err="1"/>
              <a:t>Multiorgan</a:t>
            </a:r>
            <a:r>
              <a:rPr lang="en-US" b="1" dirty="0"/>
              <a:t> </a:t>
            </a:r>
            <a:r>
              <a:rPr lang="en-US" b="1" dirty="0" err="1"/>
              <a:t>hypoperfusion</a:t>
            </a:r>
            <a:r>
              <a:rPr lang="en-US" b="1" dirty="0"/>
              <a:t> (Two or more of the followings):</a:t>
            </a:r>
          </a:p>
          <a:p>
            <a:pPr lvl="1"/>
            <a:r>
              <a:rPr lang="en-US" sz="2800" dirty="0"/>
              <a:t>SBP &lt; 90 mmHg </a:t>
            </a:r>
          </a:p>
          <a:p>
            <a:pPr lvl="1"/>
            <a:endParaRPr lang="en-US" sz="2800" dirty="0"/>
          </a:p>
          <a:p>
            <a:pPr lvl="1"/>
            <a:r>
              <a:rPr lang="en-US" sz="2800" dirty="0"/>
              <a:t>Acute mental status change </a:t>
            </a:r>
          </a:p>
          <a:p>
            <a:pPr lvl="1"/>
            <a:endParaRPr lang="en-US" sz="2800" dirty="0"/>
          </a:p>
          <a:p>
            <a:pPr lvl="1"/>
            <a:r>
              <a:rPr lang="en-US" sz="2800" dirty="0"/>
              <a:t>PaO2 /FiO2 ratio </a:t>
            </a:r>
            <a:r>
              <a:rPr lang="ar-JO" sz="2800" dirty="0"/>
              <a:t>&gt;</a:t>
            </a:r>
            <a:r>
              <a:rPr lang="en-US" sz="2800" dirty="0"/>
              <a:t> 250</a:t>
            </a:r>
          </a:p>
          <a:p>
            <a:pPr lvl="1"/>
            <a:endParaRPr lang="en-US" sz="2800" dirty="0"/>
          </a:p>
          <a:p>
            <a:pPr lvl="1"/>
            <a:r>
              <a:rPr lang="en-US" sz="2800" dirty="0"/>
              <a:t>Increased lactic acid/acidosis </a:t>
            </a:r>
          </a:p>
          <a:p>
            <a:pPr lvl="1"/>
            <a:endParaRPr lang="en-US" sz="2800" dirty="0"/>
          </a:p>
          <a:p>
            <a:pPr lvl="1"/>
            <a:r>
              <a:rPr lang="en-US" sz="2800" dirty="0"/>
              <a:t>Oliguria</a:t>
            </a:r>
          </a:p>
          <a:p>
            <a:pPr lvl="1"/>
            <a:endParaRPr lang="en-US" sz="2800" dirty="0"/>
          </a:p>
          <a:p>
            <a:pPr lvl="1"/>
            <a:r>
              <a:rPr lang="en-US" sz="2800" dirty="0"/>
              <a:t>DIC or Platelet &lt; 80,000 /mm3</a:t>
            </a:r>
          </a:p>
          <a:p>
            <a:pPr lvl="1"/>
            <a:endParaRPr lang="en-US" sz="2800" dirty="0"/>
          </a:p>
          <a:p>
            <a:pPr lvl="1"/>
            <a:r>
              <a:rPr lang="en-US" sz="2800" dirty="0"/>
              <a:t>Liver enzymes &gt; 2 x normal</a:t>
            </a:r>
          </a:p>
        </p:txBody>
      </p:sp>
    </p:spTree>
    <p:extLst>
      <p:ext uri="{BB962C8B-B14F-4D97-AF65-F5344CB8AC3E}">
        <p14:creationId xmlns:p14="http://schemas.microsoft.com/office/powerpoint/2010/main" val="3886216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290"/>
            <a:ext cx="10515600" cy="978766"/>
          </a:xfrm>
        </p:spPr>
        <p:txBody>
          <a:bodyPr/>
          <a:lstStyle/>
          <a:p>
            <a:r>
              <a:rPr lang="en-US" b="1" dirty="0">
                <a:solidFill>
                  <a:srgbClr val="FF0000"/>
                </a:solidFill>
              </a:rPr>
              <a:t>Severe Sepsis </a:t>
            </a:r>
          </a:p>
        </p:txBody>
      </p:sp>
      <p:sp>
        <p:nvSpPr>
          <p:cNvPr id="3" name="Content Placeholder 2"/>
          <p:cNvSpPr>
            <a:spLocks noGrp="1"/>
          </p:cNvSpPr>
          <p:nvPr>
            <p:ph idx="1"/>
          </p:nvPr>
        </p:nvSpPr>
        <p:spPr>
          <a:xfrm>
            <a:off x="277090" y="1233056"/>
            <a:ext cx="5306299" cy="5223162"/>
          </a:xfrm>
        </p:spPr>
        <p:txBody>
          <a:bodyPr>
            <a:normAutofit/>
          </a:bodyPr>
          <a:lstStyle/>
          <a:p>
            <a:pPr marL="457200" lvl="1" indent="-457200">
              <a:spcBef>
                <a:spcPts val="1000"/>
              </a:spcBef>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Sepsis with organ hypoperfusion one of the criteria of </a:t>
            </a:r>
            <a:r>
              <a:rPr lang="en-US" dirty="0">
                <a:solidFill>
                  <a:srgbClr val="FF0000"/>
                </a:solidFill>
                <a:latin typeface="Times New Roman" panose="02020603050405020304" pitchFamily="18" charset="0"/>
                <a:cs typeface="Times New Roman" panose="02020603050405020304" pitchFamily="18" charset="0"/>
              </a:rPr>
              <a:t>MODS</a:t>
            </a:r>
          </a:p>
          <a:p>
            <a:pPr marL="0" lvl="1" indent="0">
              <a:spcBef>
                <a:spcPts val="1000"/>
              </a:spcBef>
              <a:buNone/>
            </a:pPr>
            <a:r>
              <a:rPr lang="en-US" dirty="0">
                <a:latin typeface="Times New Roman" panose="02020603050405020304" pitchFamily="18" charset="0"/>
                <a:cs typeface="Times New Roman" panose="02020603050405020304" pitchFamily="18" charset="0"/>
              </a:rPr>
              <a:t> </a:t>
            </a:r>
          </a:p>
          <a:p>
            <a:pPr marL="457200" lvl="1" indent="-457200">
              <a:spcBef>
                <a:spcPts val="1000"/>
              </a:spcBef>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Septic Shock= Severe sepsis + Hypotension </a:t>
            </a:r>
          </a:p>
          <a:p>
            <a:pPr marL="457200" lvl="1" indent="-457200">
              <a:spcBef>
                <a:spcPts val="1000"/>
              </a:spcBef>
              <a:buFont typeface="Wingdings" panose="05000000000000000000" pitchFamily="2" charset="2"/>
              <a:buChar char="q"/>
            </a:pPr>
            <a:endParaRPr lang="en-US" dirty="0">
              <a:latin typeface="Times New Roman" panose="02020603050405020304" pitchFamily="18" charset="0"/>
              <a:cs typeface="Times New Roman" panose="02020603050405020304" pitchFamily="18" charset="0"/>
            </a:endParaRPr>
          </a:p>
          <a:p>
            <a:pPr marL="457200" lvl="1" indent="-457200">
              <a:spcBef>
                <a:spcPts val="1000"/>
              </a:spcBef>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Refractory septic Shock= shock not controlled by IV fluids and vasopressor agents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3389" y="591272"/>
            <a:ext cx="6511636" cy="5684837"/>
          </a:xfrm>
          <a:prstGeom prst="rect">
            <a:avLst/>
          </a:prstGeom>
        </p:spPr>
      </p:pic>
    </p:spTree>
    <p:extLst>
      <p:ext uri="{BB962C8B-B14F-4D97-AF65-F5344CB8AC3E}">
        <p14:creationId xmlns:p14="http://schemas.microsoft.com/office/powerpoint/2010/main" val="1767789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5018" y="817417"/>
            <a:ext cx="10612581" cy="5899367"/>
          </a:xfrm>
        </p:spPr>
      </p:pic>
    </p:spTree>
    <p:extLst>
      <p:ext uri="{BB962C8B-B14F-4D97-AF65-F5344CB8AC3E}">
        <p14:creationId xmlns:p14="http://schemas.microsoft.com/office/powerpoint/2010/main" val="3336287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016"/>
            <a:ext cx="10515600" cy="1020330"/>
          </a:xfrm>
        </p:spPr>
        <p:txBody>
          <a:bodyPr/>
          <a:lstStyle/>
          <a:p>
            <a:r>
              <a:rPr lang="en-US" b="1" dirty="0"/>
              <a:t>Sepsis resuscitation bundle </a:t>
            </a:r>
          </a:p>
        </p:txBody>
      </p:sp>
      <p:sp>
        <p:nvSpPr>
          <p:cNvPr id="3" name="Content Placeholder 2"/>
          <p:cNvSpPr>
            <a:spLocks noGrp="1"/>
          </p:cNvSpPr>
          <p:nvPr>
            <p:ph idx="1"/>
          </p:nvPr>
        </p:nvSpPr>
        <p:spPr>
          <a:xfrm>
            <a:off x="665018" y="1205346"/>
            <a:ext cx="10688782" cy="5032375"/>
          </a:xfrm>
        </p:spPr>
        <p:txBody>
          <a:bodyPr>
            <a:normAutofit lnSpcReduction="10000"/>
          </a:bodyPr>
          <a:lstStyle/>
          <a:p>
            <a:r>
              <a:rPr lang="en-US" sz="2400" dirty="0"/>
              <a:t>Serum lactate measured </a:t>
            </a:r>
          </a:p>
          <a:p>
            <a:r>
              <a:rPr lang="en-US" sz="2400" dirty="0"/>
              <a:t>Blood cultures obtained before antibiotics administered</a:t>
            </a:r>
          </a:p>
          <a:p>
            <a:r>
              <a:rPr lang="en-US" sz="2400" dirty="0"/>
              <a:t>Improve time to broad-spectrum antibiotics </a:t>
            </a:r>
          </a:p>
          <a:p>
            <a:endParaRPr lang="en-US" sz="2400" dirty="0"/>
          </a:p>
          <a:p>
            <a:pPr>
              <a:buFont typeface="Wingdings" panose="05000000000000000000" pitchFamily="2" charset="2"/>
              <a:buChar char="q"/>
            </a:pPr>
            <a:r>
              <a:rPr lang="en-US" sz="2400" dirty="0">
                <a:solidFill>
                  <a:srgbClr val="FF0000"/>
                </a:solidFill>
              </a:rPr>
              <a:t>In the event of hypotension or lactate &gt; 4 </a:t>
            </a:r>
            <a:r>
              <a:rPr lang="en-US" sz="2400" dirty="0" err="1">
                <a:solidFill>
                  <a:srgbClr val="FF0000"/>
                </a:solidFill>
              </a:rPr>
              <a:t>mmol</a:t>
            </a:r>
            <a:r>
              <a:rPr lang="en-US" sz="2400" dirty="0">
                <a:solidFill>
                  <a:srgbClr val="FF0000"/>
                </a:solidFill>
              </a:rPr>
              <a:t>/L (36 mg/</a:t>
            </a:r>
            <a:r>
              <a:rPr lang="en-US" sz="2400" dirty="0" err="1">
                <a:solidFill>
                  <a:srgbClr val="FF0000"/>
                </a:solidFill>
              </a:rPr>
              <a:t>dL</a:t>
            </a:r>
            <a:r>
              <a:rPr lang="en-US" sz="2400" dirty="0">
                <a:solidFill>
                  <a:srgbClr val="FF0000"/>
                </a:solidFill>
              </a:rPr>
              <a:t>) </a:t>
            </a:r>
          </a:p>
          <a:p>
            <a:pPr marL="514350" indent="-514350">
              <a:buFont typeface="+mj-lt"/>
              <a:buAutoNum type="alphaUcPeriod"/>
            </a:pPr>
            <a:r>
              <a:rPr lang="en-US" sz="2400" dirty="0"/>
              <a:t>Deliver an initial minimum of 20 mL/kg of </a:t>
            </a:r>
            <a:r>
              <a:rPr lang="en-US" sz="2400" dirty="0" err="1"/>
              <a:t>crystaloid</a:t>
            </a:r>
            <a:r>
              <a:rPr lang="en-US" sz="2400" dirty="0"/>
              <a:t> (or colloid equivalent) </a:t>
            </a:r>
          </a:p>
          <a:p>
            <a:pPr marL="514350" indent="-514350">
              <a:buFont typeface="+mj-lt"/>
              <a:buAutoNum type="alphaUcPeriod"/>
            </a:pPr>
            <a:r>
              <a:rPr lang="en-US" sz="2400" dirty="0"/>
              <a:t>Apply vasopressors for ongoing hypotension </a:t>
            </a:r>
          </a:p>
          <a:p>
            <a:pPr marL="0" indent="0">
              <a:buNone/>
            </a:pPr>
            <a:endParaRPr lang="en-US" sz="2400" dirty="0"/>
          </a:p>
          <a:p>
            <a:pPr>
              <a:buFont typeface="Wingdings" panose="05000000000000000000" pitchFamily="2" charset="2"/>
              <a:buChar char="q"/>
            </a:pPr>
            <a:r>
              <a:rPr lang="en-US" sz="2400" dirty="0">
                <a:solidFill>
                  <a:srgbClr val="FF0000"/>
                </a:solidFill>
              </a:rPr>
              <a:t>In the event of persistent hypotension despite fluid resuscitation or lactate &gt; 4 </a:t>
            </a:r>
            <a:r>
              <a:rPr lang="en-US" sz="2400" dirty="0" err="1">
                <a:solidFill>
                  <a:srgbClr val="FF0000"/>
                </a:solidFill>
              </a:rPr>
              <a:t>mmol</a:t>
            </a:r>
            <a:r>
              <a:rPr lang="en-US" sz="2400" dirty="0">
                <a:solidFill>
                  <a:srgbClr val="FF0000"/>
                </a:solidFill>
              </a:rPr>
              <a:t>/L (36 mg/</a:t>
            </a:r>
            <a:r>
              <a:rPr lang="en-US" sz="2400" dirty="0" err="1">
                <a:solidFill>
                  <a:srgbClr val="FF0000"/>
                </a:solidFill>
              </a:rPr>
              <a:t>dL</a:t>
            </a:r>
            <a:r>
              <a:rPr lang="en-US" sz="2400" dirty="0">
                <a:solidFill>
                  <a:srgbClr val="FF0000"/>
                </a:solidFill>
              </a:rPr>
              <a:t>) </a:t>
            </a:r>
          </a:p>
          <a:p>
            <a:pPr marL="514350" indent="-514350">
              <a:buFont typeface="+mj-lt"/>
              <a:buAutoNum type="alphaUcPeriod"/>
            </a:pPr>
            <a:r>
              <a:rPr lang="en-US" sz="2400" dirty="0"/>
              <a:t>achieve central venous pressure of &gt; 8 mmHg </a:t>
            </a:r>
          </a:p>
          <a:p>
            <a:pPr marL="514350" indent="-514350">
              <a:buFont typeface="+mj-lt"/>
              <a:buAutoNum type="alphaUcPeriod"/>
            </a:pPr>
            <a:r>
              <a:rPr lang="en-US" sz="2400" dirty="0"/>
              <a:t>achieve central venous oxygen saturation of &gt; 70%</a:t>
            </a:r>
          </a:p>
        </p:txBody>
      </p:sp>
    </p:spTree>
    <p:extLst>
      <p:ext uri="{BB962C8B-B14F-4D97-AF65-F5344CB8AC3E}">
        <p14:creationId xmlns:p14="http://schemas.microsoft.com/office/powerpoint/2010/main" val="3592652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573" y="559088"/>
            <a:ext cx="10515600" cy="662781"/>
          </a:xfrm>
        </p:spPr>
        <p:txBody>
          <a:bodyPr>
            <a:normAutofit/>
          </a:bodyPr>
          <a:lstStyle/>
          <a:p>
            <a:r>
              <a:rPr lang="en-US" sz="3200" b="1" dirty="0"/>
              <a:t>Sepsis management bundle</a:t>
            </a:r>
          </a:p>
        </p:txBody>
      </p:sp>
      <p:sp>
        <p:nvSpPr>
          <p:cNvPr id="3" name="Content Placeholder 2"/>
          <p:cNvSpPr>
            <a:spLocks noGrp="1"/>
          </p:cNvSpPr>
          <p:nvPr>
            <p:ph idx="1"/>
          </p:nvPr>
        </p:nvSpPr>
        <p:spPr>
          <a:xfrm>
            <a:off x="588819" y="1253331"/>
            <a:ext cx="11229108" cy="4351338"/>
          </a:xfrm>
        </p:spPr>
        <p:txBody>
          <a:bodyPr>
            <a:noAutofit/>
          </a:bodyPr>
          <a:lstStyle/>
          <a:p>
            <a:r>
              <a:rPr lang="en-US" sz="2000" dirty="0"/>
              <a:t>Fluid resuscitation </a:t>
            </a:r>
          </a:p>
          <a:p>
            <a:pPr marL="0" indent="0">
              <a:buNone/>
            </a:pPr>
            <a:r>
              <a:rPr lang="en-US" sz="200" dirty="0"/>
              <a:t>[</a:t>
            </a:r>
          </a:p>
          <a:p>
            <a:r>
              <a:rPr lang="en-US" sz="2000" dirty="0"/>
              <a:t>Appropriate cultures prior to antibiotic administration </a:t>
            </a:r>
          </a:p>
          <a:p>
            <a:pPr marL="0" indent="0">
              <a:buNone/>
            </a:pPr>
            <a:endParaRPr lang="en-US" sz="100" dirty="0"/>
          </a:p>
          <a:p>
            <a:r>
              <a:rPr lang="en-US" sz="2000" dirty="0"/>
              <a:t>Early targeted antibiotics and source control </a:t>
            </a:r>
          </a:p>
          <a:p>
            <a:pPr marL="0" indent="0">
              <a:buNone/>
            </a:pPr>
            <a:endParaRPr lang="en-US" sz="100" dirty="0"/>
          </a:p>
          <a:p>
            <a:r>
              <a:rPr lang="en-US" sz="2000" dirty="0"/>
              <a:t>Use of vasopressors/inotropes when fluid resuscitation optimized</a:t>
            </a:r>
          </a:p>
          <a:p>
            <a:pPr marL="0" indent="0">
              <a:buNone/>
            </a:pPr>
            <a:endParaRPr lang="en-US" sz="100" dirty="0"/>
          </a:p>
          <a:p>
            <a:r>
              <a:rPr lang="en-US" sz="2000" dirty="0"/>
              <a:t>Evaluation for adrenal insufficiency </a:t>
            </a:r>
          </a:p>
          <a:p>
            <a:pPr marL="0" indent="0">
              <a:buNone/>
            </a:pPr>
            <a:endParaRPr lang="en-US" sz="100" dirty="0"/>
          </a:p>
          <a:p>
            <a:r>
              <a:rPr lang="en-US" sz="2000" dirty="0"/>
              <a:t>Stress dose corticosteroid administration </a:t>
            </a:r>
          </a:p>
          <a:p>
            <a:pPr marL="0" indent="0">
              <a:buNone/>
            </a:pPr>
            <a:endParaRPr lang="en-US" sz="100" dirty="0"/>
          </a:p>
          <a:p>
            <a:r>
              <a:rPr lang="en-US" sz="2000" dirty="0"/>
              <a:t>Recombinant human activated protein C (</a:t>
            </a:r>
            <a:r>
              <a:rPr lang="en-US" sz="2000" dirty="0" err="1"/>
              <a:t>Xigris</a:t>
            </a:r>
            <a:r>
              <a:rPr lang="en-US" sz="2000" dirty="0"/>
              <a:t>) for severe sepsis </a:t>
            </a:r>
          </a:p>
          <a:p>
            <a:pPr marL="0" indent="0">
              <a:buNone/>
            </a:pPr>
            <a:endParaRPr lang="en-US" sz="100" dirty="0"/>
          </a:p>
          <a:p>
            <a:r>
              <a:rPr lang="en-US" sz="2000" dirty="0"/>
              <a:t>Low tidal volume mechanical ventilation for ARDS </a:t>
            </a:r>
          </a:p>
          <a:p>
            <a:pPr marL="0" indent="0">
              <a:buNone/>
            </a:pPr>
            <a:endParaRPr lang="en-US" sz="100" dirty="0"/>
          </a:p>
          <a:p>
            <a:r>
              <a:rPr lang="en-US" sz="2000" dirty="0"/>
              <a:t>Tight glucose control</a:t>
            </a:r>
          </a:p>
        </p:txBody>
      </p:sp>
    </p:spTree>
    <p:extLst>
      <p:ext uri="{BB962C8B-B14F-4D97-AF65-F5344CB8AC3E}">
        <p14:creationId xmlns:p14="http://schemas.microsoft.com/office/powerpoint/2010/main" val="964225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Antibiotic use in Sepsis </a:t>
            </a:r>
          </a:p>
        </p:txBody>
      </p:sp>
      <p:sp>
        <p:nvSpPr>
          <p:cNvPr id="3" name="Content Placeholder 2"/>
          <p:cNvSpPr>
            <a:spLocks noGrp="1"/>
          </p:cNvSpPr>
          <p:nvPr>
            <p:ph idx="1"/>
          </p:nvPr>
        </p:nvSpPr>
        <p:spPr/>
        <p:txBody>
          <a:bodyPr>
            <a:normAutofit/>
          </a:bodyPr>
          <a:lstStyle/>
          <a:p>
            <a:r>
              <a:rPr lang="en-US" dirty="0"/>
              <a:t>Imipenem-</a:t>
            </a:r>
            <a:r>
              <a:rPr lang="en-US" dirty="0" err="1"/>
              <a:t>cilastatin</a:t>
            </a:r>
            <a:r>
              <a:rPr lang="en-US" dirty="0"/>
              <a:t> and aminoglycoside </a:t>
            </a:r>
          </a:p>
          <a:p>
            <a:r>
              <a:rPr lang="en-US" dirty="0"/>
              <a:t>or Pipercillin-tazobactam and Amphotericin </a:t>
            </a:r>
          </a:p>
          <a:p>
            <a:r>
              <a:rPr lang="en-US" dirty="0"/>
              <a:t>Vancomycin </a:t>
            </a:r>
          </a:p>
          <a:p>
            <a:r>
              <a:rPr lang="en-US" dirty="0" err="1"/>
              <a:t>Cefipime</a:t>
            </a:r>
            <a:r>
              <a:rPr lang="en-US" dirty="0"/>
              <a:t> </a:t>
            </a:r>
          </a:p>
          <a:p>
            <a:r>
              <a:rPr lang="en-US" dirty="0"/>
              <a:t>Ciprofloxacin and aminoglycoside</a:t>
            </a:r>
          </a:p>
        </p:txBody>
      </p:sp>
    </p:spTree>
    <p:extLst>
      <p:ext uri="{BB962C8B-B14F-4D97-AF65-F5344CB8AC3E}">
        <p14:creationId xmlns:p14="http://schemas.microsoft.com/office/powerpoint/2010/main" val="38193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1162"/>
            <a:ext cx="10515600" cy="563130"/>
          </a:xfrm>
        </p:spPr>
        <p:txBody>
          <a:bodyPr>
            <a:normAutofit/>
          </a:bodyPr>
          <a:lstStyle/>
          <a:p>
            <a:r>
              <a:rPr lang="en-US" sz="2800" b="1" dirty="0"/>
              <a:t>Nursing Care Plan for Patient in Shock</a:t>
            </a:r>
          </a:p>
        </p:txBody>
      </p:sp>
      <p:sp>
        <p:nvSpPr>
          <p:cNvPr id="3" name="Content Placeholder 2"/>
          <p:cNvSpPr>
            <a:spLocks noGrp="1"/>
          </p:cNvSpPr>
          <p:nvPr>
            <p:ph idx="1"/>
          </p:nvPr>
        </p:nvSpPr>
        <p:spPr>
          <a:xfrm>
            <a:off x="484909" y="862314"/>
            <a:ext cx="10868891" cy="5857141"/>
          </a:xfrm>
        </p:spPr>
        <p:txBody>
          <a:bodyPr>
            <a:normAutofit lnSpcReduction="10000"/>
          </a:bodyPr>
          <a:lstStyle/>
          <a:p>
            <a:pPr marL="0" indent="0" fontAlgn="base">
              <a:buNone/>
            </a:pPr>
            <a:r>
              <a:rPr lang="en-US" sz="2600" dirty="0">
                <a:solidFill>
                  <a:srgbClr val="FF0000"/>
                </a:solidFill>
                <a:latin typeface="Times New Roman" panose="02020603050405020304" pitchFamily="18" charset="0"/>
                <a:cs typeface="Times New Roman" panose="02020603050405020304" pitchFamily="18" charset="0"/>
              </a:rPr>
              <a:t>ND: Ineffective peripheral tissue perfusion </a:t>
            </a:r>
            <a:r>
              <a:rPr lang="en-US" sz="2600" dirty="0">
                <a:latin typeface="Times New Roman" panose="02020603050405020304" pitchFamily="18" charset="0"/>
                <a:cs typeface="Times New Roman" panose="02020603050405020304" pitchFamily="18" charset="0"/>
              </a:rPr>
              <a:t>with risk for </a:t>
            </a:r>
            <a:r>
              <a:rPr lang="en-US" sz="2600" dirty="0">
                <a:solidFill>
                  <a:schemeClr val="tx2"/>
                </a:solidFill>
                <a:latin typeface="Times New Roman" panose="02020603050405020304" pitchFamily="18" charset="0"/>
                <a:cs typeface="Times New Roman" panose="02020603050405020304" pitchFamily="18" charset="0"/>
              </a:rPr>
              <a:t>decreased cardiac tissue perfusion</a:t>
            </a:r>
            <a:r>
              <a:rPr lang="en-US" sz="2600" dirty="0">
                <a:latin typeface="Times New Roman" panose="02020603050405020304" pitchFamily="18" charset="0"/>
                <a:cs typeface="Times New Roman" panose="02020603050405020304" pitchFamily="18" charset="0"/>
              </a:rPr>
              <a:t>, </a:t>
            </a:r>
            <a:r>
              <a:rPr lang="en-US" sz="2600" dirty="0">
                <a:solidFill>
                  <a:schemeClr val="accent1"/>
                </a:solidFill>
                <a:latin typeface="Times New Roman" panose="02020603050405020304" pitchFamily="18" charset="0"/>
                <a:cs typeface="Times New Roman" panose="02020603050405020304" pitchFamily="18" charset="0"/>
              </a:rPr>
              <a:t>risk for ineffective cerebral tissue perfusion</a:t>
            </a:r>
            <a:r>
              <a:rPr lang="en-US" sz="2600" dirty="0">
                <a:latin typeface="Times New Roman" panose="02020603050405020304" pitchFamily="18" charset="0"/>
                <a:cs typeface="Times New Roman" panose="02020603050405020304" pitchFamily="18" charset="0"/>
              </a:rPr>
              <a:t>, </a:t>
            </a:r>
            <a:r>
              <a:rPr lang="en-US" sz="2600" dirty="0">
                <a:solidFill>
                  <a:schemeClr val="accent2"/>
                </a:solidFill>
                <a:latin typeface="Times New Roman" panose="02020603050405020304" pitchFamily="18" charset="0"/>
                <a:cs typeface="Times New Roman" panose="02020603050405020304" pitchFamily="18" charset="0"/>
              </a:rPr>
              <a:t>risk for ineffective renal perfusion</a:t>
            </a:r>
            <a:r>
              <a:rPr lang="en-US" sz="2600" dirty="0">
                <a:latin typeface="Times New Roman" panose="02020603050405020304" pitchFamily="18" charset="0"/>
                <a:cs typeface="Times New Roman" panose="02020603050405020304" pitchFamily="18" charset="0"/>
              </a:rPr>
              <a:t>, </a:t>
            </a:r>
            <a:r>
              <a:rPr lang="en-US" sz="2600" dirty="0">
                <a:solidFill>
                  <a:schemeClr val="accent3"/>
                </a:solidFill>
                <a:latin typeface="Times New Roman" panose="02020603050405020304" pitchFamily="18" charset="0"/>
                <a:cs typeface="Times New Roman" panose="02020603050405020304" pitchFamily="18" charset="0"/>
              </a:rPr>
              <a:t>risk for impaired liver function</a:t>
            </a:r>
            <a:r>
              <a:rPr lang="en-US" sz="2600" dirty="0">
                <a:latin typeface="Times New Roman" panose="02020603050405020304" pitchFamily="18" charset="0"/>
                <a:cs typeface="Times New Roman" panose="02020603050405020304" pitchFamily="18" charset="0"/>
              </a:rPr>
              <a:t>, and/or</a:t>
            </a:r>
            <a:r>
              <a:rPr lang="en-US" sz="2600" dirty="0">
                <a:solidFill>
                  <a:schemeClr val="accent5"/>
                </a:solidFill>
                <a:latin typeface="Times New Roman" panose="02020603050405020304" pitchFamily="18" charset="0"/>
                <a:cs typeface="Times New Roman" panose="02020603050405020304" pitchFamily="18" charset="0"/>
              </a:rPr>
              <a:t> risk for ineffective gastrointestinal perfusion </a:t>
            </a:r>
            <a:r>
              <a:rPr lang="en-US" sz="2600" i="1" dirty="0">
                <a:latin typeface="Times New Roman" panose="02020603050405020304" pitchFamily="18" charset="0"/>
                <a:cs typeface="Times New Roman" panose="02020603050405020304" pitchFamily="18" charset="0"/>
              </a:rPr>
              <a:t>related to</a:t>
            </a:r>
            <a:r>
              <a:rPr lang="en-US" sz="2600" dirty="0">
                <a:latin typeface="Times New Roman" panose="02020603050405020304" pitchFamily="18" charset="0"/>
                <a:cs typeface="Times New Roman" panose="02020603050405020304" pitchFamily="18" charset="0"/>
              </a:rPr>
              <a:t> low blood flow or maldistribution of blood </a:t>
            </a:r>
            <a:r>
              <a:rPr lang="en-US" sz="2600" i="1" dirty="0">
                <a:latin typeface="Times New Roman" panose="02020603050405020304" pitchFamily="18" charset="0"/>
                <a:cs typeface="Times New Roman" panose="02020603050405020304" pitchFamily="18" charset="0"/>
              </a:rPr>
              <a:t>as evidenced by</a:t>
            </a:r>
            <a:r>
              <a:rPr lang="en-US" sz="2600" dirty="0">
                <a:latin typeface="Times New Roman" panose="02020603050405020304" pitchFamily="18" charset="0"/>
                <a:cs typeface="Times New Roman" panose="02020603050405020304" pitchFamily="18" charset="0"/>
              </a:rPr>
              <a:t> the following possible findings:</a:t>
            </a:r>
          </a:p>
          <a:p>
            <a:pPr fontAlgn="base"/>
            <a:r>
              <a:rPr lang="en-US" sz="1800" b="1" i="1" dirty="0">
                <a:latin typeface="Times New Roman" panose="02020603050405020304" pitchFamily="18" charset="0"/>
                <a:cs typeface="Times New Roman" panose="02020603050405020304" pitchFamily="18" charset="0"/>
              </a:rPr>
              <a:t>Peripheral:</a:t>
            </a:r>
            <a:r>
              <a:rPr lang="en-US" sz="1800" dirty="0">
                <a:latin typeface="Times New Roman" panose="02020603050405020304" pitchFamily="18" charset="0"/>
                <a:cs typeface="Times New Roman" panose="02020603050405020304" pitchFamily="18" charset="0"/>
              </a:rPr>
              <a:t> ↓ peripheral pulses, cool and clammy skin, decreased capillary refill, pallor or cyanosis</a:t>
            </a:r>
          </a:p>
          <a:p>
            <a:pPr fontAlgn="base"/>
            <a:endParaRPr lang="en-US" sz="1800" dirty="0">
              <a:latin typeface="Times New Roman" panose="02020603050405020304" pitchFamily="18" charset="0"/>
              <a:cs typeface="Times New Roman" panose="02020603050405020304" pitchFamily="18" charset="0"/>
            </a:endParaRPr>
          </a:p>
          <a:p>
            <a:pPr fontAlgn="base"/>
            <a:r>
              <a:rPr lang="en-US" sz="1800" b="1" i="1" dirty="0">
                <a:latin typeface="Times New Roman" panose="02020603050405020304" pitchFamily="18" charset="0"/>
                <a:cs typeface="Times New Roman" panose="02020603050405020304" pitchFamily="18" charset="0"/>
              </a:rPr>
              <a:t>Cardiopulmonary:</a:t>
            </a:r>
            <a:r>
              <a:rPr lang="en-US" sz="1800" dirty="0">
                <a:latin typeface="Times New Roman" panose="02020603050405020304" pitchFamily="18" charset="0"/>
                <a:cs typeface="Times New Roman" panose="02020603050405020304" pitchFamily="18" charset="0"/>
              </a:rPr>
              <a:t> ↓ BP, tachycardia; dysrhythmias, ↓ CVP and PAWP, ↓ CO; weak, thready pulses; flat neck veins; tachypnea, ↓ SpO</a:t>
            </a:r>
            <a:r>
              <a:rPr lang="en-US" sz="1800" baseline="-25000" dirty="0">
                <a:latin typeface="Times New Roman" panose="02020603050405020304" pitchFamily="18" charset="0"/>
                <a:cs typeface="Times New Roman" panose="02020603050405020304" pitchFamily="18" charset="0"/>
              </a:rPr>
              <a:t>2</a:t>
            </a:r>
            <a:r>
              <a:rPr lang="en-US" sz="1800" dirty="0">
                <a:latin typeface="Times New Roman" panose="02020603050405020304" pitchFamily="18" charset="0"/>
                <a:cs typeface="Times New Roman" panose="02020603050405020304" pitchFamily="18" charset="0"/>
              </a:rPr>
              <a:t>; crackles; ↑ ventilation-perfusion mismatch, refractory hypoxemia, respiratory failure</a:t>
            </a:r>
          </a:p>
          <a:p>
            <a:pPr fontAlgn="base"/>
            <a:endParaRPr lang="en-US" sz="1800" dirty="0">
              <a:latin typeface="Times New Roman" panose="02020603050405020304" pitchFamily="18" charset="0"/>
              <a:cs typeface="Times New Roman" panose="02020603050405020304" pitchFamily="18" charset="0"/>
            </a:endParaRPr>
          </a:p>
          <a:p>
            <a:pPr fontAlgn="base"/>
            <a:r>
              <a:rPr lang="en-US" sz="1800" b="1" i="1" dirty="0">
                <a:latin typeface="Times New Roman" panose="02020603050405020304" pitchFamily="18" charset="0"/>
                <a:cs typeface="Times New Roman" panose="02020603050405020304" pitchFamily="18" charset="0"/>
              </a:rPr>
              <a:t>Cerebral:</a:t>
            </a:r>
            <a:r>
              <a:rPr lang="en-US" sz="1800" dirty="0">
                <a:latin typeface="Times New Roman" panose="02020603050405020304" pitchFamily="18" charset="0"/>
                <a:cs typeface="Times New Roman" panose="02020603050405020304" pitchFamily="18" charset="0"/>
              </a:rPr>
              <a:t> anxiety, confusion, agitation, altered mentation, ↓ LOC, ↑↓ temperature</a:t>
            </a:r>
          </a:p>
          <a:p>
            <a:pPr fontAlgn="base"/>
            <a:endParaRPr lang="en-US" sz="1800" dirty="0">
              <a:latin typeface="Times New Roman" panose="02020603050405020304" pitchFamily="18" charset="0"/>
              <a:cs typeface="Times New Roman" panose="02020603050405020304" pitchFamily="18" charset="0"/>
            </a:endParaRPr>
          </a:p>
          <a:p>
            <a:pPr fontAlgn="base"/>
            <a:r>
              <a:rPr lang="en-US" sz="1800" b="1" i="1" dirty="0">
                <a:latin typeface="Times New Roman" panose="02020603050405020304" pitchFamily="18" charset="0"/>
                <a:cs typeface="Times New Roman" panose="02020603050405020304" pitchFamily="18" charset="0"/>
              </a:rPr>
              <a:t>Renal:</a:t>
            </a:r>
            <a:r>
              <a:rPr lang="en-US" sz="1800" dirty="0">
                <a:latin typeface="Times New Roman" panose="02020603050405020304" pitchFamily="18" charset="0"/>
                <a:cs typeface="Times New Roman" panose="02020603050405020304" pitchFamily="18" charset="0"/>
              </a:rPr>
              <a:t> urinary output &lt;0.5 mg/kg/</a:t>
            </a:r>
            <a:r>
              <a:rPr lang="en-US" sz="1800" dirty="0" err="1">
                <a:latin typeface="Times New Roman" panose="02020603050405020304" pitchFamily="18" charset="0"/>
                <a:cs typeface="Times New Roman" panose="02020603050405020304" pitchFamily="18" charset="0"/>
              </a:rPr>
              <a:t>hr</a:t>
            </a:r>
            <a:r>
              <a:rPr lang="en-US" sz="1800" dirty="0">
                <a:latin typeface="Times New Roman" panose="02020603050405020304" pitchFamily="18" charset="0"/>
                <a:cs typeface="Times New Roman" panose="02020603050405020304" pitchFamily="18" charset="0"/>
              </a:rPr>
              <a:t>; ↑ BUN, ↑ plasma creatinine, ↑ BUN/creatinine ratio, ↑ urine specific gravity</a:t>
            </a:r>
          </a:p>
          <a:p>
            <a:pPr fontAlgn="base"/>
            <a:endParaRPr lang="en-US" sz="1800" dirty="0">
              <a:latin typeface="Times New Roman" panose="02020603050405020304" pitchFamily="18" charset="0"/>
              <a:cs typeface="Times New Roman" panose="02020603050405020304" pitchFamily="18" charset="0"/>
            </a:endParaRPr>
          </a:p>
          <a:p>
            <a:pPr fontAlgn="base"/>
            <a:r>
              <a:rPr lang="en-US" sz="1800" b="1" i="1" dirty="0">
                <a:latin typeface="Times New Roman" panose="02020603050405020304" pitchFamily="18" charset="0"/>
                <a:cs typeface="Times New Roman" panose="02020603050405020304" pitchFamily="18" charset="0"/>
              </a:rPr>
              <a:t>Hepatic:</a:t>
            </a:r>
            <a:r>
              <a:rPr lang="en-US" sz="1800" dirty="0">
                <a:latin typeface="Times New Roman" panose="02020603050405020304" pitchFamily="18" charset="0"/>
                <a:cs typeface="Times New Roman" panose="02020603050405020304" pitchFamily="18" charset="0"/>
              </a:rPr>
              <a:t> ↑ liver enzymes (e.g., ALT, AST, GGT), ↑ NH</a:t>
            </a:r>
            <a:r>
              <a:rPr lang="en-US" sz="1800" baseline="-25000" dirty="0">
                <a:latin typeface="Times New Roman" panose="02020603050405020304" pitchFamily="18" charset="0"/>
                <a:cs typeface="Times New Roman" panose="02020603050405020304" pitchFamily="18" charset="0"/>
              </a:rPr>
              <a:t>3</a:t>
            </a:r>
            <a:r>
              <a:rPr lang="en-US" sz="1800" dirty="0">
                <a:latin typeface="Times New Roman" panose="02020603050405020304" pitchFamily="18" charset="0"/>
                <a:cs typeface="Times New Roman" panose="02020603050405020304" pitchFamily="18" charset="0"/>
              </a:rPr>
              <a:t> and lactate</a:t>
            </a:r>
          </a:p>
          <a:p>
            <a:pPr fontAlgn="base"/>
            <a:endParaRPr lang="en-US" sz="1800" dirty="0">
              <a:latin typeface="Times New Roman" panose="02020603050405020304" pitchFamily="18" charset="0"/>
              <a:cs typeface="Times New Roman" panose="02020603050405020304" pitchFamily="18" charset="0"/>
            </a:endParaRPr>
          </a:p>
          <a:p>
            <a:pPr fontAlgn="base"/>
            <a:r>
              <a:rPr lang="en-US" sz="1800" b="1" i="1" dirty="0">
                <a:latin typeface="Times New Roman" panose="02020603050405020304" pitchFamily="18" charset="0"/>
                <a:cs typeface="Times New Roman" panose="02020603050405020304" pitchFamily="18" charset="0"/>
              </a:rPr>
              <a:t>Gastrointestinal:</a:t>
            </a:r>
            <a:r>
              <a:rPr lang="en-US" sz="1800" dirty="0">
                <a:latin typeface="Times New Roman" panose="02020603050405020304" pitchFamily="18" charset="0"/>
                <a:cs typeface="Times New Roman" panose="02020603050405020304" pitchFamily="18" charset="0"/>
              </a:rPr>
              <a:t> ↓ bowel sounds, paralytic ileus, hyperglycemia or hypoglycemia</a:t>
            </a:r>
          </a:p>
        </p:txBody>
      </p:sp>
    </p:spTree>
    <p:extLst>
      <p:ext uri="{BB962C8B-B14F-4D97-AF65-F5344CB8AC3E}">
        <p14:creationId xmlns:p14="http://schemas.microsoft.com/office/powerpoint/2010/main" val="2277985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290"/>
            <a:ext cx="10515600" cy="632402"/>
          </a:xfrm>
        </p:spPr>
        <p:txBody>
          <a:bodyPr>
            <a:normAutofit fontScale="90000"/>
          </a:bodyPr>
          <a:lstStyle/>
          <a:p>
            <a:r>
              <a:rPr lang="en-US" b="1" dirty="0"/>
              <a:t>Nursing Interventions </a:t>
            </a:r>
          </a:p>
        </p:txBody>
      </p:sp>
      <p:sp>
        <p:nvSpPr>
          <p:cNvPr id="3" name="Content Placeholder 2"/>
          <p:cNvSpPr>
            <a:spLocks noGrp="1"/>
          </p:cNvSpPr>
          <p:nvPr>
            <p:ph idx="1"/>
          </p:nvPr>
        </p:nvSpPr>
        <p:spPr>
          <a:xfrm>
            <a:off x="623455" y="758142"/>
            <a:ext cx="10730345" cy="5850476"/>
          </a:xfrm>
        </p:spPr>
        <p:txBody>
          <a:bodyPr>
            <a:normAutofit fontScale="92500"/>
          </a:bodyPr>
          <a:lstStyle/>
          <a:p>
            <a:pPr marL="514350" indent="-514350" fontAlgn="t">
              <a:buFont typeface="+mj-lt"/>
              <a:buAutoNum type="arabicPeriod"/>
            </a:pPr>
            <a:r>
              <a:rPr lang="en-US" sz="2000" dirty="0"/>
              <a:t>Monitor vital signs, mental status, and urinary output </a:t>
            </a:r>
            <a:r>
              <a:rPr lang="en-US" sz="2000" i="1" dirty="0"/>
              <a:t>to assess trends in patient’s condition and evaluate patient’s response to treatment.</a:t>
            </a:r>
          </a:p>
          <a:p>
            <a:pPr marL="514350" indent="-514350" fontAlgn="t">
              <a:buFont typeface="+mj-lt"/>
              <a:buAutoNum type="arabicPeriod"/>
            </a:pPr>
            <a:endParaRPr lang="en-US" sz="2000" dirty="0"/>
          </a:p>
          <a:p>
            <a:pPr marL="514350" indent="-514350" fontAlgn="t">
              <a:buFont typeface="+mj-lt"/>
              <a:buAutoNum type="arabicPeriod"/>
            </a:pPr>
            <a:r>
              <a:rPr lang="en-US" sz="2000" dirty="0"/>
              <a:t>Monitor trends in hemodynamic parameters (e.g., CVP, APCO, CO, PAWP) </a:t>
            </a:r>
            <a:r>
              <a:rPr lang="en-US" sz="2000" i="1" dirty="0"/>
              <a:t>to assess the patient’s status and detect fluid deficits or excesses and to evaluate patient’s response to treatment.</a:t>
            </a:r>
          </a:p>
          <a:p>
            <a:pPr marL="514350" indent="-514350" fontAlgn="t">
              <a:buFont typeface="+mj-lt"/>
              <a:buAutoNum type="arabicPeriod"/>
            </a:pPr>
            <a:endParaRPr lang="en-US" sz="2000" dirty="0"/>
          </a:p>
          <a:p>
            <a:pPr marL="514350" indent="-514350" fontAlgn="t">
              <a:buFont typeface="+mj-lt"/>
              <a:buAutoNum type="arabicPeriod"/>
            </a:pPr>
            <a:r>
              <a:rPr lang="en-US" sz="2000" dirty="0"/>
              <a:t>Administer crystalloid or colloid intravenous fluids, as appropriate, </a:t>
            </a:r>
            <a:r>
              <a:rPr lang="en-US" sz="2000" i="1" dirty="0"/>
              <a:t>to maintain blood pressure and CO.</a:t>
            </a:r>
          </a:p>
          <a:p>
            <a:pPr marL="514350" indent="-514350" fontAlgn="t">
              <a:buFont typeface="+mj-lt"/>
              <a:buAutoNum type="arabicPeriod"/>
            </a:pPr>
            <a:endParaRPr lang="en-US" sz="2000" dirty="0"/>
          </a:p>
          <a:p>
            <a:pPr marL="514350" indent="-514350" fontAlgn="t">
              <a:buFont typeface="+mj-lt"/>
              <a:buAutoNum type="arabicPeriod"/>
            </a:pPr>
            <a:r>
              <a:rPr lang="en-US" sz="2000" dirty="0"/>
              <a:t>Monitor laboratory evidence of inadequate tissue perfusion (e.g., increased lactic acid levels, decreased arterial pH levels) </a:t>
            </a:r>
            <a:r>
              <a:rPr lang="en-US" sz="2000" i="1" dirty="0"/>
              <a:t>to assess trends in patient’s status and evaluate patient’s response to treatment.</a:t>
            </a:r>
          </a:p>
          <a:p>
            <a:pPr marL="514350" indent="-514350" fontAlgn="t">
              <a:buFont typeface="+mj-lt"/>
              <a:buAutoNum type="arabicPeriod"/>
            </a:pPr>
            <a:endParaRPr lang="en-US" sz="2000" dirty="0"/>
          </a:p>
          <a:p>
            <a:pPr marL="514350" indent="-514350" fontAlgn="t">
              <a:buFont typeface="+mj-lt"/>
              <a:buAutoNum type="arabicPeriod"/>
            </a:pPr>
            <a:r>
              <a:rPr lang="en-US" sz="2000" dirty="0"/>
              <a:t>Monitor determinants of tissue oxygen delivery (e.g., PaO</a:t>
            </a:r>
            <a:r>
              <a:rPr lang="en-US" sz="2000" baseline="-25000" dirty="0"/>
              <a:t>2</a:t>
            </a:r>
            <a:r>
              <a:rPr lang="en-US" sz="2000" dirty="0"/>
              <a:t>, SpO</a:t>
            </a:r>
            <a:r>
              <a:rPr lang="en-US" sz="2000" baseline="-25000" dirty="0"/>
              <a:t>2</a:t>
            </a:r>
            <a:r>
              <a:rPr lang="en-US" sz="2000" dirty="0"/>
              <a:t>, ScvO</a:t>
            </a:r>
            <a:r>
              <a:rPr lang="en-US" sz="2000" baseline="-25000" dirty="0"/>
              <a:t>2</a:t>
            </a:r>
            <a:r>
              <a:rPr lang="en-US" sz="2000" dirty="0"/>
              <a:t>/SvO</a:t>
            </a:r>
            <a:r>
              <a:rPr lang="en-US" sz="2000" baseline="-25000" dirty="0"/>
              <a:t>2</a:t>
            </a:r>
            <a:r>
              <a:rPr lang="en-US" sz="2000" dirty="0"/>
              <a:t>, MAP, hemoglobin levels, APCO, CO) </a:t>
            </a:r>
            <a:r>
              <a:rPr lang="en-US" sz="2000" i="1" dirty="0"/>
              <a:t>to assess trends in patient’s status and evaluate patient’s response to treatment.</a:t>
            </a:r>
          </a:p>
          <a:p>
            <a:pPr marL="514350" indent="-514350" fontAlgn="t">
              <a:buFont typeface="+mj-lt"/>
              <a:buAutoNum type="arabicPeriod"/>
            </a:pPr>
            <a:endParaRPr lang="en-US" sz="2000" dirty="0"/>
          </a:p>
          <a:p>
            <a:pPr marL="514350" indent="-514350" fontAlgn="t">
              <a:buFont typeface="+mj-lt"/>
              <a:buAutoNum type="arabicPeriod"/>
            </a:pPr>
            <a:r>
              <a:rPr lang="en-US" sz="2000" dirty="0"/>
              <a:t>Monitor for symptoms of respiratory failure (e.g., low PaO</a:t>
            </a:r>
            <a:r>
              <a:rPr lang="en-US" sz="2000" baseline="-25000" dirty="0"/>
              <a:t>2</a:t>
            </a:r>
            <a:r>
              <a:rPr lang="en-US" sz="2000" dirty="0"/>
              <a:t>, elevated PaCO</a:t>
            </a:r>
            <a:r>
              <a:rPr lang="en-US" sz="2000" baseline="-25000" dirty="0"/>
              <a:t>2</a:t>
            </a:r>
            <a:r>
              <a:rPr lang="en-US" sz="2000" dirty="0"/>
              <a:t> levels, respiratory muscle fatigue) </a:t>
            </a:r>
            <a:r>
              <a:rPr lang="en-US" sz="2000" i="1" dirty="0"/>
              <a:t>to plan respiratory interventions.</a:t>
            </a:r>
            <a:endParaRPr lang="en-US" sz="2000" dirty="0"/>
          </a:p>
        </p:txBody>
      </p:sp>
    </p:spTree>
    <p:extLst>
      <p:ext uri="{BB962C8B-B14F-4D97-AF65-F5344CB8AC3E}">
        <p14:creationId xmlns:p14="http://schemas.microsoft.com/office/powerpoint/2010/main" val="4171247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6581"/>
            <a:ext cx="10515600" cy="743238"/>
          </a:xfrm>
        </p:spPr>
        <p:txBody>
          <a:bodyPr/>
          <a:lstStyle/>
          <a:p>
            <a:r>
              <a:rPr lang="en-US" b="1" dirty="0"/>
              <a:t>Nursing interventions </a:t>
            </a:r>
          </a:p>
        </p:txBody>
      </p:sp>
      <p:sp>
        <p:nvSpPr>
          <p:cNvPr id="3" name="Content Placeholder 2"/>
          <p:cNvSpPr>
            <a:spLocks noGrp="1"/>
          </p:cNvSpPr>
          <p:nvPr>
            <p:ph idx="1"/>
          </p:nvPr>
        </p:nvSpPr>
        <p:spPr>
          <a:xfrm>
            <a:off x="512618" y="1108364"/>
            <a:ext cx="10841182" cy="5527963"/>
          </a:xfrm>
        </p:spPr>
        <p:txBody>
          <a:bodyPr>
            <a:normAutofit fontScale="92500" lnSpcReduction="20000"/>
          </a:bodyPr>
          <a:lstStyle/>
          <a:p>
            <a:pPr marL="514350" indent="-514350" fontAlgn="t">
              <a:buFont typeface="+mj-lt"/>
              <a:buAutoNum type="arabicPeriod"/>
            </a:pPr>
            <a:r>
              <a:rPr lang="en-US" sz="2000" dirty="0"/>
              <a:t>Monitor fluid status, including intake and output and daily weights, </a:t>
            </a:r>
            <a:r>
              <a:rPr lang="en-US" sz="2000" i="1" dirty="0"/>
              <a:t>to evaluate response to treatment.</a:t>
            </a:r>
          </a:p>
          <a:p>
            <a:pPr marL="514350" indent="-514350" fontAlgn="t">
              <a:buFont typeface="+mj-lt"/>
              <a:buAutoNum type="arabicPeriod"/>
            </a:pPr>
            <a:endParaRPr lang="en-US" sz="2000" dirty="0"/>
          </a:p>
          <a:p>
            <a:pPr marL="514350" indent="-514350" fontAlgn="t">
              <a:buFont typeface="+mj-lt"/>
              <a:buAutoNum type="arabicPeriod"/>
            </a:pPr>
            <a:r>
              <a:rPr lang="en-US" sz="2000" dirty="0"/>
              <a:t>Monitor renal function (e.g., BUN, Cr levels) </a:t>
            </a:r>
            <a:r>
              <a:rPr lang="en-US" sz="2000" i="1" dirty="0"/>
              <a:t>to evaluate response to treatment.</a:t>
            </a:r>
          </a:p>
          <a:p>
            <a:pPr marL="514350" indent="-514350" fontAlgn="t">
              <a:buFont typeface="+mj-lt"/>
              <a:buAutoNum type="arabicPeriod"/>
            </a:pPr>
            <a:endParaRPr lang="en-US" sz="2000" dirty="0"/>
          </a:p>
          <a:p>
            <a:pPr marL="514350" indent="-514350" fontAlgn="t">
              <a:buFont typeface="+mj-lt"/>
              <a:buAutoNum type="arabicPeriod"/>
            </a:pPr>
            <a:r>
              <a:rPr lang="en-US" sz="2000" dirty="0"/>
              <a:t>Provide oxygen therapy and/or mechanical ventilation </a:t>
            </a:r>
            <a:r>
              <a:rPr lang="en-US" sz="2000" i="1" dirty="0"/>
              <a:t>to maximize oxygenation and maintain SpO</a:t>
            </a:r>
            <a:r>
              <a:rPr lang="en-US" sz="2000" i="1" baseline="-25000" dirty="0"/>
              <a:t>2</a:t>
            </a:r>
            <a:r>
              <a:rPr lang="en-US" sz="2000" i="1" dirty="0"/>
              <a:t> ≥90%.</a:t>
            </a:r>
          </a:p>
          <a:p>
            <a:pPr marL="514350" indent="-514350" fontAlgn="t">
              <a:buFont typeface="+mj-lt"/>
              <a:buAutoNum type="arabicPeriod"/>
            </a:pPr>
            <a:endParaRPr lang="en-US" sz="2000" dirty="0"/>
          </a:p>
          <a:p>
            <a:pPr marL="514350" indent="-514350" fontAlgn="t">
              <a:buFont typeface="+mj-lt"/>
              <a:buAutoNum type="arabicPeriod"/>
            </a:pPr>
            <a:r>
              <a:rPr lang="en-US" sz="2000" dirty="0"/>
              <a:t>Monitor blood glucose levels, as indicated, </a:t>
            </a:r>
            <a:r>
              <a:rPr lang="en-US" sz="2000" i="1" dirty="0"/>
              <a:t>to evaluate liver function.</a:t>
            </a:r>
          </a:p>
          <a:p>
            <a:pPr marL="514350" indent="-514350" fontAlgn="t">
              <a:buFont typeface="+mj-lt"/>
              <a:buAutoNum type="arabicPeriod"/>
            </a:pPr>
            <a:endParaRPr lang="en-US" sz="2000" dirty="0"/>
          </a:p>
          <a:p>
            <a:pPr marL="514350" indent="-514350" fontAlgn="t">
              <a:buFont typeface="+mj-lt"/>
              <a:buAutoNum type="arabicPeriod"/>
            </a:pPr>
            <a:r>
              <a:rPr lang="en-US" sz="2000" dirty="0"/>
              <a:t>Administer DVT and stress ulcer prophylaxis, as appropriate, because these conditions are common complications of shock.</a:t>
            </a:r>
          </a:p>
          <a:p>
            <a:pPr marL="514350" indent="-514350" fontAlgn="t">
              <a:buFont typeface="+mj-lt"/>
              <a:buAutoNum type="arabicPeriod"/>
            </a:pPr>
            <a:endParaRPr lang="en-US" sz="2000" dirty="0"/>
          </a:p>
          <a:p>
            <a:pPr marL="514350" indent="-514350" fontAlgn="t">
              <a:buFont typeface="+mj-lt"/>
              <a:buAutoNum type="arabicPeriod"/>
            </a:pPr>
            <a:r>
              <a:rPr lang="en-US" sz="2000" dirty="0"/>
              <a:t>Initiate early administration of antimicrobial agents and closely monitor their effectiveness </a:t>
            </a:r>
            <a:r>
              <a:rPr lang="en-US" sz="2000" i="1" dirty="0"/>
              <a:t>to prevent progression of infection to septic shock.</a:t>
            </a:r>
          </a:p>
          <a:p>
            <a:pPr marL="514350" indent="-514350" fontAlgn="t">
              <a:buFont typeface="+mj-lt"/>
              <a:buAutoNum type="arabicPeriod"/>
            </a:pPr>
            <a:endParaRPr lang="en-US" sz="2000" dirty="0"/>
          </a:p>
          <a:p>
            <a:pPr marL="514350" indent="-514350" fontAlgn="t">
              <a:buFont typeface="+mj-lt"/>
              <a:buAutoNum type="arabicPeriod"/>
            </a:pPr>
            <a:r>
              <a:rPr lang="en-US" sz="2000" dirty="0"/>
              <a:t>Administer vasopressors, </a:t>
            </a:r>
            <a:r>
              <a:rPr lang="en-US" sz="2000" dirty="0" err="1"/>
              <a:t>antidysrhythmic</a:t>
            </a:r>
            <a:r>
              <a:rPr lang="en-US" sz="2000" dirty="0"/>
              <a:t> agents, </a:t>
            </a:r>
            <a:r>
              <a:rPr lang="en-US" sz="2000" dirty="0" err="1"/>
              <a:t>antiinflammatory</a:t>
            </a:r>
            <a:r>
              <a:rPr lang="en-US" sz="2000" dirty="0"/>
              <a:t> agents, diuretics, </a:t>
            </a:r>
            <a:r>
              <a:rPr lang="en-US" sz="2000" dirty="0" err="1"/>
              <a:t>thrombolytics</a:t>
            </a:r>
            <a:r>
              <a:rPr lang="en-US" sz="2000" dirty="0"/>
              <a:t>, inotropes, </a:t>
            </a:r>
            <a:r>
              <a:rPr lang="en-US" sz="2000" dirty="0" err="1"/>
              <a:t>venodilators</a:t>
            </a:r>
            <a:r>
              <a:rPr lang="en-US" sz="2000" dirty="0"/>
              <a:t>, and/or blood products as appropriate </a:t>
            </a:r>
            <a:r>
              <a:rPr lang="en-US" sz="2000" i="1" dirty="0"/>
              <a:t>to maintain perfusion to vital organs.</a:t>
            </a:r>
            <a:endParaRPr lang="en-US" sz="2000" dirty="0"/>
          </a:p>
        </p:txBody>
      </p:sp>
    </p:spTree>
    <p:extLst>
      <p:ext uri="{BB962C8B-B14F-4D97-AF65-F5344CB8AC3E}">
        <p14:creationId xmlns:p14="http://schemas.microsoft.com/office/powerpoint/2010/main" val="116912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a:t>
            </a:r>
          </a:p>
        </p:txBody>
      </p:sp>
      <p:sp>
        <p:nvSpPr>
          <p:cNvPr id="3" name="Content Placeholder 2"/>
          <p:cNvSpPr>
            <a:spLocks noGrp="1"/>
          </p:cNvSpPr>
          <p:nvPr>
            <p:ph idx="1"/>
          </p:nvPr>
        </p:nvSpPr>
        <p:spPr/>
        <p:txBody>
          <a:bodyPr>
            <a:normAutofit fontScale="92500" lnSpcReduction="20000"/>
          </a:bodyPr>
          <a:lstStyle/>
          <a:p>
            <a:r>
              <a:rPr lang="en-US" b="1" dirty="0"/>
              <a:t>On completion of this chapter, the learner will be able to:</a:t>
            </a:r>
            <a:endParaRPr lang="en-US" dirty="0"/>
          </a:p>
          <a:p>
            <a:r>
              <a:rPr lang="en-US" dirty="0"/>
              <a:t>Identify different types of Systemic Inflammatory Response Syndrome (SIRS)</a:t>
            </a:r>
            <a:br>
              <a:rPr lang="en-US" dirty="0"/>
            </a:br>
            <a:endParaRPr lang="en-US" dirty="0"/>
          </a:p>
          <a:p>
            <a:r>
              <a:rPr lang="en-US" dirty="0"/>
              <a:t>Identify the assessment process for patient with Systemic Inflammatory Response Syndrome (SIRS).</a:t>
            </a:r>
          </a:p>
          <a:p>
            <a:endParaRPr lang="en-US" dirty="0"/>
          </a:p>
          <a:p>
            <a:r>
              <a:rPr lang="en-US" dirty="0"/>
              <a:t>Identify clinical manifestations for patient with Systemic Inflammatory Response Syndrome (SIRS)</a:t>
            </a:r>
            <a:br>
              <a:rPr lang="en-US" dirty="0"/>
            </a:br>
            <a:endParaRPr lang="en-US" dirty="0"/>
          </a:p>
          <a:p>
            <a:r>
              <a:rPr lang="en-US" dirty="0"/>
              <a:t>Describe the medical management in patient with Systemic Inflammatory Response Syndrome (SIRS)</a:t>
            </a:r>
          </a:p>
          <a:p>
            <a:endParaRPr lang="en-US" b="1" dirty="0"/>
          </a:p>
        </p:txBody>
      </p:sp>
    </p:spTree>
    <p:extLst>
      <p:ext uri="{BB962C8B-B14F-4D97-AF65-F5344CB8AC3E}">
        <p14:creationId xmlns:p14="http://schemas.microsoft.com/office/powerpoint/2010/main" val="1962388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a:solidFill>
                  <a:schemeClr val="accent5"/>
                </a:solidFill>
              </a:rPr>
              <a:t>Anxiety</a:t>
            </a:r>
            <a:r>
              <a:rPr lang="en-US" dirty="0"/>
              <a:t> </a:t>
            </a:r>
            <a:r>
              <a:rPr lang="en-US" i="1" dirty="0"/>
              <a:t>related to</a:t>
            </a:r>
            <a:r>
              <a:rPr lang="en-US" dirty="0"/>
              <a:t> severity of condition </a:t>
            </a:r>
            <a:r>
              <a:rPr lang="en-US" i="1" dirty="0"/>
              <a:t>as evidenced by</a:t>
            </a:r>
            <a:r>
              <a:rPr lang="en-US" dirty="0"/>
              <a:t> verbalization of anxiety about condition and fear of death, or withdrawal with no communication; restlessness; sleeplessness; increase in heart and respiratory rate</a:t>
            </a:r>
          </a:p>
          <a:p>
            <a:endParaRPr lang="en-US" dirty="0"/>
          </a:p>
          <a:p>
            <a:r>
              <a:rPr lang="en-US" dirty="0"/>
              <a:t>Nursing Diagnosis: </a:t>
            </a:r>
            <a:r>
              <a:rPr lang="en-US" u="sng" dirty="0">
                <a:solidFill>
                  <a:schemeClr val="accent1"/>
                </a:solidFill>
              </a:rPr>
              <a:t>Risk For Deficient Fluid Volume </a:t>
            </a:r>
            <a:r>
              <a:rPr lang="en-US" dirty="0"/>
              <a:t>Related to: Vasodilation &amp; Membrane permeability </a:t>
            </a:r>
          </a:p>
          <a:p>
            <a:endParaRPr lang="en-US" dirty="0"/>
          </a:p>
          <a:p>
            <a:r>
              <a:rPr lang="en-US" dirty="0"/>
              <a:t>Nursing Diagnosis: </a:t>
            </a:r>
            <a:r>
              <a:rPr lang="en-US" u="sng" dirty="0">
                <a:solidFill>
                  <a:schemeClr val="accent2"/>
                </a:solidFill>
              </a:rPr>
              <a:t>Hyperthermia</a:t>
            </a:r>
            <a:r>
              <a:rPr lang="en-US" u="sng" dirty="0"/>
              <a:t> </a:t>
            </a:r>
            <a:r>
              <a:rPr lang="en-US" dirty="0"/>
              <a:t>Related to: Dehydration &amp; Increased metabolic rate &amp; Inflammatory process </a:t>
            </a:r>
          </a:p>
          <a:p>
            <a:endParaRPr lang="en-US" dirty="0"/>
          </a:p>
          <a:p>
            <a:br>
              <a:rPr lang="en-US" dirty="0"/>
            </a:br>
            <a:endParaRPr lang="en-US" dirty="0"/>
          </a:p>
          <a:p>
            <a:endParaRPr lang="en-US" dirty="0"/>
          </a:p>
        </p:txBody>
      </p:sp>
    </p:spTree>
    <p:extLst>
      <p:ext uri="{BB962C8B-B14F-4D97-AF65-F5344CB8AC3E}">
        <p14:creationId xmlns:p14="http://schemas.microsoft.com/office/powerpoint/2010/main" val="199617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FF0000"/>
                </a:solidFill>
              </a:rPr>
              <a:t>The nurse is caring for postoperative clients at risk for hypovolemic shock. Which of the following would cause the nurse to suspect that the client has early shock?</a:t>
            </a:r>
            <a:br>
              <a:rPr lang="en-US" dirty="0"/>
            </a:br>
            <a:br>
              <a:rPr lang="en-US" dirty="0"/>
            </a:br>
            <a:r>
              <a:rPr lang="en-US" dirty="0"/>
              <a:t>A. </a:t>
            </a:r>
            <a:r>
              <a:rPr lang="en-US" u="sng" dirty="0"/>
              <a:t>Hypotension</a:t>
            </a:r>
            <a:br>
              <a:rPr lang="en-US" dirty="0"/>
            </a:br>
            <a:r>
              <a:rPr lang="en-US" dirty="0"/>
              <a:t>B. </a:t>
            </a:r>
            <a:r>
              <a:rPr lang="en-US" dirty="0" err="1"/>
              <a:t>Bradypnea</a:t>
            </a:r>
            <a:br>
              <a:rPr lang="en-US" dirty="0"/>
            </a:br>
            <a:r>
              <a:rPr lang="en-US" dirty="0"/>
              <a:t>C. Irregular heart rhythm</a:t>
            </a:r>
            <a:br>
              <a:rPr lang="en-US" dirty="0"/>
            </a:br>
            <a:r>
              <a:rPr lang="en-US" dirty="0"/>
              <a:t>D. Tachycardia</a:t>
            </a:r>
          </a:p>
        </p:txBody>
      </p:sp>
    </p:spTree>
    <p:extLst>
      <p:ext uri="{BB962C8B-B14F-4D97-AF65-F5344CB8AC3E}">
        <p14:creationId xmlns:p14="http://schemas.microsoft.com/office/powerpoint/2010/main" val="2914083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FF0000"/>
                </a:solidFill>
              </a:rPr>
              <a:t>When caring for an obtunded ED client with shock of unknown origin, which action should the nurse take first?</a:t>
            </a:r>
            <a:br>
              <a:rPr lang="en-US" dirty="0"/>
            </a:br>
            <a:br>
              <a:rPr lang="en-US" dirty="0"/>
            </a:br>
            <a:r>
              <a:rPr lang="en-US" dirty="0"/>
              <a:t>A. Establish IV access and hang prescribed infusion</a:t>
            </a:r>
            <a:br>
              <a:rPr lang="en-US" dirty="0"/>
            </a:br>
            <a:r>
              <a:rPr lang="en-US" dirty="0"/>
              <a:t>B. Apply the automatic BP cuff</a:t>
            </a:r>
            <a:br>
              <a:rPr lang="en-US" dirty="0"/>
            </a:br>
            <a:r>
              <a:rPr lang="en-US" dirty="0"/>
              <a:t>C. Assess level of consciousness and pupil response to light</a:t>
            </a:r>
            <a:br>
              <a:rPr lang="en-US" dirty="0"/>
            </a:br>
            <a:r>
              <a:rPr lang="en-US" u="sng" dirty="0"/>
              <a:t>D. Check the airway and respiratory status</a:t>
            </a:r>
          </a:p>
        </p:txBody>
      </p:sp>
    </p:spTree>
    <p:extLst>
      <p:ext uri="{BB962C8B-B14F-4D97-AF65-F5344CB8AC3E}">
        <p14:creationId xmlns:p14="http://schemas.microsoft.com/office/powerpoint/2010/main" val="3924587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FF0000"/>
                </a:solidFill>
              </a:rPr>
              <a:t>How does the nurse recognize that the client with septic shock has severe tissue hypoxia?</a:t>
            </a:r>
            <a:br>
              <a:rPr lang="en-US" dirty="0"/>
            </a:br>
            <a:br>
              <a:rPr lang="en-US" dirty="0"/>
            </a:br>
            <a:r>
              <a:rPr lang="en-US" dirty="0"/>
              <a:t>A. PaCO2 58mm Hg</a:t>
            </a:r>
            <a:br>
              <a:rPr lang="en-US" dirty="0"/>
            </a:br>
            <a:r>
              <a:rPr lang="en-US" u="sng" dirty="0"/>
              <a:t>B. Lactate level 9.0mmol/L</a:t>
            </a:r>
            <a:br>
              <a:rPr lang="en-US" dirty="0"/>
            </a:br>
            <a:r>
              <a:rPr lang="en-US" dirty="0"/>
              <a:t>C. INR 1.6</a:t>
            </a:r>
            <a:br>
              <a:rPr lang="en-US" dirty="0"/>
            </a:br>
            <a:r>
              <a:rPr lang="en-US" dirty="0"/>
              <a:t>D. Potassium 2.8mEq/mL</a:t>
            </a:r>
          </a:p>
        </p:txBody>
      </p:sp>
    </p:spTree>
    <p:extLst>
      <p:ext uri="{BB962C8B-B14F-4D97-AF65-F5344CB8AC3E}">
        <p14:creationId xmlns:p14="http://schemas.microsoft.com/office/powerpoint/2010/main" val="3152422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453"/>
            <a:ext cx="10515600" cy="805671"/>
          </a:xfrm>
        </p:spPr>
        <p:txBody>
          <a:bodyPr>
            <a:normAutofit/>
          </a:bodyPr>
          <a:lstStyle/>
          <a:p>
            <a:r>
              <a:rPr lang="en-US" sz="3200" dirty="0">
                <a:solidFill>
                  <a:srgbClr val="FF0000"/>
                </a:solidFill>
              </a:rPr>
              <a:t>Pathophysiology</a:t>
            </a:r>
          </a:p>
        </p:txBody>
      </p:sp>
      <p:sp>
        <p:nvSpPr>
          <p:cNvPr id="3" name="Content Placeholder 2"/>
          <p:cNvSpPr>
            <a:spLocks noGrp="1"/>
          </p:cNvSpPr>
          <p:nvPr>
            <p:ph idx="1"/>
          </p:nvPr>
        </p:nvSpPr>
        <p:spPr>
          <a:xfrm>
            <a:off x="471055" y="781291"/>
            <a:ext cx="11236036" cy="5910454"/>
          </a:xfrm>
        </p:spPr>
        <p:txBody>
          <a:bodyPr>
            <a:normAutofit/>
          </a:bodyPr>
          <a:lstStyle/>
          <a:p>
            <a:pPr>
              <a:buFont typeface="Wingdings" panose="05000000000000000000" pitchFamily="2" charset="2"/>
              <a:buChar char="q"/>
            </a:pPr>
            <a:r>
              <a:rPr lang="en-US" sz="2400" dirty="0"/>
              <a:t>In SIRS the body is insulted by some infection and inflammation occurs. </a:t>
            </a:r>
          </a:p>
          <a:p>
            <a:pPr marL="0" indent="0">
              <a:buNone/>
            </a:pPr>
            <a:endParaRPr lang="en-US" sz="2400" dirty="0"/>
          </a:p>
          <a:p>
            <a:pPr>
              <a:buFont typeface="Wingdings" panose="05000000000000000000" pitchFamily="2" charset="2"/>
              <a:buChar char="q"/>
            </a:pPr>
            <a:r>
              <a:rPr lang="en-US" sz="2400" dirty="0"/>
              <a:t>Cytokines are released and inflammation to attempt to repair. </a:t>
            </a:r>
          </a:p>
          <a:p>
            <a:pPr>
              <a:buFont typeface="Wingdings" panose="05000000000000000000" pitchFamily="2" charset="2"/>
              <a:buChar char="q"/>
            </a:pPr>
            <a:endParaRPr lang="en-US" sz="2400" dirty="0"/>
          </a:p>
          <a:p>
            <a:pPr>
              <a:buFont typeface="Wingdings" panose="05000000000000000000" pitchFamily="2" charset="2"/>
              <a:buChar char="q"/>
            </a:pPr>
            <a:r>
              <a:rPr lang="en-US" sz="2400" dirty="0"/>
              <a:t>When the body can not regain control a systemic reaction occurs with the activation of multiple cascade systems causing massive inflammation and the end result is end-organ failure.</a:t>
            </a:r>
            <a:br>
              <a:rPr lang="en-US" sz="2400" dirty="0"/>
            </a:br>
            <a:endParaRPr lang="en-US" sz="2400" dirty="0"/>
          </a:p>
          <a:p>
            <a:pPr>
              <a:buFont typeface="Wingdings" panose="05000000000000000000" pitchFamily="2" charset="2"/>
              <a:buChar char="Ø"/>
            </a:pPr>
            <a:r>
              <a:rPr lang="en-US" sz="2400" dirty="0"/>
              <a:t>Systemic inflammatory response syndrome (SIRS)</a:t>
            </a:r>
          </a:p>
          <a:p>
            <a:pPr lvl="1"/>
            <a:r>
              <a:rPr lang="en-US" dirty="0"/>
              <a:t>Inflammatory reaction ---------&gt; homeostasis isn’t maintained</a:t>
            </a:r>
          </a:p>
          <a:p>
            <a:pPr marL="457200" lvl="1" indent="0">
              <a:buNone/>
            </a:pPr>
            <a:endParaRPr lang="en-US" dirty="0"/>
          </a:p>
          <a:p>
            <a:pPr>
              <a:buFont typeface="Wingdings" panose="05000000000000000000" pitchFamily="2" charset="2"/>
              <a:buChar char="Ø"/>
            </a:pPr>
            <a:r>
              <a:rPr lang="en-US" sz="2400" dirty="0"/>
              <a:t>Multiple organ dysfunction (MODS)</a:t>
            </a:r>
          </a:p>
          <a:p>
            <a:pPr lvl="1"/>
            <a:r>
              <a:rPr lang="en-US" dirty="0"/>
              <a:t>Failure of two or more organs or systems</a:t>
            </a:r>
          </a:p>
          <a:p>
            <a:endParaRPr lang="en-US" dirty="0"/>
          </a:p>
        </p:txBody>
      </p:sp>
      <p:sp>
        <p:nvSpPr>
          <p:cNvPr id="4" name="Footer Placeholder 3">
            <a:extLst>
              <a:ext uri="{FF2B5EF4-FFF2-40B4-BE49-F238E27FC236}">
                <a16:creationId xmlns:a16="http://schemas.microsoft.com/office/drawing/2014/main" id="{634204BA-23D7-4A1A-C7DA-A58E7CE82829}"/>
              </a:ext>
            </a:extLst>
          </p:cNvPr>
          <p:cNvSpPr>
            <a:spLocks noGrp="1"/>
          </p:cNvSpPr>
          <p:nvPr>
            <p:ph type="ftr" sz="quarter" idx="11"/>
          </p:nvPr>
        </p:nvSpPr>
        <p:spPr>
          <a:xfrm>
            <a:off x="295153" y="5943600"/>
            <a:ext cx="10214659" cy="777875"/>
          </a:xfrm>
        </p:spPr>
        <p:txBody>
          <a:bodyPr/>
          <a:lstStyle/>
          <a:p>
            <a:r>
              <a:rPr lang="en-US" sz="1000" b="0" i="0" dirty="0">
                <a:solidFill>
                  <a:srgbClr val="1A1A1A"/>
                </a:solidFill>
                <a:effectLst/>
                <a:latin typeface="Source Sans Pro" panose="020B0503030403020204" pitchFamily="34" charset="0"/>
              </a:rPr>
              <a:t>Cytokines are small proteins that are crucial in controlling the growth and activity of other immune system cells and blood cells. Cytokines affect the growth of all blood cells and other cells that help the body's immune and inflammation responses.</a:t>
            </a:r>
            <a:endParaRPr lang="en-US" sz="1000" dirty="0"/>
          </a:p>
        </p:txBody>
      </p:sp>
    </p:spTree>
    <p:extLst>
      <p:ext uri="{BB962C8B-B14F-4D97-AF65-F5344CB8AC3E}">
        <p14:creationId xmlns:p14="http://schemas.microsoft.com/office/powerpoint/2010/main" val="3856025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4" y="146761"/>
            <a:ext cx="11464119" cy="1026947"/>
          </a:xfrm>
        </p:spPr>
        <p:txBody>
          <a:bodyPr>
            <a:normAutofit/>
          </a:bodyPr>
          <a:lstStyle/>
          <a:p>
            <a:r>
              <a:rPr lang="en-US" b="1" dirty="0">
                <a:solidFill>
                  <a:srgbClr val="FF0000"/>
                </a:solidFill>
              </a:rPr>
              <a:t>Systemic Inflammatory Response Syndrome (SIRS)</a:t>
            </a:r>
          </a:p>
        </p:txBody>
      </p:sp>
      <p:sp>
        <p:nvSpPr>
          <p:cNvPr id="3" name="Content Placeholder 2"/>
          <p:cNvSpPr>
            <a:spLocks noGrp="1"/>
          </p:cNvSpPr>
          <p:nvPr>
            <p:ph idx="1"/>
          </p:nvPr>
        </p:nvSpPr>
        <p:spPr>
          <a:xfrm>
            <a:off x="450376" y="1173708"/>
            <a:ext cx="10903424" cy="5445455"/>
          </a:xfrm>
        </p:spPr>
        <p:txBody>
          <a:bodyPr>
            <a:noAutofit/>
          </a:bodyPr>
          <a:lstStyle/>
          <a:p>
            <a:r>
              <a:rPr lang="en-US" sz="3200" b="1" dirty="0">
                <a:solidFill>
                  <a:schemeClr val="accent5"/>
                </a:solidFill>
              </a:rPr>
              <a:t>SEPSIS and Its Disease spectrum </a:t>
            </a:r>
            <a:endParaRPr lang="en-US" sz="3200" dirty="0"/>
          </a:p>
          <a:p>
            <a:pPr lvl="1"/>
            <a:r>
              <a:rPr lang="en-US" dirty="0"/>
              <a:t>Various stages of diseases</a:t>
            </a:r>
          </a:p>
          <a:p>
            <a:pPr lvl="1"/>
            <a:r>
              <a:rPr lang="en-US" dirty="0"/>
              <a:t>Bacteremia </a:t>
            </a:r>
          </a:p>
          <a:p>
            <a:pPr lvl="1"/>
            <a:r>
              <a:rPr lang="en-US" dirty="0"/>
              <a:t>SIRS </a:t>
            </a:r>
          </a:p>
          <a:p>
            <a:pPr lvl="1"/>
            <a:r>
              <a:rPr lang="en-US" dirty="0"/>
              <a:t>Sepsis syndrome </a:t>
            </a:r>
          </a:p>
          <a:p>
            <a:pPr lvl="1"/>
            <a:r>
              <a:rPr lang="en-US" dirty="0"/>
              <a:t>Sepsis shock: early and refractory</a:t>
            </a:r>
          </a:p>
          <a:p>
            <a:r>
              <a:rPr lang="en-US" sz="3200" b="1" dirty="0">
                <a:solidFill>
                  <a:schemeClr val="accent5"/>
                </a:solidFill>
              </a:rPr>
              <a:t>Definition</a:t>
            </a:r>
            <a:r>
              <a:rPr lang="en-US" sz="3200" dirty="0"/>
              <a:t> </a:t>
            </a:r>
          </a:p>
          <a:p>
            <a:pPr lvl="1"/>
            <a:r>
              <a:rPr lang="en-US" dirty="0"/>
              <a:t>Infection :Presence of microorganisms in a normally sterile site.</a:t>
            </a:r>
          </a:p>
          <a:p>
            <a:pPr lvl="1"/>
            <a:endParaRPr lang="en-US" dirty="0"/>
          </a:p>
          <a:p>
            <a:pPr lvl="1"/>
            <a:r>
              <a:rPr lang="en-US" dirty="0"/>
              <a:t>Bacteremia: Cultivatable bacteria in the blood-stream. </a:t>
            </a:r>
          </a:p>
          <a:p>
            <a:pPr lvl="1"/>
            <a:endParaRPr lang="en-US" dirty="0"/>
          </a:p>
          <a:p>
            <a:pPr lvl="1"/>
            <a:r>
              <a:rPr lang="en-US" dirty="0"/>
              <a:t>Sepsis : SIRS criteria + suspected or proven infection</a:t>
            </a:r>
            <a:endParaRPr lang="en-US" sz="2800" dirty="0"/>
          </a:p>
        </p:txBody>
      </p:sp>
    </p:spTree>
    <p:extLst>
      <p:ext uri="{BB962C8B-B14F-4D97-AF65-F5344CB8AC3E}">
        <p14:creationId xmlns:p14="http://schemas.microsoft.com/office/powerpoint/2010/main" val="2844487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BF4D223-CDD7-A17B-72D9-E25EC3E5269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86673" y="897038"/>
            <a:ext cx="6595675" cy="5279925"/>
          </a:xfrm>
        </p:spPr>
      </p:pic>
    </p:spTree>
    <p:extLst>
      <p:ext uri="{BB962C8B-B14F-4D97-AF65-F5344CB8AC3E}">
        <p14:creationId xmlns:p14="http://schemas.microsoft.com/office/powerpoint/2010/main" val="2436412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365125"/>
            <a:ext cx="11104418" cy="1325563"/>
          </a:xfrm>
        </p:spPr>
        <p:txBody>
          <a:bodyPr/>
          <a:lstStyle/>
          <a:p>
            <a:r>
              <a:rPr lang="en-US" b="1" dirty="0"/>
              <a:t>Systemic inflammatory response syndrome (SIRS) </a:t>
            </a:r>
          </a:p>
        </p:txBody>
      </p:sp>
      <p:sp>
        <p:nvSpPr>
          <p:cNvPr id="3" name="Content Placeholder 2"/>
          <p:cNvSpPr>
            <a:spLocks noGrp="1"/>
          </p:cNvSpPr>
          <p:nvPr>
            <p:ph idx="1"/>
          </p:nvPr>
        </p:nvSpPr>
        <p:spPr/>
        <p:txBody>
          <a:bodyPr>
            <a:normAutofit/>
          </a:bodyPr>
          <a:lstStyle/>
          <a:p>
            <a:r>
              <a:rPr lang="en-US" sz="2400" dirty="0"/>
              <a:t>is an exaggerated defense response of the body to a </a:t>
            </a:r>
            <a:r>
              <a:rPr lang="en-US" sz="2400" dirty="0">
                <a:solidFill>
                  <a:srgbClr val="FF0000"/>
                </a:solidFill>
              </a:rPr>
              <a:t>noxious stressor </a:t>
            </a:r>
            <a:r>
              <a:rPr lang="en-US" sz="2400" dirty="0"/>
              <a:t>(infection, trauma, surgery, acute inflammation, ischemia or reperfusion, or malignancy) to localize and then eliminate the endogenous or exogenous source of the insult. </a:t>
            </a:r>
          </a:p>
        </p:txBody>
      </p:sp>
    </p:spTree>
    <p:extLst>
      <p:ext uri="{BB962C8B-B14F-4D97-AF65-F5344CB8AC3E}">
        <p14:creationId xmlns:p14="http://schemas.microsoft.com/office/powerpoint/2010/main" val="2672546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182" y="365125"/>
            <a:ext cx="11125200" cy="1325563"/>
          </a:xfrm>
        </p:spPr>
        <p:txBody>
          <a:bodyPr>
            <a:normAutofit/>
          </a:bodyPr>
          <a:lstStyle/>
          <a:p>
            <a:r>
              <a:rPr lang="en-US" b="1" dirty="0">
                <a:solidFill>
                  <a:srgbClr val="FF0000"/>
                </a:solidFill>
              </a:rPr>
              <a:t>Systemic Inflammatory Response Syndrome</a:t>
            </a:r>
            <a:endParaRPr lang="en-US" dirty="0"/>
          </a:p>
        </p:txBody>
      </p:sp>
      <p:sp>
        <p:nvSpPr>
          <p:cNvPr id="3" name="Content Placeholder 2"/>
          <p:cNvSpPr>
            <a:spLocks noGrp="1"/>
          </p:cNvSpPr>
          <p:nvPr>
            <p:ph idx="1"/>
          </p:nvPr>
        </p:nvSpPr>
        <p:spPr>
          <a:xfrm>
            <a:off x="665018" y="1825624"/>
            <a:ext cx="10688782" cy="4630593"/>
          </a:xfrm>
        </p:spPr>
        <p:txBody>
          <a:bodyPr>
            <a:normAutofit/>
          </a:bodyPr>
          <a:lstStyle/>
          <a:p>
            <a:r>
              <a:rPr lang="en-US" dirty="0"/>
              <a:t>Triggered by insult</a:t>
            </a:r>
          </a:p>
          <a:p>
            <a:endParaRPr lang="en-US" dirty="0"/>
          </a:p>
          <a:p>
            <a:pPr lvl="1"/>
            <a:r>
              <a:rPr lang="en-US" sz="2800" dirty="0"/>
              <a:t>Infection-Sepsis: Inflammatory response to bacteria in body</a:t>
            </a:r>
          </a:p>
          <a:p>
            <a:pPr lvl="1"/>
            <a:r>
              <a:rPr lang="en-US" sz="2800" dirty="0"/>
              <a:t>Ischemia: Low perfusion causing response</a:t>
            </a:r>
          </a:p>
          <a:p>
            <a:pPr lvl="1"/>
            <a:r>
              <a:rPr lang="en-US" sz="2800" dirty="0"/>
              <a:t>Trauma: Damage to body causing response</a:t>
            </a:r>
          </a:p>
        </p:txBody>
      </p:sp>
    </p:spTree>
    <p:extLst>
      <p:ext uri="{BB962C8B-B14F-4D97-AF65-F5344CB8AC3E}">
        <p14:creationId xmlns:p14="http://schemas.microsoft.com/office/powerpoint/2010/main" val="1751646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SIRS (Systemic Inflammatory Response Syndrome) </a:t>
            </a:r>
            <a:endParaRPr lang="en-US" dirty="0"/>
          </a:p>
        </p:txBody>
      </p:sp>
      <p:sp>
        <p:nvSpPr>
          <p:cNvPr id="3" name="Content Placeholder 2"/>
          <p:cNvSpPr>
            <a:spLocks noGrp="1"/>
          </p:cNvSpPr>
          <p:nvPr>
            <p:ph idx="1"/>
          </p:nvPr>
        </p:nvSpPr>
        <p:spPr>
          <a:xfrm>
            <a:off x="706582" y="1825625"/>
            <a:ext cx="10647218" cy="4561320"/>
          </a:xfrm>
        </p:spPr>
        <p:txBody>
          <a:bodyPr>
            <a:noAutofit/>
          </a:bodyPr>
          <a:lstStyle/>
          <a:p>
            <a:pPr>
              <a:buFont typeface="Wingdings" panose="05000000000000000000" pitchFamily="2" charset="2"/>
              <a:buChar char="v"/>
            </a:pPr>
            <a:r>
              <a:rPr lang="en-US" dirty="0"/>
              <a:t>Local cytokine production</a:t>
            </a:r>
          </a:p>
          <a:p>
            <a:pPr>
              <a:buFont typeface="Wingdings" panose="05000000000000000000" pitchFamily="2" charset="2"/>
              <a:buChar char="v"/>
            </a:pPr>
            <a:r>
              <a:rPr lang="en-US" dirty="0"/>
              <a:t>Cytokines released into circulation</a:t>
            </a:r>
          </a:p>
          <a:p>
            <a:pPr lvl="1"/>
            <a:r>
              <a:rPr lang="en-US" sz="2800" dirty="0"/>
              <a:t>Recruit help in bloodstream</a:t>
            </a:r>
          </a:p>
          <a:p>
            <a:pPr lvl="1"/>
            <a:r>
              <a:rPr lang="en-US" sz="2800" dirty="0"/>
              <a:t>Goal = homeostasis</a:t>
            </a:r>
          </a:p>
          <a:p>
            <a:pPr>
              <a:buFont typeface="Wingdings" panose="05000000000000000000" pitchFamily="2" charset="2"/>
              <a:buChar char="v"/>
            </a:pPr>
            <a:r>
              <a:rPr lang="en-US" dirty="0"/>
              <a:t>Homeostasis isn’t restored</a:t>
            </a:r>
          </a:p>
          <a:p>
            <a:pPr lvl="1"/>
            <a:r>
              <a:rPr lang="en-US" sz="2800" dirty="0"/>
              <a:t>Systemic reaction ----&gt;destruction</a:t>
            </a:r>
          </a:p>
          <a:p>
            <a:pPr>
              <a:buFont typeface="Wingdings" panose="05000000000000000000" pitchFamily="2" charset="2"/>
              <a:buChar char="v"/>
            </a:pPr>
            <a:r>
              <a:rPr lang="en-US" dirty="0"/>
              <a:t>Organ perfusion isn’t maintained –----&gt; organ failure</a:t>
            </a:r>
          </a:p>
          <a:p>
            <a:pPr>
              <a:buFont typeface="Wingdings" panose="05000000000000000000" pitchFamily="2" charset="2"/>
              <a:buChar char="v"/>
            </a:pPr>
            <a:r>
              <a:rPr lang="en-US" dirty="0"/>
              <a:t>Death</a:t>
            </a:r>
          </a:p>
        </p:txBody>
      </p:sp>
    </p:spTree>
    <p:extLst>
      <p:ext uri="{BB962C8B-B14F-4D97-AF65-F5344CB8AC3E}">
        <p14:creationId xmlns:p14="http://schemas.microsoft.com/office/powerpoint/2010/main" val="1270107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538" y="174055"/>
            <a:ext cx="11226421" cy="931412"/>
          </a:xfrm>
        </p:spPr>
        <p:txBody>
          <a:bodyPr>
            <a:normAutofit/>
          </a:bodyPr>
          <a:lstStyle/>
          <a:p>
            <a:r>
              <a:rPr lang="en-US" b="1" dirty="0">
                <a:solidFill>
                  <a:schemeClr val="accent5"/>
                </a:solidFill>
              </a:rPr>
              <a:t>SIRS (Systemic Inflammatory Response Syndrome) </a:t>
            </a:r>
          </a:p>
        </p:txBody>
      </p:sp>
      <p:sp>
        <p:nvSpPr>
          <p:cNvPr id="3" name="Content Placeholder 2"/>
          <p:cNvSpPr>
            <a:spLocks noGrp="1"/>
          </p:cNvSpPr>
          <p:nvPr>
            <p:ph idx="1"/>
          </p:nvPr>
        </p:nvSpPr>
        <p:spPr>
          <a:xfrm>
            <a:off x="341194" y="1269242"/>
            <a:ext cx="11012606" cy="5418161"/>
          </a:xfrm>
        </p:spPr>
        <p:txBody>
          <a:bodyPr>
            <a:noAutofit/>
          </a:bodyPr>
          <a:lstStyle/>
          <a:p>
            <a:r>
              <a:rPr lang="en-US" sz="3600" b="1" dirty="0">
                <a:solidFill>
                  <a:srgbClr val="FF0000"/>
                </a:solidFill>
              </a:rPr>
              <a:t>SIRS (Systemic Inflammatory Response Syndrome) </a:t>
            </a:r>
          </a:p>
          <a:p>
            <a:pPr lvl="1"/>
            <a:r>
              <a:rPr lang="en-US" sz="2000" dirty="0"/>
              <a:t>The systemic response to a wide range of stresses. </a:t>
            </a:r>
          </a:p>
          <a:p>
            <a:pPr lvl="1"/>
            <a:endParaRPr lang="en-US" sz="2000" dirty="0"/>
          </a:p>
          <a:p>
            <a:pPr lvl="1"/>
            <a:r>
              <a:rPr lang="en-US" sz="2000" dirty="0"/>
              <a:t>Temperature &gt;38°C (100.4°) or &lt;36°C (96.8°F). </a:t>
            </a:r>
          </a:p>
          <a:p>
            <a:pPr lvl="1"/>
            <a:endParaRPr lang="en-US" sz="2000" dirty="0"/>
          </a:p>
          <a:p>
            <a:pPr lvl="1"/>
            <a:r>
              <a:rPr lang="en-US" sz="2000" dirty="0"/>
              <a:t>Heart rate &gt;90 beats/min. </a:t>
            </a:r>
          </a:p>
          <a:p>
            <a:pPr lvl="1"/>
            <a:endParaRPr lang="en-US" sz="2000" dirty="0"/>
          </a:p>
          <a:p>
            <a:pPr lvl="1"/>
            <a:r>
              <a:rPr lang="en-US" sz="2000" dirty="0"/>
              <a:t>Respiratory rate &gt;20 breaths/min or PaCO2 &lt;32 mmHg. </a:t>
            </a:r>
          </a:p>
          <a:p>
            <a:pPr lvl="1"/>
            <a:endParaRPr lang="en-US" sz="2000" dirty="0"/>
          </a:p>
          <a:p>
            <a:pPr lvl="1"/>
            <a:r>
              <a:rPr lang="en-US" sz="2000" dirty="0"/>
              <a:t>White blood cells &gt; 12,000 cells/ml or &lt; 4,000 cells/ml or &gt;10% immature (band) forms. </a:t>
            </a:r>
          </a:p>
          <a:p>
            <a:pPr lvl="2"/>
            <a:r>
              <a:rPr lang="en-US" dirty="0"/>
              <a:t>Note: Two or more of the following must be present. </a:t>
            </a:r>
          </a:p>
          <a:p>
            <a:pPr lvl="2"/>
            <a:endParaRPr lang="en-US" dirty="0"/>
          </a:p>
          <a:p>
            <a:pPr lvl="1"/>
            <a:r>
              <a:rPr lang="en-US" sz="2000" dirty="0"/>
              <a:t>These changes should represent acute alterations from baseline in the absence of other known causes for the abnormalities.</a:t>
            </a:r>
          </a:p>
        </p:txBody>
      </p:sp>
    </p:spTree>
    <p:extLst>
      <p:ext uri="{BB962C8B-B14F-4D97-AF65-F5344CB8AC3E}">
        <p14:creationId xmlns:p14="http://schemas.microsoft.com/office/powerpoint/2010/main" val="35874112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TotalTime>
  <Words>1482</Words>
  <Application>Microsoft Office PowerPoint</Application>
  <PresentationFormat>Widescreen</PresentationFormat>
  <Paragraphs>172</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Source Sans Pro</vt:lpstr>
      <vt:lpstr>Times New Roman</vt:lpstr>
      <vt:lpstr>Wingdings</vt:lpstr>
      <vt:lpstr>Office Theme</vt:lpstr>
      <vt:lpstr>Systemic Inflammatory Response Syndrome (SIRS)</vt:lpstr>
      <vt:lpstr>Objectives </vt:lpstr>
      <vt:lpstr>Pathophysiology</vt:lpstr>
      <vt:lpstr>Systemic Inflammatory Response Syndrome (SIRS)</vt:lpstr>
      <vt:lpstr>PowerPoint Presentation</vt:lpstr>
      <vt:lpstr>Systemic inflammatory response syndrome (SIRS) </vt:lpstr>
      <vt:lpstr>Systemic Inflammatory Response Syndrome</vt:lpstr>
      <vt:lpstr>SIRS (Systemic Inflammatory Response Syndrome) </vt:lpstr>
      <vt:lpstr>SIRS (Systemic Inflammatory Response Syndrome) </vt:lpstr>
      <vt:lpstr>PowerPoint Presentation</vt:lpstr>
      <vt:lpstr>MODS (Multiple Organ Dysfunction Syndrome) </vt:lpstr>
      <vt:lpstr>Severe Sepsis </vt:lpstr>
      <vt:lpstr>PowerPoint Presentation</vt:lpstr>
      <vt:lpstr>Sepsis resuscitation bundle </vt:lpstr>
      <vt:lpstr>Sepsis management bundle</vt:lpstr>
      <vt:lpstr>Antibiotic use in Sepsis </vt:lpstr>
      <vt:lpstr>Nursing Care Plan for Patient in Shock</vt:lpstr>
      <vt:lpstr>Nursing Interventions </vt:lpstr>
      <vt:lpstr>Nursing interventions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Mohammad</dc:creator>
  <cp:lastModifiedBy>Marwa Alburmawi</cp:lastModifiedBy>
  <cp:revision>58</cp:revision>
  <dcterms:created xsi:type="dcterms:W3CDTF">2023-01-04T16:17:24Z</dcterms:created>
  <dcterms:modified xsi:type="dcterms:W3CDTF">2024-01-01T12:28:34Z</dcterms:modified>
</cp:coreProperties>
</file>