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6761163" cy="9942513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31326" y="0"/>
            <a:ext cx="2929837" cy="49942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74" y="0"/>
            <a:ext cx="2929837" cy="49942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31326" y="9443088"/>
            <a:ext cx="2929837" cy="49942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74" y="9443088"/>
            <a:ext cx="2929837" cy="49942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BD2CB8-DC5F-4D3B-B573-5945014F27F5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876120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31326" y="0"/>
            <a:ext cx="2929837" cy="49942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74" y="0"/>
            <a:ext cx="2929837" cy="49942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7"/>
            <a:ext cx="5408930" cy="391486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31326" y="9443088"/>
            <a:ext cx="2929837" cy="49942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74" y="9443088"/>
            <a:ext cx="2929837" cy="49942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C4D6D6-BCB1-4DAF-BD6D-2BEA8F53BE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12202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921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779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05755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47734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56359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30789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24633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54219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51844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42310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539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90540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31731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82043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44755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80748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9482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0806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06855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33434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91707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94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54769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1712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132698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758111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90551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76235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72710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94667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28264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85641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39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1612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44448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21124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40317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507669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793601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65873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9715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23705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89324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18091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49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243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014129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50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50587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51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65286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52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1788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53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3979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54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7281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601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13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38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D6D6-BCB1-4DAF-BD6D-2BEA8F53BEAD}" type="slidenum">
              <a:rPr lang="ar-JO" smtClean="0"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881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917" y="187807"/>
            <a:ext cx="8278164" cy="1895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5142" y="3045713"/>
            <a:ext cx="7609205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4842" y="6466621"/>
            <a:ext cx="17018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30" dirty="0"/>
              <a:t>‹#›</a:t>
            </a:fld>
            <a:endParaRPr spc="-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2244" y="704087"/>
            <a:ext cx="5407152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0224" y="1298447"/>
            <a:ext cx="7123176" cy="1202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917" y="187807"/>
            <a:ext cx="8278164" cy="1939146"/>
          </a:xfrm>
          <a:prstGeom prst="rect">
            <a:avLst/>
          </a:prstGeom>
        </p:spPr>
        <p:txBody>
          <a:bodyPr vert="horz" wrap="square" lIns="0" tIns="726592" rIns="0" bIns="0" rtlCol="0">
            <a:spAutoFit/>
          </a:bodyPr>
          <a:lstStyle/>
          <a:p>
            <a:pPr marL="934085" marR="5080" indent="922019">
              <a:lnSpc>
                <a:spcPts val="4680"/>
              </a:lnSpc>
              <a:spcBef>
                <a:spcPts val="650"/>
              </a:spcBef>
            </a:pPr>
            <a:r>
              <a:rPr sz="4300" spc="-10" dirty="0"/>
              <a:t>Communication </a:t>
            </a:r>
            <a:r>
              <a:rPr sz="4300" spc="-5" dirty="0"/>
              <a:t>and  </a:t>
            </a:r>
            <a:r>
              <a:rPr sz="4300" spc="-15" dirty="0"/>
              <a:t>Therapeutic</a:t>
            </a:r>
            <a:r>
              <a:rPr sz="4300" spc="10" dirty="0"/>
              <a:t> </a:t>
            </a:r>
            <a:r>
              <a:rPr sz="4300" spc="-15" dirty="0"/>
              <a:t>Communication</a:t>
            </a:r>
            <a:endParaRPr sz="4300" dirty="0"/>
          </a:p>
        </p:txBody>
      </p:sp>
      <p:sp>
        <p:nvSpPr>
          <p:cNvPr id="11" name="object 11"/>
          <p:cNvSpPr txBox="1"/>
          <p:nvPr/>
        </p:nvSpPr>
        <p:spPr>
          <a:xfrm>
            <a:off x="694842" y="6466621"/>
            <a:ext cx="11112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30" dirty="0">
                <a:solidFill>
                  <a:srgbClr val="888888"/>
                </a:solidFill>
                <a:latin typeface="Arial"/>
                <a:cs typeface="Arial"/>
              </a:rPr>
              <a:t>1</a:t>
            </a:fld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67318" y="4724400"/>
            <a:ext cx="3977004" cy="10407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 indent="1144270" algn="l" rtl="0">
              <a:lnSpc>
                <a:spcPts val="3670"/>
              </a:lnSpc>
              <a:spcBef>
                <a:spcPts val="760"/>
              </a:spcBef>
            </a:pPr>
            <a:r>
              <a:rPr lang="en-US" sz="3600" b="1" spc="-40" dirty="0">
                <a:solidFill>
                  <a:srgbClr val="252525"/>
                </a:solidFill>
                <a:latin typeface="Calibri"/>
                <a:cs typeface="Calibri"/>
              </a:rPr>
              <a:t>Lecture 3</a:t>
            </a:r>
            <a:r>
              <a:rPr sz="36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lang="ar-JO" sz="360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b="1" spc="-35" dirty="0">
                <a:solidFill>
                  <a:srgbClr val="252525"/>
                </a:solidFill>
                <a:latin typeface="Calibri"/>
                <a:cs typeface="Calibri"/>
              </a:rPr>
              <a:t>  </a:t>
            </a:r>
            <a:r>
              <a:rPr sz="3600" b="1" spc="-50" dirty="0">
                <a:solidFill>
                  <a:srgbClr val="252525"/>
                </a:solidFill>
                <a:latin typeface="Calibri"/>
                <a:cs typeface="Calibri"/>
              </a:rPr>
              <a:t>Communication</a:t>
            </a:r>
            <a:r>
              <a:rPr sz="3600" b="1" spc="-1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3600" b="1" spc="-45" dirty="0">
                <a:solidFill>
                  <a:srgbClr val="252525"/>
                </a:solidFill>
                <a:latin typeface="Calibri"/>
                <a:cs typeface="Calibri"/>
              </a:rPr>
              <a:t>Skills</a:t>
            </a:r>
            <a:endParaRPr sz="3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328040"/>
            <a:ext cx="71628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Listening</a:t>
            </a:r>
            <a:r>
              <a:rPr sz="3600" spc="-55" dirty="0"/>
              <a:t> </a:t>
            </a:r>
            <a:r>
              <a:rPr sz="3600" dirty="0"/>
              <a:t>Skills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2799588"/>
            <a:ext cx="3881628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844372"/>
            <a:ext cx="8382000" cy="55701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99745" marR="32384" algn="l" rtl="0">
              <a:lnSpc>
                <a:spcPts val="2810"/>
              </a:lnSpc>
              <a:spcBef>
                <a:spcPts val="455"/>
              </a:spcBef>
            </a:pPr>
            <a:r>
              <a:rPr sz="2600" b="1" u="sng" spc="-5" dirty="0">
                <a:latin typeface="Calibri"/>
                <a:cs typeface="Calibri"/>
              </a:rPr>
              <a:t>Developing </a:t>
            </a:r>
            <a:r>
              <a:rPr sz="2600" b="1" u="sng" spc="-15" dirty="0">
                <a:latin typeface="Calibri"/>
                <a:cs typeface="Calibri"/>
              </a:rPr>
              <a:t>effective listening </a:t>
            </a:r>
            <a:r>
              <a:rPr sz="2600" b="1" u="sng" spc="-5" dirty="0">
                <a:latin typeface="Calibri"/>
                <a:cs typeface="Calibri"/>
              </a:rPr>
              <a:t>skills </a:t>
            </a:r>
            <a:r>
              <a:rPr sz="2600" b="1" u="sng" spc="-15" dirty="0">
                <a:latin typeface="Calibri"/>
                <a:cs typeface="Calibri"/>
              </a:rPr>
              <a:t>involves </a:t>
            </a:r>
            <a:r>
              <a:rPr sz="2600" b="1" u="sng" spc="-10" dirty="0">
                <a:latin typeface="Calibri"/>
                <a:cs typeface="Calibri"/>
              </a:rPr>
              <a:t>two </a:t>
            </a:r>
            <a:r>
              <a:rPr sz="2600" b="1" u="sng" spc="-5" dirty="0">
                <a:latin typeface="Calibri"/>
                <a:cs typeface="Calibri"/>
              </a:rPr>
              <a:t>specific  </a:t>
            </a:r>
            <a:r>
              <a:rPr sz="2600" b="1" u="sng" spc="-20" dirty="0">
                <a:latin typeface="Calibri"/>
                <a:cs typeface="Calibri"/>
              </a:rPr>
              <a:t>steps</a:t>
            </a:r>
            <a:endParaRPr sz="2600" u="sng" dirty="0">
              <a:latin typeface="Calibri"/>
              <a:cs typeface="Calibri"/>
            </a:endParaRPr>
          </a:p>
          <a:p>
            <a:pPr marL="844550" indent="-344805" algn="l" rtl="0">
              <a:lnSpc>
                <a:spcPct val="100000"/>
              </a:lnSpc>
              <a:spcBef>
                <a:spcPts val="1535"/>
              </a:spcBef>
              <a:buAutoNum type="arabicParenR"/>
              <a:tabLst>
                <a:tab pos="845185" algn="l"/>
              </a:tabLst>
            </a:pPr>
            <a:r>
              <a:rPr sz="2600" b="1" spc="-5" dirty="0">
                <a:latin typeface="Calibri"/>
                <a:cs typeface="Calibri"/>
              </a:rPr>
              <a:t>Recognizing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5" dirty="0">
                <a:latin typeface="Calibri"/>
                <a:cs typeface="Calibri"/>
              </a:rPr>
              <a:t>dealing with </a:t>
            </a:r>
            <a:r>
              <a:rPr sz="2600" b="1" spc="-10" dirty="0">
                <a:latin typeface="Calibri"/>
                <a:cs typeface="Calibri"/>
              </a:rPr>
              <a:t>barriers </a:t>
            </a:r>
            <a:r>
              <a:rPr sz="2600" b="1" spc="-15" dirty="0">
                <a:latin typeface="Calibri"/>
                <a:cs typeface="Calibri"/>
              </a:rPr>
              <a:t>to</a:t>
            </a:r>
            <a:r>
              <a:rPr sz="2600" b="1" spc="6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listening</a:t>
            </a:r>
            <a:endParaRPr sz="2600" dirty="0">
              <a:latin typeface="Calibri"/>
              <a:cs typeface="Calibri"/>
            </a:endParaRPr>
          </a:p>
          <a:p>
            <a:pPr marL="844550" indent="-344805" algn="l" rtl="0">
              <a:lnSpc>
                <a:spcPct val="100000"/>
              </a:lnSpc>
              <a:spcBef>
                <a:spcPts val="495"/>
              </a:spcBef>
              <a:buAutoNum type="arabicParenR"/>
              <a:tabLst>
                <a:tab pos="845185" algn="l"/>
              </a:tabLst>
            </a:pPr>
            <a:r>
              <a:rPr sz="2600" b="1" spc="-10" dirty="0">
                <a:latin typeface="Calibri"/>
                <a:cs typeface="Calibri"/>
              </a:rPr>
              <a:t>Developing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dirty="0">
                <a:latin typeface="Calibri"/>
                <a:cs typeface="Calibri"/>
              </a:rPr>
              <a:t>using </a:t>
            </a:r>
            <a:r>
              <a:rPr sz="2600" b="1" spc="-10" dirty="0">
                <a:latin typeface="Calibri"/>
                <a:cs typeface="Calibri"/>
              </a:rPr>
              <a:t>listening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behaviors</a:t>
            </a:r>
            <a:endParaRPr sz="26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1870"/>
              </a:spcBef>
            </a:pPr>
            <a:r>
              <a:rPr sz="3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Barriers </a:t>
            </a:r>
            <a:r>
              <a:rPr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to</a:t>
            </a:r>
            <a:r>
              <a:rPr sz="32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2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Listening</a:t>
            </a:r>
            <a:endParaRPr lang="ar-J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251460" indent="-238760" algn="l" rtl="0">
              <a:lnSpc>
                <a:spcPct val="150000"/>
              </a:lnSpc>
              <a:spcBef>
                <a:spcPts val="35"/>
              </a:spcBef>
              <a:buChar char="•"/>
              <a:tabLst>
                <a:tab pos="252095" algn="l"/>
              </a:tabLst>
            </a:pPr>
            <a:r>
              <a:rPr sz="2600" b="1" spc="-5" dirty="0">
                <a:latin typeface="Calibri"/>
                <a:cs typeface="Calibri"/>
              </a:rPr>
              <a:t>Jumping </a:t>
            </a:r>
            <a:r>
              <a:rPr sz="2600" b="1" spc="-15" dirty="0">
                <a:latin typeface="Calibri"/>
                <a:cs typeface="Calibri"/>
              </a:rPr>
              <a:t>to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conclusions.</a:t>
            </a:r>
            <a:endParaRPr sz="2600" dirty="0">
              <a:latin typeface="Calibri"/>
              <a:cs typeface="Calibri"/>
            </a:endParaRPr>
          </a:p>
          <a:p>
            <a:pPr marL="251460" indent="-238760" algn="l" rtl="0">
              <a:lnSpc>
                <a:spcPct val="150000"/>
              </a:lnSpc>
              <a:spcBef>
                <a:spcPts val="5"/>
              </a:spcBef>
              <a:buChar char="•"/>
              <a:tabLst>
                <a:tab pos="252095" algn="l"/>
              </a:tabLst>
            </a:pPr>
            <a:r>
              <a:rPr sz="2600" b="1" dirty="0">
                <a:latin typeface="Calibri"/>
                <a:cs typeface="Calibri"/>
              </a:rPr>
              <a:t>Hearing </a:t>
            </a:r>
            <a:r>
              <a:rPr sz="2600" b="1" spc="-10" dirty="0">
                <a:latin typeface="Calibri"/>
                <a:cs typeface="Calibri"/>
              </a:rPr>
              <a:t>what </a:t>
            </a:r>
            <a:r>
              <a:rPr sz="2600" b="1" spc="-15" dirty="0">
                <a:latin typeface="Calibri"/>
                <a:cs typeface="Calibri"/>
              </a:rPr>
              <a:t>we want </a:t>
            </a:r>
            <a:r>
              <a:rPr sz="2600" b="1" spc="-20" dirty="0">
                <a:latin typeface="Calibri"/>
                <a:cs typeface="Calibri"/>
              </a:rPr>
              <a:t>to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0" dirty="0">
                <a:latin typeface="Calibri"/>
                <a:cs typeface="Calibri"/>
              </a:rPr>
              <a:t>hear.</a:t>
            </a:r>
            <a:endParaRPr sz="2600" dirty="0">
              <a:latin typeface="Calibri"/>
              <a:cs typeface="Calibri"/>
            </a:endParaRPr>
          </a:p>
          <a:p>
            <a:pPr marL="251460" indent="-238760" algn="l" rtl="0">
              <a:lnSpc>
                <a:spcPct val="150000"/>
              </a:lnSpc>
              <a:buChar char="•"/>
              <a:tabLst>
                <a:tab pos="252095" algn="l"/>
              </a:tabLst>
            </a:pPr>
            <a:r>
              <a:rPr sz="2600" b="1" spc="-30" dirty="0">
                <a:latin typeface="Calibri"/>
                <a:cs typeface="Calibri"/>
              </a:rPr>
              <a:t>Tuning </a:t>
            </a:r>
            <a:r>
              <a:rPr sz="2600" b="1" dirty="0">
                <a:latin typeface="Calibri"/>
                <a:cs typeface="Calibri"/>
              </a:rPr>
              <a:t>out a </a:t>
            </a:r>
            <a:r>
              <a:rPr sz="2600" b="1" spc="-10" dirty="0">
                <a:latin typeface="Calibri"/>
                <a:cs typeface="Calibri"/>
              </a:rPr>
              <a:t>point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view that </a:t>
            </a:r>
            <a:r>
              <a:rPr sz="2600" b="1" spc="-15" dirty="0">
                <a:latin typeface="Calibri"/>
                <a:cs typeface="Calibri"/>
              </a:rPr>
              <a:t>differs </a:t>
            </a:r>
            <a:r>
              <a:rPr sz="2600" b="1" spc="-10" dirty="0">
                <a:latin typeface="Calibri"/>
                <a:cs typeface="Calibri"/>
              </a:rPr>
              <a:t>from </a:t>
            </a:r>
            <a:r>
              <a:rPr sz="2600" b="1" dirty="0">
                <a:latin typeface="Calibri"/>
                <a:cs typeface="Calibri"/>
              </a:rPr>
              <a:t>our</a:t>
            </a:r>
            <a:r>
              <a:rPr sz="2600" b="1" spc="1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own.</a:t>
            </a:r>
            <a:endParaRPr sz="2600" dirty="0">
              <a:latin typeface="Calibri"/>
              <a:cs typeface="Calibri"/>
            </a:endParaRPr>
          </a:p>
          <a:p>
            <a:pPr marL="251460" indent="-238760" algn="l" rtl="0">
              <a:lnSpc>
                <a:spcPct val="150000"/>
              </a:lnSpc>
              <a:buChar char="•"/>
              <a:tabLst>
                <a:tab pos="252095" algn="l"/>
              </a:tabLst>
            </a:pPr>
            <a:r>
              <a:rPr sz="2600" b="1" spc="-5" dirty="0">
                <a:latin typeface="Calibri"/>
                <a:cs typeface="Calibri"/>
              </a:rPr>
              <a:t>Formulating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rehearsing </a:t>
            </a:r>
            <a:r>
              <a:rPr sz="2600" b="1" dirty="0">
                <a:latin typeface="Calibri"/>
                <a:cs typeface="Calibri"/>
              </a:rPr>
              <a:t>our</a:t>
            </a:r>
            <a:r>
              <a:rPr sz="2600" b="1" spc="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response.</a:t>
            </a:r>
            <a:endParaRPr sz="2600" dirty="0">
              <a:latin typeface="Calibri"/>
              <a:cs typeface="Calibri"/>
            </a:endParaRPr>
          </a:p>
          <a:p>
            <a:pPr marL="251460" indent="-238760" algn="l" rtl="0">
              <a:lnSpc>
                <a:spcPct val="150000"/>
              </a:lnSpc>
              <a:buChar char="•"/>
              <a:tabLst>
                <a:tab pos="252095" algn="l"/>
              </a:tabLst>
            </a:pPr>
            <a:r>
              <a:rPr sz="2600" b="1" spc="-5" dirty="0">
                <a:latin typeface="Calibri"/>
                <a:cs typeface="Calibri"/>
              </a:rPr>
              <a:t>Being </a:t>
            </a:r>
            <a:r>
              <a:rPr sz="2600" b="1" spc="-20" dirty="0">
                <a:latin typeface="Calibri"/>
                <a:cs typeface="Calibri"/>
              </a:rPr>
              <a:t>inattentive </a:t>
            </a:r>
            <a:r>
              <a:rPr sz="2600" b="1" dirty="0">
                <a:latin typeface="Calibri"/>
                <a:cs typeface="Calibri"/>
              </a:rPr>
              <a:t>- </a:t>
            </a:r>
            <a:r>
              <a:rPr sz="2600" b="1" spc="-5" dirty="0">
                <a:latin typeface="Calibri"/>
                <a:cs typeface="Calibri"/>
              </a:rPr>
              <a:t>thinking </a:t>
            </a:r>
            <a:r>
              <a:rPr sz="2600" b="1" dirty="0">
                <a:latin typeface="Calibri"/>
                <a:cs typeface="Calibri"/>
              </a:rPr>
              <a:t>about </a:t>
            </a:r>
            <a:r>
              <a:rPr sz="2600" b="1" spc="-5" dirty="0">
                <a:latin typeface="Calibri"/>
                <a:cs typeface="Calibri"/>
              </a:rPr>
              <a:t>something else</a:t>
            </a:r>
            <a:r>
              <a:rPr sz="2600" b="1" spc="180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entirely.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00252"/>
            <a:ext cx="61721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Barriers </a:t>
            </a:r>
            <a:r>
              <a:rPr sz="40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</a:t>
            </a:r>
            <a:r>
              <a:rPr sz="4000" spc="-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000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Listening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0" y="1295401"/>
            <a:ext cx="9144000" cy="575478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6220" marR="5080" indent="-223520" algn="l" rtl="0">
              <a:lnSpc>
                <a:spcPct val="150000"/>
              </a:lnSpc>
              <a:spcBef>
                <a:spcPts val="455"/>
              </a:spcBef>
              <a:buChar char="•"/>
              <a:tabLst>
                <a:tab pos="252095" algn="l"/>
              </a:tabLst>
            </a:pPr>
            <a:r>
              <a:rPr sz="2600" b="1" spc="-10" dirty="0">
                <a:latin typeface="Calibri"/>
                <a:cs typeface="+mj-cs"/>
              </a:rPr>
              <a:t>Having </a:t>
            </a:r>
            <a:r>
              <a:rPr sz="2600" b="1" dirty="0">
                <a:latin typeface="Calibri"/>
                <a:cs typeface="+mj-cs"/>
              </a:rPr>
              <a:t>a </a:t>
            </a:r>
            <a:r>
              <a:rPr sz="2600" b="1" spc="-5" dirty="0">
                <a:latin typeface="Calibri"/>
                <a:cs typeface="+mj-cs"/>
              </a:rPr>
              <a:t>closed </a:t>
            </a:r>
            <a:r>
              <a:rPr sz="2600" b="1" dirty="0">
                <a:latin typeface="Calibri"/>
                <a:cs typeface="+mj-cs"/>
              </a:rPr>
              <a:t>mind- </a:t>
            </a:r>
            <a:r>
              <a:rPr sz="2600" b="1" spc="-10" dirty="0">
                <a:latin typeface="Calibri"/>
                <a:cs typeface="+mj-cs"/>
              </a:rPr>
              <a:t>you </a:t>
            </a:r>
            <a:r>
              <a:rPr sz="2600" b="1" spc="-5" dirty="0">
                <a:latin typeface="Calibri"/>
                <a:cs typeface="+mj-cs"/>
              </a:rPr>
              <a:t>do </a:t>
            </a:r>
            <a:r>
              <a:rPr sz="2600" b="1" dirty="0">
                <a:latin typeface="Calibri"/>
                <a:cs typeface="+mj-cs"/>
              </a:rPr>
              <a:t>not </a:t>
            </a:r>
            <a:r>
              <a:rPr sz="2600" b="1" spc="-15" dirty="0">
                <a:latin typeface="Calibri"/>
                <a:cs typeface="+mj-cs"/>
              </a:rPr>
              <a:t>want to </a:t>
            </a:r>
            <a:r>
              <a:rPr sz="2600" b="1" dirty="0">
                <a:latin typeface="Calibri"/>
                <a:cs typeface="+mj-cs"/>
              </a:rPr>
              <a:t>hear </a:t>
            </a:r>
            <a:r>
              <a:rPr sz="2600" b="1" spc="-10" dirty="0">
                <a:latin typeface="Calibri"/>
                <a:cs typeface="+mj-cs"/>
              </a:rPr>
              <a:t>what </a:t>
            </a:r>
            <a:r>
              <a:rPr sz="2600" b="1" spc="-5" dirty="0">
                <a:latin typeface="Calibri"/>
                <a:cs typeface="+mj-cs"/>
              </a:rPr>
              <a:t>the  </a:t>
            </a:r>
            <a:r>
              <a:rPr sz="2600" b="1" spc="-10" dirty="0">
                <a:latin typeface="Calibri"/>
                <a:cs typeface="+mj-cs"/>
              </a:rPr>
              <a:t>person </a:t>
            </a:r>
            <a:r>
              <a:rPr sz="2600" b="1" dirty="0">
                <a:latin typeface="Calibri"/>
                <a:cs typeface="+mj-cs"/>
              </a:rPr>
              <a:t>has </a:t>
            </a:r>
            <a:r>
              <a:rPr sz="2600" b="1" spc="-15" dirty="0">
                <a:latin typeface="Calibri"/>
                <a:cs typeface="+mj-cs"/>
              </a:rPr>
              <a:t>to</a:t>
            </a:r>
            <a:r>
              <a:rPr sz="2600" b="1" spc="0" dirty="0">
                <a:latin typeface="Calibri"/>
                <a:cs typeface="+mj-cs"/>
              </a:rPr>
              <a:t> </a:t>
            </a:r>
            <a:r>
              <a:rPr sz="2600" b="1" spc="-50" dirty="0">
                <a:latin typeface="Calibri"/>
                <a:cs typeface="+mj-cs"/>
              </a:rPr>
              <a:t>say.</a:t>
            </a:r>
            <a:endParaRPr sz="2600" dirty="0">
              <a:latin typeface="Calibri"/>
              <a:cs typeface="+mj-cs"/>
            </a:endParaRPr>
          </a:p>
          <a:p>
            <a:pPr marL="236220" indent="-223520" algn="l" rtl="0">
              <a:lnSpc>
                <a:spcPct val="150000"/>
              </a:lnSpc>
              <a:spcBef>
                <a:spcPts val="455"/>
              </a:spcBef>
              <a:buChar char="•"/>
              <a:tabLst>
                <a:tab pos="252095" algn="l"/>
              </a:tabLst>
            </a:pPr>
            <a:r>
              <a:rPr sz="2600" b="1" spc="-10" dirty="0">
                <a:latin typeface="Calibri"/>
                <a:cs typeface="+mj-cs"/>
              </a:rPr>
              <a:t>Feeling anxious </a:t>
            </a:r>
            <a:r>
              <a:rPr sz="2600" b="1" dirty="0">
                <a:latin typeface="Calibri"/>
                <a:cs typeface="+mj-cs"/>
              </a:rPr>
              <a:t>or</a:t>
            </a:r>
            <a:r>
              <a:rPr sz="2600" b="1" spc="15" dirty="0">
                <a:latin typeface="Calibri"/>
                <a:cs typeface="+mj-cs"/>
              </a:rPr>
              <a:t> </a:t>
            </a:r>
            <a:r>
              <a:rPr sz="2600" b="1" dirty="0">
                <a:latin typeface="Calibri"/>
                <a:cs typeface="+mj-cs"/>
              </a:rPr>
              <a:t>self-conscious.</a:t>
            </a:r>
            <a:endParaRPr sz="2600" dirty="0">
              <a:latin typeface="Calibri"/>
              <a:cs typeface="+mj-cs"/>
            </a:endParaRPr>
          </a:p>
          <a:p>
            <a:pPr marL="236220" indent="-223520" algn="l" rtl="0">
              <a:lnSpc>
                <a:spcPct val="150000"/>
              </a:lnSpc>
              <a:spcBef>
                <a:spcPts val="480"/>
              </a:spcBef>
              <a:buChar char="•"/>
              <a:tabLst>
                <a:tab pos="252095" algn="l"/>
              </a:tabLst>
            </a:pPr>
            <a:r>
              <a:rPr sz="2600" b="1" spc="-5" dirty="0">
                <a:latin typeface="Calibri"/>
                <a:cs typeface="+mj-cs"/>
              </a:rPr>
              <a:t>Judging the person, either positively </a:t>
            </a:r>
            <a:r>
              <a:rPr sz="2600" b="1" dirty="0">
                <a:latin typeface="Calibri"/>
                <a:cs typeface="+mj-cs"/>
              </a:rPr>
              <a:t>or</a:t>
            </a:r>
            <a:r>
              <a:rPr sz="2600" b="1" spc="65" dirty="0">
                <a:latin typeface="Calibri"/>
                <a:cs typeface="+mj-cs"/>
              </a:rPr>
              <a:t> </a:t>
            </a:r>
            <a:r>
              <a:rPr sz="2600" b="1" spc="-30" dirty="0">
                <a:latin typeface="Calibri"/>
                <a:cs typeface="+mj-cs"/>
              </a:rPr>
              <a:t>negatively.</a:t>
            </a:r>
            <a:endParaRPr sz="2600" dirty="0">
              <a:latin typeface="Calibri"/>
              <a:cs typeface="+mj-cs"/>
            </a:endParaRPr>
          </a:p>
          <a:p>
            <a:pPr marL="236220" indent="-223520" algn="l" rtl="0">
              <a:lnSpc>
                <a:spcPct val="150000"/>
              </a:lnSpc>
              <a:spcBef>
                <a:spcPts val="490"/>
              </a:spcBef>
              <a:buChar char="•"/>
              <a:tabLst>
                <a:tab pos="252095" algn="l"/>
              </a:tabLst>
            </a:pPr>
            <a:r>
              <a:rPr sz="2600" b="1" spc="-10" dirty="0">
                <a:latin typeface="Calibri"/>
                <a:cs typeface="+mj-cs"/>
              </a:rPr>
              <a:t>Subjective </a:t>
            </a:r>
            <a:r>
              <a:rPr sz="2600" b="1" dirty="0">
                <a:latin typeface="Calibri"/>
                <a:cs typeface="+mj-cs"/>
              </a:rPr>
              <a:t>biases </a:t>
            </a:r>
            <a:r>
              <a:rPr sz="2600" b="1" spc="-5" dirty="0">
                <a:latin typeface="Calibri"/>
                <a:cs typeface="+mj-cs"/>
              </a:rPr>
              <a:t>based </a:t>
            </a:r>
            <a:r>
              <a:rPr sz="2600" b="1" dirty="0">
                <a:latin typeface="Calibri"/>
                <a:cs typeface="+mj-cs"/>
              </a:rPr>
              <a:t>on </a:t>
            </a:r>
            <a:r>
              <a:rPr sz="2600" b="1" spc="-10" dirty="0">
                <a:latin typeface="Calibri"/>
                <a:cs typeface="+mj-cs"/>
              </a:rPr>
              <a:t>ignorance </a:t>
            </a:r>
            <a:r>
              <a:rPr sz="2600" b="1" dirty="0">
                <a:latin typeface="Calibri"/>
                <a:cs typeface="+mj-cs"/>
              </a:rPr>
              <a:t>or</a:t>
            </a:r>
            <a:r>
              <a:rPr sz="2600" b="1" spc="75" dirty="0">
                <a:latin typeface="Calibri"/>
                <a:cs typeface="+mj-cs"/>
              </a:rPr>
              <a:t> </a:t>
            </a:r>
            <a:r>
              <a:rPr sz="2600" b="1" spc="-10" dirty="0">
                <a:latin typeface="Calibri"/>
                <a:cs typeface="+mj-cs"/>
              </a:rPr>
              <a:t>prejudice.</a:t>
            </a:r>
            <a:endParaRPr sz="2600" dirty="0">
              <a:latin typeface="Calibri"/>
              <a:cs typeface="+mj-cs"/>
            </a:endParaRPr>
          </a:p>
          <a:p>
            <a:pPr marL="311150" marR="632460" indent="-298450" algn="l" rtl="0">
              <a:lnSpc>
                <a:spcPct val="150000"/>
              </a:lnSpc>
              <a:spcBef>
                <a:spcPts val="805"/>
              </a:spcBef>
              <a:buFontTx/>
              <a:buChar char="•"/>
              <a:tabLst>
                <a:tab pos="252095" algn="l"/>
              </a:tabLst>
            </a:pPr>
            <a:r>
              <a:rPr sz="2600" b="1" spc="-15" dirty="0">
                <a:latin typeface="Calibri"/>
                <a:cs typeface="+mj-cs"/>
              </a:rPr>
              <a:t>Cultural </a:t>
            </a:r>
            <a:r>
              <a:rPr sz="2600" b="1" dirty="0">
                <a:latin typeface="Calibri"/>
                <a:cs typeface="+mj-cs"/>
              </a:rPr>
              <a:t>issues, </a:t>
            </a:r>
            <a:r>
              <a:rPr sz="2600" b="1" spc="0" dirty="0">
                <a:latin typeface="Calibri"/>
                <a:cs typeface="+mj-cs"/>
              </a:rPr>
              <a:t>e.g. </a:t>
            </a:r>
            <a:r>
              <a:rPr sz="2600" b="1" spc="-10" dirty="0">
                <a:latin typeface="Calibri"/>
                <a:cs typeface="+mj-cs"/>
              </a:rPr>
              <a:t>listening </a:t>
            </a:r>
            <a:r>
              <a:rPr sz="2600" b="1" spc="-15" dirty="0">
                <a:latin typeface="Calibri"/>
                <a:cs typeface="+mj-cs"/>
              </a:rPr>
              <a:t>to </a:t>
            </a:r>
            <a:r>
              <a:rPr sz="2600" b="1" dirty="0">
                <a:latin typeface="Calibri"/>
                <a:cs typeface="+mj-cs"/>
              </a:rPr>
              <a:t>the </a:t>
            </a:r>
            <a:r>
              <a:rPr sz="2600" b="1" spc="-10" dirty="0">
                <a:latin typeface="Calibri"/>
                <a:cs typeface="+mj-cs"/>
              </a:rPr>
              <a:t>differences </a:t>
            </a:r>
            <a:r>
              <a:rPr sz="2600" b="1" dirty="0">
                <a:latin typeface="Calibri"/>
                <a:cs typeface="+mj-cs"/>
              </a:rPr>
              <a:t>in  </a:t>
            </a:r>
            <a:r>
              <a:rPr sz="2600" b="1" spc="-10" dirty="0">
                <a:latin typeface="Calibri"/>
                <a:cs typeface="+mj-cs"/>
              </a:rPr>
              <a:t>pronunciation </a:t>
            </a:r>
            <a:r>
              <a:rPr sz="2600" b="1" dirty="0">
                <a:latin typeface="Calibri"/>
                <a:cs typeface="+mj-cs"/>
              </a:rPr>
              <a:t>of a </a:t>
            </a:r>
            <a:r>
              <a:rPr sz="2600" b="1" spc="-15" dirty="0">
                <a:latin typeface="Calibri"/>
                <a:cs typeface="+mj-cs"/>
              </a:rPr>
              <a:t>different </a:t>
            </a:r>
            <a:r>
              <a:rPr sz="2600" b="1" spc="-5" dirty="0">
                <a:latin typeface="Calibri"/>
                <a:cs typeface="+mj-cs"/>
              </a:rPr>
              <a:t>accent, </a:t>
            </a:r>
            <a:r>
              <a:rPr sz="2600" b="1" spc="-20" dirty="0">
                <a:latin typeface="Calibri"/>
                <a:cs typeface="+mj-cs"/>
              </a:rPr>
              <a:t>rather </a:t>
            </a:r>
            <a:r>
              <a:rPr sz="2600" b="1" spc="-5" dirty="0">
                <a:latin typeface="Calibri"/>
                <a:cs typeface="+mj-cs"/>
              </a:rPr>
              <a:t>than the  </a:t>
            </a:r>
            <a:r>
              <a:rPr sz="2600" b="1" spc="-15" dirty="0">
                <a:latin typeface="Calibri"/>
                <a:cs typeface="+mj-cs"/>
              </a:rPr>
              <a:t>content </a:t>
            </a:r>
            <a:r>
              <a:rPr sz="2600" b="1" dirty="0">
                <a:latin typeface="Calibri"/>
                <a:cs typeface="+mj-cs"/>
              </a:rPr>
              <a:t>of </a:t>
            </a:r>
            <a:r>
              <a:rPr sz="2600" b="1" spc="-5" dirty="0">
                <a:latin typeface="Calibri"/>
                <a:cs typeface="+mj-cs"/>
              </a:rPr>
              <a:t>the</a:t>
            </a:r>
            <a:r>
              <a:rPr sz="2600" b="1" spc="25" dirty="0">
                <a:latin typeface="Calibri"/>
                <a:cs typeface="+mj-cs"/>
              </a:rPr>
              <a:t> </a:t>
            </a:r>
            <a:r>
              <a:rPr sz="2600" b="1" spc="-5" dirty="0">
                <a:latin typeface="Calibri"/>
                <a:cs typeface="+mj-cs"/>
              </a:rPr>
              <a:t>message</a:t>
            </a:r>
            <a:r>
              <a:rPr lang="ar-JO" sz="2600" b="1" spc="-5" dirty="0">
                <a:latin typeface="Calibri"/>
                <a:cs typeface="+mj-cs"/>
              </a:rPr>
              <a:t>…</a:t>
            </a:r>
            <a:r>
              <a:rPr lang="en-US" sz="2600" b="1" spc="-5" dirty="0">
                <a:latin typeface="Calibri"/>
                <a:cs typeface="+mj-cs"/>
              </a:rPr>
              <a:t>..</a:t>
            </a:r>
            <a:r>
              <a:rPr lang="en-US" sz="2600" b="1" spc="-10" dirty="0">
                <a:cs typeface="+mj-cs"/>
              </a:rPr>
              <a:t>Excessive </a:t>
            </a:r>
            <a:r>
              <a:rPr lang="en-US" sz="2600" b="1" spc="-5" dirty="0">
                <a:cs typeface="+mj-cs"/>
              </a:rPr>
              <a:t>and incessant </a:t>
            </a:r>
            <a:r>
              <a:rPr lang="en-US" sz="2600" b="1" spc="-10" dirty="0">
                <a:cs typeface="+mj-cs"/>
              </a:rPr>
              <a:t>talking </a:t>
            </a:r>
            <a:r>
              <a:rPr lang="en-US" sz="2600" b="1" dirty="0">
                <a:cs typeface="+mj-cs"/>
              </a:rPr>
              <a:t>or</a:t>
            </a:r>
            <a:r>
              <a:rPr lang="en-US" sz="2600" b="1" spc="10" dirty="0">
                <a:cs typeface="+mj-cs"/>
              </a:rPr>
              <a:t> </a:t>
            </a:r>
            <a:r>
              <a:rPr lang="en-US" sz="2600" b="1" spc="-10" dirty="0">
                <a:cs typeface="+mj-cs"/>
              </a:rPr>
              <a:t>interrupting</a:t>
            </a:r>
            <a:endParaRPr lang="en-US" sz="2600" dirty="0"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4738" y="26034"/>
            <a:ext cx="5033061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Active </a:t>
            </a:r>
            <a:r>
              <a:rPr spc="-10" dirty="0"/>
              <a:t>listening</a:t>
            </a:r>
            <a:r>
              <a:rPr spc="-120" dirty="0"/>
              <a:t> </a:t>
            </a:r>
            <a:r>
              <a:rPr dirty="0"/>
              <a:t>skills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2399" y="588390"/>
            <a:ext cx="8763001" cy="5731184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61925" marR="276860" indent="-149225" algn="l" rtl="0">
              <a:lnSpc>
                <a:spcPts val="2810"/>
              </a:lnSpc>
              <a:spcBef>
                <a:spcPts val="455"/>
              </a:spcBef>
              <a:buChar char="-"/>
              <a:tabLst>
                <a:tab pos="189865" algn="l"/>
              </a:tabLst>
            </a:pPr>
            <a:r>
              <a:rPr sz="2400" b="1" spc="-5" dirty="0">
                <a:latin typeface="Calibri"/>
                <a:cs typeface="Calibri"/>
              </a:rPr>
              <a:t>Using </a:t>
            </a:r>
            <a:r>
              <a:rPr sz="2400" b="1" spc="-15" dirty="0">
                <a:latin typeface="Calibri"/>
                <a:cs typeface="Calibri"/>
              </a:rPr>
              <a:t>attending </a:t>
            </a:r>
            <a:r>
              <a:rPr sz="2400" b="1" spc="-5" dirty="0">
                <a:latin typeface="Calibri"/>
                <a:cs typeface="Calibri"/>
              </a:rPr>
              <a:t>skills </a:t>
            </a:r>
            <a:r>
              <a:rPr sz="2400" b="1" dirty="0">
                <a:latin typeface="Calibri"/>
                <a:cs typeface="Calibri"/>
              </a:rPr>
              <a:t>(e.g. </a:t>
            </a:r>
            <a:r>
              <a:rPr sz="2400" b="1" spc="-10" dirty="0">
                <a:latin typeface="Calibri"/>
                <a:cs typeface="Calibri"/>
              </a:rPr>
              <a:t>Maintaining </a:t>
            </a:r>
            <a:r>
              <a:rPr sz="2400" b="1" dirty="0">
                <a:latin typeface="Calibri"/>
                <a:cs typeface="Calibri"/>
              </a:rPr>
              <a:t>an open </a:t>
            </a:r>
            <a:r>
              <a:rPr sz="2400" b="1" spc="-10" dirty="0">
                <a:latin typeface="Calibri"/>
                <a:cs typeface="Calibri"/>
              </a:rPr>
              <a:t>posture,  comfortable </a:t>
            </a:r>
            <a:r>
              <a:rPr sz="2400" b="1" spc="-20" dirty="0">
                <a:latin typeface="Calibri"/>
                <a:cs typeface="Calibri"/>
              </a:rPr>
              <a:t>eye </a:t>
            </a:r>
            <a:r>
              <a:rPr sz="2400" b="1" spc="-10" dirty="0">
                <a:latin typeface="Calibri"/>
                <a:cs typeface="Calibri"/>
              </a:rPr>
              <a:t>contact, </a:t>
            </a:r>
            <a:r>
              <a:rPr sz="2400" b="1" spc="-5" dirty="0">
                <a:latin typeface="Calibri"/>
                <a:cs typeface="Calibri"/>
              </a:rPr>
              <a:t>leaning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forward)</a:t>
            </a:r>
            <a:endParaRPr sz="2400" dirty="0">
              <a:latin typeface="Calibri"/>
              <a:cs typeface="Calibri"/>
            </a:endParaRPr>
          </a:p>
          <a:p>
            <a:pPr marL="161925" marR="5080" indent="-149225" algn="l" rtl="0">
              <a:lnSpc>
                <a:spcPts val="2810"/>
              </a:lnSpc>
              <a:spcBef>
                <a:spcPts val="800"/>
              </a:spcBef>
              <a:buChar char="-"/>
              <a:tabLst>
                <a:tab pos="189865" algn="l"/>
              </a:tabLst>
            </a:pPr>
            <a:r>
              <a:rPr sz="2400" b="1" spc="-10" dirty="0">
                <a:latin typeface="Calibri"/>
                <a:cs typeface="Calibri"/>
              </a:rPr>
              <a:t>Delaying evaluation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what </a:t>
            </a:r>
            <a:r>
              <a:rPr sz="2400" b="1" spc="-5" dirty="0">
                <a:latin typeface="Calibri"/>
                <a:cs typeface="Calibri"/>
              </a:rPr>
              <a:t>you </a:t>
            </a:r>
            <a:r>
              <a:rPr sz="2400" b="1" spc="-20" dirty="0">
                <a:latin typeface="Calibri"/>
                <a:cs typeface="Calibri"/>
              </a:rPr>
              <a:t>have </a:t>
            </a:r>
            <a:r>
              <a:rPr sz="2400" b="1" spc="-15" dirty="0">
                <a:latin typeface="Calibri"/>
                <a:cs typeface="Calibri"/>
              </a:rPr>
              <a:t>heard </a:t>
            </a:r>
            <a:r>
              <a:rPr sz="2400" b="1" spc="-10" dirty="0">
                <a:latin typeface="Calibri"/>
                <a:cs typeface="Calibri"/>
              </a:rPr>
              <a:t>until </a:t>
            </a:r>
            <a:r>
              <a:rPr sz="2400" b="1" spc="-5" dirty="0">
                <a:latin typeface="Calibri"/>
                <a:cs typeface="Calibri"/>
              </a:rPr>
              <a:t>you fully  </a:t>
            </a:r>
            <a:r>
              <a:rPr sz="2400" b="1" spc="-15" dirty="0">
                <a:latin typeface="Calibri"/>
                <a:cs typeface="Calibri"/>
              </a:rPr>
              <a:t>understand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it.</a:t>
            </a:r>
            <a:endParaRPr sz="2400" dirty="0">
              <a:latin typeface="Calibri"/>
              <a:cs typeface="Calibri"/>
            </a:endParaRPr>
          </a:p>
          <a:p>
            <a:pPr marL="161925" marR="285750" indent="-149225" algn="l" rtl="0">
              <a:lnSpc>
                <a:spcPct val="90000"/>
              </a:lnSpc>
              <a:spcBef>
                <a:spcPts val="750"/>
              </a:spcBef>
              <a:buChar char="-"/>
              <a:tabLst>
                <a:tab pos="189865" algn="l"/>
              </a:tabLst>
            </a:pPr>
            <a:r>
              <a:rPr sz="2400" b="1" spc="-10" dirty="0">
                <a:latin typeface="Calibri"/>
                <a:cs typeface="Calibri"/>
              </a:rPr>
              <a:t>Maintaining </a:t>
            </a:r>
            <a:r>
              <a:rPr sz="2400" b="1" spc="-15" dirty="0">
                <a:latin typeface="Calibri"/>
                <a:cs typeface="Calibri"/>
              </a:rPr>
              <a:t>attention. </a:t>
            </a:r>
            <a:r>
              <a:rPr sz="2400" b="1" spc="-10" dirty="0">
                <a:latin typeface="Calibri"/>
                <a:cs typeface="Calibri"/>
              </a:rPr>
              <a:t>Respond through </a:t>
            </a:r>
            <a:r>
              <a:rPr sz="2400" b="1" spc="-5" dirty="0">
                <a:latin typeface="Calibri"/>
                <a:cs typeface="Calibri"/>
              </a:rPr>
              <a:t>your </a:t>
            </a:r>
            <a:r>
              <a:rPr sz="2400" b="1" dirty="0">
                <a:latin typeface="Calibri"/>
                <a:cs typeface="Calibri"/>
              </a:rPr>
              <a:t>own </a:t>
            </a:r>
            <a:r>
              <a:rPr sz="2400" b="1" spc="-5" dirty="0">
                <a:latin typeface="Calibri"/>
                <a:cs typeface="Calibri"/>
              </a:rPr>
              <a:t>facial  </a:t>
            </a:r>
            <a:r>
              <a:rPr sz="2400" b="1" spc="-10" dirty="0">
                <a:latin typeface="Calibri"/>
                <a:cs typeface="Calibri"/>
              </a:rPr>
              <a:t>expressions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body </a:t>
            </a:r>
            <a:r>
              <a:rPr sz="2400" b="1" spc="-15" dirty="0">
                <a:latin typeface="Calibri"/>
                <a:cs typeface="Calibri"/>
              </a:rPr>
              <a:t>gestures </a:t>
            </a:r>
            <a:r>
              <a:rPr sz="2400" b="1" dirty="0">
                <a:latin typeface="Calibri"/>
                <a:cs typeface="Calibri"/>
              </a:rPr>
              <a:t>such as a </a:t>
            </a:r>
            <a:r>
              <a:rPr sz="2400" b="1" spc="-5" dirty="0">
                <a:latin typeface="Calibri"/>
                <a:cs typeface="Calibri"/>
              </a:rPr>
              <a:t>nod </a:t>
            </a:r>
            <a:r>
              <a:rPr sz="2400" b="1" dirty="0">
                <a:latin typeface="Calibri"/>
                <a:cs typeface="Calibri"/>
              </a:rPr>
              <a:t>or a </a:t>
            </a:r>
            <a:r>
              <a:rPr sz="2400" b="1" spc="-5" dirty="0">
                <a:latin typeface="Calibri"/>
                <a:cs typeface="Calibri"/>
              </a:rPr>
              <a:t>smile  without </a:t>
            </a:r>
            <a:r>
              <a:rPr sz="2400" b="1" spc="-15" dirty="0">
                <a:latin typeface="Calibri"/>
                <a:cs typeface="Calibri"/>
              </a:rPr>
              <a:t>interrupting </a:t>
            </a:r>
            <a:r>
              <a:rPr sz="2400" b="1" spc="-5" dirty="0">
                <a:latin typeface="Calibri"/>
                <a:cs typeface="Calibri"/>
              </a:rPr>
              <a:t>the other</a:t>
            </a:r>
            <a:r>
              <a:rPr sz="2400" b="1" spc="7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person’s</a:t>
            </a:r>
            <a:endParaRPr sz="24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90"/>
              </a:spcBef>
              <a:buChar char="-"/>
              <a:tabLst>
                <a:tab pos="189865" algn="l"/>
              </a:tabLst>
            </a:pPr>
            <a:r>
              <a:rPr sz="2400" b="1" spc="-10" dirty="0">
                <a:latin typeface="Calibri"/>
                <a:cs typeface="Calibri"/>
              </a:rPr>
              <a:t>Reflecting </a:t>
            </a:r>
            <a:r>
              <a:rPr sz="2400" b="1" spc="-5" dirty="0">
                <a:latin typeface="Calibri"/>
                <a:cs typeface="Calibri"/>
              </a:rPr>
              <a:t>back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paraphrasing</a:t>
            </a:r>
            <a:endParaRPr sz="24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95"/>
              </a:spcBef>
              <a:buChar char="-"/>
              <a:tabLst>
                <a:tab pos="189865" algn="l"/>
              </a:tabLst>
            </a:pPr>
            <a:r>
              <a:rPr sz="2400" b="1" spc="-5" dirty="0">
                <a:latin typeface="Calibri"/>
                <a:cs typeface="Calibri"/>
              </a:rPr>
              <a:t>Giving </a:t>
            </a:r>
            <a:r>
              <a:rPr sz="2400" b="1" spc="-10" dirty="0">
                <a:latin typeface="Calibri"/>
                <a:cs typeface="Calibri"/>
              </a:rPr>
              <a:t>feedback</a:t>
            </a:r>
            <a:endParaRPr sz="24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80"/>
              </a:spcBef>
              <a:buChar char="-"/>
              <a:tabLst>
                <a:tab pos="189865" algn="l"/>
              </a:tabLst>
            </a:pPr>
            <a:r>
              <a:rPr sz="2400" b="1" spc="-10" dirty="0">
                <a:latin typeface="Calibri"/>
                <a:cs typeface="Calibri"/>
              </a:rPr>
              <a:t>Listening </a:t>
            </a:r>
            <a:r>
              <a:rPr sz="2400" b="1" spc="-15" dirty="0">
                <a:latin typeface="Calibri"/>
                <a:cs typeface="Calibri"/>
              </a:rPr>
              <a:t>for</a:t>
            </a:r>
            <a:r>
              <a:rPr sz="2400" b="1" spc="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feelings</a:t>
            </a:r>
            <a:endParaRPr sz="24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95"/>
              </a:spcBef>
              <a:buChar char="-"/>
              <a:tabLst>
                <a:tab pos="189865" algn="l"/>
              </a:tabLst>
            </a:pPr>
            <a:r>
              <a:rPr sz="2400" b="1" spc="-5" dirty="0">
                <a:latin typeface="Calibri"/>
                <a:cs typeface="Calibri"/>
              </a:rPr>
              <a:t>Asking </a:t>
            </a:r>
            <a:r>
              <a:rPr sz="2400" b="1" spc="-15" dirty="0">
                <a:latin typeface="Calibri"/>
                <a:cs typeface="Calibri"/>
              </a:rPr>
              <a:t>appropriate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questions</a:t>
            </a:r>
            <a:endParaRPr sz="24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505"/>
              </a:spcBef>
              <a:buChar char="-"/>
              <a:tabLst>
                <a:tab pos="189865" algn="l"/>
              </a:tabLst>
            </a:pPr>
            <a:r>
              <a:rPr sz="2400" b="1" spc="-5" dirty="0">
                <a:latin typeface="Calibri"/>
                <a:cs typeface="Calibri"/>
              </a:rPr>
              <a:t>Stop talking- </a:t>
            </a:r>
            <a:r>
              <a:rPr sz="2400" b="1" spc="-15" dirty="0">
                <a:latin typeface="Calibri"/>
                <a:cs typeface="Calibri"/>
              </a:rPr>
              <a:t>listen </a:t>
            </a:r>
            <a:r>
              <a:rPr sz="2400" b="1" spc="-5" dirty="0">
                <a:latin typeface="Calibri"/>
                <a:cs typeface="Calibri"/>
              </a:rPr>
              <a:t>openly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the other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person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70"/>
              </a:spcBef>
              <a:buChar char="-"/>
              <a:tabLst>
                <a:tab pos="189865" algn="l"/>
              </a:tabLst>
            </a:pPr>
            <a:r>
              <a:rPr sz="2400" b="1" spc="-15" dirty="0">
                <a:latin typeface="Calibri"/>
                <a:cs typeface="Calibri"/>
              </a:rPr>
              <a:t>Remove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distractions</a:t>
            </a:r>
            <a:r>
              <a:rPr sz="2400" spc="-10" dirty="0">
                <a:latin typeface="Arial"/>
                <a:cs typeface="Arial"/>
              </a:rPr>
              <a:t>.</a:t>
            </a:r>
            <a:endParaRPr lang="en-US" sz="2400" spc="-10" dirty="0">
              <a:latin typeface="Arial"/>
              <a:cs typeface="Arial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70"/>
              </a:spcBef>
              <a:buChar char="-"/>
              <a:tabLst>
                <a:tab pos="189865" algn="l"/>
              </a:tabLst>
            </a:pPr>
            <a:r>
              <a:rPr lang="en-US" sz="2400" b="1" dirty="0">
                <a:cs typeface="Calibri"/>
              </a:rPr>
              <a:t> B</a:t>
            </a:r>
            <a:r>
              <a:rPr lang="en-US" sz="2400" b="1" spc="-130" dirty="0">
                <a:cs typeface="Calibri"/>
              </a:rPr>
              <a:t>e</a:t>
            </a:r>
            <a:r>
              <a:rPr lang="en-US" sz="1200" spc="-60" baseline="-21604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lang="en-US" sz="1200" spc="-390" baseline="-21604" dirty="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lang="en-US" sz="2400" b="1" spc="-25" dirty="0">
                <a:cs typeface="Calibri"/>
              </a:rPr>
              <a:t>r</a:t>
            </a:r>
            <a:r>
              <a:rPr lang="en-US" sz="2400" b="1" spc="-5" dirty="0">
                <a:cs typeface="Calibri"/>
              </a:rPr>
              <a:t>ece</a:t>
            </a:r>
            <a:r>
              <a:rPr lang="en-US" sz="2400" b="1" spc="-20" dirty="0">
                <a:cs typeface="Calibri"/>
              </a:rPr>
              <a:t>p</a:t>
            </a:r>
            <a:r>
              <a:rPr lang="en-US" sz="2400" b="1" dirty="0">
                <a:cs typeface="Calibri"/>
              </a:rPr>
              <a:t>t</a:t>
            </a:r>
            <a:r>
              <a:rPr lang="en-US" sz="2400" b="1" spc="-10" dirty="0">
                <a:cs typeface="Calibri"/>
              </a:rPr>
              <a:t>i</a:t>
            </a:r>
            <a:r>
              <a:rPr lang="en-US" sz="2400" b="1" spc="-25" dirty="0">
                <a:cs typeface="Calibri"/>
              </a:rPr>
              <a:t>v</a:t>
            </a:r>
            <a:r>
              <a:rPr lang="en-US" sz="2400" b="1" dirty="0">
                <a:cs typeface="Calibri"/>
              </a:rPr>
              <a:t>e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spc="-30" dirty="0">
                <a:cs typeface="Calibri"/>
              </a:rPr>
              <a:t>t</a:t>
            </a:r>
            <a:r>
              <a:rPr lang="en-US" sz="2400" b="1" dirty="0">
                <a:cs typeface="Calibri"/>
              </a:rPr>
              <a:t>o the</a:t>
            </a:r>
            <a:r>
              <a:rPr lang="en-US" sz="2400" b="1" spc="-5" dirty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oth</a:t>
            </a:r>
            <a:r>
              <a:rPr lang="en-US" sz="2400" b="1" spc="-10" dirty="0">
                <a:cs typeface="Calibri"/>
              </a:rPr>
              <a:t>e</a:t>
            </a:r>
            <a:r>
              <a:rPr lang="en-US" sz="2400" b="1" dirty="0">
                <a:cs typeface="Calibri"/>
              </a:rPr>
              <a:t>r person. 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60604"/>
            <a:ext cx="8534399" cy="6124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412" y="685800"/>
            <a:ext cx="7828788" cy="563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299084"/>
            <a:ext cx="6781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spc="-15" dirty="0"/>
              <a:t>to </a:t>
            </a:r>
            <a:r>
              <a:rPr dirty="0"/>
              <a:t>Be an </a:t>
            </a:r>
            <a:r>
              <a:rPr spc="-5" dirty="0"/>
              <a:t>Active</a:t>
            </a:r>
            <a:r>
              <a:rPr spc="-70" dirty="0"/>
              <a:t> </a:t>
            </a:r>
            <a:r>
              <a:rPr spc="-10" dirty="0"/>
              <a:t>Listener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6989" y="1226565"/>
            <a:ext cx="8178800" cy="51098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6220" marR="461645" indent="-223520" algn="just" rtl="0">
              <a:lnSpc>
                <a:spcPts val="2810"/>
              </a:lnSpc>
              <a:spcBef>
                <a:spcPts val="455"/>
              </a:spcBef>
              <a:buChar char="-"/>
              <a:tabLst>
                <a:tab pos="189865" algn="l"/>
              </a:tabLst>
            </a:pPr>
            <a:r>
              <a:rPr sz="2600" b="1" spc="-10" dirty="0">
                <a:latin typeface="Calibri"/>
                <a:cs typeface="Calibri"/>
              </a:rPr>
              <a:t>Focus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speaker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dirty="0">
                <a:latin typeface="Calibri"/>
                <a:cs typeface="Calibri"/>
              </a:rPr>
              <a:t>not </a:t>
            </a:r>
            <a:r>
              <a:rPr sz="2600" b="1" spc="-25" dirty="0">
                <a:latin typeface="Calibri"/>
                <a:cs typeface="Calibri"/>
              </a:rPr>
              <a:t>yourself. </a:t>
            </a:r>
            <a:r>
              <a:rPr sz="2600" b="1" spc="-15" dirty="0">
                <a:latin typeface="Calibri"/>
                <a:cs typeface="Calibri"/>
              </a:rPr>
              <a:t>Keep </a:t>
            </a:r>
            <a:r>
              <a:rPr sz="2600" b="1" spc="-5" dirty="0">
                <a:latin typeface="Calibri"/>
                <a:cs typeface="Calibri"/>
              </a:rPr>
              <a:t>your </a:t>
            </a:r>
            <a:r>
              <a:rPr sz="2600" b="1" spc="-20" dirty="0">
                <a:latin typeface="Calibri"/>
                <a:cs typeface="Calibri"/>
              </a:rPr>
              <a:t>eyes 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5" dirty="0">
                <a:latin typeface="Calibri"/>
                <a:cs typeface="Calibri"/>
              </a:rPr>
              <a:t>ears </a:t>
            </a:r>
            <a:r>
              <a:rPr sz="2600" b="1" spc="-5" dirty="0">
                <a:latin typeface="Calibri"/>
                <a:cs typeface="Calibri"/>
              </a:rPr>
              <a:t>focused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speaker </a:t>
            </a:r>
            <a:r>
              <a:rPr sz="2600" b="1" spc="-5" dirty="0">
                <a:latin typeface="Calibri"/>
                <a:cs typeface="Calibri"/>
              </a:rPr>
              <a:t>without making </a:t>
            </a:r>
            <a:r>
              <a:rPr sz="2600" b="1" dirty="0">
                <a:latin typeface="Calibri"/>
                <a:cs typeface="Calibri"/>
              </a:rPr>
              <a:t>them  </a:t>
            </a:r>
            <a:r>
              <a:rPr sz="2600" b="1" spc="-15" dirty="0">
                <a:latin typeface="Calibri"/>
                <a:cs typeface="Calibri"/>
              </a:rPr>
              <a:t>feel</a:t>
            </a:r>
            <a:r>
              <a:rPr sz="2600" b="1" spc="-10" dirty="0">
                <a:latin typeface="Calibri"/>
                <a:cs typeface="Calibri"/>
              </a:rPr>
              <a:t> uncomfortable.</a:t>
            </a:r>
            <a:endParaRPr sz="2600" dirty="0">
              <a:latin typeface="Calibri"/>
              <a:cs typeface="Calibri"/>
            </a:endParaRPr>
          </a:p>
          <a:p>
            <a:pPr marL="161925" marR="577215" indent="-149225" algn="l" rtl="0">
              <a:lnSpc>
                <a:spcPts val="2810"/>
              </a:lnSpc>
              <a:spcBef>
                <a:spcPts val="800"/>
              </a:spcBef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5" dirty="0">
                <a:latin typeface="Calibri"/>
                <a:cs typeface="Calibri"/>
              </a:rPr>
              <a:t>speaking </a:t>
            </a:r>
            <a:r>
              <a:rPr sz="2600" b="1" dirty="0">
                <a:latin typeface="Calibri"/>
                <a:cs typeface="Calibri"/>
              </a:rPr>
              <a:t>on the </a:t>
            </a:r>
            <a:r>
              <a:rPr sz="2600" b="1" spc="-5" dirty="0">
                <a:latin typeface="Calibri"/>
                <a:cs typeface="Calibri"/>
              </a:rPr>
              <a:t>phone, </a:t>
            </a:r>
            <a:r>
              <a:rPr sz="2600" b="1" spc="-15" dirty="0">
                <a:latin typeface="Calibri"/>
                <a:cs typeface="Calibri"/>
              </a:rPr>
              <a:t>concentrate </a:t>
            </a:r>
            <a:r>
              <a:rPr sz="2600" b="1" spc="-10" dirty="0">
                <a:latin typeface="Calibri"/>
                <a:cs typeface="Calibri"/>
              </a:rPr>
              <a:t>by </a:t>
            </a:r>
            <a:r>
              <a:rPr sz="2600" b="1" spc="-5" dirty="0">
                <a:latin typeface="Calibri"/>
                <a:cs typeface="Calibri"/>
              </a:rPr>
              <a:t>focusing </a:t>
            </a:r>
            <a:r>
              <a:rPr sz="2600" b="1" spc="-15" dirty="0">
                <a:latin typeface="Calibri"/>
                <a:cs typeface="Calibri"/>
              </a:rPr>
              <a:t>at </a:t>
            </a:r>
            <a:r>
              <a:rPr sz="2600" b="1" dirty="0">
                <a:latin typeface="Calibri"/>
                <a:cs typeface="Calibri"/>
              </a:rPr>
              <a:t>a  </a:t>
            </a:r>
            <a:r>
              <a:rPr sz="2600" b="1" spc="-5" dirty="0">
                <a:latin typeface="Calibri"/>
                <a:cs typeface="Calibri"/>
              </a:rPr>
              <a:t>particular </a:t>
            </a:r>
            <a:r>
              <a:rPr sz="2600" b="1" dirty="0">
                <a:latin typeface="Calibri"/>
                <a:cs typeface="Calibri"/>
              </a:rPr>
              <a:t>spot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dirty="0">
                <a:latin typeface="Calibri"/>
                <a:cs typeface="Calibri"/>
              </a:rPr>
              <a:t>do not look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around.</a:t>
            </a:r>
            <a:endParaRPr sz="2600" dirty="0">
              <a:latin typeface="Calibri"/>
              <a:cs typeface="Calibri"/>
            </a:endParaRPr>
          </a:p>
          <a:p>
            <a:pPr marL="236220" indent="-223520" algn="l" rtl="0">
              <a:lnSpc>
                <a:spcPct val="100000"/>
              </a:lnSpc>
              <a:spcBef>
                <a:spcPts val="434"/>
              </a:spcBef>
              <a:buChar char="-"/>
              <a:tabLst>
                <a:tab pos="189865" algn="l"/>
              </a:tabLst>
            </a:pPr>
            <a:r>
              <a:rPr sz="2600" b="1" spc="-10" dirty="0">
                <a:latin typeface="Calibri"/>
                <a:cs typeface="Calibri"/>
              </a:rPr>
              <a:t>Provide feedback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10" dirty="0">
                <a:latin typeface="Calibri"/>
                <a:cs typeface="Calibri"/>
              </a:rPr>
              <a:t>what </a:t>
            </a:r>
            <a:r>
              <a:rPr sz="2600" b="1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speaker </a:t>
            </a:r>
            <a:r>
              <a:rPr sz="2600" b="1" dirty="0">
                <a:latin typeface="Calibri"/>
                <a:cs typeface="Calibri"/>
              </a:rPr>
              <a:t>has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said.</a:t>
            </a:r>
            <a:endParaRPr sz="2600" dirty="0">
              <a:latin typeface="Calibri"/>
              <a:cs typeface="Calibri"/>
            </a:endParaRPr>
          </a:p>
          <a:p>
            <a:pPr marL="161925" marR="222885" indent="-149225" algn="l" rtl="0">
              <a:lnSpc>
                <a:spcPts val="2810"/>
              </a:lnSpc>
              <a:spcBef>
                <a:spcPts val="844"/>
              </a:spcBef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15" dirty="0">
                <a:latin typeface="Calibri"/>
                <a:cs typeface="Calibri"/>
              </a:rPr>
              <a:t>paraphrasing </a:t>
            </a:r>
            <a:r>
              <a:rPr sz="2600" b="1" dirty="0">
                <a:latin typeface="Calibri"/>
                <a:cs typeface="Calibri"/>
              </a:rPr>
              <a:t>(</a:t>
            </a:r>
            <a:r>
              <a:rPr sz="2600" b="1" i="1" dirty="0">
                <a:latin typeface="Calibri"/>
                <a:cs typeface="Calibri"/>
              </a:rPr>
              <a:t>repeating </a:t>
            </a:r>
            <a:r>
              <a:rPr sz="2600" b="1" i="1" spc="-5" dirty="0">
                <a:latin typeface="Calibri"/>
                <a:cs typeface="Calibri"/>
              </a:rPr>
              <a:t>what the other </a:t>
            </a:r>
            <a:r>
              <a:rPr sz="2600" b="1" i="1" dirty="0">
                <a:latin typeface="Calibri"/>
                <a:cs typeface="Calibri"/>
              </a:rPr>
              <a:t>person </a:t>
            </a:r>
            <a:r>
              <a:rPr sz="2600" b="1" i="1" spc="-5" dirty="0">
                <a:latin typeface="Calibri"/>
                <a:cs typeface="Calibri"/>
              </a:rPr>
              <a:t>has  </a:t>
            </a:r>
            <a:r>
              <a:rPr sz="2600" b="1" i="1" dirty="0">
                <a:latin typeface="Calibri"/>
                <a:cs typeface="Calibri"/>
              </a:rPr>
              <a:t>said, but </a:t>
            </a:r>
            <a:r>
              <a:rPr sz="2600" b="1" i="1" spc="-5" dirty="0">
                <a:latin typeface="Calibri"/>
                <a:cs typeface="Calibri"/>
              </a:rPr>
              <a:t>not verbatim</a:t>
            </a:r>
            <a:r>
              <a:rPr sz="2600" b="1" spc="-5" dirty="0">
                <a:latin typeface="Calibri"/>
                <a:cs typeface="Calibri"/>
              </a:rPr>
              <a:t>) skills </a:t>
            </a:r>
            <a:r>
              <a:rPr sz="2600" b="1" spc="-15" dirty="0">
                <a:latin typeface="Calibri"/>
                <a:cs typeface="Calibri"/>
              </a:rPr>
              <a:t>to understand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speaker’s  </a:t>
            </a:r>
            <a:r>
              <a:rPr sz="2600" b="1" spc="-5" dirty="0">
                <a:latin typeface="Calibri"/>
                <a:cs typeface="Calibri"/>
              </a:rPr>
              <a:t>needs.</a:t>
            </a:r>
            <a:endParaRPr sz="2600" dirty="0">
              <a:latin typeface="Calibri"/>
              <a:cs typeface="Calibri"/>
            </a:endParaRPr>
          </a:p>
          <a:p>
            <a:pPr marL="161925" marR="5080" indent="-149225" algn="l" rtl="0">
              <a:lnSpc>
                <a:spcPct val="90000"/>
              </a:lnSpc>
              <a:spcBef>
                <a:spcPts val="765"/>
              </a:spcBef>
              <a:buChar char="-"/>
              <a:tabLst>
                <a:tab pos="189865" algn="l"/>
              </a:tabLst>
            </a:pPr>
            <a:r>
              <a:rPr sz="2600" b="1" spc="-5" dirty="0">
                <a:latin typeface="Calibri"/>
                <a:cs typeface="Calibri"/>
              </a:rPr>
              <a:t>When </a:t>
            </a:r>
            <a:r>
              <a:rPr sz="2600" b="1" spc="-10" dirty="0">
                <a:latin typeface="Calibri"/>
                <a:cs typeface="Calibri"/>
              </a:rPr>
              <a:t>there are </a:t>
            </a:r>
            <a:r>
              <a:rPr sz="2600" b="1" spc="-5" dirty="0">
                <a:latin typeface="Calibri"/>
                <a:cs typeface="Calibri"/>
              </a:rPr>
              <a:t>people who </a:t>
            </a:r>
            <a:r>
              <a:rPr sz="2600" b="1" spc="-10" dirty="0">
                <a:latin typeface="Calibri"/>
                <a:cs typeface="Calibri"/>
              </a:rPr>
              <a:t>talk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lot, </a:t>
            </a:r>
            <a:r>
              <a:rPr sz="2600" b="1" spc="-10" dirty="0">
                <a:latin typeface="Calibri"/>
                <a:cs typeface="Calibri"/>
              </a:rPr>
              <a:t>they </a:t>
            </a:r>
            <a:r>
              <a:rPr sz="2600" b="1" spc="-5" dirty="0">
                <a:latin typeface="Calibri"/>
                <a:cs typeface="Calibri"/>
              </a:rPr>
              <a:t>can </a:t>
            </a:r>
            <a:r>
              <a:rPr sz="2600" b="1" spc="-10" dirty="0">
                <a:latin typeface="Calibri"/>
                <a:cs typeface="Calibri"/>
              </a:rPr>
              <a:t>politely </a:t>
            </a:r>
            <a:r>
              <a:rPr sz="2600" b="1" dirty="0">
                <a:latin typeface="Calibri"/>
                <a:cs typeface="Calibri"/>
              </a:rPr>
              <a:t>be  </a:t>
            </a:r>
            <a:r>
              <a:rPr sz="2600" b="1" spc="-10" dirty="0">
                <a:latin typeface="Calibri"/>
                <a:cs typeface="Calibri"/>
              </a:rPr>
              <a:t>informed </a:t>
            </a:r>
            <a:r>
              <a:rPr sz="2600" b="1" spc="-5" dirty="0">
                <a:latin typeface="Calibri"/>
                <a:cs typeface="Calibri"/>
              </a:rPr>
              <a:t>about </a:t>
            </a:r>
            <a:r>
              <a:rPr sz="2600" b="1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limited </a:t>
            </a:r>
            <a:r>
              <a:rPr sz="2600" b="1" spc="-5" dirty="0">
                <a:latin typeface="Calibri"/>
                <a:cs typeface="Calibri"/>
              </a:rPr>
              <a:t>time, </a:t>
            </a:r>
            <a:r>
              <a:rPr sz="2600" b="1" dirty="0">
                <a:latin typeface="Calibri"/>
                <a:cs typeface="Calibri"/>
              </a:rPr>
              <a:t>and be </a:t>
            </a:r>
            <a:r>
              <a:rPr sz="2600" b="1" spc="-15" dirty="0">
                <a:latin typeface="Calibri"/>
                <a:cs typeface="Calibri"/>
              </a:rPr>
              <a:t>requested to </a:t>
            </a:r>
            <a:r>
              <a:rPr sz="2600" b="1" spc="-10" dirty="0">
                <a:latin typeface="Calibri"/>
                <a:cs typeface="Calibri"/>
              </a:rPr>
              <a:t>talk  </a:t>
            </a:r>
            <a:r>
              <a:rPr sz="2600" b="1" dirty="0">
                <a:latin typeface="Calibri"/>
                <a:cs typeface="Calibri"/>
              </a:rPr>
              <a:t>about </a:t>
            </a:r>
            <a:r>
              <a:rPr sz="2600" b="1" spc="-5" dirty="0">
                <a:latin typeface="Calibri"/>
                <a:cs typeface="Calibri"/>
              </a:rPr>
              <a:t>their </a:t>
            </a:r>
            <a:r>
              <a:rPr sz="2600" b="1" spc="-10" dirty="0">
                <a:latin typeface="Calibri"/>
                <a:cs typeface="Calibri"/>
              </a:rPr>
              <a:t>important </a:t>
            </a:r>
            <a:r>
              <a:rPr sz="2600" b="1" spc="-5" dirty="0">
                <a:latin typeface="Calibri"/>
                <a:cs typeface="Calibri"/>
              </a:rPr>
              <a:t>concerns </a:t>
            </a:r>
            <a:r>
              <a:rPr sz="2600" b="1" dirty="0">
                <a:latin typeface="Calibri"/>
                <a:cs typeface="Calibri"/>
              </a:rPr>
              <a:t>(This </a:t>
            </a:r>
            <a:r>
              <a:rPr sz="2600" b="1" spc="-5" dirty="0">
                <a:latin typeface="Calibri"/>
                <a:cs typeface="Calibri"/>
              </a:rPr>
              <a:t>applies when you 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spc="-10" dirty="0">
                <a:latin typeface="Calibri"/>
                <a:cs typeface="Calibri"/>
              </a:rPr>
              <a:t>limited appointment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times).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401509"/>
            <a:ext cx="7833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 </a:t>
            </a:r>
            <a:r>
              <a:rPr spc="-15" dirty="0"/>
              <a:t>to </a:t>
            </a:r>
            <a:r>
              <a:rPr dirty="0"/>
              <a:t>Be an </a:t>
            </a:r>
            <a:r>
              <a:rPr spc="-5" dirty="0"/>
              <a:t>Active</a:t>
            </a:r>
            <a:r>
              <a:rPr spc="-70" dirty="0"/>
              <a:t> </a:t>
            </a:r>
            <a:r>
              <a:rPr spc="-10" dirty="0"/>
              <a:t>Listener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915224"/>
            <a:ext cx="7875905" cy="56692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61925" marR="27940" indent="-149225" algn="l" rtl="0">
              <a:lnSpc>
                <a:spcPts val="2810"/>
              </a:lnSpc>
              <a:spcBef>
                <a:spcPts val="455"/>
              </a:spcBef>
              <a:buChar char="-"/>
              <a:tabLst>
                <a:tab pos="189865" algn="l"/>
              </a:tabLst>
            </a:pPr>
            <a:r>
              <a:rPr sz="2600" b="1" spc="-15" dirty="0">
                <a:latin typeface="Calibri"/>
                <a:cs typeface="Calibri"/>
              </a:rPr>
              <a:t>Listen </a:t>
            </a:r>
            <a:r>
              <a:rPr sz="2600" b="1" spc="-10" dirty="0">
                <a:latin typeface="Calibri"/>
                <a:cs typeface="Calibri"/>
              </a:rPr>
              <a:t>patiently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all </a:t>
            </a:r>
            <a:r>
              <a:rPr sz="2600" b="1" spc="-5" dirty="0">
                <a:latin typeface="Calibri"/>
                <a:cs typeface="Calibri"/>
              </a:rPr>
              <a:t>concerns without </a:t>
            </a:r>
            <a:r>
              <a:rPr sz="2600" b="1" spc="-10" dirty="0">
                <a:latin typeface="Calibri"/>
                <a:cs typeface="Calibri"/>
              </a:rPr>
              <a:t>interrupting </a:t>
            </a:r>
            <a:r>
              <a:rPr sz="2600" b="1" spc="-5" dirty="0">
                <a:latin typeface="Calibri"/>
                <a:cs typeface="Calibri"/>
              </a:rPr>
              <a:t>and  </a:t>
            </a:r>
            <a:r>
              <a:rPr sz="2600" b="1" dirty="0">
                <a:latin typeface="Calibri"/>
                <a:cs typeface="Calibri"/>
              </a:rPr>
              <a:t>in </a:t>
            </a:r>
            <a:r>
              <a:rPr sz="2600" b="1" spc="-5" dirty="0">
                <a:latin typeface="Calibri"/>
                <a:cs typeface="Calibri"/>
              </a:rPr>
              <a:t>the end </a:t>
            </a:r>
            <a:r>
              <a:rPr sz="2600" b="1" dirty="0">
                <a:latin typeface="Calibri"/>
                <a:cs typeface="Calibri"/>
              </a:rPr>
              <a:t>do not </a:t>
            </a:r>
            <a:r>
              <a:rPr sz="2600" b="1" spc="-20" dirty="0">
                <a:latin typeface="Calibri"/>
                <a:cs typeface="Calibri"/>
              </a:rPr>
              <a:t>forget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ask a </a:t>
            </a:r>
            <a:r>
              <a:rPr sz="2600" b="1" spc="-10" dirty="0">
                <a:latin typeface="Calibri"/>
                <a:cs typeface="Calibri"/>
              </a:rPr>
              <a:t>customer </a:t>
            </a: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10" dirty="0">
                <a:latin typeface="Calibri"/>
                <a:cs typeface="Calibri"/>
              </a:rPr>
              <a:t>they </a:t>
            </a:r>
            <a:r>
              <a:rPr sz="2600" b="1" spc="-20" dirty="0">
                <a:latin typeface="Calibri"/>
                <a:cs typeface="Calibri"/>
              </a:rPr>
              <a:t>have  any </a:t>
            </a:r>
            <a:r>
              <a:rPr sz="2600" b="1" spc="-5" dirty="0">
                <a:latin typeface="Calibri"/>
                <a:cs typeface="Calibri"/>
              </a:rPr>
              <a:t>questions </a:t>
            </a:r>
            <a:r>
              <a:rPr sz="2600" b="1" spc="-10" dirty="0">
                <a:latin typeface="Calibri"/>
                <a:cs typeface="Calibri"/>
              </a:rPr>
              <a:t>for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you.</a:t>
            </a:r>
            <a:endParaRPr sz="2600" dirty="0">
              <a:latin typeface="Calibri"/>
              <a:cs typeface="Calibri"/>
            </a:endParaRPr>
          </a:p>
          <a:p>
            <a:pPr marL="161925" marR="125730" indent="-149225" algn="l" rtl="0">
              <a:lnSpc>
                <a:spcPts val="2810"/>
              </a:lnSpc>
              <a:spcBef>
                <a:spcPts val="800"/>
              </a:spcBef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Be </a:t>
            </a:r>
            <a:r>
              <a:rPr sz="2600" b="1" spc="-15" dirty="0">
                <a:latin typeface="Calibri"/>
                <a:cs typeface="Calibri"/>
              </a:rPr>
              <a:t>patient </a:t>
            </a:r>
            <a:r>
              <a:rPr sz="2600" b="1" spc="-5" dirty="0">
                <a:latin typeface="Calibri"/>
                <a:cs typeface="Calibri"/>
              </a:rPr>
              <a:t>when </a:t>
            </a:r>
            <a:r>
              <a:rPr sz="2600" b="1" spc="-10" dirty="0">
                <a:latin typeface="Calibri"/>
                <a:cs typeface="Calibri"/>
              </a:rPr>
              <a:t>you </a:t>
            </a:r>
            <a:r>
              <a:rPr sz="2600" b="1" spc="-5" dirty="0">
                <a:latin typeface="Calibri"/>
                <a:cs typeface="Calibri"/>
              </a:rPr>
              <a:t>wait </a:t>
            </a:r>
            <a:r>
              <a:rPr sz="2600" b="1" spc="-15" dirty="0">
                <a:latin typeface="Calibri"/>
                <a:cs typeface="Calibri"/>
              </a:rPr>
              <a:t>for </a:t>
            </a:r>
            <a:r>
              <a:rPr sz="2600" b="1" spc="-5" dirty="0">
                <a:latin typeface="Calibri"/>
                <a:cs typeface="Calibri"/>
              </a:rPr>
              <a:t>responses </a:t>
            </a:r>
            <a:r>
              <a:rPr sz="2600" b="1" spc="-10" dirty="0">
                <a:latin typeface="Calibri"/>
                <a:cs typeface="Calibri"/>
              </a:rPr>
              <a:t>by maintaining  </a:t>
            </a:r>
            <a:r>
              <a:rPr sz="2600" b="1" spc="-5" dirty="0">
                <a:latin typeface="Calibri"/>
                <a:cs typeface="Calibri"/>
              </a:rPr>
              <a:t>silence.</a:t>
            </a:r>
            <a:endParaRPr sz="2600" dirty="0">
              <a:latin typeface="Calibri"/>
              <a:cs typeface="Calibri"/>
            </a:endParaRPr>
          </a:p>
          <a:p>
            <a:pPr marL="161925" marR="5080" indent="-149225" algn="l" rtl="0">
              <a:lnSpc>
                <a:spcPct val="90000"/>
              </a:lnSpc>
              <a:spcBef>
                <a:spcPts val="750"/>
              </a:spcBef>
              <a:buChar char="-"/>
              <a:tabLst>
                <a:tab pos="189865" algn="l"/>
              </a:tabLst>
            </a:pPr>
            <a:r>
              <a:rPr sz="2600" b="1" spc="-15" dirty="0">
                <a:latin typeface="Calibri"/>
                <a:cs typeface="Calibri"/>
              </a:rPr>
              <a:t>Always </a:t>
            </a:r>
            <a:r>
              <a:rPr sz="2600" b="1" spc="-20" dirty="0">
                <a:latin typeface="Calibri"/>
                <a:cs typeface="Calibri"/>
              </a:rPr>
              <a:t>keep </a:t>
            </a:r>
            <a:r>
              <a:rPr sz="2600" b="1" dirty="0">
                <a:latin typeface="Calibri"/>
                <a:cs typeface="Calibri"/>
              </a:rPr>
              <a:t>an </a:t>
            </a:r>
            <a:r>
              <a:rPr sz="2600" b="1" spc="-20" dirty="0">
                <a:latin typeface="Calibri"/>
                <a:cs typeface="Calibri"/>
              </a:rPr>
              <a:t>eye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speaker’s </a:t>
            </a:r>
            <a:r>
              <a:rPr sz="2600" b="1" spc="-5" dirty="0">
                <a:latin typeface="Calibri"/>
                <a:cs typeface="Calibri"/>
              </a:rPr>
              <a:t>body language </a:t>
            </a:r>
            <a:r>
              <a:rPr sz="2600" b="1" dirty="0">
                <a:latin typeface="Calibri"/>
                <a:cs typeface="Calibri"/>
              </a:rPr>
              <a:t>and 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tone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their voice, because these </a:t>
            </a:r>
            <a:r>
              <a:rPr sz="2600" b="1" spc="-10" dirty="0">
                <a:latin typeface="Calibri"/>
                <a:cs typeface="Calibri"/>
              </a:rPr>
              <a:t>two behaviors  </a:t>
            </a:r>
            <a:r>
              <a:rPr sz="2600" b="1" dirty="0">
                <a:latin typeface="Calibri"/>
                <a:cs typeface="Calibri"/>
              </a:rPr>
              <a:t>speak a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lot.</a:t>
            </a:r>
            <a:endParaRPr sz="2600" dirty="0">
              <a:latin typeface="Calibri"/>
              <a:cs typeface="Calibri"/>
            </a:endParaRPr>
          </a:p>
          <a:p>
            <a:pPr marL="236220" marR="929005" indent="-223520" algn="l" rtl="0">
              <a:lnSpc>
                <a:spcPts val="2810"/>
              </a:lnSpc>
              <a:spcBef>
                <a:spcPts val="845"/>
              </a:spcBef>
              <a:buChar char="-"/>
              <a:tabLst>
                <a:tab pos="189865" algn="l"/>
              </a:tabLst>
            </a:pPr>
            <a:r>
              <a:rPr sz="2600" b="1" spc="-25" dirty="0">
                <a:latin typeface="Calibri"/>
                <a:cs typeface="Calibri"/>
              </a:rPr>
              <a:t>Write </a:t>
            </a:r>
            <a:r>
              <a:rPr sz="2600" b="1" dirty="0">
                <a:latin typeface="Calibri"/>
                <a:cs typeface="Calibri"/>
              </a:rPr>
              <a:t>down </a:t>
            </a:r>
            <a:r>
              <a:rPr sz="2600" b="1" spc="-5" dirty="0">
                <a:latin typeface="Calibri"/>
                <a:cs typeface="Calibri"/>
              </a:rPr>
              <a:t>important </a:t>
            </a:r>
            <a:r>
              <a:rPr sz="2600" b="1" spc="-10" dirty="0">
                <a:latin typeface="Calibri"/>
                <a:cs typeface="Calibri"/>
              </a:rPr>
              <a:t>information </a:t>
            </a:r>
            <a:r>
              <a:rPr sz="2600" b="1" dirty="0">
                <a:latin typeface="Calibri"/>
                <a:cs typeface="Calibri"/>
              </a:rPr>
              <a:t>in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form </a:t>
            </a:r>
            <a:r>
              <a:rPr sz="2600" b="1" dirty="0">
                <a:latin typeface="Calibri"/>
                <a:cs typeface="Calibri"/>
              </a:rPr>
              <a:t>of  </a:t>
            </a:r>
            <a:r>
              <a:rPr sz="2600" b="1" spc="-20" dirty="0">
                <a:latin typeface="Calibri"/>
                <a:cs typeface="Calibri"/>
              </a:rPr>
              <a:t>keywords </a:t>
            </a:r>
            <a:r>
              <a:rPr sz="2600" b="1" dirty="0">
                <a:latin typeface="Calibri"/>
                <a:cs typeface="Calibri"/>
              </a:rPr>
              <a:t>on a </a:t>
            </a:r>
            <a:r>
              <a:rPr sz="2600" b="1" spc="-5" dirty="0">
                <a:latin typeface="Calibri"/>
                <a:cs typeface="Calibri"/>
              </a:rPr>
              <a:t>piece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40" dirty="0">
                <a:latin typeface="Calibri"/>
                <a:cs typeface="Calibri"/>
              </a:rPr>
              <a:t>paper.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50"/>
              </a:spcBef>
              <a:buChar char="-"/>
              <a:tabLst>
                <a:tab pos="189865" algn="l"/>
              </a:tabLst>
            </a:pPr>
            <a:r>
              <a:rPr sz="2600" b="1" spc="-15" dirty="0">
                <a:latin typeface="Calibri"/>
                <a:cs typeface="Calibri"/>
              </a:rPr>
              <a:t>Keep </a:t>
            </a:r>
            <a:r>
              <a:rPr sz="2600" b="1" spc="-5" dirty="0">
                <a:latin typeface="Calibri"/>
                <a:cs typeface="Calibri"/>
              </a:rPr>
              <a:t>your emotions </a:t>
            </a:r>
            <a:r>
              <a:rPr sz="2600" b="1" spc="-25" dirty="0">
                <a:latin typeface="Calibri"/>
                <a:cs typeface="Calibri"/>
              </a:rPr>
              <a:t>away </a:t>
            </a:r>
            <a:r>
              <a:rPr sz="2600" b="1" spc="-10" dirty="0">
                <a:latin typeface="Calibri"/>
                <a:cs typeface="Calibri"/>
              </a:rPr>
              <a:t>from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situation.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80"/>
              </a:spcBef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Do not </a:t>
            </a:r>
            <a:r>
              <a:rPr sz="2600" b="1" spc="-5" dirty="0">
                <a:latin typeface="Calibri"/>
                <a:cs typeface="Calibri"/>
              </a:rPr>
              <a:t>jump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conclusions </a:t>
            </a:r>
            <a:r>
              <a:rPr sz="2600" b="1" spc="-15" dirty="0">
                <a:latin typeface="Calibri"/>
                <a:cs typeface="Calibri"/>
              </a:rPr>
              <a:t>before </a:t>
            </a:r>
            <a:r>
              <a:rPr sz="2600" b="1" spc="-10" dirty="0">
                <a:latin typeface="Calibri"/>
                <a:cs typeface="Calibri"/>
              </a:rPr>
              <a:t>completely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listening.</a:t>
            </a:r>
            <a:endParaRPr sz="2600" dirty="0">
              <a:latin typeface="Calibri"/>
              <a:cs typeface="Calibri"/>
            </a:endParaRPr>
          </a:p>
          <a:p>
            <a:pPr marL="161925" marR="393065" indent="-149225" algn="l" rtl="0">
              <a:lnSpc>
                <a:spcPts val="2810"/>
              </a:lnSpc>
              <a:spcBef>
                <a:spcPts val="844"/>
              </a:spcBef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Ask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speaker to repeat </a:t>
            </a: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10" dirty="0">
                <a:latin typeface="Calibri"/>
                <a:cs typeface="Calibri"/>
              </a:rPr>
              <a:t>you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spc="-5" dirty="0">
                <a:latin typeface="Calibri"/>
                <a:cs typeface="Calibri"/>
              </a:rPr>
              <a:t>not </a:t>
            </a:r>
            <a:r>
              <a:rPr sz="2600" b="1" spc="-10" dirty="0">
                <a:latin typeface="Calibri"/>
                <a:cs typeface="Calibri"/>
              </a:rPr>
              <a:t>understood  </a:t>
            </a:r>
            <a:r>
              <a:rPr sz="2600" b="1" spc="-5" dirty="0">
                <a:latin typeface="Calibri"/>
                <a:cs typeface="Calibri"/>
              </a:rPr>
              <a:t>something.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9488" y="630936"/>
            <a:ext cx="5180075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8501" y="720928"/>
            <a:ext cx="4673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HURIER Model </a:t>
            </a:r>
            <a:r>
              <a:rPr spc="-20" dirty="0"/>
              <a:t>for</a:t>
            </a:r>
            <a:r>
              <a:rPr spc="-10" dirty="0"/>
              <a:t> Listening</a:t>
            </a:r>
          </a:p>
        </p:txBody>
      </p:sp>
      <p:sp>
        <p:nvSpPr>
          <p:cNvPr id="4" name="object 4"/>
          <p:cNvSpPr/>
          <p:nvPr/>
        </p:nvSpPr>
        <p:spPr>
          <a:xfrm>
            <a:off x="5437632" y="3334511"/>
            <a:ext cx="3287267" cy="2743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8863" y="1456385"/>
            <a:ext cx="8101330" cy="40735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algn="l" rtl="0">
              <a:lnSpc>
                <a:spcPct val="89300"/>
              </a:lnSpc>
              <a:spcBef>
                <a:spcPts val="440"/>
              </a:spcBef>
              <a:tabLst>
                <a:tab pos="7972425" algn="l"/>
              </a:tabLst>
            </a:pPr>
            <a:r>
              <a:rPr sz="2600" b="1" spc="-5" dirty="0">
                <a:latin typeface="Calibri"/>
                <a:cs typeface="Calibri"/>
              </a:rPr>
              <a:t>T</a:t>
            </a:r>
            <a:r>
              <a:rPr sz="2600" b="1" spc="-15" dirty="0">
                <a:latin typeface="Calibri"/>
                <a:cs typeface="Calibri"/>
              </a:rPr>
              <a:t>h</a:t>
            </a:r>
            <a:r>
              <a:rPr sz="2600" b="1" dirty="0">
                <a:latin typeface="Calibri"/>
                <a:cs typeface="Calibri"/>
              </a:rPr>
              <a:t>e HURIER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mode</a:t>
            </a:r>
            <a:r>
              <a:rPr sz="2600" b="1" dirty="0">
                <a:latin typeface="Calibri"/>
                <a:cs typeface="Calibri"/>
              </a:rPr>
              <a:t>l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</a:t>
            </a:r>
            <a:r>
              <a:rPr sz="2600" b="1" spc="-25" dirty="0">
                <a:latin typeface="Calibri"/>
                <a:cs typeface="Calibri"/>
              </a:rPr>
              <a:t>e</a:t>
            </a:r>
            <a:r>
              <a:rPr sz="2600" b="1" spc="-30" dirty="0">
                <a:latin typeface="Calibri"/>
                <a:cs typeface="Calibri"/>
              </a:rPr>
              <a:t>t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ls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6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seq</a:t>
            </a:r>
            <a:r>
              <a:rPr sz="2600" b="1" spc="-15" dirty="0">
                <a:latin typeface="Calibri"/>
                <a:cs typeface="Calibri"/>
              </a:rPr>
              <a:t>u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3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t</a:t>
            </a:r>
            <a:r>
              <a:rPr sz="2600" b="1" spc="-10" dirty="0">
                <a:latin typeface="Calibri"/>
                <a:cs typeface="Calibri"/>
              </a:rPr>
              <a:t>i</a:t>
            </a:r>
            <a:r>
              <a:rPr sz="2600" b="1" dirty="0">
                <a:latin typeface="Calibri"/>
                <a:cs typeface="Calibri"/>
              </a:rPr>
              <a:t>al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-45" dirty="0">
                <a:latin typeface="Calibri"/>
                <a:cs typeface="Calibri"/>
              </a:rPr>
              <a:t>t</a:t>
            </a:r>
            <a:r>
              <a:rPr sz="2600" b="1" spc="-5" dirty="0">
                <a:latin typeface="Calibri"/>
                <a:cs typeface="Calibri"/>
              </a:rPr>
              <a:t>e</a:t>
            </a:r>
            <a:r>
              <a:rPr sz="2600" b="1" spc="-25" dirty="0">
                <a:latin typeface="Calibri"/>
                <a:cs typeface="Calibri"/>
              </a:rPr>
              <a:t>p</a:t>
            </a:r>
            <a:r>
              <a:rPr sz="2600" b="1" dirty="0">
                <a:latin typeface="Calibri"/>
                <a:cs typeface="Calibri"/>
              </a:rPr>
              <a:t>s </a:t>
            </a:r>
            <a:r>
              <a:rPr sz="2600" b="1" spc="-30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e</a:t>
            </a:r>
            <a:r>
              <a:rPr sz="2600" b="1" spc="-5" dirty="0">
                <a:latin typeface="Calibri"/>
                <a:cs typeface="Calibri"/>
              </a:rPr>
              <a:t>f</a:t>
            </a:r>
            <a:r>
              <a:rPr sz="2600" b="1" spc="-45" dirty="0">
                <a:latin typeface="Calibri"/>
                <a:cs typeface="Calibri"/>
              </a:rPr>
              <a:t>f</a:t>
            </a:r>
            <a:r>
              <a:rPr sz="2600" b="1" spc="-5" dirty="0">
                <a:latin typeface="Calibri"/>
                <a:cs typeface="Calibri"/>
              </a:rPr>
              <a:t>ect</a:t>
            </a:r>
            <a:r>
              <a:rPr sz="2600" b="1" spc="-15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v</a:t>
            </a:r>
            <a:r>
              <a:rPr sz="2600" b="1" dirty="0">
                <a:latin typeface="Calibri"/>
                <a:cs typeface="Calibri"/>
              </a:rPr>
              <a:t>e	</a:t>
            </a:r>
            <a:r>
              <a:rPr sz="2600" dirty="0">
                <a:latin typeface="Arial"/>
                <a:cs typeface="Arial"/>
              </a:rPr>
              <a:t>•  </a:t>
            </a:r>
            <a:r>
              <a:rPr sz="2600" b="1" spc="-10" dirty="0">
                <a:latin typeface="Calibri"/>
                <a:cs typeface="Calibri"/>
              </a:rPr>
              <a:t>listening </a:t>
            </a:r>
            <a:r>
              <a:rPr sz="2600" b="1" spc="-5" dirty="0">
                <a:latin typeface="Calibri"/>
                <a:cs typeface="Calibri"/>
              </a:rPr>
              <a:t>and can </a:t>
            </a:r>
            <a:r>
              <a:rPr sz="2600" b="1" dirty="0">
                <a:latin typeface="Calibri"/>
                <a:cs typeface="Calibri"/>
              </a:rPr>
              <a:t>be used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improve </a:t>
            </a:r>
            <a:r>
              <a:rPr sz="2600" b="1" spc="-5" dirty="0">
                <a:latin typeface="Calibri"/>
                <a:cs typeface="Calibri"/>
              </a:rPr>
              <a:t>your </a:t>
            </a:r>
            <a:r>
              <a:rPr sz="2600" b="1" spc="-15" dirty="0">
                <a:latin typeface="Calibri"/>
                <a:cs typeface="Calibri"/>
              </a:rPr>
              <a:t>overall </a:t>
            </a:r>
            <a:r>
              <a:rPr sz="2600" b="1" spc="-10" dirty="0">
                <a:latin typeface="Calibri"/>
                <a:cs typeface="Calibri"/>
              </a:rPr>
              <a:t>listening  </a:t>
            </a:r>
            <a:r>
              <a:rPr sz="2600" b="1" spc="-5" dirty="0">
                <a:latin typeface="Calibri"/>
                <a:cs typeface="Calibri"/>
              </a:rPr>
              <a:t>and communication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skills</a:t>
            </a:r>
            <a:r>
              <a:rPr sz="3200" dirty="0">
                <a:latin typeface="Calibri"/>
                <a:cs typeface="Calibri"/>
              </a:rPr>
              <a:t>.</a:t>
            </a:r>
          </a:p>
          <a:p>
            <a:pPr marL="107950" algn="l" rtl="0">
              <a:lnSpc>
                <a:spcPct val="100000"/>
              </a:lnSpc>
              <a:spcBef>
                <a:spcPts val="1350"/>
              </a:spcBef>
            </a:pPr>
            <a:r>
              <a:rPr sz="2600" b="1" dirty="0">
                <a:solidFill>
                  <a:srgbClr val="003300"/>
                </a:solidFill>
                <a:latin typeface="Calibri"/>
                <a:cs typeface="Calibri"/>
              </a:rPr>
              <a:t>Hearing</a:t>
            </a:r>
            <a:endParaRPr sz="2600" dirty="0">
              <a:latin typeface="Calibri"/>
              <a:cs typeface="Calibri"/>
            </a:endParaRPr>
          </a:p>
          <a:p>
            <a:pPr marL="107950" marR="3489960" algn="l" rtl="0">
              <a:lnSpc>
                <a:spcPct val="115700"/>
              </a:lnSpc>
              <a:spcBef>
                <a:spcPts val="5"/>
              </a:spcBef>
            </a:pPr>
            <a:r>
              <a:rPr sz="2600" b="1" spc="-5" dirty="0">
                <a:solidFill>
                  <a:srgbClr val="003300"/>
                </a:solidFill>
                <a:latin typeface="Calibri"/>
                <a:cs typeface="Calibri"/>
              </a:rPr>
              <a:t>Focusing </a:t>
            </a:r>
            <a:r>
              <a:rPr sz="2600" b="1" dirty="0">
                <a:solidFill>
                  <a:srgbClr val="003300"/>
                </a:solidFill>
                <a:latin typeface="Calibri"/>
                <a:cs typeface="Calibri"/>
              </a:rPr>
              <a:t>on </a:t>
            </a:r>
            <a:r>
              <a:rPr sz="2600" b="1" spc="-5" dirty="0">
                <a:solidFill>
                  <a:srgbClr val="003300"/>
                </a:solidFill>
                <a:latin typeface="Calibri"/>
                <a:cs typeface="Calibri"/>
              </a:rPr>
              <a:t>the message  Comprehending </a:t>
            </a:r>
            <a:r>
              <a:rPr sz="2600" b="1" dirty="0">
                <a:solidFill>
                  <a:srgbClr val="003300"/>
                </a:solidFill>
                <a:latin typeface="Calibri"/>
                <a:cs typeface="Calibri"/>
              </a:rPr>
              <a:t>and </a:t>
            </a:r>
            <a:r>
              <a:rPr sz="2600" b="1" spc="-15" dirty="0">
                <a:solidFill>
                  <a:srgbClr val="003300"/>
                </a:solidFill>
                <a:latin typeface="Calibri"/>
                <a:cs typeface="Calibri"/>
              </a:rPr>
              <a:t>interpreting  </a:t>
            </a:r>
            <a:r>
              <a:rPr sz="2600" b="1" spc="-5" dirty="0">
                <a:solidFill>
                  <a:srgbClr val="003300"/>
                </a:solidFill>
                <a:latin typeface="Calibri"/>
                <a:cs typeface="Calibri"/>
              </a:rPr>
              <a:t>Analyzing and </a:t>
            </a:r>
            <a:r>
              <a:rPr sz="2600" b="1" spc="-15" dirty="0">
                <a:solidFill>
                  <a:srgbClr val="003300"/>
                </a:solidFill>
                <a:latin typeface="Calibri"/>
                <a:cs typeface="Calibri"/>
              </a:rPr>
              <a:t>Evaluating  </a:t>
            </a:r>
            <a:r>
              <a:rPr sz="2600" b="1" spc="-10" dirty="0">
                <a:solidFill>
                  <a:srgbClr val="003300"/>
                </a:solidFill>
                <a:latin typeface="Calibri"/>
                <a:cs typeface="Calibri"/>
              </a:rPr>
              <a:t>Responding</a:t>
            </a:r>
            <a:endParaRPr sz="2600" dirty="0">
              <a:latin typeface="Calibri"/>
              <a:cs typeface="Calibri"/>
            </a:endParaRPr>
          </a:p>
          <a:p>
            <a:pPr marL="107950" algn="l" rtl="0">
              <a:lnSpc>
                <a:spcPct val="100000"/>
              </a:lnSpc>
              <a:spcBef>
                <a:spcPts val="480"/>
              </a:spcBef>
            </a:pPr>
            <a:r>
              <a:rPr sz="2600" b="1" spc="-10" dirty="0">
                <a:solidFill>
                  <a:srgbClr val="003300"/>
                </a:solidFill>
                <a:latin typeface="Calibri"/>
                <a:cs typeface="Calibri"/>
              </a:rPr>
              <a:t>Remembering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842" y="6431536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4842" y="6431536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91" y="340232"/>
            <a:ext cx="40220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HURIER Model:</a:t>
            </a:r>
            <a:r>
              <a:rPr spc="-50" dirty="0"/>
              <a:t> </a:t>
            </a:r>
            <a:r>
              <a:rPr dirty="0"/>
              <a:t>Hearing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599" y="969390"/>
            <a:ext cx="8005445" cy="47682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15265" marR="786130" algn="l" rtl="0">
              <a:lnSpc>
                <a:spcPts val="2810"/>
              </a:lnSpc>
              <a:spcBef>
                <a:spcPts val="455"/>
              </a:spcBef>
            </a:pPr>
            <a:r>
              <a:rPr sz="2600" b="1" spc="-10" dirty="0">
                <a:latin typeface="Calibri"/>
                <a:cs typeface="Calibri"/>
              </a:rPr>
              <a:t>Where listening </a:t>
            </a:r>
            <a:r>
              <a:rPr sz="2600" b="1" spc="-5" dirty="0">
                <a:latin typeface="Calibri"/>
                <a:cs typeface="Calibri"/>
              </a:rPr>
              <a:t>begins with the </a:t>
            </a:r>
            <a:r>
              <a:rPr sz="2600" b="1" spc="-10" dirty="0">
                <a:latin typeface="Calibri"/>
                <a:cs typeface="Calibri"/>
              </a:rPr>
              <a:t>physical </a:t>
            </a:r>
            <a:r>
              <a:rPr sz="2600" b="1" spc="-5" dirty="0">
                <a:latin typeface="Calibri"/>
                <a:cs typeface="Calibri"/>
              </a:rPr>
              <a:t>process </a:t>
            </a:r>
            <a:r>
              <a:rPr sz="2600" b="1" dirty="0">
                <a:latin typeface="Calibri"/>
                <a:cs typeface="Calibri"/>
              </a:rPr>
              <a:t>of  </a:t>
            </a:r>
            <a:r>
              <a:rPr sz="2600" b="1" spc="-10" dirty="0">
                <a:latin typeface="Calibri"/>
                <a:cs typeface="Calibri"/>
              </a:rPr>
              <a:t>perceiving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sound.</a:t>
            </a:r>
            <a:endParaRPr sz="2600" dirty="0">
              <a:latin typeface="Calibri"/>
              <a:cs typeface="Calibri"/>
            </a:endParaRPr>
          </a:p>
          <a:p>
            <a:pPr marL="215265" marR="486409" algn="l" rtl="0">
              <a:lnSpc>
                <a:spcPts val="2810"/>
              </a:lnSpc>
              <a:spcBef>
                <a:spcPts val="800"/>
              </a:spcBef>
            </a:pPr>
            <a:r>
              <a:rPr sz="2600" b="1" spc="-30" dirty="0">
                <a:latin typeface="Calibri"/>
                <a:cs typeface="Calibri"/>
              </a:rPr>
              <a:t>Remember, </a:t>
            </a:r>
            <a:r>
              <a:rPr sz="2600" b="1" spc="-5" dirty="0">
                <a:latin typeface="Calibri"/>
                <a:cs typeface="Calibri"/>
              </a:rPr>
              <a:t>active </a:t>
            </a:r>
            <a:r>
              <a:rPr sz="2600" b="1" spc="-10" dirty="0">
                <a:latin typeface="Calibri"/>
                <a:cs typeface="Calibri"/>
              </a:rPr>
              <a:t>listening </a:t>
            </a:r>
            <a:r>
              <a:rPr sz="2600" b="1" spc="-15" dirty="0">
                <a:latin typeface="Calibri"/>
                <a:cs typeface="Calibri"/>
              </a:rPr>
              <a:t>involves </a:t>
            </a:r>
            <a:r>
              <a:rPr sz="2600" b="1" spc="-5" dirty="0">
                <a:latin typeface="Calibri"/>
                <a:cs typeface="Calibri"/>
              </a:rPr>
              <a:t>taking </a:t>
            </a:r>
            <a:r>
              <a:rPr sz="2600" b="1" dirty="0">
                <a:latin typeface="Calibri"/>
                <a:cs typeface="Calibri"/>
              </a:rPr>
              <a:t>hearing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next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step!</a:t>
            </a:r>
            <a:endParaRPr sz="2600" dirty="0">
              <a:latin typeface="Calibri"/>
              <a:cs typeface="Calibri"/>
            </a:endParaRPr>
          </a:p>
          <a:p>
            <a:pPr marL="93345" algn="l" rtl="0">
              <a:lnSpc>
                <a:spcPct val="100000"/>
              </a:lnSpc>
              <a:spcBef>
                <a:spcPts val="1045"/>
              </a:spcBef>
            </a:pPr>
            <a:r>
              <a:rPr sz="3200" b="1" spc="-5" dirty="0">
                <a:latin typeface="Calibri"/>
                <a:cs typeface="Calibri"/>
              </a:rPr>
              <a:t>HURIER Model: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Understanding</a:t>
            </a:r>
            <a:endParaRPr sz="3200" dirty="0">
              <a:latin typeface="Calibri"/>
              <a:cs typeface="Calibri"/>
            </a:endParaRPr>
          </a:p>
          <a:p>
            <a:pPr marL="207010" algn="l" rtl="0">
              <a:lnSpc>
                <a:spcPct val="100000"/>
              </a:lnSpc>
              <a:spcBef>
                <a:spcPts val="180"/>
              </a:spcBef>
            </a:pPr>
            <a:r>
              <a:rPr sz="2600" b="1" spc="-10" dirty="0">
                <a:latin typeface="Calibri"/>
                <a:cs typeface="Calibri"/>
              </a:rPr>
              <a:t>Understanding what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5" dirty="0">
                <a:latin typeface="Calibri"/>
                <a:cs typeface="Calibri"/>
              </a:rPr>
              <a:t>being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said.</a:t>
            </a:r>
            <a:endParaRPr sz="2600" dirty="0">
              <a:latin typeface="Calibri"/>
              <a:cs typeface="Calibri"/>
            </a:endParaRPr>
          </a:p>
          <a:p>
            <a:pPr marL="207010" marR="938530" algn="l" rtl="0">
              <a:lnSpc>
                <a:spcPts val="2810"/>
              </a:lnSpc>
              <a:spcBef>
                <a:spcPts val="840"/>
              </a:spcBef>
            </a:pPr>
            <a:r>
              <a:rPr sz="2600" b="1" dirty="0">
                <a:latin typeface="Calibri"/>
                <a:cs typeface="Calibri"/>
              </a:rPr>
              <a:t>Ask </a:t>
            </a:r>
            <a:r>
              <a:rPr sz="2600" b="1" spc="-5" dirty="0">
                <a:latin typeface="Calibri"/>
                <a:cs typeface="Calibri"/>
              </a:rPr>
              <a:t>questions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clarify </a:t>
            </a:r>
            <a:r>
              <a:rPr sz="2600" b="1" spc="-10" dirty="0">
                <a:latin typeface="Calibri"/>
                <a:cs typeface="Calibri"/>
              </a:rPr>
              <a:t>anything you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spc="-10" dirty="0">
                <a:latin typeface="Calibri"/>
                <a:cs typeface="Calibri"/>
              </a:rPr>
              <a:t>trouble  understanding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1755"/>
              </a:spcBef>
            </a:pPr>
            <a:r>
              <a:rPr sz="3200" b="1" spc="-5" dirty="0">
                <a:latin typeface="Calibri"/>
                <a:cs typeface="Calibri"/>
              </a:rPr>
              <a:t>HURIER Model: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Remembering</a:t>
            </a:r>
            <a:endParaRPr sz="3200" dirty="0">
              <a:latin typeface="Calibri"/>
              <a:cs typeface="Calibri"/>
            </a:endParaRPr>
          </a:p>
          <a:p>
            <a:pPr marL="22860" algn="l" rtl="0">
              <a:lnSpc>
                <a:spcPct val="100000"/>
              </a:lnSpc>
              <a:spcBef>
                <a:spcPts val="1585"/>
              </a:spcBef>
            </a:pPr>
            <a:r>
              <a:rPr sz="2600" b="1" spc="-10" dirty="0">
                <a:latin typeface="Calibri"/>
                <a:cs typeface="Calibri"/>
              </a:rPr>
              <a:t>Remembering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storing information for future</a:t>
            </a:r>
            <a:r>
              <a:rPr sz="2600" b="1" spc="11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retrieval.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4842" y="6431536"/>
            <a:ext cx="2489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19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87" y="417652"/>
            <a:ext cx="47326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HURIER </a:t>
            </a:r>
            <a:r>
              <a:rPr spc="-5" dirty="0"/>
              <a:t>Model:</a:t>
            </a:r>
            <a:r>
              <a:rPr spc="-55" dirty="0"/>
              <a:t> </a:t>
            </a:r>
            <a:r>
              <a:rPr spc="-10" dirty="0"/>
              <a:t>Interpreting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311" y="1106731"/>
            <a:ext cx="7348220" cy="455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5080" algn="l" rtl="0">
              <a:lnSpc>
                <a:spcPct val="115900"/>
              </a:lnSpc>
              <a:spcBef>
                <a:spcPts val="100"/>
              </a:spcBef>
            </a:pPr>
            <a:r>
              <a:rPr sz="2600" b="1" spc="-15" dirty="0">
                <a:latin typeface="Calibri"/>
                <a:cs typeface="Calibri"/>
              </a:rPr>
              <a:t>Interpreting </a:t>
            </a:r>
            <a:r>
              <a:rPr sz="2600" b="1" spc="-5" dirty="0">
                <a:latin typeface="Calibri"/>
                <a:cs typeface="Calibri"/>
              </a:rPr>
              <a:t>the message, including body language,  </a:t>
            </a:r>
            <a:r>
              <a:rPr sz="2600" b="1" spc="-10" dirty="0">
                <a:latin typeface="Calibri"/>
                <a:cs typeface="Calibri"/>
              </a:rPr>
              <a:t>tone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voice, facial </a:t>
            </a:r>
            <a:r>
              <a:rPr sz="2600" b="1" spc="-10" dirty="0">
                <a:latin typeface="Calibri"/>
                <a:cs typeface="Calibri"/>
              </a:rPr>
              <a:t>expressions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dirty="0">
                <a:latin typeface="Calibri"/>
                <a:cs typeface="Calibri"/>
              </a:rPr>
              <a:t>emotions</a:t>
            </a:r>
            <a:r>
              <a:rPr sz="2600" dirty="0">
                <a:latin typeface="Calibri"/>
                <a:cs typeface="Calibri"/>
              </a:rPr>
              <a:t>.</a:t>
            </a:r>
          </a:p>
          <a:p>
            <a:pPr marL="82550" algn="l" rtl="0">
              <a:lnSpc>
                <a:spcPct val="100000"/>
              </a:lnSpc>
              <a:spcBef>
                <a:spcPts val="1825"/>
              </a:spcBef>
            </a:pPr>
            <a:r>
              <a:rPr sz="3200" b="1" spc="-5" dirty="0">
                <a:latin typeface="Calibri"/>
                <a:cs typeface="Calibri"/>
              </a:rPr>
              <a:t>HURIER Model: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Evaluating</a:t>
            </a:r>
            <a:endParaRPr sz="3200" dirty="0">
              <a:latin typeface="Calibri"/>
              <a:cs typeface="Calibri"/>
            </a:endParaRPr>
          </a:p>
          <a:p>
            <a:pPr marL="114300" algn="l" rtl="0">
              <a:lnSpc>
                <a:spcPct val="100000"/>
              </a:lnSpc>
              <a:spcBef>
                <a:spcPts val="640"/>
              </a:spcBef>
            </a:pPr>
            <a:r>
              <a:rPr sz="2600" b="1" spc="-15" dirty="0">
                <a:latin typeface="Calibri"/>
                <a:cs typeface="Calibri"/>
              </a:rPr>
              <a:t>Evaluating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separating facts from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fiction.</a:t>
            </a:r>
            <a:endParaRPr sz="2600" dirty="0">
              <a:latin typeface="Calibri"/>
              <a:cs typeface="Calibri"/>
            </a:endParaRPr>
          </a:p>
          <a:p>
            <a:pPr marL="114300" marR="4344035" algn="l" rtl="0">
              <a:lnSpc>
                <a:spcPct val="115399"/>
              </a:lnSpc>
              <a:spcBef>
                <a:spcPts val="15"/>
              </a:spcBef>
            </a:pPr>
            <a:r>
              <a:rPr sz="26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How much </a:t>
            </a:r>
            <a:r>
              <a:rPr sz="26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</a:t>
            </a:r>
            <a:r>
              <a:rPr sz="26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what </a:t>
            </a:r>
            <a:r>
              <a:rPr sz="2600" b="1" i="1" spc="-5" dirty="0">
                <a:latin typeface="Calibri"/>
                <a:cs typeface="Calibri"/>
              </a:rPr>
              <a:t> </a:t>
            </a:r>
            <a:r>
              <a:rPr sz="26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was said is</a:t>
            </a:r>
            <a:r>
              <a:rPr sz="2600" b="1" i="1" u="heavy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accurate?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HURIER Model: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Responding</a:t>
            </a:r>
            <a:endParaRPr sz="3200" dirty="0">
              <a:latin typeface="Calibri"/>
              <a:cs typeface="Calibri"/>
            </a:endParaRPr>
          </a:p>
          <a:p>
            <a:pPr marL="25400" algn="l" rtl="0">
              <a:lnSpc>
                <a:spcPct val="100000"/>
              </a:lnSpc>
              <a:spcBef>
                <a:spcPts val="990"/>
              </a:spcBef>
              <a:tabLst>
                <a:tab pos="2150110" algn="l"/>
              </a:tabLst>
            </a:pPr>
            <a:r>
              <a:rPr sz="2600" b="1" spc="-10" dirty="0">
                <a:latin typeface="Calibri"/>
                <a:cs typeface="Calibri"/>
              </a:rPr>
              <a:t>Responding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or	</a:t>
            </a:r>
            <a:r>
              <a:rPr sz="2600" b="1" spc="-10" dirty="0">
                <a:latin typeface="Calibri"/>
                <a:cs typeface="Calibri"/>
              </a:rPr>
              <a:t>providing feedback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speaker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724661"/>
            <a:ext cx="6477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haroni" panose="02010803020104030203" pitchFamily="2" charset="-79"/>
                <a:cs typeface="Aharoni" panose="02010803020104030203" pitchFamily="2" charset="-79"/>
              </a:rPr>
              <a:t>Communication</a:t>
            </a:r>
            <a:r>
              <a:rPr sz="3600" spc="-6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3600" dirty="0">
                <a:latin typeface="Aharoni" panose="02010803020104030203" pitchFamily="2" charset="-79"/>
                <a:cs typeface="Aharoni" panose="02010803020104030203" pitchFamily="2" charset="-79"/>
              </a:rPr>
              <a:t>Skills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4842" y="6466621"/>
            <a:ext cx="11112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z="900" spc="-30" dirty="0">
                <a:solidFill>
                  <a:srgbClr val="888888"/>
                </a:solidFill>
                <a:latin typeface="Arial"/>
                <a:cs typeface="Arial"/>
              </a:rPr>
              <a:t>2</a:t>
            </a:fld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421748"/>
            <a:ext cx="7924800" cy="3958776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84785" indent="-172085" algn="l" rtl="0">
              <a:lnSpc>
                <a:spcPct val="150000"/>
              </a:lnSpc>
              <a:spcBef>
                <a:spcPts val="570"/>
              </a:spcBef>
              <a:buFont typeface="Arial"/>
              <a:buChar char="•"/>
              <a:tabLst>
                <a:tab pos="185420" algn="l"/>
              </a:tabLst>
            </a:pPr>
            <a:r>
              <a:rPr sz="4000" b="1" spc="-10" dirty="0">
                <a:latin typeface="Aharoni" panose="02010803020104030203" pitchFamily="2" charset="-79"/>
                <a:cs typeface="Aharoni" panose="02010803020104030203" pitchFamily="2" charset="-79"/>
              </a:rPr>
              <a:t>Active</a:t>
            </a:r>
            <a:r>
              <a:rPr sz="4000" b="1" spc="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0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Listening</a:t>
            </a:r>
            <a:r>
              <a:rPr lang="en-US" sz="40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, active listener </a:t>
            </a:r>
            <a:endParaRPr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84785" indent="-172085" algn="l" rtl="0">
              <a:lnSpc>
                <a:spcPct val="15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sz="4000" b="1" spc="-10" dirty="0">
                <a:latin typeface="Aharoni" panose="02010803020104030203" pitchFamily="2" charset="-79"/>
                <a:cs typeface="Aharoni" panose="02010803020104030203" pitchFamily="2" charset="-79"/>
              </a:rPr>
              <a:t>Giving constructive</a:t>
            </a:r>
            <a:r>
              <a:rPr sz="4000" b="1" spc="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0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Feedback</a:t>
            </a:r>
            <a:endParaRPr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84785" indent="-172085" algn="l" rtl="0">
              <a:lnSpc>
                <a:spcPct val="150000"/>
              </a:lnSpc>
              <a:spcBef>
                <a:spcPts val="470"/>
              </a:spcBef>
              <a:buFont typeface="Arial"/>
              <a:buChar char="•"/>
              <a:tabLst>
                <a:tab pos="185420" algn="l"/>
              </a:tabLst>
            </a:pPr>
            <a:r>
              <a:rPr sz="4000" b="1" spc="-10" dirty="0">
                <a:latin typeface="Aharoni" panose="02010803020104030203" pitchFamily="2" charset="-79"/>
                <a:cs typeface="Aharoni" panose="02010803020104030203" pitchFamily="2" charset="-79"/>
              </a:rPr>
              <a:t>Giving</a:t>
            </a:r>
            <a:r>
              <a:rPr sz="40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000" b="1" spc="-15" dirty="0">
                <a:latin typeface="Aharoni" panose="02010803020104030203" pitchFamily="2" charset="-79"/>
                <a:cs typeface="Aharoni" panose="02010803020104030203" pitchFamily="2" charset="-79"/>
              </a:rPr>
              <a:t>Presentation</a:t>
            </a:r>
            <a:endParaRPr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184785" indent="-172085" algn="l" rtl="0">
              <a:lnSpc>
                <a:spcPct val="150000"/>
              </a:lnSpc>
              <a:spcBef>
                <a:spcPts val="455"/>
              </a:spcBef>
              <a:buFont typeface="Arial"/>
              <a:buChar char="•"/>
              <a:tabLst>
                <a:tab pos="185420" algn="l"/>
              </a:tabLst>
            </a:pPr>
            <a:r>
              <a:rPr sz="4000" b="1" spc="-10" dirty="0">
                <a:latin typeface="Aharoni" panose="02010803020104030203" pitchFamily="2" charset="-79"/>
                <a:cs typeface="Aharoni" panose="02010803020104030203" pitchFamily="2" charset="-79"/>
              </a:rPr>
              <a:t>Questioning</a:t>
            </a:r>
            <a:r>
              <a:rPr sz="4000" b="1" spc="15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000" b="1" spc="-5" dirty="0">
                <a:latin typeface="Aharoni" panose="02010803020104030203" pitchFamily="2" charset="-79"/>
                <a:cs typeface="Aharoni" panose="02010803020104030203" pitchFamily="2" charset="-79"/>
              </a:rPr>
              <a:t>skills</a:t>
            </a:r>
            <a:endParaRPr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1" y="411480"/>
            <a:ext cx="739140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5131" y="411480"/>
            <a:ext cx="5798820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9066" y="501776"/>
            <a:ext cx="5405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2) Giving Constructive</a:t>
            </a:r>
            <a:r>
              <a:rPr spc="-85" dirty="0"/>
              <a:t> </a:t>
            </a:r>
            <a:r>
              <a:rPr spc="-10" dirty="0"/>
              <a:t>Feedback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5589" y="1313510"/>
            <a:ext cx="7390130" cy="279756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207645" algn="just" rtl="0">
              <a:lnSpc>
                <a:spcPts val="2810"/>
              </a:lnSpc>
              <a:spcBef>
                <a:spcPts val="455"/>
              </a:spcBef>
            </a:pPr>
            <a:r>
              <a:rPr sz="2600" b="1" spc="-10" dirty="0">
                <a:latin typeface="Calibri"/>
                <a:cs typeface="Calibri"/>
              </a:rPr>
              <a:t>Feedback: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5" dirty="0">
                <a:latin typeface="Calibri"/>
                <a:cs typeface="Calibri"/>
              </a:rPr>
              <a:t>the process through which the </a:t>
            </a:r>
            <a:r>
              <a:rPr sz="2600" b="1" spc="-10" dirty="0">
                <a:latin typeface="Calibri"/>
                <a:cs typeface="Calibri"/>
              </a:rPr>
              <a:t>receiver  communicates </a:t>
            </a:r>
            <a:r>
              <a:rPr sz="2600" b="1" spc="-5" dirty="0">
                <a:latin typeface="Calibri"/>
                <a:cs typeface="Calibri"/>
              </a:rPr>
              <a:t>with the sender </a:t>
            </a:r>
            <a:r>
              <a:rPr sz="2600" b="1" spc="-10" dirty="0">
                <a:latin typeface="Calibri"/>
                <a:cs typeface="Calibri"/>
              </a:rPr>
              <a:t>by returning </a:t>
            </a:r>
            <a:r>
              <a:rPr sz="2600" b="1" spc="-5" dirty="0">
                <a:latin typeface="Calibri"/>
                <a:cs typeface="Calibri"/>
              </a:rPr>
              <a:t>another  message.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2810"/>
              </a:lnSpc>
            </a:pPr>
            <a:r>
              <a:rPr sz="2600" b="1" spc="-5" dirty="0">
                <a:latin typeface="Calibri"/>
                <a:cs typeface="Calibri"/>
              </a:rPr>
              <a:t>Giving </a:t>
            </a:r>
            <a:r>
              <a:rPr sz="2600" b="1" spc="-10" dirty="0">
                <a:latin typeface="Calibri"/>
                <a:cs typeface="Calibri"/>
              </a:rPr>
              <a:t>feedback often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10" dirty="0">
                <a:latin typeface="Calibri"/>
                <a:cs typeface="Calibri"/>
              </a:rPr>
              <a:t>associated </a:t>
            </a:r>
            <a:r>
              <a:rPr sz="2600" b="1" spc="-5" dirty="0">
                <a:latin typeface="Calibri"/>
                <a:cs typeface="Calibri"/>
              </a:rPr>
              <a:t>with </a:t>
            </a:r>
            <a:r>
              <a:rPr sz="2600" b="1" dirty="0">
                <a:latin typeface="Calibri"/>
                <a:cs typeface="Calibri"/>
              </a:rPr>
              <a:t>one </a:t>
            </a:r>
            <a:r>
              <a:rPr sz="2600" b="1" spc="-10" dirty="0">
                <a:latin typeface="Calibri"/>
                <a:cs typeface="Calibri"/>
              </a:rPr>
              <a:t>person  (receiver) </a:t>
            </a:r>
            <a:r>
              <a:rPr sz="2600" b="1" spc="-5" dirty="0">
                <a:latin typeface="Calibri"/>
                <a:cs typeface="Calibri"/>
              </a:rPr>
              <a:t>communicating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what </a:t>
            </a:r>
            <a:r>
              <a:rPr sz="2600" b="1" spc="-5" dirty="0">
                <a:latin typeface="Calibri"/>
                <a:cs typeface="Calibri"/>
              </a:rPr>
              <a:t>another </a:t>
            </a:r>
            <a:r>
              <a:rPr sz="2600" b="1" spc="-10" dirty="0">
                <a:latin typeface="Calibri"/>
                <a:cs typeface="Calibri"/>
              </a:rPr>
              <a:t>person </a:t>
            </a:r>
            <a:r>
              <a:rPr sz="2600" b="1" dirty="0">
                <a:latin typeface="Calibri"/>
                <a:cs typeface="Calibri"/>
              </a:rPr>
              <a:t>has  said or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done.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4" y="188976"/>
            <a:ext cx="8855964" cy="6167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5100" y="390143"/>
            <a:ext cx="378866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4748" y="479501"/>
            <a:ext cx="3284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Forms </a:t>
            </a:r>
            <a:r>
              <a:rPr dirty="0"/>
              <a:t>of </a:t>
            </a:r>
            <a:r>
              <a:rPr spc="-20" dirty="0"/>
              <a:t>Feed</a:t>
            </a:r>
            <a:r>
              <a:rPr spc="-60" dirty="0"/>
              <a:t> </a:t>
            </a:r>
            <a:r>
              <a:rPr dirty="0"/>
              <a:t>back</a:t>
            </a:r>
          </a:p>
        </p:txBody>
      </p:sp>
      <p:sp>
        <p:nvSpPr>
          <p:cNvPr id="4" name="object 4"/>
          <p:cNvSpPr/>
          <p:nvPr/>
        </p:nvSpPr>
        <p:spPr>
          <a:xfrm>
            <a:off x="693419" y="2615183"/>
            <a:ext cx="7414259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0064" y="1036529"/>
            <a:ext cx="8204200" cy="46736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indent="-342900" algn="l" rtl="0">
              <a:lnSpc>
                <a:spcPct val="100000"/>
              </a:lnSpc>
              <a:spcBef>
                <a:spcPts val="585"/>
              </a:spcBef>
              <a:buAutoNum type="arabicPlain"/>
              <a:tabLst>
                <a:tab pos="355600" algn="l"/>
              </a:tabLst>
            </a:pPr>
            <a:r>
              <a:rPr sz="2600" b="1" spc="-5" dirty="0">
                <a:latin typeface="Calibri"/>
                <a:cs typeface="Calibri"/>
              </a:rPr>
              <a:t>Clarifying</a:t>
            </a:r>
            <a:endParaRPr sz="26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95"/>
              </a:spcBef>
              <a:buAutoNum type="arabicPlain"/>
              <a:tabLst>
                <a:tab pos="355600" algn="l"/>
              </a:tabLst>
            </a:pPr>
            <a:r>
              <a:rPr sz="2600" b="1" spc="-15" dirty="0">
                <a:latin typeface="Calibri"/>
                <a:cs typeface="Calibri"/>
              </a:rPr>
              <a:t>Interpretive</a:t>
            </a:r>
            <a:endParaRPr sz="2600" dirty="0">
              <a:latin typeface="Calibri"/>
              <a:cs typeface="Calibri"/>
            </a:endParaRPr>
          </a:p>
          <a:p>
            <a:pPr marL="355600" indent="-342900" algn="l" rtl="0">
              <a:lnSpc>
                <a:spcPct val="100000"/>
              </a:lnSpc>
              <a:spcBef>
                <a:spcPts val="480"/>
              </a:spcBef>
              <a:buAutoNum type="arabicPlain"/>
              <a:tabLst>
                <a:tab pos="355600" algn="l"/>
              </a:tabLst>
            </a:pPr>
            <a:r>
              <a:rPr sz="2600" b="1" spc="-10" dirty="0">
                <a:latin typeface="Calibri"/>
                <a:cs typeface="Calibri"/>
              </a:rPr>
              <a:t>Personal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reaction</a:t>
            </a:r>
            <a:endParaRPr sz="2600" dirty="0">
              <a:latin typeface="Calibri"/>
              <a:cs typeface="Calibri"/>
            </a:endParaRPr>
          </a:p>
          <a:p>
            <a:pPr marL="325120" algn="l" rtl="0">
              <a:lnSpc>
                <a:spcPct val="100000"/>
              </a:lnSpc>
              <a:spcBef>
                <a:spcPts val="2330"/>
              </a:spcBef>
            </a:pPr>
            <a:r>
              <a:rPr sz="3200" b="1" spc="-10" dirty="0">
                <a:latin typeface="Calibri"/>
                <a:cs typeface="Calibri"/>
              </a:rPr>
              <a:t>Characteristics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Constructive </a:t>
            </a:r>
            <a:r>
              <a:rPr sz="3200" b="1" spc="-15" dirty="0">
                <a:latin typeface="Calibri"/>
                <a:cs typeface="Calibri"/>
              </a:rPr>
              <a:t>Feed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back</a:t>
            </a:r>
            <a:endParaRPr sz="3200" dirty="0">
              <a:latin typeface="Calibri"/>
              <a:cs typeface="Calibri"/>
            </a:endParaRPr>
          </a:p>
          <a:p>
            <a:pPr marL="45720" marR="228600" algn="l" rtl="0">
              <a:lnSpc>
                <a:spcPts val="2810"/>
              </a:lnSpc>
              <a:spcBef>
                <a:spcPts val="1989"/>
              </a:spcBef>
              <a:buFont typeface="Calibri"/>
              <a:buAutoNum type="arabicPeriod"/>
              <a:tabLst>
                <a:tab pos="748665" algn="l"/>
                <a:tab pos="749300" algn="l"/>
              </a:tabLst>
            </a:pPr>
            <a:r>
              <a:rPr sz="2600" b="1" i="1" spc="-10" dirty="0">
                <a:latin typeface="Calibri"/>
                <a:cs typeface="Calibri"/>
              </a:rPr>
              <a:t>Positive </a:t>
            </a:r>
            <a:r>
              <a:rPr sz="2600" b="1" spc="-10" dirty="0">
                <a:latin typeface="Calibri"/>
                <a:cs typeface="Calibri"/>
              </a:rPr>
              <a:t>–Provide </a:t>
            </a:r>
            <a:r>
              <a:rPr sz="2600" b="1" spc="-5" dirty="0">
                <a:latin typeface="Calibri"/>
                <a:cs typeface="Calibri"/>
              </a:rPr>
              <a:t>positive </a:t>
            </a:r>
            <a:r>
              <a:rPr sz="2600" b="1" spc="-10" dirty="0">
                <a:latin typeface="Calibri"/>
                <a:cs typeface="Calibri"/>
              </a:rPr>
              <a:t>information </a:t>
            </a:r>
            <a:r>
              <a:rPr sz="2600" b="1" spc="-5" dirty="0">
                <a:latin typeface="Calibri"/>
                <a:cs typeface="Calibri"/>
              </a:rPr>
              <a:t>and points </a:t>
            </a:r>
            <a:r>
              <a:rPr sz="2600" b="1" spc="-15" dirty="0">
                <a:latin typeface="Calibri"/>
                <a:cs typeface="Calibri"/>
              </a:rPr>
              <a:t>for  </a:t>
            </a:r>
            <a:r>
              <a:rPr sz="2600" b="1" spc="-10" dirty="0">
                <a:latin typeface="Calibri"/>
                <a:cs typeface="Calibri"/>
              </a:rPr>
              <a:t>improvement. Offer </a:t>
            </a:r>
            <a:r>
              <a:rPr sz="2600" b="1" spc="-5" dirty="0">
                <a:latin typeface="Calibri"/>
                <a:cs typeface="Calibri"/>
              </a:rPr>
              <a:t>positive </a:t>
            </a:r>
            <a:r>
              <a:rPr sz="2600" b="1" spc="-15" dirty="0">
                <a:latin typeface="Calibri"/>
                <a:cs typeface="Calibri"/>
              </a:rPr>
              <a:t>before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negative.</a:t>
            </a:r>
            <a:endParaRPr sz="2600" dirty="0">
              <a:latin typeface="Calibri"/>
              <a:cs typeface="Calibri"/>
            </a:endParaRPr>
          </a:p>
          <a:p>
            <a:pPr marL="45720" marR="5080" indent="74930" algn="l" rtl="0">
              <a:lnSpc>
                <a:spcPct val="90000"/>
              </a:lnSpc>
              <a:spcBef>
                <a:spcPts val="765"/>
              </a:spcBef>
              <a:buFont typeface="Calibri"/>
              <a:buAutoNum type="arabicPeriod"/>
              <a:tabLst>
                <a:tab pos="822960" algn="l"/>
                <a:tab pos="823594" algn="l"/>
              </a:tabLst>
            </a:pPr>
            <a:r>
              <a:rPr sz="2600" b="1" i="1" spc="-5" dirty="0">
                <a:latin typeface="Calibri"/>
                <a:cs typeface="Calibri"/>
              </a:rPr>
              <a:t>Directly </a:t>
            </a:r>
            <a:r>
              <a:rPr sz="2600" b="1" i="1" spc="-10" dirty="0">
                <a:latin typeface="Calibri"/>
                <a:cs typeface="Calibri"/>
              </a:rPr>
              <a:t>expressed, </a:t>
            </a:r>
            <a:r>
              <a:rPr sz="2600" b="1" i="1" spc="-5" dirty="0">
                <a:latin typeface="Calibri"/>
                <a:cs typeface="Calibri"/>
              </a:rPr>
              <a:t>specific </a:t>
            </a:r>
            <a:r>
              <a:rPr sz="2600" b="1" i="1" dirty="0">
                <a:latin typeface="Calibri"/>
                <a:cs typeface="Calibri"/>
              </a:rPr>
              <a:t>and </a:t>
            </a:r>
            <a:r>
              <a:rPr sz="2600" b="1" i="1" spc="-10" dirty="0">
                <a:latin typeface="Calibri"/>
                <a:cs typeface="Calibri"/>
              </a:rPr>
              <a:t>relevant </a:t>
            </a:r>
            <a:r>
              <a:rPr sz="2600" b="1" dirty="0">
                <a:latin typeface="Calibri"/>
                <a:cs typeface="Calibri"/>
              </a:rPr>
              <a:t>– </a:t>
            </a:r>
            <a:r>
              <a:rPr sz="2600" b="1" spc="-10" dirty="0">
                <a:latin typeface="Calibri"/>
                <a:cs typeface="Calibri"/>
              </a:rPr>
              <a:t>Feedback  </a:t>
            </a:r>
            <a:r>
              <a:rPr sz="2600" b="1" spc="-5" dirty="0">
                <a:latin typeface="Calibri"/>
                <a:cs typeface="Calibri"/>
              </a:rPr>
              <a:t>should </a:t>
            </a:r>
            <a:r>
              <a:rPr sz="2600" b="1" dirty="0">
                <a:latin typeface="Calibri"/>
                <a:cs typeface="Calibri"/>
              </a:rPr>
              <a:t>be specific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5" dirty="0">
                <a:latin typeface="Calibri"/>
                <a:cs typeface="Calibri"/>
              </a:rPr>
              <a:t>concentrate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5" dirty="0">
                <a:latin typeface="Calibri"/>
                <a:cs typeface="Calibri"/>
              </a:rPr>
              <a:t>particular </a:t>
            </a:r>
            <a:r>
              <a:rPr sz="2600" b="1" spc="-10" dirty="0">
                <a:latin typeface="Calibri"/>
                <a:cs typeface="Calibri"/>
              </a:rPr>
              <a:t>incidents 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5" dirty="0">
                <a:latin typeface="Calibri"/>
                <a:cs typeface="Calibri"/>
              </a:rPr>
              <a:t>observable </a:t>
            </a:r>
            <a:r>
              <a:rPr sz="2600" b="1" spc="-30" dirty="0">
                <a:latin typeface="Calibri"/>
                <a:cs typeface="Calibri"/>
              </a:rPr>
              <a:t>behaviour, </a:t>
            </a:r>
            <a:r>
              <a:rPr sz="2600" b="1" spc="-5" dirty="0">
                <a:latin typeface="Calibri"/>
                <a:cs typeface="Calibri"/>
              </a:rPr>
              <a:t>performance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5" dirty="0">
                <a:latin typeface="Calibri"/>
                <a:cs typeface="Calibri"/>
              </a:rPr>
              <a:t>outcomes; </a:t>
            </a:r>
            <a:r>
              <a:rPr sz="2600" b="1" dirty="0">
                <a:latin typeface="Calibri"/>
                <a:cs typeface="Calibri"/>
              </a:rPr>
              <a:t>it is  not </a:t>
            </a:r>
            <a:r>
              <a:rPr sz="2600" b="1" spc="-5" dirty="0">
                <a:latin typeface="Calibri"/>
                <a:cs typeface="Calibri"/>
              </a:rPr>
              <a:t>about the individual </a:t>
            </a:r>
            <a:r>
              <a:rPr sz="2600" b="1" dirty="0">
                <a:latin typeface="Calibri"/>
                <a:cs typeface="Calibri"/>
              </a:rPr>
              <a:t>as a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person.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80" y="286511"/>
            <a:ext cx="7414259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2459" y="376808"/>
            <a:ext cx="6907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Characteristics </a:t>
            </a:r>
            <a:r>
              <a:rPr dirty="0"/>
              <a:t>of </a:t>
            </a:r>
            <a:r>
              <a:rPr spc="-5" dirty="0"/>
              <a:t>Constructive </a:t>
            </a:r>
            <a:r>
              <a:rPr spc="-15" dirty="0"/>
              <a:t>Feed</a:t>
            </a:r>
            <a:r>
              <a:rPr spc="-135" dirty="0"/>
              <a:t> </a:t>
            </a:r>
            <a:r>
              <a:rPr dirty="0"/>
              <a:t>back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064" y="880363"/>
            <a:ext cx="8197215" cy="53130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74295" algn="l" rtl="0">
              <a:lnSpc>
                <a:spcPct val="90000"/>
              </a:lnSpc>
              <a:spcBef>
                <a:spcPts val="415"/>
              </a:spcBef>
              <a:buFont typeface="Calibri"/>
              <a:buAutoNum type="arabicPeriod" startAt="3"/>
              <a:tabLst>
                <a:tab pos="418465" algn="l"/>
              </a:tabLst>
            </a:pPr>
            <a:r>
              <a:rPr sz="2600" b="1" i="1" spc="-5" dirty="0">
                <a:latin typeface="Calibri"/>
                <a:cs typeface="Calibri"/>
              </a:rPr>
              <a:t>Descriptive </a:t>
            </a:r>
            <a:r>
              <a:rPr sz="2600" b="1" i="1" dirty="0">
                <a:latin typeface="Calibri"/>
                <a:cs typeface="Calibri"/>
              </a:rPr>
              <a:t>and </a:t>
            </a:r>
            <a:r>
              <a:rPr sz="2600" b="1" i="1" spc="-5" dirty="0">
                <a:latin typeface="Calibri"/>
                <a:cs typeface="Calibri"/>
              </a:rPr>
              <a:t>not </a:t>
            </a:r>
            <a:r>
              <a:rPr sz="2600" b="1" i="1" spc="-10" dirty="0">
                <a:latin typeface="Calibri"/>
                <a:cs typeface="Calibri"/>
              </a:rPr>
              <a:t>judgemental </a:t>
            </a:r>
            <a:r>
              <a:rPr sz="2600" b="1" spc="-5" dirty="0">
                <a:latin typeface="Calibri"/>
                <a:cs typeface="Calibri"/>
              </a:rPr>
              <a:t>–don’t pass </a:t>
            </a:r>
            <a:r>
              <a:rPr sz="2600" b="1" spc="-10" dirty="0">
                <a:latin typeface="Calibri"/>
                <a:cs typeface="Calibri"/>
              </a:rPr>
              <a:t>judgement;  </a:t>
            </a:r>
            <a:r>
              <a:rPr sz="2600" b="1" spc="-5" dirty="0">
                <a:latin typeface="Calibri"/>
                <a:cs typeface="Calibri"/>
              </a:rPr>
              <a:t>reactions, </a:t>
            </a:r>
            <a:r>
              <a:rPr sz="2600" b="1" spc="-10" dirty="0">
                <a:latin typeface="Calibri"/>
                <a:cs typeface="Calibri"/>
              </a:rPr>
              <a:t>perceptions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5" dirty="0">
                <a:latin typeface="Calibri"/>
                <a:cs typeface="Calibri"/>
              </a:rPr>
              <a:t>opinions </a:t>
            </a:r>
            <a:r>
              <a:rPr sz="2600" b="1" dirty="0">
                <a:latin typeface="Calibri"/>
                <a:cs typeface="Calibri"/>
              </a:rPr>
              <a:t>should be </a:t>
            </a:r>
            <a:r>
              <a:rPr sz="2600" b="1" spc="-15" dirty="0">
                <a:latin typeface="Calibri"/>
                <a:cs typeface="Calibri"/>
              </a:rPr>
              <a:t>presented </a:t>
            </a:r>
            <a:r>
              <a:rPr sz="2600" b="1" dirty="0">
                <a:latin typeface="Calibri"/>
                <a:cs typeface="Calibri"/>
              </a:rPr>
              <a:t>as  such, not as </a:t>
            </a:r>
            <a:r>
              <a:rPr sz="2600" b="1" spc="-5" dirty="0">
                <a:latin typeface="Calibri"/>
                <a:cs typeface="Calibri"/>
              </a:rPr>
              <a:t>facts. Describe </a:t>
            </a:r>
            <a:r>
              <a:rPr sz="2600" b="1" spc="-10" dirty="0">
                <a:latin typeface="Calibri"/>
                <a:cs typeface="Calibri"/>
              </a:rPr>
              <a:t>what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spc="-5" dirty="0">
                <a:latin typeface="Calibri"/>
                <a:cs typeface="Calibri"/>
              </a:rPr>
              <a:t>been </a:t>
            </a:r>
            <a:r>
              <a:rPr sz="2600" b="1" dirty="0">
                <a:latin typeface="Calibri"/>
                <a:cs typeface="Calibri"/>
              </a:rPr>
              <a:t>seen or </a:t>
            </a:r>
            <a:r>
              <a:rPr sz="2600" b="1" spc="-10" dirty="0">
                <a:latin typeface="Calibri"/>
                <a:cs typeface="Calibri"/>
              </a:rPr>
              <a:t>heard  </a:t>
            </a:r>
            <a:r>
              <a:rPr sz="2600" b="1" spc="-5" dirty="0">
                <a:latin typeface="Calibri"/>
                <a:cs typeface="Calibri"/>
              </a:rPr>
              <a:t>and its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impact</a:t>
            </a:r>
            <a:endParaRPr sz="2600" dirty="0">
              <a:latin typeface="Calibri"/>
              <a:cs typeface="Calibri"/>
            </a:endParaRPr>
          </a:p>
          <a:p>
            <a:pPr marL="12700" marR="59055" algn="l" rtl="0">
              <a:lnSpc>
                <a:spcPct val="90000"/>
              </a:lnSpc>
              <a:spcBef>
                <a:spcPts val="805"/>
              </a:spcBef>
              <a:buFont typeface="Calibri"/>
              <a:buAutoNum type="arabicPeriod" startAt="3"/>
              <a:tabLst>
                <a:tab pos="417830" algn="l"/>
                <a:tab pos="418465" algn="l"/>
              </a:tabLst>
            </a:pPr>
            <a:r>
              <a:rPr sz="2600" b="1" i="1" spc="-5" dirty="0">
                <a:latin typeface="Calibri"/>
                <a:cs typeface="Calibri"/>
              </a:rPr>
              <a:t>Sensitive </a:t>
            </a:r>
            <a:r>
              <a:rPr sz="2600" b="1" dirty="0">
                <a:latin typeface="Calibri"/>
                <a:cs typeface="Calibri"/>
              </a:rPr>
              <a:t>– </a:t>
            </a:r>
            <a:r>
              <a:rPr sz="2600" b="1" spc="-70" dirty="0">
                <a:latin typeface="Calibri"/>
                <a:cs typeface="Calibri"/>
              </a:rPr>
              <a:t>Take </a:t>
            </a:r>
            <a:r>
              <a:rPr sz="2600" b="1" spc="-5" dirty="0">
                <a:latin typeface="Calibri"/>
                <a:cs typeface="Calibri"/>
              </a:rPr>
              <a:t>account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 other </a:t>
            </a:r>
            <a:r>
              <a:rPr sz="2600" b="1" spc="-25" dirty="0">
                <a:latin typeface="Calibri"/>
                <a:cs typeface="Calibri"/>
              </a:rPr>
              <a:t>person’s </a:t>
            </a:r>
            <a:r>
              <a:rPr sz="2600" b="1" spc="-10" dirty="0">
                <a:latin typeface="Calibri"/>
                <a:cs typeface="Calibri"/>
              </a:rPr>
              <a:t>feelings  </a:t>
            </a:r>
            <a:r>
              <a:rPr sz="2600" b="1" spc="-5" dirty="0">
                <a:latin typeface="Calibri"/>
                <a:cs typeface="Calibri"/>
              </a:rPr>
              <a:t>and reactions; </a:t>
            </a:r>
            <a:r>
              <a:rPr sz="2600" b="1" spc="-10" dirty="0">
                <a:latin typeface="Calibri"/>
                <a:cs typeface="Calibri"/>
              </a:rPr>
              <a:t>vary </a:t>
            </a:r>
            <a:r>
              <a:rPr sz="2600" b="1" spc="-5" dirty="0">
                <a:latin typeface="Calibri"/>
                <a:cs typeface="Calibri"/>
              </a:rPr>
              <a:t>your style according </a:t>
            </a:r>
            <a:r>
              <a:rPr sz="2600" b="1" spc="-10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the </a:t>
            </a:r>
            <a:r>
              <a:rPr sz="2600" b="1" spc="-5" dirty="0">
                <a:latin typeface="Calibri"/>
                <a:cs typeface="Calibri"/>
              </a:rPr>
              <a:t>needs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  individual and the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situation.</a:t>
            </a:r>
            <a:endParaRPr sz="2600" dirty="0">
              <a:latin typeface="Calibri"/>
              <a:cs typeface="Calibri"/>
            </a:endParaRPr>
          </a:p>
          <a:p>
            <a:pPr marL="342900" indent="-330200" algn="l" rtl="0">
              <a:lnSpc>
                <a:spcPct val="100000"/>
              </a:lnSpc>
              <a:spcBef>
                <a:spcPts val="480"/>
              </a:spcBef>
              <a:buAutoNum type="arabicPeriod" startAt="3"/>
              <a:tabLst>
                <a:tab pos="343535" algn="l"/>
              </a:tabLst>
            </a:pPr>
            <a:r>
              <a:rPr sz="2600" b="1" spc="-10" dirty="0">
                <a:latin typeface="Calibri"/>
                <a:cs typeface="Calibri"/>
              </a:rPr>
              <a:t>Objective</a:t>
            </a:r>
            <a:endParaRPr sz="2600" dirty="0">
              <a:latin typeface="Calibri"/>
              <a:cs typeface="Calibri"/>
            </a:endParaRPr>
          </a:p>
          <a:p>
            <a:pPr marL="12700" marR="524510" algn="l" rtl="0">
              <a:lnSpc>
                <a:spcPts val="2810"/>
              </a:lnSpc>
              <a:spcBef>
                <a:spcPts val="844"/>
              </a:spcBef>
            </a:pPr>
            <a:r>
              <a:rPr sz="2600" b="1" dirty="0">
                <a:latin typeface="Calibri"/>
                <a:cs typeface="Calibri"/>
              </a:rPr>
              <a:t>6- </a:t>
            </a:r>
            <a:r>
              <a:rPr sz="2600" b="1" i="1" spc="-5" dirty="0">
                <a:latin typeface="Calibri"/>
                <a:cs typeface="Calibri"/>
              </a:rPr>
              <a:t>Timely </a:t>
            </a:r>
            <a:r>
              <a:rPr sz="2600" b="1" i="1" dirty="0">
                <a:latin typeface="Calibri"/>
                <a:cs typeface="Calibri"/>
              </a:rPr>
              <a:t>and in </a:t>
            </a:r>
            <a:r>
              <a:rPr sz="2600" b="1" i="1" spc="-25" dirty="0">
                <a:latin typeface="Calibri"/>
                <a:cs typeface="Calibri"/>
              </a:rPr>
              <a:t>context. </a:t>
            </a:r>
            <a:r>
              <a:rPr sz="2600" b="1" dirty="0">
                <a:latin typeface="Calibri"/>
                <a:cs typeface="Calibri"/>
              </a:rPr>
              <a:t>As soon as possible </a:t>
            </a:r>
            <a:r>
              <a:rPr sz="2600" b="1" spc="-15" dirty="0">
                <a:latin typeface="Calibri"/>
                <a:cs typeface="Calibri"/>
              </a:rPr>
              <a:t>after </a:t>
            </a:r>
            <a:r>
              <a:rPr sz="2600" b="1" spc="-5" dirty="0">
                <a:latin typeface="Calibri"/>
                <a:cs typeface="Calibri"/>
              </a:rPr>
              <a:t>the  </a:t>
            </a:r>
            <a:r>
              <a:rPr sz="2600" b="1" spc="-15" dirty="0">
                <a:latin typeface="Calibri"/>
                <a:cs typeface="Calibri"/>
              </a:rPr>
              <a:t>event. </a:t>
            </a: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10" dirty="0">
                <a:latin typeface="Calibri"/>
                <a:cs typeface="Calibri"/>
              </a:rPr>
              <a:t>you </a:t>
            </a:r>
            <a:r>
              <a:rPr sz="2600" b="1" spc="-20" dirty="0">
                <a:latin typeface="Calibri"/>
                <a:cs typeface="Calibri"/>
              </a:rPr>
              <a:t>leave </a:t>
            </a:r>
            <a:r>
              <a:rPr sz="2600" b="1" dirty="0">
                <a:latin typeface="Calibri"/>
                <a:cs typeface="Calibri"/>
              </a:rPr>
              <a:t>it </a:t>
            </a:r>
            <a:r>
              <a:rPr sz="2600" b="1" spc="-10" dirty="0">
                <a:latin typeface="Calibri"/>
                <a:cs typeface="Calibri"/>
              </a:rPr>
              <a:t>too </a:t>
            </a:r>
            <a:r>
              <a:rPr sz="2600" b="1" dirty="0">
                <a:latin typeface="Calibri"/>
                <a:cs typeface="Calibri"/>
              </a:rPr>
              <a:t>long, </a:t>
            </a:r>
            <a:r>
              <a:rPr sz="2600" b="1" spc="-5" dirty="0">
                <a:latin typeface="Calibri"/>
                <a:cs typeface="Calibri"/>
              </a:rPr>
              <a:t>its usefulness will </a:t>
            </a:r>
            <a:r>
              <a:rPr sz="2600" b="1" dirty="0">
                <a:latin typeface="Calibri"/>
                <a:cs typeface="Calibri"/>
              </a:rPr>
              <a:t>be</a:t>
            </a:r>
            <a:r>
              <a:rPr sz="2600" b="1" spc="8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lost.</a:t>
            </a:r>
            <a:endParaRPr sz="2600" dirty="0">
              <a:latin typeface="Calibri"/>
              <a:cs typeface="Calibri"/>
            </a:endParaRPr>
          </a:p>
          <a:p>
            <a:pPr marL="86995" algn="l" rtl="0">
              <a:lnSpc>
                <a:spcPct val="100000"/>
              </a:lnSpc>
              <a:spcBef>
                <a:spcPts val="450"/>
              </a:spcBef>
            </a:pPr>
            <a:r>
              <a:rPr sz="2600" b="1" dirty="0">
                <a:latin typeface="Calibri"/>
                <a:cs typeface="Calibri"/>
              </a:rPr>
              <a:t>7-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Limited</a:t>
            </a:r>
            <a:endParaRPr sz="2600" dirty="0">
              <a:latin typeface="Calibri"/>
              <a:cs typeface="Calibri"/>
            </a:endParaRPr>
          </a:p>
          <a:p>
            <a:pPr marL="12700" marR="1644650" algn="l" rtl="0">
              <a:lnSpc>
                <a:spcPct val="114999"/>
              </a:lnSpc>
              <a:spcBef>
                <a:spcPts val="35"/>
              </a:spcBef>
            </a:pPr>
            <a:r>
              <a:rPr sz="2600" b="1" dirty="0">
                <a:latin typeface="Calibri"/>
                <a:cs typeface="Calibri"/>
              </a:rPr>
              <a:t>8- </a:t>
            </a:r>
            <a:r>
              <a:rPr sz="2600" b="1" i="1" spc="-5" dirty="0">
                <a:latin typeface="Calibri"/>
                <a:cs typeface="Calibri"/>
              </a:rPr>
              <a:t>Ensure </a:t>
            </a:r>
            <a:r>
              <a:rPr sz="2600" b="1" i="1" spc="-10" dirty="0">
                <a:latin typeface="Calibri"/>
                <a:cs typeface="Calibri"/>
              </a:rPr>
              <a:t>understanding </a:t>
            </a:r>
            <a:r>
              <a:rPr sz="2600" b="1" i="1" dirty="0">
                <a:latin typeface="Calibri"/>
                <a:cs typeface="Calibri"/>
              </a:rPr>
              <a:t>is </a:t>
            </a:r>
            <a:r>
              <a:rPr sz="2600" b="1" i="1" spc="-5" dirty="0">
                <a:latin typeface="Calibri"/>
                <a:cs typeface="Calibri"/>
              </a:rPr>
              <a:t>two-way (reciprocal)  </a:t>
            </a:r>
            <a:r>
              <a:rPr sz="2600" b="1" i="1" dirty="0">
                <a:latin typeface="Calibri"/>
                <a:cs typeface="Calibri"/>
              </a:rPr>
              <a:t>9-</a:t>
            </a:r>
            <a:r>
              <a:rPr sz="2600" b="1" i="1" spc="-1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Regular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608455" marR="5080" indent="-133540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Guidelines </a:t>
            </a:r>
            <a:r>
              <a:rPr spc="-20" dirty="0"/>
              <a:t>toward </a:t>
            </a:r>
            <a:r>
              <a:rPr spc="-5" dirty="0"/>
              <a:t>giving </a:t>
            </a:r>
            <a:r>
              <a:rPr spc="-10" dirty="0"/>
              <a:t>feedback </a:t>
            </a:r>
            <a:r>
              <a:rPr spc="-15" dirty="0"/>
              <a:t>effectively  </a:t>
            </a:r>
            <a:r>
              <a:rPr spc="-5" dirty="0"/>
              <a:t>(Constructive </a:t>
            </a:r>
            <a:r>
              <a:rPr spc="-10" dirty="0"/>
              <a:t>Feedback</a:t>
            </a:r>
            <a:r>
              <a:rPr spc="-30" dirty="0"/>
              <a:t> </a:t>
            </a:r>
            <a:r>
              <a:rPr dirty="0"/>
              <a:t>skills)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589" y="1168983"/>
            <a:ext cx="8159750" cy="53130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61925" marR="327025" indent="-149860" algn="l" rtl="0">
              <a:lnSpc>
                <a:spcPts val="2810"/>
              </a:lnSpc>
              <a:spcBef>
                <a:spcPts val="455"/>
              </a:spcBef>
            </a:pPr>
            <a:r>
              <a:rPr sz="2600" b="1" dirty="0">
                <a:latin typeface="Calibri"/>
                <a:cs typeface="Calibri"/>
              </a:rPr>
              <a:t>- Be </a:t>
            </a:r>
            <a:r>
              <a:rPr sz="2600" b="1" i="1" spc="-5" dirty="0">
                <a:latin typeface="Calibri"/>
                <a:cs typeface="Calibri"/>
              </a:rPr>
              <a:t>Specific</a:t>
            </a:r>
            <a:r>
              <a:rPr sz="2600" b="1" spc="-5" dirty="0">
                <a:latin typeface="Calibri"/>
                <a:cs typeface="Calibri"/>
              </a:rPr>
              <a:t>: </a:t>
            </a:r>
            <a:r>
              <a:rPr sz="2600" b="1" spc="-10" dirty="0">
                <a:latin typeface="Calibri"/>
                <a:cs typeface="Calibri"/>
              </a:rPr>
              <a:t>Feedback </a:t>
            </a:r>
            <a:r>
              <a:rPr sz="2600" b="1" dirty="0">
                <a:latin typeface="Calibri"/>
                <a:cs typeface="Calibri"/>
              </a:rPr>
              <a:t>should </a:t>
            </a:r>
            <a:r>
              <a:rPr sz="2600" b="1" spc="-10" dirty="0">
                <a:latin typeface="Calibri"/>
                <a:cs typeface="Calibri"/>
              </a:rPr>
              <a:t>highlight </a:t>
            </a:r>
            <a:r>
              <a:rPr sz="2600" b="1" spc="-5" dirty="0">
                <a:latin typeface="Calibri"/>
                <a:cs typeface="Calibri"/>
              </a:rPr>
              <a:t>specific </a:t>
            </a:r>
            <a:r>
              <a:rPr sz="2600" b="1" spc="-15" dirty="0">
                <a:latin typeface="Calibri"/>
                <a:cs typeface="Calibri"/>
              </a:rPr>
              <a:t>events </a:t>
            </a:r>
            <a:r>
              <a:rPr sz="2600" b="1" dirty="0">
                <a:latin typeface="Calibri"/>
                <a:cs typeface="Calibri"/>
              </a:rPr>
              <a:t>or  </a:t>
            </a:r>
            <a:r>
              <a:rPr sz="2600" b="1" spc="-10" dirty="0">
                <a:latin typeface="Calibri"/>
                <a:cs typeface="Calibri"/>
              </a:rPr>
              <a:t>examples </a:t>
            </a:r>
            <a:r>
              <a:rPr sz="2600" b="1" spc="-20" dirty="0">
                <a:latin typeface="Calibri"/>
                <a:cs typeface="Calibri"/>
              </a:rPr>
              <a:t>rather </a:t>
            </a:r>
            <a:r>
              <a:rPr sz="2600" b="1" spc="-5" dirty="0">
                <a:latin typeface="Calibri"/>
                <a:cs typeface="Calibri"/>
              </a:rPr>
              <a:t>than </a:t>
            </a:r>
            <a:r>
              <a:rPr sz="2600" b="1" spc="-10" dirty="0">
                <a:latin typeface="Calibri"/>
                <a:cs typeface="Calibri"/>
              </a:rPr>
              <a:t>just </a:t>
            </a:r>
            <a:r>
              <a:rPr sz="2600" b="1" spc="-15" dirty="0">
                <a:latin typeface="Calibri"/>
                <a:cs typeface="Calibri"/>
              </a:rPr>
              <a:t>general</a:t>
            </a:r>
            <a:r>
              <a:rPr sz="2600" b="1" spc="7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advice.</a:t>
            </a:r>
            <a:endParaRPr sz="2600" dirty="0">
              <a:latin typeface="Calibri"/>
              <a:cs typeface="Calibri"/>
            </a:endParaRPr>
          </a:p>
          <a:p>
            <a:pPr marL="161925" marR="1137920" indent="-149225" algn="l" rtl="0">
              <a:lnSpc>
                <a:spcPts val="2810"/>
              </a:lnSpc>
              <a:spcBef>
                <a:spcPts val="805"/>
              </a:spcBef>
              <a:buChar char="-"/>
              <a:tabLst>
                <a:tab pos="189865" algn="l"/>
              </a:tabLst>
            </a:pPr>
            <a:r>
              <a:rPr sz="2600" b="1" i="1" spc="-5" dirty="0">
                <a:latin typeface="Calibri"/>
                <a:cs typeface="Calibri"/>
              </a:rPr>
              <a:t>Offer </a:t>
            </a:r>
            <a:r>
              <a:rPr sz="2600" b="1" i="1" dirty="0">
                <a:latin typeface="Calibri"/>
                <a:cs typeface="Calibri"/>
              </a:rPr>
              <a:t>a </a:t>
            </a:r>
            <a:r>
              <a:rPr sz="2600" b="1" i="1" spc="-5" dirty="0">
                <a:latin typeface="Calibri"/>
                <a:cs typeface="Calibri"/>
              </a:rPr>
              <a:t>solution</a:t>
            </a:r>
            <a:r>
              <a:rPr sz="2600" b="1" spc="-5" dirty="0">
                <a:latin typeface="Calibri"/>
                <a:cs typeface="Calibri"/>
              </a:rPr>
              <a:t>: </a:t>
            </a:r>
            <a:r>
              <a:rPr sz="2600" b="1" spc="-10" dirty="0">
                <a:latin typeface="Calibri"/>
                <a:cs typeface="Calibri"/>
              </a:rPr>
              <a:t>Feedback </a:t>
            </a:r>
            <a:r>
              <a:rPr sz="2600" b="1" dirty="0">
                <a:latin typeface="Calibri"/>
                <a:cs typeface="Calibri"/>
              </a:rPr>
              <a:t>should </a:t>
            </a:r>
            <a:r>
              <a:rPr sz="2600" b="1" spc="-5" dirty="0">
                <a:latin typeface="Calibri"/>
                <a:cs typeface="Calibri"/>
              </a:rPr>
              <a:t>suggest </a:t>
            </a:r>
            <a:r>
              <a:rPr sz="2600" b="1" spc="-20" dirty="0">
                <a:latin typeface="Calibri"/>
                <a:cs typeface="Calibri"/>
              </a:rPr>
              <a:t>ways </a:t>
            </a:r>
            <a:r>
              <a:rPr sz="2600" b="1" dirty="0">
                <a:latin typeface="Calibri"/>
                <a:cs typeface="Calibri"/>
              </a:rPr>
              <a:t>of  </a:t>
            </a:r>
            <a:r>
              <a:rPr sz="2600" b="1" spc="-10" dirty="0">
                <a:latin typeface="Calibri"/>
                <a:cs typeface="Calibri"/>
              </a:rPr>
              <a:t>resolving </a:t>
            </a:r>
            <a:r>
              <a:rPr sz="2600" b="1" spc="-20" dirty="0">
                <a:latin typeface="Calibri"/>
                <a:cs typeface="Calibri"/>
              </a:rPr>
              <a:t>any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problems.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39"/>
              </a:spcBef>
              <a:buChar char="-"/>
              <a:tabLst>
                <a:tab pos="189865" algn="l"/>
              </a:tabLst>
            </a:pPr>
            <a:r>
              <a:rPr sz="2600" b="1" i="1" spc="-5" dirty="0">
                <a:latin typeface="Calibri"/>
                <a:cs typeface="Calibri"/>
              </a:rPr>
              <a:t>Deliver the feedback </a:t>
            </a:r>
            <a:r>
              <a:rPr sz="2600" b="1" i="1" spc="-10" dirty="0">
                <a:latin typeface="Calibri"/>
                <a:cs typeface="Calibri"/>
              </a:rPr>
              <a:t>face </a:t>
            </a:r>
            <a:r>
              <a:rPr sz="2600" b="1" i="1" spc="-15" dirty="0">
                <a:latin typeface="Calibri"/>
                <a:cs typeface="Calibri"/>
              </a:rPr>
              <a:t>to</a:t>
            </a:r>
            <a:r>
              <a:rPr sz="2600" b="1" i="1" spc="-4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face</a:t>
            </a:r>
            <a:r>
              <a:rPr sz="2600" b="1" spc="-1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161925" marR="5080" indent="-149225" algn="l" rtl="0">
              <a:lnSpc>
                <a:spcPct val="90000"/>
              </a:lnSpc>
              <a:spcBef>
                <a:spcPts val="800"/>
              </a:spcBef>
              <a:buChar char="-"/>
              <a:tabLst>
                <a:tab pos="189865" algn="l"/>
              </a:tabLst>
            </a:pPr>
            <a:r>
              <a:rPr sz="2600" b="1" i="1" dirty="0">
                <a:latin typeface="Calibri"/>
                <a:cs typeface="Calibri"/>
              </a:rPr>
              <a:t>Be </a:t>
            </a:r>
            <a:r>
              <a:rPr sz="2600" b="1" i="1" spc="-5" dirty="0">
                <a:latin typeface="Calibri"/>
                <a:cs typeface="Calibri"/>
              </a:rPr>
              <a:t>sensitive</a:t>
            </a:r>
            <a:r>
              <a:rPr sz="2600" b="1" spc="-5" dirty="0">
                <a:latin typeface="Calibri"/>
                <a:cs typeface="Calibri"/>
              </a:rPr>
              <a:t>: This </a:t>
            </a:r>
            <a:r>
              <a:rPr sz="2600" b="1" dirty="0">
                <a:latin typeface="Calibri"/>
                <a:cs typeface="Calibri"/>
              </a:rPr>
              <a:t>is simply a </a:t>
            </a:r>
            <a:r>
              <a:rPr sz="2600" b="1" spc="-10" dirty="0">
                <a:latin typeface="Calibri"/>
                <a:cs typeface="Calibri"/>
              </a:rPr>
              <a:t>reminder that feedback, </a:t>
            </a:r>
            <a:r>
              <a:rPr sz="2600" b="1" spc="-15" dirty="0">
                <a:latin typeface="Calibri"/>
                <a:cs typeface="Calibri"/>
              </a:rPr>
              <a:t>even  negative </a:t>
            </a:r>
            <a:r>
              <a:rPr sz="2600" b="1" spc="-10" dirty="0">
                <a:latin typeface="Calibri"/>
                <a:cs typeface="Calibri"/>
              </a:rPr>
              <a:t>feedback, </a:t>
            </a:r>
            <a:r>
              <a:rPr sz="2600" b="1" dirty="0">
                <a:latin typeface="Calibri"/>
                <a:cs typeface="Calibri"/>
              </a:rPr>
              <a:t>should be </a:t>
            </a:r>
            <a:r>
              <a:rPr sz="2600" b="1" spc="-10" dirty="0">
                <a:latin typeface="Calibri"/>
                <a:cs typeface="Calibri"/>
              </a:rPr>
              <a:t>delivered </a:t>
            </a:r>
            <a:r>
              <a:rPr sz="2600" b="1" dirty="0">
                <a:latin typeface="Calibri"/>
                <a:cs typeface="Calibri"/>
              </a:rPr>
              <a:t>in a </a:t>
            </a:r>
            <a:r>
              <a:rPr sz="2600" b="1" spc="-5" dirty="0">
                <a:latin typeface="Calibri"/>
                <a:cs typeface="Calibri"/>
              </a:rPr>
              <a:t>positive </a:t>
            </a:r>
            <a:r>
              <a:rPr sz="2600" b="1" spc="-25" dirty="0">
                <a:latin typeface="Calibri"/>
                <a:cs typeface="Calibri"/>
              </a:rPr>
              <a:t>way  </a:t>
            </a:r>
            <a:r>
              <a:rPr sz="2600" b="1" spc="-20" dirty="0">
                <a:latin typeface="Calibri"/>
                <a:cs typeface="Calibri"/>
              </a:rPr>
              <a:t>rather </a:t>
            </a:r>
            <a:r>
              <a:rPr sz="2600" b="1" spc="-5" dirty="0">
                <a:latin typeface="Calibri"/>
                <a:cs typeface="Calibri"/>
              </a:rPr>
              <a:t>than </a:t>
            </a:r>
            <a:r>
              <a:rPr sz="2600" b="1" dirty="0">
                <a:latin typeface="Calibri"/>
                <a:cs typeface="Calibri"/>
              </a:rPr>
              <a:t>simply </a:t>
            </a:r>
            <a:r>
              <a:rPr sz="2600" b="1" spc="-15" dirty="0">
                <a:latin typeface="Calibri"/>
                <a:cs typeface="Calibri"/>
              </a:rPr>
              <a:t>attacking </a:t>
            </a:r>
            <a:r>
              <a:rPr sz="2600" b="1" spc="-5" dirty="0">
                <a:latin typeface="Calibri"/>
                <a:cs typeface="Calibri"/>
              </a:rPr>
              <a:t>the other</a:t>
            </a:r>
            <a:r>
              <a:rPr sz="2600" b="1" spc="8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person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95"/>
              </a:spcBef>
              <a:buChar char="-"/>
              <a:tabLst>
                <a:tab pos="189865" algn="l"/>
              </a:tabLst>
            </a:pPr>
            <a:r>
              <a:rPr sz="2600" b="1" i="1" dirty="0">
                <a:latin typeface="Calibri"/>
                <a:cs typeface="Calibri"/>
              </a:rPr>
              <a:t>Be problem </a:t>
            </a:r>
            <a:r>
              <a:rPr sz="2600" b="1" i="1" spc="-10" dirty="0">
                <a:latin typeface="Calibri"/>
                <a:cs typeface="Calibri"/>
              </a:rPr>
              <a:t>oriented, </a:t>
            </a:r>
            <a:r>
              <a:rPr sz="2600" b="1" i="1" spc="-5" dirty="0">
                <a:latin typeface="Calibri"/>
                <a:cs typeface="Calibri"/>
              </a:rPr>
              <a:t>not people</a:t>
            </a:r>
            <a:r>
              <a:rPr sz="2600" b="1" i="1" spc="-30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oriented.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80"/>
              </a:spcBef>
              <a:buChar char="-"/>
              <a:tabLst>
                <a:tab pos="189865" algn="l"/>
              </a:tabLst>
            </a:pPr>
            <a:r>
              <a:rPr sz="2600" b="1" i="1" dirty="0">
                <a:latin typeface="Calibri"/>
                <a:cs typeface="Calibri"/>
              </a:rPr>
              <a:t>Be </a:t>
            </a:r>
            <a:r>
              <a:rPr sz="2600" b="1" i="1" spc="-5" dirty="0">
                <a:latin typeface="Calibri"/>
                <a:cs typeface="Calibri"/>
              </a:rPr>
              <a:t>descriptive, not</a:t>
            </a:r>
            <a:r>
              <a:rPr sz="2600" b="1" i="1" spc="-2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evaluative</a:t>
            </a:r>
            <a:endParaRPr sz="2600" dirty="0">
              <a:latin typeface="Calibri"/>
              <a:cs typeface="Calibri"/>
            </a:endParaRPr>
          </a:p>
          <a:p>
            <a:pPr marL="161925" marR="814705" indent="-149225" algn="l" rtl="0">
              <a:lnSpc>
                <a:spcPts val="2810"/>
              </a:lnSpc>
              <a:spcBef>
                <a:spcPts val="844"/>
              </a:spcBef>
              <a:buChar char="-"/>
              <a:tabLst>
                <a:tab pos="189865" algn="l"/>
              </a:tabLst>
            </a:pPr>
            <a:r>
              <a:rPr sz="2600" b="1" i="1" spc="-5" dirty="0">
                <a:latin typeface="Calibri"/>
                <a:cs typeface="Calibri"/>
              </a:rPr>
              <a:t>Own rather than disown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feedback. </a:t>
            </a: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5" dirty="0">
                <a:latin typeface="Calibri"/>
                <a:cs typeface="Calibri"/>
              </a:rPr>
              <a:t>"I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dirty="0">
                <a:latin typeface="Calibri"/>
                <a:cs typeface="Calibri"/>
              </a:rPr>
              <a:t>a  </a:t>
            </a:r>
            <a:r>
              <a:rPr sz="2600" b="1" spc="-10" dirty="0">
                <a:latin typeface="Calibri"/>
                <a:cs typeface="Calibri"/>
              </a:rPr>
              <a:t>problem </a:t>
            </a:r>
            <a:r>
              <a:rPr sz="2600" b="1" spc="-5" dirty="0">
                <a:latin typeface="Calibri"/>
                <a:cs typeface="Calibri"/>
              </a:rPr>
              <a:t>with your work", </a:t>
            </a:r>
            <a:r>
              <a:rPr sz="2600" b="1" dirty="0">
                <a:latin typeface="Calibri"/>
                <a:cs typeface="Calibri"/>
              </a:rPr>
              <a:t>not </a:t>
            </a:r>
            <a:r>
              <a:rPr sz="2600" b="1" spc="-10" dirty="0">
                <a:latin typeface="Calibri"/>
                <a:cs typeface="Calibri"/>
              </a:rPr>
              <a:t>"others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spc="-5" dirty="0">
                <a:latin typeface="Calibri"/>
                <a:cs typeface="Calibri"/>
              </a:rPr>
              <a:t>been  complaining".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309" rIns="0" bIns="0" rtlCol="0">
            <a:spAutoFit/>
          </a:bodyPr>
          <a:lstStyle/>
          <a:p>
            <a:pPr marL="1681480" marR="5080" indent="-1335405">
              <a:lnSpc>
                <a:spcPts val="3460"/>
              </a:lnSpc>
              <a:spcBef>
                <a:spcPts val="535"/>
              </a:spcBef>
            </a:pPr>
            <a:r>
              <a:rPr spc="-5" dirty="0"/>
              <a:t>Guidelines </a:t>
            </a:r>
            <a:r>
              <a:rPr spc="-20" dirty="0"/>
              <a:t>toward </a:t>
            </a:r>
            <a:r>
              <a:rPr spc="-5" dirty="0"/>
              <a:t>giving </a:t>
            </a:r>
            <a:r>
              <a:rPr spc="-15" dirty="0"/>
              <a:t>feedback effectively  </a:t>
            </a:r>
            <a:r>
              <a:rPr spc="-5" dirty="0"/>
              <a:t>(Constructive </a:t>
            </a:r>
            <a:r>
              <a:rPr spc="-10" dirty="0"/>
              <a:t>Feedback</a:t>
            </a:r>
            <a:r>
              <a:rPr spc="-35" dirty="0"/>
              <a:t> </a:t>
            </a:r>
            <a:r>
              <a:rPr dirty="0"/>
              <a:t>skills)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163" y="1168983"/>
            <a:ext cx="8459470" cy="523811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61925" marR="320040" indent="-149225" algn="l" rtl="0">
              <a:lnSpc>
                <a:spcPts val="2810"/>
              </a:lnSpc>
              <a:spcBef>
                <a:spcPts val="455"/>
              </a:spcBef>
              <a:buSzPct val="80769"/>
              <a:buFont typeface="Calibri"/>
              <a:buChar char="-"/>
              <a:tabLst>
                <a:tab pos="154940" algn="l"/>
              </a:tabLst>
            </a:pPr>
            <a:r>
              <a:rPr sz="2600" b="1" i="1" dirty="0">
                <a:latin typeface="Calibri"/>
                <a:cs typeface="Calibri"/>
              </a:rPr>
              <a:t>Check </a:t>
            </a:r>
            <a:r>
              <a:rPr sz="2600" b="1" spc="-5" dirty="0">
                <a:latin typeface="Calibri"/>
                <a:cs typeface="Calibri"/>
              </a:rPr>
              <a:t>with the </a:t>
            </a:r>
            <a:r>
              <a:rPr sz="2600" b="1" spc="-35" dirty="0">
                <a:latin typeface="Calibri"/>
                <a:cs typeface="Calibri"/>
              </a:rPr>
              <a:t>other, </a:t>
            </a:r>
            <a:r>
              <a:rPr sz="2600" b="1" spc="-10" dirty="0">
                <a:latin typeface="Calibri"/>
                <a:cs typeface="Calibri"/>
              </a:rPr>
              <a:t>that they understand what </a:t>
            </a:r>
            <a:r>
              <a:rPr sz="2600" b="1" dirty="0">
                <a:latin typeface="Calibri"/>
                <a:cs typeface="Calibri"/>
              </a:rPr>
              <a:t>has </a:t>
            </a:r>
            <a:r>
              <a:rPr sz="2600" b="1" spc="-5" dirty="0">
                <a:latin typeface="Calibri"/>
                <a:cs typeface="Calibri"/>
              </a:rPr>
              <a:t>been  </a:t>
            </a:r>
            <a:r>
              <a:rPr sz="2600" b="1" dirty="0">
                <a:latin typeface="Calibri"/>
                <a:cs typeface="Calibri"/>
              </a:rPr>
              <a:t>said</a:t>
            </a:r>
            <a:endParaRPr sz="2600" dirty="0">
              <a:latin typeface="Calibri"/>
              <a:cs typeface="Calibri"/>
            </a:endParaRPr>
          </a:p>
          <a:p>
            <a:pPr marL="203200" indent="-190500" algn="l" rtl="0">
              <a:lnSpc>
                <a:spcPct val="100000"/>
              </a:lnSpc>
              <a:spcBef>
                <a:spcPts val="409"/>
              </a:spcBef>
              <a:buSzPct val="107692"/>
              <a:buFont typeface="Calibri"/>
              <a:buChar char="-"/>
              <a:tabLst>
                <a:tab pos="203200" algn="l"/>
              </a:tabLst>
            </a:pPr>
            <a:r>
              <a:rPr sz="2600" b="1" i="1" dirty="0">
                <a:latin typeface="Calibri"/>
                <a:cs typeface="Calibri"/>
              </a:rPr>
              <a:t>Be </a:t>
            </a:r>
            <a:r>
              <a:rPr sz="2600" b="1" i="1" spc="-5" dirty="0">
                <a:latin typeface="Calibri"/>
                <a:cs typeface="Calibri"/>
              </a:rPr>
              <a:t>open </a:t>
            </a:r>
            <a:r>
              <a:rPr sz="2600" b="1" i="1" spc="-15" dirty="0">
                <a:latin typeface="Calibri"/>
                <a:cs typeface="Calibri"/>
              </a:rPr>
              <a:t>to </a:t>
            </a:r>
            <a:r>
              <a:rPr sz="2600" b="1" i="1" spc="-5" dirty="0">
                <a:latin typeface="Calibri"/>
                <a:cs typeface="Calibri"/>
              </a:rPr>
              <a:t>hear </a:t>
            </a:r>
            <a:r>
              <a:rPr sz="2600" b="1" i="1" spc="-10" dirty="0">
                <a:latin typeface="Calibri"/>
                <a:cs typeface="Calibri"/>
              </a:rPr>
              <a:t>new </a:t>
            </a:r>
            <a:r>
              <a:rPr sz="2600" b="1" i="1" dirty="0">
                <a:latin typeface="Calibri"/>
                <a:cs typeface="Calibri"/>
              </a:rPr>
              <a:t>and possibly </a:t>
            </a:r>
            <a:r>
              <a:rPr sz="2600" b="1" i="1" spc="-5" dirty="0">
                <a:latin typeface="Calibri"/>
                <a:cs typeface="Calibri"/>
              </a:rPr>
              <a:t>disconfirming information</a:t>
            </a:r>
            <a:endParaRPr sz="2600" dirty="0">
              <a:latin typeface="Calibri"/>
              <a:cs typeface="Calibri"/>
            </a:endParaRPr>
          </a:p>
          <a:p>
            <a:pPr marL="86995" marR="95885" indent="-74295" algn="l" rtl="0">
              <a:lnSpc>
                <a:spcPts val="2810"/>
              </a:lnSpc>
              <a:spcBef>
                <a:spcPts val="875"/>
              </a:spcBef>
              <a:buFont typeface="Calibri"/>
              <a:buChar char="-"/>
              <a:tabLst>
                <a:tab pos="189865" algn="l"/>
              </a:tabLst>
            </a:pPr>
            <a:r>
              <a:rPr sz="2600" b="1" i="1" spc="-5" dirty="0">
                <a:latin typeface="Calibri"/>
                <a:cs typeface="Calibri"/>
              </a:rPr>
              <a:t>Allow the recipient </a:t>
            </a:r>
            <a:r>
              <a:rPr sz="2600" b="1" i="1" spc="-15" dirty="0">
                <a:latin typeface="Calibri"/>
                <a:cs typeface="Calibri"/>
              </a:rPr>
              <a:t>to </a:t>
            </a:r>
            <a:r>
              <a:rPr sz="2600" b="1" i="1" spc="-10" dirty="0">
                <a:latin typeface="Calibri"/>
                <a:cs typeface="Calibri"/>
              </a:rPr>
              <a:t>accept </a:t>
            </a:r>
            <a:r>
              <a:rPr sz="2600" b="1" i="1" dirty="0">
                <a:latin typeface="Calibri"/>
                <a:cs typeface="Calibri"/>
              </a:rPr>
              <a:t>or </a:t>
            </a:r>
            <a:r>
              <a:rPr sz="2600" b="1" i="1" spc="-5" dirty="0">
                <a:latin typeface="Calibri"/>
                <a:cs typeface="Calibri"/>
              </a:rPr>
              <a:t>reject feedback </a:t>
            </a:r>
            <a:r>
              <a:rPr sz="2600" b="1" dirty="0">
                <a:latin typeface="Calibri"/>
                <a:cs typeface="Calibri"/>
              </a:rPr>
              <a:t>– </a:t>
            </a:r>
            <a:r>
              <a:rPr sz="2600" b="1" spc="-10" dirty="0">
                <a:latin typeface="Calibri"/>
                <a:cs typeface="Calibri"/>
              </a:rPr>
              <a:t>Give </a:t>
            </a:r>
            <a:r>
              <a:rPr sz="2600" b="1" spc="-5" dirty="0">
                <a:latin typeface="Calibri"/>
                <a:cs typeface="Calibri"/>
              </a:rPr>
              <a:t>them  time</a:t>
            </a:r>
            <a:endParaRPr sz="2600" dirty="0">
              <a:latin typeface="Calibri"/>
              <a:cs typeface="Calibri"/>
            </a:endParaRPr>
          </a:p>
          <a:p>
            <a:pPr marL="12700" marR="339725" indent="74295" algn="l" rtl="0">
              <a:lnSpc>
                <a:spcPct val="90100"/>
              </a:lnSpc>
              <a:spcBef>
                <a:spcPts val="735"/>
              </a:spcBef>
              <a:tabLst>
                <a:tab pos="7387590" algn="l"/>
              </a:tabLst>
            </a:pPr>
            <a:r>
              <a:rPr sz="2600" b="1" spc="-10" dirty="0">
                <a:latin typeface="Calibri"/>
                <a:cs typeface="Calibri"/>
              </a:rPr>
              <a:t>-</a:t>
            </a:r>
            <a:r>
              <a:rPr sz="2600" b="1" i="1" spc="-10" dirty="0">
                <a:latin typeface="Calibri"/>
                <a:cs typeface="Calibri"/>
              </a:rPr>
              <a:t>Encouraging </a:t>
            </a:r>
            <a:r>
              <a:rPr sz="2600" b="1" dirty="0">
                <a:latin typeface="Calibri"/>
                <a:cs typeface="Calibri"/>
              </a:rPr>
              <a:t>– Emphasise </a:t>
            </a:r>
            <a:r>
              <a:rPr sz="2600" b="1" spc="-5" dirty="0">
                <a:latin typeface="Calibri"/>
                <a:cs typeface="Calibri"/>
              </a:rPr>
              <a:t>the positives </a:t>
            </a:r>
            <a:r>
              <a:rPr sz="2600" b="1" dirty="0">
                <a:latin typeface="Calibri"/>
                <a:cs typeface="Calibri"/>
              </a:rPr>
              <a:t>as </a:t>
            </a:r>
            <a:r>
              <a:rPr sz="2600" b="1" spc="-10" dirty="0">
                <a:latin typeface="Calibri"/>
                <a:cs typeface="Calibri"/>
              </a:rPr>
              <a:t>well </a:t>
            </a:r>
            <a:r>
              <a:rPr sz="2600" b="1" dirty="0">
                <a:latin typeface="Calibri"/>
                <a:cs typeface="Calibri"/>
              </a:rPr>
              <a:t>as </a:t>
            </a:r>
            <a:r>
              <a:rPr sz="2600" b="1" spc="-5" dirty="0">
                <a:latin typeface="Calibri"/>
                <a:cs typeface="Calibri"/>
              </a:rPr>
              <a:t>the  </a:t>
            </a:r>
            <a:r>
              <a:rPr sz="2600" b="1" spc="-15" dirty="0">
                <a:latin typeface="Calibri"/>
                <a:cs typeface="Calibri"/>
              </a:rPr>
              <a:t>negatives; </a:t>
            </a:r>
            <a:r>
              <a:rPr sz="2600" b="1" spc="-10" dirty="0">
                <a:latin typeface="Calibri"/>
                <a:cs typeface="Calibri"/>
              </a:rPr>
              <a:t>give </a:t>
            </a:r>
            <a:r>
              <a:rPr sz="2600" b="1" spc="-15" dirty="0">
                <a:latin typeface="Calibri"/>
                <a:cs typeface="Calibri"/>
              </a:rPr>
              <a:t>praise </a:t>
            </a:r>
            <a:r>
              <a:rPr sz="2600" b="1" spc="-10" dirty="0">
                <a:latin typeface="Calibri"/>
                <a:cs typeface="Calibri"/>
              </a:rPr>
              <a:t>where </a:t>
            </a:r>
            <a:r>
              <a:rPr sz="2600" b="1" dirty="0">
                <a:latin typeface="Calibri"/>
                <a:cs typeface="Calibri"/>
              </a:rPr>
              <a:t>it is </a:t>
            </a:r>
            <a:r>
              <a:rPr sz="2600" b="1" spc="-5" dirty="0">
                <a:latin typeface="Calibri"/>
                <a:cs typeface="Calibri"/>
              </a:rPr>
              <a:t>due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1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specific.	If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the  </a:t>
            </a:r>
            <a:r>
              <a:rPr sz="2600" b="1" spc="-10" dirty="0">
                <a:latin typeface="Calibri"/>
                <a:cs typeface="Calibri"/>
              </a:rPr>
              <a:t>information </a:t>
            </a:r>
            <a:r>
              <a:rPr sz="2600" b="1" spc="-5" dirty="0">
                <a:latin typeface="Calibri"/>
                <a:cs typeface="Calibri"/>
              </a:rPr>
              <a:t>is </a:t>
            </a:r>
            <a:r>
              <a:rPr sz="2600" b="1" spc="-15" dirty="0">
                <a:latin typeface="Calibri"/>
                <a:cs typeface="Calibri"/>
              </a:rPr>
              <a:t>negative, </a:t>
            </a:r>
            <a:r>
              <a:rPr sz="2600" b="1" spc="-10" dirty="0">
                <a:latin typeface="Calibri"/>
                <a:cs typeface="Calibri"/>
              </a:rPr>
              <a:t>ensure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behaviour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5" dirty="0">
                <a:latin typeface="Calibri"/>
                <a:cs typeface="Calibri"/>
              </a:rPr>
              <a:t>under the  </a:t>
            </a:r>
            <a:r>
              <a:rPr sz="2600" b="1" spc="-10" dirty="0">
                <a:latin typeface="Calibri"/>
                <a:cs typeface="Calibri"/>
              </a:rPr>
              <a:t>control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recipient, </a:t>
            </a:r>
            <a:r>
              <a:rPr sz="2600" b="1" dirty="0">
                <a:latin typeface="Calibri"/>
                <a:cs typeface="Calibri"/>
              </a:rPr>
              <a:t>so </a:t>
            </a:r>
            <a:r>
              <a:rPr sz="2600" b="1" spc="-10" dirty="0">
                <a:latin typeface="Calibri"/>
                <a:cs typeface="Calibri"/>
              </a:rPr>
              <a:t>they are </a:t>
            </a:r>
            <a:r>
              <a:rPr sz="2600" b="1" spc="-5" dirty="0">
                <a:latin typeface="Calibri"/>
                <a:cs typeface="Calibri"/>
              </a:rPr>
              <a:t>able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change </a:t>
            </a:r>
            <a:r>
              <a:rPr sz="2600" b="1" dirty="0">
                <a:latin typeface="Calibri"/>
                <a:cs typeface="Calibri"/>
              </a:rPr>
              <a:t>or  </a:t>
            </a:r>
            <a:r>
              <a:rPr sz="2600" b="1" spc="-10" dirty="0">
                <a:latin typeface="Calibri"/>
                <a:cs typeface="Calibri"/>
              </a:rPr>
              <a:t>improve.</a:t>
            </a:r>
            <a:endParaRPr sz="2600" dirty="0">
              <a:latin typeface="Calibri"/>
              <a:cs typeface="Calibri"/>
            </a:endParaRPr>
          </a:p>
          <a:p>
            <a:pPr marL="86995" indent="-74295" algn="l" rtl="0">
              <a:lnSpc>
                <a:spcPct val="100000"/>
              </a:lnSpc>
              <a:spcBef>
                <a:spcPts val="484"/>
              </a:spcBef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Be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validating</a:t>
            </a:r>
            <a:endParaRPr sz="2600" dirty="0">
              <a:latin typeface="Calibri"/>
              <a:cs typeface="Calibri"/>
            </a:endParaRPr>
          </a:p>
          <a:p>
            <a:pPr marL="12700" marR="198120" algn="l" rtl="0">
              <a:lnSpc>
                <a:spcPts val="2810"/>
              </a:lnSpc>
              <a:spcBef>
                <a:spcPts val="830"/>
              </a:spcBef>
            </a:pPr>
            <a:r>
              <a:rPr sz="2600" b="1" i="1" dirty="0">
                <a:latin typeface="Calibri"/>
                <a:cs typeface="Calibri"/>
              </a:rPr>
              <a:t>- </a:t>
            </a:r>
            <a:r>
              <a:rPr sz="2600" b="1" i="1" spc="-5" dirty="0">
                <a:latin typeface="Calibri"/>
                <a:cs typeface="Calibri"/>
              </a:rPr>
              <a:t>Feedback should </a:t>
            </a:r>
            <a:r>
              <a:rPr sz="2600" b="1" i="1" dirty="0">
                <a:latin typeface="Calibri"/>
                <a:cs typeface="Calibri"/>
              </a:rPr>
              <a:t>be </a:t>
            </a:r>
            <a:r>
              <a:rPr sz="2600" b="1" i="1" spc="-5" dirty="0">
                <a:latin typeface="Calibri"/>
                <a:cs typeface="Calibri"/>
              </a:rPr>
              <a:t>helpful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receiver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5" dirty="0">
                <a:latin typeface="Calibri"/>
                <a:cs typeface="Calibri"/>
              </a:rPr>
              <a:t>directed  toward </a:t>
            </a:r>
            <a:r>
              <a:rPr sz="2600" b="1" i="1" spc="-5" dirty="0">
                <a:latin typeface="Calibri"/>
                <a:cs typeface="Calibri"/>
              </a:rPr>
              <a:t>behavior which the receiver </a:t>
            </a:r>
            <a:r>
              <a:rPr sz="2600" b="1" i="1" spc="-10" dirty="0">
                <a:latin typeface="Calibri"/>
                <a:cs typeface="Calibri"/>
              </a:rPr>
              <a:t>can </a:t>
            </a:r>
            <a:r>
              <a:rPr sz="2600" b="1" i="1" dirty="0">
                <a:latin typeface="Calibri"/>
                <a:cs typeface="Calibri"/>
              </a:rPr>
              <a:t>do </a:t>
            </a:r>
            <a:r>
              <a:rPr sz="2600" b="1" i="1" spc="-5" dirty="0">
                <a:latin typeface="Calibri"/>
                <a:cs typeface="Calibri"/>
              </a:rPr>
              <a:t>something</a:t>
            </a:r>
            <a:r>
              <a:rPr sz="2600" b="1" i="1" spc="0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about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0660" y="272795"/>
            <a:ext cx="6236208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9673" y="362534"/>
            <a:ext cx="5728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Receiving </a:t>
            </a:r>
            <a:r>
              <a:rPr dirty="0"/>
              <a:t>and Acting on</a:t>
            </a:r>
            <a:r>
              <a:rPr spc="-105" dirty="0"/>
              <a:t> </a:t>
            </a:r>
            <a:r>
              <a:rPr spc="-10" dirty="0"/>
              <a:t>Feedback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589" y="953515"/>
            <a:ext cx="8274684" cy="51587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1305560" indent="60960" algn="l" rtl="0">
              <a:lnSpc>
                <a:spcPts val="2810"/>
              </a:lnSpc>
              <a:spcBef>
                <a:spcPts val="455"/>
              </a:spcBef>
              <a:tabLst>
                <a:tab pos="5826125" algn="l"/>
              </a:tabLst>
            </a:pPr>
            <a:r>
              <a:rPr sz="2600" b="1" spc="-5" dirty="0">
                <a:latin typeface="Calibri"/>
                <a:cs typeface="Calibri"/>
              </a:rPr>
              <a:t>Good </a:t>
            </a:r>
            <a:r>
              <a:rPr sz="2600" b="1" spc="-10" dirty="0">
                <a:latin typeface="Calibri"/>
                <a:cs typeface="Calibri"/>
              </a:rPr>
              <a:t>feedback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10" dirty="0">
                <a:latin typeface="Calibri"/>
                <a:cs typeface="Calibri"/>
              </a:rPr>
              <a:t>meant </a:t>
            </a:r>
            <a:r>
              <a:rPr sz="2600" b="1" spc="-20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be</a:t>
            </a:r>
            <a:r>
              <a:rPr sz="2600" b="1" spc="10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benefit.	</a:t>
            </a:r>
            <a:r>
              <a:rPr sz="2600" b="1" spc="-120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use it  </a:t>
            </a:r>
            <a:r>
              <a:rPr sz="2600" b="1" spc="-10" dirty="0">
                <a:latin typeface="Calibri"/>
                <a:cs typeface="Calibri"/>
              </a:rPr>
              <a:t>constructively </a:t>
            </a:r>
            <a:r>
              <a:rPr sz="2600" b="1" spc="-15" dirty="0">
                <a:latin typeface="Calibri"/>
                <a:cs typeface="Calibri"/>
              </a:rPr>
              <a:t>we </a:t>
            </a:r>
            <a:r>
              <a:rPr sz="2600" b="1" spc="-5" dirty="0">
                <a:latin typeface="Calibri"/>
                <a:cs typeface="Calibri"/>
              </a:rPr>
              <a:t>need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to:</a:t>
            </a:r>
            <a:endParaRPr sz="2600" dirty="0">
              <a:latin typeface="Calibri"/>
              <a:cs typeface="Calibri"/>
            </a:endParaRPr>
          </a:p>
          <a:p>
            <a:pPr marL="236220" indent="-223520" algn="l" rtl="0">
              <a:lnSpc>
                <a:spcPct val="100000"/>
              </a:lnSpc>
              <a:spcBef>
                <a:spcPts val="450"/>
              </a:spcBef>
              <a:buChar char="·"/>
              <a:tabLst>
                <a:tab pos="175895" algn="l"/>
              </a:tabLst>
            </a:pPr>
            <a:r>
              <a:rPr sz="2600" b="1" dirty="0">
                <a:latin typeface="Calibri"/>
                <a:cs typeface="Calibri"/>
              </a:rPr>
              <a:t>Be </a:t>
            </a:r>
            <a:r>
              <a:rPr sz="2600" b="1" spc="-5" dirty="0">
                <a:latin typeface="Calibri"/>
                <a:cs typeface="Calibri"/>
              </a:rPr>
              <a:t>open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receptive</a:t>
            </a:r>
            <a:endParaRPr sz="2600" dirty="0">
              <a:latin typeface="Calibri"/>
              <a:cs typeface="Calibri"/>
            </a:endParaRPr>
          </a:p>
          <a:p>
            <a:pPr marL="250190" indent="-237490" algn="l" rtl="0">
              <a:lnSpc>
                <a:spcPct val="100000"/>
              </a:lnSpc>
              <a:spcBef>
                <a:spcPts val="480"/>
              </a:spcBef>
              <a:buChar char="·"/>
              <a:tabLst>
                <a:tab pos="250190" algn="l"/>
                <a:tab pos="250825" algn="l"/>
              </a:tabLst>
            </a:pPr>
            <a:r>
              <a:rPr sz="2600" b="1" spc="-15" dirty="0">
                <a:latin typeface="Calibri"/>
                <a:cs typeface="Calibri"/>
              </a:rPr>
              <a:t>Listen </a:t>
            </a:r>
            <a:r>
              <a:rPr sz="2600" b="1" spc="-10" dirty="0">
                <a:latin typeface="Calibri"/>
                <a:cs typeface="Calibri"/>
              </a:rPr>
              <a:t>carefully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what </a:t>
            </a:r>
            <a:r>
              <a:rPr sz="2600" b="1" spc="-5" dirty="0">
                <a:latin typeface="Calibri"/>
                <a:cs typeface="Calibri"/>
              </a:rPr>
              <a:t>is being</a:t>
            </a:r>
            <a:r>
              <a:rPr sz="2600" b="1" spc="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said</a:t>
            </a:r>
            <a:endParaRPr sz="2600" dirty="0">
              <a:latin typeface="Calibri"/>
              <a:cs typeface="Calibri"/>
            </a:endParaRPr>
          </a:p>
          <a:p>
            <a:pPr marL="236220" marR="21590" indent="-223520" algn="l" rtl="0">
              <a:lnSpc>
                <a:spcPts val="2810"/>
              </a:lnSpc>
              <a:spcBef>
                <a:spcPts val="855"/>
              </a:spcBef>
              <a:buChar char="·"/>
              <a:tabLst>
                <a:tab pos="250190" algn="l"/>
                <a:tab pos="250825" algn="l"/>
              </a:tabLst>
            </a:pPr>
            <a:r>
              <a:rPr sz="2600" b="1" spc="-5" dirty="0">
                <a:latin typeface="Calibri"/>
                <a:cs typeface="Calibri"/>
              </a:rPr>
              <a:t>Consider the implications </a:t>
            </a:r>
            <a:r>
              <a:rPr sz="2600" b="1" dirty="0">
                <a:latin typeface="Calibri"/>
                <a:cs typeface="Calibri"/>
              </a:rPr>
              <a:t>– </a:t>
            </a:r>
            <a:r>
              <a:rPr sz="2600" b="1" spc="-10" dirty="0">
                <a:latin typeface="Calibri"/>
                <a:cs typeface="Calibri"/>
              </a:rPr>
              <a:t>examine </a:t>
            </a:r>
            <a:r>
              <a:rPr sz="2600" b="1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value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what </a:t>
            </a:r>
            <a:r>
              <a:rPr sz="2600" b="1" dirty="0">
                <a:latin typeface="Calibri"/>
                <a:cs typeface="Calibri"/>
              </a:rPr>
              <a:t>has  </a:t>
            </a:r>
            <a:r>
              <a:rPr sz="2600" b="1" spc="-5" dirty="0">
                <a:latin typeface="Calibri"/>
                <a:cs typeface="Calibri"/>
              </a:rPr>
              <a:t>been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said</a:t>
            </a:r>
            <a:endParaRPr sz="2600" dirty="0">
              <a:latin typeface="Calibri"/>
              <a:cs typeface="Calibri"/>
            </a:endParaRPr>
          </a:p>
          <a:p>
            <a:pPr marL="250190" indent="-237490" algn="l" rtl="0">
              <a:lnSpc>
                <a:spcPct val="100000"/>
              </a:lnSpc>
              <a:spcBef>
                <a:spcPts val="440"/>
              </a:spcBef>
              <a:buChar char="·"/>
              <a:tabLst>
                <a:tab pos="250190" algn="l"/>
                <a:tab pos="250825" algn="l"/>
              </a:tabLst>
            </a:pPr>
            <a:r>
              <a:rPr sz="2600" b="1" dirty="0">
                <a:latin typeface="Calibri"/>
                <a:cs typeface="Calibri"/>
              </a:rPr>
              <a:t>Be </a:t>
            </a:r>
            <a:r>
              <a:rPr sz="2600" b="1" spc="-15" dirty="0">
                <a:latin typeface="Calibri"/>
                <a:cs typeface="Calibri"/>
              </a:rPr>
              <a:t>aware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immediate </a:t>
            </a:r>
            <a:r>
              <a:rPr sz="2600" b="1" spc="-5" dirty="0">
                <a:latin typeface="Calibri"/>
                <a:cs typeface="Calibri"/>
              </a:rPr>
              <a:t>reactions </a:t>
            </a:r>
            <a:r>
              <a:rPr sz="2600" b="1" dirty="0">
                <a:latin typeface="Calibri"/>
                <a:cs typeface="Calibri"/>
              </a:rPr>
              <a:t>– </a:t>
            </a:r>
            <a:r>
              <a:rPr sz="2600" b="1" spc="-5" dirty="0">
                <a:latin typeface="Calibri"/>
                <a:cs typeface="Calibri"/>
              </a:rPr>
              <a:t>don’t </a:t>
            </a:r>
            <a:r>
              <a:rPr sz="2600" b="1" spc="-10" dirty="0">
                <a:latin typeface="Calibri"/>
                <a:cs typeface="Calibri"/>
              </a:rPr>
              <a:t>react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instantly</a:t>
            </a:r>
            <a:endParaRPr sz="2600" dirty="0">
              <a:latin typeface="Calibri"/>
              <a:cs typeface="Calibri"/>
            </a:endParaRPr>
          </a:p>
          <a:p>
            <a:pPr marL="236220" marR="99060" indent="-223520" algn="l" rtl="0">
              <a:lnSpc>
                <a:spcPts val="2810"/>
              </a:lnSpc>
              <a:spcBef>
                <a:spcPts val="830"/>
              </a:spcBef>
              <a:buChar char="·"/>
              <a:tabLst>
                <a:tab pos="250190" algn="l"/>
                <a:tab pos="250825" algn="l"/>
              </a:tabLst>
            </a:pPr>
            <a:r>
              <a:rPr sz="2600" b="1" spc="-20" dirty="0">
                <a:latin typeface="Calibri"/>
                <a:cs typeface="Calibri"/>
              </a:rPr>
              <a:t>Concentrate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content </a:t>
            </a:r>
            <a:r>
              <a:rPr sz="2600" b="1" dirty="0">
                <a:latin typeface="Calibri"/>
                <a:cs typeface="Calibri"/>
              </a:rPr>
              <a:t>– </a:t>
            </a:r>
            <a:r>
              <a:rPr sz="2600" b="1" spc="-5" dirty="0">
                <a:latin typeface="Calibri"/>
                <a:cs typeface="Calibri"/>
              </a:rPr>
              <a:t>don’t ignore comments </a:t>
            </a:r>
            <a:r>
              <a:rPr sz="2600" b="1" spc="-10" dirty="0">
                <a:latin typeface="Calibri"/>
                <a:cs typeface="Calibri"/>
              </a:rPr>
              <a:t>that  </a:t>
            </a:r>
            <a:r>
              <a:rPr sz="2600" b="1" spc="-5" dirty="0">
                <a:latin typeface="Calibri"/>
                <a:cs typeface="Calibri"/>
              </a:rPr>
              <a:t>don’t fit with </a:t>
            </a:r>
            <a:r>
              <a:rPr sz="2600" b="1" dirty="0">
                <a:latin typeface="Calibri"/>
                <a:cs typeface="Calibri"/>
              </a:rPr>
              <a:t>our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ideas</a:t>
            </a:r>
            <a:endParaRPr sz="2600" dirty="0">
              <a:latin typeface="Calibri"/>
              <a:cs typeface="Calibri"/>
            </a:endParaRPr>
          </a:p>
          <a:p>
            <a:pPr marL="250190" indent="-237490" algn="l" rtl="0">
              <a:lnSpc>
                <a:spcPct val="100000"/>
              </a:lnSpc>
              <a:spcBef>
                <a:spcPts val="450"/>
              </a:spcBef>
              <a:buChar char="·"/>
              <a:tabLst>
                <a:tab pos="250190" algn="l"/>
                <a:tab pos="250825" algn="l"/>
              </a:tabLst>
            </a:pPr>
            <a:r>
              <a:rPr sz="2600" b="1" spc="-5" dirty="0">
                <a:latin typeface="Calibri"/>
                <a:cs typeface="Calibri"/>
              </a:rPr>
              <a:t>Question </a:t>
            </a: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15" dirty="0">
                <a:latin typeface="Calibri"/>
                <a:cs typeface="Calibri"/>
              </a:rPr>
              <a:t>we </a:t>
            </a:r>
            <a:r>
              <a:rPr sz="2600" b="1" spc="-5" dirty="0">
                <a:latin typeface="Calibri"/>
                <a:cs typeface="Calibri"/>
              </a:rPr>
              <a:t>don’t </a:t>
            </a:r>
            <a:r>
              <a:rPr sz="2600" b="1" spc="-15" dirty="0">
                <a:latin typeface="Calibri"/>
                <a:cs typeface="Calibri"/>
              </a:rPr>
              <a:t>understand </a:t>
            </a:r>
            <a:r>
              <a:rPr sz="2600" b="1" dirty="0">
                <a:latin typeface="Calibri"/>
                <a:cs typeface="Calibri"/>
              </a:rPr>
              <a:t>– ask </a:t>
            </a:r>
            <a:r>
              <a:rPr sz="2600" b="1" spc="-15" dirty="0">
                <a:latin typeface="Calibri"/>
                <a:cs typeface="Calibri"/>
              </a:rPr>
              <a:t>for</a:t>
            </a:r>
            <a:r>
              <a:rPr sz="2600" b="1" spc="9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clarification</a:t>
            </a:r>
            <a:endParaRPr sz="2600" dirty="0">
              <a:latin typeface="Calibri"/>
              <a:cs typeface="Calibri"/>
            </a:endParaRPr>
          </a:p>
          <a:p>
            <a:pPr marL="250190" indent="-237490" algn="l" rtl="0">
              <a:lnSpc>
                <a:spcPct val="100000"/>
              </a:lnSpc>
              <a:spcBef>
                <a:spcPts val="495"/>
              </a:spcBef>
              <a:buChar char="·"/>
              <a:tabLst>
                <a:tab pos="250190" algn="l"/>
                <a:tab pos="250825" algn="l"/>
              </a:tabLst>
            </a:pPr>
            <a:r>
              <a:rPr sz="2600" b="1" dirty="0">
                <a:latin typeface="Calibri"/>
                <a:cs typeface="Calibri"/>
              </a:rPr>
              <a:t>Ask </a:t>
            </a:r>
            <a:r>
              <a:rPr sz="2600" b="1" spc="-10" dirty="0">
                <a:latin typeface="Calibri"/>
                <a:cs typeface="Calibri"/>
              </a:rPr>
              <a:t>for help/suggestions/ideas, “What </a:t>
            </a:r>
            <a:r>
              <a:rPr sz="2600" b="1" dirty="0">
                <a:latin typeface="Calibri"/>
                <a:cs typeface="Calibri"/>
              </a:rPr>
              <a:t>if I </a:t>
            </a:r>
            <a:r>
              <a:rPr sz="2600" b="1" spc="-5" dirty="0">
                <a:latin typeface="Calibri"/>
                <a:cs typeface="Calibri"/>
              </a:rPr>
              <a:t>did </a:t>
            </a:r>
            <a:r>
              <a:rPr sz="2600" b="1" dirty="0">
                <a:latin typeface="Calibri"/>
                <a:cs typeface="Calibri"/>
              </a:rPr>
              <a:t>it </a:t>
            </a:r>
            <a:r>
              <a:rPr sz="2600" b="1" spc="-5" dirty="0">
                <a:latin typeface="Calibri"/>
                <a:cs typeface="Calibri"/>
              </a:rPr>
              <a:t>this</a:t>
            </a:r>
            <a:r>
              <a:rPr sz="2600" b="1" spc="15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way?”</a:t>
            </a:r>
            <a:endParaRPr sz="2600" dirty="0">
              <a:latin typeface="Calibri"/>
              <a:cs typeface="Calibri"/>
            </a:endParaRPr>
          </a:p>
          <a:p>
            <a:pPr marL="325120" indent="-312420" algn="l" rtl="0">
              <a:lnSpc>
                <a:spcPct val="100000"/>
              </a:lnSpc>
              <a:spcBef>
                <a:spcPts val="480"/>
              </a:spcBef>
              <a:buChar char="·"/>
              <a:tabLst>
                <a:tab pos="324485" algn="l"/>
                <a:tab pos="325120" algn="l"/>
              </a:tabLst>
            </a:pPr>
            <a:r>
              <a:rPr sz="2600" b="1" spc="-5" dirty="0">
                <a:latin typeface="Calibri"/>
                <a:cs typeface="Calibri"/>
              </a:rPr>
              <a:t>Identify </a:t>
            </a:r>
            <a:r>
              <a:rPr sz="2600" b="1" spc="-35" dirty="0">
                <a:latin typeface="Calibri"/>
                <a:cs typeface="Calibri"/>
              </a:rPr>
              <a:t>key </a:t>
            </a:r>
            <a:r>
              <a:rPr sz="2600" b="1" dirty="0">
                <a:latin typeface="Calibri"/>
                <a:cs typeface="Calibri"/>
              </a:rPr>
              <a:t>issues </a:t>
            </a:r>
            <a:r>
              <a:rPr sz="2600" b="1" spc="-10" dirty="0">
                <a:latin typeface="Calibri"/>
                <a:cs typeface="Calibri"/>
              </a:rPr>
              <a:t>that require</a:t>
            </a:r>
            <a:r>
              <a:rPr sz="2600" b="1" spc="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change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8275" y="397890"/>
            <a:ext cx="40417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3) Giving</a:t>
            </a:r>
            <a:r>
              <a:rPr sz="3300" spc="-45" dirty="0"/>
              <a:t> </a:t>
            </a:r>
            <a:r>
              <a:rPr sz="3300" spc="-15" dirty="0"/>
              <a:t>presentations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5489650" y="3141616"/>
            <a:ext cx="1845256" cy="1790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2340" y="1220216"/>
            <a:ext cx="7305675" cy="32427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Giving </a:t>
            </a:r>
            <a:r>
              <a:rPr sz="2800" b="1" spc="-15" dirty="0">
                <a:latin typeface="Calibri"/>
                <a:cs typeface="Calibri"/>
              </a:rPr>
              <a:t>presentations </a:t>
            </a:r>
            <a:r>
              <a:rPr sz="2800" b="1" spc="-5" dirty="0">
                <a:latin typeface="Calibri"/>
                <a:cs typeface="Calibri"/>
              </a:rPr>
              <a:t>is a </a:t>
            </a:r>
            <a:r>
              <a:rPr sz="2800" b="1" spc="-40" dirty="0">
                <a:latin typeface="Calibri"/>
                <a:cs typeface="Calibri"/>
              </a:rPr>
              <a:t>key </a:t>
            </a:r>
            <a:r>
              <a:rPr sz="2800" b="1" spc="-10" dirty="0">
                <a:latin typeface="Calibri"/>
                <a:cs typeface="Calibri"/>
              </a:rPr>
              <a:t>employment </a:t>
            </a:r>
            <a:r>
              <a:rPr sz="2800" b="1" spc="-20" dirty="0">
                <a:latin typeface="Calibri"/>
                <a:cs typeface="Calibri"/>
              </a:rPr>
              <a:t>related  </a:t>
            </a:r>
            <a:r>
              <a:rPr sz="2800" b="1" spc="-5" dirty="0">
                <a:latin typeface="Calibri"/>
                <a:cs typeface="Calibri"/>
              </a:rPr>
              <a:t>skill </a:t>
            </a:r>
            <a:r>
              <a:rPr sz="2800" b="1" spc="-10" dirty="0">
                <a:latin typeface="Calibri"/>
                <a:cs typeface="Calibri"/>
              </a:rPr>
              <a:t>that </a:t>
            </a:r>
            <a:r>
              <a:rPr sz="2800" b="1" spc="-5" dirty="0">
                <a:latin typeface="Calibri"/>
                <a:cs typeface="Calibri"/>
              </a:rPr>
              <a:t>needs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learned.</a:t>
            </a:r>
            <a:endParaRPr sz="28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77825" marR="3450590" algn="just" rtl="0">
              <a:lnSpc>
                <a:spcPct val="113999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Aim/purpose &amp; </a:t>
            </a:r>
            <a:r>
              <a:rPr sz="2800" b="1" spc="-25" dirty="0">
                <a:latin typeface="Calibri"/>
                <a:cs typeface="Calibri"/>
              </a:rPr>
              <a:t>context  </a:t>
            </a:r>
            <a:r>
              <a:rPr sz="2800" b="1" spc="-10" dirty="0">
                <a:latin typeface="Calibri"/>
                <a:cs typeface="Calibri"/>
              </a:rPr>
              <a:t>Planning </a:t>
            </a:r>
            <a:r>
              <a:rPr sz="2800" b="1" spc="-5" dirty="0">
                <a:latin typeface="Calibri"/>
                <a:cs typeface="Calibri"/>
              </a:rPr>
              <a:t>&amp; </a:t>
            </a:r>
            <a:r>
              <a:rPr sz="2800" b="1" spc="-15" dirty="0">
                <a:latin typeface="Calibri"/>
                <a:cs typeface="Calibri"/>
              </a:rPr>
              <a:t>preparation  </a:t>
            </a:r>
            <a:r>
              <a:rPr sz="2800" b="1" spc="-10" dirty="0">
                <a:latin typeface="Calibri"/>
                <a:cs typeface="Calibri"/>
              </a:rPr>
              <a:t>Delivery</a:t>
            </a:r>
            <a:endParaRPr sz="2800" dirty="0">
              <a:latin typeface="Calibri"/>
              <a:cs typeface="Calibri"/>
            </a:endParaRPr>
          </a:p>
          <a:p>
            <a:pPr marL="377825" algn="just" rtl="0">
              <a:lnSpc>
                <a:spcPct val="100000"/>
              </a:lnSpc>
              <a:spcBef>
                <a:spcPts val="455"/>
              </a:spcBef>
            </a:pPr>
            <a:r>
              <a:rPr sz="2800" b="1" spc="-15" dirty="0">
                <a:latin typeface="Calibri"/>
                <a:cs typeface="Calibri"/>
              </a:rPr>
              <a:t>Overcoming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nerves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842" y="6418230"/>
            <a:ext cx="2768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dirty="0">
                <a:latin typeface="Verdana"/>
                <a:cs typeface="Verdana"/>
              </a:rPr>
              <a:t>27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4842" y="6418230"/>
            <a:ext cx="2768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dirty="0">
                <a:latin typeface="Verdana"/>
                <a:cs typeface="Verdana"/>
              </a:rPr>
              <a:t>28</a:t>
            </a:fld>
            <a:endParaRPr sz="1400">
              <a:latin typeface="Verdana"/>
              <a:cs typeface="Verdan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4352" y="262839"/>
            <a:ext cx="35026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Giving</a:t>
            </a:r>
            <a:r>
              <a:rPr spc="-60" dirty="0"/>
              <a:t> </a:t>
            </a:r>
            <a:r>
              <a:rPr spc="-10" dirty="0"/>
              <a:t>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791" y="1020013"/>
            <a:ext cx="7982584" cy="249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Purpose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Context</a:t>
            </a:r>
            <a:endParaRPr sz="2800" dirty="0">
              <a:latin typeface="Calibri"/>
              <a:cs typeface="Calibri"/>
            </a:endParaRPr>
          </a:p>
          <a:p>
            <a:pPr marL="12700" marR="5080" algn="l" rtl="0">
              <a:lnSpc>
                <a:spcPct val="103099"/>
              </a:lnSpc>
              <a:spcBef>
                <a:spcPts val="10"/>
              </a:spcBef>
            </a:pPr>
            <a:r>
              <a:rPr sz="2600" b="1" spc="-120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inform, </a:t>
            </a:r>
            <a:r>
              <a:rPr sz="2600" b="1" spc="-15" dirty="0">
                <a:latin typeface="Calibri"/>
                <a:cs typeface="Calibri"/>
              </a:rPr>
              <a:t>train, </a:t>
            </a:r>
            <a:r>
              <a:rPr sz="2600" b="1" spc="-10" dirty="0">
                <a:latin typeface="Calibri"/>
                <a:cs typeface="Calibri"/>
              </a:rPr>
              <a:t>persuade, </a:t>
            </a:r>
            <a:r>
              <a:rPr sz="2600" b="1" spc="-15" dirty="0">
                <a:latin typeface="Calibri"/>
                <a:cs typeface="Calibri"/>
              </a:rPr>
              <a:t>entertain, </a:t>
            </a:r>
            <a:r>
              <a:rPr sz="2600" b="1" dirty="0">
                <a:latin typeface="Calibri"/>
                <a:cs typeface="Calibri"/>
              </a:rPr>
              <a:t>sell or </a:t>
            </a:r>
            <a:r>
              <a:rPr sz="2600" b="1" spc="-15" dirty="0">
                <a:latin typeface="Calibri"/>
                <a:cs typeface="Calibri"/>
              </a:rPr>
              <a:t>demonstrate?  </a:t>
            </a:r>
            <a:r>
              <a:rPr sz="2600" b="1" spc="-5" dirty="0">
                <a:latin typeface="Calibri"/>
                <a:cs typeface="Calibri"/>
              </a:rPr>
              <a:t>Who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audience?</a:t>
            </a:r>
            <a:endParaRPr sz="2600" dirty="0">
              <a:latin typeface="Calibri"/>
              <a:cs typeface="Calibri"/>
            </a:endParaRPr>
          </a:p>
          <a:p>
            <a:pPr marL="12700" marR="3891915" algn="l" rtl="0">
              <a:lnSpc>
                <a:spcPts val="3210"/>
              </a:lnSpc>
              <a:spcBef>
                <a:spcPts val="114"/>
              </a:spcBef>
            </a:pPr>
            <a:r>
              <a:rPr sz="2600" b="1" dirty="0">
                <a:latin typeface="Calibri"/>
                <a:cs typeface="Calibri"/>
              </a:rPr>
              <a:t>How </a:t>
            </a:r>
            <a:r>
              <a:rPr sz="2600" b="1" spc="-5" dirty="0">
                <a:latin typeface="Calibri"/>
                <a:cs typeface="Calibri"/>
              </a:rPr>
              <a:t>much time </a:t>
            </a:r>
            <a:r>
              <a:rPr sz="2600" b="1" dirty="0">
                <a:latin typeface="Calibri"/>
                <a:cs typeface="Calibri"/>
              </a:rPr>
              <a:t>do </a:t>
            </a:r>
            <a:r>
              <a:rPr sz="2600" b="1" spc="-10" dirty="0">
                <a:latin typeface="Calibri"/>
                <a:cs typeface="Calibri"/>
              </a:rPr>
              <a:t>you </a:t>
            </a:r>
            <a:r>
              <a:rPr sz="2600" b="1" spc="-15" dirty="0">
                <a:latin typeface="Calibri"/>
                <a:cs typeface="Calibri"/>
              </a:rPr>
              <a:t>have?  </a:t>
            </a:r>
            <a:r>
              <a:rPr sz="2600" b="1" spc="-10" dirty="0">
                <a:latin typeface="Calibri"/>
                <a:cs typeface="Calibri"/>
              </a:rPr>
              <a:t>Where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venue?</a:t>
            </a:r>
            <a:endParaRPr sz="2600" dirty="0">
              <a:latin typeface="Calibri"/>
              <a:cs typeface="Calibri"/>
            </a:endParaRPr>
          </a:p>
          <a:p>
            <a:pPr marL="12700" algn="l" rtl="0">
              <a:lnSpc>
                <a:spcPts val="3090"/>
              </a:lnSpc>
            </a:pPr>
            <a:r>
              <a:rPr sz="2600" b="1" spc="-5" dirty="0">
                <a:latin typeface="Calibri"/>
                <a:cs typeface="Calibri"/>
              </a:rPr>
              <a:t>Formal 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informal?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4842" y="6418230"/>
            <a:ext cx="2768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dirty="0">
                <a:latin typeface="Verdana"/>
                <a:cs typeface="Verdana"/>
              </a:rPr>
              <a:t>29</a:t>
            </a:fld>
            <a:endParaRPr sz="1400">
              <a:latin typeface="Verdana"/>
              <a:cs typeface="Verdana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4261" y="190245"/>
            <a:ext cx="35020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Giving</a:t>
            </a:r>
            <a:r>
              <a:rPr spc="-65" dirty="0"/>
              <a:t> </a:t>
            </a:r>
            <a:r>
              <a:rPr spc="-10" dirty="0"/>
              <a:t>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591" y="847184"/>
            <a:ext cx="8215630" cy="562800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69215" algn="l" rtl="0">
              <a:lnSpc>
                <a:spcPct val="100000"/>
              </a:lnSpc>
              <a:spcBef>
                <a:spcPts val="146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Planning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8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Preparation</a:t>
            </a:r>
            <a:endParaRPr sz="2800" dirty="0">
              <a:latin typeface="Calibri"/>
              <a:cs typeface="Calibri"/>
            </a:endParaRPr>
          </a:p>
          <a:p>
            <a:pPr marL="69215" marR="3142615" algn="l" rtl="0">
              <a:lnSpc>
                <a:spcPct val="102699"/>
              </a:lnSpc>
              <a:spcBef>
                <a:spcPts val="1185"/>
              </a:spcBef>
            </a:pPr>
            <a:r>
              <a:rPr sz="2600" b="1" spc="-15" dirty="0">
                <a:latin typeface="Calibri"/>
                <a:cs typeface="Calibri"/>
              </a:rPr>
              <a:t>Relevance to </a:t>
            </a:r>
            <a:r>
              <a:rPr sz="2600" b="1" dirty="0">
                <a:latin typeface="Calibri"/>
                <a:cs typeface="Calibri"/>
              </a:rPr>
              <a:t>aim </a:t>
            </a:r>
            <a:r>
              <a:rPr sz="2600" b="1" spc="-5" dirty="0">
                <a:latin typeface="Calibri"/>
                <a:cs typeface="Calibri"/>
              </a:rPr>
              <a:t>and audience!  </a:t>
            </a:r>
            <a:r>
              <a:rPr sz="2600" b="1" spc="-10" dirty="0">
                <a:latin typeface="Calibri"/>
                <a:cs typeface="Calibri"/>
              </a:rPr>
              <a:t>Gather </a:t>
            </a:r>
            <a:r>
              <a:rPr sz="2600" b="1" spc="-15" dirty="0">
                <a:latin typeface="Calibri"/>
                <a:cs typeface="Calibri"/>
              </a:rPr>
              <a:t>material relevant </a:t>
            </a:r>
            <a:r>
              <a:rPr sz="2600" b="1" spc="-20" dirty="0">
                <a:latin typeface="Calibri"/>
                <a:cs typeface="Calibri"/>
              </a:rPr>
              <a:t>to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message</a:t>
            </a:r>
            <a:endParaRPr sz="2600" dirty="0">
              <a:latin typeface="Calibri"/>
              <a:cs typeface="Calibri"/>
            </a:endParaRPr>
          </a:p>
          <a:p>
            <a:pPr marL="469900" marR="5080" indent="-457200" algn="l" rtl="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b="1" dirty="0">
                <a:latin typeface="Calibri"/>
                <a:cs typeface="Calibri"/>
              </a:rPr>
              <a:t>It is a </a:t>
            </a:r>
            <a:r>
              <a:rPr sz="2600" b="1" spc="-10" dirty="0">
                <a:latin typeface="Calibri"/>
                <a:cs typeface="Calibri"/>
              </a:rPr>
              <a:t>good </a:t>
            </a:r>
            <a:r>
              <a:rPr sz="2600" b="1" spc="-5" dirty="0">
                <a:latin typeface="Calibri"/>
                <a:cs typeface="Calibri"/>
              </a:rPr>
              <a:t>idea </a:t>
            </a:r>
            <a:r>
              <a:rPr sz="2600" b="1" spc="-10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consult </a:t>
            </a:r>
            <a:r>
              <a:rPr sz="2600" b="1" spc="-15" dirty="0">
                <a:latin typeface="Calibri"/>
                <a:cs typeface="Calibri"/>
              </a:rPr>
              <a:t>several </a:t>
            </a:r>
            <a:r>
              <a:rPr sz="2600" b="1" spc="-5" dirty="0">
                <a:latin typeface="Calibri"/>
                <a:cs typeface="Calibri"/>
              </a:rPr>
              <a:t>types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sources </a:t>
            </a:r>
            <a:r>
              <a:rPr sz="2600" b="1" dirty="0">
                <a:latin typeface="Calibri"/>
                <a:cs typeface="Calibri"/>
              </a:rPr>
              <a:t>(e.g.  </a:t>
            </a:r>
            <a:r>
              <a:rPr sz="2600" b="1" spc="-10" dirty="0">
                <a:latin typeface="Calibri"/>
                <a:cs typeface="Calibri"/>
              </a:rPr>
              <a:t>newspapers, </a:t>
            </a:r>
            <a:r>
              <a:rPr sz="2600" b="1" spc="-5" dirty="0">
                <a:latin typeface="Calibri"/>
                <a:cs typeface="Calibri"/>
              </a:rPr>
              <a:t>journals, periodicals, </a:t>
            </a:r>
            <a:r>
              <a:rPr sz="2600" b="1" spc="-10" dirty="0">
                <a:latin typeface="Calibri"/>
                <a:cs typeface="Calibri"/>
              </a:rPr>
              <a:t>government  </a:t>
            </a:r>
            <a:r>
              <a:rPr sz="2600" b="1" spc="-5" dirty="0">
                <a:latin typeface="Calibri"/>
                <a:cs typeface="Calibri"/>
              </a:rPr>
              <a:t>publications, </a:t>
            </a:r>
            <a:r>
              <a:rPr sz="2600" b="1" spc="-15" dirty="0">
                <a:latin typeface="Calibri"/>
                <a:cs typeface="Calibri"/>
              </a:rPr>
              <a:t>Internet, </a:t>
            </a:r>
            <a:r>
              <a:rPr sz="2600" b="1" spc="-20" dirty="0">
                <a:latin typeface="Calibri"/>
                <a:cs typeface="Calibri"/>
              </a:rPr>
              <a:t>reference </a:t>
            </a:r>
            <a:r>
              <a:rPr sz="2600" b="1" spc="-5" dirty="0">
                <a:latin typeface="Calibri"/>
                <a:cs typeface="Calibri"/>
              </a:rPr>
              <a:t>books, </a:t>
            </a:r>
            <a:r>
              <a:rPr sz="2600" b="1" spc="-15" dirty="0">
                <a:latin typeface="Calibri"/>
                <a:cs typeface="Calibri"/>
              </a:rPr>
              <a:t>etc.) </a:t>
            </a:r>
            <a:r>
              <a:rPr sz="2600" b="1" spc="-10" dirty="0">
                <a:latin typeface="Calibri"/>
                <a:cs typeface="Calibri"/>
              </a:rPr>
              <a:t>for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higher  quality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presentation.</a:t>
            </a:r>
            <a:endParaRPr sz="2600" dirty="0">
              <a:latin typeface="Calibri"/>
              <a:cs typeface="Calibri"/>
            </a:endParaRPr>
          </a:p>
          <a:p>
            <a:pPr marL="469900" marR="155575" indent="-457200" algn="l" rtl="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  <a:tab pos="5354955" algn="l"/>
              </a:tabLst>
            </a:pP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35" dirty="0">
                <a:latin typeface="Calibri"/>
                <a:cs typeface="Calibri"/>
              </a:rPr>
              <a:t>key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find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balance </a:t>
            </a:r>
            <a:r>
              <a:rPr sz="2600" b="1" spc="-10" dirty="0">
                <a:latin typeface="Calibri"/>
                <a:cs typeface="Calibri"/>
              </a:rPr>
              <a:t>between too </a:t>
            </a:r>
            <a:r>
              <a:rPr sz="2600" b="1" spc="-5" dirty="0">
                <a:latin typeface="Calibri"/>
                <a:cs typeface="Calibri"/>
              </a:rPr>
              <a:t>much  </a:t>
            </a:r>
            <a:r>
              <a:rPr sz="2600" b="1" spc="-10" dirty="0">
                <a:latin typeface="Calibri"/>
                <a:cs typeface="Calibri"/>
              </a:rPr>
              <a:t>information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poor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preparation.	</a:t>
            </a:r>
            <a:r>
              <a:rPr sz="2600" b="1" spc="-10" dirty="0">
                <a:latin typeface="Calibri"/>
                <a:cs typeface="Calibri"/>
              </a:rPr>
              <a:t>The </a:t>
            </a:r>
            <a:r>
              <a:rPr sz="2600" b="1" spc="-20" dirty="0">
                <a:latin typeface="Calibri"/>
                <a:cs typeface="Calibri"/>
              </a:rPr>
              <a:t>latter </a:t>
            </a:r>
            <a:r>
              <a:rPr sz="2600" b="1" spc="-15" dirty="0">
                <a:latin typeface="Calibri"/>
                <a:cs typeface="Calibri"/>
              </a:rPr>
              <a:t>may </a:t>
            </a:r>
            <a:r>
              <a:rPr sz="2600" b="1" spc="-5" dirty="0">
                <a:latin typeface="Calibri"/>
                <a:cs typeface="Calibri"/>
              </a:rPr>
              <a:t>be  due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lack </a:t>
            </a:r>
            <a:r>
              <a:rPr sz="2600" b="1" dirty="0">
                <a:latin typeface="Calibri"/>
                <a:cs typeface="Calibri"/>
              </a:rPr>
              <a:t>of or </a:t>
            </a:r>
            <a:r>
              <a:rPr sz="2600" b="1" spc="-15" dirty="0">
                <a:latin typeface="Calibri"/>
                <a:cs typeface="Calibri"/>
              </a:rPr>
              <a:t>inaccurate </a:t>
            </a:r>
            <a:r>
              <a:rPr sz="2600" b="1" spc="-10" dirty="0">
                <a:latin typeface="Calibri"/>
                <a:cs typeface="Calibri"/>
              </a:rPr>
              <a:t>information. </a:t>
            </a:r>
            <a:r>
              <a:rPr sz="2600" b="1" spc="-5" dirty="0">
                <a:latin typeface="Calibri"/>
                <a:cs typeface="Calibri"/>
              </a:rPr>
              <a:t>The  </a:t>
            </a:r>
            <a:r>
              <a:rPr sz="2600" b="1" spc="-15" dirty="0">
                <a:latin typeface="Calibri"/>
                <a:cs typeface="Calibri"/>
              </a:rPr>
              <a:t>presentation </a:t>
            </a:r>
            <a:r>
              <a:rPr sz="2600" b="1" spc="-5" dirty="0">
                <a:latin typeface="Calibri"/>
                <a:cs typeface="Calibri"/>
              </a:rPr>
              <a:t>should </a:t>
            </a:r>
            <a:r>
              <a:rPr sz="2600" b="1" dirty="0">
                <a:latin typeface="Calibri"/>
                <a:cs typeface="Calibri"/>
              </a:rPr>
              <a:t>be </a:t>
            </a:r>
            <a:r>
              <a:rPr sz="2600" b="1" spc="-40" dirty="0">
                <a:latin typeface="Calibri"/>
                <a:cs typeface="Calibri"/>
              </a:rPr>
              <a:t>clear, </a:t>
            </a:r>
            <a:r>
              <a:rPr sz="2600" b="1" spc="-20" dirty="0">
                <a:latin typeface="Calibri"/>
                <a:cs typeface="Calibri"/>
              </a:rPr>
              <a:t>accurate </a:t>
            </a:r>
            <a:r>
              <a:rPr sz="2600" b="1" spc="-5" dirty="0">
                <a:latin typeface="Calibri"/>
                <a:cs typeface="Calibri"/>
              </a:rPr>
              <a:t>and analytical.  Good knowledge </a:t>
            </a:r>
            <a:r>
              <a:rPr sz="2600" b="1" dirty="0">
                <a:latin typeface="Calibri"/>
                <a:cs typeface="Calibri"/>
              </a:rPr>
              <a:t>of the </a:t>
            </a:r>
            <a:r>
              <a:rPr sz="2600" b="1" spc="-5" dirty="0">
                <a:latin typeface="Calibri"/>
                <a:cs typeface="Calibri"/>
              </a:rPr>
              <a:t>subject </a:t>
            </a:r>
            <a:r>
              <a:rPr sz="2600" b="1" spc="-10" dirty="0">
                <a:latin typeface="Calibri"/>
                <a:cs typeface="Calibri"/>
              </a:rPr>
              <a:t>provides confidence for  </a:t>
            </a:r>
            <a:r>
              <a:rPr sz="2600" b="1" spc="-15" dirty="0">
                <a:latin typeface="Calibri"/>
                <a:cs typeface="Calibri"/>
              </a:rPr>
              <a:t>getting </a:t>
            </a:r>
            <a:r>
              <a:rPr sz="2600" b="1" dirty="0">
                <a:latin typeface="Calibri"/>
                <a:cs typeface="Calibri"/>
              </a:rPr>
              <a:t>up and </a:t>
            </a:r>
            <a:r>
              <a:rPr sz="2600" b="1" spc="-10" dirty="0">
                <a:latin typeface="Calibri"/>
                <a:cs typeface="Calibri"/>
              </a:rPr>
              <a:t>delivering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presentation.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100" y="2564892"/>
            <a:ext cx="4492752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8862" y="1259535"/>
            <a:ext cx="8530337" cy="480298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l" rtl="0">
              <a:lnSpc>
                <a:spcPts val="2810"/>
              </a:lnSpc>
              <a:spcBef>
                <a:spcPts val="455"/>
              </a:spcBef>
            </a:pPr>
            <a:r>
              <a:rPr sz="2600" b="1" spc="-20" dirty="0">
                <a:latin typeface="Calibri"/>
                <a:cs typeface="Calibri"/>
              </a:rPr>
              <a:t>Effective </a:t>
            </a:r>
            <a:r>
              <a:rPr sz="2600" b="1" spc="-5" dirty="0">
                <a:latin typeface="Calibri"/>
                <a:cs typeface="Calibri"/>
              </a:rPr>
              <a:t>communication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10" dirty="0">
                <a:latin typeface="Calibri"/>
                <a:cs typeface="Calibri"/>
              </a:rPr>
              <a:t>heavily dependent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15" dirty="0">
                <a:latin typeface="Calibri"/>
                <a:cs typeface="Calibri"/>
              </a:rPr>
              <a:t>effective  </a:t>
            </a:r>
            <a:r>
              <a:rPr sz="2600" b="1" spc="-10" dirty="0">
                <a:latin typeface="Calibri"/>
                <a:cs typeface="Calibri"/>
              </a:rPr>
              <a:t>listening. </a:t>
            </a:r>
            <a:r>
              <a:rPr sz="2600" b="1" dirty="0">
                <a:latin typeface="Calibri"/>
                <a:cs typeface="Calibri"/>
              </a:rPr>
              <a:t>An </a:t>
            </a:r>
            <a:r>
              <a:rPr sz="2600" b="1" spc="-5" dirty="0">
                <a:latin typeface="Calibri"/>
                <a:cs typeface="Calibri"/>
              </a:rPr>
              <a:t>additional purpose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5" dirty="0">
                <a:latin typeface="Calibri"/>
                <a:cs typeface="Calibri"/>
              </a:rPr>
              <a:t>effective </a:t>
            </a:r>
            <a:r>
              <a:rPr sz="2600" b="1" spc="-10" dirty="0">
                <a:latin typeface="Calibri"/>
                <a:cs typeface="Calibri"/>
              </a:rPr>
              <a:t>listening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20" dirty="0">
                <a:latin typeface="Calibri"/>
                <a:cs typeface="Calibri"/>
              </a:rPr>
              <a:t>convey interest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respect </a:t>
            </a:r>
            <a:r>
              <a:rPr sz="2600" b="1" spc="-15" dirty="0">
                <a:latin typeface="Calibri"/>
                <a:cs typeface="Calibri"/>
              </a:rPr>
              <a:t>for </a:t>
            </a:r>
            <a:r>
              <a:rPr sz="2600" b="1" spc="-5" dirty="0">
                <a:latin typeface="Calibri"/>
                <a:cs typeface="Calibri"/>
              </a:rPr>
              <a:t>the other</a:t>
            </a:r>
            <a:r>
              <a:rPr sz="2600" b="1" spc="10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person.</a:t>
            </a:r>
            <a:endParaRPr sz="2600" dirty="0">
              <a:latin typeface="Calibri"/>
              <a:cs typeface="Calibri"/>
            </a:endParaRPr>
          </a:p>
          <a:p>
            <a:pPr marL="1917064" algn="l" rtl="0">
              <a:lnSpc>
                <a:spcPct val="100000"/>
              </a:lnSpc>
              <a:spcBef>
                <a:spcPts val="2315"/>
              </a:spcBef>
            </a:pPr>
            <a:r>
              <a:rPr sz="3600" b="1" dirty="0">
                <a:latin typeface="Calibri"/>
                <a:cs typeface="Calibri"/>
              </a:rPr>
              <a:t>Hearing </a:t>
            </a:r>
            <a:r>
              <a:rPr sz="3600" b="1" spc="-5" dirty="0">
                <a:latin typeface="Calibri"/>
                <a:cs typeface="Calibri"/>
              </a:rPr>
              <a:t>vs.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Listening</a:t>
            </a:r>
            <a:endParaRPr sz="3600" dirty="0">
              <a:latin typeface="Calibri"/>
              <a:cs typeface="Calibri"/>
            </a:endParaRPr>
          </a:p>
          <a:p>
            <a:pPr marL="184150" indent="-149225" algn="l" rtl="0">
              <a:lnSpc>
                <a:spcPct val="100000"/>
              </a:lnSpc>
              <a:spcBef>
                <a:spcPts val="1450"/>
              </a:spcBef>
              <a:buChar char="-"/>
              <a:tabLst>
                <a:tab pos="212090" algn="l"/>
              </a:tabLst>
            </a:pPr>
            <a:r>
              <a:rPr sz="2600" b="1" dirty="0">
                <a:latin typeface="Calibri"/>
                <a:cs typeface="Calibri"/>
              </a:rPr>
              <a:t>Hearing is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dirty="0">
                <a:latin typeface="Calibri"/>
                <a:cs typeface="Calibri"/>
              </a:rPr>
              <a:t>same as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listening!</a:t>
            </a:r>
            <a:endParaRPr sz="2600" dirty="0">
              <a:latin typeface="Calibri"/>
              <a:cs typeface="Calibri"/>
            </a:endParaRPr>
          </a:p>
          <a:p>
            <a:pPr marL="184150" marR="560705" indent="-149225" algn="l" rtl="0">
              <a:lnSpc>
                <a:spcPct val="115500"/>
              </a:lnSpc>
              <a:spcBef>
                <a:spcPts val="10"/>
              </a:spcBef>
              <a:buChar char="-"/>
              <a:tabLst>
                <a:tab pos="212090" algn="l"/>
              </a:tabLst>
            </a:pPr>
            <a:r>
              <a:rPr sz="2600" b="1" spc="-5" dirty="0">
                <a:latin typeface="Calibri"/>
                <a:cs typeface="Calibri"/>
              </a:rPr>
              <a:t>Hearing </a:t>
            </a:r>
            <a:r>
              <a:rPr sz="2600" b="1" dirty="0">
                <a:latin typeface="Calibri"/>
                <a:cs typeface="Calibri"/>
              </a:rPr>
              <a:t>is a </a:t>
            </a:r>
            <a:r>
              <a:rPr sz="2600" b="1" spc="-5" dirty="0">
                <a:latin typeface="Calibri"/>
                <a:cs typeface="Calibri"/>
              </a:rPr>
              <a:t>physiological activity occurs when </a:t>
            </a:r>
            <a:r>
              <a:rPr sz="2600" b="1" dirty="0">
                <a:latin typeface="Calibri"/>
                <a:cs typeface="Calibri"/>
              </a:rPr>
              <a:t>sound  </a:t>
            </a:r>
            <a:r>
              <a:rPr sz="2600" b="1" spc="-20" dirty="0">
                <a:latin typeface="Calibri"/>
                <a:cs typeface="Calibri"/>
              </a:rPr>
              <a:t>waves </a:t>
            </a:r>
            <a:r>
              <a:rPr sz="2600" b="1" spc="-5" dirty="0">
                <a:latin typeface="Calibri"/>
                <a:cs typeface="Calibri"/>
              </a:rPr>
              <a:t>hit </a:t>
            </a:r>
            <a:r>
              <a:rPr sz="2600" b="1" dirty="0">
                <a:latin typeface="Calibri"/>
                <a:cs typeface="Calibri"/>
              </a:rPr>
              <a:t>our </a:t>
            </a:r>
            <a:r>
              <a:rPr sz="2600" b="1" spc="-10" dirty="0">
                <a:latin typeface="Calibri"/>
                <a:cs typeface="Calibri"/>
              </a:rPr>
              <a:t>eardrums</a:t>
            </a:r>
            <a:endParaRPr sz="2600" dirty="0">
              <a:latin typeface="Calibri"/>
              <a:cs typeface="Calibri"/>
            </a:endParaRPr>
          </a:p>
          <a:p>
            <a:pPr marL="184150" indent="-149225" algn="l" rtl="0">
              <a:lnSpc>
                <a:spcPct val="100000"/>
              </a:lnSpc>
              <a:spcBef>
                <a:spcPts val="490"/>
              </a:spcBef>
              <a:buChar char="-"/>
              <a:tabLst>
                <a:tab pos="212090" algn="l"/>
              </a:tabLst>
            </a:pPr>
            <a:r>
              <a:rPr sz="2600" b="1" dirty="0">
                <a:latin typeface="Calibri"/>
                <a:cs typeface="Calibri"/>
              </a:rPr>
              <a:t>It is </a:t>
            </a:r>
            <a:r>
              <a:rPr sz="2600" b="1" spc="-5" dirty="0">
                <a:latin typeface="Calibri"/>
                <a:cs typeface="Calibri"/>
              </a:rPr>
              <a:t>passive and </a:t>
            </a:r>
            <a:r>
              <a:rPr sz="2600" b="1" spc="-10" dirty="0">
                <a:latin typeface="Calibri"/>
                <a:cs typeface="Calibri"/>
              </a:rPr>
              <a:t>occurs even </a:t>
            </a:r>
            <a:r>
              <a:rPr sz="2600" b="1" spc="-5" dirty="0">
                <a:latin typeface="Calibri"/>
                <a:cs typeface="Calibri"/>
              </a:rPr>
              <a:t>while </a:t>
            </a:r>
            <a:r>
              <a:rPr sz="2600" b="1" spc="-15" dirty="0">
                <a:latin typeface="Calibri"/>
                <a:cs typeface="Calibri"/>
              </a:rPr>
              <a:t>we </a:t>
            </a:r>
            <a:r>
              <a:rPr sz="2600" b="1" spc="-5" dirty="0">
                <a:latin typeface="Calibri"/>
                <a:cs typeface="Calibri"/>
              </a:rPr>
              <a:t>sleep.</a:t>
            </a:r>
            <a:endParaRPr sz="2600" dirty="0">
              <a:latin typeface="Calibri"/>
              <a:cs typeface="Calibri"/>
            </a:endParaRPr>
          </a:p>
          <a:p>
            <a:pPr marL="184150" marR="80645" indent="-149225" algn="l" rtl="0">
              <a:lnSpc>
                <a:spcPts val="2810"/>
              </a:lnSpc>
              <a:spcBef>
                <a:spcPts val="850"/>
              </a:spcBef>
              <a:buChar char="-"/>
              <a:tabLst>
                <a:tab pos="212090" algn="l"/>
              </a:tabLst>
            </a:pPr>
            <a:r>
              <a:rPr sz="2600" b="1" spc="-10" dirty="0">
                <a:latin typeface="Calibri"/>
                <a:cs typeface="Calibri"/>
              </a:rPr>
              <a:t>Listening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5" dirty="0">
                <a:latin typeface="Calibri"/>
                <a:cs typeface="Calibri"/>
              </a:rPr>
              <a:t>active and </a:t>
            </a:r>
            <a:r>
              <a:rPr sz="2600" b="1" spc="-15" dirty="0">
                <a:latin typeface="Calibri"/>
                <a:cs typeface="Calibri"/>
              </a:rPr>
              <a:t>involves </a:t>
            </a:r>
            <a:r>
              <a:rPr sz="2600" b="1" dirty="0">
                <a:latin typeface="Calibri"/>
                <a:cs typeface="Calibri"/>
              </a:rPr>
              <a:t>hearing, </a:t>
            </a:r>
            <a:r>
              <a:rPr sz="2600" b="1" spc="-10" dirty="0">
                <a:latin typeface="Calibri"/>
                <a:cs typeface="Calibri"/>
              </a:rPr>
              <a:t>paying </a:t>
            </a:r>
            <a:r>
              <a:rPr sz="2600" b="1" spc="-20" dirty="0">
                <a:latin typeface="Calibri"/>
                <a:cs typeface="Calibri"/>
              </a:rPr>
              <a:t>attention 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understanding</a:t>
            </a:r>
            <a:r>
              <a:rPr sz="2100" spc="-10" dirty="0">
                <a:latin typeface="Calibri"/>
                <a:cs typeface="Calibri"/>
              </a:rPr>
              <a:t>.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7439" y="315468"/>
            <a:ext cx="829056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088" y="315468"/>
            <a:ext cx="3817620" cy="1008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47314" y="419176"/>
            <a:ext cx="34772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Active</a:t>
            </a:r>
            <a:r>
              <a:rPr sz="3600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600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Listening</a:t>
            </a:r>
            <a:endParaRPr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6431536"/>
            <a:ext cx="12509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623" y="368934"/>
            <a:ext cx="3498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Giving</a:t>
            </a:r>
            <a:r>
              <a:rPr spc="-90" dirty="0"/>
              <a:t> </a:t>
            </a:r>
            <a:r>
              <a:rPr spc="-10" dirty="0"/>
              <a:t>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9066" y="1306194"/>
            <a:ext cx="4057650" cy="2726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Planning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Preparation:</a:t>
            </a:r>
            <a:endParaRPr sz="28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latin typeface="Calibri"/>
                <a:cs typeface="Calibri"/>
              </a:rPr>
              <a:t>Structure the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material</a:t>
            </a:r>
            <a:endParaRPr sz="2600" dirty="0">
              <a:latin typeface="Calibri"/>
              <a:cs typeface="Calibri"/>
            </a:endParaRPr>
          </a:p>
          <a:p>
            <a:pPr marL="12700" marR="755650" algn="l" rtl="0">
              <a:lnSpc>
                <a:spcPct val="102699"/>
              </a:lnSpc>
              <a:spcBef>
                <a:spcPts val="1160"/>
              </a:spcBef>
            </a:pPr>
            <a:r>
              <a:rPr sz="2600" b="1" spc="-15" dirty="0">
                <a:latin typeface="Calibri"/>
                <a:cs typeface="Calibri"/>
              </a:rPr>
              <a:t>Intro </a:t>
            </a:r>
            <a:r>
              <a:rPr sz="2600" b="1" dirty="0">
                <a:latin typeface="Calibri"/>
                <a:cs typeface="Calibri"/>
              </a:rPr>
              <a:t>= </a:t>
            </a:r>
            <a:r>
              <a:rPr sz="2600" b="1" spc="-20" dirty="0">
                <a:latin typeface="Calibri"/>
                <a:cs typeface="Calibri"/>
              </a:rPr>
              <a:t>catch attention  </a:t>
            </a:r>
            <a:r>
              <a:rPr sz="2600" b="1" spc="-5" dirty="0">
                <a:latin typeface="Calibri"/>
                <a:cs typeface="Calibri"/>
              </a:rPr>
              <a:t>Middle </a:t>
            </a:r>
            <a:r>
              <a:rPr sz="2600" b="1" dirty="0">
                <a:latin typeface="Calibri"/>
                <a:cs typeface="Calibri"/>
              </a:rPr>
              <a:t>= </a:t>
            </a:r>
            <a:r>
              <a:rPr sz="2600" b="1" spc="-5" dirty="0">
                <a:latin typeface="Calibri"/>
                <a:cs typeface="Calibri"/>
              </a:rPr>
              <a:t>logical,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chunks</a:t>
            </a:r>
            <a:endParaRPr sz="26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End = summarise </a:t>
            </a:r>
            <a:r>
              <a:rPr sz="2600" b="1" spc="-5" dirty="0">
                <a:latin typeface="Calibri"/>
                <a:cs typeface="Calibri"/>
              </a:rPr>
              <a:t>main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points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589" y="1093469"/>
            <a:ext cx="7844790" cy="11677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rtl="0">
              <a:lnSpc>
                <a:spcPct val="90400"/>
              </a:lnSpc>
              <a:spcBef>
                <a:spcPts val="415"/>
              </a:spcBef>
              <a:tabLst>
                <a:tab pos="615315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</a:rPr>
              <a:t>The introduction </a:t>
            </a:r>
            <a:r>
              <a:rPr sz="2600" spc="-10" dirty="0"/>
              <a:t>must </a:t>
            </a:r>
            <a:r>
              <a:rPr sz="2600" spc="-20" dirty="0"/>
              <a:t>catch </a:t>
            </a:r>
            <a:r>
              <a:rPr sz="2600" spc="-5" dirty="0"/>
              <a:t>the </a:t>
            </a:r>
            <a:r>
              <a:rPr sz="2600" spc="-20" dirty="0"/>
              <a:t>audience’s </a:t>
            </a:r>
            <a:r>
              <a:rPr sz="2600" spc="-15" dirty="0"/>
              <a:t>attention;  </a:t>
            </a:r>
            <a:r>
              <a:rPr sz="2600" spc="-5" dirty="0"/>
              <a:t>especially </a:t>
            </a:r>
            <a:r>
              <a:rPr sz="2600" spc="-10" dirty="0"/>
              <a:t>important are </a:t>
            </a:r>
            <a:r>
              <a:rPr sz="2600" spc="-5" dirty="0"/>
              <a:t>the </a:t>
            </a:r>
            <a:r>
              <a:rPr sz="2600" spc="-15" dirty="0"/>
              <a:t>first</a:t>
            </a:r>
            <a:r>
              <a:rPr sz="2600" spc="100" dirty="0"/>
              <a:t> </a:t>
            </a:r>
            <a:r>
              <a:rPr sz="2600" dirty="0"/>
              <a:t>5</a:t>
            </a:r>
            <a:r>
              <a:rPr sz="2600" spc="5" dirty="0"/>
              <a:t> </a:t>
            </a:r>
            <a:r>
              <a:rPr sz="2600" spc="-10" dirty="0"/>
              <a:t>minutes.	</a:t>
            </a:r>
            <a:r>
              <a:rPr sz="2600" dirty="0"/>
              <a:t>Some</a:t>
            </a:r>
            <a:r>
              <a:rPr sz="2600" spc="-85" dirty="0"/>
              <a:t> </a:t>
            </a:r>
            <a:r>
              <a:rPr sz="2600" spc="-10" dirty="0"/>
              <a:t>useful  techniques for </a:t>
            </a:r>
            <a:r>
              <a:rPr sz="2600" spc="-5" dirty="0"/>
              <a:t>achieving this</a:t>
            </a:r>
            <a:r>
              <a:rPr sz="2600" spc="40" dirty="0"/>
              <a:t> </a:t>
            </a:r>
            <a:r>
              <a:rPr sz="2600" spc="-5" dirty="0"/>
              <a:t>include: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475589" y="2297683"/>
            <a:ext cx="8081009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298450" algn="l" rtl="0">
              <a:lnSpc>
                <a:spcPts val="2810"/>
              </a:lnSpc>
              <a:spcBef>
                <a:spcPts val="455"/>
              </a:spcBef>
            </a:pPr>
            <a:r>
              <a:rPr sz="2600" b="1" dirty="0">
                <a:latin typeface="Calibri"/>
                <a:cs typeface="Calibri"/>
              </a:rPr>
              <a:t>An </a:t>
            </a:r>
            <a:r>
              <a:rPr sz="2600" b="1" spc="-5" dirty="0">
                <a:latin typeface="Calibri"/>
                <a:cs typeface="Calibri"/>
              </a:rPr>
              <a:t>overview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presentation </a:t>
            </a:r>
            <a:r>
              <a:rPr sz="2600" b="1" spc="-5" dirty="0">
                <a:latin typeface="Calibri"/>
                <a:cs typeface="Calibri"/>
              </a:rPr>
              <a:t>outlining the </a:t>
            </a:r>
            <a:r>
              <a:rPr sz="2600" b="1" dirty="0">
                <a:latin typeface="Calibri"/>
                <a:cs typeface="Calibri"/>
              </a:rPr>
              <a:t>issues and  </a:t>
            </a:r>
            <a:r>
              <a:rPr sz="2600" b="1" spc="-5" dirty="0">
                <a:latin typeface="Calibri"/>
                <a:cs typeface="Calibri"/>
              </a:rPr>
              <a:t>objectives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589" y="3049879"/>
            <a:ext cx="114300" cy="23183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600" b="1" dirty="0">
                <a:latin typeface="Calibri"/>
                <a:cs typeface="Calibri"/>
              </a:rPr>
              <a:t>·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600" b="1" dirty="0">
                <a:latin typeface="Calibri"/>
                <a:cs typeface="Calibri"/>
              </a:rPr>
              <a:t>·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600" b="1" dirty="0">
                <a:latin typeface="Calibri"/>
                <a:cs typeface="Calibri"/>
              </a:rPr>
              <a:t>·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600" b="1" dirty="0">
                <a:latin typeface="Calibri"/>
                <a:cs typeface="Calibri"/>
              </a:rPr>
              <a:t>·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600" b="1" dirty="0">
                <a:latin typeface="Calibri"/>
                <a:cs typeface="Calibri"/>
              </a:rPr>
              <a:t>·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1694" y="3049879"/>
            <a:ext cx="3592829" cy="2318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lnSpc>
                <a:spcPct val="115799"/>
              </a:lnSpc>
              <a:spcBef>
                <a:spcPts val="95"/>
              </a:spcBef>
            </a:pP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15" dirty="0">
                <a:latin typeface="Calibri"/>
                <a:cs typeface="Calibri"/>
              </a:rPr>
              <a:t>statistic </a:t>
            </a:r>
            <a:r>
              <a:rPr sz="2600" b="1" dirty="0">
                <a:latin typeface="Calibri"/>
                <a:cs typeface="Calibri"/>
              </a:rPr>
              <a:t>or shocking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fact 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quotation</a:t>
            </a:r>
            <a:endParaRPr sz="26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495"/>
              </a:spcBef>
            </a:pP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question</a:t>
            </a:r>
            <a:endParaRPr sz="2600" dirty="0">
              <a:latin typeface="Calibri"/>
              <a:cs typeface="Calibri"/>
            </a:endParaRPr>
          </a:p>
          <a:p>
            <a:pPr marL="12700" marR="712470" algn="l" rtl="0">
              <a:lnSpc>
                <a:spcPts val="3610"/>
              </a:lnSpc>
              <a:spcBef>
                <a:spcPts val="195"/>
              </a:spcBef>
            </a:pP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humorous</a:t>
            </a:r>
            <a:r>
              <a:rPr sz="2600" b="1" spc="-7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incident 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5" dirty="0">
                <a:latin typeface="Calibri"/>
                <a:cs typeface="Calibri"/>
              </a:rPr>
              <a:t> headline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6018" y="588086"/>
            <a:ext cx="8016875" cy="45269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l" rtl="0">
              <a:lnSpc>
                <a:spcPct val="90100"/>
              </a:lnSpc>
              <a:spcBef>
                <a:spcPts val="430"/>
              </a:spcBef>
              <a:tabLst>
                <a:tab pos="1108710" algn="l"/>
                <a:tab pos="577850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middle </a:t>
            </a:r>
            <a:r>
              <a:rPr sz="2600" b="1" dirty="0">
                <a:latin typeface="Calibri"/>
                <a:cs typeface="Calibri"/>
              </a:rPr>
              <a:t>or main portion of the </a:t>
            </a:r>
            <a:r>
              <a:rPr sz="2600" b="1" spc="-10" dirty="0">
                <a:latin typeface="Calibri"/>
                <a:cs typeface="Calibri"/>
              </a:rPr>
              <a:t>presentation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5" dirty="0">
                <a:latin typeface="Calibri"/>
                <a:cs typeface="Calibri"/>
              </a:rPr>
              <a:t>where  the </a:t>
            </a:r>
            <a:r>
              <a:rPr sz="2600" b="1" spc="-10" dirty="0">
                <a:latin typeface="Calibri"/>
                <a:cs typeface="Calibri"/>
              </a:rPr>
              <a:t>argument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0" dirty="0">
                <a:latin typeface="Calibri"/>
                <a:cs typeface="Calibri"/>
              </a:rPr>
              <a:t>explanation</a:t>
            </a:r>
            <a:r>
              <a:rPr sz="2600" b="1" spc="9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10" dirty="0">
                <a:latin typeface="Calibri"/>
                <a:cs typeface="Calibri"/>
              </a:rPr>
              <a:t> provided.	</a:t>
            </a:r>
            <a:r>
              <a:rPr sz="2600" b="1" spc="-5" dirty="0">
                <a:latin typeface="Calibri"/>
                <a:cs typeface="Calibri"/>
              </a:rPr>
              <a:t>This should  consist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35" dirty="0">
                <a:latin typeface="Calibri"/>
                <a:cs typeface="Calibri"/>
              </a:rPr>
              <a:t>key </a:t>
            </a:r>
            <a:r>
              <a:rPr sz="2600" b="1" spc="-5" dirty="0">
                <a:latin typeface="Calibri"/>
                <a:cs typeface="Calibri"/>
              </a:rPr>
              <a:t>points.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useful </a:t>
            </a:r>
            <a:r>
              <a:rPr sz="2600" b="1" spc="-20" dirty="0">
                <a:latin typeface="Calibri"/>
                <a:cs typeface="Calibri"/>
              </a:rPr>
              <a:t>way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determine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best  structure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20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summarise </a:t>
            </a:r>
            <a:r>
              <a:rPr sz="2600" b="1" spc="-10" dirty="0">
                <a:latin typeface="Calibri"/>
                <a:cs typeface="Calibri"/>
              </a:rPr>
              <a:t>notes </a:t>
            </a:r>
            <a:r>
              <a:rPr sz="2600" b="1" spc="-15" dirty="0">
                <a:latin typeface="Calibri"/>
                <a:cs typeface="Calibri"/>
              </a:rPr>
              <a:t>gathered </a:t>
            </a:r>
            <a:r>
              <a:rPr sz="2600" b="1" spc="-5" dirty="0">
                <a:latin typeface="Calibri"/>
                <a:cs typeface="Calibri"/>
              </a:rPr>
              <a:t>and focus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35" dirty="0">
                <a:latin typeface="Calibri"/>
                <a:cs typeface="Calibri"/>
              </a:rPr>
              <a:t>key  </a:t>
            </a:r>
            <a:r>
              <a:rPr sz="2600" b="1" spc="-5" dirty="0">
                <a:latin typeface="Calibri"/>
                <a:cs typeface="Calibri"/>
              </a:rPr>
              <a:t>points.	</a:t>
            </a:r>
            <a:r>
              <a:rPr sz="2600" b="1" spc="-25" dirty="0">
                <a:latin typeface="Calibri"/>
                <a:cs typeface="Calibri"/>
              </a:rPr>
              <a:t>Write </a:t>
            </a:r>
            <a:r>
              <a:rPr sz="2600" b="1" spc="-5" dirty="0">
                <a:latin typeface="Calibri"/>
                <a:cs typeface="Calibri"/>
              </a:rPr>
              <a:t>them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15" dirty="0">
                <a:latin typeface="Calibri"/>
                <a:cs typeface="Calibri"/>
              </a:rPr>
              <a:t>cards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5" dirty="0">
                <a:latin typeface="Calibri"/>
                <a:cs typeface="Calibri"/>
              </a:rPr>
              <a:t>as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mind </a:t>
            </a:r>
            <a:r>
              <a:rPr sz="2600" b="1" dirty="0">
                <a:latin typeface="Calibri"/>
                <a:cs typeface="Calibri"/>
              </a:rPr>
              <a:t>map </a:t>
            </a:r>
            <a:r>
              <a:rPr sz="2600" b="1" spc="-10" dirty="0">
                <a:latin typeface="Calibri"/>
                <a:cs typeface="Calibri"/>
              </a:rPr>
              <a:t>(diagram)  </a:t>
            </a:r>
            <a:r>
              <a:rPr sz="2600" b="1" spc="-5" dirty="0">
                <a:latin typeface="Calibri"/>
                <a:cs typeface="Calibri"/>
              </a:rPr>
              <a:t>and then decide </a:t>
            </a:r>
            <a:r>
              <a:rPr sz="2600" b="1" spc="-10" dirty="0">
                <a:latin typeface="Calibri"/>
                <a:cs typeface="Calibri"/>
              </a:rPr>
              <a:t>what order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present </a:t>
            </a:r>
            <a:r>
              <a:rPr sz="2600" b="1" spc="-5" dirty="0">
                <a:latin typeface="Calibri"/>
                <a:cs typeface="Calibri"/>
              </a:rPr>
              <a:t>them </a:t>
            </a:r>
            <a:r>
              <a:rPr sz="2600" b="1" dirty="0">
                <a:latin typeface="Calibri"/>
                <a:cs typeface="Calibri"/>
              </a:rPr>
              <a:t>in – </a:t>
            </a:r>
            <a:r>
              <a:rPr sz="2600" b="1" spc="-5" dirty="0">
                <a:latin typeface="Calibri"/>
                <a:cs typeface="Calibri"/>
              </a:rPr>
              <a:t>should  the most </a:t>
            </a:r>
            <a:r>
              <a:rPr sz="2600" b="1" spc="-10" dirty="0">
                <a:latin typeface="Calibri"/>
                <a:cs typeface="Calibri"/>
              </a:rPr>
              <a:t>important </a:t>
            </a:r>
            <a:r>
              <a:rPr sz="2600" b="1" spc="-15" dirty="0">
                <a:latin typeface="Calibri"/>
                <a:cs typeface="Calibri"/>
              </a:rPr>
              <a:t>go first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5" dirty="0">
                <a:latin typeface="Calibri"/>
                <a:cs typeface="Calibri"/>
              </a:rPr>
              <a:t>last, </a:t>
            </a:r>
            <a:r>
              <a:rPr sz="2600" b="1" dirty="0">
                <a:latin typeface="Calibri"/>
                <a:cs typeface="Calibri"/>
              </a:rPr>
              <a:t>or should it be  </a:t>
            </a:r>
            <a:r>
              <a:rPr sz="2600" b="1" spc="-5" dirty="0">
                <a:latin typeface="Calibri"/>
                <a:cs typeface="Calibri"/>
              </a:rPr>
              <a:t>chronological?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marR="53340" algn="l" rtl="0">
              <a:lnSpc>
                <a:spcPct val="90400"/>
              </a:lnSpc>
              <a:tabLst>
                <a:tab pos="7751445" algn="l"/>
              </a:tabLst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clos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ng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5" dirty="0">
                <a:latin typeface="Calibri"/>
                <a:cs typeface="Calibri"/>
              </a:rPr>
              <a:t>concl</a:t>
            </a:r>
            <a:r>
              <a:rPr sz="2600" b="1" spc="-15" dirty="0">
                <a:latin typeface="Calibri"/>
                <a:cs typeface="Calibri"/>
              </a:rPr>
              <a:t>u</a:t>
            </a:r>
            <a:r>
              <a:rPr sz="2600" b="1" dirty="0">
                <a:latin typeface="Calibri"/>
                <a:cs typeface="Calibri"/>
              </a:rPr>
              <a:t>sion sum</a:t>
            </a:r>
            <a:r>
              <a:rPr sz="2600" b="1" spc="10" dirty="0">
                <a:latin typeface="Calibri"/>
                <a:cs typeface="Calibri"/>
              </a:rPr>
              <a:t>m</a:t>
            </a:r>
            <a:r>
              <a:rPr sz="2600" b="1" dirty="0">
                <a:latin typeface="Calibri"/>
                <a:cs typeface="Calibri"/>
              </a:rPr>
              <a:t>arises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the </a:t>
            </a:r>
            <a:r>
              <a:rPr sz="2600" b="1" spc="-5" dirty="0">
                <a:latin typeface="Calibri"/>
                <a:cs typeface="Calibri"/>
              </a:rPr>
              <a:t>mai</a:t>
            </a:r>
            <a:r>
              <a:rPr sz="2600" b="1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</a:t>
            </a:r>
            <a:r>
              <a:rPr sz="2600" b="1" dirty="0">
                <a:latin typeface="Calibri"/>
                <a:cs typeface="Calibri"/>
              </a:rPr>
              <a:t>oi</a:t>
            </a:r>
            <a:r>
              <a:rPr sz="2600" b="1" spc="-35" dirty="0">
                <a:latin typeface="Calibri"/>
                <a:cs typeface="Calibri"/>
              </a:rPr>
              <a:t>n</a:t>
            </a:r>
            <a:r>
              <a:rPr sz="2600" b="1" dirty="0">
                <a:latin typeface="Calibri"/>
                <a:cs typeface="Calibri"/>
              </a:rPr>
              <a:t>ts.	It  is </a:t>
            </a:r>
            <a:r>
              <a:rPr sz="2600" b="1" spc="-5" dirty="0">
                <a:latin typeface="Calibri"/>
                <a:cs typeface="Calibri"/>
              </a:rPr>
              <a:t>useful </a:t>
            </a:r>
            <a:r>
              <a:rPr sz="2600" b="1" spc="-10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include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concluding </a:t>
            </a:r>
            <a:r>
              <a:rPr sz="2600" b="1" spc="-15" dirty="0">
                <a:latin typeface="Calibri"/>
                <a:cs typeface="Calibri"/>
              </a:rPr>
              <a:t>statement, </a:t>
            </a:r>
            <a:r>
              <a:rPr sz="2600" b="1" spc="-10" dirty="0">
                <a:latin typeface="Calibri"/>
                <a:cs typeface="Calibri"/>
              </a:rPr>
              <a:t>perhaps  </a:t>
            </a:r>
            <a:r>
              <a:rPr sz="2600" b="1" spc="-15" dirty="0">
                <a:latin typeface="Calibri"/>
                <a:cs typeface="Calibri"/>
              </a:rPr>
              <a:t>related to </a:t>
            </a:r>
            <a:r>
              <a:rPr sz="2600" b="1" spc="-5" dirty="0">
                <a:latin typeface="Calibri"/>
                <a:cs typeface="Calibri"/>
              </a:rPr>
              <a:t>the objectives </a:t>
            </a:r>
            <a:r>
              <a:rPr sz="2600" b="1" spc="-20" dirty="0">
                <a:latin typeface="Calibri"/>
                <a:cs typeface="Calibri"/>
              </a:rPr>
              <a:t>stated </a:t>
            </a:r>
            <a:r>
              <a:rPr sz="2600" b="1" dirty="0">
                <a:latin typeface="Calibri"/>
                <a:cs typeface="Calibri"/>
              </a:rPr>
              <a:t>in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introduction.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4942" y="607821"/>
            <a:ext cx="3498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Giving</a:t>
            </a:r>
            <a:r>
              <a:rPr spc="-90" dirty="0"/>
              <a:t> </a:t>
            </a:r>
            <a:r>
              <a:rPr spc="-10" dirty="0"/>
              <a:t>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4266" y="1353282"/>
            <a:ext cx="3552825" cy="199707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45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Planning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Preparation:</a:t>
            </a:r>
            <a:endParaRPr sz="28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1265"/>
              </a:spcBef>
            </a:pPr>
            <a:r>
              <a:rPr sz="2600" b="1" dirty="0">
                <a:latin typeface="Calibri"/>
                <a:cs typeface="Calibri"/>
              </a:rPr>
              <a:t>Use of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notes</a:t>
            </a:r>
            <a:endParaRPr sz="2600" dirty="0">
              <a:latin typeface="Calibri"/>
              <a:cs typeface="Calibri"/>
            </a:endParaRPr>
          </a:p>
          <a:p>
            <a:pPr marL="12700" marR="161925" algn="l" rtl="0">
              <a:lnSpc>
                <a:spcPts val="3220"/>
              </a:lnSpc>
              <a:spcBef>
                <a:spcPts val="115"/>
              </a:spcBef>
            </a:pPr>
            <a:r>
              <a:rPr sz="2600" b="1" dirty="0">
                <a:latin typeface="Calibri"/>
                <a:cs typeface="Calibri"/>
              </a:rPr>
              <a:t>Use of </a:t>
            </a:r>
            <a:r>
              <a:rPr sz="2600" b="1" spc="-5" dirty="0">
                <a:latin typeface="Calibri"/>
                <a:cs typeface="Calibri"/>
              </a:rPr>
              <a:t>visual aids </a:t>
            </a:r>
            <a:r>
              <a:rPr lang="en-MY" sz="2600" b="1" spc="-5" dirty="0">
                <a:latin typeface="Calibri"/>
                <a:cs typeface="Calibri"/>
              </a:rPr>
              <a:t>-KISS</a:t>
            </a:r>
            <a:r>
              <a:rPr sz="2600" b="1" dirty="0">
                <a:latin typeface="Calibri"/>
                <a:cs typeface="Calibri"/>
              </a:rPr>
              <a:t>!  </a:t>
            </a:r>
            <a:r>
              <a:rPr sz="2600" b="1" spc="-15" dirty="0">
                <a:latin typeface="Calibri"/>
                <a:cs typeface="Calibri"/>
              </a:rPr>
              <a:t>Rehearse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80069" y="4276049"/>
            <a:ext cx="1719202" cy="169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42" y="6418230"/>
            <a:ext cx="2514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latin typeface="Verdana"/>
                <a:cs typeface="Verdana"/>
              </a:rPr>
              <a:t>33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370713"/>
            <a:ext cx="8515985" cy="597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5"/>
              </a:spcBef>
              <a:tabLst>
                <a:tab pos="4508500" algn="l"/>
                <a:tab pos="5519420" algn="l"/>
              </a:tabLst>
            </a:pPr>
            <a:r>
              <a:rPr sz="2600" b="1" dirty="0">
                <a:latin typeface="Calibri"/>
                <a:cs typeface="Calibri"/>
              </a:rPr>
              <a:t>It is a </a:t>
            </a:r>
            <a:r>
              <a:rPr sz="2600" b="1" spc="-10" dirty="0">
                <a:latin typeface="Calibri"/>
                <a:cs typeface="Calibri"/>
              </a:rPr>
              <a:t>good </a:t>
            </a:r>
            <a:r>
              <a:rPr sz="2600" b="1" spc="-5" dirty="0">
                <a:latin typeface="Calibri"/>
                <a:cs typeface="Calibri"/>
              </a:rPr>
              <a:t>idea </a:t>
            </a:r>
            <a:r>
              <a:rPr sz="2600" b="1" spc="-10" dirty="0">
                <a:latin typeface="Calibri"/>
                <a:cs typeface="Calibri"/>
              </a:rPr>
              <a:t>to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</a:t>
            </a:r>
            <a:r>
              <a:rPr sz="2600" b="1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speakers’</a:t>
            </a:r>
            <a:r>
              <a:rPr sz="2600" b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notes</a:t>
            </a:r>
            <a:r>
              <a:rPr sz="2600" b="1" spc="-10" dirty="0">
                <a:latin typeface="Calibri"/>
                <a:cs typeface="Calibri"/>
              </a:rPr>
              <a:t>.	</a:t>
            </a:r>
            <a:r>
              <a:rPr sz="2600" b="1" spc="-5" dirty="0">
                <a:latin typeface="Calibri"/>
                <a:cs typeface="Calibri"/>
              </a:rPr>
              <a:t>One </a:t>
            </a:r>
            <a:r>
              <a:rPr sz="2600" b="1" spc="-20" dirty="0">
                <a:latin typeface="Calibri"/>
                <a:cs typeface="Calibri"/>
              </a:rPr>
              <a:t>ways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put  everything </a:t>
            </a:r>
            <a:r>
              <a:rPr sz="2600" b="1" dirty="0">
                <a:latin typeface="Calibri"/>
                <a:cs typeface="Calibri"/>
              </a:rPr>
              <a:t>down on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note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cards.	Each </a:t>
            </a:r>
            <a:r>
              <a:rPr sz="2600" b="1" spc="-15" dirty="0">
                <a:latin typeface="Calibri"/>
                <a:cs typeface="Calibri"/>
              </a:rPr>
              <a:t>card </a:t>
            </a:r>
            <a:r>
              <a:rPr sz="2600" b="1" dirty="0">
                <a:latin typeface="Calibri"/>
                <a:cs typeface="Calibri"/>
              </a:rPr>
              <a:t>should </a:t>
            </a:r>
            <a:r>
              <a:rPr sz="2600" b="1" spc="-10" dirty="0">
                <a:latin typeface="Calibri"/>
                <a:cs typeface="Calibri"/>
              </a:rPr>
              <a:t>contain </a:t>
            </a:r>
            <a:r>
              <a:rPr sz="2600" b="1" dirty="0">
                <a:latin typeface="Calibri"/>
                <a:cs typeface="Calibri"/>
              </a:rPr>
              <a:t>one  of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35" dirty="0">
                <a:latin typeface="Calibri"/>
                <a:cs typeface="Calibri"/>
              </a:rPr>
              <a:t>key </a:t>
            </a:r>
            <a:r>
              <a:rPr sz="2600" b="1" spc="-5" dirty="0">
                <a:latin typeface="Calibri"/>
                <a:cs typeface="Calibri"/>
              </a:rPr>
              <a:t>ideas, </a:t>
            </a:r>
            <a:r>
              <a:rPr sz="2600" b="1" spc="-10" dirty="0">
                <a:latin typeface="Calibri"/>
                <a:cs typeface="Calibri"/>
              </a:rPr>
              <a:t>followed by reminder words 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9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examples.</a:t>
            </a:r>
            <a:endParaRPr sz="2600" dirty="0">
              <a:latin typeface="Calibri"/>
              <a:cs typeface="Calibri"/>
            </a:endParaRPr>
          </a:p>
          <a:p>
            <a:pPr marL="12700" marR="226060" algn="l" rtl="0">
              <a:lnSpc>
                <a:spcPct val="100000"/>
              </a:lnSpc>
            </a:pPr>
            <a:r>
              <a:rPr sz="2600" b="1" spc="-10" dirty="0">
                <a:latin typeface="Calibri"/>
                <a:cs typeface="Calibri"/>
              </a:rPr>
              <a:t>Notes </a:t>
            </a:r>
            <a:r>
              <a:rPr sz="2600" b="1" spc="-5" dirty="0">
                <a:latin typeface="Calibri"/>
                <a:cs typeface="Calibri"/>
              </a:rPr>
              <a:t>help </a:t>
            </a:r>
            <a:r>
              <a:rPr sz="2600" b="1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speaker to </a:t>
            </a:r>
            <a:r>
              <a:rPr sz="2600" b="1" spc="-5" dirty="0">
                <a:latin typeface="Calibri"/>
                <a:cs typeface="Calibri"/>
              </a:rPr>
              <a:t>remember </a:t>
            </a:r>
            <a:r>
              <a:rPr sz="2600" b="1" spc="-10" dirty="0">
                <a:latin typeface="Calibri"/>
                <a:cs typeface="Calibri"/>
              </a:rPr>
              <a:t>information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10" dirty="0">
                <a:latin typeface="Calibri"/>
                <a:cs typeface="Calibri"/>
              </a:rPr>
              <a:t>control </a:t>
            </a:r>
            <a:r>
              <a:rPr sz="2600" b="1" spc="-5" dirty="0">
                <a:latin typeface="Calibri"/>
                <a:cs typeface="Calibri"/>
              </a:rPr>
              <a:t>nerves; </a:t>
            </a:r>
            <a:r>
              <a:rPr sz="2600" b="1" spc="-35" dirty="0">
                <a:latin typeface="Calibri"/>
                <a:cs typeface="Calibri"/>
              </a:rPr>
              <a:t>however, </a:t>
            </a:r>
            <a:r>
              <a:rPr sz="2600" b="1" spc="-10" dirty="0">
                <a:latin typeface="Calibri"/>
                <a:cs typeface="Calibri"/>
              </a:rPr>
              <a:t>they </a:t>
            </a:r>
            <a:r>
              <a:rPr sz="2600" b="1" spc="-5" dirty="0">
                <a:latin typeface="Calibri"/>
                <a:cs typeface="Calibri"/>
              </a:rPr>
              <a:t>should </a:t>
            </a:r>
            <a:r>
              <a:rPr sz="2600" b="1" dirty="0">
                <a:latin typeface="Calibri"/>
                <a:cs typeface="Calibri"/>
              </a:rPr>
              <a:t>not </a:t>
            </a:r>
            <a:r>
              <a:rPr sz="2600" b="1" spc="-10" dirty="0">
                <a:latin typeface="Calibri"/>
                <a:cs typeface="Calibri"/>
              </a:rPr>
              <a:t>be read </a:t>
            </a:r>
            <a:r>
              <a:rPr sz="2600" b="1" dirty="0">
                <a:latin typeface="Calibri"/>
                <a:cs typeface="Calibri"/>
              </a:rPr>
              <a:t>as a</a:t>
            </a:r>
            <a:r>
              <a:rPr sz="2600" b="1" spc="13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script.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latin typeface="Calibri"/>
                <a:cs typeface="Calibri"/>
              </a:rPr>
              <a:t>Advise </a:t>
            </a:r>
            <a:r>
              <a:rPr sz="2600" b="1" spc="-10" dirty="0">
                <a:latin typeface="Calibri"/>
                <a:cs typeface="Calibri"/>
              </a:rPr>
              <a:t>students </a:t>
            </a:r>
            <a:r>
              <a:rPr sz="2600" b="1" dirty="0">
                <a:latin typeface="Calibri"/>
                <a:cs typeface="Calibri"/>
              </a:rPr>
              <a:t>of some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useful tips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preparing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visual</a:t>
            </a:r>
            <a:r>
              <a:rPr sz="2600" b="1" u="heavy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aids</a:t>
            </a:r>
            <a:r>
              <a:rPr sz="2600" b="1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buChar char="·"/>
              <a:tabLst>
                <a:tab pos="250190" algn="l"/>
                <a:tab pos="250825" algn="l"/>
              </a:tabLst>
            </a:pP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dirty="0">
                <a:latin typeface="Calibri"/>
                <a:cs typeface="Calibri"/>
              </a:rPr>
              <a:t>KISS </a:t>
            </a:r>
            <a:r>
              <a:rPr sz="2600" b="1" spc="-5" dirty="0">
                <a:latin typeface="Calibri"/>
                <a:cs typeface="Calibri"/>
              </a:rPr>
              <a:t>principle </a:t>
            </a:r>
            <a:r>
              <a:rPr sz="2600" b="1" dirty="0">
                <a:latin typeface="Calibri"/>
                <a:cs typeface="Calibri"/>
              </a:rPr>
              <a:t>– </a:t>
            </a:r>
            <a:r>
              <a:rPr sz="2600" b="1" spc="-15" dirty="0">
                <a:latin typeface="Calibri"/>
                <a:cs typeface="Calibri"/>
              </a:rPr>
              <a:t>Keep </a:t>
            </a:r>
            <a:r>
              <a:rPr sz="2600" b="1" dirty="0">
                <a:latin typeface="Calibri"/>
                <a:cs typeface="Calibri"/>
              </a:rPr>
              <a:t>It Simple,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Stupid!</a:t>
            </a:r>
            <a:endParaRPr sz="2600" dirty="0">
              <a:latin typeface="Calibri"/>
              <a:cs typeface="Calibri"/>
            </a:endParaRPr>
          </a:p>
          <a:p>
            <a:pPr marL="161925" marR="446405" indent="-149225" algn="l" rtl="0">
              <a:lnSpc>
                <a:spcPct val="100000"/>
              </a:lnSpc>
              <a:buChar char="·"/>
              <a:tabLst>
                <a:tab pos="250190" algn="l"/>
                <a:tab pos="250825" algn="l"/>
              </a:tabLst>
            </a:pPr>
            <a:r>
              <a:rPr sz="2600" b="1" spc="-15" dirty="0">
                <a:latin typeface="Calibri"/>
                <a:cs typeface="Calibri"/>
              </a:rPr>
              <a:t>Avoid </a:t>
            </a:r>
            <a:r>
              <a:rPr sz="2600" b="1" spc="-10" dirty="0">
                <a:latin typeface="Calibri"/>
                <a:cs typeface="Calibri"/>
              </a:rPr>
              <a:t>too </a:t>
            </a:r>
            <a:r>
              <a:rPr sz="2600" b="1" spc="-5" dirty="0">
                <a:latin typeface="Calibri"/>
                <a:cs typeface="Calibri"/>
              </a:rPr>
              <a:t>much </a:t>
            </a:r>
            <a:r>
              <a:rPr sz="2600" b="1" spc="-25" dirty="0">
                <a:latin typeface="Calibri"/>
                <a:cs typeface="Calibri"/>
              </a:rPr>
              <a:t>text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5" dirty="0">
                <a:latin typeface="Calibri"/>
                <a:cs typeface="Calibri"/>
              </a:rPr>
              <a:t>slides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0" dirty="0">
                <a:latin typeface="Calibri"/>
                <a:cs typeface="Calibri"/>
              </a:rPr>
              <a:t>overheads </a:t>
            </a:r>
            <a:r>
              <a:rPr sz="2600" b="1" dirty="0">
                <a:latin typeface="Calibri"/>
                <a:cs typeface="Calibri"/>
              </a:rPr>
              <a:t>- No </a:t>
            </a:r>
            <a:r>
              <a:rPr sz="2600" b="1" spc="-10" dirty="0">
                <a:latin typeface="Calibri"/>
                <a:cs typeface="Calibri"/>
              </a:rPr>
              <a:t>more  </a:t>
            </a:r>
            <a:r>
              <a:rPr sz="2600" b="1" spc="-5" dirty="0">
                <a:latin typeface="Calibri"/>
                <a:cs typeface="Calibri"/>
              </a:rPr>
              <a:t>than </a:t>
            </a:r>
            <a:r>
              <a:rPr sz="2600" b="1" spc="-10" dirty="0">
                <a:latin typeface="Calibri"/>
                <a:cs typeface="Calibri"/>
              </a:rPr>
              <a:t>five </a:t>
            </a:r>
            <a:r>
              <a:rPr sz="2600" b="1" spc="-5" dirty="0">
                <a:latin typeface="Calibri"/>
                <a:cs typeface="Calibri"/>
              </a:rPr>
              <a:t>lines per slide, </a:t>
            </a:r>
            <a:r>
              <a:rPr sz="2600" b="1" dirty="0">
                <a:latin typeface="Calibri"/>
                <a:cs typeface="Calibri"/>
              </a:rPr>
              <a:t>no </a:t>
            </a:r>
            <a:r>
              <a:rPr sz="2600" b="1" spc="-10" dirty="0">
                <a:latin typeface="Calibri"/>
                <a:cs typeface="Calibri"/>
              </a:rPr>
              <a:t>more </a:t>
            </a:r>
            <a:r>
              <a:rPr sz="2600" b="1" spc="-5" dirty="0">
                <a:latin typeface="Calibri"/>
                <a:cs typeface="Calibri"/>
              </a:rPr>
              <a:t>than </a:t>
            </a:r>
            <a:r>
              <a:rPr sz="2600" b="1" spc="-10" dirty="0">
                <a:latin typeface="Calibri"/>
                <a:cs typeface="Calibri"/>
              </a:rPr>
              <a:t>five words </a:t>
            </a:r>
            <a:r>
              <a:rPr sz="2600" b="1" spc="-5" dirty="0">
                <a:latin typeface="Calibri"/>
                <a:cs typeface="Calibri"/>
              </a:rPr>
              <a:t>per</a:t>
            </a:r>
            <a:r>
              <a:rPr sz="2600" b="1" spc="10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line.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buChar char="·"/>
              <a:tabLst>
                <a:tab pos="250190" algn="l"/>
                <a:tab pos="250825" algn="l"/>
              </a:tabLst>
            </a:pPr>
            <a:r>
              <a:rPr sz="2600" b="1" spc="-10" dirty="0">
                <a:latin typeface="Calibri"/>
                <a:cs typeface="Calibri"/>
              </a:rPr>
              <a:t>Eliminate inefficient words </a:t>
            </a:r>
            <a:r>
              <a:rPr sz="2600" b="1" dirty="0">
                <a:latin typeface="Calibri"/>
                <a:cs typeface="Calibri"/>
              </a:rPr>
              <a:t>such as a, </a:t>
            </a:r>
            <a:r>
              <a:rPr sz="2600" b="1" spc="-5" dirty="0">
                <a:latin typeface="Calibri"/>
                <a:cs typeface="Calibri"/>
              </a:rPr>
              <a:t>an,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the...</a:t>
            </a:r>
            <a:endParaRPr sz="2600" dirty="0">
              <a:latin typeface="Calibri"/>
              <a:cs typeface="Calibri"/>
            </a:endParaRPr>
          </a:p>
          <a:p>
            <a:pPr marL="161925" marR="1076325" indent="-149225" algn="l" rtl="0">
              <a:lnSpc>
                <a:spcPts val="3100"/>
              </a:lnSpc>
              <a:spcBef>
                <a:spcPts val="145"/>
              </a:spcBef>
              <a:buChar char="·"/>
              <a:tabLst>
                <a:tab pos="175895" algn="l"/>
              </a:tabLst>
            </a:pP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5" dirty="0">
                <a:latin typeface="Calibri"/>
                <a:cs typeface="Calibri"/>
              </a:rPr>
              <a:t>visual symbols, such </a:t>
            </a:r>
            <a:r>
              <a:rPr sz="2600" b="1" dirty="0">
                <a:latin typeface="Calibri"/>
                <a:cs typeface="Calibri"/>
              </a:rPr>
              <a:t>as </a:t>
            </a:r>
            <a:r>
              <a:rPr sz="2600" b="1" dirty="0">
                <a:latin typeface="Symbol"/>
                <a:cs typeface="Symbol"/>
              </a:rPr>
              <a:t>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for </a:t>
            </a:r>
            <a:r>
              <a:rPr sz="2600" b="1" spc="-10" dirty="0">
                <a:latin typeface="Calibri"/>
                <a:cs typeface="Calibri"/>
              </a:rPr>
              <a:t>increase. </a:t>
            </a:r>
            <a:r>
              <a:rPr sz="2600" b="1" spc="-5" dirty="0">
                <a:latin typeface="Calibri"/>
                <a:cs typeface="Calibri"/>
              </a:rPr>
              <a:t>Imagery </a:t>
            </a:r>
            <a:r>
              <a:rPr sz="2600" b="1" dirty="0">
                <a:latin typeface="Calibri"/>
                <a:cs typeface="Calibri"/>
              </a:rPr>
              <a:t>is  </a:t>
            </a:r>
            <a:r>
              <a:rPr sz="2600" b="1" spc="-5" dirty="0">
                <a:latin typeface="Calibri"/>
                <a:cs typeface="Calibri"/>
              </a:rPr>
              <a:t>powerful.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ts val="3020"/>
              </a:lnSpc>
              <a:buChar char="·"/>
              <a:tabLst>
                <a:tab pos="250190" algn="l"/>
                <a:tab pos="250825" algn="l"/>
              </a:tabLst>
            </a:pPr>
            <a:r>
              <a:rPr sz="2600" b="1" dirty="0">
                <a:latin typeface="Calibri"/>
                <a:cs typeface="Calibri"/>
              </a:rPr>
              <a:t>Use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colour.</a:t>
            </a:r>
            <a:endParaRPr sz="2600" dirty="0">
              <a:latin typeface="Calibri"/>
              <a:cs typeface="Calibri"/>
            </a:endParaRPr>
          </a:p>
          <a:p>
            <a:pPr marL="175260" indent="-162560" algn="l" rtl="0">
              <a:lnSpc>
                <a:spcPct val="100000"/>
              </a:lnSpc>
              <a:buChar char="·"/>
              <a:tabLst>
                <a:tab pos="175895" algn="l"/>
              </a:tabLst>
            </a:pP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5" dirty="0">
                <a:latin typeface="Calibri"/>
                <a:cs typeface="Calibri"/>
              </a:rPr>
              <a:t>headings and </a:t>
            </a:r>
            <a:r>
              <a:rPr sz="2600" b="1" spc="-10" dirty="0">
                <a:latin typeface="Calibri"/>
                <a:cs typeface="Calibri"/>
              </a:rPr>
              <a:t>bullet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points.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216" y="561213"/>
            <a:ext cx="8511540" cy="44300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6220" indent="-223520" algn="l" rtl="0">
              <a:lnSpc>
                <a:spcPct val="100000"/>
              </a:lnSpc>
              <a:spcBef>
                <a:spcPts val="105"/>
              </a:spcBef>
              <a:buChar char="·"/>
              <a:tabLst>
                <a:tab pos="175895" algn="l"/>
              </a:tabLst>
            </a:pP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5" dirty="0">
                <a:latin typeface="Calibri"/>
                <a:cs typeface="Calibri"/>
              </a:rPr>
              <a:t>headings and </a:t>
            </a:r>
            <a:r>
              <a:rPr sz="2600" b="1" spc="-10" dirty="0">
                <a:latin typeface="Calibri"/>
                <a:cs typeface="Calibri"/>
              </a:rPr>
              <a:t>bullet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points.</a:t>
            </a:r>
            <a:endParaRPr sz="2600" dirty="0">
              <a:latin typeface="Calibri"/>
              <a:cs typeface="Calibri"/>
            </a:endParaRPr>
          </a:p>
          <a:p>
            <a:pPr marL="236220" marR="5080" indent="-223520" algn="l" rtl="0">
              <a:lnSpc>
                <a:spcPct val="100000"/>
              </a:lnSpc>
              <a:buChar char="·"/>
              <a:tabLst>
                <a:tab pos="250190" algn="l"/>
                <a:tab pos="250825" algn="l"/>
              </a:tabLst>
            </a:pP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5" dirty="0">
                <a:latin typeface="Calibri"/>
                <a:cs typeface="Calibri"/>
              </a:rPr>
              <a:t>using </a:t>
            </a:r>
            <a:r>
              <a:rPr sz="2600" b="1" spc="-15" dirty="0">
                <a:latin typeface="Calibri"/>
                <a:cs typeface="Calibri"/>
              </a:rPr>
              <a:t>PowerPoint </a:t>
            </a:r>
            <a:r>
              <a:rPr sz="2600" b="1" dirty="0">
                <a:latin typeface="Calibri"/>
                <a:cs typeface="Calibri"/>
              </a:rPr>
              <a:t>(or </a:t>
            </a:r>
            <a:r>
              <a:rPr sz="2600" b="1" spc="-5" dirty="0">
                <a:latin typeface="Calibri"/>
                <a:cs typeface="Calibri"/>
              </a:rPr>
              <a:t>other </a:t>
            </a:r>
            <a:r>
              <a:rPr sz="2600" b="1" spc="-15" dirty="0">
                <a:latin typeface="Calibri"/>
                <a:cs typeface="Calibri"/>
              </a:rPr>
              <a:t>graphics </a:t>
            </a:r>
            <a:r>
              <a:rPr sz="2600" b="1" spc="-10" dirty="0">
                <a:latin typeface="Calibri"/>
                <a:cs typeface="Calibri"/>
              </a:rPr>
              <a:t>packages)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25" dirty="0">
                <a:latin typeface="Calibri"/>
                <a:cs typeface="Calibri"/>
              </a:rPr>
              <a:t>generate  </a:t>
            </a:r>
            <a:r>
              <a:rPr sz="2600" b="1" spc="-5" dirty="0">
                <a:latin typeface="Calibri"/>
                <a:cs typeface="Calibri"/>
              </a:rPr>
              <a:t>slides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5" dirty="0">
                <a:latin typeface="Calibri"/>
                <a:cs typeface="Calibri"/>
              </a:rPr>
              <a:t>visual </a:t>
            </a:r>
            <a:r>
              <a:rPr sz="2600" b="1" dirty="0">
                <a:latin typeface="Calibri"/>
                <a:cs typeface="Calibri"/>
              </a:rPr>
              <a:t>aids, use a minimum </a:t>
            </a:r>
            <a:r>
              <a:rPr sz="2600" b="1" spc="-10" dirty="0">
                <a:latin typeface="Calibri"/>
                <a:cs typeface="Calibri"/>
              </a:rPr>
              <a:t>24-point</a:t>
            </a:r>
            <a:r>
              <a:rPr sz="2600" b="1" spc="-15" dirty="0">
                <a:latin typeface="Calibri"/>
                <a:cs typeface="Calibri"/>
              </a:rPr>
              <a:t> font.</a:t>
            </a:r>
            <a:endParaRPr sz="2600" dirty="0">
              <a:latin typeface="Calibri"/>
              <a:cs typeface="Calibri"/>
            </a:endParaRPr>
          </a:p>
          <a:p>
            <a:pPr marL="236220" indent="-223520" algn="l" rtl="0">
              <a:lnSpc>
                <a:spcPct val="100000"/>
              </a:lnSpc>
              <a:buChar char="·"/>
              <a:tabLst>
                <a:tab pos="175895" algn="l"/>
              </a:tabLst>
            </a:pPr>
            <a:r>
              <a:rPr sz="2600" b="1" spc="-20" dirty="0">
                <a:latin typeface="Calibri"/>
                <a:cs typeface="Calibri"/>
              </a:rPr>
              <a:t>Make </a:t>
            </a:r>
            <a:r>
              <a:rPr sz="2600" b="1" spc="-10" dirty="0">
                <a:latin typeface="Calibri"/>
                <a:cs typeface="Calibri"/>
              </a:rPr>
              <a:t>sure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15" dirty="0">
                <a:latin typeface="Calibri"/>
                <a:cs typeface="Calibri"/>
              </a:rPr>
              <a:t>hard </a:t>
            </a:r>
            <a:r>
              <a:rPr sz="2600" b="1" spc="-5" dirty="0">
                <a:latin typeface="Calibri"/>
                <a:cs typeface="Calibri"/>
              </a:rPr>
              <a:t>copy</a:t>
            </a:r>
            <a:r>
              <a:rPr sz="2600" b="1" spc="8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standby.</a:t>
            </a:r>
            <a:endParaRPr sz="2600" dirty="0">
              <a:latin typeface="Calibri"/>
              <a:cs typeface="Calibri"/>
            </a:endParaRPr>
          </a:p>
          <a:p>
            <a:pPr marL="12700" marR="137795" algn="l" rtl="0">
              <a:lnSpc>
                <a:spcPct val="100000"/>
              </a:lnSpc>
              <a:buChar char="·"/>
              <a:tabLst>
                <a:tab pos="175895" algn="l"/>
              </a:tabLst>
            </a:pP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5" dirty="0">
                <a:latin typeface="Calibri"/>
                <a:cs typeface="Calibri"/>
              </a:rPr>
              <a:t>using more </a:t>
            </a:r>
            <a:r>
              <a:rPr sz="2600" b="1" spc="-10" dirty="0">
                <a:latin typeface="Calibri"/>
                <a:cs typeface="Calibri"/>
              </a:rPr>
              <a:t>advanced </a:t>
            </a:r>
            <a:r>
              <a:rPr sz="2600" b="1" spc="-5" dirty="0">
                <a:latin typeface="Calibri"/>
                <a:cs typeface="Calibri"/>
              </a:rPr>
              <a:t>technology </a:t>
            </a:r>
            <a:r>
              <a:rPr sz="2600" b="1" spc="-10" dirty="0">
                <a:latin typeface="Calibri"/>
                <a:cs typeface="Calibri"/>
              </a:rPr>
              <a:t>ensure </a:t>
            </a:r>
            <a:r>
              <a:rPr sz="2600" b="1" spc="-5" dirty="0">
                <a:latin typeface="Calibri"/>
                <a:cs typeface="Calibri"/>
              </a:rPr>
              <a:t>the equipment </a:t>
            </a:r>
            <a:r>
              <a:rPr sz="2600" b="1" dirty="0">
                <a:latin typeface="Calibri"/>
                <a:cs typeface="Calibri"/>
              </a:rPr>
              <a:t>is  </a:t>
            </a:r>
            <a:r>
              <a:rPr sz="2600" b="1" spc="-10" dirty="0">
                <a:latin typeface="Calibri"/>
                <a:cs typeface="Calibri"/>
              </a:rPr>
              <a:t>available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5" dirty="0">
                <a:latin typeface="Calibri"/>
                <a:cs typeface="Calibri"/>
              </a:rPr>
              <a:t>know </a:t>
            </a:r>
            <a:r>
              <a:rPr sz="2600" b="1" dirty="0">
                <a:latin typeface="Calibri"/>
                <a:cs typeface="Calibri"/>
              </a:rPr>
              <a:t>how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use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it.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</a:pPr>
            <a:endParaRPr sz="2700" dirty="0">
              <a:latin typeface="Times New Roman"/>
              <a:cs typeface="Times New Roman"/>
            </a:endParaRPr>
          </a:p>
          <a:p>
            <a:pPr marL="12700" marR="29845" algn="l" rtl="0">
              <a:lnSpc>
                <a:spcPct val="100000"/>
              </a:lnSpc>
              <a:spcBef>
                <a:spcPts val="5"/>
              </a:spcBef>
              <a:tabLst>
                <a:tab pos="5735320" algn="l"/>
              </a:tabLst>
            </a:pPr>
            <a:r>
              <a:rPr sz="2600" b="1" dirty="0">
                <a:latin typeface="Calibri"/>
                <a:cs typeface="Calibri"/>
              </a:rPr>
              <a:t>It is </a:t>
            </a:r>
            <a:r>
              <a:rPr sz="2600" b="1" spc="-10" dirty="0">
                <a:latin typeface="Calibri"/>
                <a:cs typeface="Calibri"/>
              </a:rPr>
              <a:t>important </a:t>
            </a:r>
            <a:r>
              <a:rPr sz="2600" b="1" spc="-20" dirty="0">
                <a:latin typeface="Calibri"/>
                <a:cs typeface="Calibri"/>
              </a:rPr>
              <a:t>to 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rehearse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 </a:t>
            </a:r>
            <a:r>
              <a:rPr sz="26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presentation </a:t>
            </a:r>
            <a:r>
              <a:rPr sz="2600" b="1" dirty="0">
                <a:latin typeface="Calibri"/>
                <a:cs typeface="Calibri"/>
              </a:rPr>
              <a:t>as it </a:t>
            </a:r>
            <a:r>
              <a:rPr sz="2600" b="1" spc="-10" dirty="0">
                <a:latin typeface="Calibri"/>
                <a:cs typeface="Calibri"/>
              </a:rPr>
              <a:t>provides useful  information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helps </a:t>
            </a:r>
            <a:r>
              <a:rPr sz="2600" b="1" spc="-15" dirty="0">
                <a:latin typeface="Calibri"/>
                <a:cs typeface="Calibri"/>
              </a:rPr>
              <a:t>to</a:t>
            </a:r>
            <a:r>
              <a:rPr sz="2600" b="1" spc="8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contain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nerves.	</a:t>
            </a:r>
            <a:r>
              <a:rPr sz="2600" b="1" spc="-15" dirty="0">
                <a:latin typeface="Calibri"/>
                <a:cs typeface="Calibri"/>
              </a:rPr>
              <a:t>Rehearsing </a:t>
            </a:r>
            <a:r>
              <a:rPr sz="2600" b="1" spc="-5" dirty="0">
                <a:latin typeface="Calibri"/>
                <a:cs typeface="Calibri"/>
              </a:rPr>
              <a:t>will </a:t>
            </a:r>
            <a:r>
              <a:rPr sz="2600" b="1" spc="-10" dirty="0">
                <a:latin typeface="Calibri"/>
                <a:cs typeface="Calibri"/>
              </a:rPr>
              <a:t>give  </a:t>
            </a:r>
            <a:r>
              <a:rPr sz="2600" b="1" dirty="0">
                <a:latin typeface="Calibri"/>
                <a:cs typeface="Calibri"/>
              </a:rPr>
              <a:t>an </a:t>
            </a:r>
            <a:r>
              <a:rPr sz="2600" b="1" spc="-10" dirty="0">
                <a:latin typeface="Calibri"/>
                <a:cs typeface="Calibri"/>
              </a:rPr>
              <a:t>indication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 length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presentation,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provides  </a:t>
            </a:r>
            <a:r>
              <a:rPr sz="2600" b="1" spc="-5" dirty="0">
                <a:latin typeface="Calibri"/>
                <a:cs typeface="Calibri"/>
              </a:rPr>
              <a:t>the opportunity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reduce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0" dirty="0">
                <a:latin typeface="Calibri"/>
                <a:cs typeface="Calibri"/>
              </a:rPr>
              <a:t>increase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spc="6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content.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607" y="407365"/>
            <a:ext cx="34975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Giving</a:t>
            </a:r>
            <a:r>
              <a:rPr spc="-95" dirty="0"/>
              <a:t> </a:t>
            </a:r>
            <a:r>
              <a:rPr spc="-10" dirty="0"/>
              <a:t>presentations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248411" y="937260"/>
            <a:ext cx="1781556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248" y="1415796"/>
            <a:ext cx="1354836" cy="6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6691" y="947887"/>
            <a:ext cx="8224520" cy="426578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Delivery:</a:t>
            </a:r>
            <a:endParaRPr sz="2800" dirty="0">
              <a:latin typeface="Calibri"/>
              <a:cs typeface="Calibri"/>
            </a:endParaRPr>
          </a:p>
          <a:p>
            <a:pPr marL="12700" marR="5080" algn="l" rtl="0">
              <a:lnSpc>
                <a:spcPct val="90000"/>
              </a:lnSpc>
              <a:spcBef>
                <a:spcPts val="825"/>
              </a:spcBef>
            </a:pP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Arrive early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check the </a:t>
            </a:r>
            <a:r>
              <a:rPr sz="2600" b="1" spc="-10" dirty="0">
                <a:latin typeface="Calibri"/>
                <a:cs typeface="Calibri"/>
              </a:rPr>
              <a:t>room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check </a:t>
            </a:r>
            <a:r>
              <a:rPr sz="2600" b="1" spc="-20" dirty="0">
                <a:latin typeface="Calibri"/>
                <a:cs typeface="Calibri"/>
              </a:rPr>
              <a:t>any </a:t>
            </a:r>
            <a:r>
              <a:rPr sz="2600" b="1" spc="-5" dirty="0">
                <a:latin typeface="Calibri"/>
                <a:cs typeface="Calibri"/>
              </a:rPr>
              <a:t>equipment.  </a:t>
            </a:r>
            <a:r>
              <a:rPr sz="2600" b="1" spc="-20" dirty="0">
                <a:latin typeface="Calibri"/>
                <a:cs typeface="Calibri"/>
              </a:rPr>
              <a:t>Make </a:t>
            </a:r>
            <a:r>
              <a:rPr sz="2600" b="1" spc="-10" dirty="0">
                <a:latin typeface="Calibri"/>
                <a:cs typeface="Calibri"/>
              </a:rPr>
              <a:t>sure you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20" dirty="0">
                <a:latin typeface="Calibri"/>
                <a:cs typeface="Calibri"/>
              </a:rPr>
              <a:t>watch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5" dirty="0">
                <a:latin typeface="Calibri"/>
                <a:cs typeface="Calibri"/>
              </a:rPr>
              <a:t>can </a:t>
            </a:r>
            <a:r>
              <a:rPr sz="2600" b="1" dirty="0">
                <a:latin typeface="Calibri"/>
                <a:cs typeface="Calibri"/>
              </a:rPr>
              <a:t>see a </a:t>
            </a:r>
            <a:r>
              <a:rPr sz="2600" b="1" spc="-5" dirty="0">
                <a:latin typeface="Calibri"/>
                <a:cs typeface="Calibri"/>
              </a:rPr>
              <a:t>clock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20" dirty="0">
                <a:latin typeface="Calibri"/>
                <a:cs typeface="Calibri"/>
              </a:rPr>
              <a:t>keep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timetable.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Awareness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 self </a:t>
            </a:r>
            <a:r>
              <a:rPr sz="2800" b="1" spc="-5" dirty="0">
                <a:latin typeface="Calibri"/>
                <a:cs typeface="Calibri"/>
              </a:rPr>
              <a:t>– </a:t>
            </a:r>
            <a:r>
              <a:rPr sz="2800" b="1" spc="-10" dirty="0">
                <a:latin typeface="Calibri"/>
                <a:cs typeface="Calibri"/>
              </a:rPr>
              <a:t>voice, </a:t>
            </a:r>
            <a:r>
              <a:rPr sz="2800" b="1" spc="-5" dirty="0">
                <a:latin typeface="Calibri"/>
                <a:cs typeface="Calibri"/>
              </a:rPr>
              <a:t>body </a:t>
            </a:r>
            <a:r>
              <a:rPr sz="2800" b="1" spc="-10" dirty="0">
                <a:latin typeface="Calibri"/>
                <a:cs typeface="Calibri"/>
              </a:rPr>
              <a:t>language,</a:t>
            </a:r>
            <a:r>
              <a:rPr sz="2800" b="1" spc="1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confidence</a:t>
            </a:r>
            <a:endParaRPr sz="2800" dirty="0">
              <a:latin typeface="Calibri"/>
              <a:cs typeface="Calibri"/>
            </a:endParaRPr>
          </a:p>
          <a:p>
            <a:pPr marL="12700" marR="307340" algn="l" rtl="0">
              <a:lnSpc>
                <a:spcPts val="2810"/>
              </a:lnSpc>
              <a:spcBef>
                <a:spcPts val="855"/>
              </a:spcBef>
            </a:pP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first </a:t>
            </a:r>
            <a:r>
              <a:rPr sz="2600" b="1" spc="-20" dirty="0">
                <a:latin typeface="Calibri"/>
                <a:cs typeface="Calibri"/>
              </a:rPr>
              <a:t>few </a:t>
            </a:r>
            <a:r>
              <a:rPr sz="2600" b="1" spc="-5" dirty="0">
                <a:latin typeface="Calibri"/>
                <a:cs typeface="Calibri"/>
              </a:rPr>
              <a:t>moments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settle </a:t>
            </a:r>
            <a:r>
              <a:rPr sz="2600" b="1" spc="-5" dirty="0">
                <a:latin typeface="Calibri"/>
                <a:cs typeface="Calibri"/>
              </a:rPr>
              <a:t>in, </a:t>
            </a:r>
            <a:r>
              <a:rPr sz="2600" b="1" dirty="0">
                <a:latin typeface="Calibri"/>
                <a:cs typeface="Calibri"/>
              </a:rPr>
              <a:t>ask </a:t>
            </a:r>
            <a:r>
              <a:rPr sz="2600" b="1" spc="-5" dirty="0">
                <a:latin typeface="Calibri"/>
                <a:cs typeface="Calibri"/>
              </a:rPr>
              <a:t>the audience </a:t>
            </a:r>
            <a:r>
              <a:rPr sz="2600" b="1" dirty="0">
                <a:latin typeface="Calibri"/>
                <a:cs typeface="Calibri"/>
              </a:rPr>
              <a:t>if  </a:t>
            </a:r>
            <a:r>
              <a:rPr sz="2600" b="1" spc="-10" dirty="0">
                <a:latin typeface="Calibri"/>
                <a:cs typeface="Calibri"/>
              </a:rPr>
              <a:t>they </a:t>
            </a:r>
            <a:r>
              <a:rPr sz="2600" b="1" spc="-5" dirty="0">
                <a:latin typeface="Calibri"/>
                <a:cs typeface="Calibri"/>
              </a:rPr>
              <a:t>can hear you, </a:t>
            </a:r>
            <a:r>
              <a:rPr sz="2600" b="1" spc="-15" dirty="0">
                <a:latin typeface="Calibri"/>
                <a:cs typeface="Calibri"/>
              </a:rPr>
              <a:t>stating </a:t>
            </a:r>
            <a:r>
              <a:rPr sz="2600" b="1" spc="-5" dirty="0">
                <a:latin typeface="Calibri"/>
                <a:cs typeface="Calibri"/>
              </a:rPr>
              <a:t>who </a:t>
            </a:r>
            <a:r>
              <a:rPr sz="2600" b="1" spc="-10" dirty="0">
                <a:latin typeface="Calibri"/>
                <a:cs typeface="Calibri"/>
              </a:rPr>
              <a:t>you</a:t>
            </a:r>
            <a:r>
              <a:rPr sz="2600" b="1" spc="5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are.</a:t>
            </a:r>
            <a:endParaRPr sz="2600" dirty="0">
              <a:latin typeface="Calibri"/>
              <a:cs typeface="Calibri"/>
            </a:endParaRPr>
          </a:p>
          <a:p>
            <a:pPr marL="12700" marR="147955" indent="74295" algn="l" rtl="0">
              <a:lnSpc>
                <a:spcPts val="2810"/>
              </a:lnSpc>
              <a:spcBef>
                <a:spcPts val="800"/>
              </a:spcBef>
            </a:pPr>
            <a:r>
              <a:rPr sz="2600" b="1" spc="-5" dirty="0">
                <a:latin typeface="Calibri"/>
                <a:cs typeface="Calibri"/>
              </a:rPr>
              <a:t>Think positive and </a:t>
            </a:r>
            <a:r>
              <a:rPr sz="2600" b="1" dirty="0">
                <a:latin typeface="Calibri"/>
                <a:cs typeface="Calibri"/>
              </a:rPr>
              <a:t>be </a:t>
            </a:r>
            <a:r>
              <a:rPr sz="2600" b="1" spc="-15" dirty="0">
                <a:latin typeface="Calibri"/>
                <a:cs typeface="Calibri"/>
              </a:rPr>
              <a:t>aware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self </a:t>
            </a:r>
            <a:r>
              <a:rPr sz="2600" b="1" dirty="0">
                <a:latin typeface="Calibri"/>
                <a:cs typeface="Calibri"/>
              </a:rPr>
              <a:t>as </a:t>
            </a:r>
            <a:r>
              <a:rPr sz="2600" b="1" spc="-5" dirty="0">
                <a:latin typeface="Calibri"/>
                <a:cs typeface="Calibri"/>
              </a:rPr>
              <a:t>deliver </a:t>
            </a:r>
            <a:r>
              <a:rPr sz="2600" b="1" spc="-15" dirty="0">
                <a:latin typeface="Calibri"/>
                <a:cs typeface="Calibri"/>
              </a:rPr>
              <a:t>presentation  </a:t>
            </a:r>
            <a:r>
              <a:rPr sz="2600" b="1" dirty="0">
                <a:latin typeface="Calibri"/>
                <a:cs typeface="Calibri"/>
              </a:rPr>
              <a:t>so </a:t>
            </a:r>
            <a:r>
              <a:rPr sz="2600" b="1" spc="-5" dirty="0">
                <a:latin typeface="Calibri"/>
                <a:cs typeface="Calibri"/>
              </a:rPr>
              <a:t>can </a:t>
            </a:r>
            <a:r>
              <a:rPr sz="2600" b="1" spc="-10" dirty="0">
                <a:latin typeface="Calibri"/>
                <a:cs typeface="Calibri"/>
              </a:rPr>
              <a:t>adjust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accordingly.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6418230"/>
            <a:ext cx="2514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latin typeface="Verdana"/>
                <a:cs typeface="Verdana"/>
              </a:rPr>
              <a:t>36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3402" y="6418230"/>
            <a:ext cx="2459355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Interpersonal Skills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Module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607" y="407365"/>
            <a:ext cx="349757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Giving</a:t>
            </a:r>
            <a:r>
              <a:rPr spc="-95" dirty="0"/>
              <a:t> </a:t>
            </a:r>
            <a:r>
              <a:rPr spc="-10" dirty="0"/>
              <a:t>presentations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248411" y="937260"/>
            <a:ext cx="1781556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248" y="1415796"/>
            <a:ext cx="1354836" cy="65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6691" y="788614"/>
            <a:ext cx="8006715" cy="3532504"/>
          </a:xfrm>
          <a:prstGeom prst="rect">
            <a:avLst/>
          </a:prstGeom>
        </p:spPr>
        <p:txBody>
          <a:bodyPr vert="horz" wrap="square" lIns="0" tIns="2406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895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Delivery:</a:t>
            </a:r>
            <a:endParaRPr sz="2800" dirty="0">
              <a:latin typeface="Calibri"/>
              <a:cs typeface="Calibri"/>
            </a:endParaRPr>
          </a:p>
          <a:p>
            <a:pPr marL="21590" algn="l" rtl="0">
              <a:lnSpc>
                <a:spcPct val="100000"/>
              </a:lnSpc>
              <a:spcBef>
                <a:spcPts val="1680"/>
              </a:spcBef>
            </a:pP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Dealing with</a:t>
            </a:r>
            <a:r>
              <a:rPr sz="2600" b="1" u="heavy" spc="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questions</a:t>
            </a:r>
            <a:endParaRPr sz="2600" dirty="0">
              <a:latin typeface="Tahoma"/>
              <a:cs typeface="Tahoma"/>
            </a:endParaRPr>
          </a:p>
          <a:p>
            <a:pPr marL="250190" marR="5080" indent="-228600" algn="l" rtl="0">
              <a:lnSpc>
                <a:spcPct val="100000"/>
              </a:lnSpc>
              <a:spcBef>
                <a:spcPts val="2050"/>
              </a:spcBef>
              <a:tabLst>
                <a:tab pos="2891155" algn="l"/>
                <a:tab pos="4479925" algn="l"/>
                <a:tab pos="5617210" algn="l"/>
              </a:tabLst>
            </a:pPr>
            <a:r>
              <a:rPr sz="2600" b="1" spc="-5" dirty="0">
                <a:latin typeface="Calibri"/>
                <a:cs typeface="Calibri"/>
              </a:rPr>
              <a:t>Handling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questions.	</a:t>
            </a: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10" dirty="0">
                <a:latin typeface="Calibri"/>
                <a:cs typeface="Calibri"/>
              </a:rPr>
              <a:t>you are </a:t>
            </a:r>
            <a:r>
              <a:rPr sz="2600" b="1" spc="-15" dirty="0">
                <a:latin typeface="Calibri"/>
                <a:cs typeface="Calibri"/>
              </a:rPr>
              <a:t>asked </a:t>
            </a:r>
            <a:r>
              <a:rPr sz="2600" b="1" spc="-5" dirty="0">
                <a:latin typeface="Calibri"/>
                <a:cs typeface="Calibri"/>
              </a:rPr>
              <a:t>questions </a:t>
            </a:r>
            <a:r>
              <a:rPr sz="2600" b="1" spc="-15" dirty="0">
                <a:latin typeface="Calibri"/>
                <a:cs typeface="Calibri"/>
              </a:rPr>
              <a:t>at </a:t>
            </a:r>
            <a:r>
              <a:rPr sz="2600" b="1" spc="-5" dirty="0">
                <a:latin typeface="Calibri"/>
                <a:cs typeface="Calibri"/>
              </a:rPr>
              <a:t>the end  but </a:t>
            </a:r>
            <a:r>
              <a:rPr sz="2600" b="1" spc="-10" dirty="0">
                <a:latin typeface="Calibri"/>
                <a:cs typeface="Calibri"/>
              </a:rPr>
              <a:t>are </a:t>
            </a:r>
            <a:r>
              <a:rPr sz="2600" b="1" dirty="0">
                <a:latin typeface="Calibri"/>
                <a:cs typeface="Calibri"/>
              </a:rPr>
              <a:t>not </a:t>
            </a:r>
            <a:r>
              <a:rPr sz="2600" b="1" spc="-5" dirty="0">
                <a:latin typeface="Calibri"/>
                <a:cs typeface="Calibri"/>
              </a:rPr>
              <a:t>sure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35" dirty="0">
                <a:latin typeface="Calibri"/>
                <a:cs typeface="Calibri"/>
              </a:rPr>
              <a:t>answer,</a:t>
            </a:r>
            <a:r>
              <a:rPr sz="2600" b="1" spc="6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say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so.	</a:t>
            </a:r>
            <a:r>
              <a:rPr sz="2600" b="1" spc="-65" dirty="0">
                <a:latin typeface="Calibri"/>
                <a:cs typeface="Calibri"/>
              </a:rPr>
              <a:t>You </a:t>
            </a:r>
            <a:r>
              <a:rPr sz="2600" b="1" spc="-10" dirty="0">
                <a:latin typeface="Calibri"/>
                <a:cs typeface="Calibri"/>
              </a:rPr>
              <a:t>are </a:t>
            </a:r>
            <a:r>
              <a:rPr sz="2600" b="1" spc="-5" dirty="0">
                <a:latin typeface="Calibri"/>
                <a:cs typeface="Calibri"/>
              </a:rPr>
              <a:t>not  </a:t>
            </a:r>
            <a:r>
              <a:rPr sz="2600" b="1" spc="-15" dirty="0">
                <a:latin typeface="Calibri"/>
                <a:cs typeface="Calibri"/>
              </a:rPr>
              <a:t>expected to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know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everything.	</a:t>
            </a:r>
            <a:r>
              <a:rPr sz="2600" b="1" spc="-70" dirty="0">
                <a:latin typeface="Calibri"/>
                <a:cs typeface="Calibri"/>
              </a:rPr>
              <a:t>You </a:t>
            </a:r>
            <a:r>
              <a:rPr sz="2600" b="1" spc="-5" dirty="0">
                <a:latin typeface="Calibri"/>
                <a:cs typeface="Calibri"/>
              </a:rPr>
              <a:t>can </a:t>
            </a:r>
            <a:r>
              <a:rPr sz="2600" b="1" spc="-10" dirty="0">
                <a:latin typeface="Calibri"/>
                <a:cs typeface="Calibri"/>
              </a:rPr>
              <a:t>mention that you  </a:t>
            </a:r>
            <a:r>
              <a:rPr sz="2600" b="1" spc="-5" dirty="0">
                <a:latin typeface="Calibri"/>
                <a:cs typeface="Calibri"/>
              </a:rPr>
              <a:t>will </a:t>
            </a:r>
            <a:r>
              <a:rPr sz="2600" b="1" spc="-20" dirty="0">
                <a:latin typeface="Calibri"/>
                <a:cs typeface="Calibri"/>
              </a:rPr>
              <a:t>attempt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find </a:t>
            </a:r>
            <a:r>
              <a:rPr sz="2600" b="1" dirty="0">
                <a:latin typeface="Calibri"/>
                <a:cs typeface="Calibri"/>
              </a:rPr>
              <a:t>out </a:t>
            </a:r>
            <a:r>
              <a:rPr sz="2600" b="1" spc="-15" dirty="0">
                <a:latin typeface="Calibri"/>
                <a:cs typeface="Calibri"/>
              </a:rPr>
              <a:t>for </a:t>
            </a:r>
            <a:r>
              <a:rPr sz="2600" b="1" spc="-5" dirty="0">
                <a:latin typeface="Calibri"/>
                <a:cs typeface="Calibri"/>
              </a:rPr>
              <a:t>them </a:t>
            </a:r>
            <a:r>
              <a:rPr sz="2600" b="1" dirty="0">
                <a:latin typeface="Calibri"/>
                <a:cs typeface="Calibri"/>
              </a:rPr>
              <a:t>or ask </a:t>
            </a:r>
            <a:r>
              <a:rPr sz="2600" b="1" spc="-5" dirty="0">
                <a:latin typeface="Calibri"/>
                <a:cs typeface="Calibri"/>
              </a:rPr>
              <a:t>the audience </a:t>
            </a:r>
            <a:r>
              <a:rPr sz="2600" b="1" dirty="0">
                <a:latin typeface="Calibri"/>
                <a:cs typeface="Calibri"/>
              </a:rPr>
              <a:t>if  </a:t>
            </a:r>
            <a:r>
              <a:rPr sz="2600" b="1" spc="-10" dirty="0">
                <a:latin typeface="Calibri"/>
                <a:cs typeface="Calibri"/>
              </a:rPr>
              <a:t>they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35" dirty="0">
                <a:latin typeface="Calibri"/>
                <a:cs typeface="Calibri"/>
              </a:rPr>
              <a:t>know.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6418230"/>
            <a:ext cx="2514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-10" dirty="0">
                <a:latin typeface="Verdana"/>
                <a:cs typeface="Verdana"/>
              </a:rPr>
              <a:t>37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3402" y="6419189"/>
            <a:ext cx="2459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Interpersonal Skills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Module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6419189"/>
            <a:ext cx="251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38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027" y="1551432"/>
            <a:ext cx="464362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917" y="187807"/>
            <a:ext cx="5751830" cy="189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2980" rtl="0">
              <a:lnSpc>
                <a:spcPct val="132800"/>
              </a:lnSpc>
            </a:pPr>
            <a:r>
              <a:rPr spc="-5" dirty="0"/>
              <a:t>Giving</a:t>
            </a:r>
            <a:r>
              <a:rPr spc="-95" dirty="0"/>
              <a:t> </a:t>
            </a:r>
            <a:r>
              <a:rPr spc="-10" dirty="0"/>
              <a:t>presentations 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Tips 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for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delivering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presentations </a:t>
            </a:r>
            <a:r>
              <a:rPr spc="-10" dirty="0"/>
              <a:t> </a:t>
            </a:r>
            <a:r>
              <a:rPr sz="2800" spc="-5" dirty="0"/>
              <a:t>Be </a:t>
            </a:r>
            <a:r>
              <a:rPr sz="2800" spc="-20" dirty="0"/>
              <a:t>aware </a:t>
            </a:r>
            <a:r>
              <a:rPr sz="2800" spc="-5" dirty="0"/>
              <a:t>of </a:t>
            </a:r>
            <a:r>
              <a:rPr sz="2800" spc="-10" dirty="0"/>
              <a:t>verbal</a:t>
            </a:r>
            <a:r>
              <a:rPr sz="2800" spc="60" dirty="0"/>
              <a:t> </a:t>
            </a:r>
            <a:r>
              <a:rPr sz="2800" spc="-10" dirty="0"/>
              <a:t>language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432917" y="2122424"/>
            <a:ext cx="7696200" cy="351878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l" rtl="0">
              <a:lnSpc>
                <a:spcPct val="90000"/>
              </a:lnSpc>
              <a:spcBef>
                <a:spcPts val="415"/>
              </a:spcBef>
              <a:tabLst>
                <a:tab pos="3340735" algn="l"/>
              </a:tabLst>
            </a:pPr>
            <a:r>
              <a:rPr sz="2600" b="1" spc="-25" dirty="0">
                <a:latin typeface="Calibri"/>
                <a:cs typeface="Calibri"/>
              </a:rPr>
              <a:t>-Pay </a:t>
            </a:r>
            <a:r>
              <a:rPr sz="2600" b="1" spc="-20" dirty="0">
                <a:latin typeface="Calibri"/>
                <a:cs typeface="Calibri"/>
              </a:rPr>
              <a:t>attention</a:t>
            </a:r>
            <a:r>
              <a:rPr sz="2600" b="1" spc="7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to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voice.	</a:t>
            </a:r>
            <a:r>
              <a:rPr sz="2600" b="1" spc="-50" dirty="0">
                <a:latin typeface="Calibri"/>
                <a:cs typeface="Calibri"/>
              </a:rPr>
              <a:t>Talk </a:t>
            </a:r>
            <a:r>
              <a:rPr sz="2600" b="1" spc="-5" dirty="0">
                <a:latin typeface="Calibri"/>
                <a:cs typeface="Calibri"/>
              </a:rPr>
              <a:t>louder than </a:t>
            </a:r>
            <a:r>
              <a:rPr sz="2600" b="1" dirty="0">
                <a:latin typeface="Calibri"/>
                <a:cs typeface="Calibri"/>
              </a:rPr>
              <a:t>normal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dirty="0">
                <a:latin typeface="Calibri"/>
                <a:cs typeface="Calibri"/>
              </a:rPr>
              <a:t>try 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vary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pitch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your voice. </a:t>
            </a:r>
            <a:r>
              <a:rPr sz="2600" b="1" dirty="0">
                <a:latin typeface="Calibri"/>
                <a:cs typeface="Calibri"/>
              </a:rPr>
              <a:t>Speak slowly </a:t>
            </a:r>
            <a:r>
              <a:rPr sz="2600" b="1" spc="-5" dirty="0">
                <a:latin typeface="Calibri"/>
                <a:cs typeface="Calibri"/>
              </a:rPr>
              <a:t>enough </a:t>
            </a:r>
            <a:r>
              <a:rPr sz="2600" b="1" spc="-15" dirty="0">
                <a:latin typeface="Calibri"/>
                <a:cs typeface="Calibri"/>
              </a:rPr>
              <a:t>for  </a:t>
            </a:r>
            <a:r>
              <a:rPr sz="2600" b="1" spc="-5" dirty="0">
                <a:latin typeface="Calibri"/>
                <a:cs typeface="Calibri"/>
              </a:rPr>
              <a:t>the audience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capture </a:t>
            </a:r>
            <a:r>
              <a:rPr sz="2600" b="1" spc="-5" dirty="0">
                <a:latin typeface="Calibri"/>
                <a:cs typeface="Calibri"/>
              </a:rPr>
              <a:t>the meaning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what you are  saying. </a:t>
            </a:r>
            <a:r>
              <a:rPr sz="2600" b="1" spc="-15" dirty="0">
                <a:latin typeface="Calibri"/>
                <a:cs typeface="Calibri"/>
              </a:rPr>
              <a:t>Avoid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monotonous tone.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2700" marR="156210" algn="l" rtl="0">
              <a:lnSpc>
                <a:spcPct val="90000"/>
              </a:lnSpc>
            </a:pPr>
            <a:r>
              <a:rPr sz="2600" b="1" spc="-30" dirty="0">
                <a:latin typeface="Calibri"/>
                <a:cs typeface="Calibri"/>
              </a:rPr>
              <a:t>-Word </a:t>
            </a:r>
            <a:r>
              <a:rPr sz="2600" b="1" spc="-5" dirty="0">
                <a:latin typeface="Calibri"/>
                <a:cs typeface="Calibri"/>
              </a:rPr>
              <a:t>choice. Long </a:t>
            </a:r>
            <a:r>
              <a:rPr sz="2600" b="1" spc="-10" dirty="0">
                <a:latin typeface="Calibri"/>
                <a:cs typeface="Calibri"/>
              </a:rPr>
              <a:t>words </a:t>
            </a:r>
            <a:r>
              <a:rPr sz="2600" b="1" spc="-15" dirty="0">
                <a:latin typeface="Calibri"/>
                <a:cs typeface="Calibri"/>
              </a:rPr>
              <a:t>are </a:t>
            </a:r>
            <a:r>
              <a:rPr sz="2600" b="1" spc="-10" dirty="0">
                <a:latin typeface="Calibri"/>
                <a:cs typeface="Calibri"/>
              </a:rPr>
              <a:t>harder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understand  </a:t>
            </a:r>
            <a:r>
              <a:rPr sz="2600" b="1" spc="-5" dirty="0">
                <a:latin typeface="Calibri"/>
                <a:cs typeface="Calibri"/>
              </a:rPr>
              <a:t>than </a:t>
            </a:r>
            <a:r>
              <a:rPr sz="2600" b="1" dirty="0">
                <a:latin typeface="Calibri"/>
                <a:cs typeface="Calibri"/>
              </a:rPr>
              <a:t>short </a:t>
            </a:r>
            <a:r>
              <a:rPr sz="2600" b="1" spc="-10" dirty="0">
                <a:latin typeface="Calibri"/>
                <a:cs typeface="Calibri"/>
              </a:rPr>
              <a:t>words. Eliminate words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0" dirty="0">
                <a:latin typeface="Calibri"/>
                <a:cs typeface="Calibri"/>
              </a:rPr>
              <a:t>phrases that </a:t>
            </a:r>
            <a:r>
              <a:rPr sz="2600" b="1" spc="-20" dirty="0">
                <a:latin typeface="Calibri"/>
                <a:cs typeface="Calibri"/>
              </a:rPr>
              <a:t>may  </a:t>
            </a:r>
            <a:r>
              <a:rPr sz="2600" b="1" dirty="0">
                <a:latin typeface="Calibri"/>
                <a:cs typeface="Calibri"/>
              </a:rPr>
              <a:t>be </a:t>
            </a:r>
            <a:r>
              <a:rPr sz="2600" b="1" spc="-10" dirty="0">
                <a:latin typeface="Calibri"/>
                <a:cs typeface="Calibri"/>
              </a:rPr>
              <a:t>inappropriate, </a:t>
            </a:r>
            <a:r>
              <a:rPr sz="2600" b="1" spc="-5" dirty="0">
                <a:latin typeface="Calibri"/>
                <a:cs typeface="Calibri"/>
              </a:rPr>
              <a:t>insulting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0" dirty="0">
                <a:latin typeface="Calibri"/>
                <a:cs typeface="Calibri"/>
              </a:rPr>
              <a:t>stereotyping. </a:t>
            </a:r>
            <a:r>
              <a:rPr sz="2600" b="1" spc="-15" dirty="0">
                <a:latin typeface="Calibri"/>
                <a:cs typeface="Calibri"/>
              </a:rPr>
              <a:t>Avoid </a:t>
            </a:r>
            <a:r>
              <a:rPr sz="2600" b="1" spc="-5" dirty="0">
                <a:latin typeface="Calibri"/>
                <a:cs typeface="Calibri"/>
              </a:rPr>
              <a:t>the  </a:t>
            </a:r>
            <a:r>
              <a:rPr sz="2600" b="1" spc="-10" dirty="0">
                <a:latin typeface="Calibri"/>
                <a:cs typeface="Calibri"/>
              </a:rPr>
              <a:t>overuse </a:t>
            </a:r>
            <a:r>
              <a:rPr sz="2600" b="1" dirty="0">
                <a:latin typeface="Calibri"/>
                <a:cs typeface="Calibri"/>
              </a:rPr>
              <a:t>of similar </a:t>
            </a:r>
            <a:r>
              <a:rPr sz="2600" b="1" spc="-10" dirty="0">
                <a:latin typeface="Calibri"/>
                <a:cs typeface="Calibri"/>
              </a:rPr>
              <a:t>words.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43402" y="6419189"/>
            <a:ext cx="24593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Interpersonal Skills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Module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6419189"/>
            <a:ext cx="2514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39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027" y="1551432"/>
            <a:ext cx="288036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4995" y="1551432"/>
            <a:ext cx="577595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5495" y="1551432"/>
            <a:ext cx="2804160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2917" y="187807"/>
            <a:ext cx="5751830" cy="189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52980" rtl="0">
              <a:lnSpc>
                <a:spcPct val="132800"/>
              </a:lnSpc>
            </a:pPr>
            <a:r>
              <a:rPr spc="-5" dirty="0"/>
              <a:t>Giving</a:t>
            </a:r>
            <a:r>
              <a:rPr spc="-95" dirty="0"/>
              <a:t> </a:t>
            </a:r>
            <a:r>
              <a:rPr spc="-10" dirty="0"/>
              <a:t>presentations 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Tips 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for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delivering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presentations </a:t>
            </a:r>
            <a:r>
              <a:rPr spc="-10" dirty="0"/>
              <a:t> </a:t>
            </a:r>
            <a:r>
              <a:rPr sz="2800" spc="-5" dirty="0"/>
              <a:t>Be </a:t>
            </a:r>
            <a:r>
              <a:rPr sz="2800" spc="-20" dirty="0"/>
              <a:t>aware </a:t>
            </a:r>
            <a:r>
              <a:rPr sz="2800" spc="-5" dirty="0"/>
              <a:t>of non- </a:t>
            </a:r>
            <a:r>
              <a:rPr sz="2800" spc="-10" dirty="0"/>
              <a:t>verbal</a:t>
            </a:r>
            <a:r>
              <a:rPr sz="2800" spc="65" dirty="0"/>
              <a:t> </a:t>
            </a:r>
            <a:r>
              <a:rPr sz="2800" spc="-10" dirty="0"/>
              <a:t>language</a:t>
            </a: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432917" y="2122424"/>
            <a:ext cx="7479665" cy="388247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34925" algn="l" rtl="0">
              <a:lnSpc>
                <a:spcPct val="90000"/>
              </a:lnSpc>
              <a:spcBef>
                <a:spcPts val="415"/>
              </a:spcBef>
              <a:tabLst>
                <a:tab pos="2621280" algn="l"/>
              </a:tabLst>
            </a:pPr>
            <a:r>
              <a:rPr sz="2600" b="1" spc="-15" dirty="0">
                <a:latin typeface="Calibri"/>
                <a:cs typeface="Calibri"/>
              </a:rPr>
              <a:t>Keep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eye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contact.	</a:t>
            </a:r>
            <a:r>
              <a:rPr sz="2600" b="1" spc="-5" dirty="0">
                <a:latin typeface="Calibri"/>
                <a:cs typeface="Calibri"/>
              </a:rPr>
              <a:t>This </a:t>
            </a:r>
            <a:r>
              <a:rPr sz="2600" b="1" spc="-10" dirty="0">
                <a:latin typeface="Calibri"/>
                <a:cs typeface="Calibri"/>
              </a:rPr>
              <a:t>helps </a:t>
            </a:r>
            <a:r>
              <a:rPr sz="2600" b="1" spc="-15" dirty="0">
                <a:latin typeface="Calibri"/>
                <a:cs typeface="Calibri"/>
              </a:rPr>
              <a:t>to engage </a:t>
            </a:r>
            <a:r>
              <a:rPr sz="2600" b="1" spc="-5" dirty="0">
                <a:latin typeface="Calibri"/>
                <a:cs typeface="Calibri"/>
              </a:rPr>
              <a:t>the audience  and </a:t>
            </a:r>
            <a:r>
              <a:rPr sz="2600" b="1" spc="-15" dirty="0">
                <a:latin typeface="Calibri"/>
                <a:cs typeface="Calibri"/>
              </a:rPr>
              <a:t>encourages </a:t>
            </a:r>
            <a:r>
              <a:rPr sz="2600" b="1" spc="-5" dirty="0">
                <a:latin typeface="Calibri"/>
                <a:cs typeface="Calibri"/>
              </a:rPr>
              <a:t>their </a:t>
            </a:r>
            <a:r>
              <a:rPr sz="2600" b="1" spc="-15" dirty="0">
                <a:latin typeface="Calibri"/>
                <a:cs typeface="Calibri"/>
              </a:rPr>
              <a:t>attention. </a:t>
            </a:r>
            <a:r>
              <a:rPr sz="2600" b="1" spc="-45" dirty="0">
                <a:latin typeface="Calibri"/>
                <a:cs typeface="Calibri"/>
              </a:rPr>
              <a:t>Try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look </a:t>
            </a:r>
            <a:r>
              <a:rPr sz="2600" b="1" spc="-15" dirty="0">
                <a:latin typeface="Calibri"/>
                <a:cs typeface="Calibri"/>
              </a:rPr>
              <a:t>at </a:t>
            </a:r>
            <a:r>
              <a:rPr sz="2600" b="1" dirty="0">
                <a:latin typeface="Calibri"/>
                <a:cs typeface="Calibri"/>
              </a:rPr>
              <a:t>all  </a:t>
            </a:r>
            <a:r>
              <a:rPr sz="2600" b="1" spc="-10" dirty="0">
                <a:latin typeface="Calibri"/>
                <a:cs typeface="Calibri"/>
              </a:rPr>
              <a:t>members, however </a:t>
            </a:r>
            <a:r>
              <a:rPr sz="2600" b="1" dirty="0">
                <a:latin typeface="Calibri"/>
                <a:cs typeface="Calibri"/>
              </a:rPr>
              <a:t>if </a:t>
            </a:r>
            <a:r>
              <a:rPr sz="2600" b="1" spc="-10" dirty="0">
                <a:latin typeface="Calibri"/>
                <a:cs typeface="Calibri"/>
              </a:rPr>
              <a:t>you </a:t>
            </a:r>
            <a:r>
              <a:rPr sz="2600" b="1" spc="-15" dirty="0">
                <a:latin typeface="Calibri"/>
                <a:cs typeface="Calibri"/>
              </a:rPr>
              <a:t>are </a:t>
            </a:r>
            <a:r>
              <a:rPr sz="2600" b="1" spc="-5" dirty="0">
                <a:latin typeface="Calibri"/>
                <a:cs typeface="Calibri"/>
              </a:rPr>
              <a:t>nervous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10" dirty="0">
                <a:latin typeface="Calibri"/>
                <a:cs typeface="Calibri"/>
              </a:rPr>
              <a:t>useful </a:t>
            </a:r>
            <a:r>
              <a:rPr sz="2600" b="1" spc="-5" dirty="0">
                <a:latin typeface="Calibri"/>
                <a:cs typeface="Calibri"/>
              </a:rPr>
              <a:t>tactic </a:t>
            </a:r>
            <a:r>
              <a:rPr sz="2600" b="1" dirty="0">
                <a:latin typeface="Calibri"/>
                <a:cs typeface="Calibri"/>
              </a:rPr>
              <a:t>is 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pick only </a:t>
            </a:r>
            <a:r>
              <a:rPr sz="2600" b="1" dirty="0">
                <a:latin typeface="Calibri"/>
                <a:cs typeface="Calibri"/>
              </a:rPr>
              <a:t>one or </a:t>
            </a:r>
            <a:r>
              <a:rPr sz="2600" b="1" spc="-10" dirty="0">
                <a:latin typeface="Calibri"/>
                <a:cs typeface="Calibri"/>
              </a:rPr>
              <a:t>two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dirty="0">
                <a:latin typeface="Calibri"/>
                <a:cs typeface="Calibri"/>
              </a:rPr>
              <a:t>imagine </a:t>
            </a:r>
            <a:r>
              <a:rPr sz="2600" b="1" spc="-10" dirty="0">
                <a:latin typeface="Calibri"/>
                <a:cs typeface="Calibri"/>
              </a:rPr>
              <a:t>you are </a:t>
            </a:r>
            <a:r>
              <a:rPr sz="2600" b="1" spc="-5" dirty="0">
                <a:latin typeface="Calibri"/>
                <a:cs typeface="Calibri"/>
              </a:rPr>
              <a:t>only  addressing them, </a:t>
            </a:r>
            <a:r>
              <a:rPr sz="2600" b="1" spc="-20" dirty="0">
                <a:latin typeface="Calibri"/>
                <a:cs typeface="Calibri"/>
              </a:rPr>
              <a:t>rather </a:t>
            </a:r>
            <a:r>
              <a:rPr sz="2600" b="1" spc="-5" dirty="0">
                <a:latin typeface="Calibri"/>
                <a:cs typeface="Calibri"/>
              </a:rPr>
              <a:t>than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5" dirty="0">
                <a:latin typeface="Calibri"/>
                <a:cs typeface="Calibri"/>
              </a:rPr>
              <a:t>roomful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people.</a:t>
            </a:r>
            <a:endParaRPr sz="2600" dirty="0">
              <a:latin typeface="Calibri"/>
              <a:cs typeface="Calibri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 marR="295910" algn="l" rtl="0">
              <a:lnSpc>
                <a:spcPts val="2810"/>
              </a:lnSpc>
              <a:buChar char="·"/>
              <a:tabLst>
                <a:tab pos="474345" algn="l"/>
                <a:tab pos="474980" algn="l"/>
                <a:tab pos="5309235" algn="l"/>
              </a:tabLst>
            </a:pP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5" dirty="0">
                <a:latin typeface="Calibri"/>
                <a:cs typeface="Calibri"/>
              </a:rPr>
              <a:t>hands </a:t>
            </a:r>
            <a:r>
              <a:rPr sz="2600" b="1" dirty="0">
                <a:latin typeface="Calibri"/>
                <a:cs typeface="Calibri"/>
              </a:rPr>
              <a:t>in a </a:t>
            </a:r>
            <a:r>
              <a:rPr sz="2600" b="1" spc="-10" dirty="0">
                <a:latin typeface="Calibri"/>
                <a:cs typeface="Calibri"/>
              </a:rPr>
              <a:t>variety</a:t>
            </a:r>
            <a:r>
              <a:rPr sz="2600" b="1" spc="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gestures.	</a:t>
            </a:r>
            <a:r>
              <a:rPr sz="2600" b="1" spc="-5" dirty="0">
                <a:latin typeface="Calibri"/>
                <a:cs typeface="Calibri"/>
              </a:rPr>
              <a:t>Do </a:t>
            </a:r>
            <a:r>
              <a:rPr sz="2600" b="1" dirty="0">
                <a:latin typeface="Calibri"/>
                <a:cs typeface="Calibri"/>
              </a:rPr>
              <a:t>not </a:t>
            </a:r>
            <a:r>
              <a:rPr sz="2600" b="1" spc="-10" dirty="0">
                <a:latin typeface="Calibri"/>
                <a:cs typeface="Calibri"/>
              </a:rPr>
              <a:t>fidget  </a:t>
            </a:r>
            <a:r>
              <a:rPr sz="2600" b="1" spc="-5" dirty="0">
                <a:latin typeface="Calibri"/>
                <a:cs typeface="Calibri"/>
              </a:rPr>
              <a:t>with </a:t>
            </a:r>
            <a:r>
              <a:rPr sz="2600" b="1" spc="-10" dirty="0">
                <a:latin typeface="Calibri"/>
                <a:cs typeface="Calibri"/>
              </a:rPr>
              <a:t>notes, </a:t>
            </a:r>
            <a:r>
              <a:rPr sz="2600" b="1" spc="-15" dirty="0">
                <a:latin typeface="Calibri"/>
                <a:cs typeface="Calibri"/>
              </a:rPr>
              <a:t>play </a:t>
            </a:r>
            <a:r>
              <a:rPr sz="2600" b="1" spc="-5" dirty="0">
                <a:latin typeface="Calibri"/>
                <a:cs typeface="Calibri"/>
              </a:rPr>
              <a:t>with clothes, </a:t>
            </a:r>
            <a:r>
              <a:rPr sz="2600" b="1" spc="-15" dirty="0">
                <a:latin typeface="Calibri"/>
                <a:cs typeface="Calibri"/>
              </a:rPr>
              <a:t>etc. </a:t>
            </a:r>
            <a:r>
              <a:rPr sz="2600" b="1" dirty="0">
                <a:latin typeface="Calibri"/>
                <a:cs typeface="Calibri"/>
              </a:rPr>
              <a:t>Use </a:t>
            </a:r>
            <a:r>
              <a:rPr sz="2600" b="1" spc="-5" dirty="0">
                <a:latin typeface="Calibri"/>
                <a:cs typeface="Calibri"/>
              </a:rPr>
              <a:t>your hands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5" dirty="0">
                <a:latin typeface="Calibri"/>
                <a:cs typeface="Calibri"/>
              </a:rPr>
              <a:t>describe and </a:t>
            </a:r>
            <a:r>
              <a:rPr sz="2600" b="1" spc="-15" dirty="0">
                <a:latin typeface="Calibri"/>
                <a:cs typeface="Calibri"/>
              </a:rPr>
              <a:t>reinforce </a:t>
            </a:r>
            <a:r>
              <a:rPr sz="2600" b="1" spc="-5" dirty="0">
                <a:latin typeface="Calibri"/>
                <a:cs typeface="Calibri"/>
              </a:rPr>
              <a:t>your </a:t>
            </a:r>
            <a:r>
              <a:rPr sz="2600" b="1" spc="-10" dirty="0">
                <a:latin typeface="Calibri"/>
                <a:cs typeface="Calibri"/>
              </a:rPr>
              <a:t>verbal </a:t>
            </a:r>
            <a:r>
              <a:rPr sz="2600" b="1" spc="-5" dirty="0">
                <a:latin typeface="Calibri"/>
                <a:cs typeface="Calibri"/>
              </a:rPr>
              <a:t>message. </a:t>
            </a:r>
            <a:r>
              <a:rPr sz="2600" b="1" spc="-15" dirty="0">
                <a:latin typeface="Calibri"/>
                <a:cs typeface="Calibri"/>
              </a:rPr>
              <a:t>Avoid  </a:t>
            </a:r>
            <a:r>
              <a:rPr sz="2600" b="1" spc="-5" dirty="0">
                <a:latin typeface="Calibri"/>
                <a:cs typeface="Calibri"/>
              </a:rPr>
              <a:t>pointing </a:t>
            </a:r>
            <a:r>
              <a:rPr sz="2600" b="1" spc="-15" dirty="0">
                <a:latin typeface="Calibri"/>
                <a:cs typeface="Calibri"/>
              </a:rPr>
              <a:t>at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audience.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917" y="6451498"/>
            <a:ext cx="1143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Calibri"/>
                <a:cs typeface="Calibri"/>
              </a:rPr>
              <a:t>·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242" y="6444236"/>
            <a:ext cx="99695" cy="20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5"/>
              </a:lnSpc>
            </a:pP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19" y="156971"/>
            <a:ext cx="2095500" cy="925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114" y="249758"/>
            <a:ext cx="15709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5" dirty="0"/>
              <a:t>Listening</a:t>
            </a:r>
            <a:endParaRPr sz="3300"/>
          </a:p>
        </p:txBody>
      </p:sp>
      <p:sp>
        <p:nvSpPr>
          <p:cNvPr id="5" name="object 5"/>
          <p:cNvSpPr/>
          <p:nvPr/>
        </p:nvSpPr>
        <p:spPr>
          <a:xfrm>
            <a:off x="233172" y="3933443"/>
            <a:ext cx="8001000" cy="2924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70763" y="802081"/>
            <a:ext cx="822325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95"/>
              </a:spcBef>
            </a:pPr>
            <a:r>
              <a:rPr sz="2500" b="1" spc="-15" dirty="0">
                <a:latin typeface="Calibri"/>
                <a:cs typeface="Calibri"/>
              </a:rPr>
              <a:t>Listening </a:t>
            </a:r>
            <a:r>
              <a:rPr sz="2500" b="1" spc="-5" dirty="0">
                <a:latin typeface="Calibri"/>
                <a:cs typeface="Calibri"/>
              </a:rPr>
              <a:t>is an </a:t>
            </a:r>
            <a:r>
              <a:rPr sz="2500" b="1" spc="-10" dirty="0">
                <a:latin typeface="Calibri"/>
                <a:cs typeface="Calibri"/>
              </a:rPr>
              <a:t>active </a:t>
            </a:r>
            <a:r>
              <a:rPr sz="2500" b="1" spc="-15" dirty="0">
                <a:latin typeface="Calibri"/>
                <a:cs typeface="Calibri"/>
              </a:rPr>
              <a:t>psychological </a:t>
            </a:r>
            <a:r>
              <a:rPr sz="2500" b="1" spc="-10" dirty="0">
                <a:latin typeface="Calibri"/>
                <a:cs typeface="Calibri"/>
              </a:rPr>
              <a:t>process </a:t>
            </a:r>
            <a:r>
              <a:rPr sz="2500" b="1" spc="-20" dirty="0">
                <a:latin typeface="Calibri"/>
                <a:cs typeface="Calibri"/>
              </a:rPr>
              <a:t>rather </a:t>
            </a:r>
            <a:r>
              <a:rPr sz="2500" b="1" spc="-5" dirty="0">
                <a:latin typeface="Calibri"/>
                <a:cs typeface="Calibri"/>
              </a:rPr>
              <a:t>than </a:t>
            </a:r>
            <a:r>
              <a:rPr sz="2500" b="1" spc="-10" dirty="0">
                <a:latin typeface="Calibri"/>
                <a:cs typeface="Calibri"/>
              </a:rPr>
              <a:t>passive  process, which </a:t>
            </a:r>
            <a:r>
              <a:rPr sz="2500" b="1" spc="-5" dirty="0">
                <a:latin typeface="Calibri"/>
                <a:cs typeface="Calibri"/>
              </a:rPr>
              <a:t>enables us </a:t>
            </a:r>
            <a:r>
              <a:rPr sz="2500" b="1" spc="-15" dirty="0">
                <a:latin typeface="Calibri"/>
                <a:cs typeface="Calibri"/>
              </a:rPr>
              <a:t>to attach </a:t>
            </a:r>
            <a:r>
              <a:rPr sz="2500" b="1" spc="-5" dirty="0">
                <a:latin typeface="Calibri"/>
                <a:cs typeface="Calibri"/>
              </a:rPr>
              <a:t>meaning </a:t>
            </a:r>
            <a:r>
              <a:rPr sz="2500" b="1" spc="-15" dirty="0">
                <a:latin typeface="Calibri"/>
                <a:cs typeface="Calibri"/>
              </a:rPr>
              <a:t>to </a:t>
            </a:r>
            <a:r>
              <a:rPr sz="2500" b="1" spc="-5" dirty="0">
                <a:latin typeface="Calibri"/>
                <a:cs typeface="Calibri"/>
              </a:rPr>
              <a:t>all the  </a:t>
            </a:r>
            <a:r>
              <a:rPr sz="2500" b="1" spc="-10" dirty="0">
                <a:latin typeface="Calibri"/>
                <a:cs typeface="Calibri"/>
              </a:rPr>
              <a:t>information </a:t>
            </a:r>
            <a:r>
              <a:rPr sz="2500" b="1" spc="-15" dirty="0">
                <a:latin typeface="Calibri"/>
                <a:cs typeface="Calibri"/>
              </a:rPr>
              <a:t>we receive </a:t>
            </a:r>
            <a:r>
              <a:rPr sz="2500" b="1" spc="-10" dirty="0">
                <a:latin typeface="Calibri"/>
                <a:cs typeface="Calibri"/>
              </a:rPr>
              <a:t>(receive </a:t>
            </a:r>
            <a:r>
              <a:rPr sz="2500" b="1" spc="-5" dirty="0">
                <a:latin typeface="Calibri"/>
                <a:cs typeface="Calibri"/>
              </a:rPr>
              <a:t>and constructing meaning). </a:t>
            </a:r>
            <a:r>
              <a:rPr sz="2500" b="1" spc="-10" dirty="0">
                <a:latin typeface="Calibri"/>
                <a:cs typeface="Calibri"/>
              </a:rPr>
              <a:t>It  requires </a:t>
            </a:r>
            <a:r>
              <a:rPr sz="2500" b="1" spc="-15" dirty="0">
                <a:latin typeface="Calibri"/>
                <a:cs typeface="Calibri"/>
              </a:rPr>
              <a:t>concentration </a:t>
            </a:r>
            <a:r>
              <a:rPr sz="2500" b="1" spc="-5" dirty="0">
                <a:latin typeface="Calibri"/>
                <a:cs typeface="Calibri"/>
              </a:rPr>
              <a:t>and </a:t>
            </a:r>
            <a:r>
              <a:rPr sz="2500" b="1" spc="-15" dirty="0">
                <a:latin typeface="Calibri"/>
                <a:cs typeface="Calibri"/>
              </a:rPr>
              <a:t>effort </a:t>
            </a:r>
            <a:r>
              <a:rPr sz="2500" b="1" spc="-5" dirty="0">
                <a:latin typeface="Calibri"/>
                <a:cs typeface="Calibri"/>
              </a:rPr>
              <a:t>in </a:t>
            </a:r>
            <a:r>
              <a:rPr sz="2500" b="1" spc="-10" dirty="0">
                <a:latin typeface="Calibri"/>
                <a:cs typeface="Calibri"/>
              </a:rPr>
              <a:t>order </a:t>
            </a:r>
            <a:r>
              <a:rPr sz="2500" b="1" spc="-15" dirty="0">
                <a:latin typeface="Calibri"/>
                <a:cs typeface="Calibri"/>
              </a:rPr>
              <a:t>to </a:t>
            </a:r>
            <a:r>
              <a:rPr sz="2500" b="1" spc="-10" dirty="0">
                <a:latin typeface="Calibri"/>
                <a:cs typeface="Calibri"/>
              </a:rPr>
              <a:t>respond </a:t>
            </a:r>
            <a:r>
              <a:rPr sz="2500" b="1" spc="-20" dirty="0">
                <a:latin typeface="Calibri"/>
                <a:cs typeface="Calibri"/>
              </a:rPr>
              <a:t>to  </a:t>
            </a:r>
            <a:r>
              <a:rPr sz="2500" b="1" spc="-10" dirty="0">
                <a:latin typeface="Calibri"/>
                <a:cs typeface="Calibri"/>
              </a:rPr>
              <a:t>messages.</a:t>
            </a:r>
            <a:endParaRPr sz="2500" dirty="0">
              <a:latin typeface="Calibri"/>
              <a:cs typeface="Calibri"/>
            </a:endParaRPr>
          </a:p>
          <a:p>
            <a:pPr marL="12700" marR="123189" algn="l" rtl="0">
              <a:lnSpc>
                <a:spcPct val="100000"/>
              </a:lnSpc>
              <a:spcBef>
                <a:spcPts val="5"/>
              </a:spcBef>
            </a:pPr>
            <a:r>
              <a:rPr sz="2500" b="1" spc="-5" dirty="0">
                <a:latin typeface="Calibri"/>
                <a:cs typeface="Calibri"/>
              </a:rPr>
              <a:t>Studies </a:t>
            </a:r>
            <a:r>
              <a:rPr sz="2500" b="1" spc="-20" dirty="0">
                <a:latin typeface="Calibri"/>
                <a:cs typeface="Calibri"/>
              </a:rPr>
              <a:t>have </a:t>
            </a:r>
            <a:r>
              <a:rPr sz="2500" b="1" spc="-5" dirty="0">
                <a:latin typeface="Calibri"/>
                <a:cs typeface="Calibri"/>
              </a:rPr>
              <a:t>shown </a:t>
            </a:r>
            <a:r>
              <a:rPr sz="2500" b="1" spc="-10" dirty="0">
                <a:latin typeface="Calibri"/>
                <a:cs typeface="Calibri"/>
              </a:rPr>
              <a:t>that listening is </a:t>
            </a:r>
            <a:r>
              <a:rPr sz="2500" b="1" spc="-5" dirty="0">
                <a:latin typeface="Calibri"/>
                <a:cs typeface="Calibri"/>
              </a:rPr>
              <a:t>the </a:t>
            </a:r>
            <a:r>
              <a:rPr sz="2500" b="1" spc="-10" dirty="0">
                <a:latin typeface="Calibri"/>
                <a:cs typeface="Calibri"/>
              </a:rPr>
              <a:t>most frequent </a:t>
            </a:r>
            <a:r>
              <a:rPr sz="2500" b="1" spc="-5" dirty="0">
                <a:latin typeface="Calibri"/>
                <a:cs typeface="Calibri"/>
              </a:rPr>
              <a:t>aspect  of workplace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communication.</a:t>
            </a:r>
            <a:endParaRPr sz="25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5"/>
              </a:spcBef>
            </a:pPr>
            <a:r>
              <a:rPr sz="2500" b="1" spc="-10" dirty="0">
                <a:latin typeface="Calibri"/>
                <a:cs typeface="Calibri"/>
              </a:rPr>
              <a:t>Listening </a:t>
            </a:r>
            <a:r>
              <a:rPr sz="2500" b="1" spc="-5" dirty="0">
                <a:latin typeface="Calibri"/>
                <a:cs typeface="Calibri"/>
              </a:rPr>
              <a:t>is not simply a </a:t>
            </a:r>
            <a:r>
              <a:rPr sz="2500" b="1" spc="-20" dirty="0">
                <a:latin typeface="Calibri"/>
                <a:cs typeface="Calibri"/>
              </a:rPr>
              <a:t>matter </a:t>
            </a:r>
            <a:r>
              <a:rPr sz="2500" b="1" spc="-5" dirty="0">
                <a:latin typeface="Calibri"/>
                <a:cs typeface="Calibri"/>
              </a:rPr>
              <a:t>of</a:t>
            </a:r>
            <a:r>
              <a:rPr sz="2500" b="1" spc="5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hearing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114" y="147015"/>
            <a:ext cx="54565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Tips 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for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delivering</a:t>
            </a:r>
            <a:r>
              <a:rPr u="heavy" spc="-8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presentations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" y="729995"/>
            <a:ext cx="2880360" cy="789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32888" y="729995"/>
            <a:ext cx="577595" cy="7894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3388" y="729995"/>
            <a:ext cx="2804160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114" y="739608"/>
            <a:ext cx="8300084" cy="54660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640"/>
              </a:spcBef>
            </a:pP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20" dirty="0">
                <a:latin typeface="Calibri"/>
                <a:cs typeface="Calibri"/>
              </a:rPr>
              <a:t>aware </a:t>
            </a:r>
            <a:r>
              <a:rPr sz="2800" b="1" spc="-5" dirty="0">
                <a:latin typeface="Calibri"/>
                <a:cs typeface="Calibri"/>
              </a:rPr>
              <a:t>of non- </a:t>
            </a:r>
            <a:r>
              <a:rPr sz="2800" b="1" spc="-15" dirty="0">
                <a:latin typeface="Calibri"/>
                <a:cs typeface="Calibri"/>
              </a:rPr>
              <a:t>verbal</a:t>
            </a:r>
            <a:r>
              <a:rPr sz="2800" b="1" spc="10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language</a:t>
            </a:r>
            <a:endParaRPr sz="2800" dirty="0">
              <a:latin typeface="Calibri"/>
              <a:cs typeface="Calibri"/>
            </a:endParaRPr>
          </a:p>
          <a:p>
            <a:pPr marL="12700" marR="5080" indent="34925" algn="l" rtl="0">
              <a:lnSpc>
                <a:spcPct val="90000"/>
              </a:lnSpc>
              <a:spcBef>
                <a:spcPts val="825"/>
              </a:spcBef>
              <a:buChar char="·"/>
              <a:tabLst>
                <a:tab pos="210820" algn="l"/>
                <a:tab pos="1224280" algn="l"/>
                <a:tab pos="3212465" algn="l"/>
                <a:tab pos="4208145" algn="l"/>
              </a:tabLst>
            </a:pPr>
            <a:r>
              <a:rPr sz="2600" b="1" dirty="0">
                <a:latin typeface="Calibri"/>
                <a:cs typeface="Calibri"/>
              </a:rPr>
              <a:t>Be </a:t>
            </a:r>
            <a:r>
              <a:rPr sz="2600" b="1" spc="-15" dirty="0">
                <a:latin typeface="Calibri"/>
                <a:cs typeface="Calibri"/>
              </a:rPr>
              <a:t>aware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posture.	Stand </a:t>
            </a:r>
            <a:r>
              <a:rPr sz="2600" b="1" spc="-15" dirty="0">
                <a:latin typeface="Calibri"/>
                <a:cs typeface="Calibri"/>
              </a:rPr>
              <a:t>straight, </a:t>
            </a:r>
            <a:r>
              <a:rPr sz="2600" b="1" spc="-5" dirty="0">
                <a:latin typeface="Calibri"/>
                <a:cs typeface="Calibri"/>
              </a:rPr>
              <a:t>with chest </a:t>
            </a:r>
            <a:r>
              <a:rPr sz="2600" b="1" dirty="0">
                <a:latin typeface="Calibri"/>
                <a:cs typeface="Calibri"/>
              </a:rPr>
              <a:t>up </a:t>
            </a:r>
            <a:r>
              <a:rPr sz="2600" b="1" spc="-5" dirty="0">
                <a:latin typeface="Calibri"/>
                <a:cs typeface="Calibri"/>
              </a:rPr>
              <a:t>and  </a:t>
            </a:r>
            <a:r>
              <a:rPr sz="2600" b="1" spc="-10" dirty="0">
                <a:latin typeface="Calibri"/>
                <a:cs typeface="Calibri"/>
              </a:rPr>
              <a:t>shoulders </a:t>
            </a:r>
            <a:r>
              <a:rPr sz="2600" b="1" spc="-20" dirty="0">
                <a:latin typeface="Calibri"/>
                <a:cs typeface="Calibri"/>
              </a:rPr>
              <a:t>relaxed.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10" dirty="0">
                <a:latin typeface="Calibri"/>
                <a:cs typeface="Calibri"/>
              </a:rPr>
              <a:t>little movement </a:t>
            </a:r>
            <a:r>
              <a:rPr sz="2600" b="1" dirty="0">
                <a:latin typeface="Calibri"/>
                <a:cs typeface="Calibri"/>
              </a:rPr>
              <a:t>is </a:t>
            </a:r>
            <a:r>
              <a:rPr sz="2600" b="1" spc="-10" dirty="0">
                <a:latin typeface="Calibri"/>
                <a:cs typeface="Calibri"/>
              </a:rPr>
              <a:t>helpful </a:t>
            </a:r>
            <a:r>
              <a:rPr sz="2600" b="1" dirty="0">
                <a:latin typeface="Calibri"/>
                <a:cs typeface="Calibri"/>
              </a:rPr>
              <a:t>so </a:t>
            </a:r>
            <a:r>
              <a:rPr sz="2600" b="1" spc="-5" dirty="0">
                <a:latin typeface="Calibri"/>
                <a:cs typeface="Calibri"/>
              </a:rPr>
              <a:t>long as  </a:t>
            </a:r>
            <a:r>
              <a:rPr sz="2600" b="1" spc="-10" dirty="0">
                <a:latin typeface="Calibri"/>
                <a:cs typeface="Calibri"/>
              </a:rPr>
              <a:t>you </a:t>
            </a:r>
            <a:r>
              <a:rPr sz="2600" b="1" spc="-5" dirty="0">
                <a:latin typeface="Calibri"/>
                <a:cs typeface="Calibri"/>
              </a:rPr>
              <a:t>do </a:t>
            </a:r>
            <a:r>
              <a:rPr sz="2600" b="1" dirty="0">
                <a:latin typeface="Calibri"/>
                <a:cs typeface="Calibri"/>
              </a:rPr>
              <a:t>so </a:t>
            </a:r>
            <a:r>
              <a:rPr sz="2600" b="1" spc="-5" dirty="0">
                <a:latin typeface="Calibri"/>
                <a:cs typeface="Calibri"/>
              </a:rPr>
              <a:t>with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clear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purpose.	This </a:t>
            </a:r>
            <a:r>
              <a:rPr sz="2600" b="1" dirty="0">
                <a:latin typeface="Calibri"/>
                <a:cs typeface="Calibri"/>
              </a:rPr>
              <a:t>allows </a:t>
            </a:r>
            <a:r>
              <a:rPr sz="2600" b="1" spc="-5" dirty="0">
                <a:latin typeface="Calibri"/>
                <a:cs typeface="Calibri"/>
              </a:rPr>
              <a:t>your voice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5" dirty="0">
                <a:latin typeface="Calibri"/>
                <a:cs typeface="Calibri"/>
              </a:rPr>
              <a:t>project.	</a:t>
            </a:r>
            <a:r>
              <a:rPr sz="2600" b="1" dirty="0">
                <a:latin typeface="Calibri"/>
                <a:cs typeface="Calibri"/>
              </a:rPr>
              <a:t>Anchor </a:t>
            </a:r>
            <a:r>
              <a:rPr sz="2600" b="1" spc="-10" dirty="0">
                <a:latin typeface="Calibri"/>
                <a:cs typeface="Calibri"/>
              </a:rPr>
              <a:t>yourself spreading </a:t>
            </a:r>
            <a:r>
              <a:rPr sz="2600" b="1" spc="-20" dirty="0">
                <a:latin typeface="Calibri"/>
                <a:cs typeface="Calibri"/>
              </a:rPr>
              <a:t>feet </a:t>
            </a:r>
            <a:r>
              <a:rPr sz="2600" b="1" spc="-5" dirty="0">
                <a:latin typeface="Calibri"/>
                <a:cs typeface="Calibri"/>
              </a:rPr>
              <a:t>apart </a:t>
            </a:r>
            <a:r>
              <a:rPr sz="2600" b="1" dirty="0">
                <a:latin typeface="Calibri"/>
                <a:cs typeface="Calibri"/>
              </a:rPr>
              <a:t>(1.5 </a:t>
            </a:r>
            <a:r>
              <a:rPr sz="2600" b="1" spc="-15" dirty="0">
                <a:latin typeface="Calibri"/>
                <a:cs typeface="Calibri"/>
              </a:rPr>
              <a:t>feet). </a:t>
            </a:r>
            <a:r>
              <a:rPr sz="2600" b="1" spc="-5" dirty="0">
                <a:latin typeface="Calibri"/>
                <a:cs typeface="Calibri"/>
              </a:rPr>
              <a:t>This  ensures </a:t>
            </a:r>
            <a:r>
              <a:rPr sz="2600" b="1" spc="-10" dirty="0">
                <a:latin typeface="Calibri"/>
                <a:cs typeface="Calibri"/>
              </a:rPr>
              <a:t>you </a:t>
            </a:r>
            <a:r>
              <a:rPr sz="2600" b="1" spc="-15" dirty="0">
                <a:latin typeface="Calibri"/>
                <a:cs typeface="Calibri"/>
              </a:rPr>
              <a:t>stand </a:t>
            </a:r>
            <a:r>
              <a:rPr sz="2600" b="1" spc="-10" dirty="0">
                <a:latin typeface="Calibri"/>
                <a:cs typeface="Calibri"/>
              </a:rPr>
              <a:t>still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5" dirty="0">
                <a:latin typeface="Calibri"/>
                <a:cs typeface="Calibri"/>
              </a:rPr>
              <a:t>forces </a:t>
            </a:r>
            <a:r>
              <a:rPr sz="2600" b="1" spc="-10" dirty="0">
                <a:latin typeface="Calibri"/>
                <a:cs typeface="Calibri"/>
              </a:rPr>
              <a:t>shoulders </a:t>
            </a:r>
            <a:r>
              <a:rPr sz="2600" b="1" spc="-5" dirty="0">
                <a:latin typeface="Calibri"/>
                <a:cs typeface="Calibri"/>
              </a:rPr>
              <a:t>back </a:t>
            </a:r>
            <a:r>
              <a:rPr sz="2600" b="1" dirty="0">
                <a:latin typeface="Calibri"/>
                <a:cs typeface="Calibri"/>
              </a:rPr>
              <a:t>and  </a:t>
            </a:r>
            <a:r>
              <a:rPr sz="2600" b="1" spc="-5" dirty="0">
                <a:latin typeface="Calibri"/>
                <a:cs typeface="Calibri"/>
              </a:rPr>
              <a:t>reduces</a:t>
            </a:r>
            <a:r>
              <a:rPr sz="2600" b="1" spc="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anxiety.</a:t>
            </a:r>
            <a:endParaRPr sz="2600" dirty="0">
              <a:latin typeface="Calibri"/>
              <a:cs typeface="Calibri"/>
            </a:endParaRPr>
          </a:p>
          <a:p>
            <a:pPr marL="12700" marR="156210" indent="74295" algn="l" rtl="0">
              <a:lnSpc>
                <a:spcPct val="90000"/>
              </a:lnSpc>
              <a:spcBef>
                <a:spcPts val="790"/>
              </a:spcBef>
              <a:buChar char="·"/>
              <a:tabLst>
                <a:tab pos="324485" algn="l"/>
                <a:tab pos="325120" algn="l"/>
                <a:tab pos="3030855" algn="l"/>
              </a:tabLst>
            </a:pPr>
            <a:r>
              <a:rPr sz="2600" b="1" spc="-20" dirty="0">
                <a:latin typeface="Calibri"/>
                <a:cs typeface="Calibri"/>
              </a:rPr>
              <a:t>Face</a:t>
            </a:r>
            <a:r>
              <a:rPr sz="2600" b="1" spc="-5" dirty="0">
                <a:latin typeface="Calibri"/>
                <a:cs typeface="Calibri"/>
              </a:rPr>
              <a:t> the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audience.	</a:t>
            </a:r>
            <a:r>
              <a:rPr sz="2600" b="1" dirty="0">
                <a:latin typeface="Calibri"/>
                <a:cs typeface="Calibri"/>
              </a:rPr>
              <a:t>Bear in </a:t>
            </a:r>
            <a:r>
              <a:rPr sz="2600" b="1" spc="-5" dirty="0">
                <a:latin typeface="Calibri"/>
                <a:cs typeface="Calibri"/>
              </a:rPr>
              <a:t>mind </a:t>
            </a:r>
            <a:r>
              <a:rPr sz="2600" b="1" spc="-10" dirty="0">
                <a:latin typeface="Calibri"/>
                <a:cs typeface="Calibri"/>
              </a:rPr>
              <a:t>that </a:t>
            </a:r>
            <a:r>
              <a:rPr sz="2600" b="1" spc="-5" dirty="0">
                <a:latin typeface="Calibri"/>
                <a:cs typeface="Calibri"/>
              </a:rPr>
              <a:t>your facial  </a:t>
            </a:r>
            <a:r>
              <a:rPr sz="2600" b="1" spc="-10" dirty="0">
                <a:latin typeface="Calibri"/>
                <a:cs typeface="Calibri"/>
              </a:rPr>
              <a:t>expression </a:t>
            </a:r>
            <a:r>
              <a:rPr sz="2600" b="1" spc="-5" dirty="0">
                <a:latin typeface="Calibri"/>
                <a:cs typeface="Calibri"/>
              </a:rPr>
              <a:t>should </a:t>
            </a:r>
            <a:r>
              <a:rPr sz="2600" b="1" spc="-15" dirty="0">
                <a:latin typeface="Calibri"/>
                <a:cs typeface="Calibri"/>
              </a:rPr>
              <a:t>reinforce </a:t>
            </a:r>
            <a:r>
              <a:rPr sz="2600" b="1" spc="-5" dirty="0">
                <a:latin typeface="Calibri"/>
                <a:cs typeface="Calibri"/>
              </a:rPr>
              <a:t>your message. Smile </a:t>
            </a:r>
            <a:r>
              <a:rPr sz="2600" b="1" spc="-10" dirty="0">
                <a:latin typeface="Calibri"/>
                <a:cs typeface="Calibri"/>
              </a:rPr>
              <a:t>from </a:t>
            </a:r>
            <a:r>
              <a:rPr sz="2600" b="1" spc="-5" dirty="0">
                <a:latin typeface="Calibri"/>
                <a:cs typeface="Calibri"/>
              </a:rPr>
              <a:t>time 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time. The </a:t>
            </a:r>
            <a:r>
              <a:rPr sz="2600" b="1" spc="-10" dirty="0">
                <a:latin typeface="Calibri"/>
                <a:cs typeface="Calibri"/>
              </a:rPr>
              <a:t>warmth that you </a:t>
            </a:r>
            <a:r>
              <a:rPr sz="2600" b="1" spc="-5" dirty="0">
                <a:latin typeface="Calibri"/>
                <a:cs typeface="Calibri"/>
              </a:rPr>
              <a:t>will emit can </a:t>
            </a:r>
            <a:r>
              <a:rPr sz="2600" b="1" spc="-15" dirty="0">
                <a:latin typeface="Calibri"/>
                <a:cs typeface="Calibri"/>
              </a:rPr>
              <a:t>affect </a:t>
            </a:r>
            <a:r>
              <a:rPr sz="2600" b="1" spc="-5" dirty="0">
                <a:latin typeface="Calibri"/>
                <a:cs typeface="Calibri"/>
              </a:rPr>
              <a:t>the  </a:t>
            </a:r>
            <a:r>
              <a:rPr sz="2600" b="1" spc="-15" dirty="0">
                <a:latin typeface="Calibri"/>
                <a:cs typeface="Calibri"/>
              </a:rPr>
              <a:t>listeners’ </a:t>
            </a:r>
            <a:r>
              <a:rPr sz="2600" b="1" spc="-10" dirty="0">
                <a:latin typeface="Calibri"/>
                <a:cs typeface="Calibri"/>
              </a:rPr>
              <a:t>level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20" dirty="0">
                <a:latin typeface="Calibri"/>
                <a:cs typeface="Calibri"/>
              </a:rPr>
              <a:t>interest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0" dirty="0">
                <a:latin typeface="Calibri"/>
                <a:cs typeface="Calibri"/>
              </a:rPr>
              <a:t>motivation. </a:t>
            </a:r>
            <a:r>
              <a:rPr sz="2600" b="1" spc="-15" dirty="0">
                <a:latin typeface="Calibri"/>
                <a:cs typeface="Calibri"/>
              </a:rPr>
              <a:t>Avoid </a:t>
            </a:r>
            <a:r>
              <a:rPr sz="2600" b="1" spc="-5" dirty="0">
                <a:latin typeface="Calibri"/>
                <a:cs typeface="Calibri"/>
              </a:rPr>
              <a:t>turning your  back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the audience and </a:t>
            </a:r>
            <a:r>
              <a:rPr sz="2600" b="1" dirty="0">
                <a:latin typeface="Calibri"/>
                <a:cs typeface="Calibri"/>
              </a:rPr>
              <a:t>looking </a:t>
            </a:r>
            <a:r>
              <a:rPr sz="2600" b="1" spc="-15" dirty="0">
                <a:latin typeface="Calibri"/>
                <a:cs typeface="Calibri"/>
              </a:rPr>
              <a:t>at </a:t>
            </a:r>
            <a:r>
              <a:rPr sz="2600" b="1" spc="-5" dirty="0">
                <a:latin typeface="Calibri"/>
                <a:cs typeface="Calibri"/>
              </a:rPr>
              <a:t>the</a:t>
            </a:r>
            <a:r>
              <a:rPr sz="2600" b="1" spc="10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screen.</a:t>
            </a:r>
            <a:endParaRPr sz="2600" dirty="0">
              <a:latin typeface="Calibri"/>
              <a:cs typeface="Calibri"/>
            </a:endParaRPr>
          </a:p>
          <a:p>
            <a:pPr marL="12700" marR="192405" indent="74295" algn="l" rtl="0">
              <a:lnSpc>
                <a:spcPts val="2810"/>
              </a:lnSpc>
              <a:spcBef>
                <a:spcPts val="844"/>
              </a:spcBef>
              <a:buChar char="·"/>
              <a:tabLst>
                <a:tab pos="250825" algn="l"/>
                <a:tab pos="1510665" algn="l"/>
              </a:tabLst>
            </a:pPr>
            <a:r>
              <a:rPr sz="2600" b="1" spc="-5" dirty="0">
                <a:latin typeface="Calibri"/>
                <a:cs typeface="Calibri"/>
              </a:rPr>
              <a:t>Clothes.	</a:t>
            </a:r>
            <a:r>
              <a:rPr sz="2600" b="1" dirty="0">
                <a:latin typeface="Calibri"/>
                <a:cs typeface="Calibri"/>
              </a:rPr>
              <a:t>Do not </a:t>
            </a:r>
            <a:r>
              <a:rPr sz="2600" b="1" spc="-10" dirty="0">
                <a:latin typeface="Calibri"/>
                <a:cs typeface="Calibri"/>
              </a:rPr>
              <a:t>wear </a:t>
            </a:r>
            <a:r>
              <a:rPr sz="2600" b="1" spc="-5" dirty="0">
                <a:latin typeface="Calibri"/>
                <a:cs typeface="Calibri"/>
              </a:rPr>
              <a:t>clothes </a:t>
            </a:r>
            <a:r>
              <a:rPr sz="2600" b="1" spc="-10" dirty="0">
                <a:latin typeface="Calibri"/>
                <a:cs typeface="Calibri"/>
              </a:rPr>
              <a:t>that distract </a:t>
            </a:r>
            <a:r>
              <a:rPr sz="2600" b="1" spc="-20" dirty="0">
                <a:latin typeface="Calibri"/>
                <a:cs typeface="Calibri"/>
              </a:rPr>
              <a:t>attention </a:t>
            </a:r>
            <a:r>
              <a:rPr sz="2600" b="1" spc="-10" dirty="0">
                <a:latin typeface="Calibri"/>
                <a:cs typeface="Calibri"/>
              </a:rPr>
              <a:t>from  what you are saying. Dress comfortably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spc="10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appropriately.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842" y="6418230"/>
            <a:ext cx="2768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dirty="0">
                <a:latin typeface="Verdana"/>
                <a:cs typeface="Verdana"/>
              </a:rPr>
              <a:t>40</a:t>
            </a:fld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3402" y="6418230"/>
            <a:ext cx="2459355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Interpersonal Skills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Module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5435" y="460248"/>
            <a:ext cx="400659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7568" y="376155"/>
            <a:ext cx="5474970" cy="3255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976755" rtl="0">
              <a:lnSpc>
                <a:spcPct val="135600"/>
              </a:lnSpc>
              <a:spcBef>
                <a:spcPts val="110"/>
              </a:spcBef>
            </a:pPr>
            <a:r>
              <a:rPr spc="-5" dirty="0"/>
              <a:t>Giving</a:t>
            </a:r>
            <a:r>
              <a:rPr spc="-100" dirty="0"/>
              <a:t> </a:t>
            </a:r>
            <a:r>
              <a:rPr spc="-10" dirty="0"/>
              <a:t>presentations 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Reasons 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for </a:t>
            </a:r>
            <a:r>
              <a:rPr u="heavy" spc="-15" dirty="0">
                <a:uFill>
                  <a:solidFill>
                    <a:srgbClr val="000000"/>
                  </a:solidFill>
                </a:uFill>
              </a:rPr>
              <a:t>feeling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nervous: </a:t>
            </a:r>
            <a:r>
              <a:rPr spc="-5" dirty="0"/>
              <a:t> </a:t>
            </a:r>
            <a:r>
              <a:rPr sz="2800" spc="-5" dirty="0"/>
              <a:t>Lack of</a:t>
            </a:r>
            <a:r>
              <a:rPr sz="2800" spc="10" dirty="0"/>
              <a:t> </a:t>
            </a:r>
            <a:r>
              <a:rPr sz="2800" spc="-15" dirty="0"/>
              <a:t>experience</a:t>
            </a:r>
            <a:endParaRPr sz="2800" dirty="0"/>
          </a:p>
          <a:p>
            <a:pPr marL="12700" marR="2602230" algn="just" rtl="0">
              <a:lnSpc>
                <a:spcPct val="101800"/>
              </a:lnSpc>
              <a:spcBef>
                <a:spcPts val="15"/>
              </a:spcBef>
            </a:pPr>
            <a:r>
              <a:rPr sz="2800" spc="-5" dirty="0"/>
              <a:t>Lack of</a:t>
            </a:r>
            <a:r>
              <a:rPr sz="2800" spc="-50" dirty="0"/>
              <a:t> </a:t>
            </a:r>
            <a:r>
              <a:rPr sz="2800" spc="-15" dirty="0"/>
              <a:t>preparation  </a:t>
            </a:r>
            <a:r>
              <a:rPr sz="2800" spc="-5" dirty="0"/>
              <a:t>Lack of enthusiasm  </a:t>
            </a:r>
            <a:r>
              <a:rPr sz="2800" spc="-20" dirty="0"/>
              <a:t>Negative</a:t>
            </a:r>
            <a:r>
              <a:rPr sz="2800" spc="25" dirty="0"/>
              <a:t> </a:t>
            </a:r>
            <a:r>
              <a:rPr sz="2800" spc="-10" dirty="0"/>
              <a:t>self-talk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694842" y="6418230"/>
            <a:ext cx="2768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dirty="0">
                <a:latin typeface="Verdana"/>
                <a:cs typeface="Verdana"/>
              </a:rPr>
              <a:t>41</a:t>
            </a:fld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3402" y="6418230"/>
            <a:ext cx="2459355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dirty="0">
                <a:latin typeface="Verdana"/>
                <a:cs typeface="Verdana"/>
              </a:rPr>
              <a:t>Interpersonal Skills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Module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0464" y="388620"/>
            <a:ext cx="4006595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0494" y="479297"/>
            <a:ext cx="34982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Giving</a:t>
            </a:r>
            <a:r>
              <a:rPr spc="-90" dirty="0"/>
              <a:t> </a:t>
            </a:r>
            <a:r>
              <a:rPr spc="-10" dirty="0"/>
              <a:t>presentations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064" y="1358925"/>
            <a:ext cx="3840479" cy="339597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445"/>
              </a:spcBef>
            </a:pPr>
            <a:r>
              <a:rPr sz="28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Overcoming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nerves:</a:t>
            </a:r>
            <a:endParaRPr sz="2800" dirty="0">
              <a:latin typeface="Calibri"/>
              <a:cs typeface="Calibri"/>
            </a:endParaRPr>
          </a:p>
          <a:p>
            <a:pPr marL="12700" marR="1136015" algn="l" rtl="0">
              <a:lnSpc>
                <a:spcPct val="102099"/>
              </a:lnSpc>
              <a:spcBef>
                <a:spcPts val="1270"/>
              </a:spcBef>
            </a:pP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15" dirty="0">
                <a:latin typeface="Calibri"/>
                <a:cs typeface="Calibri"/>
              </a:rPr>
              <a:t>over-prepared  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10" dirty="0">
                <a:latin typeface="Calibri"/>
                <a:cs typeface="Calibri"/>
              </a:rPr>
              <a:t>eh</a:t>
            </a:r>
            <a:r>
              <a:rPr sz="2800" b="1" spc="-20" dirty="0">
                <a:latin typeface="Calibri"/>
                <a:cs typeface="Calibri"/>
              </a:rPr>
              <a:t>e</a:t>
            </a:r>
            <a:r>
              <a:rPr sz="2800" b="1" spc="-5" dirty="0">
                <a:latin typeface="Calibri"/>
                <a:cs typeface="Calibri"/>
              </a:rPr>
              <a:t>a</a:t>
            </a:r>
            <a:r>
              <a:rPr sz="2800" b="1" spc="-45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se/</a:t>
            </a:r>
            <a:r>
              <a:rPr sz="2800" b="1" spc="-20" dirty="0">
                <a:latin typeface="Calibri"/>
                <a:cs typeface="Calibri"/>
              </a:rPr>
              <a:t>p</a:t>
            </a:r>
            <a:r>
              <a:rPr sz="2800" b="1" spc="-7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actice</a:t>
            </a:r>
            <a:endParaRPr sz="2800" dirty="0">
              <a:latin typeface="Calibri"/>
              <a:cs typeface="Calibri"/>
            </a:endParaRPr>
          </a:p>
          <a:p>
            <a:pPr marL="12700" marR="5080" algn="l" rtl="0">
              <a:lnSpc>
                <a:spcPct val="1018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Use </a:t>
            </a:r>
            <a:r>
              <a:rPr sz="2800" b="1" spc="-20" dirty="0">
                <a:latin typeface="Calibri"/>
                <a:cs typeface="Calibri"/>
              </a:rPr>
              <a:t>relaxation </a:t>
            </a:r>
            <a:r>
              <a:rPr sz="2800" b="1" spc="-10" dirty="0">
                <a:latin typeface="Calibri"/>
                <a:cs typeface="Calibri"/>
              </a:rPr>
              <a:t>techniques  Think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positive</a:t>
            </a:r>
            <a:endParaRPr sz="2800" dirty="0">
              <a:latin typeface="Calibri"/>
              <a:cs typeface="Calibri"/>
            </a:endParaRPr>
          </a:p>
          <a:p>
            <a:pPr marL="12700" marR="55880" algn="l" rtl="0">
              <a:lnSpc>
                <a:spcPct val="101899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Allow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all </a:t>
            </a:r>
            <a:r>
              <a:rPr sz="2800" b="1" spc="-10" dirty="0">
                <a:latin typeface="Calibri"/>
                <a:cs typeface="Calibri"/>
              </a:rPr>
              <a:t>eventualities  </a:t>
            </a:r>
            <a:r>
              <a:rPr sz="2800" b="1" spc="-25" dirty="0">
                <a:latin typeface="Calibri"/>
                <a:cs typeface="Calibri"/>
              </a:rPr>
              <a:t>Avoid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stressors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00215" y="4541293"/>
            <a:ext cx="1524351" cy="1797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4842" y="6418230"/>
            <a:ext cx="276860" cy="242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400" dirty="0">
                <a:latin typeface="Verdana"/>
                <a:cs typeface="Verdana"/>
              </a:rPr>
              <a:t>42</a:t>
            </a:fld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" y="239268"/>
            <a:ext cx="829056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2608" y="239268"/>
            <a:ext cx="4212336" cy="1008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1114" y="342976"/>
            <a:ext cx="3870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4) Questioning</a:t>
            </a:r>
            <a:r>
              <a:rPr sz="3600" spc="-55" dirty="0"/>
              <a:t> </a:t>
            </a:r>
            <a:r>
              <a:rPr sz="3600" dirty="0"/>
              <a:t>Skills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99644" y="1426463"/>
            <a:ext cx="4552188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959" y="1973579"/>
            <a:ext cx="4064508" cy="71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9013" y="1434819"/>
            <a:ext cx="8243570" cy="426593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745"/>
              </a:spcBef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Questioning</a:t>
            </a:r>
            <a:r>
              <a:rPr sz="32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Techniques</a:t>
            </a:r>
            <a:endParaRPr sz="3200" dirty="0">
              <a:latin typeface="Calibri"/>
              <a:cs typeface="Calibri"/>
            </a:endParaRPr>
          </a:p>
          <a:p>
            <a:pPr marL="12700" marR="617855" algn="l" rtl="0">
              <a:lnSpc>
                <a:spcPct val="115500"/>
              </a:lnSpc>
              <a:spcBef>
                <a:spcPts val="40"/>
              </a:spcBef>
            </a:pPr>
            <a:r>
              <a:rPr sz="2600" b="1" spc="-5" dirty="0">
                <a:latin typeface="Calibri"/>
                <a:cs typeface="Calibri"/>
              </a:rPr>
              <a:t>Most </a:t>
            </a:r>
            <a:r>
              <a:rPr sz="2600" b="1" spc="-20" dirty="0">
                <a:latin typeface="Calibri"/>
                <a:cs typeface="Calibri"/>
              </a:rPr>
              <a:t>texts </a:t>
            </a:r>
            <a:r>
              <a:rPr sz="2600" b="1" dirty="0">
                <a:latin typeface="Calibri"/>
                <a:cs typeface="Calibri"/>
              </a:rPr>
              <a:t>on </a:t>
            </a:r>
            <a:r>
              <a:rPr sz="2600" b="1" spc="-10" dirty="0">
                <a:latin typeface="Calibri"/>
                <a:cs typeface="Calibri"/>
              </a:rPr>
              <a:t>interviewing techniques </a:t>
            </a:r>
            <a:r>
              <a:rPr sz="2600" b="1" spc="-5" dirty="0">
                <a:latin typeface="Calibri"/>
                <a:cs typeface="Calibri"/>
              </a:rPr>
              <a:t>will </a:t>
            </a:r>
            <a:r>
              <a:rPr sz="2600" b="1" spc="-15" dirty="0">
                <a:latin typeface="Calibri"/>
                <a:cs typeface="Calibri"/>
              </a:rPr>
              <a:t>differentiate  </a:t>
            </a:r>
            <a:r>
              <a:rPr sz="2600" b="1" spc="-10" dirty="0">
                <a:latin typeface="Calibri"/>
                <a:cs typeface="Calibri"/>
              </a:rPr>
              <a:t>between </a:t>
            </a:r>
            <a:r>
              <a:rPr sz="2600" b="1" dirty="0">
                <a:latin typeface="Calibri"/>
                <a:cs typeface="Calibri"/>
              </a:rPr>
              <a:t>open </a:t>
            </a:r>
            <a:r>
              <a:rPr sz="2600" b="1" spc="-5" dirty="0">
                <a:latin typeface="Calibri"/>
                <a:cs typeface="Calibri"/>
              </a:rPr>
              <a:t>and closed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questions.</a:t>
            </a:r>
            <a:endParaRPr sz="2600" dirty="0">
              <a:latin typeface="Calibri"/>
              <a:cs typeface="Calibri"/>
            </a:endParaRPr>
          </a:p>
          <a:p>
            <a:pPr marL="12700" marR="5080" algn="l" rtl="0">
              <a:lnSpc>
                <a:spcPct val="115799"/>
              </a:lnSpc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An </a:t>
            </a:r>
            <a:r>
              <a:rPr sz="2600" b="1" i="1" spc="-5" dirty="0">
                <a:latin typeface="Calibri"/>
                <a:cs typeface="Calibri"/>
              </a:rPr>
              <a:t>open question </a:t>
            </a:r>
            <a:r>
              <a:rPr sz="2600" b="1" dirty="0">
                <a:latin typeface="Calibri"/>
                <a:cs typeface="Calibri"/>
              </a:rPr>
              <a:t>allows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person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answer </a:t>
            </a:r>
            <a:r>
              <a:rPr sz="2600" b="1" dirty="0">
                <a:latin typeface="Calibri"/>
                <a:cs typeface="Calibri"/>
              </a:rPr>
              <a:t>in </a:t>
            </a:r>
            <a:r>
              <a:rPr sz="2600" b="1" spc="-15" dirty="0">
                <a:latin typeface="Calibri"/>
                <a:cs typeface="Calibri"/>
              </a:rPr>
              <a:t>whatever  </a:t>
            </a:r>
            <a:r>
              <a:rPr sz="2600" b="1" spc="-25" dirty="0">
                <a:latin typeface="Calibri"/>
                <a:cs typeface="Calibri"/>
              </a:rPr>
              <a:t>way </a:t>
            </a:r>
            <a:r>
              <a:rPr sz="2600" b="1" spc="-10" dirty="0">
                <a:latin typeface="Calibri"/>
                <a:cs typeface="Calibri"/>
              </a:rPr>
              <a:t>they </a:t>
            </a:r>
            <a:r>
              <a:rPr sz="2600" b="1" spc="-5" dirty="0">
                <a:latin typeface="Calibri"/>
                <a:cs typeface="Calibri"/>
              </a:rPr>
              <a:t>choose. </a:t>
            </a:r>
            <a:r>
              <a:rPr sz="2600" b="1" spc="-10" dirty="0">
                <a:latin typeface="Calibri"/>
                <a:cs typeface="Calibri"/>
              </a:rPr>
              <a:t>For example, </a:t>
            </a:r>
            <a:r>
              <a:rPr sz="2600" b="1" dirty="0">
                <a:latin typeface="Calibri"/>
                <a:cs typeface="Calibri"/>
              </a:rPr>
              <a:t>‘How </a:t>
            </a:r>
            <a:r>
              <a:rPr sz="2600" b="1" spc="-10" dirty="0">
                <a:latin typeface="Calibri"/>
                <a:cs typeface="Calibri"/>
              </a:rPr>
              <a:t>are you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finding</a:t>
            </a:r>
            <a:endParaRPr sz="26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484"/>
              </a:spcBef>
            </a:pPr>
            <a:r>
              <a:rPr sz="2600" b="1" spc="-5" dirty="0">
                <a:latin typeface="Calibri"/>
                <a:cs typeface="Calibri"/>
              </a:rPr>
              <a:t>writing </a:t>
            </a:r>
            <a:r>
              <a:rPr sz="2600" b="1" dirty="0">
                <a:latin typeface="Calibri"/>
                <a:cs typeface="Calibri"/>
              </a:rPr>
              <a:t>up </a:t>
            </a:r>
            <a:r>
              <a:rPr sz="2600" b="1" spc="-5" dirty="0">
                <a:latin typeface="Calibri"/>
                <a:cs typeface="Calibri"/>
              </a:rPr>
              <a:t>your case study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report?</a:t>
            </a:r>
            <a:endParaRPr sz="2600" dirty="0">
              <a:latin typeface="Calibri"/>
              <a:cs typeface="Calibri"/>
            </a:endParaRPr>
          </a:p>
          <a:p>
            <a:pPr marL="12700" marR="93980" algn="just" rtl="0">
              <a:lnSpc>
                <a:spcPct val="115599"/>
              </a:lnSpc>
              <a:spcBef>
                <a:spcPts val="5"/>
              </a:spcBef>
              <a:buChar char="-"/>
              <a:tabLst>
                <a:tab pos="189865" algn="l"/>
              </a:tabLst>
            </a:pP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i="1" spc="-5" dirty="0">
                <a:latin typeface="Calibri"/>
                <a:cs typeface="Calibri"/>
              </a:rPr>
              <a:t>closed question </a:t>
            </a:r>
            <a:r>
              <a:rPr sz="2600" b="1" spc="-5" dirty="0">
                <a:latin typeface="Calibri"/>
                <a:cs typeface="Calibri"/>
              </a:rPr>
              <a:t>asks </a:t>
            </a:r>
            <a:r>
              <a:rPr sz="2600" b="1" spc="-15" dirty="0">
                <a:latin typeface="Calibri"/>
                <a:cs typeface="Calibri"/>
              </a:rPr>
              <a:t>for </a:t>
            </a:r>
            <a:r>
              <a:rPr sz="2600" b="1" dirty="0">
                <a:latin typeface="Calibri"/>
                <a:cs typeface="Calibri"/>
              </a:rPr>
              <a:t>specific </a:t>
            </a:r>
            <a:r>
              <a:rPr sz="2600" b="1" spc="-10" dirty="0">
                <a:latin typeface="Calibri"/>
                <a:cs typeface="Calibri"/>
              </a:rPr>
              <a:t>information </a:t>
            </a:r>
            <a:r>
              <a:rPr sz="2600" b="1" dirty="0">
                <a:latin typeface="Calibri"/>
                <a:cs typeface="Calibri"/>
              </a:rPr>
              <a:t>or a </a:t>
            </a:r>
            <a:r>
              <a:rPr sz="2600" b="1" spc="-10" dirty="0">
                <a:latin typeface="Calibri"/>
                <a:cs typeface="Calibri"/>
              </a:rPr>
              <a:t>yes/no  </a:t>
            </a:r>
            <a:r>
              <a:rPr sz="2600" b="1" spc="-5" dirty="0">
                <a:latin typeface="Calibri"/>
                <a:cs typeface="Calibri"/>
              </a:rPr>
              <a:t>response. </a:t>
            </a:r>
            <a:r>
              <a:rPr sz="2600" b="1" dirty="0">
                <a:latin typeface="Calibri"/>
                <a:cs typeface="Calibri"/>
              </a:rPr>
              <a:t>An </a:t>
            </a:r>
            <a:r>
              <a:rPr sz="2600" b="1" spc="-10" dirty="0">
                <a:latin typeface="Calibri"/>
                <a:cs typeface="Calibri"/>
              </a:rPr>
              <a:t>example </a:t>
            </a:r>
            <a:r>
              <a:rPr sz="2600" b="1" spc="-5" dirty="0">
                <a:latin typeface="Calibri"/>
                <a:cs typeface="Calibri"/>
              </a:rPr>
              <a:t>would </a:t>
            </a:r>
            <a:r>
              <a:rPr sz="2600" b="1" spc="-10" dirty="0">
                <a:latin typeface="Calibri"/>
                <a:cs typeface="Calibri"/>
              </a:rPr>
              <a:t>be </a:t>
            </a:r>
            <a:r>
              <a:rPr sz="2600" b="1" spc="-15" dirty="0">
                <a:latin typeface="Calibri"/>
                <a:cs typeface="Calibri"/>
              </a:rPr>
              <a:t>‘Have </a:t>
            </a:r>
            <a:r>
              <a:rPr sz="2600" b="1" spc="-10" dirty="0">
                <a:latin typeface="Calibri"/>
                <a:cs typeface="Calibri"/>
              </a:rPr>
              <a:t>you completed </a:t>
            </a:r>
            <a:r>
              <a:rPr sz="2600" b="1" spc="-5" dirty="0">
                <a:latin typeface="Calibri"/>
                <a:cs typeface="Calibri"/>
              </a:rPr>
              <a:t>your  case study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report?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8926" y="605804"/>
            <a:ext cx="8110357" cy="5125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23388" y="411480"/>
            <a:ext cx="3732276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62782" y="501776"/>
            <a:ext cx="32232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Types </a:t>
            </a:r>
            <a:r>
              <a:rPr dirty="0"/>
              <a:t>of</a:t>
            </a:r>
            <a:r>
              <a:rPr spc="-50" dirty="0"/>
              <a:t> </a:t>
            </a:r>
            <a:r>
              <a:rPr spc="-5" dirty="0"/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741" y="1251385"/>
            <a:ext cx="6765925" cy="231902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595"/>
              </a:spcBef>
            </a:pPr>
            <a:r>
              <a:rPr sz="2600" b="1" spc="-5" dirty="0">
                <a:latin typeface="Calibri"/>
                <a:cs typeface="Calibri"/>
              </a:rPr>
              <a:t>Other more advanced types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questions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include:</a:t>
            </a:r>
            <a:endParaRPr sz="2600" dirty="0">
              <a:latin typeface="Calibri"/>
              <a:cs typeface="Calibri"/>
            </a:endParaRPr>
          </a:p>
          <a:p>
            <a:pPr marL="251460" indent="-238760" algn="l" rtl="0">
              <a:lnSpc>
                <a:spcPct val="100000"/>
              </a:lnSpc>
              <a:spcBef>
                <a:spcPts val="495"/>
              </a:spcBef>
              <a:buChar char="•"/>
              <a:tabLst>
                <a:tab pos="252095" algn="l"/>
              </a:tabLst>
            </a:pPr>
            <a:r>
              <a:rPr sz="2600" b="1" spc="-5" dirty="0">
                <a:latin typeface="Calibri"/>
                <a:cs typeface="Calibri"/>
              </a:rPr>
              <a:t>Probing/clarifying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Questions</a:t>
            </a:r>
            <a:endParaRPr sz="2600" dirty="0">
              <a:latin typeface="Calibri"/>
              <a:cs typeface="Calibri"/>
            </a:endParaRPr>
          </a:p>
          <a:p>
            <a:pPr marL="251460" indent="-238760" algn="l" rtl="0">
              <a:lnSpc>
                <a:spcPct val="100000"/>
              </a:lnSpc>
              <a:spcBef>
                <a:spcPts val="480"/>
              </a:spcBef>
              <a:buChar char="•"/>
              <a:tabLst>
                <a:tab pos="252095" algn="l"/>
              </a:tabLst>
            </a:pPr>
            <a:r>
              <a:rPr sz="2600" b="1" spc="-15" dirty="0">
                <a:latin typeface="Calibri"/>
                <a:cs typeface="Calibri"/>
              </a:rPr>
              <a:t>Reflective</a:t>
            </a:r>
            <a:r>
              <a:rPr sz="2600" b="1" spc="-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Questions</a:t>
            </a:r>
            <a:endParaRPr sz="2600" dirty="0">
              <a:latin typeface="Calibri"/>
              <a:cs typeface="Calibri"/>
            </a:endParaRPr>
          </a:p>
          <a:p>
            <a:pPr marL="251460" indent="-238760" algn="l" rtl="0">
              <a:lnSpc>
                <a:spcPct val="100000"/>
              </a:lnSpc>
              <a:spcBef>
                <a:spcPts val="495"/>
              </a:spcBef>
              <a:buChar char="•"/>
              <a:tabLst>
                <a:tab pos="252095" algn="l"/>
              </a:tabLst>
            </a:pPr>
            <a:r>
              <a:rPr sz="2600" b="1" spc="-10" dirty="0">
                <a:latin typeface="Calibri"/>
                <a:cs typeface="Calibri"/>
              </a:rPr>
              <a:t>Direct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Questions</a:t>
            </a:r>
            <a:endParaRPr sz="2600" dirty="0">
              <a:latin typeface="Calibri"/>
              <a:cs typeface="Calibri"/>
            </a:endParaRPr>
          </a:p>
          <a:p>
            <a:pPr marL="251460" indent="-238760" algn="l" rtl="0">
              <a:lnSpc>
                <a:spcPct val="100000"/>
              </a:lnSpc>
              <a:spcBef>
                <a:spcPts val="490"/>
              </a:spcBef>
              <a:buChar char="•"/>
              <a:tabLst>
                <a:tab pos="252095" algn="l"/>
              </a:tabLst>
            </a:pPr>
            <a:r>
              <a:rPr sz="2600" b="1" spc="-5" dirty="0">
                <a:latin typeface="Calibri"/>
                <a:cs typeface="Calibri"/>
              </a:rPr>
              <a:t>Hypothetical Questions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140" y="548640"/>
            <a:ext cx="7986676" cy="1728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5142" y="2648788"/>
            <a:ext cx="66643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These </a:t>
            </a:r>
            <a:r>
              <a:rPr sz="2600" spc="-10" dirty="0"/>
              <a:t>are </a:t>
            </a:r>
            <a:r>
              <a:rPr sz="2600" spc="-5" dirty="0"/>
              <a:t>open </a:t>
            </a:r>
            <a:r>
              <a:rPr sz="2600" dirty="0"/>
              <a:t>or </a:t>
            </a:r>
            <a:r>
              <a:rPr sz="2600" spc="-5" dirty="0"/>
              <a:t>closed questions </a:t>
            </a:r>
            <a:r>
              <a:rPr sz="2600" spc="-10" dirty="0"/>
              <a:t>that </a:t>
            </a:r>
            <a:r>
              <a:rPr sz="2600" spc="-5" dirty="0"/>
              <a:t>serve</a:t>
            </a:r>
            <a:r>
              <a:rPr sz="2600" spc="25" dirty="0"/>
              <a:t> </a:t>
            </a:r>
            <a:r>
              <a:rPr sz="2600" spc="-15" dirty="0"/>
              <a:t>to</a:t>
            </a:r>
            <a:endParaRPr sz="26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76913" y="3200400"/>
            <a:ext cx="7609205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99"/>
              </a:lnSpc>
              <a:spcBef>
                <a:spcPts val="100"/>
              </a:spcBef>
            </a:pPr>
            <a:r>
              <a:rPr spc="-5" dirty="0"/>
              <a:t>build </a:t>
            </a:r>
            <a:r>
              <a:rPr dirty="0"/>
              <a:t>on </a:t>
            </a:r>
            <a:r>
              <a:rPr spc="-5" dirty="0"/>
              <a:t>the </a:t>
            </a:r>
            <a:r>
              <a:rPr spc="-25" dirty="0"/>
              <a:t>person’s </a:t>
            </a:r>
            <a:r>
              <a:rPr spc="-10" dirty="0"/>
              <a:t>previous answers, </a:t>
            </a:r>
            <a:r>
              <a:rPr spc="-5" dirty="0"/>
              <a:t>comments and  responses</a:t>
            </a:r>
            <a:r>
              <a:rPr sz="2800" b="0" spc="-5" dirty="0">
                <a:latin typeface="Tahoma"/>
                <a:cs typeface="Tahoma"/>
              </a:rPr>
              <a:t>. </a:t>
            </a:r>
            <a:r>
              <a:rPr spc="-15" dirty="0"/>
              <a:t>They </a:t>
            </a:r>
            <a:r>
              <a:rPr dirty="0"/>
              <a:t>use </a:t>
            </a:r>
            <a:r>
              <a:rPr spc="-10" dirty="0"/>
              <a:t>information already established </a:t>
            </a:r>
            <a:r>
              <a:rPr dirty="0"/>
              <a:t>in  </a:t>
            </a:r>
            <a:r>
              <a:rPr spc="-10" dirty="0"/>
              <a:t>order that we </a:t>
            </a:r>
            <a:r>
              <a:rPr spc="-5" dirty="0"/>
              <a:t>can </a:t>
            </a:r>
            <a:r>
              <a:rPr spc="-15" dirty="0"/>
              <a:t>explore </a:t>
            </a:r>
            <a:r>
              <a:rPr spc="-35" dirty="0"/>
              <a:t>further. </a:t>
            </a:r>
            <a:r>
              <a:rPr spc="-5" dirty="0"/>
              <a:t>These questions </a:t>
            </a:r>
            <a:r>
              <a:rPr dirty="0"/>
              <a:t>also  </a:t>
            </a:r>
            <a:r>
              <a:rPr spc="-15" dirty="0"/>
              <a:t>demonstrate to </a:t>
            </a:r>
            <a:r>
              <a:rPr spc="-5" dirty="0"/>
              <a:t>the </a:t>
            </a:r>
            <a:r>
              <a:rPr spc="-10" dirty="0"/>
              <a:t>person that they are being </a:t>
            </a:r>
            <a:r>
              <a:rPr spc="-5" dirty="0"/>
              <a:t>actively  </a:t>
            </a:r>
            <a:r>
              <a:rPr spc="-10" dirty="0"/>
              <a:t>listened</a:t>
            </a:r>
            <a:r>
              <a:rPr spc="0" dirty="0"/>
              <a:t> </a:t>
            </a:r>
            <a:r>
              <a:rPr spc="-10" dirty="0"/>
              <a:t>to.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1656" y="457200"/>
            <a:ext cx="7023647" cy="5533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391" y="411480"/>
            <a:ext cx="3989832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066" y="501776"/>
            <a:ext cx="3481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Reflective</a:t>
            </a:r>
            <a:r>
              <a:rPr spc="-55" dirty="0"/>
              <a:t> </a:t>
            </a:r>
            <a:r>
              <a:rPr spc="-5" dirty="0"/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4266" y="1323568"/>
            <a:ext cx="7632700" cy="292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5700"/>
              </a:lnSpc>
              <a:spcBef>
                <a:spcPts val="100"/>
              </a:spcBef>
            </a:pPr>
            <a:r>
              <a:rPr sz="2600" b="1" spc="-15" dirty="0">
                <a:latin typeface="Calibri"/>
                <a:cs typeface="Calibri"/>
              </a:rPr>
              <a:t>Reflective </a:t>
            </a:r>
            <a:r>
              <a:rPr sz="2600" b="1" spc="-5" dirty="0">
                <a:latin typeface="Calibri"/>
                <a:cs typeface="Calibri"/>
              </a:rPr>
              <a:t>questions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-15" dirty="0">
                <a:latin typeface="Calibri"/>
                <a:cs typeface="Calibri"/>
              </a:rPr>
              <a:t>statements </a:t>
            </a:r>
            <a:r>
              <a:rPr sz="2600" b="1" spc="-10" dirty="0">
                <a:latin typeface="Calibri"/>
                <a:cs typeface="Calibri"/>
              </a:rPr>
              <a:t>are really </a:t>
            </a:r>
            <a:r>
              <a:rPr sz="2600" b="1" spc="-5" dirty="0">
                <a:latin typeface="Calibri"/>
                <a:cs typeface="Calibri"/>
              </a:rPr>
              <a:t>comments  made </a:t>
            </a:r>
            <a:r>
              <a:rPr sz="2600" b="1" spc="-15" dirty="0">
                <a:latin typeface="Calibri"/>
                <a:cs typeface="Calibri"/>
              </a:rPr>
              <a:t>before </a:t>
            </a:r>
            <a:r>
              <a:rPr sz="2600" b="1" spc="-5" dirty="0">
                <a:latin typeface="Calibri"/>
                <a:cs typeface="Calibri"/>
              </a:rPr>
              <a:t>another type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question, which serve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10" dirty="0">
                <a:latin typeface="Calibri"/>
                <a:cs typeface="Calibri"/>
              </a:rPr>
              <a:t>soften </a:t>
            </a:r>
            <a:r>
              <a:rPr sz="2600" b="1" spc="-5" dirty="0">
                <a:latin typeface="Calibri"/>
                <a:cs typeface="Calibri"/>
              </a:rPr>
              <a:t>the questioning </a:t>
            </a:r>
            <a:r>
              <a:rPr sz="2600" b="1" dirty="0">
                <a:latin typeface="Calibri"/>
                <a:cs typeface="Calibri"/>
              </a:rPr>
              <a:t>as </a:t>
            </a:r>
            <a:r>
              <a:rPr sz="2600" b="1" spc="-10" dirty="0">
                <a:latin typeface="Calibri"/>
                <a:cs typeface="Calibri"/>
              </a:rPr>
              <a:t>well </a:t>
            </a:r>
            <a:r>
              <a:rPr sz="2600" b="1" dirty="0">
                <a:latin typeface="Calibri"/>
                <a:cs typeface="Calibri"/>
              </a:rPr>
              <a:t>as </a:t>
            </a:r>
            <a:r>
              <a:rPr sz="2600" b="1" spc="-15" dirty="0">
                <a:latin typeface="Calibri"/>
                <a:cs typeface="Calibri"/>
              </a:rPr>
              <a:t>demonstrate to </a:t>
            </a:r>
            <a:r>
              <a:rPr sz="2600" b="1" spc="-5" dirty="0">
                <a:latin typeface="Calibri"/>
                <a:cs typeface="Calibri"/>
              </a:rPr>
              <a:t>the  </a:t>
            </a:r>
            <a:r>
              <a:rPr sz="2600" b="1" spc="-15" dirty="0">
                <a:latin typeface="Calibri"/>
                <a:cs typeface="Calibri"/>
              </a:rPr>
              <a:t>speaker </a:t>
            </a:r>
            <a:r>
              <a:rPr sz="2600" b="1" spc="-10" dirty="0">
                <a:latin typeface="Calibri"/>
                <a:cs typeface="Calibri"/>
              </a:rPr>
              <a:t>that they are being well </a:t>
            </a:r>
            <a:r>
              <a:rPr sz="2600" b="1" spc="-5" dirty="0">
                <a:latin typeface="Calibri"/>
                <a:cs typeface="Calibri"/>
              </a:rPr>
              <a:t>and truly </a:t>
            </a:r>
            <a:r>
              <a:rPr sz="2600" b="1" spc="-10" dirty="0">
                <a:latin typeface="Calibri"/>
                <a:cs typeface="Calibri"/>
              </a:rPr>
              <a:t>listened</a:t>
            </a:r>
            <a:r>
              <a:rPr sz="2600" b="1" spc="1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to.</a:t>
            </a:r>
            <a:endParaRPr sz="2600" dirty="0">
              <a:latin typeface="Calibri"/>
              <a:cs typeface="Calibri"/>
            </a:endParaRPr>
          </a:p>
          <a:p>
            <a:pPr marL="12700" marR="86995" algn="l" rtl="0">
              <a:lnSpc>
                <a:spcPct val="90000"/>
              </a:lnSpc>
            </a:pPr>
            <a:r>
              <a:rPr sz="2600" b="1" spc="-15" dirty="0">
                <a:latin typeface="Calibri"/>
                <a:cs typeface="Calibri"/>
              </a:rPr>
              <a:t>They </a:t>
            </a:r>
            <a:r>
              <a:rPr sz="2600" b="1" spc="-5" dirty="0">
                <a:latin typeface="Calibri"/>
                <a:cs typeface="Calibri"/>
              </a:rPr>
              <a:t>typically </a:t>
            </a:r>
            <a:r>
              <a:rPr sz="2600" b="1" spc="-10" dirty="0">
                <a:latin typeface="Calibri"/>
                <a:cs typeface="Calibri"/>
              </a:rPr>
              <a:t>constitute </a:t>
            </a:r>
            <a:r>
              <a:rPr sz="2600" b="1" dirty="0">
                <a:latin typeface="Calibri"/>
                <a:cs typeface="Calibri"/>
              </a:rPr>
              <a:t>a short summary of </a:t>
            </a:r>
            <a:r>
              <a:rPr sz="2600" b="1" spc="-10" dirty="0">
                <a:latin typeface="Calibri"/>
                <a:cs typeface="Calibri"/>
              </a:rPr>
              <a:t>what </a:t>
            </a:r>
            <a:r>
              <a:rPr sz="2600" b="1" spc="-5" dirty="0">
                <a:latin typeface="Calibri"/>
                <a:cs typeface="Calibri"/>
              </a:rPr>
              <a:t>the  other </a:t>
            </a:r>
            <a:r>
              <a:rPr sz="2600" b="1" spc="-10" dirty="0">
                <a:latin typeface="Calibri"/>
                <a:cs typeface="Calibri"/>
              </a:rPr>
              <a:t>person </a:t>
            </a:r>
            <a:r>
              <a:rPr sz="2600" b="1" dirty="0">
                <a:latin typeface="Calibri"/>
                <a:cs typeface="Calibri"/>
              </a:rPr>
              <a:t>has said, and </a:t>
            </a:r>
            <a:r>
              <a:rPr sz="2600" b="1" spc="-20" dirty="0">
                <a:latin typeface="Calibri"/>
                <a:cs typeface="Calibri"/>
              </a:rPr>
              <a:t>may </a:t>
            </a:r>
            <a:r>
              <a:rPr sz="2600" b="1" dirty="0">
                <a:latin typeface="Calibri"/>
                <a:cs typeface="Calibri"/>
              </a:rPr>
              <a:t>also be </a:t>
            </a:r>
            <a:r>
              <a:rPr sz="2600" b="1" spc="-5" dirty="0">
                <a:latin typeface="Calibri"/>
                <a:cs typeface="Calibri"/>
              </a:rPr>
              <a:t>considered </a:t>
            </a:r>
            <a:r>
              <a:rPr sz="2600" b="1" dirty="0">
                <a:latin typeface="Calibri"/>
                <a:cs typeface="Calibri"/>
              </a:rPr>
              <a:t>as a  </a:t>
            </a:r>
            <a:r>
              <a:rPr sz="2600" b="1" spc="-5" dirty="0">
                <a:latin typeface="Calibri"/>
                <a:cs typeface="Calibri"/>
              </a:rPr>
              <a:t>type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paraphrasing.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144148"/>
            <a:ext cx="8096250" cy="5032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391" y="411480"/>
            <a:ext cx="3989832" cy="899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9066" y="501776"/>
            <a:ext cx="3481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Reflective</a:t>
            </a:r>
            <a:r>
              <a:rPr spc="-55" dirty="0"/>
              <a:t> </a:t>
            </a:r>
            <a:r>
              <a:rPr spc="-5" dirty="0"/>
              <a:t>Questions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5388" y="277368"/>
            <a:ext cx="2284476" cy="100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6152" y="380746"/>
            <a:ext cx="1711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Listening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0" y="1143000"/>
            <a:ext cx="9144000" cy="541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542" y="6431536"/>
            <a:ext cx="12509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747" y="292608"/>
            <a:ext cx="8429177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5973" y="720928"/>
            <a:ext cx="3981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Hypothetical</a:t>
            </a:r>
            <a:r>
              <a:rPr spc="-35" dirty="0"/>
              <a:t> </a:t>
            </a:r>
            <a:r>
              <a:rPr spc="-5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2665" y="1569465"/>
            <a:ext cx="7335520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5"/>
              </a:spcBef>
            </a:pPr>
            <a:r>
              <a:rPr sz="2600" b="1" spc="-5" dirty="0">
                <a:latin typeface="Calibri"/>
                <a:cs typeface="Calibri"/>
              </a:rPr>
              <a:t>can </a:t>
            </a:r>
            <a:r>
              <a:rPr sz="2600" b="1" dirty="0">
                <a:latin typeface="Calibri"/>
                <a:cs typeface="Calibri"/>
              </a:rPr>
              <a:t>be an </a:t>
            </a:r>
            <a:r>
              <a:rPr sz="2600" b="1" spc="-20" dirty="0">
                <a:latin typeface="Calibri"/>
                <a:cs typeface="Calibri"/>
              </a:rPr>
              <a:t>excellent </a:t>
            </a:r>
            <a:r>
              <a:rPr sz="2600" b="1" spc="-25" dirty="0">
                <a:latin typeface="Calibri"/>
                <a:cs typeface="Calibri"/>
              </a:rPr>
              <a:t>way </a:t>
            </a:r>
            <a:r>
              <a:rPr sz="2600" b="1" spc="-15" dirty="0">
                <a:latin typeface="Calibri"/>
                <a:cs typeface="Calibri"/>
              </a:rPr>
              <a:t>to encourage </a:t>
            </a:r>
            <a:r>
              <a:rPr sz="2600" b="1" spc="-5" dirty="0">
                <a:latin typeface="Calibri"/>
                <a:cs typeface="Calibri"/>
              </a:rPr>
              <a:t>your </a:t>
            </a:r>
            <a:r>
              <a:rPr sz="2600" b="1" spc="-10" dirty="0">
                <a:latin typeface="Calibri"/>
                <a:cs typeface="Calibri"/>
              </a:rPr>
              <a:t>student </a:t>
            </a:r>
            <a:r>
              <a:rPr sz="2600" b="1" spc="-15" dirty="0">
                <a:latin typeface="Calibri"/>
                <a:cs typeface="Calibri"/>
              </a:rPr>
              <a:t>to  </a:t>
            </a:r>
            <a:r>
              <a:rPr sz="2600" b="1" spc="-10" dirty="0">
                <a:latin typeface="Calibri"/>
                <a:cs typeface="Calibri"/>
              </a:rPr>
              <a:t>reflect </a:t>
            </a:r>
            <a:r>
              <a:rPr sz="2600" b="1" dirty="0">
                <a:latin typeface="Calibri"/>
                <a:cs typeface="Calibri"/>
              </a:rPr>
              <a:t>on issues </a:t>
            </a:r>
            <a:r>
              <a:rPr sz="2600" b="1" spc="-5" dirty="0">
                <a:latin typeface="Calibri"/>
                <a:cs typeface="Calibri"/>
              </a:rPr>
              <a:t>through thinking through </a:t>
            </a:r>
            <a:r>
              <a:rPr sz="2600" b="1" spc="-10" dirty="0">
                <a:latin typeface="Calibri"/>
                <a:cs typeface="Calibri"/>
              </a:rPr>
              <a:t>previously  </a:t>
            </a:r>
            <a:r>
              <a:rPr sz="2600" b="1" spc="-5" dirty="0">
                <a:latin typeface="Calibri"/>
                <a:cs typeface="Calibri"/>
              </a:rPr>
              <a:t>unconsidered options. </a:t>
            </a:r>
            <a:r>
              <a:rPr sz="2600" b="1" spc="-15" dirty="0">
                <a:latin typeface="Calibri"/>
                <a:cs typeface="Calibri"/>
              </a:rPr>
              <a:t>They </a:t>
            </a:r>
            <a:r>
              <a:rPr sz="2600" b="1" spc="-10" dirty="0">
                <a:latin typeface="Calibri"/>
                <a:cs typeface="Calibri"/>
              </a:rPr>
              <a:t>are </a:t>
            </a:r>
            <a:r>
              <a:rPr sz="2600" b="1" spc="-5" dirty="0">
                <a:latin typeface="Calibri"/>
                <a:cs typeface="Calibri"/>
              </a:rPr>
              <a:t>also </a:t>
            </a:r>
            <a:r>
              <a:rPr sz="2600" b="1" spc="-10" dirty="0">
                <a:latin typeface="Calibri"/>
                <a:cs typeface="Calibri"/>
              </a:rPr>
              <a:t>often </a:t>
            </a:r>
            <a:r>
              <a:rPr sz="2600" b="1" dirty="0">
                <a:latin typeface="Calibri"/>
                <a:cs typeface="Calibri"/>
              </a:rPr>
              <a:t>used in  </a:t>
            </a:r>
            <a:r>
              <a:rPr sz="2600" b="1" spc="-10" dirty="0">
                <a:latin typeface="Calibri"/>
                <a:cs typeface="Calibri"/>
              </a:rPr>
              <a:t>interview </a:t>
            </a:r>
            <a:r>
              <a:rPr sz="2600" b="1" spc="-5" dirty="0">
                <a:latin typeface="Calibri"/>
                <a:cs typeface="Calibri"/>
              </a:rPr>
              <a:t>situations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20" dirty="0">
                <a:latin typeface="Calibri"/>
                <a:cs typeface="Calibri"/>
              </a:rPr>
              <a:t>test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0" dirty="0">
                <a:latin typeface="Calibri"/>
                <a:cs typeface="Calibri"/>
              </a:rPr>
              <a:t>creativity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mental  </a:t>
            </a:r>
            <a:r>
              <a:rPr sz="2600" b="1" spc="-5" dirty="0">
                <a:latin typeface="Calibri"/>
                <a:cs typeface="Calibri"/>
              </a:rPr>
              <a:t>agility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0" dirty="0">
                <a:latin typeface="Calibri"/>
                <a:cs typeface="Calibri"/>
              </a:rPr>
              <a:t>prospective students </a:t>
            </a:r>
            <a:r>
              <a:rPr sz="2600" b="1" dirty="0">
                <a:latin typeface="Calibri"/>
                <a:cs typeface="Calibri"/>
              </a:rPr>
              <a:t>or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employees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188976"/>
            <a:ext cx="8424672" cy="5130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72" y="382524"/>
            <a:ext cx="3339084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741" y="471627"/>
            <a:ext cx="2829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Direct</a:t>
            </a:r>
            <a:r>
              <a:rPr spc="-80" dirty="0"/>
              <a:t> </a:t>
            </a:r>
            <a:r>
              <a:rPr spc="-5" dirty="0"/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013" y="1319456"/>
            <a:ext cx="8026400" cy="5093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4629" algn="l" rtl="0">
              <a:lnSpc>
                <a:spcPct val="115900"/>
              </a:lnSpc>
              <a:spcBef>
                <a:spcPts val="100"/>
              </a:spcBef>
            </a:pPr>
            <a:r>
              <a:rPr sz="2600" b="1" spc="-10" dirty="0">
                <a:latin typeface="Calibri"/>
                <a:cs typeface="Calibri"/>
              </a:rPr>
              <a:t>Direct </a:t>
            </a:r>
            <a:r>
              <a:rPr sz="2600" b="1" spc="-5" dirty="0">
                <a:latin typeface="Calibri"/>
                <a:cs typeface="Calibri"/>
              </a:rPr>
              <a:t>questions can be either </a:t>
            </a:r>
            <a:r>
              <a:rPr sz="2600" b="1" dirty="0">
                <a:latin typeface="Calibri"/>
                <a:cs typeface="Calibri"/>
              </a:rPr>
              <a:t>open or </a:t>
            </a:r>
            <a:r>
              <a:rPr sz="2600" b="1" spc="-5" dirty="0">
                <a:latin typeface="Calibri"/>
                <a:cs typeface="Calibri"/>
              </a:rPr>
              <a:t>closed questions.  </a:t>
            </a:r>
            <a:r>
              <a:rPr sz="2600" b="1" spc="-35" dirty="0">
                <a:latin typeface="Calibri"/>
                <a:cs typeface="Calibri"/>
              </a:rPr>
              <a:t>However, </a:t>
            </a:r>
            <a:r>
              <a:rPr sz="2600" b="1" spc="-10" dirty="0">
                <a:latin typeface="Calibri"/>
                <a:cs typeface="Calibri"/>
              </a:rPr>
              <a:t>they </a:t>
            </a:r>
            <a:r>
              <a:rPr sz="2600" b="1" spc="-15" dirty="0">
                <a:latin typeface="Calibri"/>
                <a:cs typeface="Calibri"/>
              </a:rPr>
              <a:t>tend to </a:t>
            </a:r>
            <a:r>
              <a:rPr sz="2600" b="1" spc="-20" dirty="0">
                <a:latin typeface="Calibri"/>
                <a:cs typeface="Calibri"/>
              </a:rPr>
              <a:t>have </a:t>
            </a:r>
            <a:r>
              <a:rPr sz="2600" b="1" spc="-5" dirty="0">
                <a:latin typeface="Calibri"/>
                <a:cs typeface="Calibri"/>
              </a:rPr>
              <a:t>the following</a:t>
            </a:r>
            <a:r>
              <a:rPr sz="2600" b="1" spc="8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characteristics:</a:t>
            </a:r>
            <a:endParaRPr sz="2600" dirty="0">
              <a:latin typeface="Calibri"/>
              <a:cs typeface="Calibri"/>
            </a:endParaRPr>
          </a:p>
          <a:p>
            <a:pPr marL="12700" marR="725805" algn="l" rtl="0">
              <a:lnSpc>
                <a:spcPts val="3610"/>
              </a:lnSpc>
              <a:spcBef>
                <a:spcPts val="190"/>
              </a:spcBef>
              <a:buAutoNum type="arabicPeriod"/>
              <a:tabLst>
                <a:tab pos="343535" algn="l"/>
              </a:tabLst>
            </a:pPr>
            <a:r>
              <a:rPr sz="2600" b="1" spc="-5" dirty="0">
                <a:latin typeface="Calibri"/>
                <a:cs typeface="Calibri"/>
              </a:rPr>
              <a:t>When </a:t>
            </a:r>
            <a:r>
              <a:rPr sz="2600" b="1" dirty="0">
                <a:latin typeface="Calibri"/>
                <a:cs typeface="Calibri"/>
              </a:rPr>
              <a:t>posing a </a:t>
            </a:r>
            <a:r>
              <a:rPr sz="2600" b="1" spc="-10" dirty="0">
                <a:latin typeface="Calibri"/>
                <a:cs typeface="Calibri"/>
              </a:rPr>
              <a:t>direct </a:t>
            </a:r>
            <a:r>
              <a:rPr sz="2600" b="1" spc="-5" dirty="0">
                <a:latin typeface="Calibri"/>
                <a:cs typeface="Calibri"/>
              </a:rPr>
              <a:t>question, you </a:t>
            </a:r>
            <a:r>
              <a:rPr sz="2600" b="1" spc="-15" dirty="0">
                <a:latin typeface="Calibri"/>
                <a:cs typeface="Calibri"/>
              </a:rPr>
              <a:t>always </a:t>
            </a:r>
            <a:r>
              <a:rPr sz="2600" b="1" spc="-5" dirty="0">
                <a:latin typeface="Calibri"/>
                <a:cs typeface="Calibri"/>
              </a:rPr>
              <a:t>use </a:t>
            </a:r>
            <a:r>
              <a:rPr sz="2600" b="1" dirty="0">
                <a:latin typeface="Calibri"/>
                <a:cs typeface="Calibri"/>
              </a:rPr>
              <a:t>the  </a:t>
            </a:r>
            <a:r>
              <a:rPr sz="2600" b="1" spc="-5" dirty="0">
                <a:latin typeface="Calibri"/>
                <a:cs typeface="Calibri"/>
              </a:rPr>
              <a:t>name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5" dirty="0">
                <a:latin typeface="Calibri"/>
                <a:cs typeface="Calibri"/>
              </a:rPr>
              <a:t>the other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person</a:t>
            </a:r>
            <a:endParaRPr sz="26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295"/>
              </a:spcBef>
              <a:buAutoNum type="arabicPeriod"/>
              <a:tabLst>
                <a:tab pos="343535" algn="l"/>
              </a:tabLst>
            </a:pPr>
            <a:r>
              <a:rPr sz="2600" b="1" spc="-65" dirty="0">
                <a:latin typeface="Calibri"/>
                <a:cs typeface="Calibri"/>
              </a:rPr>
              <a:t>You </a:t>
            </a:r>
            <a:r>
              <a:rPr sz="2600" b="1" dirty="0">
                <a:latin typeface="Calibri"/>
                <a:cs typeface="Calibri"/>
              </a:rPr>
              <a:t>pose the </a:t>
            </a:r>
            <a:r>
              <a:rPr sz="2600" b="1" spc="-5" dirty="0">
                <a:latin typeface="Calibri"/>
                <a:cs typeface="Calibri"/>
              </a:rPr>
              <a:t>question </a:t>
            </a:r>
            <a:r>
              <a:rPr sz="2600" b="1" dirty="0">
                <a:latin typeface="Calibri"/>
                <a:cs typeface="Calibri"/>
              </a:rPr>
              <a:t>as an</a:t>
            </a:r>
            <a:r>
              <a:rPr sz="2600" b="1" spc="6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instruction.</a:t>
            </a:r>
            <a:endParaRPr sz="2600" dirty="0">
              <a:latin typeface="Calibri"/>
              <a:cs typeface="Calibri"/>
            </a:endParaRPr>
          </a:p>
          <a:p>
            <a:pPr marL="12700" algn="l" rtl="0">
              <a:lnSpc>
                <a:spcPct val="100000"/>
              </a:lnSpc>
              <a:spcBef>
                <a:spcPts val="480"/>
              </a:spcBef>
            </a:pPr>
            <a:r>
              <a:rPr sz="2600" b="1" spc="-10" dirty="0">
                <a:latin typeface="Calibri"/>
                <a:cs typeface="Calibri"/>
              </a:rPr>
              <a:t>Direct </a:t>
            </a:r>
            <a:r>
              <a:rPr sz="2600" b="1" spc="-5" dirty="0">
                <a:latin typeface="Calibri"/>
                <a:cs typeface="Calibri"/>
              </a:rPr>
              <a:t>questions </a:t>
            </a:r>
            <a:r>
              <a:rPr sz="2600" b="1" spc="-10" dirty="0">
                <a:latin typeface="Calibri"/>
                <a:cs typeface="Calibri"/>
              </a:rPr>
              <a:t>are </a:t>
            </a:r>
            <a:r>
              <a:rPr sz="2600" b="1" spc="-5" dirty="0">
                <a:latin typeface="Calibri"/>
                <a:cs typeface="Calibri"/>
              </a:rPr>
              <a:t>especially helpful when you need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to</a:t>
            </a:r>
            <a:endParaRPr sz="2600" dirty="0">
              <a:latin typeface="Calibri"/>
              <a:cs typeface="Calibri"/>
            </a:endParaRPr>
          </a:p>
          <a:p>
            <a:pPr marL="12700" marR="5080" algn="l" rtl="0">
              <a:lnSpc>
                <a:spcPct val="115599"/>
              </a:lnSpc>
              <a:spcBef>
                <a:spcPts val="10"/>
              </a:spcBef>
            </a:pPr>
            <a:r>
              <a:rPr sz="2600" b="1" spc="-15" dirty="0">
                <a:latin typeface="Calibri"/>
                <a:cs typeface="Calibri"/>
              </a:rPr>
              <a:t>get </a:t>
            </a:r>
            <a:r>
              <a:rPr sz="2600" b="1" spc="-5" dirty="0">
                <a:latin typeface="Calibri"/>
                <a:cs typeface="Calibri"/>
              </a:rPr>
              <a:t>the other </a:t>
            </a:r>
            <a:r>
              <a:rPr sz="2600" b="1" spc="-25" dirty="0">
                <a:latin typeface="Calibri"/>
                <a:cs typeface="Calibri"/>
              </a:rPr>
              <a:t>person’s </a:t>
            </a:r>
            <a:r>
              <a:rPr sz="2600" b="1" spc="-20" dirty="0">
                <a:latin typeface="Calibri"/>
                <a:cs typeface="Calibri"/>
              </a:rPr>
              <a:t>attention </a:t>
            </a:r>
            <a:r>
              <a:rPr sz="2600" b="1" spc="-5" dirty="0">
                <a:latin typeface="Calibri"/>
                <a:cs typeface="Calibri"/>
              </a:rPr>
              <a:t>and acquire </a:t>
            </a:r>
            <a:r>
              <a:rPr sz="2600" b="1" dirty="0">
                <a:latin typeface="Calibri"/>
                <a:cs typeface="Calibri"/>
              </a:rPr>
              <a:t>specific  </a:t>
            </a:r>
            <a:r>
              <a:rPr sz="2600" b="1" spc="-10" dirty="0">
                <a:latin typeface="Calibri"/>
                <a:cs typeface="Calibri"/>
              </a:rPr>
              <a:t>information. </a:t>
            </a:r>
            <a:r>
              <a:rPr sz="2600" b="1" dirty="0">
                <a:latin typeface="Calibri"/>
                <a:cs typeface="Calibri"/>
              </a:rPr>
              <a:t>A </a:t>
            </a:r>
            <a:r>
              <a:rPr sz="2600" b="1" spc="-10" dirty="0">
                <a:latin typeface="Calibri"/>
                <a:cs typeface="Calibri"/>
              </a:rPr>
              <a:t>direct question tends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begin with </a:t>
            </a:r>
            <a:r>
              <a:rPr sz="2600" b="1" spc="-10" dirty="0">
                <a:latin typeface="Calibri"/>
                <a:cs typeface="Calibri"/>
              </a:rPr>
              <a:t>phrases  </a:t>
            </a:r>
            <a:r>
              <a:rPr sz="2600" b="1" dirty="0">
                <a:latin typeface="Calibri"/>
                <a:cs typeface="Calibri"/>
              </a:rPr>
              <a:t>such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as:</a:t>
            </a:r>
            <a:endParaRPr sz="2600" dirty="0">
              <a:latin typeface="Calibri"/>
              <a:cs typeface="Calibri"/>
            </a:endParaRPr>
          </a:p>
          <a:p>
            <a:pPr marL="12700" marR="4804410" algn="l" rtl="0">
              <a:lnSpc>
                <a:spcPct val="114399"/>
              </a:lnSpc>
              <a:spcBef>
                <a:spcPts val="45"/>
              </a:spcBef>
            </a:pPr>
            <a:r>
              <a:rPr sz="2600" b="1" spc="-60" dirty="0">
                <a:latin typeface="Calibri"/>
                <a:cs typeface="Calibri"/>
              </a:rPr>
              <a:t>Tell </a:t>
            </a:r>
            <a:r>
              <a:rPr sz="2600" b="1" dirty="0">
                <a:latin typeface="Calibri"/>
                <a:cs typeface="Calibri"/>
              </a:rPr>
              <a:t>me </a:t>
            </a:r>
            <a:r>
              <a:rPr sz="2600" b="1" spc="-5" dirty="0">
                <a:latin typeface="Calibri"/>
                <a:cs typeface="Calibri"/>
              </a:rPr>
              <a:t>Jane, .......  Explain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dirty="0">
                <a:latin typeface="Calibri"/>
                <a:cs typeface="Calibri"/>
              </a:rPr>
              <a:t>me </a:t>
            </a:r>
            <a:r>
              <a:rPr sz="2600" b="1" spc="-5" dirty="0">
                <a:latin typeface="Calibri"/>
                <a:cs typeface="Calibri"/>
              </a:rPr>
              <a:t>John,</a:t>
            </a:r>
            <a:r>
              <a:rPr sz="2600" b="1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.....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854" y="498424"/>
            <a:ext cx="4376420" cy="1068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dirty="0"/>
              <a:t>Summary</a:t>
            </a:r>
            <a:endParaRPr sz="3600"/>
          </a:p>
          <a:p>
            <a:pPr algn="ctr">
              <a:lnSpc>
                <a:spcPts val="4105"/>
              </a:lnSpc>
              <a:tabLst>
                <a:tab pos="3639185" algn="l"/>
              </a:tabLst>
            </a:pPr>
            <a:r>
              <a:rPr sz="3600" spc="-105" dirty="0"/>
              <a:t>T</a:t>
            </a:r>
            <a:r>
              <a:rPr sz="3600" dirty="0"/>
              <a:t>ype</a:t>
            </a:r>
            <a:r>
              <a:rPr sz="3600" spc="-10" dirty="0"/>
              <a:t> </a:t>
            </a:r>
            <a:r>
              <a:rPr sz="3600" dirty="0"/>
              <a:t>of </a:t>
            </a:r>
            <a:r>
              <a:rPr sz="3600" spc="-5" dirty="0"/>
              <a:t>Que</a:t>
            </a:r>
            <a:r>
              <a:rPr sz="3600" spc="-30" dirty="0"/>
              <a:t>s</a:t>
            </a:r>
            <a:r>
              <a:rPr sz="3600" dirty="0"/>
              <a:t>tion/	Use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6367" y="1916131"/>
            <a:ext cx="7927340" cy="31318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1925" indent="-149225" algn="l" rtl="0">
              <a:lnSpc>
                <a:spcPct val="100000"/>
              </a:lnSpc>
              <a:spcBef>
                <a:spcPts val="585"/>
              </a:spcBef>
              <a:buChar char="-"/>
              <a:tabLst>
                <a:tab pos="189865" algn="l"/>
              </a:tabLst>
            </a:pPr>
            <a:r>
              <a:rPr sz="2600" b="1" spc="-5" dirty="0">
                <a:latin typeface="Calibri"/>
                <a:cs typeface="Calibri"/>
              </a:rPr>
              <a:t>Open Questions: </a:t>
            </a:r>
            <a:r>
              <a:rPr sz="2600" b="1" spc="-10" dirty="0">
                <a:latin typeface="Calibri"/>
                <a:cs typeface="Calibri"/>
              </a:rPr>
              <a:t>For </a:t>
            </a:r>
            <a:r>
              <a:rPr sz="2600" b="1" spc="-5" dirty="0">
                <a:latin typeface="Calibri"/>
                <a:cs typeface="Calibri"/>
              </a:rPr>
              <a:t>more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information</a:t>
            </a:r>
            <a:endParaRPr sz="2600" dirty="0">
              <a:latin typeface="Calibri"/>
              <a:cs typeface="Calibri"/>
            </a:endParaRPr>
          </a:p>
          <a:p>
            <a:pPr marL="161925" marR="323850" indent="-149225" algn="l" rtl="0">
              <a:lnSpc>
                <a:spcPts val="2810"/>
              </a:lnSpc>
              <a:spcBef>
                <a:spcPts val="844"/>
              </a:spcBef>
              <a:buChar char="-"/>
              <a:tabLst>
                <a:tab pos="189865" algn="l"/>
              </a:tabLst>
            </a:pPr>
            <a:r>
              <a:rPr sz="2600" b="1" spc="-5" dirty="0">
                <a:latin typeface="Calibri"/>
                <a:cs typeface="Calibri"/>
              </a:rPr>
              <a:t>Closed Questions: </a:t>
            </a:r>
            <a:r>
              <a:rPr sz="2600" b="1" spc="-10" dirty="0">
                <a:latin typeface="Calibri"/>
                <a:cs typeface="Calibri"/>
              </a:rPr>
              <a:t>For </a:t>
            </a:r>
            <a:r>
              <a:rPr sz="2600" b="1" spc="-5" dirty="0">
                <a:latin typeface="Calibri"/>
                <a:cs typeface="Calibri"/>
              </a:rPr>
              <a:t>specific </a:t>
            </a:r>
            <a:r>
              <a:rPr sz="2600" b="1" spc="-10" dirty="0">
                <a:latin typeface="Calibri"/>
                <a:cs typeface="Calibri"/>
              </a:rPr>
              <a:t>information </a:t>
            </a:r>
            <a:r>
              <a:rPr sz="2600" b="1" dirty="0">
                <a:latin typeface="Calibri"/>
                <a:cs typeface="Calibri"/>
              </a:rPr>
              <a:t>or a </a:t>
            </a:r>
            <a:r>
              <a:rPr sz="2600" b="1" spc="-10" dirty="0">
                <a:latin typeface="Calibri"/>
                <a:cs typeface="Calibri"/>
              </a:rPr>
              <a:t>yes/no  response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40"/>
              </a:spcBef>
              <a:buChar char="-"/>
              <a:tabLst>
                <a:tab pos="189865" algn="l"/>
              </a:tabLst>
            </a:pPr>
            <a:r>
              <a:rPr sz="2600" b="1" spc="-5" dirty="0">
                <a:latin typeface="Calibri"/>
                <a:cs typeface="Calibri"/>
              </a:rPr>
              <a:t>Probing Questions: </a:t>
            </a:r>
            <a:r>
              <a:rPr sz="2600" b="1" spc="-10" dirty="0">
                <a:latin typeface="Calibri"/>
                <a:cs typeface="Calibri"/>
              </a:rPr>
              <a:t>For </a:t>
            </a:r>
            <a:r>
              <a:rPr sz="2600" b="1" spc="-5" dirty="0">
                <a:latin typeface="Calibri"/>
                <a:cs typeface="Calibri"/>
              </a:rPr>
              <a:t>added</a:t>
            </a:r>
            <a:r>
              <a:rPr sz="2600" b="1" spc="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detail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90"/>
              </a:spcBef>
              <a:buChar char="-"/>
              <a:tabLst>
                <a:tab pos="189865" algn="l"/>
              </a:tabLst>
            </a:pPr>
            <a:r>
              <a:rPr sz="2600" b="1" spc="-15" dirty="0">
                <a:latin typeface="Calibri"/>
                <a:cs typeface="Calibri"/>
              </a:rPr>
              <a:t>Reflective </a:t>
            </a:r>
            <a:r>
              <a:rPr sz="2600" b="1" spc="-5" dirty="0">
                <a:latin typeface="Calibri"/>
                <a:cs typeface="Calibri"/>
              </a:rPr>
              <a:t>Questions: </a:t>
            </a:r>
            <a:r>
              <a:rPr sz="2600" b="1" spc="-114" dirty="0">
                <a:latin typeface="Calibri"/>
                <a:cs typeface="Calibri"/>
              </a:rPr>
              <a:t>To </a:t>
            </a:r>
            <a:r>
              <a:rPr sz="2600" b="1" spc="-15" dirty="0">
                <a:latin typeface="Calibri"/>
                <a:cs typeface="Calibri"/>
              </a:rPr>
              <a:t>get </a:t>
            </a:r>
            <a:r>
              <a:rPr sz="2600" b="1" spc="-5" dirty="0">
                <a:latin typeface="Calibri"/>
                <a:cs typeface="Calibri"/>
              </a:rPr>
              <a:t>the other back </a:t>
            </a:r>
            <a:r>
              <a:rPr sz="2600" b="1" dirty="0">
                <a:latin typeface="Calibri"/>
                <a:cs typeface="Calibri"/>
              </a:rPr>
              <a:t>on</a:t>
            </a:r>
            <a:r>
              <a:rPr sz="2600" b="1" spc="15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track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95"/>
              </a:spcBef>
              <a:buChar char="-"/>
              <a:tabLst>
                <a:tab pos="189865" algn="l"/>
              </a:tabLst>
            </a:pPr>
            <a:r>
              <a:rPr sz="2600" b="1" spc="-5" dirty="0">
                <a:latin typeface="Calibri"/>
                <a:cs typeface="Calibri"/>
              </a:rPr>
              <a:t>Hypothetical Questions: </a:t>
            </a:r>
            <a:r>
              <a:rPr sz="2600" b="1" spc="-120" dirty="0">
                <a:latin typeface="Calibri"/>
                <a:cs typeface="Calibri"/>
              </a:rPr>
              <a:t>To </a:t>
            </a:r>
            <a:r>
              <a:rPr sz="2600" b="1" spc="-15" dirty="0">
                <a:latin typeface="Calibri"/>
                <a:cs typeface="Calibri"/>
              </a:rPr>
              <a:t>get </a:t>
            </a:r>
            <a:r>
              <a:rPr sz="2600" b="1" spc="-5" dirty="0">
                <a:latin typeface="Calibri"/>
                <a:cs typeface="Calibri"/>
              </a:rPr>
              <a:t>the other </a:t>
            </a:r>
            <a:r>
              <a:rPr sz="2600" b="1" spc="-15" dirty="0">
                <a:latin typeface="Calibri"/>
                <a:cs typeface="Calibri"/>
              </a:rPr>
              <a:t>to</a:t>
            </a:r>
            <a:r>
              <a:rPr sz="2600" b="1" spc="17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think/reflect</a:t>
            </a:r>
            <a:endParaRPr sz="2600" dirty="0">
              <a:latin typeface="Calibri"/>
              <a:cs typeface="Calibri"/>
            </a:endParaRPr>
          </a:p>
          <a:p>
            <a:pPr marL="161925" indent="-149225" algn="l" rtl="0">
              <a:lnSpc>
                <a:spcPct val="100000"/>
              </a:lnSpc>
              <a:spcBef>
                <a:spcPts val="480"/>
              </a:spcBef>
              <a:buChar char="-"/>
              <a:tabLst>
                <a:tab pos="189865" algn="l"/>
              </a:tabLst>
            </a:pPr>
            <a:r>
              <a:rPr sz="2600" b="1" spc="-10" dirty="0">
                <a:latin typeface="Calibri"/>
                <a:cs typeface="Calibri"/>
              </a:rPr>
              <a:t>Direct </a:t>
            </a:r>
            <a:r>
              <a:rPr sz="2600" b="1" spc="-5" dirty="0">
                <a:latin typeface="Calibri"/>
                <a:cs typeface="Calibri"/>
              </a:rPr>
              <a:t>Questions: </a:t>
            </a:r>
            <a:r>
              <a:rPr sz="2600" b="1" dirty="0">
                <a:latin typeface="Calibri"/>
                <a:cs typeface="Calibri"/>
              </a:rPr>
              <a:t>An </a:t>
            </a:r>
            <a:r>
              <a:rPr sz="2600" b="1" spc="-5" dirty="0">
                <a:latin typeface="Calibri"/>
                <a:cs typeface="Calibri"/>
              </a:rPr>
              <a:t>instruction </a:t>
            </a:r>
            <a:r>
              <a:rPr sz="2600" b="1" spc="-15" dirty="0">
                <a:latin typeface="Calibri"/>
                <a:cs typeface="Calibri"/>
              </a:rPr>
              <a:t>to get </a:t>
            </a:r>
            <a:r>
              <a:rPr sz="2600" b="1" spc="-20" dirty="0">
                <a:latin typeface="Calibri"/>
                <a:cs typeface="Calibri"/>
              </a:rPr>
              <a:t>attention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362" y="573049"/>
            <a:ext cx="4104004" cy="432434"/>
          </a:xfrm>
          <a:custGeom>
            <a:avLst/>
            <a:gdLst/>
            <a:ahLst/>
            <a:cxnLst/>
            <a:rect l="l" t="t" r="r" b="b"/>
            <a:pathLst>
              <a:path w="4104004" h="432434">
                <a:moveTo>
                  <a:pt x="0" y="432028"/>
                </a:moveTo>
                <a:lnTo>
                  <a:pt x="4103751" y="432028"/>
                </a:lnTo>
                <a:lnTo>
                  <a:pt x="4103751" y="0"/>
                </a:lnTo>
                <a:lnTo>
                  <a:pt x="0" y="0"/>
                </a:lnTo>
                <a:lnTo>
                  <a:pt x="0" y="432028"/>
                </a:lnTo>
                <a:close/>
              </a:path>
            </a:pathLst>
          </a:custGeom>
          <a:solidFill>
            <a:srgbClr val="6DA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37177" y="573049"/>
            <a:ext cx="4573905" cy="432434"/>
          </a:xfrm>
          <a:custGeom>
            <a:avLst/>
            <a:gdLst/>
            <a:ahLst/>
            <a:cxnLst/>
            <a:rect l="l" t="t" r="r" b="b"/>
            <a:pathLst>
              <a:path w="4573905" h="432434">
                <a:moveTo>
                  <a:pt x="0" y="432028"/>
                </a:moveTo>
                <a:lnTo>
                  <a:pt x="4573524" y="432028"/>
                </a:lnTo>
                <a:lnTo>
                  <a:pt x="4573524" y="0"/>
                </a:lnTo>
                <a:lnTo>
                  <a:pt x="0" y="0"/>
                </a:lnTo>
                <a:lnTo>
                  <a:pt x="0" y="432028"/>
                </a:lnTo>
                <a:close/>
              </a:path>
            </a:pathLst>
          </a:custGeom>
          <a:solidFill>
            <a:srgbClr val="6DA6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37177" y="569341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4">
                <a:moveTo>
                  <a:pt x="0" y="0"/>
                </a:moveTo>
                <a:lnTo>
                  <a:pt x="0" y="435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7177" y="1005077"/>
            <a:ext cx="0" cy="5853430"/>
          </a:xfrm>
          <a:custGeom>
            <a:avLst/>
            <a:gdLst/>
            <a:ahLst/>
            <a:cxnLst/>
            <a:rect l="l" t="t" r="r" b="b"/>
            <a:pathLst>
              <a:path h="5853430">
                <a:moveTo>
                  <a:pt x="0" y="0"/>
                </a:moveTo>
                <a:lnTo>
                  <a:pt x="0" y="5852918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012" y="1005077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012" y="1712086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012" y="2131695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7012" y="2838704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012" y="3601339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012" y="3988434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012" y="4695444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012" y="5082413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012" y="5789409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012" y="6496443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362" y="569341"/>
            <a:ext cx="0" cy="436245"/>
          </a:xfrm>
          <a:custGeom>
            <a:avLst/>
            <a:gdLst/>
            <a:ahLst/>
            <a:cxnLst/>
            <a:rect l="l" t="t" r="r" b="b"/>
            <a:pathLst>
              <a:path h="436244">
                <a:moveTo>
                  <a:pt x="0" y="0"/>
                </a:moveTo>
                <a:lnTo>
                  <a:pt x="0" y="4357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3362" y="1005077"/>
            <a:ext cx="0" cy="5853430"/>
          </a:xfrm>
          <a:custGeom>
            <a:avLst/>
            <a:gdLst/>
            <a:ahLst/>
            <a:cxnLst/>
            <a:rect l="l" t="t" r="r" b="b"/>
            <a:pathLst>
              <a:path h="5853430">
                <a:moveTo>
                  <a:pt x="0" y="0"/>
                </a:moveTo>
                <a:lnTo>
                  <a:pt x="0" y="5852918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012" y="573151"/>
            <a:ext cx="8684260" cy="0"/>
          </a:xfrm>
          <a:custGeom>
            <a:avLst/>
            <a:gdLst/>
            <a:ahLst/>
            <a:cxnLst/>
            <a:rect l="l" t="t" r="r" b="b"/>
            <a:pathLst>
              <a:path w="8684260">
                <a:moveTo>
                  <a:pt x="0" y="0"/>
                </a:moveTo>
                <a:lnTo>
                  <a:pt x="8683688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78889" y="609091"/>
            <a:ext cx="10185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0561" y="609091"/>
            <a:ext cx="12115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100" b="1" spc="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stening</a:t>
            </a:r>
            <a:endParaRPr sz="2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9052" y="1009650"/>
            <a:ext cx="32600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1. A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physical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ability and not</a:t>
            </a:r>
            <a:r>
              <a:rPr sz="2100" b="1" spc="-10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 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conscious act</a:t>
            </a:r>
            <a:r>
              <a:rPr sz="2100" b="1" spc="-4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(Physiological)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93819" y="1169670"/>
            <a:ext cx="43789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 skill and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conscious act</a:t>
            </a:r>
            <a:r>
              <a:rPr sz="2100" b="1" spc="-9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(Psychological)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052" y="1732915"/>
            <a:ext cx="24930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2. Is hearing</a:t>
            </a:r>
            <a:r>
              <a:rPr sz="2100" b="1" spc="-60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randomly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93819" y="1732915"/>
            <a:ext cx="42354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Is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listening intentionally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and</a:t>
            </a:r>
            <a:r>
              <a:rPr sz="2100" b="1" spc="-50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analyzing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052" y="2135835"/>
            <a:ext cx="376809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3. </a:t>
            </a: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Everyone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who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is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physically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able</a:t>
            </a:r>
            <a:endParaRPr sz="2100" dirty="0">
              <a:latin typeface="Calibri"/>
              <a:cs typeface="Calibri"/>
            </a:endParaRPr>
          </a:p>
          <a:p>
            <a:pPr marL="12700" algn="l">
              <a:lnSpc>
                <a:spcPct val="100000"/>
              </a:lnSpc>
              <a:spcBef>
                <a:spcPts val="5"/>
              </a:spcBef>
            </a:pP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to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hears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93819" y="2296414"/>
            <a:ext cx="22993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Not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everyone</a:t>
            </a:r>
            <a:r>
              <a:rPr sz="2100" b="1" spc="-5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listens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9052" y="3031363"/>
            <a:ext cx="33489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4.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Perceiving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sound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by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the</a:t>
            </a:r>
            <a:r>
              <a:rPr sz="2100" b="1" spc="-8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ear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93819" y="2871342"/>
            <a:ext cx="43186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Making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an </a:t>
            </a: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effort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to understand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using 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reception,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analysis, and</a:t>
            </a:r>
            <a:r>
              <a:rPr sz="2100" b="1" spc="2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interpretation.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9052" y="3606545"/>
            <a:ext cx="15652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5.</a:t>
            </a:r>
            <a:r>
              <a:rPr sz="2100" b="1" spc="-6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Involuntary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93819" y="3606545"/>
            <a:ext cx="110553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0" dirty="0">
                <a:solidFill>
                  <a:srgbClr val="4A4848"/>
                </a:solidFill>
                <a:latin typeface="Calibri"/>
                <a:cs typeface="Calibri"/>
              </a:rPr>
              <a:t>Voluntary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9052" y="3993642"/>
            <a:ext cx="36010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6. </a:t>
            </a:r>
            <a:r>
              <a:rPr sz="2100" b="1" spc="-60" dirty="0">
                <a:solidFill>
                  <a:srgbClr val="4A4848"/>
                </a:solidFill>
                <a:latin typeface="Calibri"/>
                <a:cs typeface="Calibri"/>
              </a:rPr>
              <a:t>You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just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hear sound and noise  but do not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understand</a:t>
            </a:r>
            <a:r>
              <a:rPr sz="2100" b="1" spc="-70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much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93819" y="3993642"/>
            <a:ext cx="40894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60" dirty="0">
                <a:solidFill>
                  <a:srgbClr val="4A4848"/>
                </a:solidFill>
                <a:latin typeface="Calibri"/>
                <a:cs typeface="Calibri"/>
              </a:rPr>
              <a:t>You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understand </a:t>
            </a: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what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is being said or 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heard.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9052" y="4700778"/>
            <a:ext cx="25457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7.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Does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not need</a:t>
            </a:r>
            <a:r>
              <a:rPr sz="2100" b="1" spc="-7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focus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93819" y="4700778"/>
            <a:ext cx="237109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Needs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focus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and</a:t>
            </a:r>
            <a:r>
              <a:rPr sz="2100" b="1" spc="-70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care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9052" y="5087873"/>
            <a:ext cx="3916679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8.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Hearing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uses only one of the</a:t>
            </a:r>
            <a:r>
              <a:rPr sz="2100" b="1" spc="-6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five 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senses.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93819" y="5087873"/>
            <a:ext cx="37814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Listening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uses hearing, seeing</a:t>
            </a:r>
            <a:r>
              <a:rPr sz="2100" b="1" spc="-6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and 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sometimes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the sense of</a:t>
            </a:r>
            <a:r>
              <a:rPr sz="2100" b="1" spc="-2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touch.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93819" y="5794959"/>
            <a:ext cx="378650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Observing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behaviour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and adding  </a:t>
            </a:r>
            <a:r>
              <a:rPr sz="2100" b="1" spc="-5" dirty="0">
                <a:solidFill>
                  <a:srgbClr val="4A4848"/>
                </a:solidFill>
                <a:latin typeface="Calibri"/>
                <a:cs typeface="Calibri"/>
              </a:rPr>
              <a:t>meaning </a:t>
            </a: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to what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the </a:t>
            </a: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speaker</a:t>
            </a:r>
            <a:r>
              <a:rPr sz="2100" b="1" spc="30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4A4848"/>
                </a:solidFill>
                <a:latin typeface="Calibri"/>
                <a:cs typeface="Calibri"/>
              </a:rPr>
              <a:t>says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9052" y="6502095"/>
            <a:ext cx="12338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10.</a:t>
            </a:r>
            <a:r>
              <a:rPr sz="2100" b="1" spc="-85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Passive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93819" y="6502095"/>
            <a:ext cx="7150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Acti</a:t>
            </a:r>
            <a:r>
              <a:rPr sz="2100" b="1" spc="-25" dirty="0">
                <a:solidFill>
                  <a:srgbClr val="4A4848"/>
                </a:solidFill>
                <a:latin typeface="Calibri"/>
                <a:cs typeface="Calibri"/>
              </a:rPr>
              <a:t>v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9052" y="5954979"/>
            <a:ext cx="3249295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9.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Receiving </a:t>
            </a:r>
            <a:r>
              <a:rPr sz="2100" b="1" dirty="0">
                <a:solidFill>
                  <a:srgbClr val="4A4848"/>
                </a:solidFill>
                <a:latin typeface="Calibri"/>
                <a:cs typeface="Calibri"/>
              </a:rPr>
              <a:t>sound</a:t>
            </a:r>
            <a:r>
              <a:rPr sz="2100" b="1" spc="-60" dirty="0">
                <a:solidFill>
                  <a:srgbClr val="4A4848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4A4848"/>
                </a:solidFill>
                <a:latin typeface="Calibri"/>
                <a:cs typeface="Calibri"/>
              </a:rPr>
              <a:t>vibrations</a:t>
            </a:r>
            <a:endParaRPr sz="2100">
              <a:latin typeface="Calibri"/>
              <a:cs typeface="Calibri"/>
            </a:endParaRPr>
          </a:p>
          <a:p>
            <a:pPr marL="431165">
              <a:lnSpc>
                <a:spcPct val="100000"/>
              </a:lnSpc>
              <a:spcBef>
                <a:spcPts val="1425"/>
              </a:spcBef>
            </a:pPr>
            <a:r>
              <a:rPr sz="900" spc="-30" dirty="0">
                <a:latin typeface="Arial"/>
                <a:cs typeface="Arial"/>
              </a:rPr>
              <a:t>6</a:t>
            </a:r>
            <a:endParaRPr sz="9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28672" y="0"/>
            <a:ext cx="3919728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568320" y="14477"/>
            <a:ext cx="34137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Hearing </a:t>
            </a:r>
            <a:r>
              <a:rPr spc="-65" dirty="0"/>
              <a:t>Vs</a:t>
            </a:r>
            <a:r>
              <a:rPr spc="-90" dirty="0"/>
              <a:t> </a:t>
            </a:r>
            <a:r>
              <a:rPr spc="-10" dirty="0"/>
              <a:t>Listening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216" y="4147769"/>
            <a:ext cx="7209155" cy="8559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1925" marR="5080" indent="-149860">
              <a:lnSpc>
                <a:spcPts val="3290"/>
              </a:lnSpc>
              <a:spcBef>
                <a:spcPts val="75"/>
              </a:spcBef>
            </a:pPr>
            <a:r>
              <a:rPr sz="2600" b="1" dirty="0">
                <a:latin typeface="Calibri"/>
                <a:cs typeface="Calibri"/>
              </a:rPr>
              <a:t>- </a:t>
            </a:r>
            <a:r>
              <a:rPr sz="2600" b="1" spc="-5" dirty="0">
                <a:latin typeface="Calibri"/>
                <a:cs typeface="Calibri"/>
              </a:rPr>
              <a:t>Active </a:t>
            </a:r>
            <a:r>
              <a:rPr sz="2600" b="1" spc="-15" dirty="0">
                <a:latin typeface="Calibri"/>
                <a:cs typeface="Calibri"/>
              </a:rPr>
              <a:t>listening motivates </a:t>
            </a:r>
            <a:r>
              <a:rPr sz="2600" b="1" dirty="0">
                <a:latin typeface="Calibri"/>
                <a:cs typeface="Calibri"/>
              </a:rPr>
              <a:t>and </a:t>
            </a:r>
            <a:r>
              <a:rPr sz="2600" b="1" spc="-15" dirty="0">
                <a:latin typeface="Calibri"/>
                <a:cs typeface="Calibri"/>
              </a:rPr>
              <a:t>encourages </a:t>
            </a:r>
            <a:r>
              <a:rPr sz="2600" b="1" dirty="0">
                <a:latin typeface="Calibri"/>
                <a:cs typeface="Calibri"/>
              </a:rPr>
              <a:t>both </a:t>
            </a:r>
            <a:r>
              <a:rPr sz="2600" b="1" spc="-5" dirty="0">
                <a:latin typeface="Calibri"/>
                <a:cs typeface="Calibri"/>
              </a:rPr>
              <a:t>the  </a:t>
            </a:r>
            <a:r>
              <a:rPr sz="2600" b="1" spc="-15" dirty="0">
                <a:latin typeface="Calibri"/>
                <a:cs typeface="Calibri"/>
              </a:rPr>
              <a:t>speaker </a:t>
            </a:r>
            <a:r>
              <a:rPr sz="2600" b="1" spc="-5" dirty="0">
                <a:latin typeface="Calibri"/>
                <a:cs typeface="Calibri"/>
              </a:rPr>
              <a:t>and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listener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490610"/>
            <a:ext cx="7583215" cy="349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842" y="6431536"/>
            <a:ext cx="15049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7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8292748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4122801"/>
            <a:ext cx="8420386" cy="192296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1150" marR="5080" indent="-298450" algn="l" rtl="0">
              <a:lnSpc>
                <a:spcPct val="150000"/>
              </a:lnSpc>
              <a:spcBef>
                <a:spcPts val="455"/>
              </a:spcBef>
              <a:buAutoNum type="arabicPlain" startAt="4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It shows </a:t>
            </a:r>
            <a:r>
              <a:rPr sz="2600" b="1" spc="-5" dirty="0">
                <a:latin typeface="Calibri"/>
                <a:cs typeface="Calibri"/>
              </a:rPr>
              <a:t>the </a:t>
            </a:r>
            <a:r>
              <a:rPr sz="2600" b="1" spc="-15" dirty="0">
                <a:latin typeface="Calibri"/>
                <a:cs typeface="Calibri"/>
              </a:rPr>
              <a:t>speaker </a:t>
            </a:r>
            <a:r>
              <a:rPr sz="2600" b="1" spc="-10" dirty="0">
                <a:latin typeface="Calibri"/>
                <a:cs typeface="Calibri"/>
              </a:rPr>
              <a:t>respect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that you are paying  </a:t>
            </a:r>
            <a:r>
              <a:rPr sz="2600" b="1" spc="-5" dirty="0">
                <a:latin typeface="Calibri"/>
                <a:cs typeface="Calibri"/>
              </a:rPr>
              <a:t>close </a:t>
            </a:r>
            <a:r>
              <a:rPr sz="2600" b="1" spc="-20" dirty="0">
                <a:latin typeface="Calibri"/>
                <a:cs typeface="Calibri"/>
              </a:rPr>
              <a:t>attention </a:t>
            </a:r>
            <a:r>
              <a:rPr sz="2600" b="1" spc="-15" dirty="0">
                <a:latin typeface="Calibri"/>
                <a:cs typeface="Calibri"/>
              </a:rPr>
              <a:t>to </a:t>
            </a:r>
            <a:r>
              <a:rPr sz="2600" b="1" spc="-10" dirty="0">
                <a:latin typeface="Calibri"/>
                <a:cs typeface="Calibri"/>
              </a:rPr>
              <a:t>what they are</a:t>
            </a:r>
            <a:r>
              <a:rPr sz="2600" b="1" spc="6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saying</a:t>
            </a:r>
            <a:r>
              <a:rPr sz="2600" spc="-5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311150" indent="-298450" algn="l" rtl="0">
              <a:lnSpc>
                <a:spcPct val="150000"/>
              </a:lnSpc>
              <a:spcBef>
                <a:spcPts val="450"/>
              </a:spcBef>
              <a:buAutoNum type="arabicPlain" startAt="4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It </a:t>
            </a:r>
            <a:r>
              <a:rPr sz="2600" b="1" spc="-15" dirty="0">
                <a:latin typeface="Calibri"/>
                <a:cs typeface="Calibri"/>
              </a:rPr>
              <a:t>encourages </a:t>
            </a:r>
            <a:r>
              <a:rPr sz="2600" b="1" dirty="0">
                <a:latin typeface="Calibri"/>
                <a:cs typeface="Calibri"/>
              </a:rPr>
              <a:t>open </a:t>
            </a:r>
            <a:r>
              <a:rPr sz="2600" b="1" spc="-5" dirty="0">
                <a:latin typeface="Calibri"/>
                <a:cs typeface="Calibri"/>
              </a:rPr>
              <a:t>and </a:t>
            </a:r>
            <a:r>
              <a:rPr sz="2600" b="1" spc="-10" dirty="0">
                <a:latin typeface="Calibri"/>
                <a:cs typeface="Calibri"/>
              </a:rPr>
              <a:t>healthy</a:t>
            </a:r>
            <a:r>
              <a:rPr sz="2600" b="1" spc="5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communication.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842" y="6431536"/>
            <a:ext cx="15049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8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7707" y="435863"/>
            <a:ext cx="3726179" cy="899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37738" y="525271"/>
            <a:ext cx="32181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Modes </a:t>
            </a:r>
            <a:r>
              <a:rPr dirty="0"/>
              <a:t>of</a:t>
            </a:r>
            <a:r>
              <a:rPr spc="-60" dirty="0"/>
              <a:t> </a:t>
            </a:r>
            <a:r>
              <a:rPr spc="-10" dirty="0"/>
              <a:t>Listening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4842" y="6431536"/>
            <a:ext cx="15049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5"/>
              </a:lnSpc>
            </a:pPr>
            <a:fld id="{81D60167-4931-47E6-BA6A-407CBD079E47}" type="slidenum">
              <a:rPr sz="1400" dirty="0">
                <a:latin typeface="Arial"/>
                <a:cs typeface="Arial"/>
              </a:rPr>
              <a:t>9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83872"/>
              </p:ext>
            </p:extLst>
          </p:nvPr>
        </p:nvGraphicFramePr>
        <p:xfrm>
          <a:off x="76200" y="1524001"/>
          <a:ext cx="8686800" cy="5029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9392">
                <a:tc>
                  <a:txBody>
                    <a:bodyPr/>
                    <a:lstStyle/>
                    <a:p>
                      <a:pPr marL="105410" marR="105664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b="1" spc="-5" dirty="0">
                          <a:latin typeface="Calibri"/>
                          <a:cs typeface="Calibri"/>
                        </a:rPr>
                        <a:t>Cautious  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600" b="1" spc="-2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600" b="1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600" b="1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g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304165" algn="just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26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understanding 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2600" b="1" spc="-5" dirty="0">
                          <a:latin typeface="Calibri"/>
                          <a:cs typeface="Calibri"/>
                        </a:rPr>
                        <a:t>remembering concepts and  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details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2453">
                <a:tc>
                  <a:txBody>
                    <a:bodyPr/>
                    <a:lstStyle/>
                    <a:p>
                      <a:pPr marL="105410" marR="9232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Skim</a:t>
                      </a:r>
                      <a:r>
                        <a:rPr sz="2600" b="1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g  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Listening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9042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2600" b="1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26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understanding  </a:t>
                      </a:r>
                      <a:r>
                        <a:rPr sz="2600" b="1" spc="-15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26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-5" dirty="0">
                          <a:latin typeface="Calibri"/>
                          <a:cs typeface="Calibri"/>
                        </a:rPr>
                        <a:t>concepts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354">
                <a:tc>
                  <a:txBody>
                    <a:bodyPr/>
                    <a:lstStyle/>
                    <a:p>
                      <a:pPr marL="105410" marR="104775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Sca</a:t>
                      </a:r>
                      <a:r>
                        <a:rPr sz="2600" b="1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ng  </a:t>
                      </a:r>
                      <a:r>
                        <a:rPr sz="2600" b="1" spc="-15" dirty="0">
                          <a:latin typeface="Calibri"/>
                          <a:cs typeface="Calibri"/>
                        </a:rPr>
                        <a:t>listening</a:t>
                      </a:r>
                      <a:endParaRPr sz="26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490220" algn="just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600" b="1" dirty="0">
                          <a:latin typeface="Calibri"/>
                          <a:cs typeface="Calibri"/>
                        </a:rPr>
                        <a:t>Used </a:t>
                      </a:r>
                      <a:r>
                        <a:rPr sz="2600" b="1" spc="-15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concentrating </a:t>
                      </a:r>
                      <a:r>
                        <a:rPr sz="2600" b="1" dirty="0">
                          <a:latin typeface="Calibri"/>
                          <a:cs typeface="Calibri"/>
                        </a:rPr>
                        <a:t>on  </a:t>
                      </a:r>
                      <a:r>
                        <a:rPr sz="2600" b="1" spc="-5" dirty="0">
                          <a:latin typeface="Calibri"/>
                          <a:cs typeface="Calibri"/>
                        </a:rPr>
                        <a:t>specific </a:t>
                      </a:r>
                      <a:r>
                        <a:rPr sz="2600" b="1" spc="-10" dirty="0">
                          <a:latin typeface="Calibri"/>
                          <a:cs typeface="Calibri"/>
                        </a:rPr>
                        <a:t>details </a:t>
                      </a:r>
                      <a:r>
                        <a:rPr sz="2600" b="1" spc="-20" dirty="0">
                          <a:latin typeface="Calibri"/>
                          <a:cs typeface="Calibri"/>
                        </a:rPr>
                        <a:t>rather </a:t>
                      </a:r>
                      <a:r>
                        <a:rPr sz="2600" b="1" spc="-5" dirty="0">
                          <a:latin typeface="Calibri"/>
                          <a:cs typeface="Calibri"/>
                        </a:rPr>
                        <a:t>than  </a:t>
                      </a:r>
                      <a:r>
                        <a:rPr sz="2600" b="1" spc="-15" dirty="0">
                          <a:latin typeface="Calibri"/>
                          <a:cs typeface="Calibri"/>
                        </a:rPr>
                        <a:t>general</a:t>
                      </a:r>
                      <a:r>
                        <a:rPr sz="26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600" b="1" spc="-5" dirty="0">
                          <a:latin typeface="Calibri"/>
                          <a:cs typeface="Calibri"/>
                        </a:rPr>
                        <a:t>concepts</a:t>
                      </a:r>
                      <a:endParaRPr sz="2600" dirty="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3157</Words>
  <Application>Microsoft Office PowerPoint</Application>
  <PresentationFormat>On-screen Show (4:3)</PresentationFormat>
  <Paragraphs>361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Aharoni</vt:lpstr>
      <vt:lpstr>Arial</vt:lpstr>
      <vt:lpstr>Calibri</vt:lpstr>
      <vt:lpstr>Symbol</vt:lpstr>
      <vt:lpstr>Tahoma</vt:lpstr>
      <vt:lpstr>Times New Roman</vt:lpstr>
      <vt:lpstr>Verdana</vt:lpstr>
      <vt:lpstr>Office Theme</vt:lpstr>
      <vt:lpstr>Communication and  Therapeutic Communication</vt:lpstr>
      <vt:lpstr>Communication Skills</vt:lpstr>
      <vt:lpstr>1) Active Listening</vt:lpstr>
      <vt:lpstr>Listening</vt:lpstr>
      <vt:lpstr>Listening</vt:lpstr>
      <vt:lpstr>Hearing Vs Listening</vt:lpstr>
      <vt:lpstr>PowerPoint Presentation</vt:lpstr>
      <vt:lpstr>PowerPoint Presentation</vt:lpstr>
      <vt:lpstr>Modes of Listening</vt:lpstr>
      <vt:lpstr>Listening Skills</vt:lpstr>
      <vt:lpstr>Barriers to Listening</vt:lpstr>
      <vt:lpstr>Active listening skills</vt:lpstr>
      <vt:lpstr>PowerPoint Presentation</vt:lpstr>
      <vt:lpstr>PowerPoint Presentation</vt:lpstr>
      <vt:lpstr>How to Be an Active Listener</vt:lpstr>
      <vt:lpstr>How to Be an Active Listener</vt:lpstr>
      <vt:lpstr>HURIER Model for Listening</vt:lpstr>
      <vt:lpstr>HURIER Model: Hearing</vt:lpstr>
      <vt:lpstr>HURIER Model: Interpreting</vt:lpstr>
      <vt:lpstr>2) Giving Constructive Feedback</vt:lpstr>
      <vt:lpstr>PowerPoint Presentation</vt:lpstr>
      <vt:lpstr>Forms of Feed back</vt:lpstr>
      <vt:lpstr>Characteristics of Constructive Feed back</vt:lpstr>
      <vt:lpstr>Guidelines toward giving feedback effectively  (Constructive Feedback skills)</vt:lpstr>
      <vt:lpstr>Guidelines toward giving feedback effectively  (Constructive Feedback skills)</vt:lpstr>
      <vt:lpstr>Receiving and Acting on Feedback</vt:lpstr>
      <vt:lpstr>3) Giving presentations</vt:lpstr>
      <vt:lpstr>Giving presentations</vt:lpstr>
      <vt:lpstr>Giving presentations</vt:lpstr>
      <vt:lpstr>Giving presentations</vt:lpstr>
      <vt:lpstr>The introduction must catch the audience’s attention;  especially important are the first 5 minutes. Some useful  techniques for achieving this include:</vt:lpstr>
      <vt:lpstr>PowerPoint Presentation</vt:lpstr>
      <vt:lpstr>Giving presentations</vt:lpstr>
      <vt:lpstr>PowerPoint Presentation</vt:lpstr>
      <vt:lpstr>PowerPoint Presentation</vt:lpstr>
      <vt:lpstr>Giving presentations</vt:lpstr>
      <vt:lpstr>Giving presentations</vt:lpstr>
      <vt:lpstr>Giving presentations  Tips for delivering presentations  Be aware of verbal language</vt:lpstr>
      <vt:lpstr>Giving presentations  Tips for delivering presentations  Be aware of non- verbal language</vt:lpstr>
      <vt:lpstr>Tips for delivering presentations</vt:lpstr>
      <vt:lpstr>Giving presentations  Reasons for feeling nervous:  Lack of experience Lack of preparation  Lack of enthusiasm  Negative self-talk</vt:lpstr>
      <vt:lpstr>Giving presentations</vt:lpstr>
      <vt:lpstr>4) Questioning Skills</vt:lpstr>
      <vt:lpstr>PowerPoint Presentation</vt:lpstr>
      <vt:lpstr>Types of Questions</vt:lpstr>
      <vt:lpstr>These are open or closed questions that serve to</vt:lpstr>
      <vt:lpstr>PowerPoint Presentation</vt:lpstr>
      <vt:lpstr>Reflective Questions</vt:lpstr>
      <vt:lpstr>Reflective Questions</vt:lpstr>
      <vt:lpstr>PowerPoint Presentation</vt:lpstr>
      <vt:lpstr>Hypothetical Questions</vt:lpstr>
      <vt:lpstr>PowerPoint Presentation</vt:lpstr>
      <vt:lpstr>Direct Questions</vt:lpstr>
      <vt:lpstr>Summary Type of Question/ 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Governance: Faculty Perception at Faculty of Nursing, University of Jordan</dc:title>
  <dc:creator>pc</dc:creator>
  <cp:lastModifiedBy>majdi alhadidi</cp:lastModifiedBy>
  <cp:revision>26</cp:revision>
  <cp:lastPrinted>2018-07-03T07:08:21Z</cp:lastPrinted>
  <dcterms:created xsi:type="dcterms:W3CDTF">2017-10-17T08:50:32Z</dcterms:created>
  <dcterms:modified xsi:type="dcterms:W3CDTF">2023-03-26T15:37:10Z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2017-10-17T00:00:00Z</vt:filetime>
  </property>
</Properties>
</file>