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9942513" cy="6761163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6/23/2017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 Malakeh.Z.</a:t>
            </a:r>
            <a:r>
              <a:rPr spc="-35" dirty="0"/>
              <a:t> </a:t>
            </a:r>
            <a:r>
              <a:rPr spc="-5" dirty="0"/>
              <a:t>Malak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6/23/2017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 Malakeh.Z.</a:t>
            </a:r>
            <a:r>
              <a:rPr spc="-35" dirty="0"/>
              <a:t> </a:t>
            </a:r>
            <a:r>
              <a:rPr spc="-5" dirty="0"/>
              <a:t>Malak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6111" y="1738883"/>
            <a:ext cx="7475855" cy="0"/>
          </a:xfrm>
          <a:custGeom>
            <a:avLst/>
            <a:gdLst/>
            <a:ahLst/>
            <a:cxnLst/>
            <a:rect l="l" t="t" r="r" b="b"/>
            <a:pathLst>
              <a:path w="7475855">
                <a:moveTo>
                  <a:pt x="0" y="0"/>
                </a:moveTo>
                <a:lnTo>
                  <a:pt x="7475473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45844" y="1813498"/>
            <a:ext cx="3484879" cy="398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6/23/2017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 Malakeh.Z.</a:t>
            </a:r>
            <a:r>
              <a:rPr spc="-35" dirty="0"/>
              <a:t> </a:t>
            </a:r>
            <a:r>
              <a:rPr spc="-5" dirty="0"/>
              <a:t>Malak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3400" y="1749551"/>
            <a:ext cx="8077200" cy="4607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22376" y="623316"/>
            <a:ext cx="73914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8116" y="623316"/>
            <a:ext cx="2077212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6/23/2017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 Malakeh.Z.</a:t>
            </a:r>
            <a:r>
              <a:rPr spc="-35" dirty="0"/>
              <a:t> </a:t>
            </a:r>
            <a:r>
              <a:rPr spc="-5" dirty="0"/>
              <a:t>Malak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6/23/2017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 Malakeh.Z.</a:t>
            </a:r>
            <a:r>
              <a:rPr spc="-35" dirty="0"/>
              <a:t> </a:t>
            </a:r>
            <a:r>
              <a:rPr spc="-5" dirty="0"/>
              <a:t>Malak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3255" y="282955"/>
            <a:ext cx="8057489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600" y="1670050"/>
            <a:ext cx="8686800" cy="4138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99018" y="6466621"/>
            <a:ext cx="53784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6/23/2017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17390" y="6466621"/>
            <a:ext cx="110934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 Malakeh.Z.</a:t>
            </a:r>
            <a:r>
              <a:rPr spc="-35" dirty="0"/>
              <a:t> </a:t>
            </a:r>
            <a:r>
              <a:rPr spc="-5" dirty="0"/>
              <a:t>Malak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842" y="6466621"/>
            <a:ext cx="17018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" y="1628343"/>
            <a:ext cx="8229600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596265" marR="5080" indent="-584200">
              <a:lnSpc>
                <a:spcPts val="4750"/>
              </a:lnSpc>
              <a:spcBef>
                <a:spcPts val="705"/>
              </a:spcBef>
            </a:pPr>
            <a:r>
              <a:rPr sz="4400" spc="-10" dirty="0"/>
              <a:t>Therapeutic </a:t>
            </a:r>
            <a:r>
              <a:rPr sz="4400" dirty="0"/>
              <a:t>and </a:t>
            </a:r>
            <a:r>
              <a:rPr sz="4400" spc="-10" dirty="0"/>
              <a:t>Non-Therapeutic  </a:t>
            </a:r>
            <a:r>
              <a:rPr sz="4400" spc="-5" dirty="0"/>
              <a:t>Communication</a:t>
            </a:r>
            <a:r>
              <a:rPr sz="4400" spc="-45" dirty="0"/>
              <a:t> </a:t>
            </a:r>
            <a:r>
              <a:rPr sz="4400" spc="-40" dirty="0"/>
              <a:t>Techniques</a:t>
            </a:r>
            <a:endParaRPr sz="4400" dirty="0"/>
          </a:p>
        </p:txBody>
      </p:sp>
      <p:sp>
        <p:nvSpPr>
          <p:cNvPr id="8" name="object 8"/>
          <p:cNvSpPr txBox="1"/>
          <p:nvPr/>
        </p:nvSpPr>
        <p:spPr>
          <a:xfrm>
            <a:off x="2513838" y="6460156"/>
            <a:ext cx="9271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10</a:t>
            </a:fld>
            <a:endParaRPr spc="-30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2400" y="679450"/>
          <a:ext cx="8611870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9145"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Verbalizing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implied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Putting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into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words what</a:t>
                      </a:r>
                      <a:r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40335" marR="9842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has only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implied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said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indirectly; can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also be used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who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mute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otherwise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experiencing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impaired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verbal  communication.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 clarifies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which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implicit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rather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Are you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feeling…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It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must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have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been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very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difficult…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495">
                <a:tc>
                  <a:txBody>
                    <a:bodyPr/>
                    <a:lstStyle/>
                    <a:p>
                      <a:pPr marL="69850">
                        <a:lnSpc>
                          <a:spcPts val="2515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Attempting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 marR="133350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translate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words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into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feelings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251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feelings are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expressed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40335" marR="142240">
                        <a:lnSpc>
                          <a:spcPct val="100000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indirectly,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tries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 “desymbolize”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has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been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said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find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clues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underlying true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feelings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51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Client: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I’m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way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ocean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Nurse: 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must</a:t>
                      </a:r>
                      <a:r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04775" marR="474345">
                        <a:lnSpc>
                          <a:spcPts val="2890"/>
                        </a:lnSpc>
                        <a:spcBef>
                          <a:spcPts val="9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feeling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very</a:t>
                      </a:r>
                      <a:r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lonely  now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10647"/>
              </p:ext>
            </p:extLst>
          </p:nvPr>
        </p:nvGraphicFramePr>
        <p:xfrm>
          <a:off x="457200" y="374650"/>
          <a:ext cx="8305165" cy="6446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440"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Formulating</a:t>
                      </a:r>
                      <a:r>
                        <a:rPr sz="2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plan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action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272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has a plan</a:t>
                      </a:r>
                      <a:r>
                        <a:rPr sz="2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77470" marR="9461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mind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dealing with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what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considered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be a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stressful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situation,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it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may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serve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prevent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anger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anxiety from escalating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to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unmanageable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level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could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2870" marR="86995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let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your anger</a:t>
                      </a:r>
                      <a:r>
                        <a:rPr sz="2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out  harmlessly?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02870" marR="688340">
                        <a:lnSpc>
                          <a:spcPct val="100099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Next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time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this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comes up,</a:t>
                      </a:r>
                      <a:r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what  might you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handle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it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more  appropriately?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0">
                <a:tc>
                  <a:txBody>
                    <a:bodyPr/>
                    <a:lstStyle/>
                    <a:p>
                      <a:pPr marL="69850">
                        <a:lnSpc>
                          <a:spcPts val="274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Using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silence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900" spc="-40" dirty="0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273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Gives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77470" marR="12255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opportunity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collect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organize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thoughts,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think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through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point,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consider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introducing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topic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greater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concern  than the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being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77470">
                        <a:lnSpc>
                          <a:spcPts val="225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discussed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455765"/>
            <a:ext cx="14478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533400" y="6096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450850"/>
          <a:ext cx="8229600" cy="5223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4950">
                <a:tc>
                  <a:txBody>
                    <a:bodyPr/>
                    <a:lstStyle/>
                    <a:p>
                      <a:pPr marL="69850">
                        <a:lnSpc>
                          <a:spcPts val="274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Accepting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2725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Conveys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attitude</a:t>
                      </a:r>
                      <a:r>
                        <a:rPr sz="2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receptivity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regard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725"/>
                        </a:lnSpc>
                      </a:pPr>
                      <a:r>
                        <a:rPr sz="2400" b="1" spc="-55" dirty="0">
                          <a:latin typeface="Calibri"/>
                          <a:cs typeface="Calibri"/>
                        </a:rPr>
                        <a:t>Yes,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understand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what you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said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425">
                <a:tc>
                  <a:txBody>
                    <a:bodyPr/>
                    <a:lstStyle/>
                    <a:p>
                      <a:pPr marL="69850">
                        <a:lnSpc>
                          <a:spcPts val="273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Giving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recognition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273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Acknowledging;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indicating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0010" marR="84518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awareness;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better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than  complimenting,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which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reflects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nurse’s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judgment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74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notice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you…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135">
                <a:tc>
                  <a:txBody>
                    <a:bodyPr/>
                    <a:lstStyle/>
                    <a:p>
                      <a:pPr marL="69850">
                        <a:lnSpc>
                          <a:spcPts val="273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Offering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self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273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Making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oneself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available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0010" marR="16065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unconditional basis,  increasing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client’s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feelings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self-worth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73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I’ll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stay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while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I’m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interested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25908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2204" y="195783"/>
            <a:ext cx="1636395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Giving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broad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b="1" spc="-5" dirty="0">
                <a:latin typeface="Calibri"/>
                <a:cs typeface="Calibri"/>
              </a:rPr>
              <a:t>opening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7854" y="195783"/>
            <a:ext cx="3260090" cy="222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Allows the </a:t>
            </a:r>
            <a:r>
              <a:rPr sz="2400" b="1" spc="-10" dirty="0">
                <a:latin typeface="Calibri"/>
                <a:cs typeface="Calibri"/>
              </a:rPr>
              <a:t>client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25" dirty="0">
                <a:latin typeface="Calibri"/>
                <a:cs typeface="Calibri"/>
              </a:rPr>
              <a:t>take 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initiative </a:t>
            </a:r>
            <a:r>
              <a:rPr sz="2400" b="1" dirty="0">
                <a:latin typeface="Calibri"/>
                <a:cs typeface="Calibri"/>
              </a:rPr>
              <a:t>in  </a:t>
            </a:r>
            <a:r>
              <a:rPr sz="2400" b="1" spc="-10" dirty="0">
                <a:latin typeface="Calibri"/>
                <a:cs typeface="Calibri"/>
              </a:rPr>
              <a:t>introducing </a:t>
            </a:r>
            <a:r>
              <a:rPr sz="2400" b="1" spc="-5" dirty="0">
                <a:latin typeface="Calibri"/>
                <a:cs typeface="Calibri"/>
              </a:rPr>
              <a:t>the topic;  </a:t>
            </a:r>
            <a:r>
              <a:rPr sz="2400" b="1" spc="-10" dirty="0">
                <a:latin typeface="Calibri"/>
                <a:cs typeface="Calibri"/>
              </a:rPr>
              <a:t>emphasizes </a:t>
            </a:r>
            <a:r>
              <a:rPr sz="2400" b="1" spc="-5" dirty="0">
                <a:latin typeface="Calibri"/>
                <a:cs typeface="Calibri"/>
              </a:rPr>
              <a:t>the  importance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20" dirty="0">
                <a:latin typeface="Calibri"/>
                <a:cs typeface="Calibri"/>
              </a:rPr>
              <a:t>client’s  </a:t>
            </a:r>
            <a:r>
              <a:rPr sz="2400" b="1" spc="-10" dirty="0">
                <a:latin typeface="Calibri"/>
                <a:cs typeface="Calibri"/>
              </a:rPr>
              <a:t>role </a:t>
            </a: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interaction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0420" y="195783"/>
            <a:ext cx="26244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What </a:t>
            </a:r>
            <a:r>
              <a:rPr sz="2400" b="1" spc="-5" dirty="0">
                <a:latin typeface="Calibri"/>
                <a:cs typeface="Calibri"/>
              </a:rPr>
              <a:t>would </a:t>
            </a:r>
            <a:r>
              <a:rPr sz="2400" b="1" spc="-10" dirty="0">
                <a:latin typeface="Calibri"/>
                <a:cs typeface="Calibri"/>
              </a:rPr>
              <a:t>you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like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talk </a:t>
            </a:r>
            <a:r>
              <a:rPr sz="2400" b="1" dirty="0">
                <a:latin typeface="Calibri"/>
                <a:cs typeface="Calibri"/>
              </a:rPr>
              <a:t>about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today?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0420" y="1293316"/>
            <a:ext cx="2651125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latin typeface="Calibri"/>
                <a:cs typeface="Calibri"/>
              </a:rPr>
              <a:t>Tell </a:t>
            </a:r>
            <a:r>
              <a:rPr sz="2400" b="1" spc="-5" dirty="0">
                <a:latin typeface="Calibri"/>
                <a:cs typeface="Calibri"/>
              </a:rPr>
              <a:t>me </a:t>
            </a:r>
            <a:r>
              <a:rPr sz="2400" b="1" spc="-10" dirty="0">
                <a:latin typeface="Calibri"/>
                <a:cs typeface="Calibri"/>
              </a:rPr>
              <a:t>what you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are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b="1" spc="-5" dirty="0">
                <a:latin typeface="Calibri"/>
                <a:cs typeface="Calibri"/>
              </a:rPr>
              <a:t>thinking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2574925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36652" y="2568575"/>
          <a:ext cx="8490584" cy="1102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9820">
                <a:tc>
                  <a:txBody>
                    <a:bodyPr/>
                    <a:lstStyle/>
                    <a:p>
                      <a:pPr marL="161925">
                        <a:lnSpc>
                          <a:spcPts val="278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Offering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general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lead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278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Offers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encouragement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continue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2780"/>
                        </a:lnSpc>
                      </a:pPr>
                      <a:r>
                        <a:rPr sz="2400" b="1" spc="-55" dirty="0">
                          <a:latin typeface="Calibri"/>
                          <a:cs typeface="Calibri"/>
                        </a:rPr>
                        <a:t>Yes,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see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Go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on..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94311"/>
              </p:ext>
            </p:extLst>
          </p:nvPr>
        </p:nvGraphicFramePr>
        <p:xfrm>
          <a:off x="228600" y="4032250"/>
          <a:ext cx="8686800" cy="2633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0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73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Placing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 marR="95885">
                        <a:lnSpc>
                          <a:spcPts val="2890"/>
                        </a:lnSpc>
                        <a:spcBef>
                          <a:spcPts val="85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event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time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sequence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5290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900" spc="-40" dirty="0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273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Clarifies 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relationship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03505" marR="50482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events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time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2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view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them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perspective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273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after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327025" marR="41402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seemed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lead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to…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2400" b="1" spc="-30" dirty="0">
                          <a:latin typeface="Calibri"/>
                          <a:cs typeface="Calibri"/>
                        </a:rPr>
                        <a:t>Was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before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2400" b="1" spc="-40" dirty="0">
                          <a:latin typeface="Calibri"/>
                          <a:cs typeface="Calibri"/>
                        </a:rPr>
                        <a:t>after..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327025" marR="407670">
                        <a:lnSpc>
                          <a:spcPts val="2780"/>
                        </a:lnSpc>
                        <a:spcBef>
                          <a:spcPts val="175"/>
                        </a:spcBef>
                        <a:tabLst>
                          <a:tab pos="1913255" algn="l"/>
                        </a:tabLst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When did this  </a:t>
                      </a:r>
                      <a:r>
                        <a:rPr sz="3600" b="1" baseline="-2314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3600" b="1" spc="-22" baseline="-2314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3600" b="1" baseline="-2314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3600" b="1" spc="-15" baseline="-2314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600" b="1" baseline="-2314" dirty="0">
                          <a:latin typeface="Calibri"/>
                          <a:cs typeface="Calibri"/>
                        </a:rPr>
                        <a:t>?	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971800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3400" y="527050"/>
          <a:ext cx="8456294" cy="290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9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Making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observations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2725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Verbalizing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what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01930" marR="1936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observed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perceived.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encourages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recognize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specific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behaviors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compare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201930" algn="l"/>
                          <a:tab pos="3756660" algn="l"/>
                        </a:tabLst>
                      </a:pPr>
                      <a:r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2400" b="1" u="sng" spc="-10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perceptions </a:t>
                      </a:r>
                      <a:r>
                        <a:rPr sz="2400" b="1" u="sng" spc="-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with the</a:t>
                      </a:r>
                      <a:r>
                        <a:rPr sz="2400" b="1" u="sng" spc="-2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sng" spc="-10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nurse	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2725"/>
                        </a:lnSpc>
                      </a:pPr>
                      <a:r>
                        <a:rPr sz="2400" b="1" spc="-65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seem</a:t>
                      </a:r>
                      <a:r>
                        <a:rPr sz="2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tense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77470" marR="76136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notice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24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are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pacing a lot  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seem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77470">
                        <a:lnSpc>
                          <a:spcPts val="2890"/>
                        </a:lnSpc>
                        <a:spcBef>
                          <a:spcPts val="90"/>
                        </a:spcBef>
                        <a:tabLst>
                          <a:tab pos="2799715" algn="l"/>
                        </a:tabLst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uncomfortable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when  </a:t>
                      </a:r>
                      <a:r>
                        <a:rPr sz="2400" b="1" u="sng" spc="-10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you	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56507"/>
              </p:ext>
            </p:extLst>
          </p:nvPr>
        </p:nvGraphicFramePr>
        <p:xfrm>
          <a:off x="152400" y="3029076"/>
          <a:ext cx="8839833" cy="369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9815">
                <a:tc>
                  <a:txBody>
                    <a:bodyPr/>
                    <a:lstStyle/>
                    <a:p>
                      <a:pPr marL="69850">
                        <a:lnSpc>
                          <a:spcPts val="228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Encouraging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comparison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50" dirty="0">
                        <a:latin typeface="Times New Roman"/>
                        <a:cs typeface="Times New Roman"/>
                      </a:endParaRPr>
                    </a:p>
                    <a:p>
                      <a:pPr marL="567690">
                        <a:lnSpc>
                          <a:spcPct val="100000"/>
                        </a:lnSpc>
                      </a:pPr>
                      <a:r>
                        <a:rPr sz="900" spc="-40" dirty="0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ts val="228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Asking 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compare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363855" marR="11303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similarities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differences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ideas,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experiences,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interpersonal relationships.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 helps 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recognize life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experiences  that tend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recur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well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as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those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aspects of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life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are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changeable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2280"/>
                        </a:lnSpc>
                      </a:pPr>
                      <a:r>
                        <a:rPr sz="2400" b="1" spc="-30" dirty="0">
                          <a:latin typeface="Calibri"/>
                          <a:cs typeface="Calibri"/>
                        </a:rPr>
                        <a:t>Was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something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like…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99695" marR="43815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How does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compare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time when…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99695" marR="238760">
                        <a:lnSpc>
                          <a:spcPct val="100200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What was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your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response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last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sz="2400" b="1" spc="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lang="en-US" sz="2400" b="1" spc="0" baseline="0" dirty="0" err="1">
                          <a:latin typeface="Calibri"/>
                          <a:cs typeface="Calibri"/>
                        </a:rPr>
                        <a:t>occured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15</a:t>
            </a:fld>
            <a:endParaRPr spc="-30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4800" y="1593850"/>
          <a:ext cx="8458199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2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0">
                <a:tc>
                  <a:txBody>
                    <a:bodyPr/>
                    <a:lstStyle/>
                    <a:p>
                      <a:pPr marL="69850">
                        <a:lnSpc>
                          <a:spcPts val="273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Encouraging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9850" marR="176530">
                        <a:lnSpc>
                          <a:spcPts val="2890"/>
                        </a:lnSpc>
                        <a:spcBef>
                          <a:spcPts val="8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description</a:t>
                      </a:r>
                      <a:r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perceptions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273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Asking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verbalize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84150" marR="6731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being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perceived; often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used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clients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experiencing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841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hallucinations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730"/>
                        </a:lnSpc>
                      </a:pPr>
                      <a:r>
                        <a:rPr sz="2400" b="1" spc="-55" dirty="0">
                          <a:latin typeface="Calibri"/>
                          <a:cs typeface="Calibri"/>
                        </a:rPr>
                        <a:t>Tell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what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75565" marR="26924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happening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now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Are you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hearing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voices</a:t>
                      </a:r>
                      <a:r>
                        <a:rPr sz="2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again  What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voices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seem</a:t>
                      </a:r>
                      <a:r>
                        <a:rPr sz="2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saying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16</a:t>
            </a:fld>
            <a:endParaRPr spc="-30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52627"/>
              </p:ext>
            </p:extLst>
          </p:nvPr>
        </p:nvGraphicFramePr>
        <p:xfrm>
          <a:off x="152400" y="527050"/>
          <a:ext cx="8609965" cy="5463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2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8735">
                <a:tc>
                  <a:txBody>
                    <a:bodyPr/>
                    <a:lstStyle/>
                    <a:p>
                      <a:pPr marL="69850">
                        <a:lnSpc>
                          <a:spcPts val="274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Restating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72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The main idea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58775" marR="7429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has said is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repeated;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lets 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know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whether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not an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expressed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statement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has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been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understood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gives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him or</a:t>
                      </a:r>
                      <a:r>
                        <a:rPr sz="24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her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chance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continue,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587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clarify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necessary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Client: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can’t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82550" marR="144145">
                        <a:lnSpc>
                          <a:spcPct val="100000"/>
                        </a:lnSpc>
                      </a:pPr>
                      <a:r>
                        <a:rPr sz="2400" b="1" spc="-35" dirty="0">
                          <a:latin typeface="Calibri"/>
                          <a:cs typeface="Calibri"/>
                        </a:rPr>
                        <a:t>study.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My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mind 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keeps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wandering.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Nurse: 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have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difficulty  concentrating.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Client: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can’t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take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82550" marR="196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new job.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if I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can’t</a:t>
                      </a:r>
                      <a:r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it?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82550" marR="11620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Nurse: 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You’re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afraid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fail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new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82550" algn="l"/>
                          <a:tab pos="2459990" algn="l"/>
                        </a:tabLst>
                      </a:pPr>
                      <a:r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2400" b="1" u="sng" spc="-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position	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17</a:t>
            </a:fld>
            <a:endParaRPr spc="-30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2400" y="527050"/>
          <a:ext cx="8763000" cy="5484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4495">
                <a:tc>
                  <a:txBody>
                    <a:bodyPr/>
                    <a:lstStyle/>
                    <a:p>
                      <a:pPr marL="490220">
                        <a:lnSpc>
                          <a:spcPts val="274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Reflecting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Questions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feelings</a:t>
                      </a:r>
                      <a:r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are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3505" marR="95250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referred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back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so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they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may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recognized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accepted,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so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may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recognize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his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her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point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view has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value-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good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technique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use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asks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advice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Client: What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you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2870" marR="19621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think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should do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about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my 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wife’s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drinking problem?  Nurse: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think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should</a:t>
                      </a:r>
                      <a:r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do?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02870" marR="27241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Client: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My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sister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won’t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help a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bit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toward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my</a:t>
                      </a:r>
                      <a:r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mother’s  care.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have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 it  all!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2870" marR="16129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Nurse: 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feel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angry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she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doesn’t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help.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" y="282955"/>
            <a:ext cx="8372144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90470" marR="5080" indent="-2478405">
              <a:lnSpc>
                <a:spcPts val="3890"/>
              </a:lnSpc>
              <a:spcBef>
                <a:spcPts val="585"/>
              </a:spcBef>
            </a:pPr>
            <a:r>
              <a:rPr dirty="0"/>
              <a:t>NON- </a:t>
            </a:r>
            <a:r>
              <a:rPr spc="-5" dirty="0"/>
              <a:t>THERAPEUTIC </a:t>
            </a:r>
            <a:r>
              <a:rPr spc="-30" dirty="0"/>
              <a:t>COMMUNICATION  </a:t>
            </a:r>
            <a:r>
              <a:rPr spc="-15" dirty="0"/>
              <a:t>TECHNIQUES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18</a:t>
            </a:fld>
            <a:endParaRPr spc="-30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67556"/>
              </p:ext>
            </p:extLst>
          </p:nvPr>
        </p:nvGraphicFramePr>
        <p:xfrm>
          <a:off x="228600" y="2051050"/>
          <a:ext cx="8762999" cy="404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7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4950">
                <a:tc>
                  <a:txBody>
                    <a:bodyPr/>
                    <a:lstStyle/>
                    <a:p>
                      <a:pPr marL="69850">
                        <a:lnSpc>
                          <a:spcPts val="273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Giving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reassurance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273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Indicates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82245" marR="8953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no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cause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anxiety,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thereby devaluing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client’s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feelings;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may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discourage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from further expression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feelings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he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she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believes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they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only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822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downplayed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ridiculed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273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wouldn’t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worry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97155" marR="40830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about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if I</a:t>
                      </a:r>
                      <a:r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were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97155" marR="59309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Everything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be  alright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97155" marR="144780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Better to say: 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We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will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work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97155" algn="l"/>
                          <a:tab pos="2947035" algn="l"/>
                        </a:tabLst>
                      </a:pPr>
                      <a:r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2400" b="1" u="sng" spc="-10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together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865501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98382"/>
              </p:ext>
            </p:extLst>
          </p:nvPr>
        </p:nvGraphicFramePr>
        <p:xfrm>
          <a:off x="152400" y="298450"/>
          <a:ext cx="8915399" cy="63391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8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6662">
                <a:tc>
                  <a:txBody>
                    <a:bodyPr/>
                    <a:lstStyle/>
                    <a:p>
                      <a:pPr marL="146050">
                        <a:lnSpc>
                          <a:spcPts val="274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Rejecting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Refusing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consider</a:t>
                      </a:r>
                      <a:r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54635" marR="8318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showing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contempt for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client’s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ideas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behavior.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 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may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cause the client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discontinue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interaction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with  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for fear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further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546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rejection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725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Let’s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discuss…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1440" marR="334010" indent="6858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don’t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want to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hear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about…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91440" marR="580390">
                        <a:lnSpc>
                          <a:spcPct val="1002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Better to say: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Let’s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look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more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closely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488">
                <a:tc>
                  <a:txBody>
                    <a:bodyPr/>
                    <a:lstStyle/>
                    <a:p>
                      <a:pPr marL="69850">
                        <a:lnSpc>
                          <a:spcPts val="274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Using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denial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567690">
                        <a:lnSpc>
                          <a:spcPts val="555"/>
                        </a:lnSpc>
                      </a:pPr>
                      <a:r>
                        <a:rPr sz="900" spc="-40" dirty="0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ts val="273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When 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denies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47955" marR="35242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problem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exists,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he or she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blocks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discussion with 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avoids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helping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identify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explore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areas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difficulty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273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Client: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I’m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nothing.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16205" marR="60579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Nurse: Of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course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you’re</a:t>
                      </a:r>
                      <a:r>
                        <a:rPr sz="240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something.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Everybody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somebody.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116205" marR="219710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Better 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say: 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You’re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feeling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like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no one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cares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about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24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right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16205">
                        <a:lnSpc>
                          <a:spcPts val="2615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now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79321"/>
            <a:ext cx="6032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3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479697"/>
            <a:ext cx="8153400" cy="532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600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200" y="831850"/>
          <a:ext cx="8381365" cy="5463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7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5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2975"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Approving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disapproving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72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Sanctioning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denouncing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1440" marR="6731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client’s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ideas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behavior;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implies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has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right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pass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judgment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whether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client’s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ideas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behaviors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“good”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“bad”,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expected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please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nurse.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nurse’s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acceptance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seen as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conditional depending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91440" algn="l"/>
                          <a:tab pos="6574155" algn="l"/>
                        </a:tabLst>
                      </a:pPr>
                      <a:r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2400" b="1" u="sng" spc="-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u="sng" spc="-1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client’s</a:t>
                      </a:r>
                      <a:r>
                        <a:rPr sz="2400" b="1" u="sng" spc="-4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sng" spc="-10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behavior	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725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That’s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good.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I’m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glad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you..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76200" marR="102235">
                        <a:lnSpc>
                          <a:spcPct val="100000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That’s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bed. </a:t>
                      </a:r>
                      <a:r>
                        <a:rPr sz="2400" b="1" spc="-55" dirty="0">
                          <a:latin typeface="Calibri"/>
                          <a:cs typeface="Calibri"/>
                        </a:rPr>
                        <a:t>I’d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rather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you…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76200" marR="154305">
                        <a:lnSpc>
                          <a:spcPct val="100099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Better to say: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Let’s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talk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about how</a:t>
                      </a:r>
                      <a:r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your  behavior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evoked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anger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other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dinner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98052"/>
              </p:ext>
            </p:extLst>
          </p:nvPr>
        </p:nvGraphicFramePr>
        <p:xfrm>
          <a:off x="381000" y="222250"/>
          <a:ext cx="8533129" cy="5850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8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0255"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Agreeing</a:t>
                      </a:r>
                      <a:r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disagreeing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Indicating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accord with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344805" marR="15875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opposition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client’s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ideas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opinions;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implies  that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has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right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pass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judgment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whether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client’s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ideas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opinions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are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“right” or 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“wrong”.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Agreement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prevents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from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later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modifying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his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her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point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view without  admitting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error.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344805" marR="1047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Disagreement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implies 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inaccuracy,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provoking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need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defensiveness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44805" algn="l"/>
                          <a:tab pos="6654800" algn="l"/>
                        </a:tabLst>
                      </a:pPr>
                      <a:r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2725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That’s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right.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agree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113664" marR="900430">
                        <a:lnSpc>
                          <a:spcPct val="100000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That’s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wrong.</a:t>
                      </a:r>
                      <a:r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disagree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don’t believe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113664" marR="78105">
                        <a:lnSpc>
                          <a:spcPct val="100099"/>
                        </a:lnSpc>
                        <a:spcBef>
                          <a:spcPts val="5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Better to say: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Let’s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discuss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what you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feel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unfair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about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new community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rules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68426"/>
              </p:ext>
            </p:extLst>
          </p:nvPr>
        </p:nvGraphicFramePr>
        <p:xfrm>
          <a:off x="152400" y="1365250"/>
          <a:ext cx="8838564" cy="457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1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8350"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Giving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advice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ts val="2725"/>
                        </a:lnSpc>
                      </a:pPr>
                      <a:r>
                        <a:rPr sz="2400" b="1" spc="-35" dirty="0">
                          <a:latin typeface="Calibri"/>
                          <a:cs typeface="Calibri"/>
                        </a:rPr>
                        <a:t>Telling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what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240029" marR="10668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or how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behave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implies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knows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best,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incapable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self-direction.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It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nurtures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dependent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role by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discouraging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independent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240029" algn="l"/>
                          <a:tab pos="7713345" algn="l"/>
                        </a:tabLst>
                      </a:pPr>
                      <a:r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none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2400" b="1" u="none" spc="-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thinking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272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think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should…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2400" b="1" spc="-25" dirty="0">
                          <a:latin typeface="Calibri"/>
                          <a:cs typeface="Calibri"/>
                        </a:rPr>
                        <a:t>Why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don’t</a:t>
                      </a:r>
                      <a:r>
                        <a:rPr sz="2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you..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114935" marR="193040">
                        <a:lnSpc>
                          <a:spcPct val="1004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Better to say: What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think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should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do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200" y="908050"/>
          <a:ext cx="8209914" cy="4614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4545">
                <a:tc>
                  <a:txBody>
                    <a:bodyPr/>
                    <a:lstStyle/>
                    <a:p>
                      <a:pPr marL="91440">
                        <a:lnSpc>
                          <a:spcPts val="274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Probing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725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Persistent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questioning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2870" marR="6731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client;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pushing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for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answers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issues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does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not wish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discuss.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2870" marR="76835">
                        <a:lnSpc>
                          <a:spcPct val="100099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This causes 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 feel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used and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valued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only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shared with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places 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defensive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725"/>
                        </a:lnSpc>
                      </a:pPr>
                      <a:r>
                        <a:rPr sz="2400" b="1" spc="-55" dirty="0">
                          <a:latin typeface="Calibri"/>
                          <a:cs typeface="Calibri"/>
                        </a:rPr>
                        <a:t>Tell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me how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your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mother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75565" marR="55054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abused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when</a:t>
                      </a:r>
                      <a:r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were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child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75565" marR="130175">
                        <a:lnSpc>
                          <a:spcPct val="100000"/>
                        </a:lnSpc>
                      </a:pPr>
                      <a:r>
                        <a:rPr sz="2400" b="1" spc="-55" dirty="0">
                          <a:latin typeface="Calibri"/>
                          <a:cs typeface="Calibri"/>
                        </a:rPr>
                        <a:t>Tell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how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feel  toward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mother</a:t>
                      </a:r>
                      <a:r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now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she is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dead.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75565" marR="63500">
                        <a:lnSpc>
                          <a:spcPct val="100099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Better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technique: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recognize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client’s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response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discontinue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interaction 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first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sign of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discomfort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6202362"/>
            <a:ext cx="8458200" cy="0"/>
          </a:xfrm>
          <a:custGeom>
            <a:avLst/>
            <a:gdLst/>
            <a:ahLst/>
            <a:cxnLst/>
            <a:rect l="l" t="t" r="r" b="b"/>
            <a:pathLst>
              <a:path w="8458200">
                <a:moveTo>
                  <a:pt x="0" y="0"/>
                </a:moveTo>
                <a:lnTo>
                  <a:pt x="84582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1000" y="755650"/>
          <a:ext cx="8459470" cy="438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215"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Defending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2725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Attempting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protect</a:t>
                      </a:r>
                      <a:r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someone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1600" marR="11620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something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from verbal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attack. </a:t>
                      </a:r>
                      <a:r>
                        <a:rPr sz="2400" b="1" spc="-10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defend what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has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criticized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imply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he or she has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right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 express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ideas,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opinions,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feelings. Defending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does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not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change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client’s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feelings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may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cause 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think  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taking sides with  those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being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criticized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against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No one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here</a:t>
                      </a:r>
                      <a:r>
                        <a:rPr sz="2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would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lie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9850" marR="200025">
                        <a:lnSpc>
                          <a:spcPct val="100099"/>
                        </a:lnSpc>
                      </a:pPr>
                      <a:r>
                        <a:rPr sz="2400" b="1" spc="-65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have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very  capable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physician.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I’m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sure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only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has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your best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interest</a:t>
                      </a:r>
                      <a:r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  mind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1000" y="831850"/>
          <a:ext cx="8533765" cy="5113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215"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Requesting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 marR="82550">
                        <a:lnSpc>
                          <a:spcPts val="289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an  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xpla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72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Asking 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provide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0170" marR="8318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the reasons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thoughts,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feelings, 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behavior,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events.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Asking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“why” a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did  something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certain 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way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very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intimidating,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implies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 must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defend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his or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her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behavior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feelings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725"/>
                        </a:lnSpc>
                      </a:pPr>
                      <a:r>
                        <a:rPr sz="2400" b="1" spc="-25" dirty="0">
                          <a:latin typeface="Calibri"/>
                          <a:cs typeface="Calibri"/>
                        </a:rPr>
                        <a:t>Why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think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that?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2075" marR="179070">
                        <a:lnSpc>
                          <a:spcPct val="100000"/>
                        </a:lnSpc>
                      </a:pPr>
                      <a:r>
                        <a:rPr sz="2400" b="1" spc="-25" dirty="0">
                          <a:latin typeface="Calibri"/>
                          <a:cs typeface="Calibri"/>
                        </a:rPr>
                        <a:t>Why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feel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 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way?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2075" marR="783590">
                        <a:lnSpc>
                          <a:spcPct val="100000"/>
                        </a:lnSpc>
                      </a:pPr>
                      <a:r>
                        <a:rPr sz="2400" b="1" spc="-25" dirty="0">
                          <a:latin typeface="Calibri"/>
                          <a:cs typeface="Calibri"/>
                        </a:rPr>
                        <a:t>Why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did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that?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92075" marR="420370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Better to say: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Describe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what</a:t>
                      </a:r>
                      <a:r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were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feeling just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before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91440" algn="l"/>
                          <a:tab pos="2865120" algn="l"/>
                        </a:tabLst>
                      </a:pPr>
                      <a:r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2400" b="1" u="sng" spc="-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happened	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3400" y="831850"/>
          <a:ext cx="8230234" cy="4021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1454"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Indicating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 marR="74295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existence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external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source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power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2725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Attributing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source</a:t>
                      </a:r>
                      <a:r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1280" marR="7112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thoughts,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feelings,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behavior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others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outside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influences.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encourages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project blame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his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 her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thoughts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behaviors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upon others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rather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than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accepting the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responsibility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personally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makes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say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that?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78105" marR="25336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made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that?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78105" marR="29400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made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so  angry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last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night?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78105" marR="109220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Better to say: 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You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became angry</a:t>
                      </a:r>
                      <a:r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when  your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brother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78105" algn="l"/>
                          <a:tab pos="2750185" algn="l"/>
                        </a:tabLst>
                      </a:pPr>
                      <a:r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2400" b="1" u="sng" spc="-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insulted your</a:t>
                      </a:r>
                      <a:r>
                        <a:rPr sz="2400" b="1" u="sng" spc="-9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sng" spc="-1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wife	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3400" y="679450"/>
          <a:ext cx="8077834" cy="5121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8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7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1275"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Belittling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9850" marR="118110">
                        <a:lnSpc>
                          <a:spcPts val="2890"/>
                        </a:lnSpc>
                        <a:spcBef>
                          <a:spcPts val="8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feelings  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xp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ess</a:t>
                      </a:r>
                      <a:r>
                        <a:rPr sz="2400" b="1" spc="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72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When 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misjudges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25095" marR="10223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the degree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client’s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discomfort,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 lack of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empathy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understanding 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may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conveyed.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 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may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tell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“perk  up”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“snap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out of 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it”.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  causes 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feel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insignificant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unimportant.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one is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experiencing discomfort,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it is  no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relief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hear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others  are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have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been in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similar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situations.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Client: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have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09220" marR="6604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nothing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live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.  I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wish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were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dead.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Nurse: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Everybody  gets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down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dumps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times. I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feel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way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myself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sometimes.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09220" marR="120014">
                        <a:lnSpc>
                          <a:spcPct val="100099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Better to say: </a:t>
                      </a:r>
                      <a:r>
                        <a:rPr sz="2400" b="1" spc="-70" dirty="0">
                          <a:latin typeface="Calibri"/>
                          <a:cs typeface="Calibri"/>
                        </a:rPr>
                        <a:t>You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must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very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upset.  </a:t>
                      </a:r>
                      <a:r>
                        <a:rPr sz="2400" b="1" spc="-55" dirty="0">
                          <a:latin typeface="Calibri"/>
                          <a:cs typeface="Calibri"/>
                        </a:rPr>
                        <a:t>Tell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what you  are feeling right  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now.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86556"/>
              </p:ext>
            </p:extLst>
          </p:nvPr>
        </p:nvGraphicFramePr>
        <p:xfrm>
          <a:off x="228600" y="1060450"/>
          <a:ext cx="8686800" cy="539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9705"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Making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stereotyped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comments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272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Clichés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trite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expressions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74295" marR="26352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are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meaningless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 a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nurse-  client relationship. For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make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empty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conversation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encourage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like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response from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725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I’m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fine,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how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75565" marR="6985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Hang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there.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It’s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for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your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own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good.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Keep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your chin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up.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75565" marR="368935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Better to say: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therapy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must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be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difficult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at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times. How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feel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about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your  progress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75565" algn="l"/>
                          <a:tab pos="2823845" algn="l"/>
                        </a:tabLst>
                      </a:pPr>
                      <a:r>
                        <a:rPr sz="2400" b="1" u="none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2400" b="1" u="none" spc="-10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point?</a:t>
                      </a:r>
                      <a:endParaRPr sz="2400" u="none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26925"/>
              </p:ext>
            </p:extLst>
          </p:nvPr>
        </p:nvGraphicFramePr>
        <p:xfrm>
          <a:off x="0" y="152401"/>
          <a:ext cx="8991600" cy="7166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6610">
                <a:tc>
                  <a:txBody>
                    <a:bodyPr/>
                    <a:lstStyle/>
                    <a:p>
                      <a:pPr marL="69850">
                        <a:lnSpc>
                          <a:spcPts val="274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Interpreting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technique</a:t>
                      </a:r>
                      <a:r>
                        <a:rPr sz="2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230504" marR="17399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therapist seeks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make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conscious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which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unconscious,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tell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meaning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his</a:t>
                      </a:r>
                      <a:r>
                        <a:rPr sz="2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her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experience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340360">
                        <a:lnSpc>
                          <a:spcPts val="990"/>
                        </a:lnSpc>
                        <a:tabLst>
                          <a:tab pos="1910714" algn="l"/>
                        </a:tabLst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29	</a:t>
                      </a:r>
                      <a:endParaRPr sz="1350" baseline="3086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really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81610" marR="14224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mean is..  Unconsciously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you’re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saying…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181610" marR="60960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Better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technique: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 must leave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interpretation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client’s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behavior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psychiatrist.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has not been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prepared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perform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 technique,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in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attempting to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do so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may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endanger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other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nursing roles with</a:t>
                      </a:r>
                      <a:r>
                        <a:rPr sz="24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81610">
                        <a:lnSpc>
                          <a:spcPts val="2425"/>
                        </a:lnSpc>
                        <a:spcBef>
                          <a:spcPts val="509"/>
                        </a:spcBef>
                        <a:tabLst>
                          <a:tab pos="1926589" algn="l"/>
                        </a:tabLst>
                      </a:pPr>
                      <a:r>
                        <a:rPr sz="3600" b="1" spc="-15" baseline="11574" dirty="0">
                          <a:latin typeface="Calibri"/>
                          <a:cs typeface="Calibri"/>
                        </a:rPr>
                        <a:t>client	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218" y="214884"/>
            <a:ext cx="6988423" cy="344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8411" y="3765887"/>
            <a:ext cx="7012482" cy="247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3</a:t>
            </a:fld>
            <a:endParaRPr spc="-3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6782" y="6448145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96107"/>
              </p:ext>
            </p:extLst>
          </p:nvPr>
        </p:nvGraphicFramePr>
        <p:xfrm>
          <a:off x="304800" y="755650"/>
          <a:ext cx="8305164" cy="6102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0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2350"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Introducing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9850" marR="140335">
                        <a:lnSpc>
                          <a:spcPts val="289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unrelated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topic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ts val="2725"/>
                        </a:lnSpc>
                      </a:pPr>
                      <a:r>
                        <a:rPr sz="2400" b="1" u="none" spc="-10" dirty="0">
                          <a:latin typeface="Calibri"/>
                          <a:cs typeface="Calibri"/>
                        </a:rPr>
                        <a:t>Changing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subject</a:t>
                      </a:r>
                      <a:endParaRPr sz="2400" u="none" dirty="0">
                        <a:latin typeface="Calibri"/>
                        <a:cs typeface="Calibri"/>
                      </a:endParaRPr>
                    </a:p>
                    <a:p>
                      <a:pPr marL="147955" marR="74930">
                        <a:lnSpc>
                          <a:spcPct val="100000"/>
                        </a:lnSpc>
                      </a:pPr>
                      <a:r>
                        <a:rPr sz="2400" b="1" u="none" spc="-5" dirty="0">
                          <a:latin typeface="Calibri"/>
                          <a:cs typeface="Calibri"/>
                        </a:rPr>
                        <a:t>causes the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2400" b="1" u="none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u="none" spc="-25" dirty="0">
                          <a:latin typeface="Calibri"/>
                          <a:cs typeface="Calibri"/>
                        </a:rPr>
                        <a:t>take 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over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direction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the  discussion. This </a:t>
                      </a:r>
                      <a:r>
                        <a:rPr sz="2400" b="1" u="none" spc="-20" dirty="0">
                          <a:latin typeface="Calibri"/>
                          <a:cs typeface="Calibri"/>
                        </a:rPr>
                        <a:t>may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occur 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order </a:t>
                      </a:r>
                      <a:r>
                        <a:rPr sz="2400" b="1" u="none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get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something 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nurse wants </a:t>
                      </a:r>
                      <a:r>
                        <a:rPr sz="2400" b="1" u="none" spc="-15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discuss with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u="none" spc="-15" dirty="0">
                          <a:latin typeface="Calibri"/>
                          <a:cs typeface="Calibri"/>
                        </a:rPr>
                        <a:t>to  get </a:t>
                      </a:r>
                      <a:r>
                        <a:rPr sz="2400" b="1" u="none" spc="-25" dirty="0">
                          <a:latin typeface="Calibri"/>
                          <a:cs typeface="Calibri"/>
                        </a:rPr>
                        <a:t>away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topic that 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he or she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would </a:t>
                      </a:r>
                      <a:r>
                        <a:rPr sz="2400" b="1" u="none" spc="-20" dirty="0">
                          <a:latin typeface="Calibri"/>
                          <a:cs typeface="Calibri"/>
                        </a:rPr>
                        <a:t>prefer</a:t>
                      </a:r>
                      <a:r>
                        <a:rPr sz="2400" b="1" u="none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not</a:t>
                      </a:r>
                      <a:endParaRPr sz="2400" u="none" dirty="0">
                        <a:latin typeface="Calibri"/>
                        <a:cs typeface="Calibri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b="1" u="none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discuss</a:t>
                      </a:r>
                      <a:endParaRPr sz="2400" u="none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725"/>
                        </a:lnSpc>
                      </a:pPr>
                      <a:r>
                        <a:rPr sz="2400" b="1" u="none" spc="-10" dirty="0">
                          <a:latin typeface="Calibri"/>
                          <a:cs typeface="Calibri"/>
                        </a:rPr>
                        <a:t>Client: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don’t</a:t>
                      </a:r>
                      <a:r>
                        <a:rPr sz="2400" b="1" u="none" spc="-15" dirty="0">
                          <a:latin typeface="Calibri"/>
                          <a:cs typeface="Calibri"/>
                        </a:rPr>
                        <a:t> have</a:t>
                      </a:r>
                      <a:endParaRPr sz="2400" u="none" dirty="0">
                        <a:latin typeface="Calibri"/>
                        <a:cs typeface="Calibri"/>
                      </a:endParaRPr>
                    </a:p>
                    <a:p>
                      <a:pPr marL="83820" marR="152400">
                        <a:lnSpc>
                          <a:spcPct val="100000"/>
                        </a:lnSpc>
                      </a:pPr>
                      <a:r>
                        <a:rPr sz="2400" b="1" u="none" spc="-10" dirty="0">
                          <a:latin typeface="Calibri"/>
                          <a:cs typeface="Calibri"/>
                        </a:rPr>
                        <a:t>anything </a:t>
                      </a:r>
                      <a:r>
                        <a:rPr sz="2400" b="1" u="none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live </a:t>
                      </a:r>
                      <a:r>
                        <a:rPr sz="2400" b="1" u="none" spc="-65" dirty="0">
                          <a:latin typeface="Calibri"/>
                          <a:cs typeface="Calibri"/>
                        </a:rPr>
                        <a:t>for. 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Nurse: Did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2400" b="1" u="none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none" spc="-15" dirty="0">
                          <a:latin typeface="Calibri"/>
                          <a:cs typeface="Calibri"/>
                        </a:rPr>
                        <a:t>have 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visitors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this  </a:t>
                      </a:r>
                      <a:r>
                        <a:rPr sz="2400" b="1" u="none" spc="-15" dirty="0">
                          <a:latin typeface="Calibri"/>
                          <a:cs typeface="Calibri"/>
                        </a:rPr>
                        <a:t>weekend?</a:t>
                      </a:r>
                      <a:endParaRPr sz="2400" u="none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 u="none" dirty="0">
                        <a:latin typeface="Times New Roman"/>
                        <a:cs typeface="Times New Roman"/>
                      </a:endParaRPr>
                    </a:p>
                    <a:p>
                      <a:pPr marL="83820" marR="189865">
                        <a:lnSpc>
                          <a:spcPct val="100000"/>
                        </a:lnSpc>
                      </a:pPr>
                      <a:r>
                        <a:rPr sz="2400" b="1" u="none" spc="-15" dirty="0">
                          <a:latin typeface="Calibri"/>
                          <a:cs typeface="Calibri"/>
                        </a:rPr>
                        <a:t>Better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technique: 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nurse must  remain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open and 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free </a:t>
                      </a:r>
                      <a:r>
                        <a:rPr sz="2400" b="1" u="none" spc="-2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hear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u="none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u="none" spc="-25" dirty="0">
                          <a:latin typeface="Calibri"/>
                          <a:cs typeface="Calibri"/>
                        </a:rPr>
                        <a:t>take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in  all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is being  </a:t>
                      </a:r>
                      <a:r>
                        <a:rPr sz="2400" b="1" u="none" spc="-15" dirty="0">
                          <a:latin typeface="Calibri"/>
                          <a:cs typeface="Calibri"/>
                        </a:rPr>
                        <a:t>conveyed, </a:t>
                      </a:r>
                      <a:r>
                        <a:rPr sz="2400" b="1" u="none" spc="-5" dirty="0">
                          <a:latin typeface="Calibri"/>
                          <a:cs typeface="Calibri"/>
                        </a:rPr>
                        <a:t>both  </a:t>
                      </a:r>
                      <a:r>
                        <a:rPr sz="2400" b="1" u="none" spc="-10" dirty="0">
                          <a:latin typeface="Calibri"/>
                          <a:cs typeface="Calibri"/>
                        </a:rPr>
                        <a:t>verbally </a:t>
                      </a:r>
                      <a:r>
                        <a:rPr sz="2400" b="1" u="none" dirty="0">
                          <a:latin typeface="Calibri"/>
                          <a:cs typeface="Calibri"/>
                        </a:rPr>
                        <a:t>and</a:t>
                      </a:r>
                      <a:endParaRPr sz="2400" u="none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83185" algn="l"/>
                          <a:tab pos="2780665" algn="l"/>
                        </a:tabLst>
                      </a:pPr>
                      <a:r>
                        <a:rPr sz="2400" b="1" u="none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2400" b="1" u="none" spc="-10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nonverbally	</a:t>
                      </a:r>
                      <a:endParaRPr sz="2400" u="none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79321"/>
            <a:ext cx="1193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31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524000"/>
            <a:ext cx="8534399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9568" y="282955"/>
            <a:ext cx="7706232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529840" marR="5080" indent="-149098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THERAPEUTIC </a:t>
            </a:r>
            <a:r>
              <a:rPr spc="-15" dirty="0"/>
              <a:t>Nurse-Patient  </a:t>
            </a:r>
            <a:r>
              <a:rPr spc="-10" dirty="0"/>
              <a:t>Relationship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791" y="914400"/>
            <a:ext cx="83058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32</a:t>
            </a:fld>
            <a:endParaRPr spc="-3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914400"/>
            <a:ext cx="82296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33</a:t>
            </a:fld>
            <a:endParaRPr spc="-3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304800"/>
            <a:ext cx="8763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3756659"/>
            <a:ext cx="8610600" cy="2720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34</a:t>
            </a:fld>
            <a:endParaRPr spc="-3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533400"/>
            <a:ext cx="86106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35</a:t>
            </a:fld>
            <a:endParaRPr spc="-3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79321"/>
            <a:ext cx="1193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36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52400" y="228600"/>
            <a:ext cx="8915400" cy="307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3810001"/>
            <a:ext cx="7447788" cy="2797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38862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455765"/>
            <a:ext cx="14478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37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7542" y="457200"/>
            <a:ext cx="7373111" cy="5998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79321"/>
            <a:ext cx="1193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38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381000"/>
            <a:ext cx="86106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984" y="2971800"/>
            <a:ext cx="8357616" cy="3483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440" y="712977"/>
            <a:ext cx="177418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5)</a:t>
            </a:r>
            <a:r>
              <a:rPr sz="3200" spc="-75" dirty="0"/>
              <a:t> </a:t>
            </a:r>
            <a:r>
              <a:rPr sz="3200" spc="-10" dirty="0"/>
              <a:t>Respect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39</a:t>
            </a:fld>
            <a:endParaRPr spc="-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33400"/>
            <a:ext cx="8534400" cy="5015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4</a:t>
            </a:fld>
            <a:endParaRPr spc="-3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68477"/>
            <a:ext cx="7543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Helping </a:t>
            </a:r>
            <a:r>
              <a:rPr spc="-10" dirty="0"/>
              <a:t>Relationship</a:t>
            </a:r>
            <a:r>
              <a:rPr spc="65" dirty="0"/>
              <a:t> </a:t>
            </a:r>
            <a:r>
              <a:rPr spc="-15" dirty="0"/>
              <a:t>Characteristics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40</a:t>
            </a:fld>
            <a:endParaRPr spc="-30" dirty="0"/>
          </a:p>
        </p:txBody>
      </p:sp>
      <p:sp>
        <p:nvSpPr>
          <p:cNvPr id="4" name="object 4"/>
          <p:cNvSpPr txBox="1"/>
          <p:nvPr/>
        </p:nvSpPr>
        <p:spPr>
          <a:xfrm>
            <a:off x="1147368" y="1889633"/>
            <a:ext cx="2214245" cy="294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9085">
              <a:lnSpc>
                <a:spcPct val="1139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Caring  Hopeful  Sensitive  Ge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uin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ness  </a:t>
            </a:r>
            <a:r>
              <a:rPr sz="2800" b="1" spc="-15" dirty="0">
                <a:latin typeface="Calibri"/>
                <a:cs typeface="Calibri"/>
              </a:rPr>
              <a:t>Empathy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800" b="1" spc="-15" dirty="0">
                <a:latin typeface="Calibri"/>
                <a:cs typeface="Calibri"/>
              </a:rPr>
              <a:t>Positive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regard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4528" y="1889633"/>
            <a:ext cx="1882775" cy="997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m</a:t>
            </a:r>
            <a:r>
              <a:rPr sz="2800" b="1" spc="-5" dirty="0">
                <a:latin typeface="Calibri"/>
                <a:cs typeface="Calibri"/>
              </a:rPr>
              <a:t>po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10" dirty="0">
                <a:latin typeface="Calibri"/>
                <a:cs typeface="Calibri"/>
              </a:rPr>
              <a:t>ering  Assertive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9482" y="6472856"/>
            <a:ext cx="13462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000" spc="-35" dirty="0">
                <a:latin typeface="Arial"/>
                <a:cs typeface="Arial"/>
              </a:rPr>
              <a:t>41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2151" y="907400"/>
            <a:ext cx="7449206" cy="4864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455765"/>
            <a:ext cx="14478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43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143000"/>
            <a:ext cx="74676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99018" y="6455765"/>
            <a:ext cx="5378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Arial"/>
                <a:cs typeface="Arial"/>
              </a:rPr>
              <a:t>6/23/2017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7390" y="6455765"/>
            <a:ext cx="11093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Arial"/>
                <a:cs typeface="Arial"/>
              </a:rPr>
              <a:t>Dr. Malakeh.Z.</a:t>
            </a:r>
            <a:r>
              <a:rPr sz="900" spc="-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Arial"/>
                <a:cs typeface="Arial"/>
              </a:rPr>
              <a:t>Malak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79321"/>
            <a:ext cx="1193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44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884" y="152400"/>
            <a:ext cx="762762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455765"/>
            <a:ext cx="14478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45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3" y="304800"/>
            <a:ext cx="7847076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9412" y="3073907"/>
            <a:ext cx="8209788" cy="3174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79321"/>
            <a:ext cx="1193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46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-226280"/>
            <a:ext cx="9144000" cy="7084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455765"/>
            <a:ext cx="14478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47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3058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090" y="913333"/>
            <a:ext cx="13677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25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4800" b="0" spc="-100" dirty="0">
                <a:solidFill>
                  <a:srgbClr val="404040"/>
                </a:solidFill>
                <a:latin typeface="Calibri Light"/>
                <a:cs typeface="Calibri Light"/>
              </a:rPr>
              <a:t>v</a:t>
            </a:r>
            <a:r>
              <a:rPr sz="4800" b="0" spc="-45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4800" b="0" spc="-55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4800" b="0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90700">
              <a:lnSpc>
                <a:spcPct val="131800"/>
              </a:lnSpc>
              <a:spcBef>
                <a:spcPts val="95"/>
              </a:spcBef>
            </a:pPr>
            <a:r>
              <a:rPr spc="-10" dirty="0"/>
              <a:t>Arguing  Minimizing  Cha</a:t>
            </a:r>
            <a:r>
              <a:rPr spc="-15" dirty="0"/>
              <a:t>l</a:t>
            </a:r>
            <a:r>
              <a:rPr spc="-5" dirty="0"/>
              <a:t>le</a:t>
            </a:r>
            <a:r>
              <a:rPr spc="-15" dirty="0"/>
              <a:t>n</a:t>
            </a:r>
            <a:r>
              <a:rPr spc="-5" dirty="0"/>
              <a:t>ging</a:t>
            </a: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pc="-10" dirty="0"/>
              <a:t>Giving </a:t>
            </a:r>
            <a:r>
              <a:rPr spc="-20" dirty="0"/>
              <a:t>false</a:t>
            </a:r>
            <a:r>
              <a:rPr spc="-25" dirty="0"/>
              <a:t> </a:t>
            </a:r>
            <a:r>
              <a:rPr spc="-15" dirty="0"/>
              <a:t>reassurance</a:t>
            </a:r>
          </a:p>
          <a:p>
            <a:pPr marL="12700" marR="72390">
              <a:lnSpc>
                <a:spcPct val="90000"/>
              </a:lnSpc>
              <a:spcBef>
                <a:spcPts val="1410"/>
              </a:spcBef>
            </a:pPr>
            <a:r>
              <a:rPr spc="-15" dirty="0"/>
              <a:t>Interpreting </a:t>
            </a:r>
            <a:r>
              <a:rPr spc="-10" dirty="0"/>
              <a:t>or  speculating </a:t>
            </a:r>
            <a:r>
              <a:rPr spc="-5" dirty="0"/>
              <a:t>on the  </a:t>
            </a:r>
            <a:r>
              <a:rPr spc="-10" dirty="0"/>
              <a:t>dynamics </a:t>
            </a:r>
            <a:r>
              <a:rPr spc="-5" dirty="0"/>
              <a:t>of the </a:t>
            </a:r>
            <a:r>
              <a:rPr spc="-15" dirty="0"/>
              <a:t>client’s  problems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93004" y="1949323"/>
            <a:ext cx="3474085" cy="32899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21334">
              <a:lnSpc>
                <a:spcPts val="3020"/>
              </a:lnSpc>
              <a:spcBef>
                <a:spcPts val="480"/>
              </a:spcBef>
            </a:pPr>
            <a:r>
              <a:rPr sz="2800" spc="0" dirty="0">
                <a:solidFill>
                  <a:srgbClr val="404040"/>
                </a:solidFill>
                <a:latin typeface="Calibri"/>
                <a:cs typeface="Calibri"/>
              </a:rPr>
              <a:t>“Selling”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client on  accepting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treatment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Probing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sensitive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areas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450"/>
              </a:spcBef>
            </a:pP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Participating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in criticism  of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any 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staff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member</a:t>
            </a:r>
            <a:endParaRPr sz="2800">
              <a:latin typeface="Calibri"/>
              <a:cs typeface="Calibri"/>
            </a:endParaRPr>
          </a:p>
          <a:p>
            <a:pPr marL="12700" marR="238125">
              <a:lnSpc>
                <a:spcPts val="3020"/>
              </a:lnSpc>
              <a:spcBef>
                <a:spcPts val="1405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Joining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any attacks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led 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by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client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4830" y="6546595"/>
            <a:ext cx="1657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235" y="562689"/>
            <a:ext cx="7212007" cy="5518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5</a:t>
            </a:fld>
            <a:endParaRPr spc="-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0456"/>
              </p:ext>
            </p:extLst>
          </p:nvPr>
        </p:nvGraphicFramePr>
        <p:xfrm>
          <a:off x="304800" y="1670050"/>
          <a:ext cx="8611234" cy="4131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69850">
                        <a:lnSpc>
                          <a:spcPts val="2740"/>
                        </a:lnSpc>
                      </a:pPr>
                      <a:r>
                        <a:rPr sz="2400" b="1" spc="-30" dirty="0">
                          <a:latin typeface="Calibri"/>
                          <a:cs typeface="Calibri"/>
                        </a:rPr>
                        <a:t>Technique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274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Explanation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274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Example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695">
                <a:tc>
                  <a:txBody>
                    <a:bodyPr/>
                    <a:lstStyle/>
                    <a:p>
                      <a:pPr marL="69850">
                        <a:lnSpc>
                          <a:spcPts val="274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Focusing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2730"/>
                        </a:lnSpc>
                      </a:pPr>
                      <a:r>
                        <a:rPr sz="2400" b="1" spc="-35" dirty="0">
                          <a:latin typeface="Calibri"/>
                          <a:cs typeface="Calibri"/>
                        </a:rPr>
                        <a:t>Taking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notice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a single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idea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93675" marR="2063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even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single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word; works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especially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well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who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moving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rapidly from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thought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another.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This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technique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therapeutic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with 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who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very  anxious.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Focusing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should</a:t>
                      </a:r>
                      <a:r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not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pursued until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anxiety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193675" algn="l"/>
                          <a:tab pos="7057390" algn="l"/>
                        </a:tabLst>
                      </a:pPr>
                      <a:r>
                        <a:rPr sz="2400" b="1" u="sng" dirty="0">
                          <a:uFill>
                            <a:solidFill>
                              <a:srgbClr val="4471C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2730"/>
                        </a:lnSpc>
                      </a:pPr>
                      <a:r>
                        <a:rPr sz="2400" b="1" spc="-65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feel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angry</a:t>
                      </a:r>
                      <a:r>
                        <a:rPr sz="24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when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she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doesn’t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help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213360" marR="676275" algn="just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point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seems  worth looking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at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closely.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Perhaps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13360" marR="1139825">
                        <a:lnSpc>
                          <a:spcPts val="2890"/>
                        </a:lnSpc>
                        <a:spcBef>
                          <a:spcPts val="9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can discuss</a:t>
                      </a:r>
                      <a:r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it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together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282955"/>
            <a:ext cx="8458200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90470" marR="5080" indent="-1901189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THERAPEUTIC </a:t>
            </a:r>
            <a:r>
              <a:rPr spc="-30" dirty="0"/>
              <a:t>COMMUNICATION  </a:t>
            </a:r>
            <a:r>
              <a:rPr spc="-15" dirty="0"/>
              <a:t>TECHNIQUES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6</a:t>
            </a:fld>
            <a:endParaRPr spc="-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7</a:t>
            </a:fld>
            <a:endParaRPr spc="-30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8600" y="831850"/>
          <a:ext cx="8610599" cy="438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215">
                <a:tc>
                  <a:txBody>
                    <a:bodyPr/>
                    <a:lstStyle/>
                    <a:p>
                      <a:pPr marL="69850">
                        <a:lnSpc>
                          <a:spcPts val="274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Exploring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ts val="272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Delving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further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into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subject,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246379" marR="8318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idea,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experience,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relationship;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especially helpful  with clients who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tend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remain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 a superficial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communication. 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However,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if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chooses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disclose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further information,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should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refrain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from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pushing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probing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 an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area  that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obviously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creates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246379" algn="l"/>
                          <a:tab pos="7110095" algn="l"/>
                        </a:tabLst>
                      </a:pPr>
                      <a:r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72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Please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explain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1440" marR="62357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situation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more  detail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1440" marR="340360">
                        <a:lnSpc>
                          <a:spcPct val="100400"/>
                        </a:lnSpc>
                        <a:spcBef>
                          <a:spcPts val="5"/>
                        </a:spcBef>
                      </a:pPr>
                      <a:r>
                        <a:rPr sz="2400" b="1" spc="-55" dirty="0">
                          <a:latin typeface="Calibri"/>
                          <a:cs typeface="Calibri"/>
                        </a:rPr>
                        <a:t>Tell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about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situation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7912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1000" y="831850"/>
          <a:ext cx="8304530" cy="4030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0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1454"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Seeking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 marR="20066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clarifi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  and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validation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272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Striving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explain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08279" marR="23495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which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vague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incomprehensible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searching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mutual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understanding;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clarifying  the meaning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has  been said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facilitates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increases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understanding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both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2725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I’m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sure that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44475" marR="36258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understand.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Could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explain?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244475" marR="454025">
                        <a:lnSpc>
                          <a:spcPct val="100000"/>
                        </a:lnSpc>
                      </a:pPr>
                      <a:r>
                        <a:rPr sz="2400" b="1" spc="-55" dirty="0">
                          <a:latin typeface="Calibri"/>
                          <a:cs typeface="Calibri"/>
                        </a:rPr>
                        <a:t>Tell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my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understanding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agrees with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yours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244475" marR="448945">
                        <a:lnSpc>
                          <a:spcPct val="100299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understand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correctly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said…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8</a:t>
            </a:fld>
            <a:endParaRPr spc="-3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9</a:t>
            </a:fld>
            <a:endParaRPr spc="-30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200" y="527050"/>
          <a:ext cx="8152130" cy="5638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990">
                <a:tc>
                  <a:txBody>
                    <a:bodyPr/>
                    <a:lstStyle/>
                    <a:p>
                      <a:pPr marL="69850">
                        <a:lnSpc>
                          <a:spcPts val="272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Presenting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reality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272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20014" marR="38354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misperception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environment,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nurse  defines reality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indicates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his or her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perception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situation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72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understand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that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5725" marR="64769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the voices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seem</a:t>
                      </a:r>
                      <a:r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real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you, but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not  hear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any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voices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85725" marR="120650" algn="just">
                        <a:lnSpc>
                          <a:spcPct val="1002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one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else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room but</a:t>
                      </a:r>
                      <a:r>
                        <a:rPr sz="2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you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175">
                <a:tc>
                  <a:txBody>
                    <a:bodyPr/>
                    <a:lstStyle/>
                    <a:p>
                      <a:pPr marL="69850">
                        <a:lnSpc>
                          <a:spcPts val="2745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Voicing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doubt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273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Expressing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uncertainty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20014" marR="76835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reality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client’s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perceptions; often 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used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clients  experiencing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delusional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thinking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73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find that hard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to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believe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85725" marR="352425">
                        <a:lnSpc>
                          <a:spcPct val="1004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seems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rather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doubtful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me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2303</Words>
  <Application>Microsoft Office PowerPoint</Application>
  <PresentationFormat>On-screen Show (4:3)</PresentationFormat>
  <Paragraphs>437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Office Theme</vt:lpstr>
      <vt:lpstr>Therapeutic and Non-Therapeutic  Communication Techniques</vt:lpstr>
      <vt:lpstr>PowerPoint Presentation</vt:lpstr>
      <vt:lpstr>PowerPoint Presentation</vt:lpstr>
      <vt:lpstr>PowerPoint Presentation</vt:lpstr>
      <vt:lpstr>PowerPoint Presentation</vt:lpstr>
      <vt:lpstr>THERAPEUTIC COMMUNICATION 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 THERAPEUTIC COMMUNICATION 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THERAPEUTIC Nurse-Patient  Relationship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5) Respect</vt:lpstr>
      <vt:lpstr>Helping Relationship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Avoid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THERAPEUTIC COMMUNICATION</dc:title>
  <dc:creator>LCCC</dc:creator>
  <cp:lastModifiedBy>majdi alhadidi</cp:lastModifiedBy>
  <cp:revision>13</cp:revision>
  <cp:lastPrinted>2019-06-13T10:49:11Z</cp:lastPrinted>
  <dcterms:created xsi:type="dcterms:W3CDTF">2017-10-17T08:52:49Z</dcterms:created>
  <dcterms:modified xsi:type="dcterms:W3CDTF">2023-04-08T14:59:39Z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2017-10-17T00:00:00Z</vt:filetime>
  </property>
</Properties>
</file>