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Lst>
  <p:sldSz cy="6858000" cx="9144000"/>
  <p:notesSz cx="6761150" cy="9942500"/>
  <p:embeddedFontLst>
    <p:embeddedFont>
      <p:font typeface="Tahoma"/>
      <p:regular r:id="rId61"/>
      <p:bold r:id="rId62"/>
    </p:embeddedFont>
    <p:embeddedFont>
      <p:font typeface="Noto Sans Symbols"/>
      <p:regular r:id="rId63"/>
      <p:bold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65" roundtripDataSignature="AMtx7mhfyjkIM8pv5DbNYY4bbAJWSkiH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4D280D8-F829-4485-A63A-337C35990CFF}">
  <a:tblStyle styleId="{84D280D8-F829-4485-A63A-337C35990CFF}"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Tahoma-bold.fntdata"/><Relationship Id="rId61" Type="http://schemas.openxmlformats.org/officeDocument/2006/relationships/font" Target="fonts/Tahoma-regular.fntdata"/><Relationship Id="rId20" Type="http://schemas.openxmlformats.org/officeDocument/2006/relationships/slide" Target="slides/slide14.xml"/><Relationship Id="rId64" Type="http://schemas.openxmlformats.org/officeDocument/2006/relationships/font" Target="fonts/NotoSansSymbols-bold.fntdata"/><Relationship Id="rId63" Type="http://schemas.openxmlformats.org/officeDocument/2006/relationships/font" Target="fonts/NotoSansSymbols-regular.fntdata"/><Relationship Id="rId22" Type="http://schemas.openxmlformats.org/officeDocument/2006/relationships/slide" Target="slides/slide16.xml"/><Relationship Id="rId21" Type="http://schemas.openxmlformats.org/officeDocument/2006/relationships/slide" Target="slides/slide15.xml"/><Relationship Id="rId65"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31326" y="0"/>
            <a:ext cx="2929837" cy="499428"/>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174" y="0"/>
            <a:ext cx="2929837" cy="499428"/>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31326" y="9443088"/>
            <a:ext cx="2929837" cy="499427"/>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JO"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1: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1: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46" name="Google Shape;46;p1: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0: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65" name="Google Shape;165;p10: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1: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73" name="Google Shape;173;p11: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2: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2: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80" name="Google Shape;180;p12: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3: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87" name="Google Shape;187;p13: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4: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4: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93" name="Google Shape;193;p14: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5: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15: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99" name="Google Shape;199;p15: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6: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6: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206" name="Google Shape;206;p16: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7: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7: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213" name="Google Shape;213;p17: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8: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8: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223" name="Google Shape;223;p18: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9: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9: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231" name="Google Shape;231;p19: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2: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 name="Google Shape;55;p2: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56" name="Google Shape;56;p2: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0: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20: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239" name="Google Shape;239;p20: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1: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21: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248" name="Google Shape;248;p21: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2: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22: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254" name="Google Shape;254;p22: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3: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23: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263" name="Google Shape;263;p23: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4: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24: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271" name="Google Shape;271;p24: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5: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25: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278" name="Google Shape;278;p25: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6: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26: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285" name="Google Shape;285;p26: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7: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27: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293" name="Google Shape;293;p27: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8: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28: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02" name="Google Shape;302;p28: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9: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29: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10" name="Google Shape;310;p29: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3: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 name="Google Shape;63;p3: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64" name="Google Shape;64;p3: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0: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30: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18" name="Google Shape;318;p30: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31: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31: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25" name="Google Shape;325;p31: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2: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32: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34" name="Google Shape;334;p32: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3: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 name="Google Shape;339;p33: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40" name="Google Shape;340;p33: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4: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34: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49" name="Google Shape;349;p34: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5: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35: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55" name="Google Shape;355;p35: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6: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36: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61" name="Google Shape;361;p36: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7: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37: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72" name="Google Shape;372;p37: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8: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38: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82" name="Google Shape;382;p38: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9: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39: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92" name="Google Shape;392;p39: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p4: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75" name="Google Shape;75;p4: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40: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40: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405" name="Google Shape;405;p40: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41: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41: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417" name="Google Shape;417;p41: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42: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5" name="Google Shape;425;p42: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426" name="Google Shape;426;p42: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43: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p43: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436" name="Google Shape;436;p43: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44: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44: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447" name="Google Shape;447;p44: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45: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45: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453" name="Google Shape;453;p45: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6: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46: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461" name="Google Shape;461;p46: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47: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47: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469" name="Google Shape;469;p47: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48: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48: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475" name="Google Shape;475;p48: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49: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p49: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483" name="Google Shape;483;p49: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5: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85" name="Google Shape;85;p5: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50: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p50: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491" name="Google Shape;491;p50: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51: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51: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497" name="Google Shape;497;p51: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52: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52: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504" name="Google Shape;504;p52: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53: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p53: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510" name="Google Shape;510;p53: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54: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54: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518" name="Google Shape;518;p54: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6: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6: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94" name="Google Shape;94;p6: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7: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40" name="Google Shape;140;p7: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8: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48" name="Google Shape;148;p8: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p:nvPr>
            <p:ph idx="2" type="sldImg"/>
          </p:nvPr>
        </p:nvSpPr>
        <p:spPr>
          <a:xfrm>
            <a:off x="1143000" y="1241425"/>
            <a:ext cx="4475163" cy="3357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9:notes"/>
          <p:cNvSpPr txBox="1"/>
          <p:nvPr>
            <p:ph idx="1" type="body"/>
          </p:nvPr>
        </p:nvSpPr>
        <p:spPr>
          <a:xfrm>
            <a:off x="676117" y="4784837"/>
            <a:ext cx="5408930" cy="39148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56" name="Google Shape;156;p9:notes"/>
          <p:cNvSpPr txBox="1"/>
          <p:nvPr>
            <p:ph idx="12" type="sldNum"/>
          </p:nvPr>
        </p:nvSpPr>
        <p:spPr>
          <a:xfrm>
            <a:off x="1174" y="9443088"/>
            <a:ext cx="2929837" cy="49942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JO"/>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56"/>
          <p:cNvSpPr txBox="1"/>
          <p:nvPr>
            <p:ph type="title"/>
          </p:nvPr>
        </p:nvSpPr>
        <p:spPr>
          <a:xfrm>
            <a:off x="432917" y="187807"/>
            <a:ext cx="8278164" cy="18954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2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6"/>
          <p:cNvSpPr txBox="1"/>
          <p:nvPr>
            <p:ph idx="1" type="body"/>
          </p:nvPr>
        </p:nvSpPr>
        <p:spPr>
          <a:xfrm>
            <a:off x="555142" y="3045713"/>
            <a:ext cx="7609205" cy="203835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1" i="0" sz="2600">
                <a:solidFill>
                  <a:schemeClr val="dk1"/>
                </a:solidFill>
                <a:latin typeface="Calibri"/>
                <a:ea typeface="Calibri"/>
                <a:cs typeface="Calibri"/>
                <a:sym typeface="Calibri"/>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8" name="Google Shape;18;p56"/>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rtl="1" algn="ctr">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56"/>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rtl="1" algn="l">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56"/>
          <p:cNvSpPr txBox="1"/>
          <p:nvPr>
            <p:ph idx="12" type="sldNum"/>
          </p:nvPr>
        </p:nvSpPr>
        <p:spPr>
          <a:xfrm>
            <a:off x="694842" y="6466621"/>
            <a:ext cx="170180" cy="153670"/>
          </a:xfrm>
          <a:prstGeom prst="rect">
            <a:avLst/>
          </a:prstGeom>
          <a:noFill/>
          <a:ln>
            <a:noFill/>
          </a:ln>
        </p:spPr>
        <p:txBody>
          <a:bodyPr anchorCtr="0" anchor="t" bIns="0" lIns="0" spcFirstLastPara="1" rIns="0" wrap="square" tIns="0">
            <a:spAutoFit/>
          </a:bodyPr>
          <a:lstStyle>
            <a:lvl1pPr indent="0" lvl="0" marL="25400" marR="0" rtl="1" algn="r">
              <a:lnSpc>
                <a:spcPct val="100000"/>
              </a:lnSpc>
              <a:spcBef>
                <a:spcPts val="0"/>
              </a:spcBef>
              <a:buNone/>
              <a:defRPr b="0" i="0" sz="900" u="none" cap="none" strike="noStrike">
                <a:solidFill>
                  <a:srgbClr val="888888"/>
                </a:solidFill>
                <a:latin typeface="Arial"/>
                <a:ea typeface="Arial"/>
                <a:cs typeface="Arial"/>
                <a:sym typeface="Arial"/>
              </a:defRPr>
            </a:lvl1pPr>
            <a:lvl2pPr indent="0" lvl="1" marL="25400" marR="0" rtl="1" algn="r">
              <a:lnSpc>
                <a:spcPct val="100000"/>
              </a:lnSpc>
              <a:spcBef>
                <a:spcPts val="0"/>
              </a:spcBef>
              <a:buNone/>
              <a:defRPr b="0" i="0" sz="900" u="none" cap="none" strike="noStrike">
                <a:solidFill>
                  <a:srgbClr val="888888"/>
                </a:solidFill>
                <a:latin typeface="Arial"/>
                <a:ea typeface="Arial"/>
                <a:cs typeface="Arial"/>
                <a:sym typeface="Arial"/>
              </a:defRPr>
            </a:lvl2pPr>
            <a:lvl3pPr indent="0" lvl="2" marL="25400" marR="0" rtl="1" algn="r">
              <a:lnSpc>
                <a:spcPct val="100000"/>
              </a:lnSpc>
              <a:spcBef>
                <a:spcPts val="0"/>
              </a:spcBef>
              <a:buNone/>
              <a:defRPr b="0" i="0" sz="900" u="none" cap="none" strike="noStrike">
                <a:solidFill>
                  <a:srgbClr val="888888"/>
                </a:solidFill>
                <a:latin typeface="Arial"/>
                <a:ea typeface="Arial"/>
                <a:cs typeface="Arial"/>
                <a:sym typeface="Arial"/>
              </a:defRPr>
            </a:lvl3pPr>
            <a:lvl4pPr indent="0" lvl="3" marL="25400" marR="0" rtl="1" algn="r">
              <a:lnSpc>
                <a:spcPct val="100000"/>
              </a:lnSpc>
              <a:spcBef>
                <a:spcPts val="0"/>
              </a:spcBef>
              <a:buNone/>
              <a:defRPr b="0" i="0" sz="900" u="none" cap="none" strike="noStrike">
                <a:solidFill>
                  <a:srgbClr val="888888"/>
                </a:solidFill>
                <a:latin typeface="Arial"/>
                <a:ea typeface="Arial"/>
                <a:cs typeface="Arial"/>
                <a:sym typeface="Arial"/>
              </a:defRPr>
            </a:lvl4pPr>
            <a:lvl5pPr indent="0" lvl="4" marL="25400" marR="0" rtl="1" algn="r">
              <a:lnSpc>
                <a:spcPct val="100000"/>
              </a:lnSpc>
              <a:spcBef>
                <a:spcPts val="0"/>
              </a:spcBef>
              <a:buNone/>
              <a:defRPr b="0" i="0" sz="900" u="none" cap="none" strike="noStrike">
                <a:solidFill>
                  <a:srgbClr val="888888"/>
                </a:solidFill>
                <a:latin typeface="Arial"/>
                <a:ea typeface="Arial"/>
                <a:cs typeface="Arial"/>
                <a:sym typeface="Arial"/>
              </a:defRPr>
            </a:lvl5pPr>
            <a:lvl6pPr indent="0" lvl="5" marL="25400" marR="0" rtl="1" algn="r">
              <a:lnSpc>
                <a:spcPct val="100000"/>
              </a:lnSpc>
              <a:spcBef>
                <a:spcPts val="0"/>
              </a:spcBef>
              <a:buNone/>
              <a:defRPr b="0" i="0" sz="900" u="none" cap="none" strike="noStrike">
                <a:solidFill>
                  <a:srgbClr val="888888"/>
                </a:solidFill>
                <a:latin typeface="Arial"/>
                <a:ea typeface="Arial"/>
                <a:cs typeface="Arial"/>
                <a:sym typeface="Arial"/>
              </a:defRPr>
            </a:lvl6pPr>
            <a:lvl7pPr indent="0" lvl="6" marL="25400" marR="0" rtl="1" algn="r">
              <a:lnSpc>
                <a:spcPct val="100000"/>
              </a:lnSpc>
              <a:spcBef>
                <a:spcPts val="0"/>
              </a:spcBef>
              <a:buNone/>
              <a:defRPr b="0" i="0" sz="900" u="none" cap="none" strike="noStrike">
                <a:solidFill>
                  <a:srgbClr val="888888"/>
                </a:solidFill>
                <a:latin typeface="Arial"/>
                <a:ea typeface="Arial"/>
                <a:cs typeface="Arial"/>
                <a:sym typeface="Arial"/>
              </a:defRPr>
            </a:lvl7pPr>
            <a:lvl8pPr indent="0" lvl="7" marL="25400" marR="0" rtl="1" algn="r">
              <a:lnSpc>
                <a:spcPct val="100000"/>
              </a:lnSpc>
              <a:spcBef>
                <a:spcPts val="0"/>
              </a:spcBef>
              <a:buNone/>
              <a:defRPr b="0" i="0" sz="900" u="none" cap="none" strike="noStrike">
                <a:solidFill>
                  <a:srgbClr val="888888"/>
                </a:solidFill>
                <a:latin typeface="Arial"/>
                <a:ea typeface="Arial"/>
                <a:cs typeface="Arial"/>
                <a:sym typeface="Arial"/>
              </a:defRPr>
            </a:lvl8pPr>
            <a:lvl9pPr indent="0" lvl="8" marL="25400" marR="0" rtl="1" algn="r">
              <a:lnSpc>
                <a:spcPct val="100000"/>
              </a:lnSpc>
              <a:spcBef>
                <a:spcPts val="0"/>
              </a:spcBef>
              <a:buNone/>
              <a:defRPr b="0" i="0" sz="900" u="none" cap="none" strike="noStrike">
                <a:solidFill>
                  <a:srgbClr val="888888"/>
                </a:solidFill>
                <a:latin typeface="Arial"/>
                <a:ea typeface="Arial"/>
                <a:cs typeface="Arial"/>
                <a:sym typeface="Arial"/>
              </a:defRPr>
            </a:lvl9pPr>
          </a:lstStyle>
          <a:p>
            <a:pPr indent="0" lvl="0" marL="25400" rtl="1"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1" name="Shape 21"/>
        <p:cNvGrpSpPr/>
        <p:nvPr/>
      </p:nvGrpSpPr>
      <p:grpSpPr>
        <a:xfrm>
          <a:off x="0" y="0"/>
          <a:ext cx="0" cy="0"/>
          <a:chOff x="0" y="0"/>
          <a:chExt cx="0" cy="0"/>
        </a:xfrm>
      </p:grpSpPr>
      <p:sp>
        <p:nvSpPr>
          <p:cNvPr id="22" name="Google Shape;22;p57"/>
          <p:cNvSpPr txBox="1"/>
          <p:nvPr>
            <p:ph type="title"/>
          </p:nvPr>
        </p:nvSpPr>
        <p:spPr>
          <a:xfrm>
            <a:off x="432917" y="187807"/>
            <a:ext cx="8278164" cy="18954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2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7"/>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rtl="1" algn="ctr">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4" name="Google Shape;24;p57"/>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rtl="1" algn="l">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57"/>
          <p:cNvSpPr txBox="1"/>
          <p:nvPr>
            <p:ph idx="12" type="sldNum"/>
          </p:nvPr>
        </p:nvSpPr>
        <p:spPr>
          <a:xfrm>
            <a:off x="694842" y="6466621"/>
            <a:ext cx="170180" cy="153670"/>
          </a:xfrm>
          <a:prstGeom prst="rect">
            <a:avLst/>
          </a:prstGeom>
          <a:noFill/>
          <a:ln>
            <a:noFill/>
          </a:ln>
        </p:spPr>
        <p:txBody>
          <a:bodyPr anchorCtr="0" anchor="t" bIns="0" lIns="0" spcFirstLastPara="1" rIns="0" wrap="square" tIns="0">
            <a:spAutoFit/>
          </a:bodyPr>
          <a:lstStyle>
            <a:lvl1pPr indent="0" lvl="0" marL="25400" marR="0" rtl="1" algn="r">
              <a:lnSpc>
                <a:spcPct val="100000"/>
              </a:lnSpc>
              <a:spcBef>
                <a:spcPts val="0"/>
              </a:spcBef>
              <a:buNone/>
              <a:defRPr b="0" i="0" sz="900">
                <a:solidFill>
                  <a:srgbClr val="888888"/>
                </a:solidFill>
                <a:latin typeface="Arial"/>
                <a:ea typeface="Arial"/>
                <a:cs typeface="Arial"/>
                <a:sym typeface="Arial"/>
              </a:defRPr>
            </a:lvl1pPr>
            <a:lvl2pPr indent="0" lvl="1" marL="25400" marR="0" rtl="1" algn="r">
              <a:lnSpc>
                <a:spcPct val="100000"/>
              </a:lnSpc>
              <a:spcBef>
                <a:spcPts val="0"/>
              </a:spcBef>
              <a:buNone/>
              <a:defRPr b="0" i="0" sz="900">
                <a:solidFill>
                  <a:srgbClr val="888888"/>
                </a:solidFill>
                <a:latin typeface="Arial"/>
                <a:ea typeface="Arial"/>
                <a:cs typeface="Arial"/>
                <a:sym typeface="Arial"/>
              </a:defRPr>
            </a:lvl2pPr>
            <a:lvl3pPr indent="0" lvl="2" marL="25400" marR="0" rtl="1" algn="r">
              <a:lnSpc>
                <a:spcPct val="100000"/>
              </a:lnSpc>
              <a:spcBef>
                <a:spcPts val="0"/>
              </a:spcBef>
              <a:buNone/>
              <a:defRPr b="0" i="0" sz="900">
                <a:solidFill>
                  <a:srgbClr val="888888"/>
                </a:solidFill>
                <a:latin typeface="Arial"/>
                <a:ea typeface="Arial"/>
                <a:cs typeface="Arial"/>
                <a:sym typeface="Arial"/>
              </a:defRPr>
            </a:lvl3pPr>
            <a:lvl4pPr indent="0" lvl="3" marL="25400" marR="0" rtl="1" algn="r">
              <a:lnSpc>
                <a:spcPct val="100000"/>
              </a:lnSpc>
              <a:spcBef>
                <a:spcPts val="0"/>
              </a:spcBef>
              <a:buNone/>
              <a:defRPr b="0" i="0" sz="900">
                <a:solidFill>
                  <a:srgbClr val="888888"/>
                </a:solidFill>
                <a:latin typeface="Arial"/>
                <a:ea typeface="Arial"/>
                <a:cs typeface="Arial"/>
                <a:sym typeface="Arial"/>
              </a:defRPr>
            </a:lvl4pPr>
            <a:lvl5pPr indent="0" lvl="4" marL="25400" marR="0" rtl="1" algn="r">
              <a:lnSpc>
                <a:spcPct val="100000"/>
              </a:lnSpc>
              <a:spcBef>
                <a:spcPts val="0"/>
              </a:spcBef>
              <a:buNone/>
              <a:defRPr b="0" i="0" sz="900">
                <a:solidFill>
                  <a:srgbClr val="888888"/>
                </a:solidFill>
                <a:latin typeface="Arial"/>
                <a:ea typeface="Arial"/>
                <a:cs typeface="Arial"/>
                <a:sym typeface="Arial"/>
              </a:defRPr>
            </a:lvl5pPr>
            <a:lvl6pPr indent="0" lvl="5" marL="25400" marR="0" rtl="1" algn="r">
              <a:lnSpc>
                <a:spcPct val="100000"/>
              </a:lnSpc>
              <a:spcBef>
                <a:spcPts val="0"/>
              </a:spcBef>
              <a:buNone/>
              <a:defRPr b="0" i="0" sz="900">
                <a:solidFill>
                  <a:srgbClr val="888888"/>
                </a:solidFill>
                <a:latin typeface="Arial"/>
                <a:ea typeface="Arial"/>
                <a:cs typeface="Arial"/>
                <a:sym typeface="Arial"/>
              </a:defRPr>
            </a:lvl6pPr>
            <a:lvl7pPr indent="0" lvl="6" marL="25400" marR="0" rtl="1" algn="r">
              <a:lnSpc>
                <a:spcPct val="100000"/>
              </a:lnSpc>
              <a:spcBef>
                <a:spcPts val="0"/>
              </a:spcBef>
              <a:buNone/>
              <a:defRPr b="0" i="0" sz="900">
                <a:solidFill>
                  <a:srgbClr val="888888"/>
                </a:solidFill>
                <a:latin typeface="Arial"/>
                <a:ea typeface="Arial"/>
                <a:cs typeface="Arial"/>
                <a:sym typeface="Arial"/>
              </a:defRPr>
            </a:lvl7pPr>
            <a:lvl8pPr indent="0" lvl="7" marL="25400" marR="0" rtl="1" algn="r">
              <a:lnSpc>
                <a:spcPct val="100000"/>
              </a:lnSpc>
              <a:spcBef>
                <a:spcPts val="0"/>
              </a:spcBef>
              <a:buNone/>
              <a:defRPr b="0" i="0" sz="900">
                <a:solidFill>
                  <a:srgbClr val="888888"/>
                </a:solidFill>
                <a:latin typeface="Arial"/>
                <a:ea typeface="Arial"/>
                <a:cs typeface="Arial"/>
                <a:sym typeface="Arial"/>
              </a:defRPr>
            </a:lvl8pPr>
            <a:lvl9pPr indent="0" lvl="8" marL="25400" marR="0" rtl="1" algn="r">
              <a:lnSpc>
                <a:spcPct val="100000"/>
              </a:lnSpc>
              <a:spcBef>
                <a:spcPts val="0"/>
              </a:spcBef>
              <a:buNone/>
              <a:defRPr b="0" i="0" sz="900">
                <a:solidFill>
                  <a:srgbClr val="888888"/>
                </a:solidFill>
                <a:latin typeface="Arial"/>
                <a:ea typeface="Arial"/>
                <a:cs typeface="Arial"/>
                <a:sym typeface="Arial"/>
              </a:defRPr>
            </a:lvl9pPr>
          </a:lstStyle>
          <a:p>
            <a:pPr indent="0" lvl="0" marL="25400" rtl="1"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6" name="Shape 26"/>
        <p:cNvGrpSpPr/>
        <p:nvPr/>
      </p:nvGrpSpPr>
      <p:grpSpPr>
        <a:xfrm>
          <a:off x="0" y="0"/>
          <a:ext cx="0" cy="0"/>
          <a:chOff x="0" y="0"/>
          <a:chExt cx="0" cy="0"/>
        </a:xfrm>
      </p:grpSpPr>
      <p:sp>
        <p:nvSpPr>
          <p:cNvPr id="27" name="Google Shape;27;p58"/>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rtl="1" algn="ctr">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8" name="Google Shape;28;p58"/>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rtl="1" algn="l">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9" name="Google Shape;29;p58"/>
          <p:cNvSpPr txBox="1"/>
          <p:nvPr>
            <p:ph idx="12" type="sldNum"/>
          </p:nvPr>
        </p:nvSpPr>
        <p:spPr>
          <a:xfrm>
            <a:off x="694842" y="6466621"/>
            <a:ext cx="170180" cy="153670"/>
          </a:xfrm>
          <a:prstGeom prst="rect">
            <a:avLst/>
          </a:prstGeom>
          <a:noFill/>
          <a:ln>
            <a:noFill/>
          </a:ln>
        </p:spPr>
        <p:txBody>
          <a:bodyPr anchorCtr="0" anchor="t" bIns="0" lIns="0" spcFirstLastPara="1" rIns="0" wrap="square" tIns="0">
            <a:spAutoFit/>
          </a:bodyPr>
          <a:lstStyle>
            <a:lvl1pPr indent="0" lvl="0" marL="25400" marR="0" rtl="1" algn="r">
              <a:lnSpc>
                <a:spcPct val="100000"/>
              </a:lnSpc>
              <a:spcBef>
                <a:spcPts val="0"/>
              </a:spcBef>
              <a:buNone/>
              <a:defRPr b="0" i="0" sz="900">
                <a:solidFill>
                  <a:srgbClr val="888888"/>
                </a:solidFill>
                <a:latin typeface="Arial"/>
                <a:ea typeface="Arial"/>
                <a:cs typeface="Arial"/>
                <a:sym typeface="Arial"/>
              </a:defRPr>
            </a:lvl1pPr>
            <a:lvl2pPr indent="0" lvl="1" marL="25400" marR="0" rtl="1" algn="r">
              <a:lnSpc>
                <a:spcPct val="100000"/>
              </a:lnSpc>
              <a:spcBef>
                <a:spcPts val="0"/>
              </a:spcBef>
              <a:buNone/>
              <a:defRPr b="0" i="0" sz="900">
                <a:solidFill>
                  <a:srgbClr val="888888"/>
                </a:solidFill>
                <a:latin typeface="Arial"/>
                <a:ea typeface="Arial"/>
                <a:cs typeface="Arial"/>
                <a:sym typeface="Arial"/>
              </a:defRPr>
            </a:lvl2pPr>
            <a:lvl3pPr indent="0" lvl="2" marL="25400" marR="0" rtl="1" algn="r">
              <a:lnSpc>
                <a:spcPct val="100000"/>
              </a:lnSpc>
              <a:spcBef>
                <a:spcPts val="0"/>
              </a:spcBef>
              <a:buNone/>
              <a:defRPr b="0" i="0" sz="900">
                <a:solidFill>
                  <a:srgbClr val="888888"/>
                </a:solidFill>
                <a:latin typeface="Arial"/>
                <a:ea typeface="Arial"/>
                <a:cs typeface="Arial"/>
                <a:sym typeface="Arial"/>
              </a:defRPr>
            </a:lvl3pPr>
            <a:lvl4pPr indent="0" lvl="3" marL="25400" marR="0" rtl="1" algn="r">
              <a:lnSpc>
                <a:spcPct val="100000"/>
              </a:lnSpc>
              <a:spcBef>
                <a:spcPts val="0"/>
              </a:spcBef>
              <a:buNone/>
              <a:defRPr b="0" i="0" sz="900">
                <a:solidFill>
                  <a:srgbClr val="888888"/>
                </a:solidFill>
                <a:latin typeface="Arial"/>
                <a:ea typeface="Arial"/>
                <a:cs typeface="Arial"/>
                <a:sym typeface="Arial"/>
              </a:defRPr>
            </a:lvl4pPr>
            <a:lvl5pPr indent="0" lvl="4" marL="25400" marR="0" rtl="1" algn="r">
              <a:lnSpc>
                <a:spcPct val="100000"/>
              </a:lnSpc>
              <a:spcBef>
                <a:spcPts val="0"/>
              </a:spcBef>
              <a:buNone/>
              <a:defRPr b="0" i="0" sz="900">
                <a:solidFill>
                  <a:srgbClr val="888888"/>
                </a:solidFill>
                <a:latin typeface="Arial"/>
                <a:ea typeface="Arial"/>
                <a:cs typeface="Arial"/>
                <a:sym typeface="Arial"/>
              </a:defRPr>
            </a:lvl5pPr>
            <a:lvl6pPr indent="0" lvl="5" marL="25400" marR="0" rtl="1" algn="r">
              <a:lnSpc>
                <a:spcPct val="100000"/>
              </a:lnSpc>
              <a:spcBef>
                <a:spcPts val="0"/>
              </a:spcBef>
              <a:buNone/>
              <a:defRPr b="0" i="0" sz="900">
                <a:solidFill>
                  <a:srgbClr val="888888"/>
                </a:solidFill>
                <a:latin typeface="Arial"/>
                <a:ea typeface="Arial"/>
                <a:cs typeface="Arial"/>
                <a:sym typeface="Arial"/>
              </a:defRPr>
            </a:lvl6pPr>
            <a:lvl7pPr indent="0" lvl="6" marL="25400" marR="0" rtl="1" algn="r">
              <a:lnSpc>
                <a:spcPct val="100000"/>
              </a:lnSpc>
              <a:spcBef>
                <a:spcPts val="0"/>
              </a:spcBef>
              <a:buNone/>
              <a:defRPr b="0" i="0" sz="900">
                <a:solidFill>
                  <a:srgbClr val="888888"/>
                </a:solidFill>
                <a:latin typeface="Arial"/>
                <a:ea typeface="Arial"/>
                <a:cs typeface="Arial"/>
                <a:sym typeface="Arial"/>
              </a:defRPr>
            </a:lvl7pPr>
            <a:lvl8pPr indent="0" lvl="7" marL="25400" marR="0" rtl="1" algn="r">
              <a:lnSpc>
                <a:spcPct val="100000"/>
              </a:lnSpc>
              <a:spcBef>
                <a:spcPts val="0"/>
              </a:spcBef>
              <a:buNone/>
              <a:defRPr b="0" i="0" sz="900">
                <a:solidFill>
                  <a:srgbClr val="888888"/>
                </a:solidFill>
                <a:latin typeface="Arial"/>
                <a:ea typeface="Arial"/>
                <a:cs typeface="Arial"/>
                <a:sym typeface="Arial"/>
              </a:defRPr>
            </a:lvl8pPr>
            <a:lvl9pPr indent="0" lvl="8" marL="25400" marR="0" rtl="1" algn="r">
              <a:lnSpc>
                <a:spcPct val="100000"/>
              </a:lnSpc>
              <a:spcBef>
                <a:spcPts val="0"/>
              </a:spcBef>
              <a:buNone/>
              <a:defRPr b="0" i="0" sz="900">
                <a:solidFill>
                  <a:srgbClr val="888888"/>
                </a:solidFill>
                <a:latin typeface="Arial"/>
                <a:ea typeface="Arial"/>
                <a:cs typeface="Arial"/>
                <a:sym typeface="Arial"/>
              </a:defRPr>
            </a:lvl9pPr>
          </a:lstStyle>
          <a:p>
            <a:pPr indent="0" lvl="0" marL="25400" rtl="1"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0" name="Shape 30"/>
        <p:cNvGrpSpPr/>
        <p:nvPr/>
      </p:nvGrpSpPr>
      <p:grpSpPr>
        <a:xfrm>
          <a:off x="0" y="0"/>
          <a:ext cx="0" cy="0"/>
          <a:chOff x="0" y="0"/>
          <a:chExt cx="0" cy="0"/>
        </a:xfrm>
      </p:grpSpPr>
      <p:sp>
        <p:nvSpPr>
          <p:cNvPr id="31" name="Google Shape;31;p59"/>
          <p:cNvSpPr txBox="1"/>
          <p:nvPr>
            <p:ph type="ctrTitle"/>
          </p:nvPr>
        </p:nvSpPr>
        <p:spPr>
          <a:xfrm>
            <a:off x="685800" y="2125980"/>
            <a:ext cx="7772400" cy="14401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9"/>
          <p:cNvSpPr txBox="1"/>
          <p:nvPr>
            <p:ph idx="1" type="subTitle"/>
          </p:nvPr>
        </p:nvSpPr>
        <p:spPr>
          <a:xfrm>
            <a:off x="1371600" y="3840480"/>
            <a:ext cx="64008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9"/>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rtl="1" algn="ctr">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4" name="Google Shape;34;p59"/>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rtl="1" algn="l">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5" name="Google Shape;35;p59"/>
          <p:cNvSpPr txBox="1"/>
          <p:nvPr>
            <p:ph idx="12" type="sldNum"/>
          </p:nvPr>
        </p:nvSpPr>
        <p:spPr>
          <a:xfrm>
            <a:off x="694842" y="6466621"/>
            <a:ext cx="170180" cy="153670"/>
          </a:xfrm>
          <a:prstGeom prst="rect">
            <a:avLst/>
          </a:prstGeom>
          <a:noFill/>
          <a:ln>
            <a:noFill/>
          </a:ln>
        </p:spPr>
        <p:txBody>
          <a:bodyPr anchorCtr="0" anchor="t" bIns="0" lIns="0" spcFirstLastPara="1" rIns="0" wrap="square" tIns="0">
            <a:spAutoFit/>
          </a:bodyPr>
          <a:lstStyle>
            <a:lvl1pPr indent="0" lvl="0" marL="25400" marR="0" rtl="1" algn="r">
              <a:lnSpc>
                <a:spcPct val="100000"/>
              </a:lnSpc>
              <a:spcBef>
                <a:spcPts val="0"/>
              </a:spcBef>
              <a:buNone/>
              <a:defRPr b="0" i="0" sz="900">
                <a:solidFill>
                  <a:srgbClr val="888888"/>
                </a:solidFill>
                <a:latin typeface="Arial"/>
                <a:ea typeface="Arial"/>
                <a:cs typeface="Arial"/>
                <a:sym typeface="Arial"/>
              </a:defRPr>
            </a:lvl1pPr>
            <a:lvl2pPr indent="0" lvl="1" marL="25400" marR="0" rtl="1" algn="r">
              <a:lnSpc>
                <a:spcPct val="100000"/>
              </a:lnSpc>
              <a:spcBef>
                <a:spcPts val="0"/>
              </a:spcBef>
              <a:buNone/>
              <a:defRPr b="0" i="0" sz="900">
                <a:solidFill>
                  <a:srgbClr val="888888"/>
                </a:solidFill>
                <a:latin typeface="Arial"/>
                <a:ea typeface="Arial"/>
                <a:cs typeface="Arial"/>
                <a:sym typeface="Arial"/>
              </a:defRPr>
            </a:lvl2pPr>
            <a:lvl3pPr indent="0" lvl="2" marL="25400" marR="0" rtl="1" algn="r">
              <a:lnSpc>
                <a:spcPct val="100000"/>
              </a:lnSpc>
              <a:spcBef>
                <a:spcPts val="0"/>
              </a:spcBef>
              <a:buNone/>
              <a:defRPr b="0" i="0" sz="900">
                <a:solidFill>
                  <a:srgbClr val="888888"/>
                </a:solidFill>
                <a:latin typeface="Arial"/>
                <a:ea typeface="Arial"/>
                <a:cs typeface="Arial"/>
                <a:sym typeface="Arial"/>
              </a:defRPr>
            </a:lvl3pPr>
            <a:lvl4pPr indent="0" lvl="3" marL="25400" marR="0" rtl="1" algn="r">
              <a:lnSpc>
                <a:spcPct val="100000"/>
              </a:lnSpc>
              <a:spcBef>
                <a:spcPts val="0"/>
              </a:spcBef>
              <a:buNone/>
              <a:defRPr b="0" i="0" sz="900">
                <a:solidFill>
                  <a:srgbClr val="888888"/>
                </a:solidFill>
                <a:latin typeface="Arial"/>
                <a:ea typeface="Arial"/>
                <a:cs typeface="Arial"/>
                <a:sym typeface="Arial"/>
              </a:defRPr>
            </a:lvl4pPr>
            <a:lvl5pPr indent="0" lvl="4" marL="25400" marR="0" rtl="1" algn="r">
              <a:lnSpc>
                <a:spcPct val="100000"/>
              </a:lnSpc>
              <a:spcBef>
                <a:spcPts val="0"/>
              </a:spcBef>
              <a:buNone/>
              <a:defRPr b="0" i="0" sz="900">
                <a:solidFill>
                  <a:srgbClr val="888888"/>
                </a:solidFill>
                <a:latin typeface="Arial"/>
                <a:ea typeface="Arial"/>
                <a:cs typeface="Arial"/>
                <a:sym typeface="Arial"/>
              </a:defRPr>
            </a:lvl5pPr>
            <a:lvl6pPr indent="0" lvl="5" marL="25400" marR="0" rtl="1" algn="r">
              <a:lnSpc>
                <a:spcPct val="100000"/>
              </a:lnSpc>
              <a:spcBef>
                <a:spcPts val="0"/>
              </a:spcBef>
              <a:buNone/>
              <a:defRPr b="0" i="0" sz="900">
                <a:solidFill>
                  <a:srgbClr val="888888"/>
                </a:solidFill>
                <a:latin typeface="Arial"/>
                <a:ea typeface="Arial"/>
                <a:cs typeface="Arial"/>
                <a:sym typeface="Arial"/>
              </a:defRPr>
            </a:lvl6pPr>
            <a:lvl7pPr indent="0" lvl="6" marL="25400" marR="0" rtl="1" algn="r">
              <a:lnSpc>
                <a:spcPct val="100000"/>
              </a:lnSpc>
              <a:spcBef>
                <a:spcPts val="0"/>
              </a:spcBef>
              <a:buNone/>
              <a:defRPr b="0" i="0" sz="900">
                <a:solidFill>
                  <a:srgbClr val="888888"/>
                </a:solidFill>
                <a:latin typeface="Arial"/>
                <a:ea typeface="Arial"/>
                <a:cs typeface="Arial"/>
                <a:sym typeface="Arial"/>
              </a:defRPr>
            </a:lvl7pPr>
            <a:lvl8pPr indent="0" lvl="7" marL="25400" marR="0" rtl="1" algn="r">
              <a:lnSpc>
                <a:spcPct val="100000"/>
              </a:lnSpc>
              <a:spcBef>
                <a:spcPts val="0"/>
              </a:spcBef>
              <a:buNone/>
              <a:defRPr b="0" i="0" sz="900">
                <a:solidFill>
                  <a:srgbClr val="888888"/>
                </a:solidFill>
                <a:latin typeface="Arial"/>
                <a:ea typeface="Arial"/>
                <a:cs typeface="Arial"/>
                <a:sym typeface="Arial"/>
              </a:defRPr>
            </a:lvl8pPr>
            <a:lvl9pPr indent="0" lvl="8" marL="25400" marR="0" rtl="1" algn="r">
              <a:lnSpc>
                <a:spcPct val="100000"/>
              </a:lnSpc>
              <a:spcBef>
                <a:spcPts val="0"/>
              </a:spcBef>
              <a:buNone/>
              <a:defRPr b="0" i="0" sz="900">
                <a:solidFill>
                  <a:srgbClr val="888888"/>
                </a:solidFill>
                <a:latin typeface="Arial"/>
                <a:ea typeface="Arial"/>
                <a:cs typeface="Arial"/>
                <a:sym typeface="Arial"/>
              </a:defRPr>
            </a:lvl9pPr>
          </a:lstStyle>
          <a:p>
            <a:pPr indent="0" lvl="0" marL="25400" rtl="1"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6" name="Shape 36"/>
        <p:cNvGrpSpPr/>
        <p:nvPr/>
      </p:nvGrpSpPr>
      <p:grpSpPr>
        <a:xfrm>
          <a:off x="0" y="0"/>
          <a:ext cx="0" cy="0"/>
          <a:chOff x="0" y="0"/>
          <a:chExt cx="0" cy="0"/>
        </a:xfrm>
      </p:grpSpPr>
      <p:sp>
        <p:nvSpPr>
          <p:cNvPr id="37" name="Google Shape;37;p60"/>
          <p:cNvSpPr txBox="1"/>
          <p:nvPr>
            <p:ph type="title"/>
          </p:nvPr>
        </p:nvSpPr>
        <p:spPr>
          <a:xfrm>
            <a:off x="432917" y="187807"/>
            <a:ext cx="8278164" cy="1895475"/>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32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0"/>
          <p:cNvSpPr txBox="1"/>
          <p:nvPr>
            <p:ph idx="1" type="body"/>
          </p:nvPr>
        </p:nvSpPr>
        <p:spPr>
          <a:xfrm>
            <a:off x="457200" y="1577340"/>
            <a:ext cx="397764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60"/>
          <p:cNvSpPr txBox="1"/>
          <p:nvPr>
            <p:ph idx="2" type="body"/>
          </p:nvPr>
        </p:nvSpPr>
        <p:spPr>
          <a:xfrm>
            <a:off x="4709160" y="1577340"/>
            <a:ext cx="397764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60"/>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rtl="1" algn="ctr">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1" name="Google Shape;41;p60"/>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rtl="1" algn="l">
              <a:spcBef>
                <a:spcPts val="0"/>
              </a:spcBef>
              <a:spcAft>
                <a:spcPts val="0"/>
              </a:spcAft>
              <a:buSzPts val="1400"/>
              <a:buNone/>
              <a:defRPr>
                <a:solidFill>
                  <a:srgbClr val="888888"/>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2" name="Google Shape;42;p60"/>
          <p:cNvSpPr txBox="1"/>
          <p:nvPr>
            <p:ph idx="12" type="sldNum"/>
          </p:nvPr>
        </p:nvSpPr>
        <p:spPr>
          <a:xfrm>
            <a:off x="694842" y="6466621"/>
            <a:ext cx="170180" cy="153670"/>
          </a:xfrm>
          <a:prstGeom prst="rect">
            <a:avLst/>
          </a:prstGeom>
          <a:noFill/>
          <a:ln>
            <a:noFill/>
          </a:ln>
        </p:spPr>
        <p:txBody>
          <a:bodyPr anchorCtr="0" anchor="t" bIns="0" lIns="0" spcFirstLastPara="1" rIns="0" wrap="square" tIns="0">
            <a:spAutoFit/>
          </a:bodyPr>
          <a:lstStyle>
            <a:lvl1pPr indent="0" lvl="0" marL="25400" marR="0" rtl="1" algn="r">
              <a:lnSpc>
                <a:spcPct val="100000"/>
              </a:lnSpc>
              <a:spcBef>
                <a:spcPts val="0"/>
              </a:spcBef>
              <a:buNone/>
              <a:defRPr b="0" i="0" sz="900">
                <a:solidFill>
                  <a:srgbClr val="888888"/>
                </a:solidFill>
                <a:latin typeface="Arial"/>
                <a:ea typeface="Arial"/>
                <a:cs typeface="Arial"/>
                <a:sym typeface="Arial"/>
              </a:defRPr>
            </a:lvl1pPr>
            <a:lvl2pPr indent="0" lvl="1" marL="25400" marR="0" rtl="1" algn="r">
              <a:lnSpc>
                <a:spcPct val="100000"/>
              </a:lnSpc>
              <a:spcBef>
                <a:spcPts val="0"/>
              </a:spcBef>
              <a:buNone/>
              <a:defRPr b="0" i="0" sz="900">
                <a:solidFill>
                  <a:srgbClr val="888888"/>
                </a:solidFill>
                <a:latin typeface="Arial"/>
                <a:ea typeface="Arial"/>
                <a:cs typeface="Arial"/>
                <a:sym typeface="Arial"/>
              </a:defRPr>
            </a:lvl2pPr>
            <a:lvl3pPr indent="0" lvl="2" marL="25400" marR="0" rtl="1" algn="r">
              <a:lnSpc>
                <a:spcPct val="100000"/>
              </a:lnSpc>
              <a:spcBef>
                <a:spcPts val="0"/>
              </a:spcBef>
              <a:buNone/>
              <a:defRPr b="0" i="0" sz="900">
                <a:solidFill>
                  <a:srgbClr val="888888"/>
                </a:solidFill>
                <a:latin typeface="Arial"/>
                <a:ea typeface="Arial"/>
                <a:cs typeface="Arial"/>
                <a:sym typeface="Arial"/>
              </a:defRPr>
            </a:lvl3pPr>
            <a:lvl4pPr indent="0" lvl="3" marL="25400" marR="0" rtl="1" algn="r">
              <a:lnSpc>
                <a:spcPct val="100000"/>
              </a:lnSpc>
              <a:spcBef>
                <a:spcPts val="0"/>
              </a:spcBef>
              <a:buNone/>
              <a:defRPr b="0" i="0" sz="900">
                <a:solidFill>
                  <a:srgbClr val="888888"/>
                </a:solidFill>
                <a:latin typeface="Arial"/>
                <a:ea typeface="Arial"/>
                <a:cs typeface="Arial"/>
                <a:sym typeface="Arial"/>
              </a:defRPr>
            </a:lvl4pPr>
            <a:lvl5pPr indent="0" lvl="4" marL="25400" marR="0" rtl="1" algn="r">
              <a:lnSpc>
                <a:spcPct val="100000"/>
              </a:lnSpc>
              <a:spcBef>
                <a:spcPts val="0"/>
              </a:spcBef>
              <a:buNone/>
              <a:defRPr b="0" i="0" sz="900">
                <a:solidFill>
                  <a:srgbClr val="888888"/>
                </a:solidFill>
                <a:latin typeface="Arial"/>
                <a:ea typeface="Arial"/>
                <a:cs typeface="Arial"/>
                <a:sym typeface="Arial"/>
              </a:defRPr>
            </a:lvl5pPr>
            <a:lvl6pPr indent="0" lvl="5" marL="25400" marR="0" rtl="1" algn="r">
              <a:lnSpc>
                <a:spcPct val="100000"/>
              </a:lnSpc>
              <a:spcBef>
                <a:spcPts val="0"/>
              </a:spcBef>
              <a:buNone/>
              <a:defRPr b="0" i="0" sz="900">
                <a:solidFill>
                  <a:srgbClr val="888888"/>
                </a:solidFill>
                <a:latin typeface="Arial"/>
                <a:ea typeface="Arial"/>
                <a:cs typeface="Arial"/>
                <a:sym typeface="Arial"/>
              </a:defRPr>
            </a:lvl6pPr>
            <a:lvl7pPr indent="0" lvl="6" marL="25400" marR="0" rtl="1" algn="r">
              <a:lnSpc>
                <a:spcPct val="100000"/>
              </a:lnSpc>
              <a:spcBef>
                <a:spcPts val="0"/>
              </a:spcBef>
              <a:buNone/>
              <a:defRPr b="0" i="0" sz="900">
                <a:solidFill>
                  <a:srgbClr val="888888"/>
                </a:solidFill>
                <a:latin typeface="Arial"/>
                <a:ea typeface="Arial"/>
                <a:cs typeface="Arial"/>
                <a:sym typeface="Arial"/>
              </a:defRPr>
            </a:lvl7pPr>
            <a:lvl8pPr indent="0" lvl="7" marL="25400" marR="0" rtl="1" algn="r">
              <a:lnSpc>
                <a:spcPct val="100000"/>
              </a:lnSpc>
              <a:spcBef>
                <a:spcPts val="0"/>
              </a:spcBef>
              <a:buNone/>
              <a:defRPr b="0" i="0" sz="900">
                <a:solidFill>
                  <a:srgbClr val="888888"/>
                </a:solidFill>
                <a:latin typeface="Arial"/>
                <a:ea typeface="Arial"/>
                <a:cs typeface="Arial"/>
                <a:sym typeface="Arial"/>
              </a:defRPr>
            </a:lvl8pPr>
            <a:lvl9pPr indent="0" lvl="8" marL="25400" marR="0" rtl="1" algn="r">
              <a:lnSpc>
                <a:spcPct val="100000"/>
              </a:lnSpc>
              <a:spcBef>
                <a:spcPts val="0"/>
              </a:spcBef>
              <a:buNone/>
              <a:defRPr b="0" i="0" sz="900">
                <a:solidFill>
                  <a:srgbClr val="888888"/>
                </a:solidFill>
                <a:latin typeface="Arial"/>
                <a:ea typeface="Arial"/>
                <a:cs typeface="Arial"/>
                <a:sym typeface="Arial"/>
              </a:defRPr>
            </a:lvl9pPr>
          </a:lstStyle>
          <a:p>
            <a:pPr indent="0" lvl="0" marL="25400" rtl="1" algn="r">
              <a:spcBef>
                <a:spcPts val="0"/>
              </a:spcBef>
              <a:spcAft>
                <a:spcPts val="0"/>
              </a:spcAft>
              <a:buNone/>
            </a:pPr>
            <a:fld id="{00000000-1234-1234-1234-123412341234}" type="slidenum">
              <a:rPr lang="ar-J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5"/>
          <p:cNvSpPr txBox="1"/>
          <p:nvPr>
            <p:ph type="title"/>
          </p:nvPr>
        </p:nvSpPr>
        <p:spPr>
          <a:xfrm>
            <a:off x="432917" y="187807"/>
            <a:ext cx="8278164" cy="1895475"/>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5"/>
          <p:cNvSpPr txBox="1"/>
          <p:nvPr>
            <p:ph idx="1" type="body"/>
          </p:nvPr>
        </p:nvSpPr>
        <p:spPr>
          <a:xfrm>
            <a:off x="555142" y="3045713"/>
            <a:ext cx="7609205" cy="203835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1" i="0" sz="26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2" name="Google Shape;12;p55"/>
          <p:cNvSpPr txBox="1"/>
          <p:nvPr>
            <p:ph idx="11" type="ftr"/>
          </p:nvPr>
        </p:nvSpPr>
        <p:spPr>
          <a:xfrm>
            <a:off x="3108960" y="6377940"/>
            <a:ext cx="2926080" cy="342900"/>
          </a:xfrm>
          <a:prstGeom prst="rect">
            <a:avLst/>
          </a:prstGeom>
          <a:noFill/>
          <a:ln>
            <a:noFill/>
          </a:ln>
        </p:spPr>
        <p:txBody>
          <a:bodyPr anchorCtr="0" anchor="t" bIns="0" lIns="0" spcFirstLastPara="1" rIns="0" wrap="square" tIns="0">
            <a:spAutoFit/>
          </a:bodyPr>
          <a:lstStyle>
            <a:lvl1pPr lvl="0" marR="0" rtl="1" algn="ctr">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5"/>
          <p:cNvSpPr txBox="1"/>
          <p:nvPr>
            <p:ph idx="10" type="dt"/>
          </p:nvPr>
        </p:nvSpPr>
        <p:spPr>
          <a:xfrm>
            <a:off x="457200" y="6377940"/>
            <a:ext cx="2103120" cy="342900"/>
          </a:xfrm>
          <a:prstGeom prst="rect">
            <a:avLst/>
          </a:prstGeom>
          <a:noFill/>
          <a:ln>
            <a:noFill/>
          </a:ln>
        </p:spPr>
        <p:txBody>
          <a:bodyPr anchorCtr="0" anchor="t" bIns="0" lIns="0" spcFirstLastPara="1" rIns="0" wrap="square" tIns="0">
            <a:spAutoFit/>
          </a:bodyPr>
          <a:lstStyle>
            <a:lvl1pPr lvl="0" marR="0" rtl="1" algn="l">
              <a:spcBef>
                <a:spcPts val="0"/>
              </a:spcBef>
              <a:spcAft>
                <a:spcPts val="0"/>
              </a:spcAft>
              <a:buSzPts val="1400"/>
              <a:buNone/>
              <a:defRPr b="0" i="0" sz="18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5"/>
          <p:cNvSpPr txBox="1"/>
          <p:nvPr>
            <p:ph idx="12" type="sldNum"/>
          </p:nvPr>
        </p:nvSpPr>
        <p:spPr>
          <a:xfrm>
            <a:off x="694842" y="6466621"/>
            <a:ext cx="170180" cy="153670"/>
          </a:xfrm>
          <a:prstGeom prst="rect">
            <a:avLst/>
          </a:prstGeom>
          <a:noFill/>
          <a:ln>
            <a:noFill/>
          </a:ln>
        </p:spPr>
        <p:txBody>
          <a:bodyPr anchorCtr="0" anchor="t" bIns="0" lIns="0" spcFirstLastPara="1" rIns="0" wrap="square" tIns="0">
            <a:spAutoFit/>
          </a:bodyPr>
          <a:lstStyle>
            <a:lvl1pPr indent="0" lvl="0" marL="25400" marR="0" rtl="1" algn="r">
              <a:lnSpc>
                <a:spcPct val="100000"/>
              </a:lnSpc>
              <a:spcBef>
                <a:spcPts val="0"/>
              </a:spcBef>
              <a:buNone/>
              <a:defRPr b="0" i="0" sz="900" u="none" cap="none" strike="noStrike">
                <a:solidFill>
                  <a:srgbClr val="888888"/>
                </a:solidFill>
                <a:latin typeface="Arial"/>
                <a:ea typeface="Arial"/>
                <a:cs typeface="Arial"/>
                <a:sym typeface="Arial"/>
              </a:defRPr>
            </a:lvl1pPr>
            <a:lvl2pPr indent="0" lvl="1" marL="25400" marR="0" rtl="1" algn="r">
              <a:lnSpc>
                <a:spcPct val="100000"/>
              </a:lnSpc>
              <a:spcBef>
                <a:spcPts val="0"/>
              </a:spcBef>
              <a:buNone/>
              <a:defRPr b="0" i="0" sz="900" u="none" cap="none" strike="noStrike">
                <a:solidFill>
                  <a:srgbClr val="888888"/>
                </a:solidFill>
                <a:latin typeface="Arial"/>
                <a:ea typeface="Arial"/>
                <a:cs typeface="Arial"/>
                <a:sym typeface="Arial"/>
              </a:defRPr>
            </a:lvl2pPr>
            <a:lvl3pPr indent="0" lvl="2" marL="25400" marR="0" rtl="1" algn="r">
              <a:lnSpc>
                <a:spcPct val="100000"/>
              </a:lnSpc>
              <a:spcBef>
                <a:spcPts val="0"/>
              </a:spcBef>
              <a:buNone/>
              <a:defRPr b="0" i="0" sz="900" u="none" cap="none" strike="noStrike">
                <a:solidFill>
                  <a:srgbClr val="888888"/>
                </a:solidFill>
                <a:latin typeface="Arial"/>
                <a:ea typeface="Arial"/>
                <a:cs typeface="Arial"/>
                <a:sym typeface="Arial"/>
              </a:defRPr>
            </a:lvl3pPr>
            <a:lvl4pPr indent="0" lvl="3" marL="25400" marR="0" rtl="1" algn="r">
              <a:lnSpc>
                <a:spcPct val="100000"/>
              </a:lnSpc>
              <a:spcBef>
                <a:spcPts val="0"/>
              </a:spcBef>
              <a:buNone/>
              <a:defRPr b="0" i="0" sz="900" u="none" cap="none" strike="noStrike">
                <a:solidFill>
                  <a:srgbClr val="888888"/>
                </a:solidFill>
                <a:latin typeface="Arial"/>
                <a:ea typeface="Arial"/>
                <a:cs typeface="Arial"/>
                <a:sym typeface="Arial"/>
              </a:defRPr>
            </a:lvl4pPr>
            <a:lvl5pPr indent="0" lvl="4" marL="25400" marR="0" rtl="1" algn="r">
              <a:lnSpc>
                <a:spcPct val="100000"/>
              </a:lnSpc>
              <a:spcBef>
                <a:spcPts val="0"/>
              </a:spcBef>
              <a:buNone/>
              <a:defRPr b="0" i="0" sz="900" u="none" cap="none" strike="noStrike">
                <a:solidFill>
                  <a:srgbClr val="888888"/>
                </a:solidFill>
                <a:latin typeface="Arial"/>
                <a:ea typeface="Arial"/>
                <a:cs typeface="Arial"/>
                <a:sym typeface="Arial"/>
              </a:defRPr>
            </a:lvl5pPr>
            <a:lvl6pPr indent="0" lvl="5" marL="25400" marR="0" rtl="1" algn="r">
              <a:lnSpc>
                <a:spcPct val="100000"/>
              </a:lnSpc>
              <a:spcBef>
                <a:spcPts val="0"/>
              </a:spcBef>
              <a:buNone/>
              <a:defRPr b="0" i="0" sz="900" u="none" cap="none" strike="noStrike">
                <a:solidFill>
                  <a:srgbClr val="888888"/>
                </a:solidFill>
                <a:latin typeface="Arial"/>
                <a:ea typeface="Arial"/>
                <a:cs typeface="Arial"/>
                <a:sym typeface="Arial"/>
              </a:defRPr>
            </a:lvl6pPr>
            <a:lvl7pPr indent="0" lvl="6" marL="25400" marR="0" rtl="1" algn="r">
              <a:lnSpc>
                <a:spcPct val="100000"/>
              </a:lnSpc>
              <a:spcBef>
                <a:spcPts val="0"/>
              </a:spcBef>
              <a:buNone/>
              <a:defRPr b="0" i="0" sz="900" u="none" cap="none" strike="noStrike">
                <a:solidFill>
                  <a:srgbClr val="888888"/>
                </a:solidFill>
                <a:latin typeface="Arial"/>
                <a:ea typeface="Arial"/>
                <a:cs typeface="Arial"/>
                <a:sym typeface="Arial"/>
              </a:defRPr>
            </a:lvl7pPr>
            <a:lvl8pPr indent="0" lvl="7" marL="25400" marR="0" rtl="1" algn="r">
              <a:lnSpc>
                <a:spcPct val="100000"/>
              </a:lnSpc>
              <a:spcBef>
                <a:spcPts val="0"/>
              </a:spcBef>
              <a:buNone/>
              <a:defRPr b="0" i="0" sz="900" u="none" cap="none" strike="noStrike">
                <a:solidFill>
                  <a:srgbClr val="888888"/>
                </a:solidFill>
                <a:latin typeface="Arial"/>
                <a:ea typeface="Arial"/>
                <a:cs typeface="Arial"/>
                <a:sym typeface="Arial"/>
              </a:defRPr>
            </a:lvl8pPr>
            <a:lvl9pPr indent="0" lvl="8" marL="25400" marR="0" rtl="1" algn="r">
              <a:lnSpc>
                <a:spcPct val="100000"/>
              </a:lnSpc>
              <a:spcBef>
                <a:spcPts val="0"/>
              </a:spcBef>
              <a:buNone/>
              <a:defRPr b="0" i="0" sz="900" u="none" cap="none" strike="noStrike">
                <a:solidFill>
                  <a:srgbClr val="888888"/>
                </a:solidFill>
                <a:latin typeface="Arial"/>
                <a:ea typeface="Arial"/>
                <a:cs typeface="Arial"/>
                <a:sym typeface="Arial"/>
              </a:defRPr>
            </a:lvl9pPr>
          </a:lstStyle>
          <a:p>
            <a:pPr indent="0" lvl="0" marL="25400" rtl="1" algn="r">
              <a:spcBef>
                <a:spcPts val="0"/>
              </a:spcBef>
              <a:spcAft>
                <a:spcPts val="0"/>
              </a:spcAft>
              <a:buNone/>
            </a:pPr>
            <a:fld id="{00000000-1234-1234-1234-123412341234}" type="slidenum">
              <a:rPr lang="ar-J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7.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7.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6.png"/><Relationship Id="rId4" Type="http://schemas.openxmlformats.org/officeDocument/2006/relationships/image" Target="../media/image24.png"/><Relationship Id="rId5"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1.png"/><Relationship Id="rId4" Type="http://schemas.openxmlformats.org/officeDocument/2006/relationships/image" Target="../media/image33.png"/><Relationship Id="rId5"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52.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3.png"/><Relationship Id="rId4" Type="http://schemas.openxmlformats.org/officeDocument/2006/relationships/image" Target="../media/image46.png"/><Relationship Id="rId5" Type="http://schemas.openxmlformats.org/officeDocument/2006/relationships/image" Target="../media/image40.png"/><Relationship Id="rId6"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4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4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5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4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3.jpg"/><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8.pn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5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48.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5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 name="Shape 47"/>
        <p:cNvGrpSpPr/>
        <p:nvPr/>
      </p:nvGrpSpPr>
      <p:grpSpPr>
        <a:xfrm>
          <a:off x="0" y="0"/>
          <a:ext cx="0" cy="0"/>
          <a:chOff x="0" y="0"/>
          <a:chExt cx="0" cy="0"/>
        </a:xfrm>
      </p:grpSpPr>
      <p:sp>
        <p:nvSpPr>
          <p:cNvPr id="48" name="Google Shape;48;p1"/>
          <p:cNvSpPr/>
          <p:nvPr/>
        </p:nvSpPr>
        <p:spPr>
          <a:xfrm>
            <a:off x="1952244" y="704087"/>
            <a:ext cx="5407152" cy="120243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9" name="Google Shape;49;p1"/>
          <p:cNvSpPr/>
          <p:nvPr/>
        </p:nvSpPr>
        <p:spPr>
          <a:xfrm>
            <a:off x="1030224" y="1298447"/>
            <a:ext cx="7123176" cy="1202436"/>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0" name="Google Shape;50;p1"/>
          <p:cNvSpPr txBox="1"/>
          <p:nvPr>
            <p:ph type="title"/>
          </p:nvPr>
        </p:nvSpPr>
        <p:spPr>
          <a:xfrm>
            <a:off x="432917" y="187807"/>
            <a:ext cx="8278164" cy="1939146"/>
          </a:xfrm>
          <a:prstGeom prst="rect">
            <a:avLst/>
          </a:prstGeom>
          <a:noFill/>
          <a:ln>
            <a:noFill/>
          </a:ln>
        </p:spPr>
        <p:txBody>
          <a:bodyPr anchorCtr="0" anchor="t" bIns="0" lIns="0" spcFirstLastPara="1" rIns="0" wrap="square" tIns="726575">
            <a:spAutoFit/>
          </a:bodyPr>
          <a:lstStyle/>
          <a:p>
            <a:pPr indent="922018" lvl="0" marL="934085" marR="5080" rtl="0" algn="l">
              <a:lnSpc>
                <a:spcPct val="108837"/>
              </a:lnSpc>
              <a:spcBef>
                <a:spcPts val="0"/>
              </a:spcBef>
              <a:spcAft>
                <a:spcPts val="0"/>
              </a:spcAft>
              <a:buNone/>
            </a:pPr>
            <a:r>
              <a:rPr lang="ar-JO" sz="4300"/>
              <a:t>التواصل والعلاجي​ تواصل</a:t>
            </a:r>
            <a:endParaRPr sz="4300"/>
          </a:p>
        </p:txBody>
      </p:sp>
      <p:sp>
        <p:nvSpPr>
          <p:cNvPr id="51" name="Google Shape;51;p1"/>
          <p:cNvSpPr txBox="1"/>
          <p:nvPr/>
        </p:nvSpPr>
        <p:spPr>
          <a:xfrm>
            <a:off x="694842" y="6466621"/>
            <a:ext cx="111125" cy="153670"/>
          </a:xfrm>
          <a:prstGeom prst="rect">
            <a:avLst/>
          </a:prstGeom>
          <a:noFill/>
          <a:ln>
            <a:noFill/>
          </a:ln>
        </p:spPr>
        <p:txBody>
          <a:bodyPr anchorCtr="0" anchor="t" bIns="0" lIns="0" spcFirstLastPara="1" rIns="0" wrap="square" tIns="1900">
            <a:spAutoFit/>
          </a:bodyPr>
          <a:lstStyle/>
          <a:p>
            <a:pPr indent="0" lvl="0" marL="25400" marR="0" rtl="1" algn="r">
              <a:lnSpc>
                <a:spcPct val="100000"/>
              </a:lnSpc>
              <a:spcBef>
                <a:spcPts val="0"/>
              </a:spcBef>
              <a:spcAft>
                <a:spcPts val="0"/>
              </a:spcAft>
              <a:buNone/>
            </a:pPr>
            <a:fld id="{00000000-1234-1234-1234-123412341234}" type="slidenum">
              <a:rPr lang="ar-JO" sz="900">
                <a:solidFill>
                  <a:srgbClr val="888888"/>
                </a:solidFill>
                <a:latin typeface="Arial"/>
                <a:ea typeface="Arial"/>
                <a:cs typeface="Arial"/>
                <a:sym typeface="Arial"/>
              </a:rPr>
              <a:t>‹#›</a:t>
            </a:fld>
            <a:endParaRPr sz="900">
              <a:solidFill>
                <a:schemeClr val="dk1"/>
              </a:solidFill>
              <a:latin typeface="Arial"/>
              <a:ea typeface="Arial"/>
              <a:cs typeface="Arial"/>
              <a:sym typeface="Arial"/>
            </a:endParaRPr>
          </a:p>
        </p:txBody>
      </p:sp>
      <p:sp>
        <p:nvSpPr>
          <p:cNvPr id="52" name="Google Shape;52;p1"/>
          <p:cNvSpPr txBox="1"/>
          <p:nvPr/>
        </p:nvSpPr>
        <p:spPr>
          <a:xfrm>
            <a:off x="2667318" y="4724400"/>
            <a:ext cx="3977004" cy="1040765"/>
          </a:xfrm>
          <a:prstGeom prst="rect">
            <a:avLst/>
          </a:prstGeom>
          <a:noFill/>
          <a:ln>
            <a:noFill/>
          </a:ln>
        </p:spPr>
        <p:txBody>
          <a:bodyPr anchorCtr="0" anchor="t" bIns="0" lIns="0" spcFirstLastPara="1" rIns="0" wrap="square" tIns="96500">
            <a:spAutoFit/>
          </a:bodyPr>
          <a:lstStyle/>
          <a:p>
            <a:pPr indent="1144270" lvl="0" marL="12700" marR="5080" rtl="0" algn="l">
              <a:lnSpc>
                <a:spcPct val="101944"/>
              </a:lnSpc>
              <a:spcBef>
                <a:spcPts val="0"/>
              </a:spcBef>
              <a:spcAft>
                <a:spcPts val="0"/>
              </a:spcAft>
              <a:buNone/>
            </a:pPr>
            <a:r>
              <a:rPr b="1" lang="ar-JO" sz="3600">
                <a:solidFill>
                  <a:srgbClr val="252525"/>
                </a:solidFill>
                <a:latin typeface="Calibri"/>
                <a:ea typeface="Calibri"/>
                <a:cs typeface="Calibri"/>
                <a:sym typeface="Calibri"/>
              </a:rPr>
              <a:t>محاضرة 3    تواصل مهارات</a:t>
            </a:r>
            <a:endParaRPr sz="36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6" name="Shape 166"/>
        <p:cNvGrpSpPr/>
        <p:nvPr/>
      </p:nvGrpSpPr>
      <p:grpSpPr>
        <a:xfrm>
          <a:off x="0" y="0"/>
          <a:ext cx="0" cy="0"/>
          <a:chOff x="0" y="0"/>
          <a:chExt cx="0" cy="0"/>
        </a:xfrm>
      </p:grpSpPr>
      <p:sp>
        <p:nvSpPr>
          <p:cNvPr id="167" name="Google Shape;167;p10"/>
          <p:cNvSpPr txBox="1"/>
          <p:nvPr>
            <p:ph type="title"/>
          </p:nvPr>
        </p:nvSpPr>
        <p:spPr>
          <a:xfrm>
            <a:off x="609600" y="328040"/>
            <a:ext cx="7162800"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ar-JO" sz="3600"/>
              <a:t>الاستماع مهارات</a:t>
            </a:r>
            <a:endParaRPr/>
          </a:p>
        </p:txBody>
      </p:sp>
      <p:sp>
        <p:nvSpPr>
          <p:cNvPr id="168" name="Google Shape;168;p10"/>
          <p:cNvSpPr/>
          <p:nvPr/>
        </p:nvSpPr>
        <p:spPr>
          <a:xfrm>
            <a:off x="0" y="2799588"/>
            <a:ext cx="3881628" cy="8991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10"/>
          <p:cNvSpPr txBox="1"/>
          <p:nvPr/>
        </p:nvSpPr>
        <p:spPr>
          <a:xfrm>
            <a:off x="304800" y="844372"/>
            <a:ext cx="8382000" cy="5570115"/>
          </a:xfrm>
          <a:prstGeom prst="rect">
            <a:avLst/>
          </a:prstGeom>
          <a:noFill/>
          <a:ln>
            <a:noFill/>
          </a:ln>
        </p:spPr>
        <p:txBody>
          <a:bodyPr anchorCtr="0" anchor="t" bIns="0" lIns="0" spcFirstLastPara="1" rIns="0" wrap="square" tIns="57775">
            <a:spAutoFit/>
          </a:bodyPr>
          <a:lstStyle/>
          <a:p>
            <a:pPr indent="0" lvl="0" marL="499744" marR="32384" rtl="0" algn="l">
              <a:lnSpc>
                <a:spcPct val="108076"/>
              </a:lnSpc>
              <a:spcBef>
                <a:spcPts val="0"/>
              </a:spcBef>
              <a:spcAft>
                <a:spcPts val="0"/>
              </a:spcAft>
              <a:buNone/>
            </a:pPr>
            <a:r>
              <a:rPr b="1" lang="ar-JO" sz="2600" u="sng">
                <a:solidFill>
                  <a:schemeClr val="dk1"/>
                </a:solidFill>
                <a:latin typeface="Calibri"/>
                <a:ea typeface="Calibri"/>
                <a:cs typeface="Calibri"/>
                <a:sym typeface="Calibri"/>
              </a:rPr>
              <a:t>يتضمن تطوير مهارات الاستماع الفعالة خطوتين محددتين</a:t>
            </a:r>
            <a:endParaRPr sz="2600" u="sng">
              <a:solidFill>
                <a:schemeClr val="dk1"/>
              </a:solidFill>
              <a:latin typeface="Calibri"/>
              <a:ea typeface="Calibri"/>
              <a:cs typeface="Calibri"/>
              <a:sym typeface="Calibri"/>
            </a:endParaRPr>
          </a:p>
          <a:p>
            <a:pPr indent="-344805" lvl="0" marL="844550" marR="0" rtl="0" algn="l">
              <a:lnSpc>
                <a:spcPct val="100000"/>
              </a:lnSpc>
              <a:spcBef>
                <a:spcPts val="1535"/>
              </a:spcBef>
              <a:spcAft>
                <a:spcPts val="0"/>
              </a:spcAft>
              <a:buClr>
                <a:schemeClr val="dk1"/>
              </a:buClr>
              <a:buSzPts val="2600"/>
              <a:buFont typeface="Calibri"/>
              <a:buAutoNum type="arabicParenR"/>
            </a:pPr>
            <a:r>
              <a:rPr b="1" lang="ar-JO" sz="2600">
                <a:solidFill>
                  <a:schemeClr val="dk1"/>
                </a:solidFill>
                <a:latin typeface="Calibri"/>
                <a:ea typeface="Calibri"/>
                <a:cs typeface="Calibri"/>
                <a:sym typeface="Calibri"/>
              </a:rPr>
              <a:t>التعرف على العوائق والتعامل معها الاستماع</a:t>
            </a:r>
            <a:endParaRPr sz="2600">
              <a:solidFill>
                <a:schemeClr val="dk1"/>
              </a:solidFill>
              <a:latin typeface="Calibri"/>
              <a:ea typeface="Calibri"/>
              <a:cs typeface="Calibri"/>
              <a:sym typeface="Calibri"/>
            </a:endParaRPr>
          </a:p>
          <a:p>
            <a:pPr indent="-344805" lvl="0" marL="844550" marR="0" rtl="0" algn="l">
              <a:lnSpc>
                <a:spcPct val="100000"/>
              </a:lnSpc>
              <a:spcBef>
                <a:spcPts val="495"/>
              </a:spcBef>
              <a:spcAft>
                <a:spcPts val="0"/>
              </a:spcAft>
              <a:buClr>
                <a:schemeClr val="dk1"/>
              </a:buClr>
              <a:buSzPts val="2600"/>
              <a:buFont typeface="Calibri"/>
              <a:buAutoNum type="arabicParenR"/>
            </a:pPr>
            <a:r>
              <a:rPr b="1" lang="ar-JO" sz="2600">
                <a:solidFill>
                  <a:schemeClr val="dk1"/>
                </a:solidFill>
                <a:latin typeface="Calibri"/>
                <a:ea typeface="Calibri"/>
                <a:cs typeface="Calibri"/>
                <a:sym typeface="Calibri"/>
              </a:rPr>
              <a:t>تطوير واستخدام الاستماع​ السلوكيات</a:t>
            </a:r>
            <a:endParaRPr sz="2600">
              <a:solidFill>
                <a:schemeClr val="dk1"/>
              </a:solidFill>
              <a:latin typeface="Calibri"/>
              <a:ea typeface="Calibri"/>
              <a:cs typeface="Calibri"/>
              <a:sym typeface="Calibri"/>
            </a:endParaRPr>
          </a:p>
          <a:p>
            <a:pPr indent="0" lvl="0" marL="12700" marR="0" rtl="0" algn="l">
              <a:lnSpc>
                <a:spcPct val="100000"/>
              </a:lnSpc>
              <a:spcBef>
                <a:spcPts val="1870"/>
              </a:spcBef>
              <a:spcAft>
                <a:spcPts val="0"/>
              </a:spcAft>
              <a:buNone/>
            </a:pPr>
            <a:r>
              <a:rPr b="1" lang="ar-JO" sz="3200">
                <a:solidFill>
                  <a:schemeClr val="dk1"/>
                </a:solidFill>
                <a:latin typeface="Calibri"/>
                <a:ea typeface="Calibri"/>
                <a:cs typeface="Calibri"/>
                <a:sym typeface="Calibri"/>
              </a:rPr>
              <a:t>عوائق ل الاستماع</a:t>
            </a:r>
            <a:endParaRPr sz="3200">
              <a:solidFill>
                <a:schemeClr val="dk1"/>
              </a:solidFill>
              <a:latin typeface="Calibri"/>
              <a:ea typeface="Calibri"/>
              <a:cs typeface="Calibri"/>
              <a:sym typeface="Calibri"/>
            </a:endParaRPr>
          </a:p>
          <a:p>
            <a:pPr indent="-238759" lvl="0" marL="251459" marR="0" rtl="0" algn="l">
              <a:lnSpc>
                <a:spcPct val="150000"/>
              </a:lnSpc>
              <a:spcBef>
                <a:spcPts val="35"/>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القفز الى الاستنتاجات.</a:t>
            </a:r>
            <a:endParaRPr sz="2600">
              <a:solidFill>
                <a:schemeClr val="dk1"/>
              </a:solidFill>
              <a:latin typeface="Calibri"/>
              <a:ea typeface="Calibri"/>
              <a:cs typeface="Calibri"/>
              <a:sym typeface="Calibri"/>
            </a:endParaRPr>
          </a:p>
          <a:p>
            <a:pPr indent="-238759" lvl="0" marL="251459" marR="0" rtl="0" algn="l">
              <a:lnSpc>
                <a:spcPct val="150000"/>
              </a:lnSpc>
              <a:spcBef>
                <a:spcPts val="5"/>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سماع ما نريد​ يسمع.</a:t>
            </a:r>
            <a:endParaRPr sz="2600">
              <a:solidFill>
                <a:schemeClr val="dk1"/>
              </a:solidFill>
              <a:latin typeface="Calibri"/>
              <a:ea typeface="Calibri"/>
              <a:cs typeface="Calibri"/>
              <a:sym typeface="Calibri"/>
            </a:endParaRPr>
          </a:p>
          <a:p>
            <a:pPr indent="-238759" lvl="0" marL="251459" marR="0" rtl="0" algn="l">
              <a:lnSpc>
                <a:spcPct val="150000"/>
              </a:lnSpc>
              <a:spcBef>
                <a:spcPts val="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ضبط وجهة نظر تختلف عن وجهة نظرنا​ ملك.</a:t>
            </a:r>
            <a:endParaRPr sz="2600">
              <a:solidFill>
                <a:schemeClr val="dk1"/>
              </a:solidFill>
              <a:latin typeface="Calibri"/>
              <a:ea typeface="Calibri"/>
              <a:cs typeface="Calibri"/>
              <a:sym typeface="Calibri"/>
            </a:endParaRPr>
          </a:p>
          <a:p>
            <a:pPr indent="-238759" lvl="0" marL="251459" marR="0" rtl="0" algn="l">
              <a:lnSpc>
                <a:spcPct val="150000"/>
              </a:lnSpc>
              <a:spcBef>
                <a:spcPts val="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صياغة وتدريب لدينا​ إجابة.</a:t>
            </a:r>
            <a:endParaRPr sz="2600">
              <a:solidFill>
                <a:schemeClr val="dk1"/>
              </a:solidFill>
              <a:latin typeface="Calibri"/>
              <a:ea typeface="Calibri"/>
              <a:cs typeface="Calibri"/>
              <a:sym typeface="Calibri"/>
            </a:endParaRPr>
          </a:p>
          <a:p>
            <a:pPr indent="-238759" lvl="0" marL="251459" marR="0" rtl="0" algn="l">
              <a:lnSpc>
                <a:spcPct val="150000"/>
              </a:lnSpc>
              <a:spcBef>
                <a:spcPts val="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عدم الانتباه - التفكير في شيء آخر تماما.</a:t>
            </a:r>
            <a:endParaRPr sz="26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4" name="Shape 174"/>
        <p:cNvGrpSpPr/>
        <p:nvPr/>
      </p:nvGrpSpPr>
      <p:grpSpPr>
        <a:xfrm>
          <a:off x="0" y="0"/>
          <a:ext cx="0" cy="0"/>
          <a:chOff x="0" y="0"/>
          <a:chExt cx="0" cy="0"/>
        </a:xfrm>
      </p:grpSpPr>
      <p:sp>
        <p:nvSpPr>
          <p:cNvPr id="175" name="Google Shape;175;p11"/>
          <p:cNvSpPr txBox="1"/>
          <p:nvPr>
            <p:ph type="title"/>
          </p:nvPr>
        </p:nvSpPr>
        <p:spPr>
          <a:xfrm>
            <a:off x="533400" y="500252"/>
            <a:ext cx="6172199" cy="629018"/>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ar-JO" sz="4000">
                <a:latin typeface="Aharoni"/>
                <a:ea typeface="Aharoni"/>
                <a:cs typeface="Aharoni"/>
                <a:sym typeface="Aharoni"/>
              </a:rPr>
              <a:t>عوائق ل الاستماع</a:t>
            </a:r>
            <a:endParaRPr/>
          </a:p>
        </p:txBody>
      </p:sp>
      <p:sp>
        <p:nvSpPr>
          <p:cNvPr id="176" name="Google Shape;176;p11"/>
          <p:cNvSpPr txBox="1"/>
          <p:nvPr/>
        </p:nvSpPr>
        <p:spPr>
          <a:xfrm>
            <a:off x="0" y="1295401"/>
            <a:ext cx="9144000" cy="5754781"/>
          </a:xfrm>
          <a:prstGeom prst="rect">
            <a:avLst/>
          </a:prstGeom>
          <a:noFill/>
          <a:ln>
            <a:noFill/>
          </a:ln>
        </p:spPr>
        <p:txBody>
          <a:bodyPr anchorCtr="0" anchor="t" bIns="0" lIns="0" spcFirstLastPara="1" rIns="0" wrap="square" tIns="57775">
            <a:spAutoFit/>
          </a:bodyPr>
          <a:lstStyle/>
          <a:p>
            <a:pPr indent="-223520" lvl="0" marL="236220" marR="5080" rtl="0" algn="l">
              <a:lnSpc>
                <a:spcPct val="150000"/>
              </a:lnSpc>
              <a:spcBef>
                <a:spcPts val="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بعقل منغلق- لا تريد أن تسمع ما يريده الشخص​​​​​ يقول.</a:t>
            </a:r>
            <a:endParaRPr sz="2600">
              <a:solidFill>
                <a:schemeClr val="dk1"/>
              </a:solidFill>
              <a:latin typeface="Calibri"/>
              <a:ea typeface="Calibri"/>
              <a:cs typeface="Calibri"/>
              <a:sym typeface="Calibri"/>
            </a:endParaRPr>
          </a:p>
          <a:p>
            <a:pPr indent="-223520" lvl="0" marL="236220" marR="0" rtl="0" algn="l">
              <a:lnSpc>
                <a:spcPct val="150000"/>
              </a:lnSpc>
              <a:spcBef>
                <a:spcPts val="455"/>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الشعور بالقلق أو الوعي الذاتي.</a:t>
            </a:r>
            <a:endParaRPr sz="2600">
              <a:solidFill>
                <a:schemeClr val="dk1"/>
              </a:solidFill>
              <a:latin typeface="Calibri"/>
              <a:ea typeface="Calibri"/>
              <a:cs typeface="Calibri"/>
              <a:sym typeface="Calibri"/>
            </a:endParaRPr>
          </a:p>
          <a:p>
            <a:pPr indent="-223520" lvl="0" marL="236220" marR="0" rtl="0" algn="l">
              <a:lnSpc>
                <a:spcPct val="150000"/>
              </a:lnSpc>
              <a:spcBef>
                <a:spcPts val="48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الحكم على الشخص إما بالإيجاب أو سلبا.</a:t>
            </a:r>
            <a:endParaRPr sz="2600">
              <a:solidFill>
                <a:schemeClr val="dk1"/>
              </a:solidFill>
              <a:latin typeface="Calibri"/>
              <a:ea typeface="Calibri"/>
              <a:cs typeface="Calibri"/>
              <a:sym typeface="Calibri"/>
            </a:endParaRPr>
          </a:p>
          <a:p>
            <a:pPr indent="-223520" lvl="0" marL="236220" marR="0" rtl="0" algn="l">
              <a:lnSpc>
                <a:spcPct val="150000"/>
              </a:lnSpc>
              <a:spcBef>
                <a:spcPts val="49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التحيزات الذاتية على أساس الجهل أو إجحاف.</a:t>
            </a:r>
            <a:endParaRPr sz="2600">
              <a:solidFill>
                <a:schemeClr val="dk1"/>
              </a:solidFill>
              <a:latin typeface="Calibri"/>
              <a:ea typeface="Calibri"/>
              <a:cs typeface="Calibri"/>
              <a:sym typeface="Calibri"/>
            </a:endParaRPr>
          </a:p>
          <a:p>
            <a:pPr indent="-298450" lvl="0" marL="311150" marR="632460" rtl="0" algn="l">
              <a:lnSpc>
                <a:spcPct val="150000"/>
              </a:lnSpc>
              <a:spcBef>
                <a:spcPts val="805"/>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القضايا الثقافية ، على سبيل المثال الاستماع إلى الاختلافات في نطق لهجة مختلفة ، بدلا من محتوى اللهجة رسالة … .. كثرة الكلام والمتواصل أو مقاطعة</a:t>
            </a:r>
            <a:endParaRPr sz="26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1" name="Shape 181"/>
        <p:cNvGrpSpPr/>
        <p:nvPr/>
      </p:nvGrpSpPr>
      <p:grpSpPr>
        <a:xfrm>
          <a:off x="0" y="0"/>
          <a:ext cx="0" cy="0"/>
          <a:chOff x="0" y="0"/>
          <a:chExt cx="0" cy="0"/>
        </a:xfrm>
      </p:grpSpPr>
      <p:sp>
        <p:nvSpPr>
          <p:cNvPr id="182" name="Google Shape;182;p12"/>
          <p:cNvSpPr txBox="1"/>
          <p:nvPr>
            <p:ph type="title"/>
          </p:nvPr>
        </p:nvSpPr>
        <p:spPr>
          <a:xfrm>
            <a:off x="224738" y="26034"/>
            <a:ext cx="5033061" cy="51371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ar-JO"/>
              <a:t>الاستماع الفعال مهارات</a:t>
            </a:r>
            <a:endParaRPr/>
          </a:p>
        </p:txBody>
      </p:sp>
      <p:sp>
        <p:nvSpPr>
          <p:cNvPr id="183" name="Google Shape;183;p12"/>
          <p:cNvSpPr txBox="1"/>
          <p:nvPr/>
        </p:nvSpPr>
        <p:spPr>
          <a:xfrm>
            <a:off x="152399" y="588390"/>
            <a:ext cx="8763001" cy="5731184"/>
          </a:xfrm>
          <a:prstGeom prst="rect">
            <a:avLst/>
          </a:prstGeom>
          <a:noFill/>
          <a:ln>
            <a:noFill/>
          </a:ln>
        </p:spPr>
        <p:txBody>
          <a:bodyPr anchorCtr="0" anchor="t" bIns="0" lIns="0" spcFirstLastPara="1" rIns="0" wrap="square" tIns="57775">
            <a:spAutoFit/>
          </a:bodyPr>
          <a:lstStyle/>
          <a:p>
            <a:pPr indent="-152400" lvl="0" marL="161925" marR="276860" rtl="0" algn="l">
              <a:lnSpc>
                <a:spcPct val="117083"/>
              </a:lnSpc>
              <a:spcBef>
                <a:spcPts val="0"/>
              </a:spcBef>
              <a:spcAft>
                <a:spcPts val="0"/>
              </a:spcAft>
              <a:buClr>
                <a:schemeClr val="dk1"/>
              </a:buClr>
              <a:buSzPts val="2400"/>
              <a:buFont typeface="Calibri"/>
              <a:buChar char="-"/>
            </a:pPr>
            <a:r>
              <a:rPr b="1" lang="ar-JO" sz="2400">
                <a:solidFill>
                  <a:schemeClr val="dk1"/>
                </a:solidFill>
                <a:latin typeface="Calibri"/>
                <a:ea typeface="Calibri"/>
                <a:cs typeface="Calibri"/>
                <a:sym typeface="Calibri"/>
              </a:rPr>
              <a:t>استخدام مهارات الحضور (على سبيل المثال، الحفاظ على وضعية مفتوحة ، والتواصل البصري المريح ، والانحناء إلى الأمام)</a:t>
            </a:r>
            <a:endParaRPr sz="2400">
              <a:solidFill>
                <a:schemeClr val="dk1"/>
              </a:solidFill>
              <a:latin typeface="Calibri"/>
              <a:ea typeface="Calibri"/>
              <a:cs typeface="Calibri"/>
              <a:sym typeface="Calibri"/>
            </a:endParaRPr>
          </a:p>
          <a:p>
            <a:pPr indent="-152400" lvl="0" marL="161925" marR="5080" rtl="0" algn="l">
              <a:lnSpc>
                <a:spcPct val="117083"/>
              </a:lnSpc>
              <a:spcBef>
                <a:spcPts val="800"/>
              </a:spcBef>
              <a:spcAft>
                <a:spcPts val="0"/>
              </a:spcAft>
              <a:buClr>
                <a:schemeClr val="dk1"/>
              </a:buClr>
              <a:buSzPts val="2400"/>
              <a:buFont typeface="Calibri"/>
              <a:buChar char="-"/>
            </a:pPr>
            <a:r>
              <a:rPr b="1" lang="ar-JO" sz="2400">
                <a:solidFill>
                  <a:schemeClr val="dk1"/>
                </a:solidFill>
                <a:latin typeface="Calibri"/>
                <a:ea typeface="Calibri"/>
                <a:cs typeface="Calibri"/>
                <a:sym typeface="Calibri"/>
              </a:rPr>
              <a:t>تأخير تقييم ما سمعته حتى تفهمه تمامًا​​ هو - هي.</a:t>
            </a:r>
            <a:endParaRPr sz="2400">
              <a:solidFill>
                <a:schemeClr val="dk1"/>
              </a:solidFill>
              <a:latin typeface="Calibri"/>
              <a:ea typeface="Calibri"/>
              <a:cs typeface="Calibri"/>
              <a:sym typeface="Calibri"/>
            </a:endParaRPr>
          </a:p>
          <a:p>
            <a:pPr indent="-152400" lvl="0" marL="161925" marR="285750" rtl="0" algn="l">
              <a:lnSpc>
                <a:spcPct val="90000"/>
              </a:lnSpc>
              <a:spcBef>
                <a:spcPts val="750"/>
              </a:spcBef>
              <a:spcAft>
                <a:spcPts val="0"/>
              </a:spcAft>
              <a:buClr>
                <a:schemeClr val="dk1"/>
              </a:buClr>
              <a:buSzPts val="2400"/>
              <a:buFont typeface="Calibri"/>
              <a:buChar char="-"/>
            </a:pPr>
            <a:r>
              <a:rPr b="1" lang="ar-JO" sz="2400">
                <a:solidFill>
                  <a:schemeClr val="dk1"/>
                </a:solidFill>
                <a:latin typeface="Calibri"/>
                <a:ea typeface="Calibri"/>
                <a:cs typeface="Calibri"/>
                <a:sym typeface="Calibri"/>
              </a:rPr>
              <a:t>الحفاظ على الاهتمام. قم بالرد من خلال تعبيرات وجهك أو إيماءات جسدك مثل الإيماءة أو الابتسامة دون مقاطعة الآخر الشخص</a:t>
            </a:r>
            <a:endParaRPr sz="2400">
              <a:solidFill>
                <a:schemeClr val="dk1"/>
              </a:solidFill>
              <a:latin typeface="Calibri"/>
              <a:ea typeface="Calibri"/>
              <a:cs typeface="Calibri"/>
              <a:sym typeface="Calibri"/>
            </a:endParaRPr>
          </a:p>
          <a:p>
            <a:pPr indent="-152400" lvl="0" marL="161925" marR="0" rtl="0" algn="l">
              <a:lnSpc>
                <a:spcPct val="100000"/>
              </a:lnSpc>
              <a:spcBef>
                <a:spcPts val="490"/>
              </a:spcBef>
              <a:spcAft>
                <a:spcPts val="0"/>
              </a:spcAft>
              <a:buClr>
                <a:schemeClr val="dk1"/>
              </a:buClr>
              <a:buSzPts val="2400"/>
              <a:buFont typeface="Calibri"/>
              <a:buChar char="-"/>
            </a:pPr>
            <a:r>
              <a:rPr b="1" lang="ar-JO" sz="2400">
                <a:solidFill>
                  <a:schemeClr val="dk1"/>
                </a:solidFill>
                <a:latin typeface="Calibri"/>
                <a:ea typeface="Calibri"/>
                <a:cs typeface="Calibri"/>
                <a:sym typeface="Calibri"/>
              </a:rPr>
              <a:t>يعكس الظهر أو مقتبسا</a:t>
            </a:r>
            <a:endParaRPr sz="2400">
              <a:solidFill>
                <a:schemeClr val="dk1"/>
              </a:solidFill>
              <a:latin typeface="Calibri"/>
              <a:ea typeface="Calibri"/>
              <a:cs typeface="Calibri"/>
              <a:sym typeface="Calibri"/>
            </a:endParaRPr>
          </a:p>
          <a:p>
            <a:pPr indent="-152400" lvl="0" marL="161925" marR="0" rtl="0" algn="l">
              <a:lnSpc>
                <a:spcPct val="100000"/>
              </a:lnSpc>
              <a:spcBef>
                <a:spcPts val="495"/>
              </a:spcBef>
              <a:spcAft>
                <a:spcPts val="0"/>
              </a:spcAft>
              <a:buClr>
                <a:schemeClr val="dk1"/>
              </a:buClr>
              <a:buSzPts val="2400"/>
              <a:buFont typeface="Calibri"/>
              <a:buChar char="-"/>
            </a:pPr>
            <a:r>
              <a:rPr b="1" lang="ar-JO" sz="2400">
                <a:solidFill>
                  <a:schemeClr val="dk1"/>
                </a:solidFill>
                <a:latin typeface="Calibri"/>
                <a:ea typeface="Calibri"/>
                <a:cs typeface="Calibri"/>
                <a:sym typeface="Calibri"/>
              </a:rPr>
              <a:t>إعطاء ردود الفعل</a:t>
            </a:r>
            <a:endParaRPr sz="2400">
              <a:solidFill>
                <a:schemeClr val="dk1"/>
              </a:solidFill>
              <a:latin typeface="Calibri"/>
              <a:ea typeface="Calibri"/>
              <a:cs typeface="Calibri"/>
              <a:sym typeface="Calibri"/>
            </a:endParaRPr>
          </a:p>
          <a:p>
            <a:pPr indent="-152400" lvl="0" marL="161925" marR="0" rtl="0" algn="l">
              <a:lnSpc>
                <a:spcPct val="100000"/>
              </a:lnSpc>
              <a:spcBef>
                <a:spcPts val="480"/>
              </a:spcBef>
              <a:spcAft>
                <a:spcPts val="0"/>
              </a:spcAft>
              <a:buClr>
                <a:schemeClr val="dk1"/>
              </a:buClr>
              <a:buSzPts val="2400"/>
              <a:buFont typeface="Calibri"/>
              <a:buChar char="-"/>
            </a:pPr>
            <a:r>
              <a:rPr b="1" lang="ar-JO" sz="2400">
                <a:solidFill>
                  <a:schemeClr val="dk1"/>
                </a:solidFill>
                <a:latin typeface="Calibri"/>
                <a:ea typeface="Calibri"/>
                <a:cs typeface="Calibri"/>
                <a:sym typeface="Calibri"/>
              </a:rPr>
              <a:t>الاستماع ل مشاعر</a:t>
            </a:r>
            <a:endParaRPr sz="2400">
              <a:solidFill>
                <a:schemeClr val="dk1"/>
              </a:solidFill>
              <a:latin typeface="Calibri"/>
              <a:ea typeface="Calibri"/>
              <a:cs typeface="Calibri"/>
              <a:sym typeface="Calibri"/>
            </a:endParaRPr>
          </a:p>
          <a:p>
            <a:pPr indent="-152400" lvl="0" marL="161925" marR="0" rtl="0" algn="l">
              <a:lnSpc>
                <a:spcPct val="100000"/>
              </a:lnSpc>
              <a:spcBef>
                <a:spcPts val="495"/>
              </a:spcBef>
              <a:spcAft>
                <a:spcPts val="0"/>
              </a:spcAft>
              <a:buClr>
                <a:schemeClr val="dk1"/>
              </a:buClr>
              <a:buSzPts val="2400"/>
              <a:buFont typeface="Calibri"/>
              <a:buChar char="-"/>
            </a:pPr>
            <a:r>
              <a:rPr b="1" lang="ar-JO" sz="2400">
                <a:solidFill>
                  <a:schemeClr val="dk1"/>
                </a:solidFill>
                <a:latin typeface="Calibri"/>
                <a:ea typeface="Calibri"/>
                <a:cs typeface="Calibri"/>
                <a:sym typeface="Calibri"/>
              </a:rPr>
              <a:t>يسأل المناسب أسئلة</a:t>
            </a:r>
            <a:endParaRPr sz="2400">
              <a:solidFill>
                <a:schemeClr val="dk1"/>
              </a:solidFill>
              <a:latin typeface="Calibri"/>
              <a:ea typeface="Calibri"/>
              <a:cs typeface="Calibri"/>
              <a:sym typeface="Calibri"/>
            </a:endParaRPr>
          </a:p>
          <a:p>
            <a:pPr indent="-152400" lvl="0" marL="161925" marR="0" rtl="0" algn="l">
              <a:lnSpc>
                <a:spcPct val="100000"/>
              </a:lnSpc>
              <a:spcBef>
                <a:spcPts val="505"/>
              </a:spcBef>
              <a:spcAft>
                <a:spcPts val="0"/>
              </a:spcAft>
              <a:buClr>
                <a:schemeClr val="dk1"/>
              </a:buClr>
              <a:buSzPts val="2400"/>
              <a:buFont typeface="Calibri"/>
              <a:buChar char="-"/>
            </a:pPr>
            <a:r>
              <a:rPr b="1" lang="ar-JO" sz="2400">
                <a:solidFill>
                  <a:schemeClr val="dk1"/>
                </a:solidFill>
                <a:latin typeface="Calibri"/>
                <a:ea typeface="Calibri"/>
                <a:cs typeface="Calibri"/>
                <a:sym typeface="Calibri"/>
              </a:rPr>
              <a:t>توقف عن الحديث – استمع بصراحة للآخر شخص </a:t>
            </a:r>
            <a:r>
              <a:rPr lang="ar-JO"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a:p>
            <a:pPr indent="-152400" lvl="0" marL="161925" marR="0" rtl="0" algn="l">
              <a:lnSpc>
                <a:spcPct val="100000"/>
              </a:lnSpc>
              <a:spcBef>
                <a:spcPts val="470"/>
              </a:spcBef>
              <a:spcAft>
                <a:spcPts val="0"/>
              </a:spcAft>
              <a:buClr>
                <a:schemeClr val="dk1"/>
              </a:buClr>
              <a:buSzPts val="2400"/>
              <a:buFont typeface="Calibri"/>
              <a:buChar char="-"/>
            </a:pPr>
            <a:r>
              <a:rPr b="1" lang="ar-JO" sz="2400">
                <a:solidFill>
                  <a:schemeClr val="dk1"/>
                </a:solidFill>
                <a:latin typeface="Calibri"/>
                <a:ea typeface="Calibri"/>
                <a:cs typeface="Calibri"/>
                <a:sym typeface="Calibri"/>
              </a:rPr>
              <a:t>يزيل إلتهاء </a:t>
            </a:r>
            <a:r>
              <a:rPr lang="ar-JO"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a:p>
            <a:pPr indent="-152400" lvl="0" marL="161925" marR="0" rtl="0" algn="l">
              <a:lnSpc>
                <a:spcPct val="100000"/>
              </a:lnSpc>
              <a:spcBef>
                <a:spcPts val="470"/>
              </a:spcBef>
              <a:spcAft>
                <a:spcPts val="0"/>
              </a:spcAft>
              <a:buClr>
                <a:schemeClr val="dk1"/>
              </a:buClr>
              <a:buSzPts val="2400"/>
              <a:buFont typeface="Calibri"/>
              <a:buChar char="-"/>
            </a:pPr>
            <a:r>
              <a:rPr b="1" lang="ar-JO" sz="2400">
                <a:solidFill>
                  <a:schemeClr val="dk1"/>
                </a:solidFill>
                <a:latin typeface="Calibri"/>
                <a:ea typeface="Calibri"/>
                <a:cs typeface="Calibri"/>
                <a:sym typeface="Calibri"/>
              </a:rPr>
              <a:t>B e </a:t>
            </a:r>
            <a:r>
              <a:rPr baseline="-25000" lang="ar-JO" sz="1200">
                <a:solidFill>
                  <a:srgbClr val="888888"/>
                </a:solidFill>
                <a:latin typeface="Arial"/>
                <a:ea typeface="Arial"/>
                <a:cs typeface="Arial"/>
                <a:sym typeface="Arial"/>
              </a:rPr>
              <a:t>1 2 </a:t>
            </a:r>
            <a:r>
              <a:rPr b="1" lang="ar-JO" sz="2400">
                <a:solidFill>
                  <a:schemeClr val="dk1"/>
                </a:solidFill>
                <a:latin typeface="Calibri"/>
                <a:ea typeface="Calibri"/>
                <a:cs typeface="Calibri"/>
                <a:sym typeface="Calibri"/>
              </a:rPr>
              <a:t>r ece p t i v e ل​ شخص آخر .</a:t>
            </a:r>
            <a:endParaRPr sz="24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8" name="Shape 188"/>
        <p:cNvGrpSpPr/>
        <p:nvPr/>
      </p:nvGrpSpPr>
      <p:grpSpPr>
        <a:xfrm>
          <a:off x="0" y="0"/>
          <a:ext cx="0" cy="0"/>
          <a:chOff x="0" y="0"/>
          <a:chExt cx="0" cy="0"/>
        </a:xfrm>
      </p:grpSpPr>
      <p:sp>
        <p:nvSpPr>
          <p:cNvPr id="189" name="Google Shape;189;p13"/>
          <p:cNvSpPr/>
          <p:nvPr/>
        </p:nvSpPr>
        <p:spPr>
          <a:xfrm>
            <a:off x="304800" y="260604"/>
            <a:ext cx="8534399" cy="612495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4" name="Shape 194"/>
        <p:cNvGrpSpPr/>
        <p:nvPr/>
      </p:nvGrpSpPr>
      <p:grpSpPr>
        <a:xfrm>
          <a:off x="0" y="0"/>
          <a:ext cx="0" cy="0"/>
          <a:chOff x="0" y="0"/>
          <a:chExt cx="0" cy="0"/>
        </a:xfrm>
      </p:grpSpPr>
      <p:sp>
        <p:nvSpPr>
          <p:cNvPr id="195" name="Google Shape;195;p14"/>
          <p:cNvSpPr/>
          <p:nvPr/>
        </p:nvSpPr>
        <p:spPr>
          <a:xfrm>
            <a:off x="629412" y="685800"/>
            <a:ext cx="7828788" cy="56388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0" name="Shape 200"/>
        <p:cNvGrpSpPr/>
        <p:nvPr/>
      </p:nvGrpSpPr>
      <p:grpSpPr>
        <a:xfrm>
          <a:off x="0" y="0"/>
          <a:ext cx="0" cy="0"/>
          <a:chOff x="0" y="0"/>
          <a:chExt cx="0" cy="0"/>
        </a:xfrm>
      </p:grpSpPr>
      <p:sp>
        <p:nvSpPr>
          <p:cNvPr id="201" name="Google Shape;201;p15"/>
          <p:cNvSpPr txBox="1"/>
          <p:nvPr>
            <p:ph type="title"/>
          </p:nvPr>
        </p:nvSpPr>
        <p:spPr>
          <a:xfrm>
            <a:off x="1066800" y="299084"/>
            <a:ext cx="6781800" cy="505267"/>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ar-JO"/>
              <a:t>كيف تكون نشيطاً​ المستمع</a:t>
            </a:r>
            <a:endParaRPr/>
          </a:p>
        </p:txBody>
      </p:sp>
      <p:sp>
        <p:nvSpPr>
          <p:cNvPr id="202" name="Google Shape;202;p15"/>
          <p:cNvSpPr txBox="1"/>
          <p:nvPr/>
        </p:nvSpPr>
        <p:spPr>
          <a:xfrm>
            <a:off x="246989" y="1226565"/>
            <a:ext cx="8178800" cy="5109845"/>
          </a:xfrm>
          <a:prstGeom prst="rect">
            <a:avLst/>
          </a:prstGeom>
          <a:noFill/>
          <a:ln>
            <a:noFill/>
          </a:ln>
        </p:spPr>
        <p:txBody>
          <a:bodyPr anchorCtr="0" anchor="t" bIns="0" lIns="0" spcFirstLastPara="1" rIns="0" wrap="square" tIns="57775">
            <a:spAutoFit/>
          </a:bodyPr>
          <a:lstStyle/>
          <a:p>
            <a:pPr indent="-223520" lvl="0" marL="236220" marR="461644" rtl="0" algn="just">
              <a:lnSpc>
                <a:spcPct val="108076"/>
              </a:lnSpc>
              <a:spcBef>
                <a:spcPts val="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ركز على المتحدث وليس على نفسك . أبقِ عينيك وأذنيك مركزتين على السماعة دون أن تشعرا بعدم الارتياح .​</a:t>
            </a:r>
            <a:endParaRPr sz="2600">
              <a:solidFill>
                <a:schemeClr val="dk1"/>
              </a:solidFill>
              <a:latin typeface="Calibri"/>
              <a:ea typeface="Calibri"/>
              <a:cs typeface="Calibri"/>
              <a:sym typeface="Calibri"/>
            </a:endParaRPr>
          </a:p>
          <a:p>
            <a:pPr indent="-165100" lvl="0" marL="161925" marR="577215" rtl="0" algn="l">
              <a:lnSpc>
                <a:spcPct val="108076"/>
              </a:lnSpc>
              <a:spcBef>
                <a:spcPts val="80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إذا كنت تتحدث عبر الهاتف، ركز من خلال التركيز على مكان معين ولا تنظر حول.</a:t>
            </a:r>
            <a:endParaRPr sz="2600">
              <a:solidFill>
                <a:schemeClr val="dk1"/>
              </a:solidFill>
              <a:latin typeface="Calibri"/>
              <a:ea typeface="Calibri"/>
              <a:cs typeface="Calibri"/>
              <a:sym typeface="Calibri"/>
            </a:endParaRPr>
          </a:p>
          <a:p>
            <a:pPr indent="-223520" lvl="0" marL="236220" marR="0" rtl="0" algn="l">
              <a:lnSpc>
                <a:spcPct val="100000"/>
              </a:lnSpc>
              <a:spcBef>
                <a:spcPts val="434"/>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تقديم التغذية الراجعة حول ما لدى المتحدث قال.</a:t>
            </a:r>
            <a:endParaRPr sz="2600">
              <a:solidFill>
                <a:schemeClr val="dk1"/>
              </a:solidFill>
              <a:latin typeface="Calibri"/>
              <a:ea typeface="Calibri"/>
              <a:cs typeface="Calibri"/>
              <a:sym typeface="Calibri"/>
            </a:endParaRPr>
          </a:p>
          <a:p>
            <a:pPr indent="-165100" lvl="0" marL="161925" marR="222884" rtl="0" algn="l">
              <a:lnSpc>
                <a:spcPct val="108076"/>
              </a:lnSpc>
              <a:spcBef>
                <a:spcPts val="844"/>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استخدم مهارات إعادة الصياغة ( </a:t>
            </a:r>
            <a:r>
              <a:rPr b="1" i="1" lang="ar-JO" sz="2600">
                <a:solidFill>
                  <a:schemeClr val="dk1"/>
                </a:solidFill>
                <a:latin typeface="Calibri"/>
                <a:ea typeface="Calibri"/>
                <a:cs typeface="Calibri"/>
                <a:sym typeface="Calibri"/>
              </a:rPr>
              <a:t>تكرار ما قاله الشخص الآخر ، ولكن ليس حرفيًا </a:t>
            </a:r>
            <a:r>
              <a:rPr b="1" lang="ar-JO" sz="2600">
                <a:solidFill>
                  <a:schemeClr val="dk1"/>
                </a:solidFill>
                <a:latin typeface="Calibri"/>
                <a:ea typeface="Calibri"/>
                <a:cs typeface="Calibri"/>
                <a:sym typeface="Calibri"/>
              </a:rPr>
              <a:t>) لفهم احتياجات المتحدث .</a:t>
            </a:r>
            <a:endParaRPr sz="2600">
              <a:solidFill>
                <a:schemeClr val="dk1"/>
              </a:solidFill>
              <a:latin typeface="Calibri"/>
              <a:ea typeface="Calibri"/>
              <a:cs typeface="Calibri"/>
              <a:sym typeface="Calibri"/>
            </a:endParaRPr>
          </a:p>
          <a:p>
            <a:pPr indent="-165100" lvl="0" marL="161925" marR="5080" rtl="0" algn="l">
              <a:lnSpc>
                <a:spcPct val="90000"/>
              </a:lnSpc>
              <a:spcBef>
                <a:spcPts val="765"/>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عندما يكون هناك أشخاص يتحدثون كثيرًا ، يمكن إعلامهم بأدب بالوقت المحدود ، ويطلب منهم التحدث عن اهتماماتهم المهمة ( ينطبق هذا عندما يكون لديك موعد محدود مرات).</a:t>
            </a:r>
            <a:endParaRPr sz="26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7" name="Shape 207"/>
        <p:cNvGrpSpPr/>
        <p:nvPr/>
      </p:nvGrpSpPr>
      <p:grpSpPr>
        <a:xfrm>
          <a:off x="0" y="0"/>
          <a:ext cx="0" cy="0"/>
          <a:chOff x="0" y="0"/>
          <a:chExt cx="0" cy="0"/>
        </a:xfrm>
      </p:grpSpPr>
      <p:sp>
        <p:nvSpPr>
          <p:cNvPr id="208" name="Google Shape;208;p16"/>
          <p:cNvSpPr txBox="1"/>
          <p:nvPr>
            <p:ph type="title"/>
          </p:nvPr>
        </p:nvSpPr>
        <p:spPr>
          <a:xfrm>
            <a:off x="1066800" y="401509"/>
            <a:ext cx="7833360" cy="51371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ar-JO"/>
              <a:t>كيف تكون نشيطاً​ المستمع</a:t>
            </a:r>
            <a:endParaRPr/>
          </a:p>
        </p:txBody>
      </p:sp>
      <p:sp>
        <p:nvSpPr>
          <p:cNvPr id="209" name="Google Shape;209;p16"/>
          <p:cNvSpPr txBox="1"/>
          <p:nvPr/>
        </p:nvSpPr>
        <p:spPr>
          <a:xfrm>
            <a:off x="533400" y="915224"/>
            <a:ext cx="7875905" cy="5669280"/>
          </a:xfrm>
          <a:prstGeom prst="rect">
            <a:avLst/>
          </a:prstGeom>
          <a:noFill/>
          <a:ln>
            <a:noFill/>
          </a:ln>
        </p:spPr>
        <p:txBody>
          <a:bodyPr anchorCtr="0" anchor="t" bIns="0" lIns="0" spcFirstLastPara="1" rIns="0" wrap="square" tIns="57775">
            <a:spAutoFit/>
          </a:bodyPr>
          <a:lstStyle/>
          <a:p>
            <a:pPr indent="-165100" lvl="0" marL="161925" marR="27940" rtl="0" algn="l">
              <a:lnSpc>
                <a:spcPct val="108076"/>
              </a:lnSpc>
              <a:spcBef>
                <a:spcPts val="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استمع بصبر لجميع المخاوف دون مقاطعة وفي النهاية لا تنس أن تسأل العميل إذا كان لديه أي أسئلة​ أنت.</a:t>
            </a:r>
            <a:endParaRPr sz="2600">
              <a:solidFill>
                <a:schemeClr val="dk1"/>
              </a:solidFill>
              <a:latin typeface="Calibri"/>
              <a:ea typeface="Calibri"/>
              <a:cs typeface="Calibri"/>
              <a:sym typeface="Calibri"/>
            </a:endParaRPr>
          </a:p>
          <a:p>
            <a:pPr indent="-165100" lvl="0" marL="161925" marR="125729" rtl="0" algn="l">
              <a:lnSpc>
                <a:spcPct val="108076"/>
              </a:lnSpc>
              <a:spcBef>
                <a:spcPts val="80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التحلي بالصبر عند انتظار الردود من خلال التزام الصمت .</a:t>
            </a:r>
            <a:endParaRPr sz="2600">
              <a:solidFill>
                <a:schemeClr val="dk1"/>
              </a:solidFill>
              <a:latin typeface="Calibri"/>
              <a:ea typeface="Calibri"/>
              <a:cs typeface="Calibri"/>
              <a:sym typeface="Calibri"/>
            </a:endParaRPr>
          </a:p>
          <a:p>
            <a:pPr indent="-165100" lvl="0" marL="161925" marR="5080" rtl="0" algn="l">
              <a:lnSpc>
                <a:spcPct val="90000"/>
              </a:lnSpc>
              <a:spcBef>
                <a:spcPts val="75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راقب دائمًا لغة جسد المتحدث ونبرة صوته ، لأن هذين السلوكين يتحدثان أ​​ كثير.</a:t>
            </a:r>
            <a:endParaRPr sz="2600">
              <a:solidFill>
                <a:schemeClr val="dk1"/>
              </a:solidFill>
              <a:latin typeface="Calibri"/>
              <a:ea typeface="Calibri"/>
              <a:cs typeface="Calibri"/>
              <a:sym typeface="Calibri"/>
            </a:endParaRPr>
          </a:p>
          <a:p>
            <a:pPr indent="-223520" lvl="0" marL="236220" marR="929005" rtl="0" algn="l">
              <a:lnSpc>
                <a:spcPct val="108076"/>
              </a:lnSpc>
              <a:spcBef>
                <a:spcPts val="845"/>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اكتب المعلومات المهمة في شكل كلمات رئيسية على قطعة من​​ ورق.</a:t>
            </a:r>
            <a:endParaRPr sz="2600">
              <a:solidFill>
                <a:schemeClr val="dk1"/>
              </a:solidFill>
              <a:latin typeface="Calibri"/>
              <a:ea typeface="Calibri"/>
              <a:cs typeface="Calibri"/>
              <a:sym typeface="Calibri"/>
            </a:endParaRPr>
          </a:p>
          <a:p>
            <a:pPr indent="-165100" lvl="0" marL="161925" marR="0" rtl="0" algn="l">
              <a:lnSpc>
                <a:spcPct val="100000"/>
              </a:lnSpc>
              <a:spcBef>
                <a:spcPts val="45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أبعد عواطفك عن​​ الموقف.</a:t>
            </a:r>
            <a:endParaRPr sz="2600">
              <a:solidFill>
                <a:schemeClr val="dk1"/>
              </a:solidFill>
              <a:latin typeface="Calibri"/>
              <a:ea typeface="Calibri"/>
              <a:cs typeface="Calibri"/>
              <a:sym typeface="Calibri"/>
            </a:endParaRPr>
          </a:p>
          <a:p>
            <a:pPr indent="-165100" lvl="0" marL="161925" marR="0" rtl="0" algn="l">
              <a:lnSpc>
                <a:spcPct val="100000"/>
              </a:lnSpc>
              <a:spcBef>
                <a:spcPts val="48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لا تقفز إلى الاستنتاجات قبل تماما الاستماع.</a:t>
            </a:r>
            <a:endParaRPr sz="2600">
              <a:solidFill>
                <a:schemeClr val="dk1"/>
              </a:solidFill>
              <a:latin typeface="Calibri"/>
              <a:ea typeface="Calibri"/>
              <a:cs typeface="Calibri"/>
              <a:sym typeface="Calibri"/>
            </a:endParaRPr>
          </a:p>
          <a:p>
            <a:pPr indent="-165100" lvl="0" marL="161925" marR="393065" rtl="0" algn="l">
              <a:lnSpc>
                <a:spcPct val="108076"/>
              </a:lnSpc>
              <a:spcBef>
                <a:spcPts val="844"/>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اطلب من المتحدث أن يكرر إذا لم تفهم شيئًا ما .</a:t>
            </a:r>
            <a:endParaRPr sz="26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4" name="Shape 214"/>
        <p:cNvGrpSpPr/>
        <p:nvPr/>
      </p:nvGrpSpPr>
      <p:grpSpPr>
        <a:xfrm>
          <a:off x="0" y="0"/>
          <a:ext cx="0" cy="0"/>
          <a:chOff x="0" y="0"/>
          <a:chExt cx="0" cy="0"/>
        </a:xfrm>
      </p:grpSpPr>
      <p:sp>
        <p:nvSpPr>
          <p:cNvPr id="215" name="Google Shape;215;p17"/>
          <p:cNvSpPr/>
          <p:nvPr/>
        </p:nvSpPr>
        <p:spPr>
          <a:xfrm>
            <a:off x="1999488" y="630936"/>
            <a:ext cx="5180075" cy="8991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17"/>
          <p:cNvSpPr txBox="1"/>
          <p:nvPr>
            <p:ph type="title"/>
          </p:nvPr>
        </p:nvSpPr>
        <p:spPr>
          <a:xfrm>
            <a:off x="2238501" y="720928"/>
            <a:ext cx="4673600"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ar-JO"/>
              <a:t>نموذج هورير للاستماع</a:t>
            </a:r>
            <a:endParaRPr/>
          </a:p>
        </p:txBody>
      </p:sp>
      <p:sp>
        <p:nvSpPr>
          <p:cNvPr id="217" name="Google Shape;217;p17"/>
          <p:cNvSpPr/>
          <p:nvPr/>
        </p:nvSpPr>
        <p:spPr>
          <a:xfrm>
            <a:off x="5437632" y="3334511"/>
            <a:ext cx="3287267" cy="27432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17"/>
          <p:cNvSpPr txBox="1"/>
          <p:nvPr/>
        </p:nvSpPr>
        <p:spPr>
          <a:xfrm>
            <a:off x="308863" y="1456385"/>
            <a:ext cx="8101330" cy="4073525"/>
          </a:xfrm>
          <a:prstGeom prst="rect">
            <a:avLst/>
          </a:prstGeom>
          <a:noFill/>
          <a:ln>
            <a:noFill/>
          </a:ln>
        </p:spPr>
        <p:txBody>
          <a:bodyPr anchorCtr="0" anchor="t" bIns="0" lIns="0" spcFirstLastPara="1" rIns="0" wrap="square" tIns="55875">
            <a:spAutoFit/>
          </a:bodyPr>
          <a:lstStyle/>
          <a:p>
            <a:pPr indent="0" lvl="0" marL="12700" marR="5080" rtl="0" algn="l">
              <a:lnSpc>
                <a:spcPct val="89300"/>
              </a:lnSpc>
              <a:spcBef>
                <a:spcPts val="0"/>
              </a:spcBef>
              <a:spcAft>
                <a:spcPts val="0"/>
              </a:spcAft>
              <a:buNone/>
            </a:pPr>
            <a:r>
              <a:rPr b="1" lang="ar-JO" sz="2600">
                <a:solidFill>
                  <a:schemeClr val="dk1"/>
                </a:solidFill>
                <a:latin typeface="Calibri"/>
                <a:ea typeface="Calibri"/>
                <a:cs typeface="Calibri"/>
                <a:sym typeface="Calibri"/>
              </a:rPr>
              <a:t>أسرع​​ نموذج​ تفاصيل​​​​​ 6 تسلسل u e n t i al s t e p s f أو تأثيره • الاستماع ويمكن استخدامه لتحسين الاستماع والتواصل بشكل عام​​​​</a:t>
            </a:r>
            <a:r>
              <a:rPr lang="ar-JO" sz="2600">
                <a:solidFill>
                  <a:schemeClr val="dk1"/>
                </a:solidFill>
                <a:latin typeface="Arial"/>
                <a:ea typeface="Arial"/>
                <a:cs typeface="Arial"/>
                <a:sym typeface="Arial"/>
              </a:rPr>
              <a:t>​</a:t>
            </a:r>
            <a:r>
              <a:rPr b="1" lang="ar-JO" sz="2600">
                <a:solidFill>
                  <a:schemeClr val="dk1"/>
                </a:solidFill>
                <a:latin typeface="Calibri"/>
                <a:ea typeface="Calibri"/>
                <a:cs typeface="Calibri"/>
                <a:sym typeface="Calibri"/>
              </a:rPr>
              <a:t>​​ مهارات </a:t>
            </a:r>
            <a:r>
              <a:rPr lang="ar-JO" sz="3200">
                <a:solidFill>
                  <a:schemeClr val="dk1"/>
                </a:solidFill>
                <a:latin typeface="Calibri"/>
                <a:ea typeface="Calibri"/>
                <a:cs typeface="Calibri"/>
                <a:sym typeface="Calibri"/>
              </a:rPr>
              <a:t>.</a:t>
            </a:r>
            <a:endParaRPr/>
          </a:p>
          <a:p>
            <a:pPr indent="0" lvl="0" marL="107950" marR="0" rtl="0" algn="l">
              <a:lnSpc>
                <a:spcPct val="100000"/>
              </a:lnSpc>
              <a:spcBef>
                <a:spcPts val="1350"/>
              </a:spcBef>
              <a:spcAft>
                <a:spcPts val="0"/>
              </a:spcAft>
              <a:buNone/>
            </a:pPr>
            <a:r>
              <a:rPr b="1" lang="ar-JO" sz="2600">
                <a:solidFill>
                  <a:srgbClr val="003300"/>
                </a:solidFill>
                <a:latin typeface="Calibri"/>
                <a:ea typeface="Calibri"/>
                <a:cs typeface="Calibri"/>
                <a:sym typeface="Calibri"/>
              </a:rPr>
              <a:t>سمع</a:t>
            </a:r>
            <a:endParaRPr sz="2600">
              <a:solidFill>
                <a:schemeClr val="dk1"/>
              </a:solidFill>
              <a:latin typeface="Calibri"/>
              <a:ea typeface="Calibri"/>
              <a:cs typeface="Calibri"/>
              <a:sym typeface="Calibri"/>
            </a:endParaRPr>
          </a:p>
          <a:p>
            <a:pPr indent="0" lvl="0" marL="107950" marR="3489959" rtl="0" algn="l">
              <a:lnSpc>
                <a:spcPct val="115700"/>
              </a:lnSpc>
              <a:spcBef>
                <a:spcPts val="5"/>
              </a:spcBef>
              <a:spcAft>
                <a:spcPts val="0"/>
              </a:spcAft>
              <a:buNone/>
            </a:pPr>
            <a:r>
              <a:rPr b="1" lang="ar-JO" sz="2600">
                <a:solidFill>
                  <a:srgbClr val="003300"/>
                </a:solidFill>
                <a:latin typeface="Calibri"/>
                <a:ea typeface="Calibri"/>
                <a:cs typeface="Calibri"/>
                <a:sym typeface="Calibri"/>
              </a:rPr>
              <a:t>التركيز على الرسالة فهم وتفسير تحليل وتقييم الاستجابة</a:t>
            </a:r>
            <a:endParaRPr sz="2600">
              <a:solidFill>
                <a:schemeClr val="dk1"/>
              </a:solidFill>
              <a:latin typeface="Calibri"/>
              <a:ea typeface="Calibri"/>
              <a:cs typeface="Calibri"/>
              <a:sym typeface="Calibri"/>
            </a:endParaRPr>
          </a:p>
          <a:p>
            <a:pPr indent="0" lvl="0" marL="107950" marR="0" rtl="0" algn="l">
              <a:lnSpc>
                <a:spcPct val="100000"/>
              </a:lnSpc>
              <a:spcBef>
                <a:spcPts val="480"/>
              </a:spcBef>
              <a:spcAft>
                <a:spcPts val="0"/>
              </a:spcAft>
              <a:buNone/>
            </a:pPr>
            <a:r>
              <a:rPr b="1" lang="ar-JO" sz="2600">
                <a:solidFill>
                  <a:srgbClr val="003300"/>
                </a:solidFill>
                <a:latin typeface="Calibri"/>
                <a:ea typeface="Calibri"/>
                <a:cs typeface="Calibri"/>
                <a:sym typeface="Calibri"/>
              </a:rPr>
              <a:t>تذكر</a:t>
            </a:r>
            <a:endParaRPr sz="2600">
              <a:solidFill>
                <a:schemeClr val="dk1"/>
              </a:solidFill>
              <a:latin typeface="Calibri"/>
              <a:ea typeface="Calibri"/>
              <a:cs typeface="Calibri"/>
              <a:sym typeface="Calibri"/>
            </a:endParaRPr>
          </a:p>
        </p:txBody>
      </p:sp>
      <p:sp>
        <p:nvSpPr>
          <p:cNvPr id="219" name="Google Shape;219;p17"/>
          <p:cNvSpPr txBox="1"/>
          <p:nvPr/>
        </p:nvSpPr>
        <p:spPr>
          <a:xfrm>
            <a:off x="694842" y="6431536"/>
            <a:ext cx="248920" cy="225425"/>
          </a:xfrm>
          <a:prstGeom prst="rect">
            <a:avLst/>
          </a:prstGeom>
          <a:noFill/>
          <a:ln>
            <a:noFill/>
          </a:ln>
        </p:spPr>
        <p:txBody>
          <a:bodyPr anchorCtr="0" anchor="t" bIns="0" lIns="0" spcFirstLastPara="1" rIns="0" wrap="square" tIns="0">
            <a:spAutoFit/>
          </a:bodyPr>
          <a:lstStyle/>
          <a:p>
            <a:pPr indent="0" lvl="0" marL="25400" marR="0" rtl="1" algn="r">
              <a:lnSpc>
                <a:spcPct val="118214"/>
              </a:lnSpc>
              <a:spcBef>
                <a:spcPts val="0"/>
              </a:spcBef>
              <a:spcAft>
                <a:spcPts val="0"/>
              </a:spcAft>
              <a:buNone/>
            </a:pPr>
            <a:fld id="{00000000-1234-1234-1234-123412341234}" type="slidenum">
              <a:rPr lang="ar-JO"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4" name="Shape 224"/>
        <p:cNvGrpSpPr/>
        <p:nvPr/>
      </p:nvGrpSpPr>
      <p:grpSpPr>
        <a:xfrm>
          <a:off x="0" y="0"/>
          <a:ext cx="0" cy="0"/>
          <a:chOff x="0" y="0"/>
          <a:chExt cx="0" cy="0"/>
        </a:xfrm>
      </p:grpSpPr>
      <p:sp>
        <p:nvSpPr>
          <p:cNvPr id="225" name="Google Shape;225;p18"/>
          <p:cNvSpPr txBox="1"/>
          <p:nvPr/>
        </p:nvSpPr>
        <p:spPr>
          <a:xfrm>
            <a:off x="694842" y="6431536"/>
            <a:ext cx="248920" cy="225425"/>
          </a:xfrm>
          <a:prstGeom prst="rect">
            <a:avLst/>
          </a:prstGeom>
          <a:noFill/>
          <a:ln>
            <a:noFill/>
          </a:ln>
        </p:spPr>
        <p:txBody>
          <a:bodyPr anchorCtr="0" anchor="t" bIns="0" lIns="0" spcFirstLastPara="1" rIns="0" wrap="square" tIns="0">
            <a:spAutoFit/>
          </a:bodyPr>
          <a:lstStyle/>
          <a:p>
            <a:pPr indent="0" lvl="0" marL="25400" marR="0" rtl="1" algn="r">
              <a:lnSpc>
                <a:spcPct val="118214"/>
              </a:lnSpc>
              <a:spcBef>
                <a:spcPts val="0"/>
              </a:spcBef>
              <a:spcAft>
                <a:spcPts val="0"/>
              </a:spcAft>
              <a:buNone/>
            </a:pPr>
            <a:fld id="{00000000-1234-1234-1234-123412341234}" type="slidenum">
              <a:rPr lang="ar-JO"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
        <p:nvSpPr>
          <p:cNvPr id="226" name="Google Shape;226;p18"/>
          <p:cNvSpPr txBox="1"/>
          <p:nvPr>
            <p:ph type="title"/>
          </p:nvPr>
        </p:nvSpPr>
        <p:spPr>
          <a:xfrm>
            <a:off x="259791" y="340232"/>
            <a:ext cx="4022090" cy="51371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ar-JO"/>
              <a:t>هورير نموذج: سمع</a:t>
            </a:r>
            <a:endParaRPr/>
          </a:p>
        </p:txBody>
      </p:sp>
      <p:sp>
        <p:nvSpPr>
          <p:cNvPr id="227" name="Google Shape;227;p18"/>
          <p:cNvSpPr txBox="1"/>
          <p:nvPr/>
        </p:nvSpPr>
        <p:spPr>
          <a:xfrm>
            <a:off x="247599" y="969390"/>
            <a:ext cx="8005445" cy="4768215"/>
          </a:xfrm>
          <a:prstGeom prst="rect">
            <a:avLst/>
          </a:prstGeom>
          <a:noFill/>
          <a:ln>
            <a:noFill/>
          </a:ln>
        </p:spPr>
        <p:txBody>
          <a:bodyPr anchorCtr="0" anchor="t" bIns="0" lIns="0" spcFirstLastPara="1" rIns="0" wrap="square" tIns="57775">
            <a:spAutoFit/>
          </a:bodyPr>
          <a:lstStyle/>
          <a:p>
            <a:pPr indent="0" lvl="0" marL="215265" marR="786130" rtl="0" algn="l">
              <a:lnSpc>
                <a:spcPct val="108076"/>
              </a:lnSpc>
              <a:spcBef>
                <a:spcPts val="0"/>
              </a:spcBef>
              <a:spcAft>
                <a:spcPts val="0"/>
              </a:spcAft>
              <a:buNone/>
            </a:pPr>
            <a:r>
              <a:rPr b="1" lang="ar-JO" sz="2600">
                <a:solidFill>
                  <a:schemeClr val="dk1"/>
                </a:solidFill>
                <a:latin typeface="Calibri"/>
                <a:ea typeface="Calibri"/>
                <a:cs typeface="Calibri"/>
                <a:sym typeface="Calibri"/>
              </a:rPr>
              <a:t>حيث يبدأ الاستماع بالعملية الجسدية للإدراك صوت.</a:t>
            </a:r>
            <a:endParaRPr sz="2600">
              <a:solidFill>
                <a:schemeClr val="dk1"/>
              </a:solidFill>
              <a:latin typeface="Calibri"/>
              <a:ea typeface="Calibri"/>
              <a:cs typeface="Calibri"/>
              <a:sym typeface="Calibri"/>
            </a:endParaRPr>
          </a:p>
          <a:p>
            <a:pPr indent="0" lvl="0" marL="215265" marR="486409" rtl="0" algn="l">
              <a:lnSpc>
                <a:spcPct val="108076"/>
              </a:lnSpc>
              <a:spcBef>
                <a:spcPts val="800"/>
              </a:spcBef>
              <a:spcAft>
                <a:spcPts val="0"/>
              </a:spcAft>
              <a:buNone/>
            </a:pPr>
            <a:r>
              <a:rPr b="1" lang="ar-JO" sz="2600">
                <a:solidFill>
                  <a:schemeClr val="dk1"/>
                </a:solidFill>
                <a:latin typeface="Calibri"/>
                <a:ea typeface="Calibri"/>
                <a:cs typeface="Calibri"/>
                <a:sym typeface="Calibri"/>
              </a:rPr>
              <a:t>تذكر أن الاستماع النشط يتضمن الارتقاء بالسمع إلى المستوى التالي خطوة!</a:t>
            </a:r>
            <a:endParaRPr sz="2600">
              <a:solidFill>
                <a:schemeClr val="dk1"/>
              </a:solidFill>
              <a:latin typeface="Calibri"/>
              <a:ea typeface="Calibri"/>
              <a:cs typeface="Calibri"/>
              <a:sym typeface="Calibri"/>
            </a:endParaRPr>
          </a:p>
          <a:p>
            <a:pPr indent="0" lvl="0" marL="93345" marR="0" rtl="0" algn="l">
              <a:lnSpc>
                <a:spcPct val="100000"/>
              </a:lnSpc>
              <a:spcBef>
                <a:spcPts val="1045"/>
              </a:spcBef>
              <a:spcAft>
                <a:spcPts val="0"/>
              </a:spcAft>
              <a:buNone/>
            </a:pPr>
            <a:r>
              <a:rPr b="1" lang="ar-JO" sz="3200">
                <a:solidFill>
                  <a:schemeClr val="dk1"/>
                </a:solidFill>
                <a:latin typeface="Calibri"/>
                <a:ea typeface="Calibri"/>
                <a:cs typeface="Calibri"/>
                <a:sym typeface="Calibri"/>
              </a:rPr>
              <a:t>هورير نموذج: فهم</a:t>
            </a:r>
            <a:endParaRPr sz="3200">
              <a:solidFill>
                <a:schemeClr val="dk1"/>
              </a:solidFill>
              <a:latin typeface="Calibri"/>
              <a:ea typeface="Calibri"/>
              <a:cs typeface="Calibri"/>
              <a:sym typeface="Calibri"/>
            </a:endParaRPr>
          </a:p>
          <a:p>
            <a:pPr indent="0" lvl="0" marL="207009" marR="0" rtl="0" algn="l">
              <a:lnSpc>
                <a:spcPct val="100000"/>
              </a:lnSpc>
              <a:spcBef>
                <a:spcPts val="180"/>
              </a:spcBef>
              <a:spcAft>
                <a:spcPts val="0"/>
              </a:spcAft>
              <a:buNone/>
            </a:pPr>
            <a:r>
              <a:rPr b="1" lang="ar-JO" sz="2600">
                <a:solidFill>
                  <a:schemeClr val="dk1"/>
                </a:solidFill>
                <a:latin typeface="Calibri"/>
                <a:ea typeface="Calibri"/>
                <a:cs typeface="Calibri"/>
                <a:sym typeface="Calibri"/>
              </a:rPr>
              <a:t>فهم ما يجري قال.</a:t>
            </a:r>
            <a:endParaRPr sz="2600">
              <a:solidFill>
                <a:schemeClr val="dk1"/>
              </a:solidFill>
              <a:latin typeface="Calibri"/>
              <a:ea typeface="Calibri"/>
              <a:cs typeface="Calibri"/>
              <a:sym typeface="Calibri"/>
            </a:endParaRPr>
          </a:p>
          <a:p>
            <a:pPr indent="0" lvl="0" marL="207009" marR="938530" rtl="0" algn="l">
              <a:lnSpc>
                <a:spcPct val="108076"/>
              </a:lnSpc>
              <a:spcBef>
                <a:spcPts val="840"/>
              </a:spcBef>
              <a:spcAft>
                <a:spcPts val="0"/>
              </a:spcAft>
              <a:buNone/>
            </a:pPr>
            <a:r>
              <a:rPr b="1" lang="ar-JO" sz="2600">
                <a:solidFill>
                  <a:schemeClr val="dk1"/>
                </a:solidFill>
                <a:latin typeface="Calibri"/>
                <a:ea typeface="Calibri"/>
                <a:cs typeface="Calibri"/>
                <a:sym typeface="Calibri"/>
              </a:rPr>
              <a:t>اطرح أسئلة لتوضيح أي شيء تجد صعوبة في فهمه </a:t>
            </a:r>
            <a:r>
              <a:rPr lang="ar-JO" sz="2100">
                <a:solidFill>
                  <a:schemeClr val="dk1"/>
                </a:solidFill>
                <a:latin typeface="Calibri"/>
                <a:ea typeface="Calibri"/>
                <a:cs typeface="Calibri"/>
                <a:sym typeface="Calibri"/>
              </a:rPr>
              <a:t>.</a:t>
            </a:r>
            <a:endParaRPr sz="2100">
              <a:solidFill>
                <a:schemeClr val="dk1"/>
              </a:solidFill>
              <a:latin typeface="Calibri"/>
              <a:ea typeface="Calibri"/>
              <a:cs typeface="Calibri"/>
              <a:sym typeface="Calibri"/>
            </a:endParaRPr>
          </a:p>
          <a:p>
            <a:pPr indent="0" lvl="0" marL="12700" marR="0" rtl="0" algn="l">
              <a:lnSpc>
                <a:spcPct val="100000"/>
              </a:lnSpc>
              <a:spcBef>
                <a:spcPts val="1755"/>
              </a:spcBef>
              <a:spcAft>
                <a:spcPts val="0"/>
              </a:spcAft>
              <a:buNone/>
            </a:pPr>
            <a:r>
              <a:rPr b="1" lang="ar-JO" sz="3200">
                <a:solidFill>
                  <a:schemeClr val="dk1"/>
                </a:solidFill>
                <a:latin typeface="Calibri"/>
                <a:ea typeface="Calibri"/>
                <a:cs typeface="Calibri"/>
                <a:sym typeface="Calibri"/>
              </a:rPr>
              <a:t>هورير نموذج: تذكر</a:t>
            </a:r>
            <a:endParaRPr sz="3200">
              <a:solidFill>
                <a:schemeClr val="dk1"/>
              </a:solidFill>
              <a:latin typeface="Calibri"/>
              <a:ea typeface="Calibri"/>
              <a:cs typeface="Calibri"/>
              <a:sym typeface="Calibri"/>
            </a:endParaRPr>
          </a:p>
          <a:p>
            <a:pPr indent="0" lvl="0" marL="22860" marR="0" rtl="0" algn="l">
              <a:lnSpc>
                <a:spcPct val="100000"/>
              </a:lnSpc>
              <a:spcBef>
                <a:spcPts val="1585"/>
              </a:spcBef>
              <a:spcAft>
                <a:spcPts val="0"/>
              </a:spcAft>
              <a:buNone/>
            </a:pPr>
            <a:r>
              <a:rPr b="1" lang="ar-JO" sz="2600">
                <a:solidFill>
                  <a:schemeClr val="dk1"/>
                </a:solidFill>
                <a:latin typeface="Calibri"/>
                <a:ea typeface="Calibri"/>
                <a:cs typeface="Calibri"/>
                <a:sym typeface="Calibri"/>
              </a:rPr>
              <a:t>- تذكر وتخزين المعلومات للمستقبل استرجاع.</a:t>
            </a:r>
            <a:endParaRPr sz="26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2" name="Shape 232"/>
        <p:cNvGrpSpPr/>
        <p:nvPr/>
      </p:nvGrpSpPr>
      <p:grpSpPr>
        <a:xfrm>
          <a:off x="0" y="0"/>
          <a:ext cx="0" cy="0"/>
          <a:chOff x="0" y="0"/>
          <a:chExt cx="0" cy="0"/>
        </a:xfrm>
      </p:grpSpPr>
      <p:sp>
        <p:nvSpPr>
          <p:cNvPr id="233" name="Google Shape;233;p19"/>
          <p:cNvSpPr txBox="1"/>
          <p:nvPr/>
        </p:nvSpPr>
        <p:spPr>
          <a:xfrm>
            <a:off x="694842" y="6431536"/>
            <a:ext cx="248920" cy="225425"/>
          </a:xfrm>
          <a:prstGeom prst="rect">
            <a:avLst/>
          </a:prstGeom>
          <a:noFill/>
          <a:ln>
            <a:noFill/>
          </a:ln>
        </p:spPr>
        <p:txBody>
          <a:bodyPr anchorCtr="0" anchor="t" bIns="0" lIns="0" spcFirstLastPara="1" rIns="0" wrap="square" tIns="0">
            <a:spAutoFit/>
          </a:bodyPr>
          <a:lstStyle/>
          <a:p>
            <a:pPr indent="0" lvl="0" marL="25400" marR="0" rtl="1" algn="r">
              <a:lnSpc>
                <a:spcPct val="118214"/>
              </a:lnSpc>
              <a:spcBef>
                <a:spcPts val="0"/>
              </a:spcBef>
              <a:spcAft>
                <a:spcPts val="0"/>
              </a:spcAft>
              <a:buNone/>
            </a:pPr>
            <a:fld id="{00000000-1234-1234-1234-123412341234}" type="slidenum">
              <a:rPr lang="ar-JO"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
        <p:nvSpPr>
          <p:cNvPr id="234" name="Google Shape;234;p19"/>
          <p:cNvSpPr txBox="1"/>
          <p:nvPr>
            <p:ph type="title"/>
          </p:nvPr>
        </p:nvSpPr>
        <p:spPr>
          <a:xfrm>
            <a:off x="113487" y="417652"/>
            <a:ext cx="4732655"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ar-JO"/>
              <a:t>هورير نموذج: الترجمة الفورية</a:t>
            </a:r>
            <a:endParaRPr/>
          </a:p>
        </p:txBody>
      </p:sp>
      <p:sp>
        <p:nvSpPr>
          <p:cNvPr id="235" name="Google Shape;235;p19"/>
          <p:cNvSpPr txBox="1"/>
          <p:nvPr/>
        </p:nvSpPr>
        <p:spPr>
          <a:xfrm>
            <a:off x="229311" y="1106731"/>
            <a:ext cx="7348220" cy="4559935"/>
          </a:xfrm>
          <a:prstGeom prst="rect">
            <a:avLst/>
          </a:prstGeom>
          <a:noFill/>
          <a:ln>
            <a:noFill/>
          </a:ln>
        </p:spPr>
        <p:txBody>
          <a:bodyPr anchorCtr="0" anchor="t" bIns="0" lIns="0" spcFirstLastPara="1" rIns="0" wrap="square" tIns="12700">
            <a:spAutoFit/>
          </a:bodyPr>
          <a:lstStyle/>
          <a:p>
            <a:pPr indent="0" lvl="0" marL="332105" marR="5080" rtl="0" algn="l">
              <a:lnSpc>
                <a:spcPct val="115900"/>
              </a:lnSpc>
              <a:spcBef>
                <a:spcPts val="0"/>
              </a:spcBef>
              <a:spcAft>
                <a:spcPts val="0"/>
              </a:spcAft>
              <a:buNone/>
            </a:pPr>
            <a:r>
              <a:rPr b="1" lang="ar-JO" sz="2600">
                <a:solidFill>
                  <a:schemeClr val="dk1"/>
                </a:solidFill>
                <a:latin typeface="Calibri"/>
                <a:ea typeface="Calibri"/>
                <a:cs typeface="Calibri"/>
                <a:sym typeface="Calibri"/>
              </a:rPr>
              <a:t>تفسير الرسالة، بما في ذلك لغة </a:t>
            </a:r>
            <a:r>
              <a:rPr lang="ar-JO" sz="2600">
                <a:solidFill>
                  <a:schemeClr val="dk1"/>
                </a:solidFill>
                <a:latin typeface="Calibri"/>
                <a:ea typeface="Calibri"/>
                <a:cs typeface="Calibri"/>
                <a:sym typeface="Calibri"/>
              </a:rPr>
              <a:t>الجسد </a:t>
            </a:r>
            <a:r>
              <a:rPr b="1" lang="ar-JO" sz="2600">
                <a:solidFill>
                  <a:schemeClr val="dk1"/>
                </a:solidFill>
                <a:latin typeface="Calibri"/>
                <a:ea typeface="Calibri"/>
                <a:cs typeface="Calibri"/>
                <a:sym typeface="Calibri"/>
              </a:rPr>
              <a:t>ونبرة الصوت وتعبيرات الوجه والعواطف .</a:t>
            </a:r>
            <a:endParaRPr/>
          </a:p>
          <a:p>
            <a:pPr indent="0" lvl="0" marL="82550" marR="0" rtl="0" algn="l">
              <a:lnSpc>
                <a:spcPct val="100000"/>
              </a:lnSpc>
              <a:spcBef>
                <a:spcPts val="1825"/>
              </a:spcBef>
              <a:spcAft>
                <a:spcPts val="0"/>
              </a:spcAft>
              <a:buNone/>
            </a:pPr>
            <a:r>
              <a:rPr b="1" lang="ar-JO" sz="3200">
                <a:solidFill>
                  <a:schemeClr val="dk1"/>
                </a:solidFill>
                <a:latin typeface="Calibri"/>
                <a:ea typeface="Calibri"/>
                <a:cs typeface="Calibri"/>
                <a:sym typeface="Calibri"/>
              </a:rPr>
              <a:t>هورير نموذج: تقييم</a:t>
            </a:r>
            <a:endParaRPr sz="3200">
              <a:solidFill>
                <a:schemeClr val="dk1"/>
              </a:solidFill>
              <a:latin typeface="Calibri"/>
              <a:ea typeface="Calibri"/>
              <a:cs typeface="Calibri"/>
              <a:sym typeface="Calibri"/>
            </a:endParaRPr>
          </a:p>
          <a:p>
            <a:pPr indent="0" lvl="0" marL="114300" marR="0" rtl="0" algn="l">
              <a:lnSpc>
                <a:spcPct val="100000"/>
              </a:lnSpc>
              <a:spcBef>
                <a:spcPts val="640"/>
              </a:spcBef>
              <a:spcAft>
                <a:spcPts val="0"/>
              </a:spcAft>
              <a:buNone/>
            </a:pPr>
            <a:r>
              <a:rPr b="1" lang="ar-JO" sz="2600">
                <a:solidFill>
                  <a:schemeClr val="dk1"/>
                </a:solidFill>
                <a:latin typeface="Calibri"/>
                <a:ea typeface="Calibri"/>
                <a:cs typeface="Calibri"/>
                <a:sym typeface="Calibri"/>
              </a:rPr>
              <a:t>تقييم وفصل الحقائق عن خيالي.</a:t>
            </a:r>
            <a:endParaRPr sz="2600">
              <a:solidFill>
                <a:schemeClr val="dk1"/>
              </a:solidFill>
              <a:latin typeface="Calibri"/>
              <a:ea typeface="Calibri"/>
              <a:cs typeface="Calibri"/>
              <a:sym typeface="Calibri"/>
            </a:endParaRPr>
          </a:p>
          <a:p>
            <a:pPr indent="0" lvl="0" marL="114300" marR="4344035" rtl="0" algn="l">
              <a:lnSpc>
                <a:spcPct val="115399"/>
              </a:lnSpc>
              <a:spcBef>
                <a:spcPts val="15"/>
              </a:spcBef>
              <a:spcAft>
                <a:spcPts val="0"/>
              </a:spcAft>
              <a:buNone/>
            </a:pPr>
            <a:r>
              <a:rPr b="1" i="1" lang="ar-JO" sz="2600" u="sng">
                <a:solidFill>
                  <a:schemeClr val="dk1"/>
                </a:solidFill>
                <a:latin typeface="Calibri"/>
                <a:ea typeface="Calibri"/>
                <a:cs typeface="Calibri"/>
                <a:sym typeface="Calibri"/>
              </a:rPr>
              <a:t>كم من ماذا</a:t>
            </a:r>
            <a:r>
              <a:rPr b="1" i="1" lang="ar-JO" sz="2600">
                <a:solidFill>
                  <a:schemeClr val="dk1"/>
                </a:solidFill>
                <a:latin typeface="Calibri"/>
                <a:ea typeface="Calibri"/>
                <a:cs typeface="Calibri"/>
                <a:sym typeface="Calibri"/>
              </a:rPr>
              <a:t> </a:t>
            </a:r>
            <a:r>
              <a:rPr b="1" i="1" lang="ar-JO" sz="2600" u="sng">
                <a:solidFill>
                  <a:schemeClr val="dk1"/>
                </a:solidFill>
                <a:latin typeface="Calibri"/>
                <a:ea typeface="Calibri"/>
                <a:cs typeface="Calibri"/>
                <a:sym typeface="Calibri"/>
              </a:rPr>
              <a:t>قيل هو دقيق؟</a:t>
            </a:r>
            <a:endParaRPr sz="2600">
              <a:solidFill>
                <a:schemeClr val="dk1"/>
              </a:solidFill>
              <a:latin typeface="Calibri"/>
              <a:ea typeface="Calibri"/>
              <a:cs typeface="Calibri"/>
              <a:sym typeface="Calibri"/>
            </a:endParaRPr>
          </a:p>
          <a:p>
            <a:pPr indent="0" lvl="0" marL="0" marR="0" rtl="0" algn="l">
              <a:lnSpc>
                <a:spcPct val="100000"/>
              </a:lnSpc>
              <a:spcBef>
                <a:spcPts val="20"/>
              </a:spcBef>
              <a:spcAft>
                <a:spcPts val="0"/>
              </a:spcAft>
              <a:buNone/>
            </a:pPr>
            <a:r>
              <a:t/>
            </a:r>
            <a:endParaRPr sz="3350">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None/>
            </a:pPr>
            <a:r>
              <a:rPr b="1" lang="ar-JO" sz="3200">
                <a:solidFill>
                  <a:schemeClr val="dk1"/>
                </a:solidFill>
                <a:latin typeface="Calibri"/>
                <a:ea typeface="Calibri"/>
                <a:cs typeface="Calibri"/>
                <a:sym typeface="Calibri"/>
              </a:rPr>
              <a:t>هورير نموذج: الرد</a:t>
            </a:r>
            <a:endParaRPr sz="3200">
              <a:solidFill>
                <a:schemeClr val="dk1"/>
              </a:solidFill>
              <a:latin typeface="Calibri"/>
              <a:ea typeface="Calibri"/>
              <a:cs typeface="Calibri"/>
              <a:sym typeface="Calibri"/>
            </a:endParaRPr>
          </a:p>
          <a:p>
            <a:pPr indent="0" lvl="0" marL="25400" marR="0" rtl="0" algn="l">
              <a:lnSpc>
                <a:spcPct val="100000"/>
              </a:lnSpc>
              <a:spcBef>
                <a:spcPts val="990"/>
              </a:spcBef>
              <a:spcAft>
                <a:spcPts val="0"/>
              </a:spcAft>
              <a:buNone/>
            </a:pPr>
            <a:r>
              <a:rPr b="1" lang="ar-JO" sz="2600">
                <a:solidFill>
                  <a:schemeClr val="dk1"/>
                </a:solidFill>
                <a:latin typeface="Calibri"/>
                <a:ea typeface="Calibri"/>
                <a:cs typeface="Calibri"/>
                <a:sym typeface="Calibri"/>
              </a:rPr>
              <a:t>الرد أو تقديم التغذية الراجعة إلى مكبر الصوت</a:t>
            </a:r>
            <a:endParaRPr sz="26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 name="Shape 57"/>
        <p:cNvGrpSpPr/>
        <p:nvPr/>
      </p:nvGrpSpPr>
      <p:grpSpPr>
        <a:xfrm>
          <a:off x="0" y="0"/>
          <a:ext cx="0" cy="0"/>
          <a:chOff x="0" y="0"/>
          <a:chExt cx="0" cy="0"/>
        </a:xfrm>
      </p:grpSpPr>
      <p:sp>
        <p:nvSpPr>
          <p:cNvPr id="58" name="Google Shape;58;p2"/>
          <p:cNvSpPr txBox="1"/>
          <p:nvPr>
            <p:ph type="title"/>
          </p:nvPr>
        </p:nvSpPr>
        <p:spPr>
          <a:xfrm>
            <a:off x="1600200" y="724661"/>
            <a:ext cx="6477000" cy="566822"/>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ar-JO" sz="3600">
                <a:latin typeface="Aharoni"/>
                <a:ea typeface="Aharoni"/>
                <a:cs typeface="Aharoni"/>
                <a:sym typeface="Aharoni"/>
              </a:rPr>
              <a:t>تواصل مهارات</a:t>
            </a:r>
            <a:endParaRPr/>
          </a:p>
        </p:txBody>
      </p:sp>
      <p:sp>
        <p:nvSpPr>
          <p:cNvPr id="59" name="Google Shape;59;p2"/>
          <p:cNvSpPr txBox="1"/>
          <p:nvPr/>
        </p:nvSpPr>
        <p:spPr>
          <a:xfrm>
            <a:off x="694842" y="6466621"/>
            <a:ext cx="111125" cy="153670"/>
          </a:xfrm>
          <a:prstGeom prst="rect">
            <a:avLst/>
          </a:prstGeom>
          <a:noFill/>
          <a:ln>
            <a:noFill/>
          </a:ln>
        </p:spPr>
        <p:txBody>
          <a:bodyPr anchorCtr="0" anchor="t" bIns="0" lIns="0" spcFirstLastPara="1" rIns="0" wrap="square" tIns="1900">
            <a:spAutoFit/>
          </a:bodyPr>
          <a:lstStyle/>
          <a:p>
            <a:pPr indent="0" lvl="0" marL="25400" marR="0" rtl="1" algn="r">
              <a:lnSpc>
                <a:spcPct val="100000"/>
              </a:lnSpc>
              <a:spcBef>
                <a:spcPts val="0"/>
              </a:spcBef>
              <a:spcAft>
                <a:spcPts val="0"/>
              </a:spcAft>
              <a:buNone/>
            </a:pPr>
            <a:fld id="{00000000-1234-1234-1234-123412341234}" type="slidenum">
              <a:rPr lang="ar-JO" sz="900">
                <a:solidFill>
                  <a:srgbClr val="888888"/>
                </a:solidFill>
                <a:latin typeface="Arial"/>
                <a:ea typeface="Arial"/>
                <a:cs typeface="Arial"/>
                <a:sym typeface="Arial"/>
              </a:rPr>
              <a:t>‹#›</a:t>
            </a:fld>
            <a:endParaRPr sz="900">
              <a:solidFill>
                <a:schemeClr val="dk1"/>
              </a:solidFill>
              <a:latin typeface="Arial"/>
              <a:ea typeface="Arial"/>
              <a:cs typeface="Arial"/>
              <a:sym typeface="Arial"/>
            </a:endParaRPr>
          </a:p>
        </p:txBody>
      </p:sp>
      <p:sp>
        <p:nvSpPr>
          <p:cNvPr id="60" name="Google Shape;60;p2"/>
          <p:cNvSpPr txBox="1"/>
          <p:nvPr/>
        </p:nvSpPr>
        <p:spPr>
          <a:xfrm>
            <a:off x="533400" y="1421748"/>
            <a:ext cx="7924800" cy="3958776"/>
          </a:xfrm>
          <a:prstGeom prst="rect">
            <a:avLst/>
          </a:prstGeom>
          <a:noFill/>
          <a:ln>
            <a:noFill/>
          </a:ln>
        </p:spPr>
        <p:txBody>
          <a:bodyPr anchorCtr="0" anchor="t" bIns="0" lIns="0" spcFirstLastPara="1" rIns="0" wrap="square" tIns="72375">
            <a:spAutoFit/>
          </a:bodyPr>
          <a:lstStyle/>
          <a:p>
            <a:pPr indent="-254000" lvl="0" marL="184785" marR="0" rtl="0" algn="l">
              <a:lnSpc>
                <a:spcPct val="150000"/>
              </a:lnSpc>
              <a:spcBef>
                <a:spcPts val="0"/>
              </a:spcBef>
              <a:spcAft>
                <a:spcPts val="0"/>
              </a:spcAft>
              <a:buClr>
                <a:schemeClr val="dk1"/>
              </a:buClr>
              <a:buSzPts val="4000"/>
              <a:buFont typeface="Arial"/>
              <a:buChar char="•"/>
            </a:pPr>
            <a:r>
              <a:rPr b="1" lang="ar-JO" sz="4000">
                <a:solidFill>
                  <a:schemeClr val="dk1"/>
                </a:solidFill>
                <a:latin typeface="Aharoni"/>
                <a:ea typeface="Aharoni"/>
                <a:cs typeface="Aharoni"/>
                <a:sym typeface="Aharoni"/>
              </a:rPr>
              <a:t>نشيط الاستماع ، المستمع النشط</a:t>
            </a:r>
            <a:endParaRPr sz="4000">
              <a:solidFill>
                <a:schemeClr val="dk1"/>
              </a:solidFill>
              <a:latin typeface="Aharoni"/>
              <a:ea typeface="Aharoni"/>
              <a:cs typeface="Aharoni"/>
              <a:sym typeface="Aharoni"/>
            </a:endParaRPr>
          </a:p>
          <a:p>
            <a:pPr indent="-254000" lvl="0" marL="184785" marR="0" rtl="0" algn="l">
              <a:lnSpc>
                <a:spcPct val="150000"/>
              </a:lnSpc>
              <a:spcBef>
                <a:spcPts val="470"/>
              </a:spcBef>
              <a:spcAft>
                <a:spcPts val="0"/>
              </a:spcAft>
              <a:buClr>
                <a:schemeClr val="dk1"/>
              </a:buClr>
              <a:buSzPts val="4000"/>
              <a:buFont typeface="Arial"/>
              <a:buChar char="•"/>
            </a:pPr>
            <a:r>
              <a:rPr b="1" lang="ar-JO" sz="4000">
                <a:solidFill>
                  <a:schemeClr val="dk1"/>
                </a:solidFill>
                <a:latin typeface="Aharoni"/>
                <a:ea typeface="Aharoni"/>
                <a:cs typeface="Aharoni"/>
                <a:sym typeface="Aharoni"/>
              </a:rPr>
              <a:t>العطاء البناء تعليق</a:t>
            </a:r>
            <a:endParaRPr sz="4000">
              <a:solidFill>
                <a:schemeClr val="dk1"/>
              </a:solidFill>
              <a:latin typeface="Aharoni"/>
              <a:ea typeface="Aharoni"/>
              <a:cs typeface="Aharoni"/>
              <a:sym typeface="Aharoni"/>
            </a:endParaRPr>
          </a:p>
          <a:p>
            <a:pPr indent="-254000" lvl="0" marL="184785" marR="0" rtl="0" algn="l">
              <a:lnSpc>
                <a:spcPct val="150000"/>
              </a:lnSpc>
              <a:spcBef>
                <a:spcPts val="470"/>
              </a:spcBef>
              <a:spcAft>
                <a:spcPts val="0"/>
              </a:spcAft>
              <a:buClr>
                <a:schemeClr val="dk1"/>
              </a:buClr>
              <a:buSzPts val="4000"/>
              <a:buFont typeface="Arial"/>
              <a:buChar char="•"/>
            </a:pPr>
            <a:r>
              <a:rPr b="1" lang="ar-JO" sz="4000">
                <a:solidFill>
                  <a:schemeClr val="dk1"/>
                </a:solidFill>
                <a:latin typeface="Aharoni"/>
                <a:ea typeface="Aharoni"/>
                <a:cs typeface="Aharoni"/>
                <a:sym typeface="Aharoni"/>
              </a:rPr>
              <a:t>إعطاء عرض تقديمي</a:t>
            </a:r>
            <a:endParaRPr sz="4000">
              <a:solidFill>
                <a:schemeClr val="dk1"/>
              </a:solidFill>
              <a:latin typeface="Aharoni"/>
              <a:ea typeface="Aharoni"/>
              <a:cs typeface="Aharoni"/>
              <a:sym typeface="Aharoni"/>
            </a:endParaRPr>
          </a:p>
          <a:p>
            <a:pPr indent="-254000" lvl="0" marL="184785" marR="0" rtl="0" algn="l">
              <a:lnSpc>
                <a:spcPct val="150000"/>
              </a:lnSpc>
              <a:spcBef>
                <a:spcPts val="455"/>
              </a:spcBef>
              <a:spcAft>
                <a:spcPts val="0"/>
              </a:spcAft>
              <a:buClr>
                <a:schemeClr val="dk1"/>
              </a:buClr>
              <a:buSzPts val="4000"/>
              <a:buFont typeface="Arial"/>
              <a:buChar char="•"/>
            </a:pPr>
            <a:r>
              <a:rPr b="1" lang="ar-JO" sz="4000">
                <a:solidFill>
                  <a:schemeClr val="dk1"/>
                </a:solidFill>
                <a:latin typeface="Aharoni"/>
                <a:ea typeface="Aharoni"/>
                <a:cs typeface="Aharoni"/>
                <a:sym typeface="Aharoni"/>
              </a:rPr>
              <a:t>استجواب مهارات</a:t>
            </a:r>
            <a:endParaRPr sz="4000">
              <a:solidFill>
                <a:schemeClr val="dk1"/>
              </a:solidFill>
              <a:latin typeface="Aharoni"/>
              <a:ea typeface="Aharoni"/>
              <a:cs typeface="Aharoni"/>
              <a:sym typeface="Aharon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0" name="Shape 240"/>
        <p:cNvGrpSpPr/>
        <p:nvPr/>
      </p:nvGrpSpPr>
      <p:grpSpPr>
        <a:xfrm>
          <a:off x="0" y="0"/>
          <a:ext cx="0" cy="0"/>
          <a:chOff x="0" y="0"/>
          <a:chExt cx="0" cy="0"/>
        </a:xfrm>
      </p:grpSpPr>
      <p:sp>
        <p:nvSpPr>
          <p:cNvPr id="241" name="Google Shape;241;p20"/>
          <p:cNvSpPr/>
          <p:nvPr/>
        </p:nvSpPr>
        <p:spPr>
          <a:xfrm>
            <a:off x="469391" y="411480"/>
            <a:ext cx="739140" cy="8991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42" name="Google Shape;242;p20"/>
          <p:cNvSpPr/>
          <p:nvPr/>
        </p:nvSpPr>
        <p:spPr>
          <a:xfrm>
            <a:off x="675131" y="411480"/>
            <a:ext cx="5798820" cy="89916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43" name="Google Shape;243;p20"/>
          <p:cNvSpPr txBox="1"/>
          <p:nvPr>
            <p:ph type="title"/>
          </p:nvPr>
        </p:nvSpPr>
        <p:spPr>
          <a:xfrm>
            <a:off x="709066" y="501776"/>
            <a:ext cx="5405120"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ar-JO"/>
              <a:t>2) العطاء البناء تعليق</a:t>
            </a:r>
            <a:endParaRPr/>
          </a:p>
        </p:txBody>
      </p:sp>
      <p:sp>
        <p:nvSpPr>
          <p:cNvPr id="244" name="Google Shape;244;p20"/>
          <p:cNvSpPr txBox="1"/>
          <p:nvPr/>
        </p:nvSpPr>
        <p:spPr>
          <a:xfrm>
            <a:off x="475589" y="1313510"/>
            <a:ext cx="7390130" cy="2797561"/>
          </a:xfrm>
          <a:prstGeom prst="rect">
            <a:avLst/>
          </a:prstGeom>
          <a:noFill/>
          <a:ln>
            <a:noFill/>
          </a:ln>
        </p:spPr>
        <p:txBody>
          <a:bodyPr anchorCtr="0" anchor="t" bIns="0" lIns="0" spcFirstLastPara="1" rIns="0" wrap="square" tIns="57775">
            <a:spAutoFit/>
          </a:bodyPr>
          <a:lstStyle/>
          <a:p>
            <a:pPr indent="0" lvl="0" marL="12700" marR="207645" rtl="0" algn="just">
              <a:lnSpc>
                <a:spcPct val="108076"/>
              </a:lnSpc>
              <a:spcBef>
                <a:spcPts val="0"/>
              </a:spcBef>
              <a:spcAft>
                <a:spcPts val="0"/>
              </a:spcAft>
              <a:buNone/>
            </a:pPr>
            <a:r>
              <a:rPr b="1" lang="ar-JO" sz="2600">
                <a:solidFill>
                  <a:schemeClr val="dk1"/>
                </a:solidFill>
                <a:latin typeface="Calibri"/>
                <a:ea typeface="Calibri"/>
                <a:cs typeface="Calibri"/>
                <a:sym typeface="Calibri"/>
              </a:rPr>
              <a:t>ردود الفعل: هي العملية التي يتواصل من خلالها المتلقي مع المرسل عن طريق إعادة رسالة أخرى.</a:t>
            </a:r>
            <a:endParaRPr sz="2600">
              <a:solidFill>
                <a:schemeClr val="dk1"/>
              </a:solidFill>
              <a:latin typeface="Calibri"/>
              <a:ea typeface="Calibri"/>
              <a:cs typeface="Calibri"/>
              <a:sym typeface="Calibri"/>
            </a:endParaRPr>
          </a:p>
          <a:p>
            <a:pPr indent="0" lvl="0" marL="0" marR="0" rtl="0" algn="l">
              <a:lnSpc>
                <a:spcPct val="100000"/>
              </a:lnSpc>
              <a:spcBef>
                <a:spcPts val="35"/>
              </a:spcBef>
              <a:spcAft>
                <a:spcPts val="0"/>
              </a:spcAft>
              <a:buNone/>
            </a:pPr>
            <a:r>
              <a:t/>
            </a:r>
            <a:endParaRPr sz="3800">
              <a:solidFill>
                <a:schemeClr val="dk1"/>
              </a:solidFill>
              <a:latin typeface="Times New Roman"/>
              <a:ea typeface="Times New Roman"/>
              <a:cs typeface="Times New Roman"/>
              <a:sym typeface="Times New Roman"/>
            </a:endParaRPr>
          </a:p>
          <a:p>
            <a:pPr indent="0" lvl="0" marL="12700" marR="5080" rtl="0" algn="l">
              <a:lnSpc>
                <a:spcPct val="108076"/>
              </a:lnSpc>
              <a:spcBef>
                <a:spcPts val="0"/>
              </a:spcBef>
              <a:spcAft>
                <a:spcPts val="0"/>
              </a:spcAft>
              <a:buNone/>
            </a:pPr>
            <a:r>
              <a:rPr b="1" lang="ar-JO" sz="2600">
                <a:solidFill>
                  <a:schemeClr val="dk1"/>
                </a:solidFill>
                <a:latin typeface="Calibri"/>
                <a:ea typeface="Calibri"/>
                <a:cs typeface="Calibri"/>
                <a:sym typeface="Calibri"/>
              </a:rPr>
              <a:t>ما يرتبط تقديم التعليقات بإبلاغ شخص واحد ( المتلقي ) بما قاله شخص آخر أو ما قاله منتهي.</a:t>
            </a:r>
            <a:endParaRPr sz="26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9" name="Shape 249"/>
        <p:cNvGrpSpPr/>
        <p:nvPr/>
      </p:nvGrpSpPr>
      <p:grpSpPr>
        <a:xfrm>
          <a:off x="0" y="0"/>
          <a:ext cx="0" cy="0"/>
          <a:chOff x="0" y="0"/>
          <a:chExt cx="0" cy="0"/>
        </a:xfrm>
      </p:grpSpPr>
      <p:sp>
        <p:nvSpPr>
          <p:cNvPr id="250" name="Google Shape;250;p21"/>
          <p:cNvSpPr/>
          <p:nvPr/>
        </p:nvSpPr>
        <p:spPr>
          <a:xfrm>
            <a:off x="108204" y="188976"/>
            <a:ext cx="8855964" cy="616762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5" name="Shape 255"/>
        <p:cNvGrpSpPr/>
        <p:nvPr/>
      </p:nvGrpSpPr>
      <p:grpSpPr>
        <a:xfrm>
          <a:off x="0" y="0"/>
          <a:ext cx="0" cy="0"/>
          <a:chOff x="0" y="0"/>
          <a:chExt cx="0" cy="0"/>
        </a:xfrm>
      </p:grpSpPr>
      <p:sp>
        <p:nvSpPr>
          <p:cNvPr id="256" name="Google Shape;256;p22"/>
          <p:cNvSpPr/>
          <p:nvPr/>
        </p:nvSpPr>
        <p:spPr>
          <a:xfrm>
            <a:off x="2705100" y="390143"/>
            <a:ext cx="3788664" cy="8991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22"/>
          <p:cNvSpPr txBox="1"/>
          <p:nvPr>
            <p:ph type="title"/>
          </p:nvPr>
        </p:nvSpPr>
        <p:spPr>
          <a:xfrm>
            <a:off x="2944748" y="479501"/>
            <a:ext cx="3284220"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ar-JO"/>
              <a:t>أشكال الأعلاف​ خلف</a:t>
            </a:r>
            <a:endParaRPr/>
          </a:p>
        </p:txBody>
      </p:sp>
      <p:sp>
        <p:nvSpPr>
          <p:cNvPr id="258" name="Google Shape;258;p22"/>
          <p:cNvSpPr/>
          <p:nvPr/>
        </p:nvSpPr>
        <p:spPr>
          <a:xfrm>
            <a:off x="693419" y="2615183"/>
            <a:ext cx="7414259" cy="89916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22"/>
          <p:cNvSpPr txBox="1"/>
          <p:nvPr/>
        </p:nvSpPr>
        <p:spPr>
          <a:xfrm>
            <a:off x="620064" y="1036529"/>
            <a:ext cx="8204200" cy="4673600"/>
          </a:xfrm>
          <a:prstGeom prst="rect">
            <a:avLst/>
          </a:prstGeom>
          <a:noFill/>
          <a:ln>
            <a:noFill/>
          </a:ln>
        </p:spPr>
        <p:txBody>
          <a:bodyPr anchorCtr="0" anchor="t" bIns="0" lIns="0" spcFirstLastPara="1" rIns="0" wrap="square" tIns="74275">
            <a:spAutoFit/>
          </a:bodyPr>
          <a:lstStyle/>
          <a:p>
            <a:pPr indent="-342900" lvl="0" marL="355600" marR="0" rtl="0" algn="l">
              <a:lnSpc>
                <a:spcPct val="100000"/>
              </a:lnSpc>
              <a:spcBef>
                <a:spcPts val="0"/>
              </a:spcBef>
              <a:spcAft>
                <a:spcPts val="0"/>
              </a:spcAft>
              <a:buClr>
                <a:schemeClr val="dk1"/>
              </a:buClr>
              <a:buSzPts val="2600"/>
              <a:buFont typeface="Calibri"/>
              <a:buAutoNum type="arabicPlain"/>
            </a:pPr>
            <a:r>
              <a:rPr b="1" lang="ar-JO" sz="2600">
                <a:solidFill>
                  <a:schemeClr val="dk1"/>
                </a:solidFill>
                <a:latin typeface="Calibri"/>
                <a:ea typeface="Calibri"/>
                <a:cs typeface="Calibri"/>
                <a:sym typeface="Calibri"/>
              </a:rPr>
              <a:t>توضيح</a:t>
            </a:r>
            <a:endParaRPr sz="2600">
              <a:solidFill>
                <a:schemeClr val="dk1"/>
              </a:solidFill>
              <a:latin typeface="Calibri"/>
              <a:ea typeface="Calibri"/>
              <a:cs typeface="Calibri"/>
              <a:sym typeface="Calibri"/>
            </a:endParaRPr>
          </a:p>
          <a:p>
            <a:pPr indent="-342900" lvl="0" marL="355600" marR="0" rtl="0" algn="l">
              <a:lnSpc>
                <a:spcPct val="100000"/>
              </a:lnSpc>
              <a:spcBef>
                <a:spcPts val="495"/>
              </a:spcBef>
              <a:spcAft>
                <a:spcPts val="0"/>
              </a:spcAft>
              <a:buClr>
                <a:schemeClr val="dk1"/>
              </a:buClr>
              <a:buSzPts val="2600"/>
              <a:buFont typeface="Calibri"/>
              <a:buAutoNum type="arabicPlain"/>
            </a:pPr>
            <a:r>
              <a:rPr b="1" lang="ar-JO" sz="2600">
                <a:solidFill>
                  <a:schemeClr val="dk1"/>
                </a:solidFill>
                <a:latin typeface="Calibri"/>
                <a:ea typeface="Calibri"/>
                <a:cs typeface="Calibri"/>
                <a:sym typeface="Calibri"/>
              </a:rPr>
              <a:t>تفسيري</a:t>
            </a:r>
            <a:endParaRPr sz="2600">
              <a:solidFill>
                <a:schemeClr val="dk1"/>
              </a:solidFill>
              <a:latin typeface="Calibri"/>
              <a:ea typeface="Calibri"/>
              <a:cs typeface="Calibri"/>
              <a:sym typeface="Calibri"/>
            </a:endParaRPr>
          </a:p>
          <a:p>
            <a:pPr indent="-342900" lvl="0" marL="355600" marR="0" rtl="0" algn="l">
              <a:lnSpc>
                <a:spcPct val="100000"/>
              </a:lnSpc>
              <a:spcBef>
                <a:spcPts val="480"/>
              </a:spcBef>
              <a:spcAft>
                <a:spcPts val="0"/>
              </a:spcAft>
              <a:buClr>
                <a:schemeClr val="dk1"/>
              </a:buClr>
              <a:buSzPts val="2600"/>
              <a:buFont typeface="Calibri"/>
              <a:buAutoNum type="arabicPlain"/>
            </a:pPr>
            <a:r>
              <a:rPr b="1" lang="ar-JO" sz="2600">
                <a:solidFill>
                  <a:schemeClr val="dk1"/>
                </a:solidFill>
                <a:latin typeface="Calibri"/>
                <a:ea typeface="Calibri"/>
                <a:cs typeface="Calibri"/>
                <a:sym typeface="Calibri"/>
              </a:rPr>
              <a:t>شخصي رد فعل</a:t>
            </a:r>
            <a:endParaRPr sz="2600">
              <a:solidFill>
                <a:schemeClr val="dk1"/>
              </a:solidFill>
              <a:latin typeface="Calibri"/>
              <a:ea typeface="Calibri"/>
              <a:cs typeface="Calibri"/>
              <a:sym typeface="Calibri"/>
            </a:endParaRPr>
          </a:p>
          <a:p>
            <a:pPr indent="0" lvl="0" marL="325120" marR="0" rtl="0" algn="l">
              <a:lnSpc>
                <a:spcPct val="100000"/>
              </a:lnSpc>
              <a:spcBef>
                <a:spcPts val="2330"/>
              </a:spcBef>
              <a:spcAft>
                <a:spcPts val="0"/>
              </a:spcAft>
              <a:buNone/>
            </a:pPr>
            <a:r>
              <a:rPr b="1" lang="ar-JO" sz="3200">
                <a:solidFill>
                  <a:schemeClr val="dk1"/>
                </a:solidFill>
                <a:latin typeface="Calibri"/>
                <a:ea typeface="Calibri"/>
                <a:cs typeface="Calibri"/>
                <a:sym typeface="Calibri"/>
              </a:rPr>
              <a:t>خصائص العلف البناء​ خلف</a:t>
            </a:r>
            <a:endParaRPr sz="3200">
              <a:solidFill>
                <a:schemeClr val="dk1"/>
              </a:solidFill>
              <a:latin typeface="Calibri"/>
              <a:ea typeface="Calibri"/>
              <a:cs typeface="Calibri"/>
              <a:sym typeface="Calibri"/>
            </a:endParaRPr>
          </a:p>
          <a:p>
            <a:pPr indent="-165100" lvl="0" marL="45720" marR="228600" rtl="0" algn="l">
              <a:lnSpc>
                <a:spcPct val="108076"/>
              </a:lnSpc>
              <a:spcBef>
                <a:spcPts val="1989"/>
              </a:spcBef>
              <a:spcAft>
                <a:spcPts val="0"/>
              </a:spcAft>
              <a:buClr>
                <a:schemeClr val="dk1"/>
              </a:buClr>
              <a:buSzPts val="2600"/>
              <a:buFont typeface="Calibri"/>
              <a:buAutoNum type="arabicPeriod"/>
            </a:pPr>
            <a:r>
              <a:rPr b="1" i="1" lang="ar-JO" sz="2600">
                <a:solidFill>
                  <a:schemeClr val="dk1"/>
                </a:solidFill>
                <a:latin typeface="Calibri"/>
                <a:ea typeface="Calibri"/>
                <a:cs typeface="Calibri"/>
                <a:sym typeface="Calibri"/>
              </a:rPr>
              <a:t>إيجابي </a:t>
            </a:r>
            <a:r>
              <a:rPr b="1" lang="ar-JO" sz="2600">
                <a:solidFill>
                  <a:schemeClr val="dk1"/>
                </a:solidFill>
                <a:latin typeface="Calibri"/>
                <a:ea typeface="Calibri"/>
                <a:cs typeface="Calibri"/>
                <a:sym typeface="Calibri"/>
              </a:rPr>
              <a:t>– تقديم معلومات إيجابية ونقاط للتحسين . عرض إيجابي من قبل سلبي.</a:t>
            </a:r>
            <a:endParaRPr sz="2600">
              <a:solidFill>
                <a:schemeClr val="dk1"/>
              </a:solidFill>
              <a:latin typeface="Calibri"/>
              <a:ea typeface="Calibri"/>
              <a:cs typeface="Calibri"/>
              <a:sym typeface="Calibri"/>
            </a:endParaRPr>
          </a:p>
          <a:p>
            <a:pPr indent="-74929" lvl="0" marL="120650" marR="5080" rtl="0" algn="l">
              <a:lnSpc>
                <a:spcPct val="90000"/>
              </a:lnSpc>
              <a:spcBef>
                <a:spcPts val="765"/>
              </a:spcBef>
              <a:spcAft>
                <a:spcPts val="0"/>
              </a:spcAft>
              <a:buClr>
                <a:schemeClr val="dk1"/>
              </a:buClr>
              <a:buSzPts val="2600"/>
              <a:buFont typeface="Calibri"/>
              <a:buAutoNum type="arabicPeriod"/>
            </a:pPr>
            <a:r>
              <a:rPr b="1" lang="ar-JO" sz="2600">
                <a:solidFill>
                  <a:schemeClr val="dk1"/>
                </a:solidFill>
                <a:latin typeface="Calibri"/>
                <a:ea typeface="Calibri"/>
                <a:cs typeface="Calibri"/>
                <a:sym typeface="Calibri"/>
              </a:rPr>
              <a:t>يتم </a:t>
            </a:r>
            <a:r>
              <a:rPr b="1" i="1" lang="ar-JO" sz="2600">
                <a:solidFill>
                  <a:schemeClr val="dk1"/>
                </a:solidFill>
                <a:latin typeface="Calibri"/>
                <a:ea typeface="Calibri"/>
                <a:cs typeface="Calibri"/>
                <a:sym typeface="Calibri"/>
              </a:rPr>
              <a:t>التعبير عنها بشكل مباشر ومحدد وذو صلة </a:t>
            </a:r>
            <a:r>
              <a:rPr b="1" lang="ar-JO" sz="2600">
                <a:solidFill>
                  <a:schemeClr val="dk1"/>
                </a:solidFill>
                <a:latin typeface="Calibri"/>
                <a:ea typeface="Calibri"/>
                <a:cs typeface="Calibri"/>
                <a:sym typeface="Calibri"/>
              </a:rPr>
              <a:t>– يجب أن تكون التعليقات محددة وتركز على حوادث معينة وسلوك وأداء ونتائج يمكن ملاحظتها ؛ لا يتعلق الأمر بالفرد باعتباره شخص.</a:t>
            </a:r>
            <a:endParaRPr sz="26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4" name="Shape 264"/>
        <p:cNvGrpSpPr/>
        <p:nvPr/>
      </p:nvGrpSpPr>
      <p:grpSpPr>
        <a:xfrm>
          <a:off x="0" y="0"/>
          <a:ext cx="0" cy="0"/>
          <a:chOff x="0" y="0"/>
          <a:chExt cx="0" cy="0"/>
        </a:xfrm>
      </p:grpSpPr>
      <p:sp>
        <p:nvSpPr>
          <p:cNvPr id="265" name="Google Shape;265;p23"/>
          <p:cNvSpPr/>
          <p:nvPr/>
        </p:nvSpPr>
        <p:spPr>
          <a:xfrm>
            <a:off x="792480" y="286511"/>
            <a:ext cx="7414259" cy="8991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23"/>
          <p:cNvSpPr txBox="1"/>
          <p:nvPr>
            <p:ph type="title"/>
          </p:nvPr>
        </p:nvSpPr>
        <p:spPr>
          <a:xfrm>
            <a:off x="1032459" y="376808"/>
            <a:ext cx="6907530"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ar-JO"/>
              <a:t>خصائص العلف البناء​ خلف</a:t>
            </a:r>
            <a:endParaRPr/>
          </a:p>
        </p:txBody>
      </p:sp>
      <p:sp>
        <p:nvSpPr>
          <p:cNvPr id="267" name="Google Shape;267;p23"/>
          <p:cNvSpPr txBox="1"/>
          <p:nvPr/>
        </p:nvSpPr>
        <p:spPr>
          <a:xfrm>
            <a:off x="620064" y="880363"/>
            <a:ext cx="8197215" cy="5313045"/>
          </a:xfrm>
          <a:prstGeom prst="rect">
            <a:avLst/>
          </a:prstGeom>
          <a:noFill/>
          <a:ln>
            <a:noFill/>
          </a:ln>
        </p:spPr>
        <p:txBody>
          <a:bodyPr anchorCtr="0" anchor="t" bIns="0" lIns="0" spcFirstLastPara="1" rIns="0" wrap="square" tIns="52700">
            <a:spAutoFit/>
          </a:bodyPr>
          <a:lstStyle/>
          <a:p>
            <a:pPr indent="-74295" lvl="0" marL="86995" marR="5080" rtl="0" algn="l">
              <a:lnSpc>
                <a:spcPct val="90000"/>
              </a:lnSpc>
              <a:spcBef>
                <a:spcPts val="0"/>
              </a:spcBef>
              <a:spcAft>
                <a:spcPts val="0"/>
              </a:spcAft>
              <a:buClr>
                <a:schemeClr val="dk1"/>
              </a:buClr>
              <a:buSzPts val="2600"/>
              <a:buFont typeface="Calibri"/>
              <a:buAutoNum type="arabicPeriod" startAt="3"/>
            </a:pPr>
            <a:r>
              <a:rPr b="1" i="1" lang="ar-JO" sz="2600">
                <a:solidFill>
                  <a:schemeClr val="dk1"/>
                </a:solidFill>
                <a:latin typeface="Calibri"/>
                <a:ea typeface="Calibri"/>
                <a:cs typeface="Calibri"/>
                <a:sym typeface="Calibri"/>
              </a:rPr>
              <a:t>وصفي وليس حكميًا – لا </a:t>
            </a:r>
            <a:r>
              <a:rPr b="1" lang="ar-JO" sz="2600">
                <a:solidFill>
                  <a:schemeClr val="dk1"/>
                </a:solidFill>
                <a:latin typeface="Calibri"/>
                <a:ea typeface="Calibri"/>
                <a:cs typeface="Calibri"/>
                <a:sym typeface="Calibri"/>
              </a:rPr>
              <a:t>تصدر حكمًا؛ وينبغي تقديم ردود الفعل والتصورات والآراء على هذا النحو ، وليس كحقائق. وصف ما تم رؤيته أو سماعه وما هو عليه تأثير</a:t>
            </a:r>
            <a:endParaRPr sz="2600">
              <a:solidFill>
                <a:schemeClr val="dk1"/>
              </a:solidFill>
              <a:latin typeface="Calibri"/>
              <a:ea typeface="Calibri"/>
              <a:cs typeface="Calibri"/>
              <a:sym typeface="Calibri"/>
            </a:endParaRPr>
          </a:p>
          <a:p>
            <a:pPr indent="-165100" lvl="0" marL="12700" marR="59055" rtl="0" algn="l">
              <a:lnSpc>
                <a:spcPct val="90000"/>
              </a:lnSpc>
              <a:spcBef>
                <a:spcPts val="805"/>
              </a:spcBef>
              <a:spcAft>
                <a:spcPts val="0"/>
              </a:spcAft>
              <a:buClr>
                <a:schemeClr val="dk1"/>
              </a:buClr>
              <a:buSzPts val="2600"/>
              <a:buFont typeface="Calibri"/>
              <a:buAutoNum type="arabicPeriod" startAt="3"/>
            </a:pPr>
            <a:r>
              <a:rPr b="1" i="1" lang="ar-JO" sz="2600">
                <a:solidFill>
                  <a:schemeClr val="dk1"/>
                </a:solidFill>
                <a:latin typeface="Calibri"/>
                <a:ea typeface="Calibri"/>
                <a:cs typeface="Calibri"/>
                <a:sym typeface="Calibri"/>
              </a:rPr>
              <a:t>حساس </a:t>
            </a:r>
            <a:r>
              <a:rPr b="1" lang="ar-JO" sz="2600">
                <a:solidFill>
                  <a:schemeClr val="dk1"/>
                </a:solidFill>
                <a:latin typeface="Calibri"/>
                <a:ea typeface="Calibri"/>
                <a:cs typeface="Calibri"/>
                <a:sym typeface="Calibri"/>
              </a:rPr>
              <a:t>– خذ بعين الاعتبار مشاعر الشخص الآخر وردود أفعاله. قم بتغيير أسلوبك وفقًا لاحتياجات الفرد والمجتمع الموقف.</a:t>
            </a:r>
            <a:endParaRPr sz="2600">
              <a:solidFill>
                <a:schemeClr val="dk1"/>
              </a:solidFill>
              <a:latin typeface="Calibri"/>
              <a:ea typeface="Calibri"/>
              <a:cs typeface="Calibri"/>
              <a:sym typeface="Calibri"/>
            </a:endParaRPr>
          </a:p>
          <a:p>
            <a:pPr indent="-330200" lvl="0" marL="342900" marR="0" rtl="0" algn="l">
              <a:lnSpc>
                <a:spcPct val="100000"/>
              </a:lnSpc>
              <a:spcBef>
                <a:spcPts val="480"/>
              </a:spcBef>
              <a:spcAft>
                <a:spcPts val="0"/>
              </a:spcAft>
              <a:buClr>
                <a:schemeClr val="dk1"/>
              </a:buClr>
              <a:buSzPts val="2600"/>
              <a:buFont typeface="Calibri"/>
              <a:buAutoNum type="arabicPeriod" startAt="3"/>
            </a:pPr>
            <a:r>
              <a:rPr b="1" lang="ar-JO" sz="2600">
                <a:solidFill>
                  <a:schemeClr val="dk1"/>
                </a:solidFill>
                <a:latin typeface="Calibri"/>
                <a:ea typeface="Calibri"/>
                <a:cs typeface="Calibri"/>
                <a:sym typeface="Calibri"/>
              </a:rPr>
              <a:t>موضوعي</a:t>
            </a:r>
            <a:endParaRPr sz="2600">
              <a:solidFill>
                <a:schemeClr val="dk1"/>
              </a:solidFill>
              <a:latin typeface="Calibri"/>
              <a:ea typeface="Calibri"/>
              <a:cs typeface="Calibri"/>
              <a:sym typeface="Calibri"/>
            </a:endParaRPr>
          </a:p>
          <a:p>
            <a:pPr indent="0" lvl="0" marL="12700" marR="524510" rtl="0" algn="l">
              <a:lnSpc>
                <a:spcPct val="108076"/>
              </a:lnSpc>
              <a:spcBef>
                <a:spcPts val="844"/>
              </a:spcBef>
              <a:spcAft>
                <a:spcPts val="0"/>
              </a:spcAft>
              <a:buNone/>
            </a:pPr>
            <a:r>
              <a:rPr b="1" lang="ar-JO" sz="2600">
                <a:solidFill>
                  <a:schemeClr val="dk1"/>
                </a:solidFill>
                <a:latin typeface="Calibri"/>
                <a:ea typeface="Calibri"/>
                <a:cs typeface="Calibri"/>
                <a:sym typeface="Calibri"/>
              </a:rPr>
              <a:t>6- </a:t>
            </a:r>
            <a:r>
              <a:rPr b="1" i="1" lang="ar-JO" sz="2600">
                <a:solidFill>
                  <a:schemeClr val="dk1"/>
                </a:solidFill>
                <a:latin typeface="Calibri"/>
                <a:ea typeface="Calibri"/>
                <a:cs typeface="Calibri"/>
                <a:sym typeface="Calibri"/>
              </a:rPr>
              <a:t>في الوقت المناسب وفي السياق. </a:t>
            </a:r>
            <a:r>
              <a:rPr b="1" lang="ar-JO" sz="2600">
                <a:solidFill>
                  <a:schemeClr val="dk1"/>
                </a:solidFill>
                <a:latin typeface="Calibri"/>
                <a:ea typeface="Calibri"/>
                <a:cs typeface="Calibri"/>
                <a:sym typeface="Calibri"/>
              </a:rPr>
              <a:t>في أقرب وقت ممكن بعد وقوع الحدث . إذا تركته لفترة طويلة ، ستكون فائدته​ ضائع.</a:t>
            </a:r>
            <a:endParaRPr sz="2600">
              <a:solidFill>
                <a:schemeClr val="dk1"/>
              </a:solidFill>
              <a:latin typeface="Calibri"/>
              <a:ea typeface="Calibri"/>
              <a:cs typeface="Calibri"/>
              <a:sym typeface="Calibri"/>
            </a:endParaRPr>
          </a:p>
          <a:p>
            <a:pPr indent="0" lvl="0" marL="86995" marR="0" rtl="0" algn="l">
              <a:lnSpc>
                <a:spcPct val="100000"/>
              </a:lnSpc>
              <a:spcBef>
                <a:spcPts val="450"/>
              </a:spcBef>
              <a:spcAft>
                <a:spcPts val="0"/>
              </a:spcAft>
              <a:buNone/>
            </a:pPr>
            <a:r>
              <a:rPr b="1" lang="ar-JO" sz="2600">
                <a:solidFill>
                  <a:schemeClr val="dk1"/>
                </a:solidFill>
                <a:latin typeface="Calibri"/>
                <a:ea typeface="Calibri"/>
                <a:cs typeface="Calibri"/>
                <a:sym typeface="Calibri"/>
              </a:rPr>
              <a:t>7- محدود</a:t>
            </a:r>
            <a:endParaRPr sz="2600">
              <a:solidFill>
                <a:schemeClr val="dk1"/>
              </a:solidFill>
              <a:latin typeface="Calibri"/>
              <a:ea typeface="Calibri"/>
              <a:cs typeface="Calibri"/>
              <a:sym typeface="Calibri"/>
            </a:endParaRPr>
          </a:p>
          <a:p>
            <a:pPr indent="0" lvl="0" marL="12700" marR="1644650" rtl="0" algn="l">
              <a:lnSpc>
                <a:spcPct val="114999"/>
              </a:lnSpc>
              <a:spcBef>
                <a:spcPts val="35"/>
              </a:spcBef>
              <a:spcAft>
                <a:spcPts val="0"/>
              </a:spcAft>
              <a:buNone/>
            </a:pPr>
            <a:r>
              <a:rPr b="1" lang="ar-JO" sz="2600">
                <a:solidFill>
                  <a:schemeClr val="dk1"/>
                </a:solidFill>
                <a:latin typeface="Calibri"/>
                <a:ea typeface="Calibri"/>
                <a:cs typeface="Calibri"/>
                <a:sym typeface="Calibri"/>
              </a:rPr>
              <a:t>8- </a:t>
            </a:r>
            <a:r>
              <a:rPr b="1" i="1" lang="ar-JO" sz="2600">
                <a:solidFill>
                  <a:schemeClr val="dk1"/>
                </a:solidFill>
                <a:latin typeface="Calibri"/>
                <a:ea typeface="Calibri"/>
                <a:cs typeface="Calibri"/>
                <a:sym typeface="Calibri"/>
              </a:rPr>
              <a:t>التأكد من أن الفهم ذو اتجاهين (متبادل) 9- عادي</a:t>
            </a:r>
            <a:endParaRPr sz="26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2" name="Shape 272"/>
        <p:cNvGrpSpPr/>
        <p:nvPr/>
      </p:nvGrpSpPr>
      <p:grpSpPr>
        <a:xfrm>
          <a:off x="0" y="0"/>
          <a:ext cx="0" cy="0"/>
          <a:chOff x="0" y="0"/>
          <a:chExt cx="0" cy="0"/>
        </a:xfrm>
      </p:grpSpPr>
      <p:sp>
        <p:nvSpPr>
          <p:cNvPr id="273" name="Google Shape;273;p24"/>
          <p:cNvSpPr txBox="1"/>
          <p:nvPr>
            <p:ph type="title"/>
          </p:nvPr>
        </p:nvSpPr>
        <p:spPr>
          <a:xfrm>
            <a:off x="432917" y="187807"/>
            <a:ext cx="8278164" cy="1895475"/>
          </a:xfrm>
          <a:prstGeom prst="rect">
            <a:avLst/>
          </a:prstGeom>
          <a:noFill/>
          <a:ln>
            <a:noFill/>
          </a:ln>
        </p:spPr>
        <p:txBody>
          <a:bodyPr anchorCtr="0" anchor="t" bIns="0" lIns="0" spcFirstLastPara="1" rIns="0" wrap="square" tIns="67925">
            <a:spAutoFit/>
          </a:bodyPr>
          <a:lstStyle/>
          <a:p>
            <a:pPr indent="-1335405" lvl="0" marL="1608455" marR="5080" rtl="0" algn="l">
              <a:lnSpc>
                <a:spcPct val="108124"/>
              </a:lnSpc>
              <a:spcBef>
                <a:spcPts val="0"/>
              </a:spcBef>
              <a:spcAft>
                <a:spcPts val="0"/>
              </a:spcAft>
              <a:buNone/>
            </a:pPr>
            <a:r>
              <a:rPr lang="ar-JO"/>
              <a:t>إرشادات حول تقديم التغذية الراجعة بشكل فعال ( التغذية الراجعة البناءة). مهارات)</a:t>
            </a:r>
            <a:endParaRPr/>
          </a:p>
        </p:txBody>
      </p:sp>
      <p:sp>
        <p:nvSpPr>
          <p:cNvPr id="274" name="Google Shape;274;p24"/>
          <p:cNvSpPr txBox="1"/>
          <p:nvPr/>
        </p:nvSpPr>
        <p:spPr>
          <a:xfrm>
            <a:off x="475589" y="1168983"/>
            <a:ext cx="8159750" cy="5313045"/>
          </a:xfrm>
          <a:prstGeom prst="rect">
            <a:avLst/>
          </a:prstGeom>
          <a:noFill/>
          <a:ln>
            <a:noFill/>
          </a:ln>
        </p:spPr>
        <p:txBody>
          <a:bodyPr anchorCtr="0" anchor="t" bIns="0" lIns="0" spcFirstLastPara="1" rIns="0" wrap="square" tIns="57775">
            <a:spAutoFit/>
          </a:bodyPr>
          <a:lstStyle/>
          <a:p>
            <a:pPr indent="-149860" lvl="0" marL="161925" marR="327025" rtl="0" algn="l">
              <a:lnSpc>
                <a:spcPct val="108076"/>
              </a:lnSpc>
              <a:spcBef>
                <a:spcPts val="0"/>
              </a:spcBef>
              <a:spcAft>
                <a:spcPts val="0"/>
              </a:spcAft>
              <a:buNone/>
            </a:pPr>
            <a:r>
              <a:rPr b="1" lang="ar-JO" sz="2600">
                <a:solidFill>
                  <a:schemeClr val="dk1"/>
                </a:solidFill>
                <a:latin typeface="Calibri"/>
                <a:ea typeface="Calibri"/>
                <a:cs typeface="Calibri"/>
                <a:sym typeface="Calibri"/>
              </a:rPr>
              <a:t>- كن </a:t>
            </a:r>
            <a:r>
              <a:rPr b="1" i="1" lang="ar-JO" sz="2600">
                <a:solidFill>
                  <a:schemeClr val="dk1"/>
                </a:solidFill>
                <a:latin typeface="Calibri"/>
                <a:ea typeface="Calibri"/>
                <a:cs typeface="Calibri"/>
                <a:sym typeface="Calibri"/>
              </a:rPr>
              <a:t>محددًا </a:t>
            </a:r>
            <a:r>
              <a:rPr b="1" lang="ar-JO" sz="2600">
                <a:solidFill>
                  <a:schemeClr val="dk1"/>
                </a:solidFill>
                <a:latin typeface="Calibri"/>
                <a:ea typeface="Calibri"/>
                <a:cs typeface="Calibri"/>
                <a:sym typeface="Calibri"/>
              </a:rPr>
              <a:t>: يجب أن تسلط التعليقات الضوء على أحداث أو أمثلة محددة وليس عامة فقط نصيحة.</a:t>
            </a:r>
            <a:endParaRPr sz="2600">
              <a:solidFill>
                <a:schemeClr val="dk1"/>
              </a:solidFill>
              <a:latin typeface="Calibri"/>
              <a:ea typeface="Calibri"/>
              <a:cs typeface="Calibri"/>
              <a:sym typeface="Calibri"/>
            </a:endParaRPr>
          </a:p>
          <a:p>
            <a:pPr indent="-165100" lvl="0" marL="161925" marR="1137920" rtl="0" algn="l">
              <a:lnSpc>
                <a:spcPct val="108076"/>
              </a:lnSpc>
              <a:spcBef>
                <a:spcPts val="805"/>
              </a:spcBef>
              <a:spcAft>
                <a:spcPts val="0"/>
              </a:spcAft>
              <a:buClr>
                <a:schemeClr val="dk1"/>
              </a:buClr>
              <a:buSzPts val="2600"/>
              <a:buFont typeface="Calibri"/>
              <a:buChar char="-"/>
            </a:pPr>
            <a:r>
              <a:rPr b="1" i="1" lang="ar-JO" sz="2600">
                <a:solidFill>
                  <a:schemeClr val="dk1"/>
                </a:solidFill>
                <a:latin typeface="Calibri"/>
                <a:ea typeface="Calibri"/>
                <a:cs typeface="Calibri"/>
                <a:sym typeface="Calibri"/>
              </a:rPr>
              <a:t>تقديم حل </a:t>
            </a:r>
            <a:r>
              <a:rPr b="1" lang="ar-JO" sz="2600">
                <a:solidFill>
                  <a:schemeClr val="dk1"/>
                </a:solidFill>
                <a:latin typeface="Calibri"/>
                <a:ea typeface="Calibri"/>
                <a:cs typeface="Calibri"/>
                <a:sym typeface="Calibri"/>
              </a:rPr>
              <a:t>: يجب أن تقترح التعليقات طرقًا لحل أي </a:t>
            </a:r>
            <a:r>
              <a:rPr b="1" i="1" lang="ar-JO" sz="2600">
                <a:solidFill>
                  <a:schemeClr val="dk1"/>
                </a:solidFill>
                <a:latin typeface="Calibri"/>
                <a:ea typeface="Calibri"/>
                <a:cs typeface="Calibri"/>
                <a:sym typeface="Calibri"/>
              </a:rPr>
              <a:t>مشكلة</a:t>
            </a:r>
            <a:r>
              <a:rPr b="1" lang="ar-JO" sz="2600">
                <a:solidFill>
                  <a:schemeClr val="dk1"/>
                </a:solidFill>
                <a:latin typeface="Calibri"/>
                <a:ea typeface="Calibri"/>
                <a:cs typeface="Calibri"/>
                <a:sym typeface="Calibri"/>
              </a:rPr>
              <a:t> مشاكل.</a:t>
            </a:r>
            <a:endParaRPr sz="2600">
              <a:solidFill>
                <a:schemeClr val="dk1"/>
              </a:solidFill>
              <a:latin typeface="Calibri"/>
              <a:ea typeface="Calibri"/>
              <a:cs typeface="Calibri"/>
              <a:sym typeface="Calibri"/>
            </a:endParaRPr>
          </a:p>
          <a:p>
            <a:pPr indent="-165100" lvl="0" marL="161925" marR="0" rtl="0" algn="l">
              <a:lnSpc>
                <a:spcPct val="100000"/>
              </a:lnSpc>
              <a:spcBef>
                <a:spcPts val="439"/>
              </a:spcBef>
              <a:spcAft>
                <a:spcPts val="0"/>
              </a:spcAft>
              <a:buClr>
                <a:schemeClr val="dk1"/>
              </a:buClr>
              <a:buSzPts val="2600"/>
              <a:buFont typeface="Calibri"/>
              <a:buChar char="-"/>
            </a:pPr>
            <a:r>
              <a:rPr b="1" i="1" lang="ar-JO" sz="2600">
                <a:solidFill>
                  <a:schemeClr val="dk1"/>
                </a:solidFill>
                <a:latin typeface="Calibri"/>
                <a:ea typeface="Calibri"/>
                <a:cs typeface="Calibri"/>
                <a:sym typeface="Calibri"/>
              </a:rPr>
              <a:t>تسليم ردود الفعل وجها لوجه وجه </a:t>
            </a:r>
            <a:r>
              <a:rPr b="1" lang="ar-JO"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a:p>
            <a:pPr indent="-165100" lvl="0" marL="161925" marR="5080" rtl="0" algn="l">
              <a:lnSpc>
                <a:spcPct val="90000"/>
              </a:lnSpc>
              <a:spcBef>
                <a:spcPts val="800"/>
              </a:spcBef>
              <a:spcAft>
                <a:spcPts val="0"/>
              </a:spcAft>
              <a:buClr>
                <a:schemeClr val="dk1"/>
              </a:buClr>
              <a:buSzPts val="2600"/>
              <a:buFont typeface="Calibri"/>
              <a:buChar char="-"/>
            </a:pPr>
            <a:r>
              <a:rPr b="1" i="1" lang="ar-JO" sz="2600">
                <a:solidFill>
                  <a:schemeClr val="dk1"/>
                </a:solidFill>
                <a:latin typeface="Calibri"/>
                <a:ea typeface="Calibri"/>
                <a:cs typeface="Calibri"/>
                <a:sym typeface="Calibri"/>
              </a:rPr>
              <a:t>كن حساسًا </a:t>
            </a:r>
            <a:r>
              <a:rPr b="1" lang="ar-JO" sz="2600">
                <a:solidFill>
                  <a:schemeClr val="dk1"/>
                </a:solidFill>
                <a:latin typeface="Calibri"/>
                <a:ea typeface="Calibri"/>
                <a:cs typeface="Calibri"/>
                <a:sym typeface="Calibri"/>
              </a:rPr>
              <a:t>: هذا مجرد تذكير بأن ردود الفعل، حتى ردود الفعل السلبية ، يجب أن يتم تقديمها بطريقة إيجابية بدلاً من مجرد مهاجمة الآخر . شخص</a:t>
            </a:r>
            <a:endParaRPr sz="2600">
              <a:solidFill>
                <a:schemeClr val="dk1"/>
              </a:solidFill>
              <a:latin typeface="Calibri"/>
              <a:ea typeface="Calibri"/>
              <a:cs typeface="Calibri"/>
              <a:sym typeface="Calibri"/>
            </a:endParaRPr>
          </a:p>
          <a:p>
            <a:pPr indent="-165100" lvl="0" marL="161925" marR="0" rtl="0" algn="l">
              <a:lnSpc>
                <a:spcPct val="100000"/>
              </a:lnSpc>
              <a:spcBef>
                <a:spcPts val="495"/>
              </a:spcBef>
              <a:spcAft>
                <a:spcPts val="0"/>
              </a:spcAft>
              <a:buClr>
                <a:schemeClr val="dk1"/>
              </a:buClr>
              <a:buSzPts val="2600"/>
              <a:buFont typeface="Calibri"/>
              <a:buChar char="-"/>
            </a:pPr>
            <a:r>
              <a:rPr b="1" i="1" lang="ar-JO" sz="2600">
                <a:solidFill>
                  <a:schemeClr val="dk1"/>
                </a:solidFill>
                <a:latin typeface="Calibri"/>
                <a:ea typeface="Calibri"/>
                <a:cs typeface="Calibri"/>
                <a:sym typeface="Calibri"/>
              </a:rPr>
              <a:t>كن موجهًا نحو المشكلات، وليس الأشخاص الموجهة.</a:t>
            </a:r>
            <a:endParaRPr sz="2600">
              <a:solidFill>
                <a:schemeClr val="dk1"/>
              </a:solidFill>
              <a:latin typeface="Calibri"/>
              <a:ea typeface="Calibri"/>
              <a:cs typeface="Calibri"/>
              <a:sym typeface="Calibri"/>
            </a:endParaRPr>
          </a:p>
          <a:p>
            <a:pPr indent="-165100" lvl="0" marL="161925" marR="0" rtl="0" algn="l">
              <a:lnSpc>
                <a:spcPct val="100000"/>
              </a:lnSpc>
              <a:spcBef>
                <a:spcPts val="480"/>
              </a:spcBef>
              <a:spcAft>
                <a:spcPts val="0"/>
              </a:spcAft>
              <a:buClr>
                <a:schemeClr val="dk1"/>
              </a:buClr>
              <a:buSzPts val="2600"/>
              <a:buFont typeface="Calibri"/>
              <a:buChar char="-"/>
            </a:pPr>
            <a:r>
              <a:rPr b="1" i="1" lang="ar-JO" sz="2600">
                <a:solidFill>
                  <a:schemeClr val="dk1"/>
                </a:solidFill>
                <a:latin typeface="Calibri"/>
                <a:ea typeface="Calibri"/>
                <a:cs typeface="Calibri"/>
                <a:sym typeface="Calibri"/>
              </a:rPr>
              <a:t>كن وصفيًا، لا تقييمي</a:t>
            </a:r>
            <a:endParaRPr sz="2600">
              <a:solidFill>
                <a:schemeClr val="dk1"/>
              </a:solidFill>
              <a:latin typeface="Calibri"/>
              <a:ea typeface="Calibri"/>
              <a:cs typeface="Calibri"/>
              <a:sym typeface="Calibri"/>
            </a:endParaRPr>
          </a:p>
          <a:p>
            <a:pPr indent="-165100" lvl="0" marL="161925" marR="814705" rtl="0" algn="l">
              <a:lnSpc>
                <a:spcPct val="108076"/>
              </a:lnSpc>
              <a:spcBef>
                <a:spcPts val="844"/>
              </a:spcBef>
              <a:spcAft>
                <a:spcPts val="0"/>
              </a:spcAft>
              <a:buClr>
                <a:schemeClr val="dk1"/>
              </a:buClr>
              <a:buSzPts val="2600"/>
              <a:buFont typeface="Calibri"/>
              <a:buChar char="-"/>
            </a:pPr>
            <a:r>
              <a:rPr b="1" i="1" lang="ar-JO" sz="2600">
                <a:solidFill>
                  <a:schemeClr val="dk1"/>
                </a:solidFill>
                <a:latin typeface="Calibri"/>
                <a:ea typeface="Calibri"/>
                <a:cs typeface="Calibri"/>
                <a:sym typeface="Calibri"/>
              </a:rPr>
              <a:t>تملك بدلاً من التبرؤ من </a:t>
            </a:r>
            <a:r>
              <a:rPr b="1" lang="ar-JO" sz="2600">
                <a:solidFill>
                  <a:schemeClr val="dk1"/>
                </a:solidFill>
                <a:latin typeface="Calibri"/>
                <a:ea typeface="Calibri"/>
                <a:cs typeface="Calibri"/>
                <a:sym typeface="Calibri"/>
              </a:rPr>
              <a:t>ردود الفعل. استخدم "لدي مشكلة في عملك "، وليس " لقد اشتكى الآخرون".</a:t>
            </a:r>
            <a:endParaRPr sz="26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9" name="Shape 279"/>
        <p:cNvGrpSpPr/>
        <p:nvPr/>
      </p:nvGrpSpPr>
      <p:grpSpPr>
        <a:xfrm>
          <a:off x="0" y="0"/>
          <a:ext cx="0" cy="0"/>
          <a:chOff x="0" y="0"/>
          <a:chExt cx="0" cy="0"/>
        </a:xfrm>
      </p:grpSpPr>
      <p:sp>
        <p:nvSpPr>
          <p:cNvPr id="280" name="Google Shape;280;p25"/>
          <p:cNvSpPr txBox="1"/>
          <p:nvPr>
            <p:ph type="title"/>
          </p:nvPr>
        </p:nvSpPr>
        <p:spPr>
          <a:xfrm>
            <a:off x="432917" y="187807"/>
            <a:ext cx="8278164" cy="1895475"/>
          </a:xfrm>
          <a:prstGeom prst="rect">
            <a:avLst/>
          </a:prstGeom>
          <a:noFill/>
          <a:ln>
            <a:noFill/>
          </a:ln>
        </p:spPr>
        <p:txBody>
          <a:bodyPr anchorCtr="0" anchor="t" bIns="0" lIns="0" spcFirstLastPara="1" rIns="0" wrap="square" tIns="132300">
            <a:spAutoFit/>
          </a:bodyPr>
          <a:lstStyle/>
          <a:p>
            <a:pPr indent="-1335404" lvl="0" marL="1681479" marR="5080" rtl="0" algn="l">
              <a:lnSpc>
                <a:spcPct val="108124"/>
              </a:lnSpc>
              <a:spcBef>
                <a:spcPts val="0"/>
              </a:spcBef>
              <a:spcAft>
                <a:spcPts val="0"/>
              </a:spcAft>
              <a:buNone/>
            </a:pPr>
            <a:r>
              <a:rPr lang="ar-JO"/>
              <a:t>إرشادات حول تقديم التغذية الراجعة بشكل فعال ( التغذية الراجعة البناءة). مهارات)</a:t>
            </a:r>
            <a:endParaRPr/>
          </a:p>
        </p:txBody>
      </p:sp>
      <p:sp>
        <p:nvSpPr>
          <p:cNvPr id="281" name="Google Shape;281;p25"/>
          <p:cNvSpPr txBox="1"/>
          <p:nvPr/>
        </p:nvSpPr>
        <p:spPr>
          <a:xfrm>
            <a:off x="188163" y="1168983"/>
            <a:ext cx="8459470" cy="5238115"/>
          </a:xfrm>
          <a:prstGeom prst="rect">
            <a:avLst/>
          </a:prstGeom>
          <a:noFill/>
          <a:ln>
            <a:noFill/>
          </a:ln>
        </p:spPr>
        <p:txBody>
          <a:bodyPr anchorCtr="0" anchor="t" bIns="0" lIns="0" spcFirstLastPara="1" rIns="0" wrap="square" tIns="57775">
            <a:spAutoFit/>
          </a:bodyPr>
          <a:lstStyle/>
          <a:p>
            <a:pPr indent="-149225" lvl="0" marL="161925" marR="320040" rtl="0" algn="l">
              <a:lnSpc>
                <a:spcPct val="108076"/>
              </a:lnSpc>
              <a:spcBef>
                <a:spcPts val="0"/>
              </a:spcBef>
              <a:spcAft>
                <a:spcPts val="0"/>
              </a:spcAft>
              <a:buClr>
                <a:schemeClr val="dk1"/>
              </a:buClr>
              <a:buSzPts val="2100"/>
              <a:buFont typeface="Calibri"/>
              <a:buChar char="-"/>
            </a:pPr>
            <a:r>
              <a:rPr b="1" i="1" lang="ar-JO" sz="2600">
                <a:solidFill>
                  <a:schemeClr val="dk1"/>
                </a:solidFill>
                <a:latin typeface="Calibri"/>
                <a:ea typeface="Calibri"/>
                <a:cs typeface="Calibri"/>
                <a:sym typeface="Calibri"/>
              </a:rPr>
              <a:t>تحقق </a:t>
            </a:r>
            <a:r>
              <a:rPr b="1" lang="ar-JO" sz="2600">
                <a:solidFill>
                  <a:schemeClr val="dk1"/>
                </a:solidFill>
                <a:latin typeface="Calibri"/>
                <a:ea typeface="Calibri"/>
                <a:cs typeface="Calibri"/>
                <a:sym typeface="Calibri"/>
              </a:rPr>
              <a:t>مع الآخر ، أنهم يفهمون ما قيل</a:t>
            </a:r>
            <a:endParaRPr sz="2600">
              <a:solidFill>
                <a:schemeClr val="dk1"/>
              </a:solidFill>
              <a:latin typeface="Calibri"/>
              <a:ea typeface="Calibri"/>
              <a:cs typeface="Calibri"/>
              <a:sym typeface="Calibri"/>
            </a:endParaRPr>
          </a:p>
          <a:p>
            <a:pPr indent="-190500" lvl="0" marL="203200" marR="0" rtl="0" algn="l">
              <a:lnSpc>
                <a:spcPct val="100000"/>
              </a:lnSpc>
              <a:spcBef>
                <a:spcPts val="409"/>
              </a:spcBef>
              <a:spcAft>
                <a:spcPts val="0"/>
              </a:spcAft>
              <a:buClr>
                <a:schemeClr val="dk1"/>
              </a:buClr>
              <a:buSzPts val="2800"/>
              <a:buFont typeface="Calibri"/>
              <a:buChar char="-"/>
            </a:pPr>
            <a:r>
              <a:rPr b="1" i="1" lang="ar-JO" sz="2600">
                <a:solidFill>
                  <a:schemeClr val="dk1"/>
                </a:solidFill>
                <a:latin typeface="Calibri"/>
                <a:ea typeface="Calibri"/>
                <a:cs typeface="Calibri"/>
                <a:sym typeface="Calibri"/>
              </a:rPr>
              <a:t>كن منفتحًا لسماع معلومات جديدة وربما غير مؤكدة</a:t>
            </a:r>
            <a:endParaRPr sz="2600">
              <a:solidFill>
                <a:schemeClr val="dk1"/>
              </a:solidFill>
              <a:latin typeface="Calibri"/>
              <a:ea typeface="Calibri"/>
              <a:cs typeface="Calibri"/>
              <a:sym typeface="Calibri"/>
            </a:endParaRPr>
          </a:p>
          <a:p>
            <a:pPr indent="-165100" lvl="0" marL="86995" marR="95885" rtl="0" algn="l">
              <a:lnSpc>
                <a:spcPct val="108076"/>
              </a:lnSpc>
              <a:spcBef>
                <a:spcPts val="875"/>
              </a:spcBef>
              <a:spcAft>
                <a:spcPts val="0"/>
              </a:spcAft>
              <a:buClr>
                <a:schemeClr val="dk1"/>
              </a:buClr>
              <a:buSzPts val="2600"/>
              <a:buFont typeface="Calibri"/>
              <a:buChar char="-"/>
            </a:pPr>
            <a:r>
              <a:rPr b="1" i="1" lang="ar-JO" sz="2600">
                <a:solidFill>
                  <a:schemeClr val="dk1"/>
                </a:solidFill>
                <a:latin typeface="Calibri"/>
                <a:ea typeface="Calibri"/>
                <a:cs typeface="Calibri"/>
                <a:sym typeface="Calibri"/>
              </a:rPr>
              <a:t>اسمح للمستلم بقبول التعليقات أو رفضها </a:t>
            </a:r>
            <a:r>
              <a:rPr b="1" lang="ar-JO" sz="2600">
                <a:solidFill>
                  <a:schemeClr val="dk1"/>
                </a:solidFill>
                <a:latin typeface="Calibri"/>
                <a:ea typeface="Calibri"/>
                <a:cs typeface="Calibri"/>
                <a:sym typeface="Calibri"/>
              </a:rPr>
              <a:t>- امنحه الوقت</a:t>
            </a:r>
            <a:endParaRPr sz="2600">
              <a:solidFill>
                <a:schemeClr val="dk1"/>
              </a:solidFill>
              <a:latin typeface="Calibri"/>
              <a:ea typeface="Calibri"/>
              <a:cs typeface="Calibri"/>
              <a:sym typeface="Calibri"/>
            </a:endParaRPr>
          </a:p>
          <a:p>
            <a:pPr indent="74295" lvl="0" marL="12700" marR="339725" rtl="0" algn="l">
              <a:lnSpc>
                <a:spcPct val="90100"/>
              </a:lnSpc>
              <a:spcBef>
                <a:spcPts val="735"/>
              </a:spcBef>
              <a:spcAft>
                <a:spcPts val="0"/>
              </a:spcAft>
              <a:buNone/>
            </a:pPr>
            <a:r>
              <a:rPr b="1" lang="ar-JO" sz="2600">
                <a:solidFill>
                  <a:schemeClr val="dk1"/>
                </a:solidFill>
                <a:latin typeface="Calibri"/>
                <a:ea typeface="Calibri"/>
                <a:cs typeface="Calibri"/>
                <a:sym typeface="Calibri"/>
              </a:rPr>
              <a:t>- </a:t>
            </a:r>
            <a:r>
              <a:rPr b="1" i="1" lang="ar-JO" sz="2600">
                <a:solidFill>
                  <a:schemeClr val="dk1"/>
                </a:solidFill>
                <a:latin typeface="Calibri"/>
                <a:ea typeface="Calibri"/>
                <a:cs typeface="Calibri"/>
                <a:sym typeface="Calibri"/>
              </a:rPr>
              <a:t>التشجيع </a:t>
            </a:r>
            <a:r>
              <a:rPr b="1" lang="ar-JO" sz="2600">
                <a:solidFill>
                  <a:schemeClr val="dk1"/>
                </a:solidFill>
                <a:latin typeface="Calibri"/>
                <a:ea typeface="Calibri"/>
                <a:cs typeface="Calibri"/>
                <a:sym typeface="Calibri"/>
              </a:rPr>
              <a:t>- التأكيد على الإيجابيات وكذلك السلبيات ؛ امنح الثناء حيث يكون مستحقًا و يكون محدد. لو إذا كانت المعلومات سلبية ، فتأكد من أن السلوك تحت سيطرة المتلقي ، حتى يتمكن من التغيير أو التحسين .</a:t>
            </a:r>
            <a:endParaRPr sz="2600">
              <a:solidFill>
                <a:schemeClr val="dk1"/>
              </a:solidFill>
              <a:latin typeface="Calibri"/>
              <a:ea typeface="Calibri"/>
              <a:cs typeface="Calibri"/>
              <a:sym typeface="Calibri"/>
            </a:endParaRPr>
          </a:p>
          <a:p>
            <a:pPr indent="-165100" lvl="0" marL="86995" marR="0" rtl="0" algn="l">
              <a:lnSpc>
                <a:spcPct val="100000"/>
              </a:lnSpc>
              <a:spcBef>
                <a:spcPts val="484"/>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يكون التحقق من صحة</a:t>
            </a:r>
            <a:endParaRPr sz="2600">
              <a:solidFill>
                <a:schemeClr val="dk1"/>
              </a:solidFill>
              <a:latin typeface="Calibri"/>
              <a:ea typeface="Calibri"/>
              <a:cs typeface="Calibri"/>
              <a:sym typeface="Calibri"/>
            </a:endParaRPr>
          </a:p>
          <a:p>
            <a:pPr indent="0" lvl="0" marL="12700" marR="198120" rtl="0" algn="l">
              <a:lnSpc>
                <a:spcPct val="108076"/>
              </a:lnSpc>
              <a:spcBef>
                <a:spcPts val="830"/>
              </a:spcBef>
              <a:spcAft>
                <a:spcPts val="0"/>
              </a:spcAft>
              <a:buNone/>
            </a:pPr>
            <a:r>
              <a:rPr b="1" i="1" lang="ar-JO" sz="2600">
                <a:solidFill>
                  <a:schemeClr val="dk1"/>
                </a:solidFill>
                <a:latin typeface="Calibri"/>
                <a:ea typeface="Calibri"/>
                <a:cs typeface="Calibri"/>
                <a:sym typeface="Calibri"/>
              </a:rPr>
              <a:t>- يجب أن تكون التغذية الراجعة مفيدة </a:t>
            </a:r>
            <a:r>
              <a:rPr b="1" lang="ar-JO" sz="2600">
                <a:solidFill>
                  <a:schemeClr val="dk1"/>
                </a:solidFill>
                <a:latin typeface="Calibri"/>
                <a:ea typeface="Calibri"/>
                <a:cs typeface="Calibri"/>
                <a:sym typeface="Calibri"/>
              </a:rPr>
              <a:t>للمتلقي وموجهة نحو السلوك الذي </a:t>
            </a:r>
            <a:r>
              <a:rPr b="1" i="1" lang="ar-JO" sz="2600">
                <a:solidFill>
                  <a:schemeClr val="dk1"/>
                </a:solidFill>
                <a:latin typeface="Calibri"/>
                <a:ea typeface="Calibri"/>
                <a:cs typeface="Calibri"/>
                <a:sym typeface="Calibri"/>
              </a:rPr>
              <a:t>يستطيع المتلقي </a:t>
            </a:r>
            <a:r>
              <a:rPr b="1" lang="ar-JO" sz="2600">
                <a:solidFill>
                  <a:schemeClr val="dk1"/>
                </a:solidFill>
                <a:latin typeface="Calibri"/>
                <a:ea typeface="Calibri"/>
                <a:cs typeface="Calibri"/>
                <a:sym typeface="Calibri"/>
              </a:rPr>
              <a:t>من خلاله </a:t>
            </a:r>
            <a:r>
              <a:rPr b="1" i="1" lang="ar-JO" sz="2600">
                <a:solidFill>
                  <a:schemeClr val="dk1"/>
                </a:solidFill>
                <a:latin typeface="Calibri"/>
                <a:ea typeface="Calibri"/>
                <a:cs typeface="Calibri"/>
                <a:sym typeface="Calibri"/>
              </a:rPr>
              <a:t>القيام بشيء ما عن</a:t>
            </a:r>
            <a:endParaRPr sz="26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6" name="Shape 286"/>
        <p:cNvGrpSpPr/>
        <p:nvPr/>
      </p:nvGrpSpPr>
      <p:grpSpPr>
        <a:xfrm>
          <a:off x="0" y="0"/>
          <a:ext cx="0" cy="0"/>
          <a:chOff x="0" y="0"/>
          <a:chExt cx="0" cy="0"/>
        </a:xfrm>
      </p:grpSpPr>
      <p:sp>
        <p:nvSpPr>
          <p:cNvPr id="287" name="Google Shape;287;p26"/>
          <p:cNvSpPr/>
          <p:nvPr/>
        </p:nvSpPr>
        <p:spPr>
          <a:xfrm>
            <a:off x="1470660" y="272795"/>
            <a:ext cx="6236208" cy="8991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26"/>
          <p:cNvSpPr txBox="1"/>
          <p:nvPr>
            <p:ph type="title"/>
          </p:nvPr>
        </p:nvSpPr>
        <p:spPr>
          <a:xfrm>
            <a:off x="1709673" y="362534"/>
            <a:ext cx="5728335"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ar-JO"/>
              <a:t>الاستلام والتصرف فيه تعليق</a:t>
            </a:r>
            <a:endParaRPr/>
          </a:p>
        </p:txBody>
      </p:sp>
      <p:sp>
        <p:nvSpPr>
          <p:cNvPr id="289" name="Google Shape;289;p26"/>
          <p:cNvSpPr txBox="1"/>
          <p:nvPr/>
        </p:nvSpPr>
        <p:spPr>
          <a:xfrm>
            <a:off x="475589" y="953515"/>
            <a:ext cx="8274684" cy="5158740"/>
          </a:xfrm>
          <a:prstGeom prst="rect">
            <a:avLst/>
          </a:prstGeom>
          <a:noFill/>
          <a:ln>
            <a:noFill/>
          </a:ln>
        </p:spPr>
        <p:txBody>
          <a:bodyPr anchorCtr="0" anchor="t" bIns="0" lIns="0" spcFirstLastPara="1" rIns="0" wrap="square" tIns="57775">
            <a:spAutoFit/>
          </a:bodyPr>
          <a:lstStyle/>
          <a:p>
            <a:pPr indent="60960" lvl="0" marL="12700" marR="1305560" rtl="0" algn="l">
              <a:lnSpc>
                <a:spcPct val="108076"/>
              </a:lnSpc>
              <a:spcBef>
                <a:spcPts val="0"/>
              </a:spcBef>
              <a:spcAft>
                <a:spcPts val="0"/>
              </a:spcAft>
              <a:buNone/>
            </a:pPr>
            <a:r>
              <a:rPr b="1" lang="ar-JO" sz="2600">
                <a:solidFill>
                  <a:schemeClr val="dk1"/>
                </a:solidFill>
                <a:latin typeface="Calibri"/>
                <a:ea typeface="Calibri"/>
                <a:cs typeface="Calibri"/>
                <a:sym typeface="Calibri"/>
              </a:rPr>
              <a:t>من المفترض أن تكون ردود الفعل الجيدة منفعة . لاستخدامها بشكل بناء نحن بحاجة ل:</a:t>
            </a:r>
            <a:endParaRPr sz="2600">
              <a:solidFill>
                <a:schemeClr val="dk1"/>
              </a:solidFill>
              <a:latin typeface="Calibri"/>
              <a:ea typeface="Calibri"/>
              <a:cs typeface="Calibri"/>
              <a:sym typeface="Calibri"/>
            </a:endParaRPr>
          </a:p>
          <a:p>
            <a:pPr indent="-223520" lvl="0" marL="236220" marR="0" rtl="0" algn="l">
              <a:lnSpc>
                <a:spcPct val="100000"/>
              </a:lnSpc>
              <a:spcBef>
                <a:spcPts val="45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كن منفتحًا و تقبلا</a:t>
            </a:r>
            <a:endParaRPr sz="2600">
              <a:solidFill>
                <a:schemeClr val="dk1"/>
              </a:solidFill>
              <a:latin typeface="Calibri"/>
              <a:ea typeface="Calibri"/>
              <a:cs typeface="Calibri"/>
              <a:sym typeface="Calibri"/>
            </a:endParaRPr>
          </a:p>
          <a:p>
            <a:pPr indent="-237490" lvl="0" marL="250190" marR="0" rtl="0" algn="l">
              <a:lnSpc>
                <a:spcPct val="100000"/>
              </a:lnSpc>
              <a:spcBef>
                <a:spcPts val="48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استمع جيدًا لما يجري​ قال</a:t>
            </a:r>
            <a:endParaRPr sz="2600">
              <a:solidFill>
                <a:schemeClr val="dk1"/>
              </a:solidFill>
              <a:latin typeface="Calibri"/>
              <a:ea typeface="Calibri"/>
              <a:cs typeface="Calibri"/>
              <a:sym typeface="Calibri"/>
            </a:endParaRPr>
          </a:p>
          <a:p>
            <a:pPr indent="-223520" lvl="0" marL="236220" marR="21590" rtl="0" algn="l">
              <a:lnSpc>
                <a:spcPct val="108076"/>
              </a:lnSpc>
              <a:spcBef>
                <a:spcPts val="855"/>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فكر في العواقب – افحص قيمة ما حدث​ قال</a:t>
            </a:r>
            <a:endParaRPr sz="2600">
              <a:solidFill>
                <a:schemeClr val="dk1"/>
              </a:solidFill>
              <a:latin typeface="Calibri"/>
              <a:ea typeface="Calibri"/>
              <a:cs typeface="Calibri"/>
              <a:sym typeface="Calibri"/>
            </a:endParaRPr>
          </a:p>
          <a:p>
            <a:pPr indent="-237490" lvl="0" marL="250190" marR="0" rtl="0" algn="l">
              <a:lnSpc>
                <a:spcPct val="100000"/>
              </a:lnSpc>
              <a:spcBef>
                <a:spcPts val="44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كن على دراية بردود الفعل الفورية – لا تتفاعل فورا</a:t>
            </a:r>
            <a:endParaRPr sz="2600">
              <a:solidFill>
                <a:schemeClr val="dk1"/>
              </a:solidFill>
              <a:latin typeface="Calibri"/>
              <a:ea typeface="Calibri"/>
              <a:cs typeface="Calibri"/>
              <a:sym typeface="Calibri"/>
            </a:endParaRPr>
          </a:p>
          <a:p>
            <a:pPr indent="-223520" lvl="0" marL="236220" marR="99060" rtl="0" algn="l">
              <a:lnSpc>
                <a:spcPct val="108076"/>
              </a:lnSpc>
              <a:spcBef>
                <a:spcPts val="83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ركز على المحتوى - لا تتجاهل التعليقات التي لا تتناسب مع ما لدينا أفكار</a:t>
            </a:r>
            <a:endParaRPr sz="2600">
              <a:solidFill>
                <a:schemeClr val="dk1"/>
              </a:solidFill>
              <a:latin typeface="Calibri"/>
              <a:ea typeface="Calibri"/>
              <a:cs typeface="Calibri"/>
              <a:sym typeface="Calibri"/>
            </a:endParaRPr>
          </a:p>
          <a:p>
            <a:pPr indent="-237490" lvl="0" marL="250190" marR="0" rtl="0" algn="l">
              <a:lnSpc>
                <a:spcPct val="100000"/>
              </a:lnSpc>
              <a:spcBef>
                <a:spcPts val="45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سؤال إذا لم نفهم - اسأل​ إيضاح</a:t>
            </a:r>
            <a:endParaRPr sz="2600">
              <a:solidFill>
                <a:schemeClr val="dk1"/>
              </a:solidFill>
              <a:latin typeface="Calibri"/>
              <a:ea typeface="Calibri"/>
              <a:cs typeface="Calibri"/>
              <a:sym typeface="Calibri"/>
            </a:endParaRPr>
          </a:p>
          <a:p>
            <a:pPr indent="-237490" lvl="0" marL="250190" marR="0" rtl="0" algn="l">
              <a:lnSpc>
                <a:spcPct val="100000"/>
              </a:lnSpc>
              <a:spcBef>
                <a:spcPts val="495"/>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اطلب المساعدة/الاقتراحات/الأفكار، "ماذا لو فعلت هذا ؟ طريق؟"</a:t>
            </a:r>
            <a:endParaRPr sz="2600">
              <a:solidFill>
                <a:schemeClr val="dk1"/>
              </a:solidFill>
              <a:latin typeface="Calibri"/>
              <a:ea typeface="Calibri"/>
              <a:cs typeface="Calibri"/>
              <a:sym typeface="Calibri"/>
            </a:endParaRPr>
          </a:p>
          <a:p>
            <a:pPr indent="-312420" lvl="0" marL="325120" marR="0" rtl="0" algn="l">
              <a:lnSpc>
                <a:spcPct val="100000"/>
              </a:lnSpc>
              <a:spcBef>
                <a:spcPts val="48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تحديد القضايا الرئيسية التي تتطلب يتغير</a:t>
            </a:r>
            <a:endParaRPr sz="26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4" name="Shape 294"/>
        <p:cNvGrpSpPr/>
        <p:nvPr/>
      </p:nvGrpSpPr>
      <p:grpSpPr>
        <a:xfrm>
          <a:off x="0" y="0"/>
          <a:ext cx="0" cy="0"/>
          <a:chOff x="0" y="0"/>
          <a:chExt cx="0" cy="0"/>
        </a:xfrm>
      </p:grpSpPr>
      <p:sp>
        <p:nvSpPr>
          <p:cNvPr id="295" name="Google Shape;295;p27"/>
          <p:cNvSpPr txBox="1"/>
          <p:nvPr>
            <p:ph type="title"/>
          </p:nvPr>
        </p:nvSpPr>
        <p:spPr>
          <a:xfrm>
            <a:off x="2708275" y="397890"/>
            <a:ext cx="4041775" cy="52832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ar-JO" sz="3300"/>
              <a:t>3) العطاء العروض التقديمية</a:t>
            </a:r>
            <a:endParaRPr sz="3300"/>
          </a:p>
        </p:txBody>
      </p:sp>
      <p:sp>
        <p:nvSpPr>
          <p:cNvPr id="296" name="Google Shape;296;p27"/>
          <p:cNvSpPr/>
          <p:nvPr/>
        </p:nvSpPr>
        <p:spPr>
          <a:xfrm>
            <a:off x="5489650" y="3141616"/>
            <a:ext cx="1845256" cy="179062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97" name="Google Shape;297;p27"/>
          <p:cNvSpPr txBox="1"/>
          <p:nvPr/>
        </p:nvSpPr>
        <p:spPr>
          <a:xfrm>
            <a:off x="542340" y="1220216"/>
            <a:ext cx="7305675" cy="3242747"/>
          </a:xfrm>
          <a:prstGeom prst="rect">
            <a:avLst/>
          </a:prstGeom>
          <a:noFill/>
          <a:ln>
            <a:noFill/>
          </a:ln>
        </p:spPr>
        <p:txBody>
          <a:bodyPr anchorCtr="0" anchor="t" bIns="0" lIns="0" spcFirstLastPara="1" rIns="0" wrap="square" tIns="12050">
            <a:spAutoFit/>
          </a:bodyPr>
          <a:lstStyle/>
          <a:p>
            <a:pPr indent="0" lvl="0" marL="12700" marR="5080" rtl="0" algn="l">
              <a:lnSpc>
                <a:spcPct val="100000"/>
              </a:lnSpc>
              <a:spcBef>
                <a:spcPts val="0"/>
              </a:spcBef>
              <a:spcAft>
                <a:spcPts val="0"/>
              </a:spcAft>
              <a:buNone/>
            </a:pPr>
            <a:r>
              <a:rPr b="1" lang="ar-JO" sz="2800">
                <a:solidFill>
                  <a:schemeClr val="dk1"/>
                </a:solidFill>
                <a:latin typeface="Calibri"/>
                <a:ea typeface="Calibri"/>
                <a:cs typeface="Calibri"/>
                <a:sym typeface="Calibri"/>
              </a:rPr>
              <a:t>تقديم العروض التقديمية من المهارات الأساسية المتعلقة بالتوظيف والتي يجب أن تكون كذلك تعلمت.</a:t>
            </a:r>
            <a:endParaRPr sz="2800">
              <a:solidFill>
                <a:schemeClr val="dk1"/>
              </a:solidFill>
              <a:latin typeface="Calibri"/>
              <a:ea typeface="Calibri"/>
              <a:cs typeface="Calibri"/>
              <a:sym typeface="Calibri"/>
            </a:endParaRPr>
          </a:p>
          <a:p>
            <a:pPr indent="0" lvl="0" marL="0" marR="0" rtl="0" algn="l">
              <a:lnSpc>
                <a:spcPct val="100000"/>
              </a:lnSpc>
              <a:spcBef>
                <a:spcPts val="45"/>
              </a:spcBef>
              <a:spcAft>
                <a:spcPts val="0"/>
              </a:spcAft>
              <a:buNone/>
            </a:pPr>
            <a:r>
              <a:t/>
            </a:r>
            <a:endParaRPr sz="2600">
              <a:solidFill>
                <a:schemeClr val="dk1"/>
              </a:solidFill>
              <a:latin typeface="Times New Roman"/>
              <a:ea typeface="Times New Roman"/>
              <a:cs typeface="Times New Roman"/>
              <a:sym typeface="Times New Roman"/>
            </a:endParaRPr>
          </a:p>
          <a:p>
            <a:pPr indent="0" lvl="0" marL="377825" marR="3450590" rtl="0" algn="just">
              <a:lnSpc>
                <a:spcPct val="113999"/>
              </a:lnSpc>
              <a:spcBef>
                <a:spcPts val="5"/>
              </a:spcBef>
              <a:spcAft>
                <a:spcPts val="0"/>
              </a:spcAft>
              <a:buNone/>
            </a:pPr>
            <a:r>
              <a:rPr b="1" lang="ar-JO" sz="2800">
                <a:solidFill>
                  <a:schemeClr val="dk1"/>
                </a:solidFill>
                <a:latin typeface="Calibri"/>
                <a:ea typeface="Calibri"/>
                <a:cs typeface="Calibri"/>
                <a:sym typeface="Calibri"/>
              </a:rPr>
              <a:t>الهدف / الغرض والسياق التخطيط والإعداد التسليم</a:t>
            </a:r>
            <a:endParaRPr sz="2800">
              <a:solidFill>
                <a:schemeClr val="dk1"/>
              </a:solidFill>
              <a:latin typeface="Calibri"/>
              <a:ea typeface="Calibri"/>
              <a:cs typeface="Calibri"/>
              <a:sym typeface="Calibri"/>
            </a:endParaRPr>
          </a:p>
          <a:p>
            <a:pPr indent="0" lvl="0" marL="377825" marR="0" rtl="0" algn="just">
              <a:lnSpc>
                <a:spcPct val="100000"/>
              </a:lnSpc>
              <a:spcBef>
                <a:spcPts val="455"/>
              </a:spcBef>
              <a:spcAft>
                <a:spcPts val="0"/>
              </a:spcAft>
              <a:buNone/>
            </a:pPr>
            <a:r>
              <a:rPr b="1" lang="ar-JO" sz="2800">
                <a:solidFill>
                  <a:schemeClr val="dk1"/>
                </a:solidFill>
                <a:latin typeface="Calibri"/>
                <a:ea typeface="Calibri"/>
                <a:cs typeface="Calibri"/>
                <a:sym typeface="Calibri"/>
              </a:rPr>
              <a:t>التغلب على الأعصاب</a:t>
            </a:r>
            <a:endParaRPr sz="2800">
              <a:solidFill>
                <a:schemeClr val="dk1"/>
              </a:solidFill>
              <a:latin typeface="Calibri"/>
              <a:ea typeface="Calibri"/>
              <a:cs typeface="Calibri"/>
              <a:sym typeface="Calibri"/>
            </a:endParaRPr>
          </a:p>
        </p:txBody>
      </p:sp>
      <p:sp>
        <p:nvSpPr>
          <p:cNvPr id="298" name="Google Shape;298;p27"/>
          <p:cNvSpPr txBox="1"/>
          <p:nvPr/>
        </p:nvSpPr>
        <p:spPr>
          <a:xfrm>
            <a:off x="694842" y="6418230"/>
            <a:ext cx="276860" cy="242570"/>
          </a:xfrm>
          <a:prstGeom prst="rect">
            <a:avLst/>
          </a:prstGeom>
          <a:noFill/>
          <a:ln>
            <a:noFill/>
          </a:ln>
        </p:spPr>
        <p:txBody>
          <a:bodyPr anchorCtr="0" anchor="t" bIns="0" lIns="0" spcFirstLastPara="1" rIns="0" wrap="square" tIns="13950">
            <a:spAutoFit/>
          </a:bodyPr>
          <a:lstStyle/>
          <a:p>
            <a:pPr indent="0" lvl="0" marL="25400" marR="0" rtl="1" algn="r">
              <a:lnSpc>
                <a:spcPct val="100000"/>
              </a:lnSpc>
              <a:spcBef>
                <a:spcPts val="0"/>
              </a:spcBef>
              <a:spcAft>
                <a:spcPts val="0"/>
              </a:spcAft>
              <a:buNone/>
            </a:pPr>
            <a:fld id="{00000000-1234-1234-1234-123412341234}" type="slidenum">
              <a:rPr lang="ar-JO" sz="1400">
                <a:solidFill>
                  <a:schemeClr val="dk1"/>
                </a:solidFill>
                <a:latin typeface="Verdana"/>
                <a:ea typeface="Verdana"/>
                <a:cs typeface="Verdana"/>
                <a:sym typeface="Verdana"/>
              </a:rPr>
              <a:t>‹#›</a:t>
            </a:fld>
            <a:endParaRPr sz="1400">
              <a:solidFill>
                <a:schemeClr val="dk1"/>
              </a:solidFill>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3" name="Shape 303"/>
        <p:cNvGrpSpPr/>
        <p:nvPr/>
      </p:nvGrpSpPr>
      <p:grpSpPr>
        <a:xfrm>
          <a:off x="0" y="0"/>
          <a:ext cx="0" cy="0"/>
          <a:chOff x="0" y="0"/>
          <a:chExt cx="0" cy="0"/>
        </a:xfrm>
      </p:grpSpPr>
      <p:sp>
        <p:nvSpPr>
          <p:cNvPr id="304" name="Google Shape;304;p28"/>
          <p:cNvSpPr txBox="1"/>
          <p:nvPr/>
        </p:nvSpPr>
        <p:spPr>
          <a:xfrm>
            <a:off x="694842" y="6418230"/>
            <a:ext cx="276860" cy="242570"/>
          </a:xfrm>
          <a:prstGeom prst="rect">
            <a:avLst/>
          </a:prstGeom>
          <a:noFill/>
          <a:ln>
            <a:noFill/>
          </a:ln>
        </p:spPr>
        <p:txBody>
          <a:bodyPr anchorCtr="0" anchor="t" bIns="0" lIns="0" spcFirstLastPara="1" rIns="0" wrap="square" tIns="13950">
            <a:spAutoFit/>
          </a:bodyPr>
          <a:lstStyle/>
          <a:p>
            <a:pPr indent="0" lvl="0" marL="25400" marR="0" rtl="1" algn="r">
              <a:lnSpc>
                <a:spcPct val="100000"/>
              </a:lnSpc>
              <a:spcBef>
                <a:spcPts val="0"/>
              </a:spcBef>
              <a:spcAft>
                <a:spcPts val="0"/>
              </a:spcAft>
              <a:buNone/>
            </a:pPr>
            <a:fld id="{00000000-1234-1234-1234-123412341234}" type="slidenum">
              <a:rPr lang="ar-JO" sz="1400">
                <a:solidFill>
                  <a:schemeClr val="dk1"/>
                </a:solidFill>
                <a:latin typeface="Verdana"/>
                <a:ea typeface="Verdana"/>
                <a:cs typeface="Verdana"/>
                <a:sym typeface="Verdana"/>
              </a:rPr>
              <a:t>‹#›</a:t>
            </a:fld>
            <a:endParaRPr sz="1400">
              <a:solidFill>
                <a:schemeClr val="dk1"/>
              </a:solidFill>
              <a:latin typeface="Verdana"/>
              <a:ea typeface="Verdana"/>
              <a:cs typeface="Verdana"/>
              <a:sym typeface="Verdana"/>
            </a:endParaRPr>
          </a:p>
        </p:txBody>
      </p:sp>
      <p:sp>
        <p:nvSpPr>
          <p:cNvPr id="305" name="Google Shape;305;p28"/>
          <p:cNvSpPr txBox="1"/>
          <p:nvPr>
            <p:ph type="title"/>
          </p:nvPr>
        </p:nvSpPr>
        <p:spPr>
          <a:xfrm>
            <a:off x="2824352" y="262839"/>
            <a:ext cx="3502660"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ar-JO"/>
              <a:t>إعطاء العروض التقديمية</a:t>
            </a:r>
            <a:endParaRPr/>
          </a:p>
        </p:txBody>
      </p:sp>
      <p:sp>
        <p:nvSpPr>
          <p:cNvPr id="306" name="Google Shape;306;p28"/>
          <p:cNvSpPr txBox="1"/>
          <p:nvPr/>
        </p:nvSpPr>
        <p:spPr>
          <a:xfrm>
            <a:off x="259791" y="1020013"/>
            <a:ext cx="7982584" cy="249301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ar-JO" sz="2800" u="sng">
                <a:solidFill>
                  <a:schemeClr val="dk1"/>
                </a:solidFill>
                <a:latin typeface="Calibri"/>
                <a:ea typeface="Calibri"/>
                <a:cs typeface="Calibri"/>
                <a:sym typeface="Calibri"/>
              </a:rPr>
              <a:t>غاية &amp; سياق</a:t>
            </a:r>
            <a:endParaRPr sz="2800">
              <a:solidFill>
                <a:schemeClr val="dk1"/>
              </a:solidFill>
              <a:latin typeface="Calibri"/>
              <a:ea typeface="Calibri"/>
              <a:cs typeface="Calibri"/>
              <a:sym typeface="Calibri"/>
            </a:endParaRPr>
          </a:p>
          <a:p>
            <a:pPr indent="0" lvl="0" marL="12700" marR="5080" rtl="0" algn="l">
              <a:lnSpc>
                <a:spcPct val="103099"/>
              </a:lnSpc>
              <a:spcBef>
                <a:spcPts val="10"/>
              </a:spcBef>
              <a:spcAft>
                <a:spcPts val="0"/>
              </a:spcAft>
              <a:buNone/>
            </a:pPr>
            <a:r>
              <a:rPr b="1" lang="ar-JO" sz="2600">
                <a:solidFill>
                  <a:schemeClr val="dk1"/>
                </a:solidFill>
                <a:latin typeface="Calibri"/>
                <a:ea typeface="Calibri"/>
                <a:cs typeface="Calibri"/>
                <a:sym typeface="Calibri"/>
              </a:rPr>
              <a:t>للإعلام أو التدريب أو الإقناع أو الترفيه أو البيع أو التظاهر؟ من الذي​ جمهور؟</a:t>
            </a:r>
            <a:endParaRPr sz="2600">
              <a:solidFill>
                <a:schemeClr val="dk1"/>
              </a:solidFill>
              <a:latin typeface="Calibri"/>
              <a:ea typeface="Calibri"/>
              <a:cs typeface="Calibri"/>
              <a:sym typeface="Calibri"/>
            </a:endParaRPr>
          </a:p>
          <a:p>
            <a:pPr indent="0" lvl="0" marL="12700" marR="3891915" rtl="0" algn="l">
              <a:lnSpc>
                <a:spcPct val="123461"/>
              </a:lnSpc>
              <a:spcBef>
                <a:spcPts val="114"/>
              </a:spcBef>
              <a:spcAft>
                <a:spcPts val="0"/>
              </a:spcAft>
              <a:buNone/>
            </a:pPr>
            <a:r>
              <a:rPr b="1" lang="ar-JO" sz="2600">
                <a:solidFill>
                  <a:schemeClr val="dk1"/>
                </a:solidFill>
                <a:latin typeface="Calibri"/>
                <a:ea typeface="Calibri"/>
                <a:cs typeface="Calibri"/>
                <a:sym typeface="Calibri"/>
              </a:rPr>
              <a:t>كم من الوقت لديك ؟ أين المكان ؟​</a:t>
            </a:r>
            <a:endParaRPr sz="2600">
              <a:solidFill>
                <a:schemeClr val="dk1"/>
              </a:solidFill>
              <a:latin typeface="Calibri"/>
              <a:ea typeface="Calibri"/>
              <a:cs typeface="Calibri"/>
              <a:sym typeface="Calibri"/>
            </a:endParaRPr>
          </a:p>
          <a:p>
            <a:pPr indent="0" lvl="0" marL="12700" marR="0" rtl="0" algn="l">
              <a:lnSpc>
                <a:spcPct val="118846"/>
              </a:lnSpc>
              <a:spcBef>
                <a:spcPts val="0"/>
              </a:spcBef>
              <a:spcAft>
                <a:spcPts val="0"/>
              </a:spcAft>
              <a:buNone/>
            </a:pPr>
            <a:r>
              <a:rPr b="1" lang="ar-JO" sz="2600">
                <a:solidFill>
                  <a:schemeClr val="dk1"/>
                </a:solidFill>
                <a:latin typeface="Calibri"/>
                <a:ea typeface="Calibri"/>
                <a:cs typeface="Calibri"/>
                <a:sym typeface="Calibri"/>
              </a:rPr>
              <a:t>رسمي أو غير رسمية؟</a:t>
            </a:r>
            <a:endParaRPr sz="26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1" name="Shape 311"/>
        <p:cNvGrpSpPr/>
        <p:nvPr/>
      </p:nvGrpSpPr>
      <p:grpSpPr>
        <a:xfrm>
          <a:off x="0" y="0"/>
          <a:ext cx="0" cy="0"/>
          <a:chOff x="0" y="0"/>
          <a:chExt cx="0" cy="0"/>
        </a:xfrm>
      </p:grpSpPr>
      <p:sp>
        <p:nvSpPr>
          <p:cNvPr id="312" name="Google Shape;312;p29"/>
          <p:cNvSpPr txBox="1"/>
          <p:nvPr/>
        </p:nvSpPr>
        <p:spPr>
          <a:xfrm>
            <a:off x="694842" y="6418230"/>
            <a:ext cx="276860" cy="242570"/>
          </a:xfrm>
          <a:prstGeom prst="rect">
            <a:avLst/>
          </a:prstGeom>
          <a:noFill/>
          <a:ln>
            <a:noFill/>
          </a:ln>
        </p:spPr>
        <p:txBody>
          <a:bodyPr anchorCtr="0" anchor="t" bIns="0" lIns="0" spcFirstLastPara="1" rIns="0" wrap="square" tIns="13950">
            <a:spAutoFit/>
          </a:bodyPr>
          <a:lstStyle/>
          <a:p>
            <a:pPr indent="0" lvl="0" marL="25400" marR="0" rtl="1" algn="r">
              <a:lnSpc>
                <a:spcPct val="100000"/>
              </a:lnSpc>
              <a:spcBef>
                <a:spcPts val="0"/>
              </a:spcBef>
              <a:spcAft>
                <a:spcPts val="0"/>
              </a:spcAft>
              <a:buNone/>
            </a:pPr>
            <a:fld id="{00000000-1234-1234-1234-123412341234}" type="slidenum">
              <a:rPr lang="ar-JO" sz="1400">
                <a:solidFill>
                  <a:schemeClr val="dk1"/>
                </a:solidFill>
                <a:latin typeface="Verdana"/>
                <a:ea typeface="Verdana"/>
                <a:cs typeface="Verdana"/>
                <a:sym typeface="Verdana"/>
              </a:rPr>
              <a:t>‹#›</a:t>
            </a:fld>
            <a:endParaRPr sz="1400">
              <a:solidFill>
                <a:schemeClr val="dk1"/>
              </a:solidFill>
              <a:latin typeface="Verdana"/>
              <a:ea typeface="Verdana"/>
              <a:cs typeface="Verdana"/>
              <a:sym typeface="Verdana"/>
            </a:endParaRPr>
          </a:p>
        </p:txBody>
      </p:sp>
      <p:sp>
        <p:nvSpPr>
          <p:cNvPr id="313" name="Google Shape;313;p29"/>
          <p:cNvSpPr txBox="1"/>
          <p:nvPr>
            <p:ph type="title"/>
          </p:nvPr>
        </p:nvSpPr>
        <p:spPr>
          <a:xfrm>
            <a:off x="2604261" y="190245"/>
            <a:ext cx="3502025" cy="51371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ar-JO"/>
              <a:t>إعطاء العروض التقديمية</a:t>
            </a:r>
            <a:endParaRPr/>
          </a:p>
        </p:txBody>
      </p:sp>
      <p:sp>
        <p:nvSpPr>
          <p:cNvPr id="314" name="Google Shape;314;p29"/>
          <p:cNvSpPr txBox="1"/>
          <p:nvPr/>
        </p:nvSpPr>
        <p:spPr>
          <a:xfrm>
            <a:off x="418591" y="847184"/>
            <a:ext cx="8215630" cy="5628005"/>
          </a:xfrm>
          <a:prstGeom prst="rect">
            <a:avLst/>
          </a:prstGeom>
          <a:noFill/>
          <a:ln>
            <a:noFill/>
          </a:ln>
        </p:spPr>
        <p:txBody>
          <a:bodyPr anchorCtr="0" anchor="t" bIns="0" lIns="0" spcFirstLastPara="1" rIns="0" wrap="square" tIns="185400">
            <a:spAutoFit/>
          </a:bodyPr>
          <a:lstStyle/>
          <a:p>
            <a:pPr indent="0" lvl="0" marL="69215" marR="0" rtl="0" algn="l">
              <a:lnSpc>
                <a:spcPct val="100000"/>
              </a:lnSpc>
              <a:spcBef>
                <a:spcPts val="0"/>
              </a:spcBef>
              <a:spcAft>
                <a:spcPts val="0"/>
              </a:spcAft>
              <a:buNone/>
            </a:pPr>
            <a:r>
              <a:rPr b="1" lang="ar-JO" sz="2800" u="sng">
                <a:solidFill>
                  <a:schemeClr val="dk1"/>
                </a:solidFill>
                <a:latin typeface="Calibri"/>
                <a:ea typeface="Calibri"/>
                <a:cs typeface="Calibri"/>
                <a:sym typeface="Calibri"/>
              </a:rPr>
              <a:t>تخطيط &amp; تحضير</a:t>
            </a:r>
            <a:endParaRPr sz="2800">
              <a:solidFill>
                <a:schemeClr val="dk1"/>
              </a:solidFill>
              <a:latin typeface="Calibri"/>
              <a:ea typeface="Calibri"/>
              <a:cs typeface="Calibri"/>
              <a:sym typeface="Calibri"/>
            </a:endParaRPr>
          </a:p>
          <a:p>
            <a:pPr indent="0" lvl="0" marL="69215" marR="3142615" rtl="0" algn="l">
              <a:lnSpc>
                <a:spcPct val="102699"/>
              </a:lnSpc>
              <a:spcBef>
                <a:spcPts val="1185"/>
              </a:spcBef>
              <a:spcAft>
                <a:spcPts val="0"/>
              </a:spcAft>
              <a:buNone/>
            </a:pPr>
            <a:r>
              <a:rPr b="1" lang="ar-JO" sz="2600">
                <a:solidFill>
                  <a:schemeClr val="dk1"/>
                </a:solidFill>
                <a:latin typeface="Calibri"/>
                <a:ea typeface="Calibri"/>
                <a:cs typeface="Calibri"/>
                <a:sym typeface="Calibri"/>
              </a:rPr>
              <a:t>الصلة بالهدف والجمهور! جمع المواد ذات الصلة رسالة</a:t>
            </a:r>
            <a:endParaRPr sz="2600">
              <a:solidFill>
                <a:schemeClr val="dk1"/>
              </a:solidFill>
              <a:latin typeface="Calibri"/>
              <a:ea typeface="Calibri"/>
              <a:cs typeface="Calibri"/>
              <a:sym typeface="Calibri"/>
            </a:endParaRPr>
          </a:p>
          <a:p>
            <a:pPr indent="-457200" lvl="0" marL="469900" marR="5080" rtl="0" algn="l">
              <a:lnSpc>
                <a:spcPct val="100000"/>
              </a:lnSpc>
              <a:spcBef>
                <a:spcPts val="590"/>
              </a:spcBef>
              <a:spcAft>
                <a:spcPts val="0"/>
              </a:spcAft>
              <a:buClr>
                <a:schemeClr val="dk1"/>
              </a:buClr>
              <a:buSzPts val="2600"/>
              <a:buFont typeface="Arial"/>
              <a:buChar char="•"/>
            </a:pPr>
            <a:r>
              <a:rPr b="1" lang="ar-JO" sz="2600">
                <a:solidFill>
                  <a:schemeClr val="dk1"/>
                </a:solidFill>
                <a:latin typeface="Calibri"/>
                <a:ea typeface="Calibri"/>
                <a:cs typeface="Calibri"/>
                <a:sym typeface="Calibri"/>
              </a:rPr>
              <a:t>من الجيد استشارة عدة أنواع من المصادر ( مثل الصحف والمجلات والدوريات والمطبوعات الحكومية والإنترنت والكتب المرجعية وما إلى ذلك) للحصول على جودة أعلى . عرض تقديمي.</a:t>
            </a:r>
            <a:endParaRPr sz="2600">
              <a:solidFill>
                <a:schemeClr val="dk1"/>
              </a:solidFill>
              <a:latin typeface="Calibri"/>
              <a:ea typeface="Calibri"/>
              <a:cs typeface="Calibri"/>
              <a:sym typeface="Calibri"/>
            </a:endParaRPr>
          </a:p>
          <a:p>
            <a:pPr indent="-457200" lvl="0" marL="469900" marR="155575" rtl="0" algn="l">
              <a:lnSpc>
                <a:spcPct val="100000"/>
              </a:lnSpc>
              <a:spcBef>
                <a:spcPts val="5"/>
              </a:spcBef>
              <a:spcAft>
                <a:spcPts val="0"/>
              </a:spcAft>
              <a:buClr>
                <a:schemeClr val="dk1"/>
              </a:buClr>
              <a:buSzPts val="2600"/>
              <a:buFont typeface="Arial"/>
              <a:buChar char="•"/>
            </a:pPr>
            <a:r>
              <a:rPr b="1" lang="ar-JO" sz="2600">
                <a:solidFill>
                  <a:schemeClr val="dk1"/>
                </a:solidFill>
                <a:latin typeface="Calibri"/>
                <a:ea typeface="Calibri"/>
                <a:cs typeface="Calibri"/>
                <a:sym typeface="Calibri"/>
              </a:rPr>
              <a:t>المفتاح هو إيجاد توازن بين الكثير من المعلومات و​​ فقير تحضير. وقد يكون السبب الأخير هو نقص المعلومات أو عدم دقتها . يجب أن يكون العرض واضحًا ودقيقًا وتحليليًا . إن المعرفة الجيدة بالموضوع توفر الثقة اللازمة للنهوض وتقديم المهمة عرض تقديمي.</a:t>
            </a:r>
            <a:endParaRPr sz="26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5" name="Shape 65"/>
        <p:cNvGrpSpPr/>
        <p:nvPr/>
      </p:nvGrpSpPr>
      <p:grpSpPr>
        <a:xfrm>
          <a:off x="0" y="0"/>
          <a:ext cx="0" cy="0"/>
          <a:chOff x="0" y="0"/>
          <a:chExt cx="0" cy="0"/>
        </a:xfrm>
      </p:grpSpPr>
      <p:sp>
        <p:nvSpPr>
          <p:cNvPr id="66" name="Google Shape;66;p3"/>
          <p:cNvSpPr/>
          <p:nvPr/>
        </p:nvSpPr>
        <p:spPr>
          <a:xfrm>
            <a:off x="1943100" y="2564892"/>
            <a:ext cx="4492752" cy="100888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67" name="Google Shape;67;p3"/>
          <p:cNvSpPr txBox="1"/>
          <p:nvPr/>
        </p:nvSpPr>
        <p:spPr>
          <a:xfrm>
            <a:off x="308862" y="1259535"/>
            <a:ext cx="8530337" cy="4802981"/>
          </a:xfrm>
          <a:prstGeom prst="rect">
            <a:avLst/>
          </a:prstGeom>
          <a:noFill/>
          <a:ln>
            <a:noFill/>
          </a:ln>
        </p:spPr>
        <p:txBody>
          <a:bodyPr anchorCtr="0" anchor="t" bIns="0" lIns="0" spcFirstLastPara="1" rIns="0" wrap="square" tIns="57775">
            <a:spAutoFit/>
          </a:bodyPr>
          <a:lstStyle/>
          <a:p>
            <a:pPr indent="0" lvl="0" marL="12700" marR="5080" rtl="0" algn="l">
              <a:lnSpc>
                <a:spcPct val="108076"/>
              </a:lnSpc>
              <a:spcBef>
                <a:spcPts val="0"/>
              </a:spcBef>
              <a:spcAft>
                <a:spcPts val="0"/>
              </a:spcAft>
              <a:buNone/>
            </a:pPr>
            <a:r>
              <a:rPr b="1" lang="ar-JO" sz="2600">
                <a:solidFill>
                  <a:schemeClr val="dk1"/>
                </a:solidFill>
                <a:latin typeface="Calibri"/>
                <a:ea typeface="Calibri"/>
                <a:cs typeface="Calibri"/>
                <a:sym typeface="Calibri"/>
              </a:rPr>
              <a:t>التواصل الفعال يعتمد بشكل كبير على الاستماع الفعال . الغرض الإضافي للاستماع الفعال هو نقل الاهتمام والاحترام للآخر​​​ شخص.</a:t>
            </a:r>
            <a:endParaRPr sz="2600">
              <a:solidFill>
                <a:schemeClr val="dk1"/>
              </a:solidFill>
              <a:latin typeface="Calibri"/>
              <a:ea typeface="Calibri"/>
              <a:cs typeface="Calibri"/>
              <a:sym typeface="Calibri"/>
            </a:endParaRPr>
          </a:p>
          <a:p>
            <a:pPr indent="0" lvl="0" marL="1917064" marR="0" rtl="0" algn="l">
              <a:lnSpc>
                <a:spcPct val="100000"/>
              </a:lnSpc>
              <a:spcBef>
                <a:spcPts val="2315"/>
              </a:spcBef>
              <a:spcAft>
                <a:spcPts val="0"/>
              </a:spcAft>
              <a:buNone/>
            </a:pPr>
            <a:r>
              <a:rPr b="1" lang="ar-JO" sz="3600">
                <a:solidFill>
                  <a:schemeClr val="dk1"/>
                </a:solidFill>
                <a:latin typeface="Calibri"/>
                <a:ea typeface="Calibri"/>
                <a:cs typeface="Calibri"/>
                <a:sym typeface="Calibri"/>
              </a:rPr>
              <a:t>السمع مقابل. الاستماع</a:t>
            </a:r>
            <a:endParaRPr sz="3600">
              <a:solidFill>
                <a:schemeClr val="dk1"/>
              </a:solidFill>
              <a:latin typeface="Calibri"/>
              <a:ea typeface="Calibri"/>
              <a:cs typeface="Calibri"/>
              <a:sym typeface="Calibri"/>
            </a:endParaRPr>
          </a:p>
          <a:p>
            <a:pPr indent="-165100" lvl="0" marL="184150" marR="0" rtl="0" algn="l">
              <a:lnSpc>
                <a:spcPct val="100000"/>
              </a:lnSpc>
              <a:spcBef>
                <a:spcPts val="145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السمع </a:t>
            </a:r>
            <a:r>
              <a:rPr b="1" lang="ar-JO" sz="2600" u="sng">
                <a:solidFill>
                  <a:schemeClr val="dk1"/>
                </a:solidFill>
                <a:latin typeface="Calibri"/>
                <a:ea typeface="Calibri"/>
                <a:cs typeface="Calibri"/>
                <a:sym typeface="Calibri"/>
              </a:rPr>
              <a:t>ليس كذلك</a:t>
            </a:r>
            <a:r>
              <a:rPr b="1" lang="ar-JO" sz="2600">
                <a:solidFill>
                  <a:schemeClr val="dk1"/>
                </a:solidFill>
                <a:latin typeface="Calibri"/>
                <a:ea typeface="Calibri"/>
                <a:cs typeface="Calibri"/>
                <a:sym typeface="Calibri"/>
              </a:rPr>
              <a:t> كمثل​ الاستماع!</a:t>
            </a:r>
            <a:endParaRPr sz="2600">
              <a:solidFill>
                <a:schemeClr val="dk1"/>
              </a:solidFill>
              <a:latin typeface="Calibri"/>
              <a:ea typeface="Calibri"/>
              <a:cs typeface="Calibri"/>
              <a:sym typeface="Calibri"/>
            </a:endParaRPr>
          </a:p>
          <a:p>
            <a:pPr indent="-165100" lvl="0" marL="184150" marR="560705" rtl="0" algn="l">
              <a:lnSpc>
                <a:spcPct val="115500"/>
              </a:lnSpc>
              <a:spcBef>
                <a:spcPts val="1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السمع هو نشاط فسيولوجي يحدث عندما تصل الموجات الصوتية إلى طبلة الأذن</a:t>
            </a:r>
            <a:endParaRPr sz="2600">
              <a:solidFill>
                <a:schemeClr val="dk1"/>
              </a:solidFill>
              <a:latin typeface="Calibri"/>
              <a:ea typeface="Calibri"/>
              <a:cs typeface="Calibri"/>
              <a:sym typeface="Calibri"/>
            </a:endParaRPr>
          </a:p>
          <a:p>
            <a:pPr indent="-165100" lvl="0" marL="184150" marR="0" rtl="0" algn="l">
              <a:lnSpc>
                <a:spcPct val="100000"/>
              </a:lnSpc>
              <a:spcBef>
                <a:spcPts val="49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إنه سلبي ويحدث حتى أثناء نومنا .</a:t>
            </a:r>
            <a:endParaRPr sz="2600">
              <a:solidFill>
                <a:schemeClr val="dk1"/>
              </a:solidFill>
              <a:latin typeface="Calibri"/>
              <a:ea typeface="Calibri"/>
              <a:cs typeface="Calibri"/>
              <a:sym typeface="Calibri"/>
            </a:endParaRPr>
          </a:p>
          <a:p>
            <a:pPr indent="-165100" lvl="0" marL="184150" marR="80645" rtl="0" algn="l">
              <a:lnSpc>
                <a:spcPct val="108076"/>
              </a:lnSpc>
              <a:spcBef>
                <a:spcPts val="85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الاستماع نشط ويتضمن الاستماع والانتباه والفهم </a:t>
            </a:r>
            <a:r>
              <a:rPr lang="ar-JO" sz="2100">
                <a:solidFill>
                  <a:schemeClr val="dk1"/>
                </a:solidFill>
                <a:latin typeface="Calibri"/>
                <a:ea typeface="Calibri"/>
                <a:cs typeface="Calibri"/>
                <a:sym typeface="Calibri"/>
              </a:rPr>
              <a:t>.</a:t>
            </a:r>
            <a:r>
              <a:rPr b="1" lang="ar-JO" sz="2600">
                <a:solidFill>
                  <a:schemeClr val="dk1"/>
                </a:solidFill>
                <a:latin typeface="Calibri"/>
                <a:ea typeface="Calibri"/>
                <a:cs typeface="Calibri"/>
                <a:sym typeface="Calibri"/>
              </a:rPr>
              <a:t>​​​</a:t>
            </a:r>
            <a:endParaRPr sz="2100">
              <a:solidFill>
                <a:schemeClr val="dk1"/>
              </a:solidFill>
              <a:latin typeface="Calibri"/>
              <a:ea typeface="Calibri"/>
              <a:cs typeface="Calibri"/>
              <a:sym typeface="Calibri"/>
            </a:endParaRPr>
          </a:p>
        </p:txBody>
      </p:sp>
      <p:sp>
        <p:nvSpPr>
          <p:cNvPr id="68" name="Google Shape;68;p3"/>
          <p:cNvSpPr/>
          <p:nvPr/>
        </p:nvSpPr>
        <p:spPr>
          <a:xfrm>
            <a:off x="2377439" y="315468"/>
            <a:ext cx="829056" cy="100888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69" name="Google Shape;69;p3"/>
          <p:cNvSpPr/>
          <p:nvPr/>
        </p:nvSpPr>
        <p:spPr>
          <a:xfrm>
            <a:off x="2609088" y="315468"/>
            <a:ext cx="3817620" cy="1008888"/>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70" name="Google Shape;70;p3"/>
          <p:cNvSpPr txBox="1"/>
          <p:nvPr>
            <p:ph type="title"/>
          </p:nvPr>
        </p:nvSpPr>
        <p:spPr>
          <a:xfrm>
            <a:off x="2647314" y="419176"/>
            <a:ext cx="3477260" cy="574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ar-JO" sz="3600"/>
              <a:t>1) نشط الاستماع</a:t>
            </a:r>
            <a:endParaRPr sz="3600"/>
          </a:p>
        </p:txBody>
      </p:sp>
      <p:sp>
        <p:nvSpPr>
          <p:cNvPr id="71" name="Google Shape;71;p3"/>
          <p:cNvSpPr txBox="1"/>
          <p:nvPr/>
        </p:nvSpPr>
        <p:spPr>
          <a:xfrm>
            <a:off x="707542" y="6431536"/>
            <a:ext cx="125095" cy="225425"/>
          </a:xfrm>
          <a:prstGeom prst="rect">
            <a:avLst/>
          </a:prstGeom>
          <a:noFill/>
          <a:ln>
            <a:noFill/>
          </a:ln>
        </p:spPr>
        <p:txBody>
          <a:bodyPr anchorCtr="0" anchor="t" bIns="0" lIns="0" spcFirstLastPara="1" rIns="0" wrap="square" tIns="0">
            <a:spAutoFit/>
          </a:bodyPr>
          <a:lstStyle/>
          <a:p>
            <a:pPr indent="0" lvl="0" marL="12700" marR="0" rtl="1" algn="r">
              <a:lnSpc>
                <a:spcPct val="118214"/>
              </a:lnSpc>
              <a:spcBef>
                <a:spcPts val="0"/>
              </a:spcBef>
              <a:spcAft>
                <a:spcPts val="0"/>
              </a:spcAft>
              <a:buNone/>
            </a:pPr>
            <a:r>
              <a:rPr lang="ar-JO" sz="1400">
                <a:solidFill>
                  <a:schemeClr val="dk1"/>
                </a:solidFill>
                <a:latin typeface="Arial"/>
                <a:ea typeface="Arial"/>
                <a:cs typeface="Arial"/>
                <a:sym typeface="Arial"/>
              </a:rPr>
              <a:t>3</a:t>
            </a:r>
            <a:endParaRPr sz="140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9" name="Shape 319"/>
        <p:cNvGrpSpPr/>
        <p:nvPr/>
      </p:nvGrpSpPr>
      <p:grpSpPr>
        <a:xfrm>
          <a:off x="0" y="0"/>
          <a:ext cx="0" cy="0"/>
          <a:chOff x="0" y="0"/>
          <a:chExt cx="0" cy="0"/>
        </a:xfrm>
      </p:grpSpPr>
      <p:sp>
        <p:nvSpPr>
          <p:cNvPr id="320" name="Google Shape;320;p30"/>
          <p:cNvSpPr txBox="1"/>
          <p:nvPr>
            <p:ph type="title"/>
          </p:nvPr>
        </p:nvSpPr>
        <p:spPr>
          <a:xfrm>
            <a:off x="2825623" y="368934"/>
            <a:ext cx="3498215"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ar-JO"/>
              <a:t>إعطاء العروض التقديمية</a:t>
            </a:r>
            <a:endParaRPr/>
          </a:p>
        </p:txBody>
      </p:sp>
      <p:sp>
        <p:nvSpPr>
          <p:cNvPr id="321" name="Google Shape;321;p30"/>
          <p:cNvSpPr txBox="1"/>
          <p:nvPr/>
        </p:nvSpPr>
        <p:spPr>
          <a:xfrm>
            <a:off x="709066" y="1306194"/>
            <a:ext cx="4057650" cy="2726644"/>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b="1" lang="ar-JO" sz="2800" u="sng">
                <a:solidFill>
                  <a:schemeClr val="dk1"/>
                </a:solidFill>
                <a:latin typeface="Calibri"/>
                <a:ea typeface="Calibri"/>
                <a:cs typeface="Calibri"/>
                <a:sym typeface="Calibri"/>
              </a:rPr>
              <a:t>تخطيط &amp; تحضير:</a:t>
            </a:r>
            <a:endParaRPr sz="2800">
              <a:solidFill>
                <a:schemeClr val="dk1"/>
              </a:solidFill>
              <a:latin typeface="Calibri"/>
              <a:ea typeface="Calibri"/>
              <a:cs typeface="Calibri"/>
              <a:sym typeface="Calibri"/>
            </a:endParaRPr>
          </a:p>
          <a:p>
            <a:pPr indent="0" lvl="0" marL="0" marR="0" rtl="0" algn="l">
              <a:lnSpc>
                <a:spcPct val="100000"/>
              </a:lnSpc>
              <a:spcBef>
                <a:spcPts val="35"/>
              </a:spcBef>
              <a:spcAft>
                <a:spcPts val="0"/>
              </a:spcAft>
              <a:buNone/>
            </a:pPr>
            <a:r>
              <a:t/>
            </a:r>
            <a:endParaRPr sz="3200">
              <a:solidFill>
                <a:schemeClr val="dk1"/>
              </a:solidFill>
              <a:latin typeface="Times New Roman"/>
              <a:ea typeface="Times New Roman"/>
              <a:cs typeface="Times New Roman"/>
              <a:sym typeface="Times New Roman"/>
            </a:endParaRPr>
          </a:p>
          <a:p>
            <a:pPr indent="0" lvl="0" marL="12700" marR="0" rtl="0" algn="l">
              <a:lnSpc>
                <a:spcPct val="100000"/>
              </a:lnSpc>
              <a:spcBef>
                <a:spcPts val="5"/>
              </a:spcBef>
              <a:spcAft>
                <a:spcPts val="0"/>
              </a:spcAft>
              <a:buNone/>
            </a:pPr>
            <a:r>
              <a:rPr b="1" lang="ar-JO" sz="2600">
                <a:solidFill>
                  <a:schemeClr val="dk1"/>
                </a:solidFill>
                <a:latin typeface="Calibri"/>
                <a:ea typeface="Calibri"/>
                <a:cs typeface="Calibri"/>
                <a:sym typeface="Calibri"/>
              </a:rPr>
              <a:t>هيكلة مادة</a:t>
            </a:r>
            <a:endParaRPr sz="2600">
              <a:solidFill>
                <a:schemeClr val="dk1"/>
              </a:solidFill>
              <a:latin typeface="Calibri"/>
              <a:ea typeface="Calibri"/>
              <a:cs typeface="Calibri"/>
              <a:sym typeface="Calibri"/>
            </a:endParaRPr>
          </a:p>
          <a:p>
            <a:pPr indent="0" lvl="0" marL="12700" marR="755650" rtl="0" algn="l">
              <a:lnSpc>
                <a:spcPct val="102699"/>
              </a:lnSpc>
              <a:spcBef>
                <a:spcPts val="1160"/>
              </a:spcBef>
              <a:spcAft>
                <a:spcPts val="0"/>
              </a:spcAft>
              <a:buNone/>
            </a:pPr>
            <a:r>
              <a:rPr b="1" lang="ar-JO" sz="2600">
                <a:solidFill>
                  <a:schemeClr val="dk1"/>
                </a:solidFill>
                <a:latin typeface="Calibri"/>
                <a:ea typeface="Calibri"/>
                <a:cs typeface="Calibri"/>
                <a:sym typeface="Calibri"/>
              </a:rPr>
              <a:t>المقدمة = جذب الانتباه الأوسط = منطقي، قطع</a:t>
            </a:r>
            <a:endParaRPr sz="2600">
              <a:solidFill>
                <a:schemeClr val="dk1"/>
              </a:solidFill>
              <a:latin typeface="Calibri"/>
              <a:ea typeface="Calibri"/>
              <a:cs typeface="Calibri"/>
              <a:sym typeface="Calibri"/>
            </a:endParaRPr>
          </a:p>
          <a:p>
            <a:pPr indent="0" lvl="0" marL="12700" marR="0" rtl="0" algn="l">
              <a:lnSpc>
                <a:spcPct val="100000"/>
              </a:lnSpc>
              <a:spcBef>
                <a:spcPts val="100"/>
              </a:spcBef>
              <a:spcAft>
                <a:spcPts val="0"/>
              </a:spcAft>
              <a:buNone/>
            </a:pPr>
            <a:r>
              <a:rPr b="1" lang="ar-JO" sz="2600">
                <a:solidFill>
                  <a:schemeClr val="dk1"/>
                </a:solidFill>
                <a:latin typeface="Calibri"/>
                <a:ea typeface="Calibri"/>
                <a:cs typeface="Calibri"/>
                <a:sym typeface="Calibri"/>
              </a:rPr>
              <a:t>النهاية = تلخيص الرئيسي نقاط</a:t>
            </a:r>
            <a:endParaRPr sz="26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6" name="Shape 326"/>
        <p:cNvGrpSpPr/>
        <p:nvPr/>
      </p:nvGrpSpPr>
      <p:grpSpPr>
        <a:xfrm>
          <a:off x="0" y="0"/>
          <a:ext cx="0" cy="0"/>
          <a:chOff x="0" y="0"/>
          <a:chExt cx="0" cy="0"/>
        </a:xfrm>
      </p:grpSpPr>
      <p:sp>
        <p:nvSpPr>
          <p:cNvPr id="327" name="Google Shape;327;p31"/>
          <p:cNvSpPr txBox="1"/>
          <p:nvPr>
            <p:ph type="title"/>
          </p:nvPr>
        </p:nvSpPr>
        <p:spPr>
          <a:xfrm>
            <a:off x="475589" y="1093469"/>
            <a:ext cx="7844790" cy="1167765"/>
          </a:xfrm>
          <a:prstGeom prst="rect">
            <a:avLst/>
          </a:prstGeom>
          <a:noFill/>
          <a:ln>
            <a:noFill/>
          </a:ln>
        </p:spPr>
        <p:txBody>
          <a:bodyPr anchorCtr="0" anchor="t" bIns="0" lIns="0" spcFirstLastPara="1" rIns="0" wrap="square" tIns="52700">
            <a:spAutoFit/>
          </a:bodyPr>
          <a:lstStyle/>
          <a:p>
            <a:pPr indent="0" lvl="0" marL="12700" marR="5080" rtl="0" algn="l">
              <a:lnSpc>
                <a:spcPct val="90400"/>
              </a:lnSpc>
              <a:spcBef>
                <a:spcPts val="0"/>
              </a:spcBef>
              <a:spcAft>
                <a:spcPts val="0"/>
              </a:spcAft>
              <a:buNone/>
            </a:pPr>
            <a:r>
              <a:rPr lang="ar-JO" sz="2600"/>
              <a:t>يجب أن تجذب </a:t>
            </a:r>
            <a:r>
              <a:rPr lang="ar-JO" sz="2800" u="sng"/>
              <a:t>المقدمة </a:t>
            </a:r>
            <a:r>
              <a:rPr lang="ar-JO" sz="2600"/>
              <a:t>انتباه الجمهور ؛ أهمية خاصة هي الأولى 5 دقائق. بعض تقنيات مفيدة لتحقيق ذلك يشمل:</a:t>
            </a:r>
            <a:endParaRPr sz="2600"/>
          </a:p>
        </p:txBody>
      </p:sp>
      <p:sp>
        <p:nvSpPr>
          <p:cNvPr id="328" name="Google Shape;328;p31"/>
          <p:cNvSpPr txBox="1"/>
          <p:nvPr/>
        </p:nvSpPr>
        <p:spPr>
          <a:xfrm>
            <a:off x="475589" y="2297683"/>
            <a:ext cx="8081009" cy="779145"/>
          </a:xfrm>
          <a:prstGeom prst="rect">
            <a:avLst/>
          </a:prstGeom>
          <a:noFill/>
          <a:ln>
            <a:noFill/>
          </a:ln>
        </p:spPr>
        <p:txBody>
          <a:bodyPr anchorCtr="0" anchor="t" bIns="0" lIns="0" spcFirstLastPara="1" rIns="0" wrap="square" tIns="57775">
            <a:spAutoFit/>
          </a:bodyPr>
          <a:lstStyle/>
          <a:p>
            <a:pPr indent="298450" lvl="0" marL="12700" marR="5080" rtl="0" algn="l">
              <a:lnSpc>
                <a:spcPct val="108076"/>
              </a:lnSpc>
              <a:spcBef>
                <a:spcPts val="0"/>
              </a:spcBef>
              <a:spcAft>
                <a:spcPts val="0"/>
              </a:spcAft>
              <a:buNone/>
            </a:pPr>
            <a:r>
              <a:rPr b="1" lang="ar-JO" sz="2600">
                <a:solidFill>
                  <a:schemeClr val="dk1"/>
                </a:solidFill>
                <a:latin typeface="Calibri"/>
                <a:ea typeface="Calibri"/>
                <a:cs typeface="Calibri"/>
                <a:sym typeface="Calibri"/>
              </a:rPr>
              <a:t>نظرة عامة على العرض التقديمي مع تحديد القضايا والأهداف</a:t>
            </a:r>
            <a:endParaRPr sz="2600">
              <a:solidFill>
                <a:schemeClr val="dk1"/>
              </a:solidFill>
              <a:latin typeface="Calibri"/>
              <a:ea typeface="Calibri"/>
              <a:cs typeface="Calibri"/>
              <a:sym typeface="Calibri"/>
            </a:endParaRPr>
          </a:p>
        </p:txBody>
      </p:sp>
      <p:sp>
        <p:nvSpPr>
          <p:cNvPr id="329" name="Google Shape;329;p31"/>
          <p:cNvSpPr txBox="1"/>
          <p:nvPr/>
        </p:nvSpPr>
        <p:spPr>
          <a:xfrm>
            <a:off x="475589" y="3049879"/>
            <a:ext cx="114300" cy="2318385"/>
          </a:xfrm>
          <a:prstGeom prst="rect">
            <a:avLst/>
          </a:prstGeom>
          <a:noFill/>
          <a:ln>
            <a:noFill/>
          </a:ln>
        </p:spPr>
        <p:txBody>
          <a:bodyPr anchorCtr="0" anchor="t" bIns="0" lIns="0" spcFirstLastPara="1" rIns="0" wrap="square" tIns="74925">
            <a:spAutoFit/>
          </a:bodyPr>
          <a:lstStyle/>
          <a:p>
            <a:pPr indent="0" lvl="0" marL="12700" marR="0" rtl="1" algn="r">
              <a:lnSpc>
                <a:spcPct val="100000"/>
              </a:lnSpc>
              <a:spcBef>
                <a:spcPts val="0"/>
              </a:spcBef>
              <a:spcAft>
                <a:spcPts val="0"/>
              </a:spcAft>
              <a:buNone/>
            </a:pPr>
            <a:r>
              <a:rPr b="1" lang="ar-JO"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a:p>
            <a:pPr indent="0" lvl="0" marL="12700" marR="0" rtl="1" algn="r">
              <a:lnSpc>
                <a:spcPct val="100000"/>
              </a:lnSpc>
              <a:spcBef>
                <a:spcPts val="490"/>
              </a:spcBef>
              <a:spcAft>
                <a:spcPts val="0"/>
              </a:spcAft>
              <a:buNone/>
            </a:pPr>
            <a:r>
              <a:rPr b="1" lang="ar-JO"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a:p>
            <a:pPr indent="0" lvl="0" marL="12700" marR="0" rtl="1" algn="r">
              <a:lnSpc>
                <a:spcPct val="100000"/>
              </a:lnSpc>
              <a:spcBef>
                <a:spcPts val="495"/>
              </a:spcBef>
              <a:spcAft>
                <a:spcPts val="0"/>
              </a:spcAft>
              <a:buNone/>
            </a:pPr>
            <a:r>
              <a:rPr b="1" lang="ar-JO"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a:p>
            <a:pPr indent="0" lvl="0" marL="12700" marR="0" rtl="1" algn="r">
              <a:lnSpc>
                <a:spcPct val="100000"/>
              </a:lnSpc>
              <a:spcBef>
                <a:spcPts val="480"/>
              </a:spcBef>
              <a:spcAft>
                <a:spcPts val="0"/>
              </a:spcAft>
              <a:buNone/>
            </a:pPr>
            <a:r>
              <a:rPr b="1" lang="ar-JO"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a:p>
            <a:pPr indent="0" lvl="0" marL="12700" marR="0" rtl="1" algn="r">
              <a:lnSpc>
                <a:spcPct val="100000"/>
              </a:lnSpc>
              <a:spcBef>
                <a:spcPts val="495"/>
              </a:spcBef>
              <a:spcAft>
                <a:spcPts val="0"/>
              </a:spcAft>
              <a:buNone/>
            </a:pPr>
            <a:r>
              <a:rPr b="1" lang="ar-JO"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p:txBody>
      </p:sp>
      <p:sp>
        <p:nvSpPr>
          <p:cNvPr id="330" name="Google Shape;330;p31"/>
          <p:cNvSpPr txBox="1"/>
          <p:nvPr/>
        </p:nvSpPr>
        <p:spPr>
          <a:xfrm>
            <a:off x="1161694" y="3049879"/>
            <a:ext cx="3592829" cy="2318385"/>
          </a:xfrm>
          <a:prstGeom prst="rect">
            <a:avLst/>
          </a:prstGeom>
          <a:noFill/>
          <a:ln>
            <a:noFill/>
          </a:ln>
        </p:spPr>
        <p:txBody>
          <a:bodyPr anchorCtr="0" anchor="t" bIns="0" lIns="0" spcFirstLastPara="1" rIns="0" wrap="square" tIns="12050">
            <a:spAutoFit/>
          </a:bodyPr>
          <a:lstStyle/>
          <a:p>
            <a:pPr indent="0" lvl="0" marL="12700" marR="5080" rtl="0" algn="l">
              <a:lnSpc>
                <a:spcPct val="115799"/>
              </a:lnSpc>
              <a:spcBef>
                <a:spcPts val="0"/>
              </a:spcBef>
              <a:spcAft>
                <a:spcPts val="0"/>
              </a:spcAft>
              <a:buNone/>
            </a:pPr>
            <a:r>
              <a:rPr b="1" lang="ar-JO" sz="2600">
                <a:solidFill>
                  <a:schemeClr val="dk1"/>
                </a:solidFill>
                <a:latin typeface="Calibri"/>
                <a:ea typeface="Calibri"/>
                <a:cs typeface="Calibri"/>
                <a:sym typeface="Calibri"/>
              </a:rPr>
              <a:t>إحصائية أو صادمة حقيقة أ اقتباس</a:t>
            </a:r>
            <a:endParaRPr sz="2600">
              <a:solidFill>
                <a:schemeClr val="dk1"/>
              </a:solidFill>
              <a:latin typeface="Calibri"/>
              <a:ea typeface="Calibri"/>
              <a:cs typeface="Calibri"/>
              <a:sym typeface="Calibri"/>
            </a:endParaRPr>
          </a:p>
          <a:p>
            <a:pPr indent="0" lvl="0" marL="12700" marR="0" rtl="0" algn="l">
              <a:lnSpc>
                <a:spcPct val="100000"/>
              </a:lnSpc>
              <a:spcBef>
                <a:spcPts val="495"/>
              </a:spcBef>
              <a:spcAft>
                <a:spcPts val="0"/>
              </a:spcAft>
              <a:buNone/>
            </a:pPr>
            <a:r>
              <a:rPr b="1" lang="ar-JO" sz="2600">
                <a:solidFill>
                  <a:schemeClr val="dk1"/>
                </a:solidFill>
                <a:latin typeface="Calibri"/>
                <a:ea typeface="Calibri"/>
                <a:cs typeface="Calibri"/>
                <a:sym typeface="Calibri"/>
              </a:rPr>
              <a:t>أ سؤال</a:t>
            </a:r>
            <a:endParaRPr sz="2600">
              <a:solidFill>
                <a:schemeClr val="dk1"/>
              </a:solidFill>
              <a:latin typeface="Calibri"/>
              <a:ea typeface="Calibri"/>
              <a:cs typeface="Calibri"/>
              <a:sym typeface="Calibri"/>
            </a:endParaRPr>
          </a:p>
          <a:p>
            <a:pPr indent="0" lvl="0" marL="12700" marR="712470" rtl="0" algn="l">
              <a:lnSpc>
                <a:spcPct val="138846"/>
              </a:lnSpc>
              <a:spcBef>
                <a:spcPts val="195"/>
              </a:spcBef>
              <a:spcAft>
                <a:spcPts val="0"/>
              </a:spcAft>
              <a:buNone/>
            </a:pPr>
            <a:r>
              <a:rPr b="1" lang="ar-JO" sz="2600">
                <a:solidFill>
                  <a:schemeClr val="dk1"/>
                </a:solidFill>
                <a:latin typeface="Calibri"/>
                <a:ea typeface="Calibri"/>
                <a:cs typeface="Calibri"/>
                <a:sym typeface="Calibri"/>
              </a:rPr>
              <a:t>روح الدعابة حادثة عنوان​</a:t>
            </a:r>
            <a:endParaRPr sz="26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5" name="Shape 335"/>
        <p:cNvGrpSpPr/>
        <p:nvPr/>
      </p:nvGrpSpPr>
      <p:grpSpPr>
        <a:xfrm>
          <a:off x="0" y="0"/>
          <a:ext cx="0" cy="0"/>
          <a:chOff x="0" y="0"/>
          <a:chExt cx="0" cy="0"/>
        </a:xfrm>
      </p:grpSpPr>
      <p:sp>
        <p:nvSpPr>
          <p:cNvPr id="336" name="Google Shape;336;p32"/>
          <p:cNvSpPr txBox="1"/>
          <p:nvPr/>
        </p:nvSpPr>
        <p:spPr>
          <a:xfrm>
            <a:off x="706018" y="588086"/>
            <a:ext cx="8016875" cy="4526915"/>
          </a:xfrm>
          <a:prstGeom prst="rect">
            <a:avLst/>
          </a:prstGeom>
          <a:noFill/>
          <a:ln>
            <a:noFill/>
          </a:ln>
        </p:spPr>
        <p:txBody>
          <a:bodyPr anchorCtr="0" anchor="t" bIns="0" lIns="0" spcFirstLastPara="1" rIns="0" wrap="square" tIns="54600">
            <a:spAutoFit/>
          </a:bodyPr>
          <a:lstStyle/>
          <a:p>
            <a:pPr indent="0" lvl="0" marL="12700" marR="5080" rtl="0" algn="l">
              <a:lnSpc>
                <a:spcPct val="90100"/>
              </a:lnSpc>
              <a:spcBef>
                <a:spcPts val="0"/>
              </a:spcBef>
              <a:spcAft>
                <a:spcPts val="0"/>
              </a:spcAft>
              <a:buNone/>
            </a:pPr>
            <a:r>
              <a:rPr b="1" lang="ar-JO" sz="2800" u="sng">
                <a:solidFill>
                  <a:schemeClr val="dk1"/>
                </a:solidFill>
                <a:latin typeface="Calibri"/>
                <a:ea typeface="Calibri"/>
                <a:cs typeface="Calibri"/>
                <a:sym typeface="Calibri"/>
              </a:rPr>
              <a:t>الجزء الأوسط أو </a:t>
            </a:r>
            <a:r>
              <a:rPr b="1" lang="ar-JO" sz="2600">
                <a:solidFill>
                  <a:schemeClr val="dk1"/>
                </a:solidFill>
                <a:latin typeface="Calibri"/>
                <a:ea typeface="Calibri"/>
                <a:cs typeface="Calibri"/>
                <a:sym typeface="Calibri"/>
              </a:rPr>
              <a:t>الرئيسي من العرض هو مكان الحجة أو الشرح متوفر . وينبغي أن يتكون هذا من النقاط الرئيسية . إحدى الطرق المفيدة لتحديد أفضل هيكل هي تلخيص الملاحظات التي تم جمعها والتركيز على النقاط الرئيسية . اكتبها على بطاقات أو على شكل خريطة ذهنية (رسم بياني) ثم قرر الترتيب الذي ستقدمها به - هل يجب أن يأتي الأهم أولاً أم أخيرًا ، أم يجب أن يكون بتسلسل زمني؟</a:t>
            </a:r>
            <a:endParaRPr sz="2600">
              <a:solidFill>
                <a:schemeClr val="dk1"/>
              </a:solidFill>
              <a:latin typeface="Calibri"/>
              <a:ea typeface="Calibri"/>
              <a:cs typeface="Calibri"/>
              <a:sym typeface="Calibri"/>
            </a:endParaRPr>
          </a:p>
          <a:p>
            <a:pPr indent="0" lvl="0" marL="0" marR="0" rtl="0" algn="l">
              <a:lnSpc>
                <a:spcPct val="100000"/>
              </a:lnSpc>
              <a:spcBef>
                <a:spcPts val="45"/>
              </a:spcBef>
              <a:spcAft>
                <a:spcPts val="0"/>
              </a:spcAft>
              <a:buNone/>
            </a:pPr>
            <a:r>
              <a:t/>
            </a:r>
            <a:endParaRPr sz="3200">
              <a:solidFill>
                <a:schemeClr val="dk1"/>
              </a:solidFill>
              <a:latin typeface="Times New Roman"/>
              <a:ea typeface="Times New Roman"/>
              <a:cs typeface="Times New Roman"/>
              <a:sym typeface="Times New Roman"/>
            </a:endParaRPr>
          </a:p>
          <a:p>
            <a:pPr indent="0" lvl="0" marL="12700" marR="53339" rtl="0" algn="l">
              <a:lnSpc>
                <a:spcPct val="90400"/>
              </a:lnSpc>
              <a:spcBef>
                <a:spcPts val="0"/>
              </a:spcBef>
              <a:spcAft>
                <a:spcPts val="0"/>
              </a:spcAft>
              <a:buNone/>
            </a:pPr>
            <a:r>
              <a:rPr b="1" lang="ar-JO" sz="2800" u="sng">
                <a:solidFill>
                  <a:schemeClr val="dk1"/>
                </a:solidFill>
                <a:latin typeface="Calibri"/>
                <a:ea typeface="Calibri"/>
                <a:cs typeface="Calibri"/>
                <a:sym typeface="Calibri"/>
              </a:rPr>
              <a:t>ال​ إغلاق​​ </a:t>
            </a:r>
            <a:r>
              <a:rPr b="1" lang="ar-JO" sz="2600">
                <a:solidFill>
                  <a:schemeClr val="dk1"/>
                </a:solidFill>
                <a:latin typeface="Calibri"/>
                <a:ea typeface="Calibri"/>
                <a:cs typeface="Calibri"/>
                <a:sym typeface="Calibri"/>
              </a:rPr>
              <a:t>أو ينشأ مجموع الاستنتاجات​​ ماي ن​ ص أوي ن تيسي. ومن المفيد تضمين بيان ختامي ، ربما يتعلق بالأهداف المذكورة في الوثيقة​ مقدمة.</a:t>
            </a:r>
            <a:endParaRPr sz="26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1" name="Shape 341"/>
        <p:cNvGrpSpPr/>
        <p:nvPr/>
      </p:nvGrpSpPr>
      <p:grpSpPr>
        <a:xfrm>
          <a:off x="0" y="0"/>
          <a:ext cx="0" cy="0"/>
          <a:chOff x="0" y="0"/>
          <a:chExt cx="0" cy="0"/>
        </a:xfrm>
      </p:grpSpPr>
      <p:sp>
        <p:nvSpPr>
          <p:cNvPr id="342" name="Google Shape;342;p33"/>
          <p:cNvSpPr txBox="1"/>
          <p:nvPr>
            <p:ph type="title"/>
          </p:nvPr>
        </p:nvSpPr>
        <p:spPr>
          <a:xfrm>
            <a:off x="2964942" y="607821"/>
            <a:ext cx="3498215"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ar-JO"/>
              <a:t>إعطاء العروض التقديمية</a:t>
            </a:r>
            <a:endParaRPr/>
          </a:p>
        </p:txBody>
      </p:sp>
      <p:sp>
        <p:nvSpPr>
          <p:cNvPr id="343" name="Google Shape;343;p33"/>
          <p:cNvSpPr txBox="1"/>
          <p:nvPr/>
        </p:nvSpPr>
        <p:spPr>
          <a:xfrm>
            <a:off x="404266" y="1353282"/>
            <a:ext cx="3552825" cy="1997075"/>
          </a:xfrm>
          <a:prstGeom prst="rect">
            <a:avLst/>
          </a:prstGeom>
          <a:noFill/>
          <a:ln>
            <a:noFill/>
          </a:ln>
        </p:spPr>
        <p:txBody>
          <a:bodyPr anchorCtr="0" anchor="t" bIns="0" lIns="0" spcFirstLastPara="1" rIns="0" wrap="square" tIns="184150">
            <a:spAutoFit/>
          </a:bodyPr>
          <a:lstStyle/>
          <a:p>
            <a:pPr indent="0" lvl="0" marL="12700" marR="0" rtl="0" algn="l">
              <a:lnSpc>
                <a:spcPct val="100000"/>
              </a:lnSpc>
              <a:spcBef>
                <a:spcPts val="0"/>
              </a:spcBef>
              <a:spcAft>
                <a:spcPts val="0"/>
              </a:spcAft>
              <a:buNone/>
            </a:pPr>
            <a:r>
              <a:rPr b="1" lang="ar-JO" sz="2800" u="sng">
                <a:solidFill>
                  <a:schemeClr val="dk1"/>
                </a:solidFill>
                <a:latin typeface="Calibri"/>
                <a:ea typeface="Calibri"/>
                <a:cs typeface="Calibri"/>
                <a:sym typeface="Calibri"/>
              </a:rPr>
              <a:t>تخطيط &amp; تحضير:</a:t>
            </a:r>
            <a:endParaRPr sz="2800">
              <a:solidFill>
                <a:schemeClr val="dk1"/>
              </a:solidFill>
              <a:latin typeface="Calibri"/>
              <a:ea typeface="Calibri"/>
              <a:cs typeface="Calibri"/>
              <a:sym typeface="Calibri"/>
            </a:endParaRPr>
          </a:p>
          <a:p>
            <a:pPr indent="0" lvl="0" marL="12700" marR="0" rtl="0" algn="l">
              <a:lnSpc>
                <a:spcPct val="100000"/>
              </a:lnSpc>
              <a:spcBef>
                <a:spcPts val="1265"/>
              </a:spcBef>
              <a:spcAft>
                <a:spcPts val="0"/>
              </a:spcAft>
              <a:buNone/>
            </a:pPr>
            <a:r>
              <a:rPr b="1" lang="ar-JO" sz="2600">
                <a:solidFill>
                  <a:schemeClr val="dk1"/>
                </a:solidFill>
                <a:latin typeface="Calibri"/>
                <a:ea typeface="Calibri"/>
                <a:cs typeface="Calibri"/>
                <a:sym typeface="Calibri"/>
              </a:rPr>
              <a:t>استخدام ملحوظات</a:t>
            </a:r>
            <a:endParaRPr sz="2600">
              <a:solidFill>
                <a:schemeClr val="dk1"/>
              </a:solidFill>
              <a:latin typeface="Calibri"/>
              <a:ea typeface="Calibri"/>
              <a:cs typeface="Calibri"/>
              <a:sym typeface="Calibri"/>
            </a:endParaRPr>
          </a:p>
          <a:p>
            <a:pPr indent="0" lvl="0" marL="12700" marR="161925" rtl="0" algn="l">
              <a:lnSpc>
                <a:spcPct val="123846"/>
              </a:lnSpc>
              <a:spcBef>
                <a:spcPts val="115"/>
              </a:spcBef>
              <a:spcAft>
                <a:spcPts val="0"/>
              </a:spcAft>
              <a:buNone/>
            </a:pPr>
            <a:r>
              <a:rPr b="1" lang="ar-JO" sz="2600">
                <a:solidFill>
                  <a:schemeClr val="dk1"/>
                </a:solidFill>
                <a:latin typeface="Calibri"/>
                <a:ea typeface="Calibri"/>
                <a:cs typeface="Calibri"/>
                <a:sym typeface="Calibri"/>
              </a:rPr>
              <a:t>استخدام الوسائل البصرية -KISS ! تمرين</a:t>
            </a:r>
            <a:endParaRPr sz="2600">
              <a:solidFill>
                <a:schemeClr val="dk1"/>
              </a:solidFill>
              <a:latin typeface="Calibri"/>
              <a:ea typeface="Calibri"/>
              <a:cs typeface="Calibri"/>
              <a:sym typeface="Calibri"/>
            </a:endParaRPr>
          </a:p>
        </p:txBody>
      </p:sp>
      <p:sp>
        <p:nvSpPr>
          <p:cNvPr id="344" name="Google Shape;344;p33"/>
          <p:cNvSpPr/>
          <p:nvPr/>
        </p:nvSpPr>
        <p:spPr>
          <a:xfrm>
            <a:off x="5180069" y="4276049"/>
            <a:ext cx="1719202" cy="169740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33"/>
          <p:cNvSpPr txBox="1"/>
          <p:nvPr/>
        </p:nvSpPr>
        <p:spPr>
          <a:xfrm>
            <a:off x="707542" y="6418230"/>
            <a:ext cx="251460" cy="242570"/>
          </a:xfrm>
          <a:prstGeom prst="rect">
            <a:avLst/>
          </a:prstGeom>
          <a:noFill/>
          <a:ln>
            <a:noFill/>
          </a:ln>
        </p:spPr>
        <p:txBody>
          <a:bodyPr anchorCtr="0" anchor="t" bIns="0" lIns="0" spcFirstLastPara="1" rIns="0" wrap="square" tIns="13950">
            <a:spAutoFit/>
          </a:bodyPr>
          <a:lstStyle/>
          <a:p>
            <a:pPr indent="0" lvl="0" marL="12700" marR="0" rtl="1" algn="r">
              <a:lnSpc>
                <a:spcPct val="100000"/>
              </a:lnSpc>
              <a:spcBef>
                <a:spcPts val="0"/>
              </a:spcBef>
              <a:spcAft>
                <a:spcPts val="0"/>
              </a:spcAft>
              <a:buNone/>
            </a:pPr>
            <a:r>
              <a:rPr lang="ar-JO" sz="1400">
                <a:solidFill>
                  <a:schemeClr val="dk1"/>
                </a:solidFill>
                <a:latin typeface="Verdana"/>
                <a:ea typeface="Verdana"/>
                <a:cs typeface="Verdana"/>
                <a:sym typeface="Verdana"/>
              </a:rPr>
              <a:t>33</a:t>
            </a:r>
            <a:endParaRPr sz="1400">
              <a:solidFill>
                <a:schemeClr val="dk1"/>
              </a:solidFill>
              <a:latin typeface="Verdana"/>
              <a:ea typeface="Verdana"/>
              <a:cs typeface="Verdana"/>
              <a:sym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0" name="Shape 350"/>
        <p:cNvGrpSpPr/>
        <p:nvPr/>
      </p:nvGrpSpPr>
      <p:grpSpPr>
        <a:xfrm>
          <a:off x="0" y="0"/>
          <a:ext cx="0" cy="0"/>
          <a:chOff x="0" y="0"/>
          <a:chExt cx="0" cy="0"/>
        </a:xfrm>
      </p:grpSpPr>
      <p:sp>
        <p:nvSpPr>
          <p:cNvPr id="351" name="Google Shape;351;p34"/>
          <p:cNvSpPr txBox="1"/>
          <p:nvPr/>
        </p:nvSpPr>
        <p:spPr>
          <a:xfrm>
            <a:off x="258267" y="370713"/>
            <a:ext cx="8515985" cy="5970905"/>
          </a:xfrm>
          <a:prstGeom prst="rect">
            <a:avLst/>
          </a:prstGeom>
          <a:noFill/>
          <a:ln>
            <a:noFill/>
          </a:ln>
        </p:spPr>
        <p:txBody>
          <a:bodyPr anchorCtr="0" anchor="t" bIns="0" lIns="0" spcFirstLastPara="1" rIns="0" wrap="square" tIns="13325">
            <a:spAutoFit/>
          </a:bodyPr>
          <a:lstStyle/>
          <a:p>
            <a:pPr indent="0" lvl="0" marL="12700" marR="5080" rtl="0" algn="l">
              <a:lnSpc>
                <a:spcPct val="100000"/>
              </a:lnSpc>
              <a:spcBef>
                <a:spcPts val="0"/>
              </a:spcBef>
              <a:spcAft>
                <a:spcPts val="0"/>
              </a:spcAft>
              <a:buNone/>
            </a:pPr>
            <a:r>
              <a:rPr b="1" lang="ar-JO" sz="2600">
                <a:solidFill>
                  <a:schemeClr val="dk1"/>
                </a:solidFill>
                <a:latin typeface="Calibri"/>
                <a:ea typeface="Calibri"/>
                <a:cs typeface="Calibri"/>
                <a:sym typeface="Calibri"/>
              </a:rPr>
              <a:t>إنها فكرة جيدة للاستخدام</a:t>
            </a:r>
            <a:r>
              <a:rPr b="1" lang="ar-JO" sz="2600" u="sng">
                <a:solidFill>
                  <a:schemeClr val="dk1"/>
                </a:solidFill>
                <a:latin typeface="Calibri"/>
                <a:ea typeface="Calibri"/>
                <a:cs typeface="Calibri"/>
                <a:sym typeface="Calibri"/>
              </a:rPr>
              <a:t>​ مكبرات الصوت' ملحوظات </a:t>
            </a:r>
            <a:r>
              <a:rPr b="1" lang="ar-JO" sz="2600">
                <a:solidFill>
                  <a:schemeClr val="dk1"/>
                </a:solidFill>
                <a:latin typeface="Calibri"/>
                <a:ea typeface="Calibri"/>
                <a:cs typeface="Calibri"/>
                <a:sym typeface="Calibri"/>
              </a:rPr>
              <a:t>. إحدى الطرق هي ترك كل شيء جانبًا ملحوظة بطاقات. يجب أن تحتوي كل بطاقة على إحدى الأفكار الرئيسية ، تليها كلمات تذكيرية أو أمثلة.</a:t>
            </a:r>
            <a:endParaRPr sz="2600">
              <a:solidFill>
                <a:schemeClr val="dk1"/>
              </a:solidFill>
              <a:latin typeface="Calibri"/>
              <a:ea typeface="Calibri"/>
              <a:cs typeface="Calibri"/>
              <a:sym typeface="Calibri"/>
            </a:endParaRPr>
          </a:p>
          <a:p>
            <a:pPr indent="0" lvl="0" marL="12700" marR="226059" rtl="0" algn="l">
              <a:lnSpc>
                <a:spcPct val="100000"/>
              </a:lnSpc>
              <a:spcBef>
                <a:spcPts val="0"/>
              </a:spcBef>
              <a:spcAft>
                <a:spcPts val="0"/>
              </a:spcAft>
              <a:buNone/>
            </a:pPr>
            <a:r>
              <a:rPr b="1" lang="ar-JO" sz="2600">
                <a:solidFill>
                  <a:schemeClr val="dk1"/>
                </a:solidFill>
                <a:latin typeface="Calibri"/>
                <a:ea typeface="Calibri"/>
                <a:cs typeface="Calibri"/>
                <a:sym typeface="Calibri"/>
              </a:rPr>
              <a:t>تساعد الملاحظات المتحدث على تذكر المعلومات والتحكم في أعصابه ؛ ومع ذلك، لا ينبغي قراءتها على أنها النصي.</a:t>
            </a:r>
            <a:endParaRPr sz="2600">
              <a:solidFill>
                <a:schemeClr val="dk1"/>
              </a:solidFill>
              <a:latin typeface="Calibri"/>
              <a:ea typeface="Calibri"/>
              <a:cs typeface="Calibri"/>
              <a:sym typeface="Calibri"/>
            </a:endParaRPr>
          </a:p>
          <a:p>
            <a:pPr indent="0" lvl="0" marL="0" marR="0" rtl="0" algn="l">
              <a:lnSpc>
                <a:spcPct val="100000"/>
              </a:lnSpc>
              <a:spcBef>
                <a:spcPts val="15"/>
              </a:spcBef>
              <a:spcAft>
                <a:spcPts val="0"/>
              </a:spcAft>
              <a:buNone/>
            </a:pPr>
            <a:r>
              <a:t/>
            </a:r>
            <a:endParaRPr sz="2700">
              <a:solidFill>
                <a:schemeClr val="dk1"/>
              </a:solidFill>
              <a:latin typeface="Times New Roman"/>
              <a:ea typeface="Times New Roman"/>
              <a:cs typeface="Times New Roman"/>
              <a:sym typeface="Times New Roman"/>
            </a:endParaRPr>
          </a:p>
          <a:p>
            <a:pPr indent="0" lvl="0" marL="12700" marR="0" rtl="0" algn="l">
              <a:lnSpc>
                <a:spcPct val="100000"/>
              </a:lnSpc>
              <a:spcBef>
                <a:spcPts val="5"/>
              </a:spcBef>
              <a:spcAft>
                <a:spcPts val="0"/>
              </a:spcAft>
              <a:buNone/>
            </a:pPr>
            <a:r>
              <a:rPr b="1" lang="ar-JO" sz="2600">
                <a:solidFill>
                  <a:schemeClr val="dk1"/>
                </a:solidFill>
                <a:latin typeface="Calibri"/>
                <a:ea typeface="Calibri"/>
                <a:cs typeface="Calibri"/>
                <a:sym typeface="Calibri"/>
              </a:rPr>
              <a:t>تقديم المشورة للطلاب ببعض </a:t>
            </a:r>
            <a:r>
              <a:rPr b="1" lang="ar-JO" sz="2600" u="sng">
                <a:solidFill>
                  <a:schemeClr val="dk1"/>
                </a:solidFill>
                <a:latin typeface="Calibri"/>
                <a:ea typeface="Calibri"/>
                <a:cs typeface="Calibri"/>
                <a:sym typeface="Calibri"/>
              </a:rPr>
              <a:t>النصائح المفيدة للتحضير البصري الإيدز </a:t>
            </a:r>
            <a:r>
              <a:rPr b="1" lang="ar-JO"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a:p>
            <a:pPr indent="-165100" lvl="0" marL="161925" marR="0" rtl="0" algn="l">
              <a:lnSpc>
                <a:spcPct val="100000"/>
              </a:lnSpc>
              <a:spcBef>
                <a:spcPts val="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استخدم مبدأ KISS – اجعل الأمر بسيطًا ، غبي!</a:t>
            </a:r>
            <a:endParaRPr sz="2600">
              <a:solidFill>
                <a:schemeClr val="dk1"/>
              </a:solidFill>
              <a:latin typeface="Calibri"/>
              <a:ea typeface="Calibri"/>
              <a:cs typeface="Calibri"/>
              <a:sym typeface="Calibri"/>
            </a:endParaRPr>
          </a:p>
          <a:p>
            <a:pPr indent="-165100" lvl="0" marL="161925" marR="446405" rtl="0" algn="l">
              <a:lnSpc>
                <a:spcPct val="100000"/>
              </a:lnSpc>
              <a:spcBef>
                <a:spcPts val="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تجنب وضع الكثير من النص على الشرائح أو الأجزاء العلوية - لا يزيد عن خمسة أسطر لكل شريحة، ولا يزيد عن خمس كلمات لكل شريحة خط.</a:t>
            </a:r>
            <a:endParaRPr sz="2600">
              <a:solidFill>
                <a:schemeClr val="dk1"/>
              </a:solidFill>
              <a:latin typeface="Calibri"/>
              <a:ea typeface="Calibri"/>
              <a:cs typeface="Calibri"/>
              <a:sym typeface="Calibri"/>
            </a:endParaRPr>
          </a:p>
          <a:p>
            <a:pPr indent="-165100" lvl="0" marL="161925" marR="0" rtl="0" algn="l">
              <a:lnSpc>
                <a:spcPct val="100000"/>
              </a:lnSpc>
              <a:spcBef>
                <a:spcPts val="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احذف الكلمات غير الفعالة مثل a، an، ال...</a:t>
            </a:r>
            <a:endParaRPr sz="2600">
              <a:solidFill>
                <a:schemeClr val="dk1"/>
              </a:solidFill>
              <a:latin typeface="Calibri"/>
              <a:ea typeface="Calibri"/>
              <a:cs typeface="Calibri"/>
              <a:sym typeface="Calibri"/>
            </a:endParaRPr>
          </a:p>
          <a:p>
            <a:pPr indent="-165100" lvl="0" marL="161925" marR="1076325" rtl="0" algn="l">
              <a:lnSpc>
                <a:spcPct val="119230"/>
              </a:lnSpc>
              <a:spcBef>
                <a:spcPts val="145"/>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استخدم الرموز المرئية، مثل </a:t>
            </a:r>
            <a:r>
              <a:rPr b="1" lang="ar-JO" sz="2600">
                <a:solidFill>
                  <a:schemeClr val="dk1"/>
                </a:solidFill>
                <a:latin typeface="Noto Sans Symbols"/>
                <a:ea typeface="Noto Sans Symbols"/>
                <a:cs typeface="Noto Sans Symbols"/>
                <a:sym typeface="Noto Sans Symbols"/>
              </a:rPr>
              <a:t>↑</a:t>
            </a:r>
            <a:r>
              <a:rPr b="1" lang="ar-JO" sz="2600">
                <a:solidFill>
                  <a:schemeClr val="dk1"/>
                </a:solidFill>
                <a:latin typeface="Times New Roman"/>
                <a:ea typeface="Times New Roman"/>
                <a:cs typeface="Times New Roman"/>
                <a:sym typeface="Times New Roman"/>
              </a:rPr>
              <a:t> </a:t>
            </a:r>
            <a:r>
              <a:rPr b="1" lang="ar-JO" sz="2600">
                <a:solidFill>
                  <a:schemeClr val="dk1"/>
                </a:solidFill>
                <a:latin typeface="Calibri"/>
                <a:ea typeface="Calibri"/>
                <a:cs typeface="Calibri"/>
                <a:sym typeface="Calibri"/>
              </a:rPr>
              <a:t>للزيادة . الصور قوية .</a:t>
            </a:r>
            <a:endParaRPr sz="2600">
              <a:solidFill>
                <a:schemeClr val="dk1"/>
              </a:solidFill>
              <a:latin typeface="Calibri"/>
              <a:ea typeface="Calibri"/>
              <a:cs typeface="Calibri"/>
              <a:sym typeface="Calibri"/>
            </a:endParaRPr>
          </a:p>
          <a:p>
            <a:pPr indent="-165100" lvl="0" marL="161925" marR="0" rtl="0" algn="l">
              <a:lnSpc>
                <a:spcPct val="116153"/>
              </a:lnSpc>
              <a:spcBef>
                <a:spcPts val="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يستخدم لون.</a:t>
            </a:r>
            <a:endParaRPr sz="2600">
              <a:solidFill>
                <a:schemeClr val="dk1"/>
              </a:solidFill>
              <a:latin typeface="Calibri"/>
              <a:ea typeface="Calibri"/>
              <a:cs typeface="Calibri"/>
              <a:sym typeface="Calibri"/>
            </a:endParaRPr>
          </a:p>
          <a:p>
            <a:pPr indent="-165100" lvl="0" marL="175260" marR="0" rtl="0" algn="l">
              <a:lnSpc>
                <a:spcPct val="100000"/>
              </a:lnSpc>
              <a:spcBef>
                <a:spcPts val="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استخدم العناوين والرصاصة نقاط.</a:t>
            </a:r>
            <a:endParaRPr sz="26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6" name="Shape 356"/>
        <p:cNvGrpSpPr/>
        <p:nvPr/>
      </p:nvGrpSpPr>
      <p:grpSpPr>
        <a:xfrm>
          <a:off x="0" y="0"/>
          <a:ext cx="0" cy="0"/>
          <a:chOff x="0" y="0"/>
          <a:chExt cx="0" cy="0"/>
        </a:xfrm>
      </p:grpSpPr>
      <p:sp>
        <p:nvSpPr>
          <p:cNvPr id="357" name="Google Shape;357;p35"/>
          <p:cNvSpPr txBox="1"/>
          <p:nvPr/>
        </p:nvSpPr>
        <p:spPr>
          <a:xfrm>
            <a:off x="312216" y="561213"/>
            <a:ext cx="8511540" cy="4430059"/>
          </a:xfrm>
          <a:prstGeom prst="rect">
            <a:avLst/>
          </a:prstGeom>
          <a:noFill/>
          <a:ln>
            <a:noFill/>
          </a:ln>
        </p:spPr>
        <p:txBody>
          <a:bodyPr anchorCtr="0" anchor="t" bIns="0" lIns="0" spcFirstLastPara="1" rIns="0" wrap="square" tIns="13325">
            <a:spAutoFit/>
          </a:bodyPr>
          <a:lstStyle/>
          <a:p>
            <a:pPr indent="-223520" lvl="0" marL="236220" marR="0" rtl="0" algn="l">
              <a:lnSpc>
                <a:spcPct val="100000"/>
              </a:lnSpc>
              <a:spcBef>
                <a:spcPts val="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استخدم العناوين والرصاصة نقاط.</a:t>
            </a:r>
            <a:endParaRPr sz="2600">
              <a:solidFill>
                <a:schemeClr val="dk1"/>
              </a:solidFill>
              <a:latin typeface="Calibri"/>
              <a:ea typeface="Calibri"/>
              <a:cs typeface="Calibri"/>
              <a:sym typeface="Calibri"/>
            </a:endParaRPr>
          </a:p>
          <a:p>
            <a:pPr indent="-223520" lvl="0" marL="236220" marR="5080" rtl="0" algn="l">
              <a:lnSpc>
                <a:spcPct val="100000"/>
              </a:lnSpc>
              <a:spcBef>
                <a:spcPts val="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إذا كنت تستخدم برنامج PowerPoint (أو حزم الرسومات الأخرى ) لإنشاء شرائح أو وسائل مساعدة مرئية ، فاستخدم خطًا بطول 24 نقطة على الأقل .</a:t>
            </a:r>
            <a:endParaRPr sz="2600">
              <a:solidFill>
                <a:schemeClr val="dk1"/>
              </a:solidFill>
              <a:latin typeface="Calibri"/>
              <a:ea typeface="Calibri"/>
              <a:cs typeface="Calibri"/>
              <a:sym typeface="Calibri"/>
            </a:endParaRPr>
          </a:p>
          <a:p>
            <a:pPr indent="-223520" lvl="0" marL="236220" marR="0" rtl="0" algn="l">
              <a:lnSpc>
                <a:spcPct val="100000"/>
              </a:lnSpc>
              <a:spcBef>
                <a:spcPts val="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تأكد من حصولك على نسخة ورقية​ تعليق.</a:t>
            </a:r>
            <a:endParaRPr sz="2600">
              <a:solidFill>
                <a:schemeClr val="dk1"/>
              </a:solidFill>
              <a:latin typeface="Calibri"/>
              <a:ea typeface="Calibri"/>
              <a:cs typeface="Calibri"/>
              <a:sym typeface="Calibri"/>
            </a:endParaRPr>
          </a:p>
          <a:p>
            <a:pPr indent="-165100" lvl="0" marL="12700" marR="137795" rtl="0" algn="l">
              <a:lnSpc>
                <a:spcPct val="100000"/>
              </a:lnSpc>
              <a:spcBef>
                <a:spcPts val="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في حالة استخدام تقنية أكثر تقدمًا ، تأكد من توفر المعدات ومعرفة كيفية استخدامها هو - هي.</a:t>
            </a:r>
            <a:endParaRPr sz="2600">
              <a:solidFill>
                <a:schemeClr val="dk1"/>
              </a:solidFill>
              <a:latin typeface="Calibri"/>
              <a:ea typeface="Calibri"/>
              <a:cs typeface="Calibri"/>
              <a:sym typeface="Calibri"/>
            </a:endParaRPr>
          </a:p>
          <a:p>
            <a:pPr indent="0" lvl="0" marL="0" marR="0" rtl="0" algn="l">
              <a:lnSpc>
                <a:spcPct val="100000"/>
              </a:lnSpc>
              <a:spcBef>
                <a:spcPts val="15"/>
              </a:spcBef>
              <a:spcAft>
                <a:spcPts val="0"/>
              </a:spcAft>
              <a:buNone/>
            </a:pPr>
            <a:r>
              <a:t/>
            </a:r>
            <a:endParaRPr sz="2700">
              <a:solidFill>
                <a:schemeClr val="dk1"/>
              </a:solidFill>
              <a:latin typeface="Times New Roman"/>
              <a:ea typeface="Times New Roman"/>
              <a:cs typeface="Times New Roman"/>
              <a:sym typeface="Times New Roman"/>
            </a:endParaRPr>
          </a:p>
          <a:p>
            <a:pPr indent="0" lvl="0" marL="12700" marR="29844" rtl="0" algn="l">
              <a:lnSpc>
                <a:spcPct val="100000"/>
              </a:lnSpc>
              <a:spcBef>
                <a:spcPts val="5"/>
              </a:spcBef>
              <a:spcAft>
                <a:spcPts val="0"/>
              </a:spcAft>
              <a:buNone/>
            </a:pPr>
            <a:r>
              <a:rPr b="1" lang="ar-JO" sz="2600">
                <a:solidFill>
                  <a:schemeClr val="dk1"/>
                </a:solidFill>
                <a:latin typeface="Calibri"/>
                <a:ea typeface="Calibri"/>
                <a:cs typeface="Calibri"/>
                <a:sym typeface="Calibri"/>
              </a:rPr>
              <a:t>من المهم التدرب </a:t>
            </a:r>
            <a:r>
              <a:rPr b="1" lang="ar-JO" sz="2600" u="sng">
                <a:solidFill>
                  <a:schemeClr val="dk1"/>
                </a:solidFill>
                <a:latin typeface="Calibri"/>
                <a:ea typeface="Calibri"/>
                <a:cs typeface="Calibri"/>
                <a:sym typeface="Calibri"/>
              </a:rPr>
              <a:t>على العرض التقديمي </a:t>
            </a:r>
            <a:r>
              <a:rPr b="1" lang="ar-JO" sz="2600">
                <a:solidFill>
                  <a:schemeClr val="dk1"/>
                </a:solidFill>
                <a:latin typeface="Calibri"/>
                <a:ea typeface="Calibri"/>
                <a:cs typeface="Calibri"/>
                <a:sym typeface="Calibri"/>
              </a:rPr>
              <a:t>لأنه يوفر معلومات مفيدة ويساعد على ذلك يحتوي الأعصاب. سيعطي التمرين مؤشرًا لطول العرض التقديمي ، ويوفر الفرصة لتقليل أو زيادة العرض التقديمي​​​​ محتوى.</a:t>
            </a:r>
            <a:endParaRPr sz="26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2" name="Shape 362"/>
        <p:cNvGrpSpPr/>
        <p:nvPr/>
      </p:nvGrpSpPr>
      <p:grpSpPr>
        <a:xfrm>
          <a:off x="0" y="0"/>
          <a:ext cx="0" cy="0"/>
          <a:chOff x="0" y="0"/>
          <a:chExt cx="0" cy="0"/>
        </a:xfrm>
      </p:grpSpPr>
      <p:sp>
        <p:nvSpPr>
          <p:cNvPr id="363" name="Google Shape;363;p36"/>
          <p:cNvSpPr txBox="1"/>
          <p:nvPr>
            <p:ph type="title"/>
          </p:nvPr>
        </p:nvSpPr>
        <p:spPr>
          <a:xfrm>
            <a:off x="2697607" y="407365"/>
            <a:ext cx="3497579"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ar-JO"/>
              <a:t>إعطاء العروض التقديمية</a:t>
            </a:r>
            <a:endParaRPr/>
          </a:p>
        </p:txBody>
      </p:sp>
      <p:sp>
        <p:nvSpPr>
          <p:cNvPr id="364" name="Google Shape;364;p36"/>
          <p:cNvSpPr/>
          <p:nvPr/>
        </p:nvSpPr>
        <p:spPr>
          <a:xfrm>
            <a:off x="248411" y="937260"/>
            <a:ext cx="1781556" cy="78943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65" name="Google Shape;365;p36"/>
          <p:cNvSpPr/>
          <p:nvPr/>
        </p:nvSpPr>
        <p:spPr>
          <a:xfrm>
            <a:off x="460248" y="1415796"/>
            <a:ext cx="1354836" cy="6553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36"/>
          <p:cNvSpPr txBox="1"/>
          <p:nvPr/>
        </p:nvSpPr>
        <p:spPr>
          <a:xfrm>
            <a:off x="456691" y="947887"/>
            <a:ext cx="8224520" cy="4265783"/>
          </a:xfrm>
          <a:prstGeom prst="rect">
            <a:avLst/>
          </a:prstGeom>
          <a:noFill/>
          <a:ln>
            <a:noFill/>
          </a:ln>
        </p:spPr>
        <p:txBody>
          <a:bodyPr anchorCtr="0" anchor="t" bIns="0" lIns="0" spcFirstLastPara="1" rIns="0" wrap="square" tIns="81275">
            <a:spAutoFit/>
          </a:bodyPr>
          <a:lstStyle/>
          <a:p>
            <a:pPr indent="0" lvl="0" marL="12700" marR="0" rtl="1" algn="r">
              <a:lnSpc>
                <a:spcPct val="100000"/>
              </a:lnSpc>
              <a:spcBef>
                <a:spcPts val="0"/>
              </a:spcBef>
              <a:spcAft>
                <a:spcPts val="0"/>
              </a:spcAft>
              <a:buNone/>
            </a:pPr>
            <a:r>
              <a:rPr b="1" lang="ar-JO" sz="2800" u="sng">
                <a:solidFill>
                  <a:schemeClr val="dk1"/>
                </a:solidFill>
                <a:latin typeface="Calibri"/>
                <a:ea typeface="Calibri"/>
                <a:cs typeface="Calibri"/>
                <a:sym typeface="Calibri"/>
              </a:rPr>
              <a:t>توصيل:</a:t>
            </a:r>
            <a:endParaRPr sz="2800">
              <a:solidFill>
                <a:schemeClr val="dk1"/>
              </a:solidFill>
              <a:latin typeface="Calibri"/>
              <a:ea typeface="Calibri"/>
              <a:cs typeface="Calibri"/>
              <a:sym typeface="Calibri"/>
            </a:endParaRPr>
          </a:p>
          <a:p>
            <a:pPr indent="0" lvl="0" marL="12700" marR="5080" rtl="0" algn="l">
              <a:lnSpc>
                <a:spcPct val="90000"/>
              </a:lnSpc>
              <a:spcBef>
                <a:spcPts val="825"/>
              </a:spcBef>
              <a:spcAft>
                <a:spcPts val="0"/>
              </a:spcAft>
              <a:buNone/>
            </a:pPr>
            <a:r>
              <a:rPr b="1" lang="ar-JO" sz="2600" u="sng">
                <a:solidFill>
                  <a:schemeClr val="dk1"/>
                </a:solidFill>
                <a:latin typeface="Calibri"/>
                <a:ea typeface="Calibri"/>
                <a:cs typeface="Calibri"/>
                <a:sym typeface="Calibri"/>
              </a:rPr>
              <a:t>الوصول </a:t>
            </a:r>
            <a:r>
              <a:rPr b="1" lang="ar-JO" sz="2600">
                <a:solidFill>
                  <a:schemeClr val="dk1"/>
                </a:solidFill>
                <a:latin typeface="Calibri"/>
                <a:ea typeface="Calibri"/>
                <a:cs typeface="Calibri"/>
                <a:sym typeface="Calibri"/>
              </a:rPr>
              <a:t>مبكرًا لتفقد الغرفة والتحقق من أي معدات . تأكد من أن لديك ساعة أو يمكنك رؤية الساعة لتحافظ عليها​​ الجدول الزمني.</a:t>
            </a:r>
            <a:endParaRPr sz="2600">
              <a:solidFill>
                <a:schemeClr val="dk1"/>
              </a:solidFill>
              <a:latin typeface="Calibri"/>
              <a:ea typeface="Calibri"/>
              <a:cs typeface="Calibri"/>
              <a:sym typeface="Calibri"/>
            </a:endParaRPr>
          </a:p>
          <a:p>
            <a:pPr indent="0" lvl="0" marL="0" marR="0" rtl="0" algn="l">
              <a:lnSpc>
                <a:spcPct val="100000"/>
              </a:lnSpc>
              <a:spcBef>
                <a:spcPts val="30"/>
              </a:spcBef>
              <a:spcAft>
                <a:spcPts val="0"/>
              </a:spcAft>
              <a:buNone/>
            </a:pPr>
            <a:r>
              <a:t/>
            </a:r>
            <a:endParaRPr sz="3150">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None/>
            </a:pPr>
            <a:r>
              <a:rPr b="1" lang="ar-JO" sz="2800" u="sng">
                <a:solidFill>
                  <a:schemeClr val="dk1"/>
                </a:solidFill>
                <a:latin typeface="Calibri"/>
                <a:ea typeface="Calibri"/>
                <a:cs typeface="Calibri"/>
                <a:sym typeface="Calibri"/>
              </a:rPr>
              <a:t>الوعي الذاتي </a:t>
            </a:r>
            <a:r>
              <a:rPr b="1" lang="ar-JO" sz="2800">
                <a:solidFill>
                  <a:schemeClr val="dk1"/>
                </a:solidFill>
                <a:latin typeface="Calibri"/>
                <a:ea typeface="Calibri"/>
                <a:cs typeface="Calibri"/>
                <a:sym typeface="Calibri"/>
              </a:rPr>
              <a:t>- الصوت، لغة الجسد ، ثقة</a:t>
            </a:r>
            <a:endParaRPr sz="2800">
              <a:solidFill>
                <a:schemeClr val="dk1"/>
              </a:solidFill>
              <a:latin typeface="Calibri"/>
              <a:ea typeface="Calibri"/>
              <a:cs typeface="Calibri"/>
              <a:sym typeface="Calibri"/>
            </a:endParaRPr>
          </a:p>
          <a:p>
            <a:pPr indent="0" lvl="0" marL="12700" marR="307340" rtl="0" algn="l">
              <a:lnSpc>
                <a:spcPct val="108076"/>
              </a:lnSpc>
              <a:spcBef>
                <a:spcPts val="855"/>
              </a:spcBef>
              <a:spcAft>
                <a:spcPts val="0"/>
              </a:spcAft>
              <a:buNone/>
            </a:pPr>
            <a:r>
              <a:rPr b="1" lang="ar-JO" sz="2600">
                <a:solidFill>
                  <a:schemeClr val="dk1"/>
                </a:solidFill>
                <a:latin typeface="Calibri"/>
                <a:ea typeface="Calibri"/>
                <a:cs typeface="Calibri"/>
                <a:sym typeface="Calibri"/>
              </a:rPr>
              <a:t>استخدم اللحظات القليلة الأولى للاستقرار ، واسأل الجمهور عما إذا كان بإمكانهم سماعك ، مع ذكر هويتك نكون.</a:t>
            </a:r>
            <a:endParaRPr sz="2600">
              <a:solidFill>
                <a:schemeClr val="dk1"/>
              </a:solidFill>
              <a:latin typeface="Calibri"/>
              <a:ea typeface="Calibri"/>
              <a:cs typeface="Calibri"/>
              <a:sym typeface="Calibri"/>
            </a:endParaRPr>
          </a:p>
          <a:p>
            <a:pPr indent="74295" lvl="0" marL="12700" marR="147955" rtl="0" algn="l">
              <a:lnSpc>
                <a:spcPct val="108076"/>
              </a:lnSpc>
              <a:spcBef>
                <a:spcPts val="800"/>
              </a:spcBef>
              <a:spcAft>
                <a:spcPts val="0"/>
              </a:spcAft>
              <a:buNone/>
            </a:pPr>
            <a:r>
              <a:rPr b="1" lang="ar-JO" sz="2600">
                <a:solidFill>
                  <a:schemeClr val="dk1"/>
                </a:solidFill>
                <a:latin typeface="Calibri"/>
                <a:ea typeface="Calibri"/>
                <a:cs typeface="Calibri"/>
                <a:sym typeface="Calibri"/>
              </a:rPr>
              <a:t>فكر بإيجابية وكن على دراية بنفسك أثناء تقديم العرض التقديمي حتى تتمكن من التعديل وفقاً لذلك.</a:t>
            </a:r>
            <a:endParaRPr sz="2600">
              <a:solidFill>
                <a:schemeClr val="dk1"/>
              </a:solidFill>
              <a:latin typeface="Calibri"/>
              <a:ea typeface="Calibri"/>
              <a:cs typeface="Calibri"/>
              <a:sym typeface="Calibri"/>
            </a:endParaRPr>
          </a:p>
        </p:txBody>
      </p:sp>
      <p:sp>
        <p:nvSpPr>
          <p:cNvPr id="367" name="Google Shape;367;p36"/>
          <p:cNvSpPr txBox="1"/>
          <p:nvPr/>
        </p:nvSpPr>
        <p:spPr>
          <a:xfrm>
            <a:off x="707542" y="6418230"/>
            <a:ext cx="251460" cy="242570"/>
          </a:xfrm>
          <a:prstGeom prst="rect">
            <a:avLst/>
          </a:prstGeom>
          <a:noFill/>
          <a:ln>
            <a:noFill/>
          </a:ln>
        </p:spPr>
        <p:txBody>
          <a:bodyPr anchorCtr="0" anchor="t" bIns="0" lIns="0" spcFirstLastPara="1" rIns="0" wrap="square" tIns="13950">
            <a:spAutoFit/>
          </a:bodyPr>
          <a:lstStyle/>
          <a:p>
            <a:pPr indent="0" lvl="0" marL="12700" marR="0" rtl="1" algn="r">
              <a:lnSpc>
                <a:spcPct val="100000"/>
              </a:lnSpc>
              <a:spcBef>
                <a:spcPts val="0"/>
              </a:spcBef>
              <a:spcAft>
                <a:spcPts val="0"/>
              </a:spcAft>
              <a:buNone/>
            </a:pPr>
            <a:r>
              <a:rPr lang="ar-JO" sz="1400">
                <a:solidFill>
                  <a:schemeClr val="dk1"/>
                </a:solidFill>
                <a:latin typeface="Verdana"/>
                <a:ea typeface="Verdana"/>
                <a:cs typeface="Verdana"/>
                <a:sym typeface="Verdana"/>
              </a:rPr>
              <a:t>36</a:t>
            </a:r>
            <a:endParaRPr sz="1400">
              <a:solidFill>
                <a:schemeClr val="dk1"/>
              </a:solidFill>
              <a:latin typeface="Verdana"/>
              <a:ea typeface="Verdana"/>
              <a:cs typeface="Verdana"/>
              <a:sym typeface="Verdana"/>
            </a:endParaRPr>
          </a:p>
        </p:txBody>
      </p:sp>
      <p:sp>
        <p:nvSpPr>
          <p:cNvPr id="368" name="Google Shape;368;p36"/>
          <p:cNvSpPr txBox="1"/>
          <p:nvPr/>
        </p:nvSpPr>
        <p:spPr>
          <a:xfrm>
            <a:off x="3343402" y="6418230"/>
            <a:ext cx="2459355" cy="242570"/>
          </a:xfrm>
          <a:prstGeom prst="rect">
            <a:avLst/>
          </a:prstGeom>
          <a:noFill/>
          <a:ln>
            <a:noFill/>
          </a:ln>
        </p:spPr>
        <p:txBody>
          <a:bodyPr anchorCtr="0" anchor="t" bIns="0" lIns="0" spcFirstLastPara="1" rIns="0" wrap="square" tIns="13950">
            <a:spAutoFit/>
          </a:bodyPr>
          <a:lstStyle/>
          <a:p>
            <a:pPr indent="0" lvl="0" marL="12700" marR="0" rtl="1" algn="r">
              <a:lnSpc>
                <a:spcPct val="100000"/>
              </a:lnSpc>
              <a:spcBef>
                <a:spcPts val="0"/>
              </a:spcBef>
              <a:spcAft>
                <a:spcPts val="0"/>
              </a:spcAft>
              <a:buNone/>
            </a:pPr>
            <a:r>
              <a:rPr lang="ar-JO" sz="1400">
                <a:solidFill>
                  <a:schemeClr val="dk1"/>
                </a:solidFill>
                <a:latin typeface="Verdana"/>
                <a:ea typeface="Verdana"/>
                <a:cs typeface="Verdana"/>
                <a:sym typeface="Verdana"/>
              </a:rPr>
              <a:t>مهارات التعامل مع الآخرين وحدة</a:t>
            </a:r>
            <a:endParaRPr sz="1400">
              <a:solidFill>
                <a:schemeClr val="dk1"/>
              </a:solidFill>
              <a:latin typeface="Verdana"/>
              <a:ea typeface="Verdana"/>
              <a:cs typeface="Verdana"/>
              <a:sym typeface="Verdan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3" name="Shape 373"/>
        <p:cNvGrpSpPr/>
        <p:nvPr/>
      </p:nvGrpSpPr>
      <p:grpSpPr>
        <a:xfrm>
          <a:off x="0" y="0"/>
          <a:ext cx="0" cy="0"/>
          <a:chOff x="0" y="0"/>
          <a:chExt cx="0" cy="0"/>
        </a:xfrm>
      </p:grpSpPr>
      <p:sp>
        <p:nvSpPr>
          <p:cNvPr id="374" name="Google Shape;374;p37"/>
          <p:cNvSpPr txBox="1"/>
          <p:nvPr>
            <p:ph type="title"/>
          </p:nvPr>
        </p:nvSpPr>
        <p:spPr>
          <a:xfrm>
            <a:off x="2697607" y="407365"/>
            <a:ext cx="3497579"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ar-JO"/>
              <a:t>إعطاء العروض التقديمية</a:t>
            </a:r>
            <a:endParaRPr/>
          </a:p>
        </p:txBody>
      </p:sp>
      <p:sp>
        <p:nvSpPr>
          <p:cNvPr id="375" name="Google Shape;375;p37"/>
          <p:cNvSpPr/>
          <p:nvPr/>
        </p:nvSpPr>
        <p:spPr>
          <a:xfrm>
            <a:off x="248411" y="937260"/>
            <a:ext cx="1781556" cy="78943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37"/>
          <p:cNvSpPr/>
          <p:nvPr/>
        </p:nvSpPr>
        <p:spPr>
          <a:xfrm>
            <a:off x="460248" y="1415796"/>
            <a:ext cx="1354836" cy="6553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77" name="Google Shape;377;p37"/>
          <p:cNvSpPr txBox="1"/>
          <p:nvPr/>
        </p:nvSpPr>
        <p:spPr>
          <a:xfrm>
            <a:off x="456691" y="788614"/>
            <a:ext cx="8006715" cy="3532504"/>
          </a:xfrm>
          <a:prstGeom prst="rect">
            <a:avLst/>
          </a:prstGeom>
          <a:noFill/>
          <a:ln>
            <a:noFill/>
          </a:ln>
        </p:spPr>
        <p:txBody>
          <a:bodyPr anchorCtr="0" anchor="t" bIns="0" lIns="0" spcFirstLastPara="1" rIns="0" wrap="square" tIns="240650">
            <a:spAutoFit/>
          </a:bodyPr>
          <a:lstStyle/>
          <a:p>
            <a:pPr indent="0" lvl="0" marL="12700" marR="0" rtl="0" algn="l">
              <a:lnSpc>
                <a:spcPct val="100000"/>
              </a:lnSpc>
              <a:spcBef>
                <a:spcPts val="0"/>
              </a:spcBef>
              <a:spcAft>
                <a:spcPts val="0"/>
              </a:spcAft>
              <a:buNone/>
            </a:pPr>
            <a:r>
              <a:rPr b="1" lang="ar-JO" sz="2800" u="sng">
                <a:solidFill>
                  <a:schemeClr val="dk1"/>
                </a:solidFill>
                <a:latin typeface="Calibri"/>
                <a:ea typeface="Calibri"/>
                <a:cs typeface="Calibri"/>
                <a:sym typeface="Calibri"/>
              </a:rPr>
              <a:t>توصيل:</a:t>
            </a:r>
            <a:endParaRPr sz="2800">
              <a:solidFill>
                <a:schemeClr val="dk1"/>
              </a:solidFill>
              <a:latin typeface="Calibri"/>
              <a:ea typeface="Calibri"/>
              <a:cs typeface="Calibri"/>
              <a:sym typeface="Calibri"/>
            </a:endParaRPr>
          </a:p>
          <a:p>
            <a:pPr indent="0" lvl="0" marL="21590" marR="0" rtl="0" algn="l">
              <a:lnSpc>
                <a:spcPct val="100000"/>
              </a:lnSpc>
              <a:spcBef>
                <a:spcPts val="1680"/>
              </a:spcBef>
              <a:spcAft>
                <a:spcPts val="0"/>
              </a:spcAft>
              <a:buNone/>
            </a:pPr>
            <a:r>
              <a:rPr b="1" lang="ar-JO" sz="2600" u="sng">
                <a:solidFill>
                  <a:schemeClr val="dk1"/>
                </a:solidFill>
                <a:latin typeface="Tahoma"/>
                <a:ea typeface="Tahoma"/>
                <a:cs typeface="Tahoma"/>
                <a:sym typeface="Tahoma"/>
              </a:rPr>
              <a:t>اتفاق مع أسئلة</a:t>
            </a:r>
            <a:endParaRPr sz="2600">
              <a:solidFill>
                <a:schemeClr val="dk1"/>
              </a:solidFill>
              <a:latin typeface="Tahoma"/>
              <a:ea typeface="Tahoma"/>
              <a:cs typeface="Tahoma"/>
              <a:sym typeface="Tahoma"/>
            </a:endParaRPr>
          </a:p>
          <a:p>
            <a:pPr indent="-228600" lvl="0" marL="250190" marR="5080" rtl="0" algn="l">
              <a:lnSpc>
                <a:spcPct val="100000"/>
              </a:lnSpc>
              <a:spcBef>
                <a:spcPts val="2050"/>
              </a:spcBef>
              <a:spcAft>
                <a:spcPts val="0"/>
              </a:spcAft>
              <a:buNone/>
            </a:pPr>
            <a:r>
              <a:rPr b="1" lang="ar-JO" sz="2600">
                <a:solidFill>
                  <a:schemeClr val="dk1"/>
                </a:solidFill>
                <a:latin typeface="Calibri"/>
                <a:ea typeface="Calibri"/>
                <a:cs typeface="Calibri"/>
                <a:sym typeface="Calibri"/>
              </a:rPr>
              <a:t>معالجة أسئلة. إذا تم طرح أسئلة عليك في النهاية ولكنك غير متأكد من الإجابة ، يقول لذا. ليس من المتوقع أن تفعل ذلك يعرف كل شئ. يمكنك الإشارة إلى أنك ستحاول التعرف عليهم أو سؤال الجمهور عما إذا كانوا يريدون ذلك يعرف.</a:t>
            </a:r>
            <a:endParaRPr sz="2600">
              <a:solidFill>
                <a:schemeClr val="dk1"/>
              </a:solidFill>
              <a:latin typeface="Calibri"/>
              <a:ea typeface="Calibri"/>
              <a:cs typeface="Calibri"/>
              <a:sym typeface="Calibri"/>
            </a:endParaRPr>
          </a:p>
        </p:txBody>
      </p:sp>
      <p:sp>
        <p:nvSpPr>
          <p:cNvPr id="378" name="Google Shape;378;p37"/>
          <p:cNvSpPr txBox="1"/>
          <p:nvPr/>
        </p:nvSpPr>
        <p:spPr>
          <a:xfrm>
            <a:off x="707542" y="6418230"/>
            <a:ext cx="251460" cy="242570"/>
          </a:xfrm>
          <a:prstGeom prst="rect">
            <a:avLst/>
          </a:prstGeom>
          <a:noFill/>
          <a:ln>
            <a:noFill/>
          </a:ln>
        </p:spPr>
        <p:txBody>
          <a:bodyPr anchorCtr="0" anchor="t" bIns="0" lIns="0" spcFirstLastPara="1" rIns="0" wrap="square" tIns="13950">
            <a:spAutoFit/>
          </a:bodyPr>
          <a:lstStyle/>
          <a:p>
            <a:pPr indent="0" lvl="0" marL="12700" marR="0" rtl="1" algn="r">
              <a:lnSpc>
                <a:spcPct val="100000"/>
              </a:lnSpc>
              <a:spcBef>
                <a:spcPts val="0"/>
              </a:spcBef>
              <a:spcAft>
                <a:spcPts val="0"/>
              </a:spcAft>
              <a:buNone/>
            </a:pPr>
            <a:r>
              <a:rPr lang="ar-JO" sz="1400">
                <a:solidFill>
                  <a:schemeClr val="dk1"/>
                </a:solidFill>
                <a:latin typeface="Verdana"/>
                <a:ea typeface="Verdana"/>
                <a:cs typeface="Verdana"/>
                <a:sym typeface="Verdana"/>
              </a:rPr>
              <a:t>37</a:t>
            </a:r>
            <a:endParaRPr sz="1400">
              <a:solidFill>
                <a:schemeClr val="dk1"/>
              </a:solidFill>
              <a:latin typeface="Verdana"/>
              <a:ea typeface="Verdana"/>
              <a:cs typeface="Verdana"/>
              <a:sym typeface="Verdan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3" name="Shape 383"/>
        <p:cNvGrpSpPr/>
        <p:nvPr/>
      </p:nvGrpSpPr>
      <p:grpSpPr>
        <a:xfrm>
          <a:off x="0" y="0"/>
          <a:ext cx="0" cy="0"/>
          <a:chOff x="0" y="0"/>
          <a:chExt cx="0" cy="0"/>
        </a:xfrm>
      </p:grpSpPr>
      <p:sp>
        <p:nvSpPr>
          <p:cNvPr id="384" name="Google Shape;384;p38"/>
          <p:cNvSpPr txBox="1"/>
          <p:nvPr/>
        </p:nvSpPr>
        <p:spPr>
          <a:xfrm>
            <a:off x="3343402" y="6419189"/>
            <a:ext cx="2459355" cy="240029"/>
          </a:xfrm>
          <a:prstGeom prst="rect">
            <a:avLst/>
          </a:prstGeom>
          <a:noFill/>
          <a:ln>
            <a:noFill/>
          </a:ln>
        </p:spPr>
        <p:txBody>
          <a:bodyPr anchorCtr="0" anchor="t" bIns="0" lIns="0" spcFirstLastPara="1" rIns="0" wrap="square" tIns="13325">
            <a:spAutoFit/>
          </a:bodyPr>
          <a:lstStyle/>
          <a:p>
            <a:pPr indent="0" lvl="0" marL="12700" marR="0" rtl="1" algn="r">
              <a:lnSpc>
                <a:spcPct val="100000"/>
              </a:lnSpc>
              <a:spcBef>
                <a:spcPts val="0"/>
              </a:spcBef>
              <a:spcAft>
                <a:spcPts val="0"/>
              </a:spcAft>
              <a:buNone/>
            </a:pPr>
            <a:r>
              <a:rPr lang="ar-JO" sz="1400">
                <a:solidFill>
                  <a:schemeClr val="dk1"/>
                </a:solidFill>
                <a:latin typeface="Verdana"/>
                <a:ea typeface="Verdana"/>
                <a:cs typeface="Verdana"/>
                <a:sym typeface="Verdana"/>
              </a:rPr>
              <a:t>مهارات التعامل مع الآخرين وحدة</a:t>
            </a:r>
            <a:endParaRPr sz="1400">
              <a:solidFill>
                <a:schemeClr val="dk1"/>
              </a:solidFill>
              <a:latin typeface="Verdana"/>
              <a:ea typeface="Verdana"/>
              <a:cs typeface="Verdana"/>
              <a:sym typeface="Verdana"/>
            </a:endParaRPr>
          </a:p>
        </p:txBody>
      </p:sp>
      <p:sp>
        <p:nvSpPr>
          <p:cNvPr id="385" name="Google Shape;385;p38"/>
          <p:cNvSpPr txBox="1"/>
          <p:nvPr/>
        </p:nvSpPr>
        <p:spPr>
          <a:xfrm>
            <a:off x="707542" y="6419189"/>
            <a:ext cx="251460" cy="240029"/>
          </a:xfrm>
          <a:prstGeom prst="rect">
            <a:avLst/>
          </a:prstGeom>
          <a:noFill/>
          <a:ln>
            <a:noFill/>
          </a:ln>
        </p:spPr>
        <p:txBody>
          <a:bodyPr anchorCtr="0" anchor="t" bIns="0" lIns="0" spcFirstLastPara="1" rIns="0" wrap="square" tIns="13325">
            <a:spAutoFit/>
          </a:bodyPr>
          <a:lstStyle/>
          <a:p>
            <a:pPr indent="0" lvl="0" marL="12700" marR="0" rtl="1" algn="r">
              <a:lnSpc>
                <a:spcPct val="100000"/>
              </a:lnSpc>
              <a:spcBef>
                <a:spcPts val="0"/>
              </a:spcBef>
              <a:spcAft>
                <a:spcPts val="0"/>
              </a:spcAft>
              <a:buNone/>
            </a:pPr>
            <a:r>
              <a:rPr lang="ar-JO" sz="1400">
                <a:solidFill>
                  <a:schemeClr val="dk1"/>
                </a:solidFill>
                <a:latin typeface="Verdana"/>
                <a:ea typeface="Verdana"/>
                <a:cs typeface="Verdana"/>
                <a:sym typeface="Verdana"/>
              </a:rPr>
              <a:t>38</a:t>
            </a:r>
            <a:endParaRPr sz="1400">
              <a:solidFill>
                <a:schemeClr val="dk1"/>
              </a:solidFill>
              <a:latin typeface="Verdana"/>
              <a:ea typeface="Verdana"/>
              <a:cs typeface="Verdana"/>
              <a:sym typeface="Verdana"/>
            </a:endParaRPr>
          </a:p>
        </p:txBody>
      </p:sp>
      <p:sp>
        <p:nvSpPr>
          <p:cNvPr id="386" name="Google Shape;386;p38"/>
          <p:cNvSpPr/>
          <p:nvPr/>
        </p:nvSpPr>
        <p:spPr>
          <a:xfrm>
            <a:off x="224027" y="1551432"/>
            <a:ext cx="4643628" cy="78943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38"/>
          <p:cNvSpPr txBox="1"/>
          <p:nvPr>
            <p:ph type="title"/>
          </p:nvPr>
        </p:nvSpPr>
        <p:spPr>
          <a:xfrm>
            <a:off x="432917" y="187807"/>
            <a:ext cx="5751830" cy="1895475"/>
          </a:xfrm>
          <a:prstGeom prst="rect">
            <a:avLst/>
          </a:prstGeom>
          <a:noFill/>
          <a:ln>
            <a:noFill/>
          </a:ln>
        </p:spPr>
        <p:txBody>
          <a:bodyPr anchorCtr="0" anchor="t" bIns="0" lIns="0" spcFirstLastPara="1" rIns="0" wrap="square" tIns="0">
            <a:spAutoFit/>
          </a:bodyPr>
          <a:lstStyle/>
          <a:p>
            <a:pPr indent="2252980" lvl="0" marL="12700" marR="5080" rtl="0" algn="l">
              <a:lnSpc>
                <a:spcPct val="132800"/>
              </a:lnSpc>
              <a:spcBef>
                <a:spcPts val="0"/>
              </a:spcBef>
              <a:spcAft>
                <a:spcPts val="0"/>
              </a:spcAft>
              <a:buNone/>
            </a:pPr>
            <a:r>
              <a:rPr lang="ar-JO"/>
              <a:t>إعطاء العروض التقديمية </a:t>
            </a:r>
            <a:r>
              <a:rPr lang="ar-JO" u="sng"/>
              <a:t>نصائح لتقديم العروض التقديمية</a:t>
            </a:r>
            <a:r>
              <a:rPr lang="ar-JO"/>
              <a:t> </a:t>
            </a:r>
            <a:r>
              <a:rPr lang="ar-JO" sz="2800"/>
              <a:t>كن على علم باللفظية لغة</a:t>
            </a:r>
            <a:endParaRPr sz="2800"/>
          </a:p>
        </p:txBody>
      </p:sp>
      <p:sp>
        <p:nvSpPr>
          <p:cNvPr id="388" name="Google Shape;388;p38"/>
          <p:cNvSpPr txBox="1"/>
          <p:nvPr/>
        </p:nvSpPr>
        <p:spPr>
          <a:xfrm>
            <a:off x="432917" y="2122424"/>
            <a:ext cx="7696200" cy="3518784"/>
          </a:xfrm>
          <a:prstGeom prst="rect">
            <a:avLst/>
          </a:prstGeom>
          <a:noFill/>
          <a:ln>
            <a:noFill/>
          </a:ln>
        </p:spPr>
        <p:txBody>
          <a:bodyPr anchorCtr="0" anchor="t" bIns="0" lIns="0" spcFirstLastPara="1" rIns="0" wrap="square" tIns="52700">
            <a:spAutoFit/>
          </a:bodyPr>
          <a:lstStyle/>
          <a:p>
            <a:pPr indent="0" lvl="0" marL="12700" marR="5080" rtl="0" algn="l">
              <a:lnSpc>
                <a:spcPct val="90000"/>
              </a:lnSpc>
              <a:spcBef>
                <a:spcPts val="0"/>
              </a:spcBef>
              <a:spcAft>
                <a:spcPts val="0"/>
              </a:spcAft>
              <a:buNone/>
            </a:pPr>
            <a:r>
              <a:rPr b="1" lang="ar-JO" sz="2600">
                <a:solidFill>
                  <a:schemeClr val="dk1"/>
                </a:solidFill>
                <a:latin typeface="Calibri"/>
                <a:ea typeface="Calibri"/>
                <a:cs typeface="Calibri"/>
                <a:sym typeface="Calibri"/>
              </a:rPr>
              <a:t>-انتبه​ ل صوت. تحدث بصوت أعلى من المعتاد وحاول تغيير نبرة صوتك .​ تحدث ببطء بما يكفي حتى يتمكن الجمهور من فهم معنى ما تقوله. تجنب لهجة رتيبة.</a:t>
            </a:r>
            <a:endParaRPr sz="2600">
              <a:solidFill>
                <a:schemeClr val="dk1"/>
              </a:solidFill>
              <a:latin typeface="Calibri"/>
              <a:ea typeface="Calibri"/>
              <a:cs typeface="Calibri"/>
              <a:sym typeface="Calibri"/>
            </a:endParaRPr>
          </a:p>
          <a:p>
            <a:pPr indent="0" lvl="0" marL="0" marR="0" rtl="0" algn="l">
              <a:lnSpc>
                <a:spcPct val="100000"/>
              </a:lnSpc>
              <a:spcBef>
                <a:spcPts val="35"/>
              </a:spcBef>
              <a:spcAft>
                <a:spcPts val="0"/>
              </a:spcAft>
              <a:buNone/>
            </a:pPr>
            <a:r>
              <a:t/>
            </a:r>
            <a:endParaRPr sz="3800">
              <a:solidFill>
                <a:schemeClr val="dk1"/>
              </a:solidFill>
              <a:latin typeface="Times New Roman"/>
              <a:ea typeface="Times New Roman"/>
              <a:cs typeface="Times New Roman"/>
              <a:sym typeface="Times New Roman"/>
            </a:endParaRPr>
          </a:p>
          <a:p>
            <a:pPr indent="0" lvl="0" marL="12700" marR="156210" rtl="0" algn="l">
              <a:lnSpc>
                <a:spcPct val="90000"/>
              </a:lnSpc>
              <a:spcBef>
                <a:spcPts val="0"/>
              </a:spcBef>
              <a:spcAft>
                <a:spcPts val="0"/>
              </a:spcAft>
              <a:buNone/>
            </a:pPr>
            <a:r>
              <a:rPr b="1" lang="ar-JO" sz="2600">
                <a:solidFill>
                  <a:schemeClr val="dk1"/>
                </a:solidFill>
                <a:latin typeface="Calibri"/>
                <a:ea typeface="Calibri"/>
                <a:cs typeface="Calibri"/>
                <a:sym typeface="Calibri"/>
              </a:rPr>
              <a:t>الكلمة . الكلمات الطويلة أصعب في الفهم من الكلمات القصيرة . تخلص من الكلمات أو العبارات التي قد تكون غير لائقة أو مهينة أو نمطية. تجنب الإفراط في استخدام الكلمات المشابهة .</a:t>
            </a:r>
            <a:endParaRPr sz="26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3" name="Shape 393"/>
        <p:cNvGrpSpPr/>
        <p:nvPr/>
      </p:nvGrpSpPr>
      <p:grpSpPr>
        <a:xfrm>
          <a:off x="0" y="0"/>
          <a:ext cx="0" cy="0"/>
          <a:chOff x="0" y="0"/>
          <a:chExt cx="0" cy="0"/>
        </a:xfrm>
      </p:grpSpPr>
      <p:sp>
        <p:nvSpPr>
          <p:cNvPr id="394" name="Google Shape;394;p39"/>
          <p:cNvSpPr txBox="1"/>
          <p:nvPr/>
        </p:nvSpPr>
        <p:spPr>
          <a:xfrm>
            <a:off x="3343402" y="6419189"/>
            <a:ext cx="2459355" cy="240029"/>
          </a:xfrm>
          <a:prstGeom prst="rect">
            <a:avLst/>
          </a:prstGeom>
          <a:noFill/>
          <a:ln>
            <a:noFill/>
          </a:ln>
        </p:spPr>
        <p:txBody>
          <a:bodyPr anchorCtr="0" anchor="t" bIns="0" lIns="0" spcFirstLastPara="1" rIns="0" wrap="square" tIns="13325">
            <a:spAutoFit/>
          </a:bodyPr>
          <a:lstStyle/>
          <a:p>
            <a:pPr indent="0" lvl="0" marL="12700" marR="0" rtl="1" algn="r">
              <a:lnSpc>
                <a:spcPct val="100000"/>
              </a:lnSpc>
              <a:spcBef>
                <a:spcPts val="0"/>
              </a:spcBef>
              <a:spcAft>
                <a:spcPts val="0"/>
              </a:spcAft>
              <a:buNone/>
            </a:pPr>
            <a:r>
              <a:rPr lang="ar-JO" sz="1400">
                <a:solidFill>
                  <a:schemeClr val="dk1"/>
                </a:solidFill>
                <a:latin typeface="Verdana"/>
                <a:ea typeface="Verdana"/>
                <a:cs typeface="Verdana"/>
                <a:sym typeface="Verdana"/>
              </a:rPr>
              <a:t>مهارات التعامل مع الآخرين وحدة</a:t>
            </a:r>
            <a:endParaRPr sz="1400">
              <a:solidFill>
                <a:schemeClr val="dk1"/>
              </a:solidFill>
              <a:latin typeface="Verdana"/>
              <a:ea typeface="Verdana"/>
              <a:cs typeface="Verdana"/>
              <a:sym typeface="Verdana"/>
            </a:endParaRPr>
          </a:p>
        </p:txBody>
      </p:sp>
      <p:sp>
        <p:nvSpPr>
          <p:cNvPr id="395" name="Google Shape;395;p39"/>
          <p:cNvSpPr txBox="1"/>
          <p:nvPr/>
        </p:nvSpPr>
        <p:spPr>
          <a:xfrm>
            <a:off x="707542" y="6419189"/>
            <a:ext cx="251460" cy="240029"/>
          </a:xfrm>
          <a:prstGeom prst="rect">
            <a:avLst/>
          </a:prstGeom>
          <a:noFill/>
          <a:ln>
            <a:noFill/>
          </a:ln>
        </p:spPr>
        <p:txBody>
          <a:bodyPr anchorCtr="0" anchor="t" bIns="0" lIns="0" spcFirstLastPara="1" rIns="0" wrap="square" tIns="13325">
            <a:spAutoFit/>
          </a:bodyPr>
          <a:lstStyle/>
          <a:p>
            <a:pPr indent="0" lvl="0" marL="12700" marR="0" rtl="1" algn="r">
              <a:lnSpc>
                <a:spcPct val="100000"/>
              </a:lnSpc>
              <a:spcBef>
                <a:spcPts val="0"/>
              </a:spcBef>
              <a:spcAft>
                <a:spcPts val="0"/>
              </a:spcAft>
              <a:buNone/>
            </a:pPr>
            <a:r>
              <a:rPr lang="ar-JO" sz="1400">
                <a:solidFill>
                  <a:schemeClr val="dk1"/>
                </a:solidFill>
                <a:latin typeface="Verdana"/>
                <a:ea typeface="Verdana"/>
                <a:cs typeface="Verdana"/>
                <a:sym typeface="Verdana"/>
              </a:rPr>
              <a:t>39</a:t>
            </a:r>
            <a:endParaRPr sz="1400">
              <a:solidFill>
                <a:schemeClr val="dk1"/>
              </a:solidFill>
              <a:latin typeface="Verdana"/>
              <a:ea typeface="Verdana"/>
              <a:cs typeface="Verdana"/>
              <a:sym typeface="Verdana"/>
            </a:endParaRPr>
          </a:p>
        </p:txBody>
      </p:sp>
      <p:sp>
        <p:nvSpPr>
          <p:cNvPr id="396" name="Google Shape;396;p39"/>
          <p:cNvSpPr/>
          <p:nvPr/>
        </p:nvSpPr>
        <p:spPr>
          <a:xfrm>
            <a:off x="224027" y="1551432"/>
            <a:ext cx="2880360" cy="78943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97" name="Google Shape;397;p39"/>
          <p:cNvSpPr/>
          <p:nvPr/>
        </p:nvSpPr>
        <p:spPr>
          <a:xfrm>
            <a:off x="2634995" y="1551432"/>
            <a:ext cx="577595" cy="78943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98" name="Google Shape;398;p39"/>
          <p:cNvSpPr/>
          <p:nvPr/>
        </p:nvSpPr>
        <p:spPr>
          <a:xfrm>
            <a:off x="2825495" y="1551432"/>
            <a:ext cx="2804160" cy="789432"/>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99" name="Google Shape;399;p39"/>
          <p:cNvSpPr txBox="1"/>
          <p:nvPr>
            <p:ph type="title"/>
          </p:nvPr>
        </p:nvSpPr>
        <p:spPr>
          <a:xfrm>
            <a:off x="432917" y="187807"/>
            <a:ext cx="5751830" cy="1895475"/>
          </a:xfrm>
          <a:prstGeom prst="rect">
            <a:avLst/>
          </a:prstGeom>
          <a:noFill/>
          <a:ln>
            <a:noFill/>
          </a:ln>
        </p:spPr>
        <p:txBody>
          <a:bodyPr anchorCtr="0" anchor="t" bIns="0" lIns="0" spcFirstLastPara="1" rIns="0" wrap="square" tIns="0">
            <a:spAutoFit/>
          </a:bodyPr>
          <a:lstStyle/>
          <a:p>
            <a:pPr indent="2252980" lvl="0" marL="12700" marR="5080" rtl="0" algn="l">
              <a:lnSpc>
                <a:spcPct val="132800"/>
              </a:lnSpc>
              <a:spcBef>
                <a:spcPts val="0"/>
              </a:spcBef>
              <a:spcAft>
                <a:spcPts val="0"/>
              </a:spcAft>
              <a:buNone/>
            </a:pPr>
            <a:r>
              <a:rPr lang="ar-JO"/>
              <a:t>إعطاء العروض التقديمية </a:t>
            </a:r>
            <a:r>
              <a:rPr lang="ar-JO" u="sng"/>
              <a:t>نصائح لتقديم العروض التقديمية</a:t>
            </a:r>
            <a:r>
              <a:rPr lang="ar-JO"/>
              <a:t> </a:t>
            </a:r>
            <a:r>
              <a:rPr lang="ar-JO" sz="2800"/>
              <a:t>انتبه إلى الأمور غير اللفظية لغة</a:t>
            </a:r>
            <a:endParaRPr sz="2800"/>
          </a:p>
        </p:txBody>
      </p:sp>
      <p:sp>
        <p:nvSpPr>
          <p:cNvPr id="400" name="Google Shape;400;p39"/>
          <p:cNvSpPr txBox="1"/>
          <p:nvPr/>
        </p:nvSpPr>
        <p:spPr>
          <a:xfrm>
            <a:off x="432917" y="2122424"/>
            <a:ext cx="7479665" cy="3882473"/>
          </a:xfrm>
          <a:prstGeom prst="rect">
            <a:avLst/>
          </a:prstGeom>
          <a:noFill/>
          <a:ln>
            <a:noFill/>
          </a:ln>
        </p:spPr>
        <p:txBody>
          <a:bodyPr anchorCtr="0" anchor="t" bIns="0" lIns="0" spcFirstLastPara="1" rIns="0" wrap="square" tIns="52700">
            <a:spAutoFit/>
          </a:bodyPr>
          <a:lstStyle/>
          <a:p>
            <a:pPr indent="34925" lvl="0" marL="12700" marR="5080" rtl="0" algn="l">
              <a:lnSpc>
                <a:spcPct val="90000"/>
              </a:lnSpc>
              <a:spcBef>
                <a:spcPts val="0"/>
              </a:spcBef>
              <a:spcAft>
                <a:spcPts val="0"/>
              </a:spcAft>
              <a:buNone/>
            </a:pPr>
            <a:r>
              <a:rPr b="1" lang="ar-JO" sz="2600">
                <a:solidFill>
                  <a:schemeClr val="dk1"/>
                </a:solidFill>
                <a:latin typeface="Calibri"/>
                <a:ea typeface="Calibri"/>
                <a:cs typeface="Calibri"/>
                <a:sym typeface="Calibri"/>
              </a:rPr>
              <a:t>يحفظ عين اتصال. وهذا يساعد على جذب الجمهور وتشجيع انتباههم . حاول أن تنظر إلى جميع الأعضاء، ولكن إذا كنت متوترًا ، فإن التكتيك المفيد هو اختيار واحد أو اثنين فقط وتخيل أنك تخاطبهم فقط، بدلاً من غرفة مليئة بالأعضاء . الناس.</a:t>
            </a:r>
            <a:endParaRPr sz="2600">
              <a:solidFill>
                <a:schemeClr val="dk1"/>
              </a:solidFill>
              <a:latin typeface="Calibri"/>
              <a:ea typeface="Calibri"/>
              <a:cs typeface="Calibri"/>
              <a:sym typeface="Calibri"/>
            </a:endParaRPr>
          </a:p>
          <a:p>
            <a:pPr indent="0" lvl="0" marL="0" marR="0" rtl="0" algn="l">
              <a:lnSpc>
                <a:spcPct val="100000"/>
              </a:lnSpc>
              <a:spcBef>
                <a:spcPts val="20"/>
              </a:spcBef>
              <a:spcAft>
                <a:spcPts val="0"/>
              </a:spcAft>
              <a:buNone/>
            </a:pPr>
            <a:r>
              <a:t/>
            </a:r>
            <a:endParaRPr sz="3850">
              <a:solidFill>
                <a:schemeClr val="dk1"/>
              </a:solidFill>
              <a:latin typeface="Times New Roman"/>
              <a:ea typeface="Times New Roman"/>
              <a:cs typeface="Times New Roman"/>
              <a:sym typeface="Times New Roman"/>
            </a:endParaRPr>
          </a:p>
          <a:p>
            <a:pPr indent="-165100" lvl="0" marL="12700" marR="295910" rtl="0" algn="l">
              <a:lnSpc>
                <a:spcPct val="108076"/>
              </a:lnSpc>
              <a:spcBef>
                <a:spcPts val="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استخدام اليدين في مجموعة متنوعة ل إيماءات. لا تتململ بالملاحظات ، أو تلعب بالملابس، وما إلى ذلك . استخدم يديك لوصف وتعزيز رسالتك اللفظية . تجنب الإشارة إلى​ جمهور.</a:t>
            </a:r>
            <a:endParaRPr sz="2600">
              <a:solidFill>
                <a:schemeClr val="dk1"/>
              </a:solidFill>
              <a:latin typeface="Calibri"/>
              <a:ea typeface="Calibri"/>
              <a:cs typeface="Calibri"/>
              <a:sym typeface="Calibri"/>
            </a:endParaRPr>
          </a:p>
        </p:txBody>
      </p:sp>
      <p:sp>
        <p:nvSpPr>
          <p:cNvPr id="401" name="Google Shape;401;p39"/>
          <p:cNvSpPr txBox="1"/>
          <p:nvPr/>
        </p:nvSpPr>
        <p:spPr>
          <a:xfrm>
            <a:off x="432917" y="6451498"/>
            <a:ext cx="114300" cy="422275"/>
          </a:xfrm>
          <a:prstGeom prst="rect">
            <a:avLst/>
          </a:prstGeom>
          <a:noFill/>
          <a:ln>
            <a:noFill/>
          </a:ln>
        </p:spPr>
        <p:txBody>
          <a:bodyPr anchorCtr="0" anchor="t" bIns="0" lIns="0" spcFirstLastPara="1" rIns="0" wrap="square" tIns="12700">
            <a:spAutoFit/>
          </a:bodyPr>
          <a:lstStyle/>
          <a:p>
            <a:pPr indent="0" lvl="0" marL="12700" marR="0" rtl="1" algn="r">
              <a:lnSpc>
                <a:spcPct val="100000"/>
              </a:lnSpc>
              <a:spcBef>
                <a:spcPts val="0"/>
              </a:spcBef>
              <a:spcAft>
                <a:spcPts val="0"/>
              </a:spcAft>
              <a:buNone/>
            </a:pPr>
            <a:r>
              <a:rPr b="1" lang="ar-JO"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6" name="Shape 76"/>
        <p:cNvGrpSpPr/>
        <p:nvPr/>
      </p:nvGrpSpPr>
      <p:grpSpPr>
        <a:xfrm>
          <a:off x="0" y="0"/>
          <a:ext cx="0" cy="0"/>
          <a:chOff x="0" y="0"/>
          <a:chExt cx="0" cy="0"/>
        </a:xfrm>
      </p:grpSpPr>
      <p:sp>
        <p:nvSpPr>
          <p:cNvPr id="77" name="Google Shape;77;p4"/>
          <p:cNvSpPr txBox="1"/>
          <p:nvPr/>
        </p:nvSpPr>
        <p:spPr>
          <a:xfrm>
            <a:off x="720242" y="6444236"/>
            <a:ext cx="99695" cy="200025"/>
          </a:xfrm>
          <a:prstGeom prst="rect">
            <a:avLst/>
          </a:prstGeom>
          <a:noFill/>
          <a:ln>
            <a:noFill/>
          </a:ln>
        </p:spPr>
        <p:txBody>
          <a:bodyPr anchorCtr="0" anchor="t" bIns="0" lIns="0" spcFirstLastPara="1" rIns="0" wrap="square" tIns="0">
            <a:spAutoFit/>
          </a:bodyPr>
          <a:lstStyle/>
          <a:p>
            <a:pPr indent="0" lvl="0" marL="0" marR="0" rtl="1" algn="r">
              <a:lnSpc>
                <a:spcPct val="111071"/>
              </a:lnSpc>
              <a:spcBef>
                <a:spcPts val="0"/>
              </a:spcBef>
              <a:spcAft>
                <a:spcPts val="0"/>
              </a:spcAft>
              <a:buNone/>
            </a:pPr>
            <a:r>
              <a:rPr lang="ar-JO" sz="1400">
                <a:solidFill>
                  <a:schemeClr val="dk1"/>
                </a:solidFill>
                <a:latin typeface="Arial"/>
                <a:ea typeface="Arial"/>
                <a:cs typeface="Arial"/>
                <a:sym typeface="Arial"/>
              </a:rPr>
              <a:t>4</a:t>
            </a:r>
            <a:endParaRPr sz="1400">
              <a:solidFill>
                <a:schemeClr val="dk1"/>
              </a:solidFill>
              <a:latin typeface="Arial"/>
              <a:ea typeface="Arial"/>
              <a:cs typeface="Arial"/>
              <a:sym typeface="Arial"/>
            </a:endParaRPr>
          </a:p>
        </p:txBody>
      </p:sp>
      <p:sp>
        <p:nvSpPr>
          <p:cNvPr id="78" name="Google Shape;78;p4"/>
          <p:cNvSpPr/>
          <p:nvPr/>
        </p:nvSpPr>
        <p:spPr>
          <a:xfrm>
            <a:off x="83819" y="156971"/>
            <a:ext cx="2095500" cy="92506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79" name="Google Shape;79;p4"/>
          <p:cNvSpPr txBox="1"/>
          <p:nvPr>
            <p:ph type="title"/>
          </p:nvPr>
        </p:nvSpPr>
        <p:spPr>
          <a:xfrm>
            <a:off x="331114" y="249758"/>
            <a:ext cx="1570990" cy="52895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ar-JO" sz="3300"/>
              <a:t>الاستماع</a:t>
            </a:r>
            <a:endParaRPr sz="3300"/>
          </a:p>
        </p:txBody>
      </p:sp>
      <p:sp>
        <p:nvSpPr>
          <p:cNvPr id="80" name="Google Shape;80;p4"/>
          <p:cNvSpPr/>
          <p:nvPr/>
        </p:nvSpPr>
        <p:spPr>
          <a:xfrm>
            <a:off x="233172" y="3933443"/>
            <a:ext cx="8001000" cy="292455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1" name="Google Shape;81;p4"/>
          <p:cNvSpPr txBox="1"/>
          <p:nvPr/>
        </p:nvSpPr>
        <p:spPr>
          <a:xfrm>
            <a:off x="270763" y="802081"/>
            <a:ext cx="8223250" cy="3074035"/>
          </a:xfrm>
          <a:prstGeom prst="rect">
            <a:avLst/>
          </a:prstGeom>
          <a:noFill/>
          <a:ln>
            <a:noFill/>
          </a:ln>
        </p:spPr>
        <p:txBody>
          <a:bodyPr anchorCtr="0" anchor="t" bIns="0" lIns="0" spcFirstLastPara="1" rIns="0" wrap="square" tIns="12050">
            <a:spAutoFit/>
          </a:bodyPr>
          <a:lstStyle/>
          <a:p>
            <a:pPr indent="0" lvl="0" marL="12700" marR="5080" rtl="0" algn="l">
              <a:lnSpc>
                <a:spcPct val="100000"/>
              </a:lnSpc>
              <a:spcBef>
                <a:spcPts val="0"/>
              </a:spcBef>
              <a:spcAft>
                <a:spcPts val="0"/>
              </a:spcAft>
              <a:buNone/>
            </a:pPr>
            <a:r>
              <a:rPr b="1" lang="ar-JO" sz="2500">
                <a:solidFill>
                  <a:schemeClr val="dk1"/>
                </a:solidFill>
                <a:latin typeface="Calibri"/>
                <a:ea typeface="Calibri"/>
                <a:cs typeface="Calibri"/>
                <a:sym typeface="Calibri"/>
              </a:rPr>
              <a:t>الاستماع هو عملية نفسية نشطة وليست عملية سلبية، تمكننا من ربط المعنى بجميع المعلومات التي نتلقاها (تلقي المعنى وبناءه). يتطلب التركيز والجهد من أجل الرد على الرسائل .​</a:t>
            </a:r>
            <a:endParaRPr sz="2500">
              <a:solidFill>
                <a:schemeClr val="dk1"/>
              </a:solidFill>
              <a:latin typeface="Calibri"/>
              <a:ea typeface="Calibri"/>
              <a:cs typeface="Calibri"/>
              <a:sym typeface="Calibri"/>
            </a:endParaRPr>
          </a:p>
          <a:p>
            <a:pPr indent="0" lvl="0" marL="12700" marR="123189" rtl="0" algn="l">
              <a:lnSpc>
                <a:spcPct val="100000"/>
              </a:lnSpc>
              <a:spcBef>
                <a:spcPts val="5"/>
              </a:spcBef>
              <a:spcAft>
                <a:spcPts val="0"/>
              </a:spcAft>
              <a:buNone/>
            </a:pPr>
            <a:r>
              <a:rPr b="1" lang="ar-JO" sz="2500">
                <a:solidFill>
                  <a:schemeClr val="dk1"/>
                </a:solidFill>
                <a:latin typeface="Calibri"/>
                <a:ea typeface="Calibri"/>
                <a:cs typeface="Calibri"/>
                <a:sym typeface="Calibri"/>
              </a:rPr>
              <a:t>أظهرت الدراسات أن الاستماع هو الجانب الأكثر شيوعًا في مكان العمل تواصل.</a:t>
            </a:r>
            <a:endParaRPr sz="2500">
              <a:solidFill>
                <a:schemeClr val="dk1"/>
              </a:solidFill>
              <a:latin typeface="Calibri"/>
              <a:ea typeface="Calibri"/>
              <a:cs typeface="Calibri"/>
              <a:sym typeface="Calibri"/>
            </a:endParaRPr>
          </a:p>
          <a:p>
            <a:pPr indent="0" lvl="0" marL="12700" marR="0" rtl="0" algn="l">
              <a:lnSpc>
                <a:spcPct val="100000"/>
              </a:lnSpc>
              <a:spcBef>
                <a:spcPts val="5"/>
              </a:spcBef>
              <a:spcAft>
                <a:spcPts val="0"/>
              </a:spcAft>
              <a:buNone/>
            </a:pPr>
            <a:r>
              <a:rPr b="1" lang="ar-JO" sz="2500">
                <a:solidFill>
                  <a:schemeClr val="dk1"/>
                </a:solidFill>
                <a:latin typeface="Calibri"/>
                <a:ea typeface="Calibri"/>
                <a:cs typeface="Calibri"/>
                <a:sym typeface="Calibri"/>
              </a:rPr>
              <a:t>الاستماع ليس مجرد مسألة سمع </a:t>
            </a:r>
            <a:r>
              <a:rPr b="1" lang="ar-JO"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6" name="Shape 406"/>
        <p:cNvGrpSpPr/>
        <p:nvPr/>
      </p:nvGrpSpPr>
      <p:grpSpPr>
        <a:xfrm>
          <a:off x="0" y="0"/>
          <a:ext cx="0" cy="0"/>
          <a:chOff x="0" y="0"/>
          <a:chExt cx="0" cy="0"/>
        </a:xfrm>
      </p:grpSpPr>
      <p:sp>
        <p:nvSpPr>
          <p:cNvPr id="407" name="Google Shape;407;p40"/>
          <p:cNvSpPr txBox="1"/>
          <p:nvPr>
            <p:ph type="title"/>
          </p:nvPr>
        </p:nvSpPr>
        <p:spPr>
          <a:xfrm>
            <a:off x="331114" y="147015"/>
            <a:ext cx="5456555"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ar-JO" u="sng"/>
              <a:t>نصائح للتسليم​ العروض التقديمية</a:t>
            </a:r>
            <a:endParaRPr/>
          </a:p>
        </p:txBody>
      </p:sp>
      <p:sp>
        <p:nvSpPr>
          <p:cNvPr id="408" name="Google Shape;408;p40"/>
          <p:cNvSpPr/>
          <p:nvPr/>
        </p:nvSpPr>
        <p:spPr>
          <a:xfrm>
            <a:off x="121920" y="729995"/>
            <a:ext cx="2880360" cy="789431"/>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09" name="Google Shape;409;p40"/>
          <p:cNvSpPr/>
          <p:nvPr/>
        </p:nvSpPr>
        <p:spPr>
          <a:xfrm>
            <a:off x="2532888" y="729995"/>
            <a:ext cx="577595" cy="789431"/>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40"/>
          <p:cNvSpPr/>
          <p:nvPr/>
        </p:nvSpPr>
        <p:spPr>
          <a:xfrm>
            <a:off x="2723388" y="729995"/>
            <a:ext cx="2804160" cy="789431"/>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11" name="Google Shape;411;p40"/>
          <p:cNvSpPr txBox="1"/>
          <p:nvPr/>
        </p:nvSpPr>
        <p:spPr>
          <a:xfrm>
            <a:off x="331114" y="739608"/>
            <a:ext cx="8300084" cy="5466080"/>
          </a:xfrm>
          <a:prstGeom prst="rect">
            <a:avLst/>
          </a:prstGeom>
          <a:noFill/>
          <a:ln>
            <a:noFill/>
          </a:ln>
        </p:spPr>
        <p:txBody>
          <a:bodyPr anchorCtr="0" anchor="t" bIns="0" lIns="0" spcFirstLastPara="1" rIns="0" wrap="square" tIns="81275">
            <a:spAutoFit/>
          </a:bodyPr>
          <a:lstStyle/>
          <a:p>
            <a:pPr indent="0" lvl="0" marL="12700" marR="0" rtl="0" algn="l">
              <a:lnSpc>
                <a:spcPct val="100000"/>
              </a:lnSpc>
              <a:spcBef>
                <a:spcPts val="0"/>
              </a:spcBef>
              <a:spcAft>
                <a:spcPts val="0"/>
              </a:spcAft>
              <a:buNone/>
            </a:pPr>
            <a:r>
              <a:rPr b="1" lang="ar-JO" sz="2800">
                <a:solidFill>
                  <a:schemeClr val="dk1"/>
                </a:solidFill>
                <a:latin typeface="Calibri"/>
                <a:ea typeface="Calibri"/>
                <a:cs typeface="Calibri"/>
                <a:sym typeface="Calibri"/>
              </a:rPr>
              <a:t>انتبه إلى الأمور غير اللفظية لغة</a:t>
            </a:r>
            <a:endParaRPr sz="2800">
              <a:solidFill>
                <a:schemeClr val="dk1"/>
              </a:solidFill>
              <a:latin typeface="Calibri"/>
              <a:ea typeface="Calibri"/>
              <a:cs typeface="Calibri"/>
              <a:sym typeface="Calibri"/>
            </a:endParaRPr>
          </a:p>
          <a:p>
            <a:pPr indent="-34925" lvl="0" marL="47625" marR="5080" rtl="0" algn="l">
              <a:lnSpc>
                <a:spcPct val="90000"/>
              </a:lnSpc>
              <a:spcBef>
                <a:spcPts val="825"/>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كن حذرا ل وضعية. الوقوف بشكل مستقيم، مع رفع الصدر والكتفين في حالة استرخاء. القليل من الحركة مفيد طالما أنك تفعل ذلك​​ واضح غاية. وهذا يسمح لصوتك بالعرض . ثبت نفسك مع مباعدة القدمين ( 1.5 قدم). وهذا يضمن لك الوقوف ساكنًا وإجبار الكتفين على التراجع وتقليل حجمهما قلق.</a:t>
            </a:r>
            <a:endParaRPr sz="2600">
              <a:solidFill>
                <a:schemeClr val="dk1"/>
              </a:solidFill>
              <a:latin typeface="Calibri"/>
              <a:ea typeface="Calibri"/>
              <a:cs typeface="Calibri"/>
              <a:sym typeface="Calibri"/>
            </a:endParaRPr>
          </a:p>
          <a:p>
            <a:pPr indent="-74295" lvl="0" marL="86995" marR="156210" rtl="0" algn="l">
              <a:lnSpc>
                <a:spcPct val="90000"/>
              </a:lnSpc>
              <a:spcBef>
                <a:spcPts val="79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مواجهة​ جمهور. ضع في اعتبارك أن تعبيرات وجهك يجب أن تعزز رسالتك. ابتسم من وقت لآخر . يمكن أن يؤثر الدفء الذي ستنبعث منه على مستوى اهتمام المستمعين أو تحفيزهم . تجنب إدارة ظهرك للجمهور والنظر إلى​ شاشة.</a:t>
            </a:r>
            <a:endParaRPr sz="2600">
              <a:solidFill>
                <a:schemeClr val="dk1"/>
              </a:solidFill>
              <a:latin typeface="Calibri"/>
              <a:ea typeface="Calibri"/>
              <a:cs typeface="Calibri"/>
              <a:sym typeface="Calibri"/>
            </a:endParaRPr>
          </a:p>
          <a:p>
            <a:pPr indent="-74295" lvl="0" marL="86995" marR="192405" rtl="0" algn="l">
              <a:lnSpc>
                <a:spcPct val="108076"/>
              </a:lnSpc>
              <a:spcBef>
                <a:spcPts val="844"/>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ملابس. لا ترتدي الملابس التي تصرف الانتباه عما تقوله. اللباس بشكل مريح و بشكل مناسب.</a:t>
            </a:r>
            <a:endParaRPr sz="2600">
              <a:solidFill>
                <a:schemeClr val="dk1"/>
              </a:solidFill>
              <a:latin typeface="Calibri"/>
              <a:ea typeface="Calibri"/>
              <a:cs typeface="Calibri"/>
              <a:sym typeface="Calibri"/>
            </a:endParaRPr>
          </a:p>
        </p:txBody>
      </p:sp>
      <p:sp>
        <p:nvSpPr>
          <p:cNvPr id="412" name="Google Shape;412;p40"/>
          <p:cNvSpPr txBox="1"/>
          <p:nvPr/>
        </p:nvSpPr>
        <p:spPr>
          <a:xfrm>
            <a:off x="694842" y="6418230"/>
            <a:ext cx="276860" cy="242570"/>
          </a:xfrm>
          <a:prstGeom prst="rect">
            <a:avLst/>
          </a:prstGeom>
          <a:noFill/>
          <a:ln>
            <a:noFill/>
          </a:ln>
        </p:spPr>
        <p:txBody>
          <a:bodyPr anchorCtr="0" anchor="t" bIns="0" lIns="0" spcFirstLastPara="1" rIns="0" wrap="square" tIns="13950">
            <a:spAutoFit/>
          </a:bodyPr>
          <a:lstStyle/>
          <a:p>
            <a:pPr indent="0" lvl="0" marL="25400" marR="0" rtl="1" algn="r">
              <a:lnSpc>
                <a:spcPct val="100000"/>
              </a:lnSpc>
              <a:spcBef>
                <a:spcPts val="0"/>
              </a:spcBef>
              <a:spcAft>
                <a:spcPts val="0"/>
              </a:spcAft>
              <a:buNone/>
            </a:pPr>
            <a:fld id="{00000000-1234-1234-1234-123412341234}" type="slidenum">
              <a:rPr lang="ar-JO" sz="1400">
                <a:solidFill>
                  <a:schemeClr val="dk1"/>
                </a:solidFill>
                <a:latin typeface="Verdana"/>
                <a:ea typeface="Verdana"/>
                <a:cs typeface="Verdana"/>
                <a:sym typeface="Verdana"/>
              </a:rPr>
              <a:t>‹#›</a:t>
            </a:fld>
            <a:endParaRPr sz="1400">
              <a:solidFill>
                <a:schemeClr val="dk1"/>
              </a:solidFill>
              <a:latin typeface="Verdana"/>
              <a:ea typeface="Verdana"/>
              <a:cs typeface="Verdana"/>
              <a:sym typeface="Verdana"/>
            </a:endParaRPr>
          </a:p>
        </p:txBody>
      </p:sp>
      <p:sp>
        <p:nvSpPr>
          <p:cNvPr id="413" name="Google Shape;413;p40"/>
          <p:cNvSpPr txBox="1"/>
          <p:nvPr/>
        </p:nvSpPr>
        <p:spPr>
          <a:xfrm>
            <a:off x="3343402" y="6418230"/>
            <a:ext cx="2459355" cy="242570"/>
          </a:xfrm>
          <a:prstGeom prst="rect">
            <a:avLst/>
          </a:prstGeom>
          <a:noFill/>
          <a:ln>
            <a:noFill/>
          </a:ln>
        </p:spPr>
        <p:txBody>
          <a:bodyPr anchorCtr="0" anchor="t" bIns="0" lIns="0" spcFirstLastPara="1" rIns="0" wrap="square" tIns="13950">
            <a:spAutoFit/>
          </a:bodyPr>
          <a:lstStyle/>
          <a:p>
            <a:pPr indent="0" lvl="0" marL="12700" marR="0" rtl="1" algn="r">
              <a:lnSpc>
                <a:spcPct val="100000"/>
              </a:lnSpc>
              <a:spcBef>
                <a:spcPts val="0"/>
              </a:spcBef>
              <a:spcAft>
                <a:spcPts val="0"/>
              </a:spcAft>
              <a:buNone/>
            </a:pPr>
            <a:r>
              <a:rPr lang="ar-JO" sz="1400">
                <a:solidFill>
                  <a:schemeClr val="dk1"/>
                </a:solidFill>
                <a:latin typeface="Verdana"/>
                <a:ea typeface="Verdana"/>
                <a:cs typeface="Verdana"/>
                <a:sym typeface="Verdana"/>
              </a:rPr>
              <a:t>مهارات التعامل مع الآخرين وحدة</a:t>
            </a:r>
            <a:endParaRPr sz="1400">
              <a:solidFill>
                <a:schemeClr val="dk1"/>
              </a:solidFill>
              <a:latin typeface="Verdana"/>
              <a:ea typeface="Verdana"/>
              <a:cs typeface="Verdana"/>
              <a:sym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8" name="Shape 418"/>
        <p:cNvGrpSpPr/>
        <p:nvPr/>
      </p:nvGrpSpPr>
      <p:grpSpPr>
        <a:xfrm>
          <a:off x="0" y="0"/>
          <a:ext cx="0" cy="0"/>
          <a:chOff x="0" y="0"/>
          <a:chExt cx="0" cy="0"/>
        </a:xfrm>
      </p:grpSpPr>
      <p:sp>
        <p:nvSpPr>
          <p:cNvPr id="419" name="Google Shape;419;p41"/>
          <p:cNvSpPr/>
          <p:nvPr/>
        </p:nvSpPr>
        <p:spPr>
          <a:xfrm>
            <a:off x="2345435" y="460248"/>
            <a:ext cx="4006596" cy="8991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41"/>
          <p:cNvSpPr txBox="1"/>
          <p:nvPr>
            <p:ph type="title"/>
          </p:nvPr>
        </p:nvSpPr>
        <p:spPr>
          <a:xfrm>
            <a:off x="607568" y="376155"/>
            <a:ext cx="5474970" cy="3255010"/>
          </a:xfrm>
          <a:prstGeom prst="rect">
            <a:avLst/>
          </a:prstGeom>
          <a:noFill/>
          <a:ln>
            <a:noFill/>
          </a:ln>
        </p:spPr>
        <p:txBody>
          <a:bodyPr anchorCtr="0" anchor="t" bIns="0" lIns="0" spcFirstLastPara="1" rIns="0" wrap="square" tIns="13950">
            <a:spAutoFit/>
          </a:bodyPr>
          <a:lstStyle/>
          <a:p>
            <a:pPr indent="1976754" lvl="0" marL="12700" marR="5080" rtl="0" algn="l">
              <a:lnSpc>
                <a:spcPct val="135600"/>
              </a:lnSpc>
              <a:spcBef>
                <a:spcPts val="0"/>
              </a:spcBef>
              <a:spcAft>
                <a:spcPts val="0"/>
              </a:spcAft>
              <a:buNone/>
            </a:pPr>
            <a:r>
              <a:rPr lang="ar-JO"/>
              <a:t>إعطاء أسباب </a:t>
            </a:r>
            <a:r>
              <a:rPr lang="ar-JO" u="sng"/>
              <a:t>الشعور بالتوتر :​</a:t>
            </a:r>
            <a:r>
              <a:rPr lang="ar-JO"/>
              <a:t> </a:t>
            </a:r>
            <a:r>
              <a:rPr lang="ar-JO" sz="2800"/>
              <a:t>عدم وجود خبرة</a:t>
            </a:r>
            <a:endParaRPr sz="2800"/>
          </a:p>
          <a:p>
            <a:pPr indent="0" lvl="0" marL="12700" marR="2602230" rtl="0" algn="just">
              <a:lnSpc>
                <a:spcPct val="101800"/>
              </a:lnSpc>
              <a:spcBef>
                <a:spcPts val="15"/>
              </a:spcBef>
              <a:spcAft>
                <a:spcPts val="0"/>
              </a:spcAft>
              <a:buNone/>
            </a:pPr>
            <a:r>
              <a:rPr lang="ar-JO" sz="2800"/>
              <a:t>عدم وجود التحضير قلة الحماس سلبي حديث النفس</a:t>
            </a:r>
            <a:endParaRPr sz="2800"/>
          </a:p>
        </p:txBody>
      </p:sp>
      <p:sp>
        <p:nvSpPr>
          <p:cNvPr id="421" name="Google Shape;421;p41"/>
          <p:cNvSpPr txBox="1"/>
          <p:nvPr/>
        </p:nvSpPr>
        <p:spPr>
          <a:xfrm>
            <a:off x="694842" y="6418230"/>
            <a:ext cx="276860" cy="242570"/>
          </a:xfrm>
          <a:prstGeom prst="rect">
            <a:avLst/>
          </a:prstGeom>
          <a:noFill/>
          <a:ln>
            <a:noFill/>
          </a:ln>
        </p:spPr>
        <p:txBody>
          <a:bodyPr anchorCtr="0" anchor="t" bIns="0" lIns="0" spcFirstLastPara="1" rIns="0" wrap="square" tIns="13950">
            <a:spAutoFit/>
          </a:bodyPr>
          <a:lstStyle/>
          <a:p>
            <a:pPr indent="0" lvl="0" marL="25400" marR="0" rtl="1" algn="r">
              <a:lnSpc>
                <a:spcPct val="100000"/>
              </a:lnSpc>
              <a:spcBef>
                <a:spcPts val="0"/>
              </a:spcBef>
              <a:spcAft>
                <a:spcPts val="0"/>
              </a:spcAft>
              <a:buNone/>
            </a:pPr>
            <a:fld id="{00000000-1234-1234-1234-123412341234}" type="slidenum">
              <a:rPr lang="ar-JO" sz="1400">
                <a:solidFill>
                  <a:schemeClr val="dk1"/>
                </a:solidFill>
                <a:latin typeface="Verdana"/>
                <a:ea typeface="Verdana"/>
                <a:cs typeface="Verdana"/>
                <a:sym typeface="Verdana"/>
              </a:rPr>
              <a:t>‹#›</a:t>
            </a:fld>
            <a:endParaRPr sz="1400">
              <a:solidFill>
                <a:schemeClr val="dk1"/>
              </a:solidFill>
              <a:latin typeface="Verdana"/>
              <a:ea typeface="Verdana"/>
              <a:cs typeface="Verdana"/>
              <a:sym typeface="Verdana"/>
            </a:endParaRPr>
          </a:p>
        </p:txBody>
      </p:sp>
      <p:sp>
        <p:nvSpPr>
          <p:cNvPr id="422" name="Google Shape;422;p41"/>
          <p:cNvSpPr txBox="1"/>
          <p:nvPr/>
        </p:nvSpPr>
        <p:spPr>
          <a:xfrm>
            <a:off x="3343402" y="6418230"/>
            <a:ext cx="2459355" cy="242570"/>
          </a:xfrm>
          <a:prstGeom prst="rect">
            <a:avLst/>
          </a:prstGeom>
          <a:noFill/>
          <a:ln>
            <a:noFill/>
          </a:ln>
        </p:spPr>
        <p:txBody>
          <a:bodyPr anchorCtr="0" anchor="t" bIns="0" lIns="0" spcFirstLastPara="1" rIns="0" wrap="square" tIns="13950">
            <a:spAutoFit/>
          </a:bodyPr>
          <a:lstStyle/>
          <a:p>
            <a:pPr indent="0" lvl="0" marL="12700" marR="0" rtl="1" algn="r">
              <a:lnSpc>
                <a:spcPct val="100000"/>
              </a:lnSpc>
              <a:spcBef>
                <a:spcPts val="0"/>
              </a:spcBef>
              <a:spcAft>
                <a:spcPts val="0"/>
              </a:spcAft>
              <a:buNone/>
            </a:pPr>
            <a:r>
              <a:rPr lang="ar-JO" sz="1400">
                <a:solidFill>
                  <a:schemeClr val="dk1"/>
                </a:solidFill>
                <a:latin typeface="Verdana"/>
                <a:ea typeface="Verdana"/>
                <a:cs typeface="Verdana"/>
                <a:sym typeface="Verdana"/>
              </a:rPr>
              <a:t>مهارات التعامل مع الآخرين وحدة</a:t>
            </a:r>
            <a:endParaRPr sz="1400">
              <a:solidFill>
                <a:schemeClr val="dk1"/>
              </a:solidFill>
              <a:latin typeface="Verdana"/>
              <a:ea typeface="Verdana"/>
              <a:cs typeface="Verdana"/>
              <a:sym typeface="Verdana"/>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7" name="Shape 427"/>
        <p:cNvGrpSpPr/>
        <p:nvPr/>
      </p:nvGrpSpPr>
      <p:grpSpPr>
        <a:xfrm>
          <a:off x="0" y="0"/>
          <a:ext cx="0" cy="0"/>
          <a:chOff x="0" y="0"/>
          <a:chExt cx="0" cy="0"/>
        </a:xfrm>
      </p:grpSpPr>
      <p:sp>
        <p:nvSpPr>
          <p:cNvPr id="428" name="Google Shape;428;p42"/>
          <p:cNvSpPr/>
          <p:nvPr/>
        </p:nvSpPr>
        <p:spPr>
          <a:xfrm>
            <a:off x="2950464" y="388620"/>
            <a:ext cx="4006595" cy="8991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29" name="Google Shape;429;p42"/>
          <p:cNvSpPr txBox="1"/>
          <p:nvPr>
            <p:ph type="title"/>
          </p:nvPr>
        </p:nvSpPr>
        <p:spPr>
          <a:xfrm>
            <a:off x="3190494" y="479297"/>
            <a:ext cx="3498215"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ar-JO"/>
              <a:t>إعطاء العروض التقديمية</a:t>
            </a:r>
            <a:endParaRPr/>
          </a:p>
        </p:txBody>
      </p:sp>
      <p:sp>
        <p:nvSpPr>
          <p:cNvPr id="430" name="Google Shape;430;p42"/>
          <p:cNvSpPr txBox="1"/>
          <p:nvPr/>
        </p:nvSpPr>
        <p:spPr>
          <a:xfrm>
            <a:off x="620064" y="1358925"/>
            <a:ext cx="3840479" cy="3395979"/>
          </a:xfrm>
          <a:prstGeom prst="rect">
            <a:avLst/>
          </a:prstGeom>
          <a:noFill/>
          <a:ln>
            <a:noFill/>
          </a:ln>
        </p:spPr>
        <p:txBody>
          <a:bodyPr anchorCtr="0" anchor="t" bIns="0" lIns="0" spcFirstLastPara="1" rIns="0" wrap="square" tIns="183500">
            <a:spAutoFit/>
          </a:bodyPr>
          <a:lstStyle/>
          <a:p>
            <a:pPr indent="0" lvl="0" marL="12700" marR="0" rtl="0" algn="l">
              <a:lnSpc>
                <a:spcPct val="100000"/>
              </a:lnSpc>
              <a:spcBef>
                <a:spcPts val="0"/>
              </a:spcBef>
              <a:spcAft>
                <a:spcPts val="0"/>
              </a:spcAft>
              <a:buNone/>
            </a:pPr>
            <a:r>
              <a:rPr b="1" lang="ar-JO" sz="2800" u="sng">
                <a:solidFill>
                  <a:schemeClr val="dk1"/>
                </a:solidFill>
                <a:latin typeface="Calibri"/>
                <a:ea typeface="Calibri"/>
                <a:cs typeface="Calibri"/>
                <a:sym typeface="Calibri"/>
              </a:rPr>
              <a:t>التغلب على الأعصاب:</a:t>
            </a:r>
            <a:endParaRPr sz="2800">
              <a:solidFill>
                <a:schemeClr val="dk1"/>
              </a:solidFill>
              <a:latin typeface="Calibri"/>
              <a:ea typeface="Calibri"/>
              <a:cs typeface="Calibri"/>
              <a:sym typeface="Calibri"/>
            </a:endParaRPr>
          </a:p>
          <a:p>
            <a:pPr indent="0" lvl="0" marL="12700" marR="1136015" rtl="0" algn="l">
              <a:lnSpc>
                <a:spcPct val="102099"/>
              </a:lnSpc>
              <a:spcBef>
                <a:spcPts val="1270"/>
              </a:spcBef>
              <a:spcAft>
                <a:spcPts val="0"/>
              </a:spcAft>
              <a:buNone/>
            </a:pPr>
            <a:r>
              <a:rPr b="1" lang="ar-JO" sz="2800">
                <a:solidFill>
                  <a:schemeClr val="dk1"/>
                </a:solidFill>
                <a:latin typeface="Calibri"/>
                <a:ea typeface="Calibri"/>
                <a:cs typeface="Calibri"/>
                <a:sym typeface="Calibri"/>
              </a:rPr>
              <a:t>كن مستعدًا بشكل مفرط للتصرفات / التصرفات​​​​</a:t>
            </a:r>
            <a:endParaRPr sz="2800">
              <a:solidFill>
                <a:schemeClr val="dk1"/>
              </a:solidFill>
              <a:latin typeface="Calibri"/>
              <a:ea typeface="Calibri"/>
              <a:cs typeface="Calibri"/>
              <a:sym typeface="Calibri"/>
            </a:endParaRPr>
          </a:p>
          <a:p>
            <a:pPr indent="0" lvl="0" marL="12700" marR="5080" rtl="0" algn="l">
              <a:lnSpc>
                <a:spcPct val="101800"/>
              </a:lnSpc>
              <a:spcBef>
                <a:spcPts val="5"/>
              </a:spcBef>
              <a:spcAft>
                <a:spcPts val="0"/>
              </a:spcAft>
              <a:buNone/>
            </a:pPr>
            <a:r>
              <a:rPr b="1" lang="ar-JO" sz="2800">
                <a:solidFill>
                  <a:schemeClr val="dk1"/>
                </a:solidFill>
                <a:latin typeface="Calibri"/>
                <a:ea typeface="Calibri"/>
                <a:cs typeface="Calibri"/>
                <a:sym typeface="Calibri"/>
              </a:rPr>
              <a:t>استخدم تقنيات الاسترخاء فكر إيجابي</a:t>
            </a:r>
            <a:endParaRPr sz="2800">
              <a:solidFill>
                <a:schemeClr val="dk1"/>
              </a:solidFill>
              <a:latin typeface="Calibri"/>
              <a:ea typeface="Calibri"/>
              <a:cs typeface="Calibri"/>
              <a:sym typeface="Calibri"/>
            </a:endParaRPr>
          </a:p>
          <a:p>
            <a:pPr indent="0" lvl="0" marL="12700" marR="55880" rtl="0" algn="l">
              <a:lnSpc>
                <a:spcPct val="101899"/>
              </a:lnSpc>
              <a:spcBef>
                <a:spcPts val="5"/>
              </a:spcBef>
              <a:spcAft>
                <a:spcPts val="0"/>
              </a:spcAft>
              <a:buNone/>
            </a:pPr>
            <a:r>
              <a:rPr b="1" lang="ar-JO" sz="2800">
                <a:solidFill>
                  <a:schemeClr val="dk1"/>
                </a:solidFill>
                <a:latin typeface="Calibri"/>
                <a:ea typeface="Calibri"/>
                <a:cs typeface="Calibri"/>
                <a:sym typeface="Calibri"/>
              </a:rPr>
              <a:t>السماح لجميع الاحتمالات تجنب​ الضغوطات</a:t>
            </a:r>
            <a:endParaRPr sz="2800">
              <a:solidFill>
                <a:schemeClr val="dk1"/>
              </a:solidFill>
              <a:latin typeface="Calibri"/>
              <a:ea typeface="Calibri"/>
              <a:cs typeface="Calibri"/>
              <a:sym typeface="Calibri"/>
            </a:endParaRPr>
          </a:p>
        </p:txBody>
      </p:sp>
      <p:sp>
        <p:nvSpPr>
          <p:cNvPr id="431" name="Google Shape;431;p42"/>
          <p:cNvSpPr/>
          <p:nvPr/>
        </p:nvSpPr>
        <p:spPr>
          <a:xfrm>
            <a:off x="6300215" y="4541293"/>
            <a:ext cx="1524351" cy="179793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p42"/>
          <p:cNvSpPr txBox="1"/>
          <p:nvPr/>
        </p:nvSpPr>
        <p:spPr>
          <a:xfrm>
            <a:off x="694842" y="6418230"/>
            <a:ext cx="276860" cy="242570"/>
          </a:xfrm>
          <a:prstGeom prst="rect">
            <a:avLst/>
          </a:prstGeom>
          <a:noFill/>
          <a:ln>
            <a:noFill/>
          </a:ln>
        </p:spPr>
        <p:txBody>
          <a:bodyPr anchorCtr="0" anchor="t" bIns="0" lIns="0" spcFirstLastPara="1" rIns="0" wrap="square" tIns="13950">
            <a:spAutoFit/>
          </a:bodyPr>
          <a:lstStyle/>
          <a:p>
            <a:pPr indent="0" lvl="0" marL="25400" marR="0" rtl="1" algn="r">
              <a:lnSpc>
                <a:spcPct val="100000"/>
              </a:lnSpc>
              <a:spcBef>
                <a:spcPts val="0"/>
              </a:spcBef>
              <a:spcAft>
                <a:spcPts val="0"/>
              </a:spcAft>
              <a:buNone/>
            </a:pPr>
            <a:fld id="{00000000-1234-1234-1234-123412341234}" type="slidenum">
              <a:rPr lang="ar-JO" sz="1400">
                <a:solidFill>
                  <a:schemeClr val="dk1"/>
                </a:solidFill>
                <a:latin typeface="Verdana"/>
                <a:ea typeface="Verdana"/>
                <a:cs typeface="Verdana"/>
                <a:sym typeface="Verdana"/>
              </a:rPr>
              <a:t>‹#›</a:t>
            </a:fld>
            <a:endParaRPr sz="1400">
              <a:solidFill>
                <a:schemeClr val="dk1"/>
              </a:solidFill>
              <a:latin typeface="Verdana"/>
              <a:ea typeface="Verdana"/>
              <a:cs typeface="Verdana"/>
              <a:sym typeface="Verdana"/>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7" name="Shape 437"/>
        <p:cNvGrpSpPr/>
        <p:nvPr/>
      </p:nvGrpSpPr>
      <p:grpSpPr>
        <a:xfrm>
          <a:off x="0" y="0"/>
          <a:ext cx="0" cy="0"/>
          <a:chOff x="0" y="0"/>
          <a:chExt cx="0" cy="0"/>
        </a:xfrm>
      </p:grpSpPr>
      <p:sp>
        <p:nvSpPr>
          <p:cNvPr id="438" name="Google Shape;438;p43"/>
          <p:cNvSpPr/>
          <p:nvPr/>
        </p:nvSpPr>
        <p:spPr>
          <a:xfrm>
            <a:off x="60960" y="239268"/>
            <a:ext cx="829056" cy="100888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39" name="Google Shape;439;p43"/>
          <p:cNvSpPr/>
          <p:nvPr/>
        </p:nvSpPr>
        <p:spPr>
          <a:xfrm>
            <a:off x="292608" y="239268"/>
            <a:ext cx="4212336" cy="100888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40" name="Google Shape;440;p43"/>
          <p:cNvSpPr txBox="1"/>
          <p:nvPr>
            <p:ph type="title"/>
          </p:nvPr>
        </p:nvSpPr>
        <p:spPr>
          <a:xfrm>
            <a:off x="331114" y="342976"/>
            <a:ext cx="3870960" cy="57467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ar-JO" sz="3600"/>
              <a:t>4) التساؤل مهارات</a:t>
            </a:r>
            <a:endParaRPr sz="3600"/>
          </a:p>
        </p:txBody>
      </p:sp>
      <p:sp>
        <p:nvSpPr>
          <p:cNvPr id="441" name="Google Shape;441;p43"/>
          <p:cNvSpPr/>
          <p:nvPr/>
        </p:nvSpPr>
        <p:spPr>
          <a:xfrm>
            <a:off x="199644" y="1426463"/>
            <a:ext cx="4552188" cy="89916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42" name="Google Shape;442;p43"/>
          <p:cNvSpPr/>
          <p:nvPr/>
        </p:nvSpPr>
        <p:spPr>
          <a:xfrm>
            <a:off x="441959" y="1973579"/>
            <a:ext cx="4064508" cy="71627"/>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43" name="Google Shape;443;p43"/>
          <p:cNvSpPr txBox="1"/>
          <p:nvPr/>
        </p:nvSpPr>
        <p:spPr>
          <a:xfrm>
            <a:off x="439013" y="1434819"/>
            <a:ext cx="8243570" cy="4265930"/>
          </a:xfrm>
          <a:prstGeom prst="rect">
            <a:avLst/>
          </a:prstGeom>
          <a:noFill/>
          <a:ln>
            <a:noFill/>
          </a:ln>
        </p:spPr>
        <p:txBody>
          <a:bodyPr anchorCtr="0" anchor="t" bIns="0" lIns="0" spcFirstLastPara="1" rIns="0" wrap="square" tIns="94600">
            <a:spAutoFit/>
          </a:bodyPr>
          <a:lstStyle/>
          <a:p>
            <a:pPr indent="0" lvl="0" marL="12700" marR="0" rtl="0" algn="l">
              <a:lnSpc>
                <a:spcPct val="100000"/>
              </a:lnSpc>
              <a:spcBef>
                <a:spcPts val="0"/>
              </a:spcBef>
              <a:spcAft>
                <a:spcPts val="0"/>
              </a:spcAft>
              <a:buNone/>
            </a:pPr>
            <a:r>
              <a:rPr b="1" lang="ar-JO" sz="3200" u="sng">
                <a:solidFill>
                  <a:schemeClr val="dk1"/>
                </a:solidFill>
                <a:latin typeface="Calibri"/>
                <a:ea typeface="Calibri"/>
                <a:cs typeface="Calibri"/>
                <a:sym typeface="Calibri"/>
              </a:rPr>
              <a:t>استجواب تقنيات</a:t>
            </a:r>
            <a:endParaRPr sz="3200">
              <a:solidFill>
                <a:schemeClr val="dk1"/>
              </a:solidFill>
              <a:latin typeface="Calibri"/>
              <a:ea typeface="Calibri"/>
              <a:cs typeface="Calibri"/>
              <a:sym typeface="Calibri"/>
            </a:endParaRPr>
          </a:p>
          <a:p>
            <a:pPr indent="0" lvl="0" marL="12700" marR="617855" rtl="0" algn="l">
              <a:lnSpc>
                <a:spcPct val="115500"/>
              </a:lnSpc>
              <a:spcBef>
                <a:spcPts val="40"/>
              </a:spcBef>
              <a:spcAft>
                <a:spcPts val="0"/>
              </a:spcAft>
              <a:buNone/>
            </a:pPr>
            <a:r>
              <a:rPr b="1" lang="ar-JO" sz="2600">
                <a:solidFill>
                  <a:schemeClr val="dk1"/>
                </a:solidFill>
                <a:latin typeface="Calibri"/>
                <a:ea typeface="Calibri"/>
                <a:cs typeface="Calibri"/>
                <a:sym typeface="Calibri"/>
              </a:rPr>
              <a:t>ستفرق معظم النصوص المتعلقة بتقنيات إجراء المقابلات بين المفتوحة والمغلقة أسئلة.</a:t>
            </a:r>
            <a:endParaRPr sz="2600">
              <a:solidFill>
                <a:schemeClr val="dk1"/>
              </a:solidFill>
              <a:latin typeface="Calibri"/>
              <a:ea typeface="Calibri"/>
              <a:cs typeface="Calibri"/>
              <a:sym typeface="Calibri"/>
            </a:endParaRPr>
          </a:p>
          <a:p>
            <a:pPr indent="-165100" lvl="0" marL="12700" marR="5080" rtl="0" algn="l">
              <a:lnSpc>
                <a:spcPct val="115799"/>
              </a:lnSpc>
              <a:spcBef>
                <a:spcPts val="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يسمح السؤال </a:t>
            </a:r>
            <a:r>
              <a:rPr b="1" i="1" lang="ar-JO" sz="2600">
                <a:solidFill>
                  <a:schemeClr val="dk1"/>
                </a:solidFill>
                <a:latin typeface="Calibri"/>
                <a:ea typeface="Calibri"/>
                <a:cs typeface="Calibri"/>
                <a:sym typeface="Calibri"/>
              </a:rPr>
              <a:t>المفتوح </a:t>
            </a:r>
            <a:r>
              <a:rPr b="1" lang="ar-JO" sz="2600">
                <a:solidFill>
                  <a:schemeClr val="dk1"/>
                </a:solidFill>
                <a:latin typeface="Calibri"/>
                <a:ea typeface="Calibri"/>
                <a:cs typeface="Calibri"/>
                <a:sym typeface="Calibri"/>
              </a:rPr>
              <a:t>للشخص بالإجابة بأي طريقة يختارها .​​​ على سبيل المثال، "كيف حالك" . العثور على</a:t>
            </a:r>
            <a:endParaRPr sz="2600">
              <a:solidFill>
                <a:schemeClr val="dk1"/>
              </a:solidFill>
              <a:latin typeface="Calibri"/>
              <a:ea typeface="Calibri"/>
              <a:cs typeface="Calibri"/>
              <a:sym typeface="Calibri"/>
            </a:endParaRPr>
          </a:p>
          <a:p>
            <a:pPr indent="0" lvl="0" marL="12700" marR="0" rtl="0" algn="l">
              <a:lnSpc>
                <a:spcPct val="100000"/>
              </a:lnSpc>
              <a:spcBef>
                <a:spcPts val="484"/>
              </a:spcBef>
              <a:spcAft>
                <a:spcPts val="0"/>
              </a:spcAft>
              <a:buNone/>
            </a:pPr>
            <a:r>
              <a:rPr b="1" lang="ar-JO" sz="2600">
                <a:solidFill>
                  <a:schemeClr val="dk1"/>
                </a:solidFill>
                <a:latin typeface="Calibri"/>
                <a:ea typeface="Calibri"/>
                <a:cs typeface="Calibri"/>
                <a:sym typeface="Calibri"/>
              </a:rPr>
              <a:t>كتابة دراسة الحالة الخاصة بك تقرير؟</a:t>
            </a:r>
            <a:endParaRPr sz="2600">
              <a:solidFill>
                <a:schemeClr val="dk1"/>
              </a:solidFill>
              <a:latin typeface="Calibri"/>
              <a:ea typeface="Calibri"/>
              <a:cs typeface="Calibri"/>
              <a:sym typeface="Calibri"/>
            </a:endParaRPr>
          </a:p>
          <a:p>
            <a:pPr indent="-165100" lvl="0" marL="12700" marR="93980" rtl="0" algn="just">
              <a:lnSpc>
                <a:spcPct val="115599"/>
              </a:lnSpc>
              <a:spcBef>
                <a:spcPts val="5"/>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يسأل السؤال </a:t>
            </a:r>
            <a:r>
              <a:rPr b="1" i="1" lang="ar-JO" sz="2600">
                <a:solidFill>
                  <a:schemeClr val="dk1"/>
                </a:solidFill>
                <a:latin typeface="Calibri"/>
                <a:ea typeface="Calibri"/>
                <a:cs typeface="Calibri"/>
                <a:sym typeface="Calibri"/>
              </a:rPr>
              <a:t>المغلق </a:t>
            </a:r>
            <a:r>
              <a:rPr b="1" lang="ar-JO" sz="2600">
                <a:solidFill>
                  <a:schemeClr val="dk1"/>
                </a:solidFill>
                <a:latin typeface="Calibri"/>
                <a:ea typeface="Calibri"/>
                <a:cs typeface="Calibri"/>
                <a:sym typeface="Calibri"/>
              </a:rPr>
              <a:t>معلومات محددة أو الإجابة بنعم /لا . على سبيل المثال سيكون "هل أكملت دراسة الحالة الخاصة بك؟ " تقرير؟</a:t>
            </a:r>
            <a:endParaRPr sz="26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8" name="Shape 448"/>
        <p:cNvGrpSpPr/>
        <p:nvPr/>
      </p:nvGrpSpPr>
      <p:grpSpPr>
        <a:xfrm>
          <a:off x="0" y="0"/>
          <a:ext cx="0" cy="0"/>
          <a:chOff x="0" y="0"/>
          <a:chExt cx="0" cy="0"/>
        </a:xfrm>
      </p:grpSpPr>
      <p:sp>
        <p:nvSpPr>
          <p:cNvPr id="449" name="Google Shape;449;p44"/>
          <p:cNvSpPr/>
          <p:nvPr/>
        </p:nvSpPr>
        <p:spPr>
          <a:xfrm>
            <a:off x="638926" y="605804"/>
            <a:ext cx="8110357" cy="512595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4" name="Shape 454"/>
        <p:cNvGrpSpPr/>
        <p:nvPr/>
      </p:nvGrpSpPr>
      <p:grpSpPr>
        <a:xfrm>
          <a:off x="0" y="0"/>
          <a:ext cx="0" cy="0"/>
          <a:chOff x="0" y="0"/>
          <a:chExt cx="0" cy="0"/>
        </a:xfrm>
      </p:grpSpPr>
      <p:sp>
        <p:nvSpPr>
          <p:cNvPr id="455" name="Google Shape;455;p45"/>
          <p:cNvSpPr/>
          <p:nvPr/>
        </p:nvSpPr>
        <p:spPr>
          <a:xfrm>
            <a:off x="2723388" y="411480"/>
            <a:ext cx="3732276" cy="8991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56" name="Google Shape;456;p45"/>
          <p:cNvSpPr txBox="1"/>
          <p:nvPr>
            <p:ph type="title"/>
          </p:nvPr>
        </p:nvSpPr>
        <p:spPr>
          <a:xfrm>
            <a:off x="2962782" y="501776"/>
            <a:ext cx="3223260"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ar-JO"/>
              <a:t>انواع من أسئلة</a:t>
            </a:r>
            <a:endParaRPr/>
          </a:p>
        </p:txBody>
      </p:sp>
      <p:sp>
        <p:nvSpPr>
          <p:cNvPr id="457" name="Google Shape;457;p45"/>
          <p:cNvSpPr txBox="1"/>
          <p:nvPr/>
        </p:nvSpPr>
        <p:spPr>
          <a:xfrm>
            <a:off x="548741" y="1251385"/>
            <a:ext cx="6765925" cy="2319020"/>
          </a:xfrm>
          <a:prstGeom prst="rect">
            <a:avLst/>
          </a:prstGeom>
          <a:noFill/>
          <a:ln>
            <a:noFill/>
          </a:ln>
        </p:spPr>
        <p:txBody>
          <a:bodyPr anchorCtr="0" anchor="t" bIns="0" lIns="0" spcFirstLastPara="1" rIns="0" wrap="square" tIns="75550">
            <a:spAutoFit/>
          </a:bodyPr>
          <a:lstStyle/>
          <a:p>
            <a:pPr indent="0" lvl="0" marL="12700" marR="0" rtl="0" algn="l">
              <a:lnSpc>
                <a:spcPct val="100000"/>
              </a:lnSpc>
              <a:spcBef>
                <a:spcPts val="0"/>
              </a:spcBef>
              <a:spcAft>
                <a:spcPts val="0"/>
              </a:spcAft>
              <a:buNone/>
            </a:pPr>
            <a:r>
              <a:rPr b="1" lang="ar-JO" sz="2600">
                <a:solidFill>
                  <a:schemeClr val="dk1"/>
                </a:solidFill>
                <a:latin typeface="Calibri"/>
                <a:ea typeface="Calibri"/>
                <a:cs typeface="Calibri"/>
                <a:sym typeface="Calibri"/>
              </a:rPr>
              <a:t>أنواع أخرى أكثر تقدما من الأسئلة يشمل:</a:t>
            </a:r>
            <a:endParaRPr sz="2600">
              <a:solidFill>
                <a:schemeClr val="dk1"/>
              </a:solidFill>
              <a:latin typeface="Calibri"/>
              <a:ea typeface="Calibri"/>
              <a:cs typeface="Calibri"/>
              <a:sym typeface="Calibri"/>
            </a:endParaRPr>
          </a:p>
          <a:p>
            <a:pPr indent="-238759" lvl="0" marL="251459" marR="0" rtl="0" algn="l">
              <a:lnSpc>
                <a:spcPct val="100000"/>
              </a:lnSpc>
              <a:spcBef>
                <a:spcPts val="495"/>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التحقيق / التوضيح أسئلة</a:t>
            </a:r>
            <a:endParaRPr sz="2600">
              <a:solidFill>
                <a:schemeClr val="dk1"/>
              </a:solidFill>
              <a:latin typeface="Calibri"/>
              <a:ea typeface="Calibri"/>
              <a:cs typeface="Calibri"/>
              <a:sym typeface="Calibri"/>
            </a:endParaRPr>
          </a:p>
          <a:p>
            <a:pPr indent="-238759" lvl="0" marL="251459" marR="0" rtl="0" algn="l">
              <a:lnSpc>
                <a:spcPct val="100000"/>
              </a:lnSpc>
              <a:spcBef>
                <a:spcPts val="48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عاكس أسئلة</a:t>
            </a:r>
            <a:endParaRPr sz="2600">
              <a:solidFill>
                <a:schemeClr val="dk1"/>
              </a:solidFill>
              <a:latin typeface="Calibri"/>
              <a:ea typeface="Calibri"/>
              <a:cs typeface="Calibri"/>
              <a:sym typeface="Calibri"/>
            </a:endParaRPr>
          </a:p>
          <a:p>
            <a:pPr indent="-238759" lvl="0" marL="251459" marR="0" rtl="0" algn="l">
              <a:lnSpc>
                <a:spcPct val="100000"/>
              </a:lnSpc>
              <a:spcBef>
                <a:spcPts val="495"/>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مباشر أسئلة</a:t>
            </a:r>
            <a:endParaRPr sz="2600">
              <a:solidFill>
                <a:schemeClr val="dk1"/>
              </a:solidFill>
              <a:latin typeface="Calibri"/>
              <a:ea typeface="Calibri"/>
              <a:cs typeface="Calibri"/>
              <a:sym typeface="Calibri"/>
            </a:endParaRPr>
          </a:p>
          <a:p>
            <a:pPr indent="-238759" lvl="0" marL="251459" marR="0" rtl="0" algn="l">
              <a:lnSpc>
                <a:spcPct val="100000"/>
              </a:lnSpc>
              <a:spcBef>
                <a:spcPts val="49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أسئلة افتراضية</a:t>
            </a:r>
            <a:endParaRPr sz="26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2" name="Shape 462"/>
        <p:cNvGrpSpPr/>
        <p:nvPr/>
      </p:nvGrpSpPr>
      <p:grpSpPr>
        <a:xfrm>
          <a:off x="0" y="0"/>
          <a:ext cx="0" cy="0"/>
          <a:chOff x="0" y="0"/>
          <a:chExt cx="0" cy="0"/>
        </a:xfrm>
      </p:grpSpPr>
      <p:sp>
        <p:nvSpPr>
          <p:cNvPr id="463" name="Google Shape;463;p46"/>
          <p:cNvSpPr/>
          <p:nvPr/>
        </p:nvSpPr>
        <p:spPr>
          <a:xfrm>
            <a:off x="443140" y="548640"/>
            <a:ext cx="7986676" cy="1728216"/>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64" name="Google Shape;464;p46"/>
          <p:cNvSpPr txBox="1"/>
          <p:nvPr>
            <p:ph type="title"/>
          </p:nvPr>
        </p:nvSpPr>
        <p:spPr>
          <a:xfrm>
            <a:off x="555142" y="2648788"/>
            <a:ext cx="6664325" cy="422909"/>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ar-JO" sz="2600"/>
              <a:t>هذه أسئلة مفتوحة أو مغلقة تخدم​ ل</a:t>
            </a:r>
            <a:endParaRPr sz="2600"/>
          </a:p>
        </p:txBody>
      </p:sp>
      <p:sp>
        <p:nvSpPr>
          <p:cNvPr id="465" name="Google Shape;465;p46"/>
          <p:cNvSpPr txBox="1"/>
          <p:nvPr>
            <p:ph idx="1" type="body"/>
          </p:nvPr>
        </p:nvSpPr>
        <p:spPr>
          <a:xfrm>
            <a:off x="576913" y="3200400"/>
            <a:ext cx="7609205" cy="2038350"/>
          </a:xfrm>
          <a:prstGeom prst="rect">
            <a:avLst/>
          </a:prstGeom>
          <a:noFill/>
          <a:ln>
            <a:noFill/>
          </a:ln>
        </p:spPr>
        <p:txBody>
          <a:bodyPr anchorCtr="0" anchor="t" bIns="0" lIns="0" spcFirstLastPara="1" rIns="0" wrap="square" tIns="12700">
            <a:spAutoFit/>
          </a:bodyPr>
          <a:lstStyle/>
          <a:p>
            <a:pPr indent="0" lvl="0" marL="12700" marR="5080" rtl="0" algn="just">
              <a:lnSpc>
                <a:spcPct val="100099"/>
              </a:lnSpc>
              <a:spcBef>
                <a:spcPts val="0"/>
              </a:spcBef>
              <a:spcAft>
                <a:spcPts val="0"/>
              </a:spcAft>
              <a:buNone/>
            </a:pPr>
            <a:r>
              <a:rPr lang="ar-JO"/>
              <a:t>البناء على إجابات الشخص وتعليقاته وردوده السابقة </a:t>
            </a:r>
            <a:r>
              <a:rPr b="0" lang="ar-JO" sz="2800">
                <a:latin typeface="Tahoma"/>
                <a:ea typeface="Tahoma"/>
                <a:cs typeface="Tahoma"/>
                <a:sym typeface="Tahoma"/>
              </a:rPr>
              <a:t>. </a:t>
            </a:r>
            <a:r>
              <a:rPr lang="ar-JO"/>
              <a:t>إنهم يستخدمون المعلومات التي تم تحديدها بالفعل حتى نتمكن من استكشاف المزيد. توضح هذه الأسئلة أيضًا للشخص أنه يتم الاستماع إليه بنشاط ل.</a:t>
            </a:r>
            <a:endParaRPr sz="2800">
              <a:latin typeface="Tahoma"/>
              <a:ea typeface="Tahoma"/>
              <a:cs typeface="Tahoma"/>
              <a:sym typeface="Tahoma"/>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0" name="Shape 470"/>
        <p:cNvGrpSpPr/>
        <p:nvPr/>
      </p:nvGrpSpPr>
      <p:grpSpPr>
        <a:xfrm>
          <a:off x="0" y="0"/>
          <a:ext cx="0" cy="0"/>
          <a:chOff x="0" y="0"/>
          <a:chExt cx="0" cy="0"/>
        </a:xfrm>
      </p:grpSpPr>
      <p:sp>
        <p:nvSpPr>
          <p:cNvPr id="471" name="Google Shape;471;p47"/>
          <p:cNvSpPr/>
          <p:nvPr/>
        </p:nvSpPr>
        <p:spPr>
          <a:xfrm>
            <a:off x="861656" y="457200"/>
            <a:ext cx="7023647" cy="553334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6" name="Shape 476"/>
        <p:cNvGrpSpPr/>
        <p:nvPr/>
      </p:nvGrpSpPr>
      <p:grpSpPr>
        <a:xfrm>
          <a:off x="0" y="0"/>
          <a:ext cx="0" cy="0"/>
          <a:chOff x="0" y="0"/>
          <a:chExt cx="0" cy="0"/>
        </a:xfrm>
      </p:grpSpPr>
      <p:sp>
        <p:nvSpPr>
          <p:cNvPr id="477" name="Google Shape;477;p48"/>
          <p:cNvSpPr/>
          <p:nvPr/>
        </p:nvSpPr>
        <p:spPr>
          <a:xfrm>
            <a:off x="469391" y="411480"/>
            <a:ext cx="3989832" cy="8991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78" name="Google Shape;478;p48"/>
          <p:cNvSpPr txBox="1"/>
          <p:nvPr>
            <p:ph type="title"/>
          </p:nvPr>
        </p:nvSpPr>
        <p:spPr>
          <a:xfrm>
            <a:off x="709066" y="501776"/>
            <a:ext cx="3481070"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ar-JO"/>
              <a:t>عاكس أسئلة</a:t>
            </a:r>
            <a:endParaRPr/>
          </a:p>
        </p:txBody>
      </p:sp>
      <p:sp>
        <p:nvSpPr>
          <p:cNvPr id="479" name="Google Shape;479;p48"/>
          <p:cNvSpPr txBox="1"/>
          <p:nvPr/>
        </p:nvSpPr>
        <p:spPr>
          <a:xfrm>
            <a:off x="404266" y="1323568"/>
            <a:ext cx="7632700" cy="2929255"/>
          </a:xfrm>
          <a:prstGeom prst="rect">
            <a:avLst/>
          </a:prstGeom>
          <a:noFill/>
          <a:ln>
            <a:noFill/>
          </a:ln>
        </p:spPr>
        <p:txBody>
          <a:bodyPr anchorCtr="0" anchor="t" bIns="0" lIns="0" spcFirstLastPara="1" rIns="0" wrap="square" tIns="12700">
            <a:spAutoFit/>
          </a:bodyPr>
          <a:lstStyle/>
          <a:p>
            <a:pPr indent="0" lvl="0" marL="12700" marR="5080" rtl="0" algn="l">
              <a:lnSpc>
                <a:spcPct val="115700"/>
              </a:lnSpc>
              <a:spcBef>
                <a:spcPts val="0"/>
              </a:spcBef>
              <a:spcAft>
                <a:spcPts val="0"/>
              </a:spcAft>
              <a:buNone/>
            </a:pPr>
            <a:r>
              <a:rPr b="1" lang="ar-JO" sz="2600">
                <a:solidFill>
                  <a:schemeClr val="dk1"/>
                </a:solidFill>
                <a:latin typeface="Calibri"/>
                <a:ea typeface="Calibri"/>
                <a:cs typeface="Calibri"/>
                <a:sym typeface="Calibri"/>
              </a:rPr>
              <a:t>الأسئلة أو العبارات التأملية هي في الواقع تعليقات يتم تقديمها قبل نوع آخر من الأسئلة، والتي تعمل على تخفيف الأسئلة وكذلك تثبت للمتحدث أنه يتم الاستماع إليه بشكل جيد وحقيقي ل.</a:t>
            </a:r>
            <a:endParaRPr sz="2600">
              <a:solidFill>
                <a:schemeClr val="dk1"/>
              </a:solidFill>
              <a:latin typeface="Calibri"/>
              <a:ea typeface="Calibri"/>
              <a:cs typeface="Calibri"/>
              <a:sym typeface="Calibri"/>
            </a:endParaRPr>
          </a:p>
          <a:p>
            <a:pPr indent="0" lvl="0" marL="12700" marR="86995" rtl="0" algn="l">
              <a:lnSpc>
                <a:spcPct val="90000"/>
              </a:lnSpc>
              <a:spcBef>
                <a:spcPts val="0"/>
              </a:spcBef>
              <a:spcAft>
                <a:spcPts val="0"/>
              </a:spcAft>
              <a:buNone/>
            </a:pPr>
            <a:r>
              <a:rPr b="1" lang="ar-JO" sz="2600">
                <a:solidFill>
                  <a:schemeClr val="dk1"/>
                </a:solidFill>
                <a:latin typeface="Calibri"/>
                <a:ea typeface="Calibri"/>
                <a:cs typeface="Calibri"/>
                <a:sym typeface="Calibri"/>
              </a:rPr>
              <a:t>وهي تشكل عادةً ملخصًا قصيرًا لما قاله الشخص الآخر ، ويمكن أيضًا اعتبارها نوعًا من أنواع الكلام مقتبسا.</a:t>
            </a:r>
            <a:endParaRPr sz="2600">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84" name="Shape 484"/>
        <p:cNvGrpSpPr/>
        <p:nvPr/>
      </p:nvGrpSpPr>
      <p:grpSpPr>
        <a:xfrm>
          <a:off x="0" y="0"/>
          <a:ext cx="0" cy="0"/>
          <a:chOff x="0" y="0"/>
          <a:chExt cx="0" cy="0"/>
        </a:xfrm>
      </p:grpSpPr>
      <p:sp>
        <p:nvSpPr>
          <p:cNvPr id="485" name="Google Shape;485;p49"/>
          <p:cNvSpPr/>
          <p:nvPr/>
        </p:nvSpPr>
        <p:spPr>
          <a:xfrm>
            <a:off x="251459" y="1144148"/>
            <a:ext cx="8096250" cy="5032623"/>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86" name="Google Shape;486;p49"/>
          <p:cNvSpPr/>
          <p:nvPr/>
        </p:nvSpPr>
        <p:spPr>
          <a:xfrm>
            <a:off x="469391" y="411480"/>
            <a:ext cx="3989832" cy="89916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87" name="Google Shape;487;p49"/>
          <p:cNvSpPr txBox="1"/>
          <p:nvPr>
            <p:ph type="title"/>
          </p:nvPr>
        </p:nvSpPr>
        <p:spPr>
          <a:xfrm>
            <a:off x="709066" y="501776"/>
            <a:ext cx="3481070"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ar-JO"/>
              <a:t>عاكس أسئلة</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6" name="Shape 86"/>
        <p:cNvGrpSpPr/>
        <p:nvPr/>
      </p:nvGrpSpPr>
      <p:grpSpPr>
        <a:xfrm>
          <a:off x="0" y="0"/>
          <a:ext cx="0" cy="0"/>
          <a:chOff x="0" y="0"/>
          <a:chExt cx="0" cy="0"/>
        </a:xfrm>
      </p:grpSpPr>
      <p:sp>
        <p:nvSpPr>
          <p:cNvPr id="87" name="Google Shape;87;p5"/>
          <p:cNvSpPr/>
          <p:nvPr/>
        </p:nvSpPr>
        <p:spPr>
          <a:xfrm>
            <a:off x="3485388" y="277368"/>
            <a:ext cx="2284476" cy="100888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88" name="Google Shape;88;p5"/>
          <p:cNvSpPr txBox="1"/>
          <p:nvPr>
            <p:ph type="title"/>
          </p:nvPr>
        </p:nvSpPr>
        <p:spPr>
          <a:xfrm>
            <a:off x="3756152" y="380746"/>
            <a:ext cx="1711325" cy="57404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ar-JO" sz="3600"/>
              <a:t>الاستماع</a:t>
            </a:r>
            <a:endParaRPr sz="3600"/>
          </a:p>
        </p:txBody>
      </p:sp>
      <p:sp>
        <p:nvSpPr>
          <p:cNvPr id="89" name="Google Shape;89;p5"/>
          <p:cNvSpPr/>
          <p:nvPr/>
        </p:nvSpPr>
        <p:spPr>
          <a:xfrm>
            <a:off x="0" y="1143000"/>
            <a:ext cx="9144000" cy="54102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5"/>
          <p:cNvSpPr txBox="1"/>
          <p:nvPr/>
        </p:nvSpPr>
        <p:spPr>
          <a:xfrm>
            <a:off x="707542" y="6431536"/>
            <a:ext cx="125095" cy="225425"/>
          </a:xfrm>
          <a:prstGeom prst="rect">
            <a:avLst/>
          </a:prstGeom>
          <a:noFill/>
          <a:ln>
            <a:noFill/>
          </a:ln>
        </p:spPr>
        <p:txBody>
          <a:bodyPr anchorCtr="0" anchor="t" bIns="0" lIns="0" spcFirstLastPara="1" rIns="0" wrap="square" tIns="0">
            <a:spAutoFit/>
          </a:bodyPr>
          <a:lstStyle/>
          <a:p>
            <a:pPr indent="0" lvl="0" marL="12700" marR="0" rtl="1" algn="r">
              <a:lnSpc>
                <a:spcPct val="118214"/>
              </a:lnSpc>
              <a:spcBef>
                <a:spcPts val="0"/>
              </a:spcBef>
              <a:spcAft>
                <a:spcPts val="0"/>
              </a:spcAft>
              <a:buNone/>
            </a:pPr>
            <a:r>
              <a:rPr lang="ar-JO" sz="1400">
                <a:solidFill>
                  <a:schemeClr val="dk1"/>
                </a:solidFill>
                <a:latin typeface="Arial"/>
                <a:ea typeface="Arial"/>
                <a:cs typeface="Arial"/>
                <a:sym typeface="Arial"/>
              </a:rPr>
              <a:t>5</a:t>
            </a:r>
            <a:endParaRPr sz="1400">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2" name="Shape 492"/>
        <p:cNvGrpSpPr/>
        <p:nvPr/>
      </p:nvGrpSpPr>
      <p:grpSpPr>
        <a:xfrm>
          <a:off x="0" y="0"/>
          <a:ext cx="0" cy="0"/>
          <a:chOff x="0" y="0"/>
          <a:chExt cx="0" cy="0"/>
        </a:xfrm>
      </p:grpSpPr>
      <p:sp>
        <p:nvSpPr>
          <p:cNvPr id="493" name="Google Shape;493;p50"/>
          <p:cNvSpPr/>
          <p:nvPr/>
        </p:nvSpPr>
        <p:spPr>
          <a:xfrm>
            <a:off x="269747" y="292608"/>
            <a:ext cx="8429177" cy="609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8" name="Shape 498"/>
        <p:cNvGrpSpPr/>
        <p:nvPr/>
      </p:nvGrpSpPr>
      <p:grpSpPr>
        <a:xfrm>
          <a:off x="0" y="0"/>
          <a:ext cx="0" cy="0"/>
          <a:chOff x="0" y="0"/>
          <a:chExt cx="0" cy="0"/>
        </a:xfrm>
      </p:grpSpPr>
      <p:sp>
        <p:nvSpPr>
          <p:cNvPr id="499" name="Google Shape;499;p51"/>
          <p:cNvSpPr txBox="1"/>
          <p:nvPr>
            <p:ph type="title"/>
          </p:nvPr>
        </p:nvSpPr>
        <p:spPr>
          <a:xfrm>
            <a:off x="2585973" y="720928"/>
            <a:ext cx="3981450"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ar-JO"/>
              <a:t>افتراضية أسئلة</a:t>
            </a:r>
            <a:endParaRPr/>
          </a:p>
        </p:txBody>
      </p:sp>
      <p:sp>
        <p:nvSpPr>
          <p:cNvPr id="500" name="Google Shape;500;p51"/>
          <p:cNvSpPr txBox="1"/>
          <p:nvPr/>
        </p:nvSpPr>
        <p:spPr>
          <a:xfrm>
            <a:off x="702665" y="1569465"/>
            <a:ext cx="7335520" cy="2007870"/>
          </a:xfrm>
          <a:prstGeom prst="rect">
            <a:avLst/>
          </a:prstGeom>
          <a:noFill/>
          <a:ln>
            <a:noFill/>
          </a:ln>
        </p:spPr>
        <p:txBody>
          <a:bodyPr anchorCtr="0" anchor="t" bIns="0" lIns="0" spcFirstLastPara="1" rIns="0" wrap="square" tIns="13325">
            <a:spAutoFit/>
          </a:bodyPr>
          <a:lstStyle/>
          <a:p>
            <a:pPr indent="0" lvl="0" marL="12700" marR="5080" rtl="0" algn="l">
              <a:lnSpc>
                <a:spcPct val="100000"/>
              </a:lnSpc>
              <a:spcBef>
                <a:spcPts val="0"/>
              </a:spcBef>
              <a:spcAft>
                <a:spcPts val="0"/>
              </a:spcAft>
              <a:buNone/>
            </a:pPr>
            <a:r>
              <a:rPr b="1" lang="ar-JO" sz="2600">
                <a:solidFill>
                  <a:schemeClr val="dk1"/>
                </a:solidFill>
                <a:latin typeface="Calibri"/>
                <a:ea typeface="Calibri"/>
                <a:cs typeface="Calibri"/>
                <a:sym typeface="Calibri"/>
              </a:rPr>
              <a:t>يمكن أن يكون وسيلة ممتازة لتشجيع الطالب على التفكير في القضايا من خلال التفكير في الخيارات التي لم يتم النظر فيها سابقًا . غالبًا ما يتم استخدامها أيضًا في مواقف المقابلة لاختبار الإبداع وخفة الحركة العقلية للطلاب المحتملين أو​ موظفين</a:t>
            </a:r>
            <a:endParaRPr sz="2600">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05" name="Shape 505"/>
        <p:cNvGrpSpPr/>
        <p:nvPr/>
      </p:nvGrpSpPr>
      <p:grpSpPr>
        <a:xfrm>
          <a:off x="0" y="0"/>
          <a:ext cx="0" cy="0"/>
          <a:chOff x="0" y="0"/>
          <a:chExt cx="0" cy="0"/>
        </a:xfrm>
      </p:grpSpPr>
      <p:sp>
        <p:nvSpPr>
          <p:cNvPr id="506" name="Google Shape;506;p52"/>
          <p:cNvSpPr/>
          <p:nvPr/>
        </p:nvSpPr>
        <p:spPr>
          <a:xfrm>
            <a:off x="179831" y="188976"/>
            <a:ext cx="8424672" cy="513012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1" name="Shape 511"/>
        <p:cNvGrpSpPr/>
        <p:nvPr/>
      </p:nvGrpSpPr>
      <p:grpSpPr>
        <a:xfrm>
          <a:off x="0" y="0"/>
          <a:ext cx="0" cy="0"/>
          <a:chOff x="0" y="0"/>
          <a:chExt cx="0" cy="0"/>
        </a:xfrm>
      </p:grpSpPr>
      <p:sp>
        <p:nvSpPr>
          <p:cNvPr id="512" name="Google Shape;512;p53"/>
          <p:cNvSpPr/>
          <p:nvPr/>
        </p:nvSpPr>
        <p:spPr>
          <a:xfrm>
            <a:off x="309372" y="382524"/>
            <a:ext cx="3339084" cy="8991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513" name="Google Shape;513;p53"/>
          <p:cNvSpPr txBox="1"/>
          <p:nvPr>
            <p:ph type="title"/>
          </p:nvPr>
        </p:nvSpPr>
        <p:spPr>
          <a:xfrm>
            <a:off x="548741" y="471627"/>
            <a:ext cx="2829560" cy="51435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ar-JO"/>
              <a:t>مباشر أسئلة</a:t>
            </a:r>
            <a:endParaRPr/>
          </a:p>
        </p:txBody>
      </p:sp>
      <p:sp>
        <p:nvSpPr>
          <p:cNvPr id="514" name="Google Shape;514;p53"/>
          <p:cNvSpPr txBox="1"/>
          <p:nvPr/>
        </p:nvSpPr>
        <p:spPr>
          <a:xfrm>
            <a:off x="439013" y="1319456"/>
            <a:ext cx="8026400" cy="5093970"/>
          </a:xfrm>
          <a:prstGeom prst="rect">
            <a:avLst/>
          </a:prstGeom>
          <a:noFill/>
          <a:ln>
            <a:noFill/>
          </a:ln>
        </p:spPr>
        <p:txBody>
          <a:bodyPr anchorCtr="0" anchor="t" bIns="0" lIns="0" spcFirstLastPara="1" rIns="0" wrap="square" tIns="12700">
            <a:spAutoFit/>
          </a:bodyPr>
          <a:lstStyle/>
          <a:p>
            <a:pPr indent="0" lvl="0" marL="12700" marR="214629" rtl="0" algn="l">
              <a:lnSpc>
                <a:spcPct val="115900"/>
              </a:lnSpc>
              <a:spcBef>
                <a:spcPts val="0"/>
              </a:spcBef>
              <a:spcAft>
                <a:spcPts val="0"/>
              </a:spcAft>
              <a:buNone/>
            </a:pPr>
            <a:r>
              <a:rPr b="1" lang="ar-JO" sz="2600">
                <a:solidFill>
                  <a:schemeClr val="dk1"/>
                </a:solidFill>
                <a:latin typeface="Calibri"/>
                <a:ea typeface="Calibri"/>
                <a:cs typeface="Calibri"/>
                <a:sym typeface="Calibri"/>
              </a:rPr>
              <a:t>المباشرة إما أسئلة مفتوحة أو مغلقة. ومع ذلك، فإنها تميل إلى أن يكون ما يلي صفات:</a:t>
            </a:r>
            <a:endParaRPr sz="2600">
              <a:solidFill>
                <a:schemeClr val="dk1"/>
              </a:solidFill>
              <a:latin typeface="Calibri"/>
              <a:ea typeface="Calibri"/>
              <a:cs typeface="Calibri"/>
              <a:sym typeface="Calibri"/>
            </a:endParaRPr>
          </a:p>
          <a:p>
            <a:pPr indent="-165100" lvl="0" marL="12700" marR="725805" rtl="0" algn="l">
              <a:lnSpc>
                <a:spcPct val="138846"/>
              </a:lnSpc>
              <a:spcBef>
                <a:spcPts val="190"/>
              </a:spcBef>
              <a:spcAft>
                <a:spcPts val="0"/>
              </a:spcAft>
              <a:buClr>
                <a:schemeClr val="dk1"/>
              </a:buClr>
              <a:buSzPts val="2600"/>
              <a:buFont typeface="Calibri"/>
              <a:buAutoNum type="arabicPeriod"/>
            </a:pPr>
            <a:r>
              <a:rPr b="1" lang="ar-JO" sz="2600">
                <a:solidFill>
                  <a:schemeClr val="dk1"/>
                </a:solidFill>
                <a:latin typeface="Calibri"/>
                <a:ea typeface="Calibri"/>
                <a:cs typeface="Calibri"/>
                <a:sym typeface="Calibri"/>
              </a:rPr>
              <a:t>عند طرح سؤال مباشر ، فإنك تستخدم دائمًا اسم الآخر شخص</a:t>
            </a:r>
            <a:endParaRPr sz="2600">
              <a:solidFill>
                <a:schemeClr val="dk1"/>
              </a:solidFill>
              <a:latin typeface="Calibri"/>
              <a:ea typeface="Calibri"/>
              <a:cs typeface="Calibri"/>
              <a:sym typeface="Calibri"/>
            </a:endParaRPr>
          </a:p>
          <a:p>
            <a:pPr indent="-165100" lvl="0" marL="12700" marR="0" rtl="0" algn="l">
              <a:lnSpc>
                <a:spcPct val="100000"/>
              </a:lnSpc>
              <a:spcBef>
                <a:spcPts val="295"/>
              </a:spcBef>
              <a:spcAft>
                <a:spcPts val="0"/>
              </a:spcAft>
              <a:buClr>
                <a:schemeClr val="dk1"/>
              </a:buClr>
              <a:buSzPts val="2600"/>
              <a:buFont typeface="Calibri"/>
              <a:buAutoNum type="arabicPeriod"/>
            </a:pPr>
            <a:r>
              <a:rPr b="1" lang="ar-JO" sz="2600">
                <a:solidFill>
                  <a:schemeClr val="dk1"/>
                </a:solidFill>
                <a:latin typeface="Calibri"/>
                <a:ea typeface="Calibri"/>
                <a:cs typeface="Calibri"/>
                <a:sym typeface="Calibri"/>
              </a:rPr>
              <a:t>أنت تطرح السؤال باعتباره تعليمات.</a:t>
            </a:r>
            <a:endParaRPr sz="2600">
              <a:solidFill>
                <a:schemeClr val="dk1"/>
              </a:solidFill>
              <a:latin typeface="Calibri"/>
              <a:ea typeface="Calibri"/>
              <a:cs typeface="Calibri"/>
              <a:sym typeface="Calibri"/>
            </a:endParaRPr>
          </a:p>
          <a:p>
            <a:pPr indent="0" lvl="0" marL="12700" marR="0" rtl="0" algn="l">
              <a:lnSpc>
                <a:spcPct val="100000"/>
              </a:lnSpc>
              <a:spcBef>
                <a:spcPts val="480"/>
              </a:spcBef>
              <a:spcAft>
                <a:spcPts val="0"/>
              </a:spcAft>
              <a:buNone/>
            </a:pPr>
            <a:r>
              <a:rPr b="1" lang="ar-JO" sz="2600">
                <a:solidFill>
                  <a:schemeClr val="dk1"/>
                </a:solidFill>
                <a:latin typeface="Calibri"/>
                <a:ea typeface="Calibri"/>
                <a:cs typeface="Calibri"/>
                <a:sym typeface="Calibri"/>
              </a:rPr>
              <a:t>الأسئلة المباشرة مفيدة بشكل خاص عندما تحتاج إليها ل</a:t>
            </a:r>
            <a:endParaRPr sz="2600">
              <a:solidFill>
                <a:schemeClr val="dk1"/>
              </a:solidFill>
              <a:latin typeface="Calibri"/>
              <a:ea typeface="Calibri"/>
              <a:cs typeface="Calibri"/>
              <a:sym typeface="Calibri"/>
            </a:endParaRPr>
          </a:p>
          <a:p>
            <a:pPr indent="0" lvl="0" marL="12700" marR="5080" rtl="0" algn="l">
              <a:lnSpc>
                <a:spcPct val="115599"/>
              </a:lnSpc>
              <a:spcBef>
                <a:spcPts val="10"/>
              </a:spcBef>
              <a:spcAft>
                <a:spcPts val="0"/>
              </a:spcAft>
              <a:buNone/>
            </a:pPr>
            <a:r>
              <a:rPr b="1" lang="ar-JO" sz="2600">
                <a:solidFill>
                  <a:schemeClr val="dk1"/>
                </a:solidFill>
                <a:latin typeface="Calibri"/>
                <a:ea typeface="Calibri"/>
                <a:cs typeface="Calibri"/>
                <a:sym typeface="Calibri"/>
              </a:rPr>
              <a:t>جذب انتباه الشخص الآخر واكتساب معلومات محددة . يميل السؤال المباشر إلى البدء بعبارات مثل مثل:</a:t>
            </a:r>
            <a:endParaRPr sz="2600">
              <a:solidFill>
                <a:schemeClr val="dk1"/>
              </a:solidFill>
              <a:latin typeface="Calibri"/>
              <a:ea typeface="Calibri"/>
              <a:cs typeface="Calibri"/>
              <a:sym typeface="Calibri"/>
            </a:endParaRPr>
          </a:p>
          <a:p>
            <a:pPr indent="0" lvl="0" marL="12700" marR="4804410" rtl="0" algn="l">
              <a:lnSpc>
                <a:spcPct val="114399"/>
              </a:lnSpc>
              <a:spcBef>
                <a:spcPts val="45"/>
              </a:spcBef>
              <a:spcAft>
                <a:spcPts val="0"/>
              </a:spcAft>
              <a:buNone/>
            </a:pPr>
            <a:r>
              <a:rPr b="1" lang="ar-JO" sz="2600">
                <a:solidFill>
                  <a:schemeClr val="dk1"/>
                </a:solidFill>
                <a:latin typeface="Calibri"/>
                <a:ea typeface="Calibri"/>
                <a:cs typeface="Calibri"/>
                <a:sym typeface="Calibri"/>
              </a:rPr>
              <a:t>أخبرني جين، ....... اشرح لي جون ، </a:t>
            </a:r>
            <a:r>
              <a:rPr lang="ar-JO"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19" name="Shape 519"/>
        <p:cNvGrpSpPr/>
        <p:nvPr/>
      </p:nvGrpSpPr>
      <p:grpSpPr>
        <a:xfrm>
          <a:off x="0" y="0"/>
          <a:ext cx="0" cy="0"/>
          <a:chOff x="0" y="0"/>
          <a:chExt cx="0" cy="0"/>
        </a:xfrm>
      </p:grpSpPr>
      <p:sp>
        <p:nvSpPr>
          <p:cNvPr id="520" name="Google Shape;520;p54"/>
          <p:cNvSpPr txBox="1"/>
          <p:nvPr>
            <p:ph type="title"/>
          </p:nvPr>
        </p:nvSpPr>
        <p:spPr>
          <a:xfrm>
            <a:off x="2387854" y="498424"/>
            <a:ext cx="4376420" cy="1068705"/>
          </a:xfrm>
          <a:prstGeom prst="rect">
            <a:avLst/>
          </a:prstGeom>
          <a:noFill/>
          <a:ln>
            <a:noFill/>
          </a:ln>
        </p:spPr>
        <p:txBody>
          <a:bodyPr anchorCtr="0" anchor="t" bIns="0" lIns="0" spcFirstLastPara="1" rIns="0" wrap="square" tIns="12700">
            <a:spAutoFit/>
          </a:bodyPr>
          <a:lstStyle/>
          <a:p>
            <a:pPr indent="0" lvl="0" marL="0" rtl="0" algn="ctr">
              <a:lnSpc>
                <a:spcPct val="114027"/>
              </a:lnSpc>
              <a:spcBef>
                <a:spcPts val="0"/>
              </a:spcBef>
              <a:spcAft>
                <a:spcPts val="0"/>
              </a:spcAft>
              <a:buNone/>
            </a:pPr>
            <a:r>
              <a:rPr lang="ar-JO" sz="3600"/>
              <a:t>ملخص</a:t>
            </a:r>
            <a:endParaRPr sz="3600"/>
          </a:p>
          <a:p>
            <a:pPr indent="0" lvl="0" marL="0" rtl="0" algn="ctr">
              <a:lnSpc>
                <a:spcPct val="114027"/>
              </a:lnSpc>
              <a:spcBef>
                <a:spcPts val="0"/>
              </a:spcBef>
              <a:spcAft>
                <a:spcPts val="0"/>
              </a:spcAft>
              <a:buNone/>
            </a:pPr>
            <a:r>
              <a:rPr lang="ar-JO" sz="3600"/>
              <a:t>يكتب​ السؤال / الاستخدام​</a:t>
            </a:r>
            <a:endParaRPr sz="3600"/>
          </a:p>
        </p:txBody>
      </p:sp>
      <p:sp>
        <p:nvSpPr>
          <p:cNvPr id="521" name="Google Shape;521;p54"/>
          <p:cNvSpPr txBox="1"/>
          <p:nvPr/>
        </p:nvSpPr>
        <p:spPr>
          <a:xfrm>
            <a:off x="296367" y="1916131"/>
            <a:ext cx="7927340" cy="3131820"/>
          </a:xfrm>
          <a:prstGeom prst="rect">
            <a:avLst/>
          </a:prstGeom>
          <a:noFill/>
          <a:ln>
            <a:noFill/>
          </a:ln>
        </p:spPr>
        <p:txBody>
          <a:bodyPr anchorCtr="0" anchor="t" bIns="0" lIns="0" spcFirstLastPara="1" rIns="0" wrap="square" tIns="74275">
            <a:spAutoFit/>
          </a:bodyPr>
          <a:lstStyle/>
          <a:p>
            <a:pPr indent="-165100" lvl="0" marL="161925" marR="0" rtl="0" algn="l">
              <a:lnSpc>
                <a:spcPct val="100000"/>
              </a:lnSpc>
              <a:spcBef>
                <a:spcPts val="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أسئلة مفتوحة: للمزيد معلومة</a:t>
            </a:r>
            <a:endParaRPr sz="2600">
              <a:solidFill>
                <a:schemeClr val="dk1"/>
              </a:solidFill>
              <a:latin typeface="Calibri"/>
              <a:ea typeface="Calibri"/>
              <a:cs typeface="Calibri"/>
              <a:sym typeface="Calibri"/>
            </a:endParaRPr>
          </a:p>
          <a:p>
            <a:pPr indent="-165100" lvl="0" marL="161925" marR="323850" rtl="0" algn="l">
              <a:lnSpc>
                <a:spcPct val="108076"/>
              </a:lnSpc>
              <a:spcBef>
                <a:spcPts val="844"/>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الأسئلة المغلقة: للحصول على معلومات محددة أو الإجابة بنعم/لا</a:t>
            </a:r>
            <a:endParaRPr sz="2600">
              <a:solidFill>
                <a:schemeClr val="dk1"/>
              </a:solidFill>
              <a:latin typeface="Calibri"/>
              <a:ea typeface="Calibri"/>
              <a:cs typeface="Calibri"/>
              <a:sym typeface="Calibri"/>
            </a:endParaRPr>
          </a:p>
          <a:p>
            <a:pPr indent="-165100" lvl="0" marL="161925" marR="0" rtl="0" algn="l">
              <a:lnSpc>
                <a:spcPct val="100000"/>
              </a:lnSpc>
              <a:spcBef>
                <a:spcPts val="44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أسئلة التحقيق : للإضافة التفاصيل</a:t>
            </a:r>
            <a:endParaRPr sz="2600">
              <a:solidFill>
                <a:schemeClr val="dk1"/>
              </a:solidFill>
              <a:latin typeface="Calibri"/>
              <a:ea typeface="Calibri"/>
              <a:cs typeface="Calibri"/>
              <a:sym typeface="Calibri"/>
            </a:endParaRPr>
          </a:p>
          <a:p>
            <a:pPr indent="-165100" lvl="0" marL="161925" marR="0" rtl="0" algn="l">
              <a:lnSpc>
                <a:spcPct val="100000"/>
              </a:lnSpc>
              <a:spcBef>
                <a:spcPts val="49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أسئلة تأملية : لاستعادة الآخر​ مسار</a:t>
            </a:r>
            <a:endParaRPr sz="2600">
              <a:solidFill>
                <a:schemeClr val="dk1"/>
              </a:solidFill>
              <a:latin typeface="Calibri"/>
              <a:ea typeface="Calibri"/>
              <a:cs typeface="Calibri"/>
              <a:sym typeface="Calibri"/>
            </a:endParaRPr>
          </a:p>
          <a:p>
            <a:pPr indent="-165100" lvl="0" marL="161925" marR="0" rtl="0" algn="l">
              <a:lnSpc>
                <a:spcPct val="100000"/>
              </a:lnSpc>
              <a:spcBef>
                <a:spcPts val="495"/>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أسئلة افتراضية : لإيصال الآخر إلى فكر/تفكر</a:t>
            </a:r>
            <a:endParaRPr sz="2600">
              <a:solidFill>
                <a:schemeClr val="dk1"/>
              </a:solidFill>
              <a:latin typeface="Calibri"/>
              <a:ea typeface="Calibri"/>
              <a:cs typeface="Calibri"/>
              <a:sym typeface="Calibri"/>
            </a:endParaRPr>
          </a:p>
          <a:p>
            <a:pPr indent="-165100" lvl="0" marL="161925" marR="0" rtl="0" algn="l">
              <a:lnSpc>
                <a:spcPct val="100000"/>
              </a:lnSpc>
              <a:spcBef>
                <a:spcPts val="480"/>
              </a:spcBef>
              <a:spcAft>
                <a:spcPts val="0"/>
              </a:spcAft>
              <a:buClr>
                <a:schemeClr val="dk1"/>
              </a:buClr>
              <a:buSzPts val="2600"/>
              <a:buFont typeface="Calibri"/>
              <a:buChar char="-"/>
            </a:pPr>
            <a:r>
              <a:rPr b="1" lang="ar-JO" sz="2600">
                <a:solidFill>
                  <a:schemeClr val="dk1"/>
                </a:solidFill>
                <a:latin typeface="Calibri"/>
                <a:ea typeface="Calibri"/>
                <a:cs typeface="Calibri"/>
                <a:sym typeface="Calibri"/>
              </a:rPr>
              <a:t>الأسئلة المباشرة : تعليمات لجذب الانتباه</a:t>
            </a:r>
            <a:endParaRPr sz="26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5" name="Shape 95"/>
        <p:cNvGrpSpPr/>
        <p:nvPr/>
      </p:nvGrpSpPr>
      <p:grpSpPr>
        <a:xfrm>
          <a:off x="0" y="0"/>
          <a:ext cx="0" cy="0"/>
          <a:chOff x="0" y="0"/>
          <a:chExt cx="0" cy="0"/>
        </a:xfrm>
      </p:grpSpPr>
      <p:sp>
        <p:nvSpPr>
          <p:cNvPr id="96" name="Google Shape;96;p6"/>
          <p:cNvSpPr/>
          <p:nvPr/>
        </p:nvSpPr>
        <p:spPr>
          <a:xfrm>
            <a:off x="233362" y="573049"/>
            <a:ext cx="4104004" cy="432434"/>
          </a:xfrm>
          <a:custGeom>
            <a:rect b="b" l="l" r="r" t="t"/>
            <a:pathLst>
              <a:path extrusionOk="0" h="432434" w="4104004">
                <a:moveTo>
                  <a:pt x="0" y="432028"/>
                </a:moveTo>
                <a:lnTo>
                  <a:pt x="4103751" y="432028"/>
                </a:lnTo>
                <a:lnTo>
                  <a:pt x="4103751" y="0"/>
                </a:lnTo>
                <a:lnTo>
                  <a:pt x="0" y="0"/>
                </a:lnTo>
                <a:lnTo>
                  <a:pt x="0" y="432028"/>
                </a:lnTo>
                <a:close/>
              </a:path>
            </a:pathLst>
          </a:custGeom>
          <a:solidFill>
            <a:srgbClr val="6DA6AE"/>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7" name="Google Shape;97;p6"/>
          <p:cNvSpPr/>
          <p:nvPr/>
        </p:nvSpPr>
        <p:spPr>
          <a:xfrm>
            <a:off x="4337177" y="573049"/>
            <a:ext cx="4573905" cy="432434"/>
          </a:xfrm>
          <a:custGeom>
            <a:rect b="b" l="l" r="r" t="t"/>
            <a:pathLst>
              <a:path extrusionOk="0" h="432434" w="4573905">
                <a:moveTo>
                  <a:pt x="0" y="432028"/>
                </a:moveTo>
                <a:lnTo>
                  <a:pt x="4573524" y="432028"/>
                </a:lnTo>
                <a:lnTo>
                  <a:pt x="4573524" y="0"/>
                </a:lnTo>
                <a:lnTo>
                  <a:pt x="0" y="0"/>
                </a:lnTo>
                <a:lnTo>
                  <a:pt x="0" y="432028"/>
                </a:lnTo>
                <a:close/>
              </a:path>
            </a:pathLst>
          </a:custGeom>
          <a:solidFill>
            <a:srgbClr val="6DA6AE"/>
          </a:solid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8" name="Google Shape;98;p6"/>
          <p:cNvSpPr/>
          <p:nvPr/>
        </p:nvSpPr>
        <p:spPr>
          <a:xfrm>
            <a:off x="4337177" y="569341"/>
            <a:ext cx="0" cy="436245"/>
          </a:xfrm>
          <a:custGeom>
            <a:rect b="b" l="l" r="r" t="t"/>
            <a:pathLst>
              <a:path extrusionOk="0" h="436244" w="120000">
                <a:moveTo>
                  <a:pt x="0" y="0"/>
                </a:moveTo>
                <a:lnTo>
                  <a:pt x="0" y="435737"/>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99" name="Google Shape;99;p6"/>
          <p:cNvSpPr/>
          <p:nvPr/>
        </p:nvSpPr>
        <p:spPr>
          <a:xfrm>
            <a:off x="4337177" y="1005077"/>
            <a:ext cx="0" cy="5853430"/>
          </a:xfrm>
          <a:custGeom>
            <a:rect b="b" l="l" r="r" t="t"/>
            <a:pathLst>
              <a:path extrusionOk="0" h="5853430" w="120000">
                <a:moveTo>
                  <a:pt x="0" y="0"/>
                </a:moveTo>
                <a:lnTo>
                  <a:pt x="0" y="5852918"/>
                </a:lnTo>
              </a:path>
            </a:pathLst>
          </a:custGeom>
          <a:noFill/>
          <a:ln cap="flat" cmpd="sng" w="12700">
            <a:solidFill>
              <a:srgbClr val="CCCCCC"/>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00" name="Google Shape;100;p6"/>
          <p:cNvSpPr/>
          <p:nvPr/>
        </p:nvSpPr>
        <p:spPr>
          <a:xfrm>
            <a:off x="227012" y="1005077"/>
            <a:ext cx="8684260" cy="0"/>
          </a:xfrm>
          <a:custGeom>
            <a:rect b="b" l="l" r="r" t="t"/>
            <a:pathLst>
              <a:path extrusionOk="0" h="120000" w="8684260">
                <a:moveTo>
                  <a:pt x="0" y="0"/>
                </a:moveTo>
                <a:lnTo>
                  <a:pt x="8683688" y="0"/>
                </a:lnTo>
              </a:path>
            </a:pathLst>
          </a:custGeom>
          <a:noFill/>
          <a:ln cap="flat" cmpd="sng" w="12700">
            <a:solidFill>
              <a:srgbClr val="CCCCCC"/>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6"/>
          <p:cNvSpPr/>
          <p:nvPr/>
        </p:nvSpPr>
        <p:spPr>
          <a:xfrm>
            <a:off x="227012" y="1712086"/>
            <a:ext cx="8684260" cy="0"/>
          </a:xfrm>
          <a:custGeom>
            <a:rect b="b" l="l" r="r" t="t"/>
            <a:pathLst>
              <a:path extrusionOk="0" h="120000" w="8684260">
                <a:moveTo>
                  <a:pt x="0" y="0"/>
                </a:moveTo>
                <a:lnTo>
                  <a:pt x="8683688" y="0"/>
                </a:lnTo>
              </a:path>
            </a:pathLst>
          </a:custGeom>
          <a:noFill/>
          <a:ln cap="flat" cmpd="sng" w="12700">
            <a:solidFill>
              <a:srgbClr val="CCCCCC"/>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6"/>
          <p:cNvSpPr/>
          <p:nvPr/>
        </p:nvSpPr>
        <p:spPr>
          <a:xfrm>
            <a:off x="227012" y="2131695"/>
            <a:ext cx="8684260" cy="0"/>
          </a:xfrm>
          <a:custGeom>
            <a:rect b="b" l="l" r="r" t="t"/>
            <a:pathLst>
              <a:path extrusionOk="0" h="120000" w="8684260">
                <a:moveTo>
                  <a:pt x="0" y="0"/>
                </a:moveTo>
                <a:lnTo>
                  <a:pt x="8683688" y="0"/>
                </a:lnTo>
              </a:path>
            </a:pathLst>
          </a:custGeom>
          <a:noFill/>
          <a:ln cap="flat" cmpd="sng" w="12700">
            <a:solidFill>
              <a:srgbClr val="CCCCCC"/>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6"/>
          <p:cNvSpPr/>
          <p:nvPr/>
        </p:nvSpPr>
        <p:spPr>
          <a:xfrm>
            <a:off x="227012" y="2838704"/>
            <a:ext cx="8684260" cy="0"/>
          </a:xfrm>
          <a:custGeom>
            <a:rect b="b" l="l" r="r" t="t"/>
            <a:pathLst>
              <a:path extrusionOk="0" h="120000" w="8684260">
                <a:moveTo>
                  <a:pt x="0" y="0"/>
                </a:moveTo>
                <a:lnTo>
                  <a:pt x="8683688" y="0"/>
                </a:lnTo>
              </a:path>
            </a:pathLst>
          </a:custGeom>
          <a:noFill/>
          <a:ln cap="flat" cmpd="sng" w="12700">
            <a:solidFill>
              <a:srgbClr val="CCCCCC"/>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04" name="Google Shape;104;p6"/>
          <p:cNvSpPr/>
          <p:nvPr/>
        </p:nvSpPr>
        <p:spPr>
          <a:xfrm>
            <a:off x="227012" y="3601339"/>
            <a:ext cx="8684260" cy="0"/>
          </a:xfrm>
          <a:custGeom>
            <a:rect b="b" l="l" r="r" t="t"/>
            <a:pathLst>
              <a:path extrusionOk="0" h="120000" w="8684260">
                <a:moveTo>
                  <a:pt x="0" y="0"/>
                </a:moveTo>
                <a:lnTo>
                  <a:pt x="8683688" y="0"/>
                </a:lnTo>
              </a:path>
            </a:pathLst>
          </a:custGeom>
          <a:noFill/>
          <a:ln cap="flat" cmpd="sng" w="12700">
            <a:solidFill>
              <a:srgbClr val="CCCCCC"/>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05" name="Google Shape;105;p6"/>
          <p:cNvSpPr/>
          <p:nvPr/>
        </p:nvSpPr>
        <p:spPr>
          <a:xfrm>
            <a:off x="227012" y="3988434"/>
            <a:ext cx="8684260" cy="0"/>
          </a:xfrm>
          <a:custGeom>
            <a:rect b="b" l="l" r="r" t="t"/>
            <a:pathLst>
              <a:path extrusionOk="0" h="120000" w="8684260">
                <a:moveTo>
                  <a:pt x="0" y="0"/>
                </a:moveTo>
                <a:lnTo>
                  <a:pt x="8683688" y="0"/>
                </a:lnTo>
              </a:path>
            </a:pathLst>
          </a:custGeom>
          <a:noFill/>
          <a:ln cap="flat" cmpd="sng" w="12700">
            <a:solidFill>
              <a:srgbClr val="CCCCCC"/>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06" name="Google Shape;106;p6"/>
          <p:cNvSpPr/>
          <p:nvPr/>
        </p:nvSpPr>
        <p:spPr>
          <a:xfrm>
            <a:off x="227012" y="4695444"/>
            <a:ext cx="8684260" cy="0"/>
          </a:xfrm>
          <a:custGeom>
            <a:rect b="b" l="l" r="r" t="t"/>
            <a:pathLst>
              <a:path extrusionOk="0" h="120000" w="8684260">
                <a:moveTo>
                  <a:pt x="0" y="0"/>
                </a:moveTo>
                <a:lnTo>
                  <a:pt x="8683688" y="0"/>
                </a:lnTo>
              </a:path>
            </a:pathLst>
          </a:custGeom>
          <a:noFill/>
          <a:ln cap="flat" cmpd="sng" w="12700">
            <a:solidFill>
              <a:srgbClr val="CCCCCC"/>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07" name="Google Shape;107;p6"/>
          <p:cNvSpPr/>
          <p:nvPr/>
        </p:nvSpPr>
        <p:spPr>
          <a:xfrm>
            <a:off x="227012" y="5082413"/>
            <a:ext cx="8684260" cy="0"/>
          </a:xfrm>
          <a:custGeom>
            <a:rect b="b" l="l" r="r" t="t"/>
            <a:pathLst>
              <a:path extrusionOk="0" h="120000" w="8684260">
                <a:moveTo>
                  <a:pt x="0" y="0"/>
                </a:moveTo>
                <a:lnTo>
                  <a:pt x="8683688" y="0"/>
                </a:lnTo>
              </a:path>
            </a:pathLst>
          </a:custGeom>
          <a:noFill/>
          <a:ln cap="flat" cmpd="sng" w="12700">
            <a:solidFill>
              <a:srgbClr val="CCCCCC"/>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08" name="Google Shape;108;p6"/>
          <p:cNvSpPr/>
          <p:nvPr/>
        </p:nvSpPr>
        <p:spPr>
          <a:xfrm>
            <a:off x="227012" y="5789409"/>
            <a:ext cx="8684260" cy="0"/>
          </a:xfrm>
          <a:custGeom>
            <a:rect b="b" l="l" r="r" t="t"/>
            <a:pathLst>
              <a:path extrusionOk="0" h="120000" w="8684260">
                <a:moveTo>
                  <a:pt x="0" y="0"/>
                </a:moveTo>
                <a:lnTo>
                  <a:pt x="8683688" y="0"/>
                </a:lnTo>
              </a:path>
            </a:pathLst>
          </a:custGeom>
          <a:noFill/>
          <a:ln cap="flat" cmpd="sng" w="12700">
            <a:solidFill>
              <a:srgbClr val="CCCCCC"/>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09" name="Google Shape;109;p6"/>
          <p:cNvSpPr/>
          <p:nvPr/>
        </p:nvSpPr>
        <p:spPr>
          <a:xfrm>
            <a:off x="227012" y="6496443"/>
            <a:ext cx="8684260" cy="0"/>
          </a:xfrm>
          <a:custGeom>
            <a:rect b="b" l="l" r="r" t="t"/>
            <a:pathLst>
              <a:path extrusionOk="0" h="120000" w="8684260">
                <a:moveTo>
                  <a:pt x="0" y="0"/>
                </a:moveTo>
                <a:lnTo>
                  <a:pt x="8683688" y="0"/>
                </a:lnTo>
              </a:path>
            </a:pathLst>
          </a:custGeom>
          <a:noFill/>
          <a:ln cap="flat" cmpd="sng" w="12700">
            <a:solidFill>
              <a:srgbClr val="CCCCCC"/>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10" name="Google Shape;110;p6"/>
          <p:cNvSpPr/>
          <p:nvPr/>
        </p:nvSpPr>
        <p:spPr>
          <a:xfrm>
            <a:off x="233362" y="569341"/>
            <a:ext cx="0" cy="436245"/>
          </a:xfrm>
          <a:custGeom>
            <a:rect b="b" l="l" r="r" t="t"/>
            <a:pathLst>
              <a:path extrusionOk="0" h="436244" w="120000">
                <a:moveTo>
                  <a:pt x="0" y="0"/>
                </a:moveTo>
                <a:lnTo>
                  <a:pt x="0" y="435737"/>
                </a:lnTo>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6"/>
          <p:cNvSpPr/>
          <p:nvPr/>
        </p:nvSpPr>
        <p:spPr>
          <a:xfrm>
            <a:off x="233362" y="1005077"/>
            <a:ext cx="0" cy="5853430"/>
          </a:xfrm>
          <a:custGeom>
            <a:rect b="b" l="l" r="r" t="t"/>
            <a:pathLst>
              <a:path extrusionOk="0" h="5853430" w="120000">
                <a:moveTo>
                  <a:pt x="0" y="0"/>
                </a:moveTo>
                <a:lnTo>
                  <a:pt x="0" y="5852918"/>
                </a:lnTo>
              </a:path>
            </a:pathLst>
          </a:custGeom>
          <a:noFill/>
          <a:ln cap="flat" cmpd="sng" w="12700">
            <a:solidFill>
              <a:srgbClr val="CCCCCC"/>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12" name="Google Shape;112;p6"/>
          <p:cNvSpPr/>
          <p:nvPr/>
        </p:nvSpPr>
        <p:spPr>
          <a:xfrm>
            <a:off x="227012" y="573151"/>
            <a:ext cx="8684260" cy="0"/>
          </a:xfrm>
          <a:custGeom>
            <a:rect b="b" l="l" r="r" t="t"/>
            <a:pathLst>
              <a:path extrusionOk="0" h="120000" w="8684260">
                <a:moveTo>
                  <a:pt x="0" y="0"/>
                </a:moveTo>
                <a:lnTo>
                  <a:pt x="8683688" y="0"/>
                </a:lnTo>
              </a:path>
            </a:pathLst>
          </a:custGeom>
          <a:noFill/>
          <a:ln cap="flat" cmpd="sng" w="9525">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13" name="Google Shape;113;p6"/>
          <p:cNvSpPr txBox="1"/>
          <p:nvPr/>
        </p:nvSpPr>
        <p:spPr>
          <a:xfrm>
            <a:off x="1778889" y="609091"/>
            <a:ext cx="1018540" cy="345440"/>
          </a:xfrm>
          <a:prstGeom prst="rect">
            <a:avLst/>
          </a:prstGeom>
          <a:noFill/>
          <a:ln>
            <a:noFill/>
          </a:ln>
        </p:spPr>
        <p:txBody>
          <a:bodyPr anchorCtr="0" anchor="t" bIns="0" lIns="0" spcFirstLastPara="1" rIns="0" wrap="square" tIns="12700">
            <a:spAutoFit/>
          </a:bodyPr>
          <a:lstStyle/>
          <a:p>
            <a:pPr indent="0" lvl="0" marL="12700" marR="0" rtl="1" algn="r">
              <a:lnSpc>
                <a:spcPct val="100000"/>
              </a:lnSpc>
              <a:spcBef>
                <a:spcPts val="0"/>
              </a:spcBef>
              <a:spcAft>
                <a:spcPts val="0"/>
              </a:spcAft>
              <a:buNone/>
            </a:pPr>
            <a:r>
              <a:rPr b="1" lang="ar-JO" sz="2100">
                <a:solidFill>
                  <a:srgbClr val="FFFFFF"/>
                </a:solidFill>
                <a:latin typeface="Arial"/>
                <a:ea typeface="Arial"/>
                <a:cs typeface="Arial"/>
                <a:sym typeface="Arial"/>
              </a:rPr>
              <a:t>سمع</a:t>
            </a:r>
            <a:endParaRPr sz="2100">
              <a:solidFill>
                <a:schemeClr val="dk1"/>
              </a:solidFill>
              <a:latin typeface="Arial"/>
              <a:ea typeface="Arial"/>
              <a:cs typeface="Arial"/>
              <a:sym typeface="Arial"/>
            </a:endParaRPr>
          </a:p>
        </p:txBody>
      </p:sp>
      <p:sp>
        <p:nvSpPr>
          <p:cNvPr id="114" name="Google Shape;114;p6"/>
          <p:cNvSpPr txBox="1"/>
          <p:nvPr/>
        </p:nvSpPr>
        <p:spPr>
          <a:xfrm>
            <a:off x="6020561" y="609091"/>
            <a:ext cx="1211580" cy="345440"/>
          </a:xfrm>
          <a:prstGeom prst="rect">
            <a:avLst/>
          </a:prstGeom>
          <a:noFill/>
          <a:ln>
            <a:noFill/>
          </a:ln>
        </p:spPr>
        <p:txBody>
          <a:bodyPr anchorCtr="0" anchor="t" bIns="0" lIns="0" spcFirstLastPara="1" rIns="0" wrap="square" tIns="12700">
            <a:spAutoFit/>
          </a:bodyPr>
          <a:lstStyle/>
          <a:p>
            <a:pPr indent="0" lvl="0" marL="12700" marR="0" rtl="1" algn="r">
              <a:lnSpc>
                <a:spcPct val="100000"/>
              </a:lnSpc>
              <a:spcBef>
                <a:spcPts val="0"/>
              </a:spcBef>
              <a:spcAft>
                <a:spcPts val="0"/>
              </a:spcAft>
              <a:buNone/>
            </a:pPr>
            <a:r>
              <a:rPr b="1" lang="ar-JO" sz="2100">
                <a:solidFill>
                  <a:srgbClr val="FFFFFF"/>
                </a:solidFill>
                <a:latin typeface="Arial"/>
                <a:ea typeface="Arial"/>
                <a:cs typeface="Arial"/>
                <a:sym typeface="Arial"/>
              </a:rPr>
              <a:t>ل أنا ستينينغ</a:t>
            </a:r>
            <a:endParaRPr sz="2100">
              <a:solidFill>
                <a:schemeClr val="dk1"/>
              </a:solidFill>
              <a:latin typeface="Arial"/>
              <a:ea typeface="Arial"/>
              <a:cs typeface="Arial"/>
              <a:sym typeface="Arial"/>
            </a:endParaRPr>
          </a:p>
        </p:txBody>
      </p:sp>
      <p:sp>
        <p:nvSpPr>
          <p:cNvPr id="115" name="Google Shape;115;p6"/>
          <p:cNvSpPr txBox="1"/>
          <p:nvPr/>
        </p:nvSpPr>
        <p:spPr>
          <a:xfrm>
            <a:off x="289052" y="1009650"/>
            <a:ext cx="3260090" cy="665480"/>
          </a:xfrm>
          <a:prstGeom prst="rect">
            <a:avLst/>
          </a:prstGeom>
          <a:noFill/>
          <a:ln>
            <a:noFill/>
          </a:ln>
        </p:spPr>
        <p:txBody>
          <a:bodyPr anchorCtr="0" anchor="t" bIns="0" lIns="0" spcFirstLastPara="1" rIns="0" wrap="square" tIns="12700">
            <a:spAutoFit/>
          </a:bodyPr>
          <a:lstStyle/>
          <a:p>
            <a:pPr indent="0" lvl="0" marL="12700" marR="5080" rtl="1" algn="r">
              <a:lnSpc>
                <a:spcPct val="100000"/>
              </a:lnSpc>
              <a:spcBef>
                <a:spcPts val="0"/>
              </a:spcBef>
              <a:spcAft>
                <a:spcPts val="0"/>
              </a:spcAft>
              <a:buNone/>
            </a:pPr>
            <a:r>
              <a:rPr b="1" lang="ar-JO" sz="2100">
                <a:solidFill>
                  <a:srgbClr val="4A4848"/>
                </a:solidFill>
                <a:latin typeface="Calibri"/>
                <a:ea typeface="Calibri"/>
                <a:cs typeface="Calibri"/>
                <a:sym typeface="Calibri"/>
              </a:rPr>
              <a:t>1. القدرة البدنية وليس عمل واعي (فسيولوجية)</a:t>
            </a:r>
            <a:endParaRPr sz="2100">
              <a:solidFill>
                <a:schemeClr val="dk1"/>
              </a:solidFill>
              <a:latin typeface="Calibri"/>
              <a:ea typeface="Calibri"/>
              <a:cs typeface="Calibri"/>
              <a:sym typeface="Calibri"/>
            </a:endParaRPr>
          </a:p>
        </p:txBody>
      </p:sp>
      <p:sp>
        <p:nvSpPr>
          <p:cNvPr id="116" name="Google Shape;116;p6"/>
          <p:cNvSpPr txBox="1"/>
          <p:nvPr/>
        </p:nvSpPr>
        <p:spPr>
          <a:xfrm>
            <a:off x="4393819" y="1169670"/>
            <a:ext cx="4378960" cy="345440"/>
          </a:xfrm>
          <a:prstGeom prst="rect">
            <a:avLst/>
          </a:prstGeom>
          <a:noFill/>
          <a:ln>
            <a:noFill/>
          </a:ln>
        </p:spPr>
        <p:txBody>
          <a:bodyPr anchorCtr="0" anchor="t" bIns="0" lIns="0" spcFirstLastPara="1" rIns="0" wrap="square" tIns="12700">
            <a:spAutoFit/>
          </a:bodyPr>
          <a:lstStyle/>
          <a:p>
            <a:pPr indent="0" lvl="0" marL="12700" marR="0" rtl="1" algn="r">
              <a:lnSpc>
                <a:spcPct val="100000"/>
              </a:lnSpc>
              <a:spcBef>
                <a:spcPts val="0"/>
              </a:spcBef>
              <a:spcAft>
                <a:spcPts val="0"/>
              </a:spcAft>
              <a:buNone/>
            </a:pPr>
            <a:r>
              <a:rPr b="1" lang="ar-JO" sz="2100">
                <a:solidFill>
                  <a:srgbClr val="4A4848"/>
                </a:solidFill>
                <a:latin typeface="Calibri"/>
                <a:ea typeface="Calibri"/>
                <a:cs typeface="Calibri"/>
                <a:sym typeface="Calibri"/>
              </a:rPr>
              <a:t>عمل ماهر وواعي (نفسي)</a:t>
            </a:r>
            <a:endParaRPr sz="2100">
              <a:solidFill>
                <a:schemeClr val="dk1"/>
              </a:solidFill>
              <a:latin typeface="Calibri"/>
              <a:ea typeface="Calibri"/>
              <a:cs typeface="Calibri"/>
              <a:sym typeface="Calibri"/>
            </a:endParaRPr>
          </a:p>
        </p:txBody>
      </p:sp>
      <p:sp>
        <p:nvSpPr>
          <p:cNvPr id="117" name="Google Shape;117;p6"/>
          <p:cNvSpPr txBox="1"/>
          <p:nvPr/>
        </p:nvSpPr>
        <p:spPr>
          <a:xfrm>
            <a:off x="289052" y="1732915"/>
            <a:ext cx="2493010" cy="345440"/>
          </a:xfrm>
          <a:prstGeom prst="rect">
            <a:avLst/>
          </a:prstGeom>
          <a:noFill/>
          <a:ln>
            <a:noFill/>
          </a:ln>
        </p:spPr>
        <p:txBody>
          <a:bodyPr anchorCtr="0" anchor="t" bIns="0" lIns="0" spcFirstLastPara="1" rIns="0" wrap="square" tIns="12700">
            <a:spAutoFit/>
          </a:bodyPr>
          <a:lstStyle/>
          <a:p>
            <a:pPr indent="0" lvl="0" marL="12700" marR="0" rtl="1" algn="r">
              <a:lnSpc>
                <a:spcPct val="100000"/>
              </a:lnSpc>
              <a:spcBef>
                <a:spcPts val="0"/>
              </a:spcBef>
              <a:spcAft>
                <a:spcPts val="0"/>
              </a:spcAft>
              <a:buNone/>
            </a:pPr>
            <a:r>
              <a:rPr b="1" lang="ar-JO" sz="2100">
                <a:solidFill>
                  <a:srgbClr val="4A4848"/>
                </a:solidFill>
                <a:latin typeface="Calibri"/>
                <a:ea typeface="Calibri"/>
                <a:cs typeface="Calibri"/>
                <a:sym typeface="Calibri"/>
              </a:rPr>
              <a:t>2. هو السمع بشكل عشوائي</a:t>
            </a:r>
            <a:endParaRPr sz="2100">
              <a:solidFill>
                <a:schemeClr val="dk1"/>
              </a:solidFill>
              <a:latin typeface="Calibri"/>
              <a:ea typeface="Calibri"/>
              <a:cs typeface="Calibri"/>
              <a:sym typeface="Calibri"/>
            </a:endParaRPr>
          </a:p>
        </p:txBody>
      </p:sp>
      <p:sp>
        <p:nvSpPr>
          <p:cNvPr id="118" name="Google Shape;118;p6"/>
          <p:cNvSpPr txBox="1"/>
          <p:nvPr/>
        </p:nvSpPr>
        <p:spPr>
          <a:xfrm>
            <a:off x="4393819" y="1732915"/>
            <a:ext cx="4235450" cy="345440"/>
          </a:xfrm>
          <a:prstGeom prst="rect">
            <a:avLst/>
          </a:prstGeom>
          <a:noFill/>
          <a:ln>
            <a:noFill/>
          </a:ln>
        </p:spPr>
        <p:txBody>
          <a:bodyPr anchorCtr="0" anchor="t" bIns="0" lIns="0" spcFirstLastPara="1" rIns="0" wrap="square" tIns="12700">
            <a:spAutoFit/>
          </a:bodyPr>
          <a:lstStyle/>
          <a:p>
            <a:pPr indent="0" lvl="0" marL="12700" marR="0" rtl="1" algn="r">
              <a:lnSpc>
                <a:spcPct val="100000"/>
              </a:lnSpc>
              <a:spcBef>
                <a:spcPts val="0"/>
              </a:spcBef>
              <a:spcAft>
                <a:spcPts val="0"/>
              </a:spcAft>
              <a:buNone/>
            </a:pPr>
            <a:r>
              <a:rPr b="1" lang="ar-JO" sz="2100">
                <a:solidFill>
                  <a:srgbClr val="4A4848"/>
                </a:solidFill>
                <a:latin typeface="Calibri"/>
                <a:ea typeface="Calibri"/>
                <a:cs typeface="Calibri"/>
                <a:sym typeface="Calibri"/>
              </a:rPr>
              <a:t>يستمع عمدا و تحليل</a:t>
            </a:r>
            <a:endParaRPr sz="2100">
              <a:solidFill>
                <a:schemeClr val="dk1"/>
              </a:solidFill>
              <a:latin typeface="Calibri"/>
              <a:ea typeface="Calibri"/>
              <a:cs typeface="Calibri"/>
              <a:sym typeface="Calibri"/>
            </a:endParaRPr>
          </a:p>
        </p:txBody>
      </p:sp>
      <p:sp>
        <p:nvSpPr>
          <p:cNvPr id="119" name="Google Shape;119;p6"/>
          <p:cNvSpPr txBox="1"/>
          <p:nvPr/>
        </p:nvSpPr>
        <p:spPr>
          <a:xfrm>
            <a:off x="289052" y="2135835"/>
            <a:ext cx="3768090" cy="666115"/>
          </a:xfrm>
          <a:prstGeom prst="rect">
            <a:avLst/>
          </a:prstGeom>
          <a:noFill/>
          <a:ln>
            <a:noFill/>
          </a:ln>
        </p:spPr>
        <p:txBody>
          <a:bodyPr anchorCtr="0" anchor="t" bIns="0" lIns="0" spcFirstLastPara="1" rIns="0" wrap="square" tIns="12700">
            <a:spAutoFit/>
          </a:bodyPr>
          <a:lstStyle/>
          <a:p>
            <a:pPr indent="0" lvl="0" marL="12700" marR="0" rtl="1" algn="r">
              <a:lnSpc>
                <a:spcPct val="100000"/>
              </a:lnSpc>
              <a:spcBef>
                <a:spcPts val="0"/>
              </a:spcBef>
              <a:spcAft>
                <a:spcPts val="0"/>
              </a:spcAft>
              <a:buNone/>
            </a:pPr>
            <a:r>
              <a:rPr b="1" lang="ar-JO" sz="2100">
                <a:solidFill>
                  <a:srgbClr val="4A4848"/>
                </a:solidFill>
                <a:latin typeface="Calibri"/>
                <a:ea typeface="Calibri"/>
                <a:cs typeface="Calibri"/>
                <a:sym typeface="Calibri"/>
              </a:rPr>
              <a:t>3. كل من هو جسديا قادر</a:t>
            </a:r>
            <a:endParaRPr sz="2100">
              <a:solidFill>
                <a:schemeClr val="dk1"/>
              </a:solidFill>
              <a:latin typeface="Calibri"/>
              <a:ea typeface="Calibri"/>
              <a:cs typeface="Calibri"/>
              <a:sym typeface="Calibri"/>
            </a:endParaRPr>
          </a:p>
          <a:p>
            <a:pPr indent="0" lvl="0" marL="12700" marR="0" rtl="1" algn="l">
              <a:lnSpc>
                <a:spcPct val="100000"/>
              </a:lnSpc>
              <a:spcBef>
                <a:spcPts val="5"/>
              </a:spcBef>
              <a:spcAft>
                <a:spcPts val="0"/>
              </a:spcAft>
              <a:buNone/>
            </a:pPr>
            <a:r>
              <a:rPr b="1" lang="ar-JO" sz="2100">
                <a:solidFill>
                  <a:srgbClr val="4A4848"/>
                </a:solidFill>
                <a:latin typeface="Calibri"/>
                <a:ea typeface="Calibri"/>
                <a:cs typeface="Calibri"/>
                <a:sym typeface="Calibri"/>
              </a:rPr>
              <a:t>ليسمع​</a:t>
            </a:r>
            <a:endParaRPr sz="2100">
              <a:solidFill>
                <a:schemeClr val="dk1"/>
              </a:solidFill>
              <a:latin typeface="Calibri"/>
              <a:ea typeface="Calibri"/>
              <a:cs typeface="Calibri"/>
              <a:sym typeface="Calibri"/>
            </a:endParaRPr>
          </a:p>
        </p:txBody>
      </p:sp>
      <p:sp>
        <p:nvSpPr>
          <p:cNvPr id="120" name="Google Shape;120;p6"/>
          <p:cNvSpPr txBox="1"/>
          <p:nvPr/>
        </p:nvSpPr>
        <p:spPr>
          <a:xfrm>
            <a:off x="4393819" y="2296414"/>
            <a:ext cx="2299335" cy="345440"/>
          </a:xfrm>
          <a:prstGeom prst="rect">
            <a:avLst/>
          </a:prstGeom>
          <a:noFill/>
          <a:ln>
            <a:noFill/>
          </a:ln>
        </p:spPr>
        <p:txBody>
          <a:bodyPr anchorCtr="0" anchor="t" bIns="0" lIns="0" spcFirstLastPara="1" rIns="0" wrap="square" tIns="12700">
            <a:spAutoFit/>
          </a:bodyPr>
          <a:lstStyle/>
          <a:p>
            <a:pPr indent="0" lvl="0" marL="12700" marR="0" rtl="1" algn="r">
              <a:lnSpc>
                <a:spcPct val="100000"/>
              </a:lnSpc>
              <a:spcBef>
                <a:spcPts val="0"/>
              </a:spcBef>
              <a:spcAft>
                <a:spcPts val="0"/>
              </a:spcAft>
              <a:buNone/>
            </a:pPr>
            <a:r>
              <a:rPr b="1" lang="ar-JO" sz="2100">
                <a:solidFill>
                  <a:srgbClr val="4A4848"/>
                </a:solidFill>
                <a:latin typeface="Calibri"/>
                <a:ea typeface="Calibri"/>
                <a:cs typeface="Calibri"/>
                <a:sym typeface="Calibri"/>
              </a:rPr>
              <a:t>ليس الجميع يستمع</a:t>
            </a:r>
            <a:endParaRPr sz="2100">
              <a:solidFill>
                <a:schemeClr val="dk1"/>
              </a:solidFill>
              <a:latin typeface="Calibri"/>
              <a:ea typeface="Calibri"/>
              <a:cs typeface="Calibri"/>
              <a:sym typeface="Calibri"/>
            </a:endParaRPr>
          </a:p>
        </p:txBody>
      </p:sp>
      <p:sp>
        <p:nvSpPr>
          <p:cNvPr id="121" name="Google Shape;121;p6"/>
          <p:cNvSpPr txBox="1"/>
          <p:nvPr/>
        </p:nvSpPr>
        <p:spPr>
          <a:xfrm>
            <a:off x="289052" y="3031363"/>
            <a:ext cx="3348990" cy="345440"/>
          </a:xfrm>
          <a:prstGeom prst="rect">
            <a:avLst/>
          </a:prstGeom>
          <a:noFill/>
          <a:ln>
            <a:noFill/>
          </a:ln>
        </p:spPr>
        <p:txBody>
          <a:bodyPr anchorCtr="0" anchor="t" bIns="0" lIns="0" spcFirstLastPara="1" rIns="0" wrap="square" tIns="12700">
            <a:spAutoFit/>
          </a:bodyPr>
          <a:lstStyle/>
          <a:p>
            <a:pPr indent="0" lvl="0" marL="12700" marR="0" rtl="1" algn="r">
              <a:lnSpc>
                <a:spcPct val="100000"/>
              </a:lnSpc>
              <a:spcBef>
                <a:spcPts val="0"/>
              </a:spcBef>
              <a:spcAft>
                <a:spcPts val="0"/>
              </a:spcAft>
              <a:buNone/>
            </a:pPr>
            <a:r>
              <a:rPr b="1" lang="ar-JO" sz="2100">
                <a:solidFill>
                  <a:srgbClr val="4A4848"/>
                </a:solidFill>
                <a:latin typeface="Calibri"/>
                <a:ea typeface="Calibri"/>
                <a:cs typeface="Calibri"/>
                <a:sym typeface="Calibri"/>
              </a:rPr>
              <a:t>4. إدراك الصوت عن طريق أذن</a:t>
            </a:r>
            <a:endParaRPr sz="2100">
              <a:solidFill>
                <a:schemeClr val="dk1"/>
              </a:solidFill>
              <a:latin typeface="Calibri"/>
              <a:ea typeface="Calibri"/>
              <a:cs typeface="Calibri"/>
              <a:sym typeface="Calibri"/>
            </a:endParaRPr>
          </a:p>
        </p:txBody>
      </p:sp>
      <p:sp>
        <p:nvSpPr>
          <p:cNvPr id="122" name="Google Shape;122;p6"/>
          <p:cNvSpPr txBox="1"/>
          <p:nvPr/>
        </p:nvSpPr>
        <p:spPr>
          <a:xfrm>
            <a:off x="4393819" y="2871342"/>
            <a:ext cx="4318635" cy="665480"/>
          </a:xfrm>
          <a:prstGeom prst="rect">
            <a:avLst/>
          </a:prstGeom>
          <a:noFill/>
          <a:ln>
            <a:noFill/>
          </a:ln>
        </p:spPr>
        <p:txBody>
          <a:bodyPr anchorCtr="0" anchor="t" bIns="0" lIns="0" spcFirstLastPara="1" rIns="0" wrap="square" tIns="12700">
            <a:spAutoFit/>
          </a:bodyPr>
          <a:lstStyle/>
          <a:p>
            <a:pPr indent="0" lvl="0" marL="12700" marR="5080" rtl="1" algn="r">
              <a:lnSpc>
                <a:spcPct val="100000"/>
              </a:lnSpc>
              <a:spcBef>
                <a:spcPts val="0"/>
              </a:spcBef>
              <a:spcAft>
                <a:spcPts val="0"/>
              </a:spcAft>
              <a:buNone/>
            </a:pPr>
            <a:r>
              <a:rPr b="1" lang="ar-JO" sz="2100">
                <a:solidFill>
                  <a:srgbClr val="4A4848"/>
                </a:solidFill>
                <a:latin typeface="Calibri"/>
                <a:ea typeface="Calibri"/>
                <a:cs typeface="Calibri"/>
                <a:sym typeface="Calibri"/>
              </a:rPr>
              <a:t>بذل جهد للفهم باستخدام التلقي والتحليل و تفسير.</a:t>
            </a:r>
            <a:endParaRPr sz="2100">
              <a:solidFill>
                <a:schemeClr val="dk1"/>
              </a:solidFill>
              <a:latin typeface="Calibri"/>
              <a:ea typeface="Calibri"/>
              <a:cs typeface="Calibri"/>
              <a:sym typeface="Calibri"/>
            </a:endParaRPr>
          </a:p>
        </p:txBody>
      </p:sp>
      <p:sp>
        <p:nvSpPr>
          <p:cNvPr id="123" name="Google Shape;123;p6"/>
          <p:cNvSpPr txBox="1"/>
          <p:nvPr/>
        </p:nvSpPr>
        <p:spPr>
          <a:xfrm>
            <a:off x="289052" y="3606545"/>
            <a:ext cx="1565275" cy="345440"/>
          </a:xfrm>
          <a:prstGeom prst="rect">
            <a:avLst/>
          </a:prstGeom>
          <a:noFill/>
          <a:ln>
            <a:noFill/>
          </a:ln>
        </p:spPr>
        <p:txBody>
          <a:bodyPr anchorCtr="0" anchor="t" bIns="0" lIns="0" spcFirstLastPara="1" rIns="0" wrap="square" tIns="12700">
            <a:spAutoFit/>
          </a:bodyPr>
          <a:lstStyle/>
          <a:p>
            <a:pPr indent="0" lvl="0" marL="12700" marR="0" rtl="1" algn="r">
              <a:lnSpc>
                <a:spcPct val="100000"/>
              </a:lnSpc>
              <a:spcBef>
                <a:spcPts val="0"/>
              </a:spcBef>
              <a:spcAft>
                <a:spcPts val="0"/>
              </a:spcAft>
              <a:buNone/>
            </a:pPr>
            <a:r>
              <a:rPr b="1" lang="ar-JO" sz="2100">
                <a:solidFill>
                  <a:srgbClr val="4A4848"/>
                </a:solidFill>
                <a:latin typeface="Calibri"/>
                <a:ea typeface="Calibri"/>
                <a:cs typeface="Calibri"/>
                <a:sym typeface="Calibri"/>
              </a:rPr>
              <a:t>5. لا إرادي</a:t>
            </a:r>
            <a:endParaRPr sz="2100">
              <a:solidFill>
                <a:schemeClr val="dk1"/>
              </a:solidFill>
              <a:latin typeface="Calibri"/>
              <a:ea typeface="Calibri"/>
              <a:cs typeface="Calibri"/>
              <a:sym typeface="Calibri"/>
            </a:endParaRPr>
          </a:p>
        </p:txBody>
      </p:sp>
      <p:sp>
        <p:nvSpPr>
          <p:cNvPr id="124" name="Google Shape;124;p6"/>
          <p:cNvSpPr txBox="1"/>
          <p:nvPr/>
        </p:nvSpPr>
        <p:spPr>
          <a:xfrm>
            <a:off x="4393819" y="3606545"/>
            <a:ext cx="1105535" cy="345440"/>
          </a:xfrm>
          <a:prstGeom prst="rect">
            <a:avLst/>
          </a:prstGeom>
          <a:noFill/>
          <a:ln>
            <a:noFill/>
          </a:ln>
        </p:spPr>
        <p:txBody>
          <a:bodyPr anchorCtr="0" anchor="t" bIns="0" lIns="0" spcFirstLastPara="1" rIns="0" wrap="square" tIns="12700">
            <a:spAutoFit/>
          </a:bodyPr>
          <a:lstStyle/>
          <a:p>
            <a:pPr indent="0" lvl="0" marL="12700" marR="0" rtl="1" algn="r">
              <a:lnSpc>
                <a:spcPct val="100000"/>
              </a:lnSpc>
              <a:spcBef>
                <a:spcPts val="0"/>
              </a:spcBef>
              <a:spcAft>
                <a:spcPts val="0"/>
              </a:spcAft>
              <a:buNone/>
            </a:pPr>
            <a:r>
              <a:rPr b="1" lang="ar-JO" sz="2100">
                <a:solidFill>
                  <a:srgbClr val="4A4848"/>
                </a:solidFill>
                <a:latin typeface="Calibri"/>
                <a:ea typeface="Calibri"/>
                <a:cs typeface="Calibri"/>
                <a:sym typeface="Calibri"/>
              </a:rPr>
              <a:t>تطوعي</a:t>
            </a:r>
            <a:endParaRPr sz="2100">
              <a:solidFill>
                <a:schemeClr val="dk1"/>
              </a:solidFill>
              <a:latin typeface="Calibri"/>
              <a:ea typeface="Calibri"/>
              <a:cs typeface="Calibri"/>
              <a:sym typeface="Calibri"/>
            </a:endParaRPr>
          </a:p>
        </p:txBody>
      </p:sp>
      <p:sp>
        <p:nvSpPr>
          <p:cNvPr id="125" name="Google Shape;125;p6"/>
          <p:cNvSpPr txBox="1"/>
          <p:nvPr/>
        </p:nvSpPr>
        <p:spPr>
          <a:xfrm>
            <a:off x="289052" y="3993642"/>
            <a:ext cx="3601085" cy="665480"/>
          </a:xfrm>
          <a:prstGeom prst="rect">
            <a:avLst/>
          </a:prstGeom>
          <a:noFill/>
          <a:ln>
            <a:noFill/>
          </a:ln>
        </p:spPr>
        <p:txBody>
          <a:bodyPr anchorCtr="0" anchor="t" bIns="0" lIns="0" spcFirstLastPara="1" rIns="0" wrap="square" tIns="12700">
            <a:spAutoFit/>
          </a:bodyPr>
          <a:lstStyle/>
          <a:p>
            <a:pPr indent="0" lvl="0" marL="12700" marR="5080" rtl="1" algn="r">
              <a:lnSpc>
                <a:spcPct val="100000"/>
              </a:lnSpc>
              <a:spcBef>
                <a:spcPts val="0"/>
              </a:spcBef>
              <a:spcAft>
                <a:spcPts val="0"/>
              </a:spcAft>
              <a:buNone/>
            </a:pPr>
            <a:r>
              <a:rPr b="1" lang="ar-JO" sz="2100">
                <a:solidFill>
                  <a:srgbClr val="4A4848"/>
                </a:solidFill>
                <a:latin typeface="Calibri"/>
                <a:ea typeface="Calibri"/>
                <a:cs typeface="Calibri"/>
                <a:sym typeface="Calibri"/>
              </a:rPr>
              <a:t>6. تسمع فقط الصوت والضوضاء ولكنك لا تفهم كثيراً</a:t>
            </a:r>
            <a:endParaRPr sz="2100">
              <a:solidFill>
                <a:schemeClr val="dk1"/>
              </a:solidFill>
              <a:latin typeface="Calibri"/>
              <a:ea typeface="Calibri"/>
              <a:cs typeface="Calibri"/>
              <a:sym typeface="Calibri"/>
            </a:endParaRPr>
          </a:p>
        </p:txBody>
      </p:sp>
      <p:sp>
        <p:nvSpPr>
          <p:cNvPr id="126" name="Google Shape;126;p6"/>
          <p:cNvSpPr txBox="1"/>
          <p:nvPr/>
        </p:nvSpPr>
        <p:spPr>
          <a:xfrm>
            <a:off x="4393819" y="3993642"/>
            <a:ext cx="4089400" cy="665480"/>
          </a:xfrm>
          <a:prstGeom prst="rect">
            <a:avLst/>
          </a:prstGeom>
          <a:noFill/>
          <a:ln>
            <a:noFill/>
          </a:ln>
        </p:spPr>
        <p:txBody>
          <a:bodyPr anchorCtr="0" anchor="t" bIns="0" lIns="0" spcFirstLastPara="1" rIns="0" wrap="square" tIns="12700">
            <a:spAutoFit/>
          </a:bodyPr>
          <a:lstStyle/>
          <a:p>
            <a:pPr indent="0" lvl="0" marL="12700" marR="5080" rtl="1" algn="r">
              <a:lnSpc>
                <a:spcPct val="100000"/>
              </a:lnSpc>
              <a:spcBef>
                <a:spcPts val="0"/>
              </a:spcBef>
              <a:spcAft>
                <a:spcPts val="0"/>
              </a:spcAft>
              <a:buNone/>
            </a:pPr>
            <a:r>
              <a:rPr b="1" lang="ar-JO" sz="2100">
                <a:solidFill>
                  <a:srgbClr val="4A4848"/>
                </a:solidFill>
                <a:latin typeface="Calibri"/>
                <a:ea typeface="Calibri"/>
                <a:cs typeface="Calibri"/>
                <a:sym typeface="Calibri"/>
              </a:rPr>
              <a:t>أنت تفهم ما يقال أو يسمع.</a:t>
            </a:r>
            <a:endParaRPr sz="2100">
              <a:solidFill>
                <a:schemeClr val="dk1"/>
              </a:solidFill>
              <a:latin typeface="Calibri"/>
              <a:ea typeface="Calibri"/>
              <a:cs typeface="Calibri"/>
              <a:sym typeface="Calibri"/>
            </a:endParaRPr>
          </a:p>
        </p:txBody>
      </p:sp>
      <p:sp>
        <p:nvSpPr>
          <p:cNvPr id="127" name="Google Shape;127;p6"/>
          <p:cNvSpPr txBox="1"/>
          <p:nvPr/>
        </p:nvSpPr>
        <p:spPr>
          <a:xfrm>
            <a:off x="289052" y="4700778"/>
            <a:ext cx="2545715" cy="345440"/>
          </a:xfrm>
          <a:prstGeom prst="rect">
            <a:avLst/>
          </a:prstGeom>
          <a:noFill/>
          <a:ln>
            <a:noFill/>
          </a:ln>
        </p:spPr>
        <p:txBody>
          <a:bodyPr anchorCtr="0" anchor="t" bIns="0" lIns="0" spcFirstLastPara="1" rIns="0" wrap="square" tIns="12700">
            <a:spAutoFit/>
          </a:bodyPr>
          <a:lstStyle/>
          <a:p>
            <a:pPr indent="0" lvl="0" marL="12700" marR="0" rtl="1" algn="r">
              <a:lnSpc>
                <a:spcPct val="100000"/>
              </a:lnSpc>
              <a:spcBef>
                <a:spcPts val="0"/>
              </a:spcBef>
              <a:spcAft>
                <a:spcPts val="0"/>
              </a:spcAft>
              <a:buNone/>
            </a:pPr>
            <a:r>
              <a:rPr b="1" lang="ar-JO" sz="2100">
                <a:solidFill>
                  <a:srgbClr val="4A4848"/>
                </a:solidFill>
                <a:latin typeface="Calibri"/>
                <a:ea typeface="Calibri"/>
                <a:cs typeface="Calibri"/>
                <a:sym typeface="Calibri"/>
              </a:rPr>
              <a:t>7. لا يحتاج ركز</a:t>
            </a:r>
            <a:endParaRPr sz="2100">
              <a:solidFill>
                <a:schemeClr val="dk1"/>
              </a:solidFill>
              <a:latin typeface="Calibri"/>
              <a:ea typeface="Calibri"/>
              <a:cs typeface="Calibri"/>
              <a:sym typeface="Calibri"/>
            </a:endParaRPr>
          </a:p>
        </p:txBody>
      </p:sp>
      <p:sp>
        <p:nvSpPr>
          <p:cNvPr id="128" name="Google Shape;128;p6"/>
          <p:cNvSpPr txBox="1"/>
          <p:nvPr/>
        </p:nvSpPr>
        <p:spPr>
          <a:xfrm>
            <a:off x="4393819" y="4700778"/>
            <a:ext cx="2371090" cy="345440"/>
          </a:xfrm>
          <a:prstGeom prst="rect">
            <a:avLst/>
          </a:prstGeom>
          <a:noFill/>
          <a:ln>
            <a:noFill/>
          </a:ln>
        </p:spPr>
        <p:txBody>
          <a:bodyPr anchorCtr="0" anchor="t" bIns="0" lIns="0" spcFirstLastPara="1" rIns="0" wrap="square" tIns="12700">
            <a:spAutoFit/>
          </a:bodyPr>
          <a:lstStyle/>
          <a:p>
            <a:pPr indent="0" lvl="0" marL="12700" marR="0" rtl="1" algn="r">
              <a:lnSpc>
                <a:spcPct val="100000"/>
              </a:lnSpc>
              <a:spcBef>
                <a:spcPts val="0"/>
              </a:spcBef>
              <a:spcAft>
                <a:spcPts val="0"/>
              </a:spcAft>
              <a:buNone/>
            </a:pPr>
            <a:r>
              <a:rPr b="1" lang="ar-JO" sz="2100">
                <a:solidFill>
                  <a:srgbClr val="4A4848"/>
                </a:solidFill>
                <a:latin typeface="Calibri"/>
                <a:ea typeface="Calibri"/>
                <a:cs typeface="Calibri"/>
                <a:sym typeface="Calibri"/>
              </a:rPr>
              <a:t>يحتاج إلى التركيز و رعاية</a:t>
            </a:r>
            <a:endParaRPr sz="2100">
              <a:solidFill>
                <a:schemeClr val="dk1"/>
              </a:solidFill>
              <a:latin typeface="Calibri"/>
              <a:ea typeface="Calibri"/>
              <a:cs typeface="Calibri"/>
              <a:sym typeface="Calibri"/>
            </a:endParaRPr>
          </a:p>
        </p:txBody>
      </p:sp>
      <p:sp>
        <p:nvSpPr>
          <p:cNvPr id="129" name="Google Shape;129;p6"/>
          <p:cNvSpPr txBox="1"/>
          <p:nvPr/>
        </p:nvSpPr>
        <p:spPr>
          <a:xfrm>
            <a:off x="289052" y="5087873"/>
            <a:ext cx="3916679" cy="665480"/>
          </a:xfrm>
          <a:prstGeom prst="rect">
            <a:avLst/>
          </a:prstGeom>
          <a:noFill/>
          <a:ln>
            <a:noFill/>
          </a:ln>
        </p:spPr>
        <p:txBody>
          <a:bodyPr anchorCtr="0" anchor="t" bIns="0" lIns="0" spcFirstLastPara="1" rIns="0" wrap="square" tIns="12700">
            <a:spAutoFit/>
          </a:bodyPr>
          <a:lstStyle/>
          <a:p>
            <a:pPr indent="0" lvl="0" marL="12700" marR="5080" rtl="1" algn="r">
              <a:lnSpc>
                <a:spcPct val="100000"/>
              </a:lnSpc>
              <a:spcBef>
                <a:spcPts val="0"/>
              </a:spcBef>
              <a:spcAft>
                <a:spcPts val="0"/>
              </a:spcAft>
              <a:buNone/>
            </a:pPr>
            <a:r>
              <a:rPr b="1" lang="ar-JO" sz="2100">
                <a:solidFill>
                  <a:srgbClr val="4A4848"/>
                </a:solidFill>
                <a:latin typeface="Calibri"/>
                <a:ea typeface="Calibri"/>
                <a:cs typeface="Calibri"/>
                <a:sym typeface="Calibri"/>
              </a:rPr>
              <a:t>8. يستخدم السمع واحدًا فقط من الحواس الخمس .</a:t>
            </a:r>
            <a:endParaRPr sz="2100">
              <a:solidFill>
                <a:schemeClr val="dk1"/>
              </a:solidFill>
              <a:latin typeface="Calibri"/>
              <a:ea typeface="Calibri"/>
              <a:cs typeface="Calibri"/>
              <a:sym typeface="Calibri"/>
            </a:endParaRPr>
          </a:p>
        </p:txBody>
      </p:sp>
      <p:sp>
        <p:nvSpPr>
          <p:cNvPr id="130" name="Google Shape;130;p6"/>
          <p:cNvSpPr txBox="1"/>
          <p:nvPr/>
        </p:nvSpPr>
        <p:spPr>
          <a:xfrm>
            <a:off x="4393819" y="5087873"/>
            <a:ext cx="3781425" cy="665480"/>
          </a:xfrm>
          <a:prstGeom prst="rect">
            <a:avLst/>
          </a:prstGeom>
          <a:noFill/>
          <a:ln>
            <a:noFill/>
          </a:ln>
        </p:spPr>
        <p:txBody>
          <a:bodyPr anchorCtr="0" anchor="t" bIns="0" lIns="0" spcFirstLastPara="1" rIns="0" wrap="square" tIns="12700">
            <a:spAutoFit/>
          </a:bodyPr>
          <a:lstStyle/>
          <a:p>
            <a:pPr indent="0" lvl="0" marL="12700" marR="5080" rtl="1" algn="r">
              <a:lnSpc>
                <a:spcPct val="100000"/>
              </a:lnSpc>
              <a:spcBef>
                <a:spcPts val="0"/>
              </a:spcBef>
              <a:spcAft>
                <a:spcPts val="0"/>
              </a:spcAft>
              <a:buNone/>
            </a:pPr>
            <a:r>
              <a:rPr b="1" lang="ar-JO" sz="2100">
                <a:solidFill>
                  <a:srgbClr val="4A4848"/>
                </a:solidFill>
                <a:latin typeface="Calibri"/>
                <a:ea typeface="Calibri"/>
                <a:cs typeface="Calibri"/>
                <a:sym typeface="Calibri"/>
              </a:rPr>
              <a:t>الاستماع يستخدم السمع والرؤية وأحيانا الشعور​ يلمس.</a:t>
            </a:r>
            <a:endParaRPr sz="2100">
              <a:solidFill>
                <a:schemeClr val="dk1"/>
              </a:solidFill>
              <a:latin typeface="Calibri"/>
              <a:ea typeface="Calibri"/>
              <a:cs typeface="Calibri"/>
              <a:sym typeface="Calibri"/>
            </a:endParaRPr>
          </a:p>
        </p:txBody>
      </p:sp>
      <p:sp>
        <p:nvSpPr>
          <p:cNvPr id="131" name="Google Shape;131;p6"/>
          <p:cNvSpPr txBox="1"/>
          <p:nvPr/>
        </p:nvSpPr>
        <p:spPr>
          <a:xfrm>
            <a:off x="4393819" y="5794959"/>
            <a:ext cx="3786504" cy="665480"/>
          </a:xfrm>
          <a:prstGeom prst="rect">
            <a:avLst/>
          </a:prstGeom>
          <a:noFill/>
          <a:ln>
            <a:noFill/>
          </a:ln>
        </p:spPr>
        <p:txBody>
          <a:bodyPr anchorCtr="0" anchor="t" bIns="0" lIns="0" spcFirstLastPara="1" rIns="0" wrap="square" tIns="12700">
            <a:spAutoFit/>
          </a:bodyPr>
          <a:lstStyle/>
          <a:p>
            <a:pPr indent="0" lvl="0" marL="12700" marR="5080" rtl="1" algn="r">
              <a:lnSpc>
                <a:spcPct val="100000"/>
              </a:lnSpc>
              <a:spcBef>
                <a:spcPts val="0"/>
              </a:spcBef>
              <a:spcAft>
                <a:spcPts val="0"/>
              </a:spcAft>
              <a:buNone/>
            </a:pPr>
            <a:r>
              <a:rPr b="1" lang="ar-JO" sz="2100">
                <a:solidFill>
                  <a:srgbClr val="4A4848"/>
                </a:solidFill>
                <a:latin typeface="Calibri"/>
                <a:ea typeface="Calibri"/>
                <a:cs typeface="Calibri"/>
                <a:sym typeface="Calibri"/>
              </a:rPr>
              <a:t>ملاحظة السلوك وإضافة معنى لما يقوله المتحدث يقول</a:t>
            </a:r>
            <a:endParaRPr sz="2100">
              <a:solidFill>
                <a:schemeClr val="dk1"/>
              </a:solidFill>
              <a:latin typeface="Calibri"/>
              <a:ea typeface="Calibri"/>
              <a:cs typeface="Calibri"/>
              <a:sym typeface="Calibri"/>
            </a:endParaRPr>
          </a:p>
        </p:txBody>
      </p:sp>
      <p:sp>
        <p:nvSpPr>
          <p:cNvPr id="132" name="Google Shape;132;p6"/>
          <p:cNvSpPr txBox="1"/>
          <p:nvPr/>
        </p:nvSpPr>
        <p:spPr>
          <a:xfrm>
            <a:off x="289052" y="6502095"/>
            <a:ext cx="1233805" cy="345440"/>
          </a:xfrm>
          <a:prstGeom prst="rect">
            <a:avLst/>
          </a:prstGeom>
          <a:noFill/>
          <a:ln>
            <a:noFill/>
          </a:ln>
        </p:spPr>
        <p:txBody>
          <a:bodyPr anchorCtr="0" anchor="t" bIns="0" lIns="0" spcFirstLastPara="1" rIns="0" wrap="square" tIns="12700">
            <a:spAutoFit/>
          </a:bodyPr>
          <a:lstStyle/>
          <a:p>
            <a:pPr indent="0" lvl="0" marL="12700" marR="0" rtl="1" algn="r">
              <a:lnSpc>
                <a:spcPct val="100000"/>
              </a:lnSpc>
              <a:spcBef>
                <a:spcPts val="0"/>
              </a:spcBef>
              <a:spcAft>
                <a:spcPts val="0"/>
              </a:spcAft>
              <a:buNone/>
            </a:pPr>
            <a:r>
              <a:rPr b="1" lang="ar-JO" sz="2100">
                <a:solidFill>
                  <a:srgbClr val="4A4848"/>
                </a:solidFill>
                <a:latin typeface="Calibri"/>
                <a:ea typeface="Calibri"/>
                <a:cs typeface="Calibri"/>
                <a:sym typeface="Calibri"/>
              </a:rPr>
              <a:t>10. سلبي</a:t>
            </a:r>
            <a:endParaRPr sz="2100">
              <a:solidFill>
                <a:schemeClr val="dk1"/>
              </a:solidFill>
              <a:latin typeface="Calibri"/>
              <a:ea typeface="Calibri"/>
              <a:cs typeface="Calibri"/>
              <a:sym typeface="Calibri"/>
            </a:endParaRPr>
          </a:p>
        </p:txBody>
      </p:sp>
      <p:sp>
        <p:nvSpPr>
          <p:cNvPr id="133" name="Google Shape;133;p6"/>
          <p:cNvSpPr txBox="1"/>
          <p:nvPr/>
        </p:nvSpPr>
        <p:spPr>
          <a:xfrm>
            <a:off x="4393819" y="6502095"/>
            <a:ext cx="715010" cy="345440"/>
          </a:xfrm>
          <a:prstGeom prst="rect">
            <a:avLst/>
          </a:prstGeom>
          <a:noFill/>
          <a:ln>
            <a:noFill/>
          </a:ln>
        </p:spPr>
        <p:txBody>
          <a:bodyPr anchorCtr="0" anchor="t" bIns="0" lIns="0" spcFirstLastPara="1" rIns="0" wrap="square" tIns="12700">
            <a:spAutoFit/>
          </a:bodyPr>
          <a:lstStyle/>
          <a:p>
            <a:pPr indent="0" lvl="0" marL="12700" marR="0" rtl="1" algn="r">
              <a:lnSpc>
                <a:spcPct val="100000"/>
              </a:lnSpc>
              <a:spcBef>
                <a:spcPts val="0"/>
              </a:spcBef>
              <a:spcAft>
                <a:spcPts val="0"/>
              </a:spcAft>
              <a:buNone/>
            </a:pPr>
            <a:r>
              <a:rPr b="1" lang="ar-JO" sz="2100">
                <a:solidFill>
                  <a:srgbClr val="4A4848"/>
                </a:solidFill>
                <a:latin typeface="Calibri"/>
                <a:ea typeface="Calibri"/>
                <a:cs typeface="Calibri"/>
                <a:sym typeface="Calibri"/>
              </a:rPr>
              <a:t>نشيط​​</a:t>
            </a:r>
            <a:endParaRPr sz="2100">
              <a:solidFill>
                <a:schemeClr val="dk1"/>
              </a:solidFill>
              <a:latin typeface="Calibri"/>
              <a:ea typeface="Calibri"/>
              <a:cs typeface="Calibri"/>
              <a:sym typeface="Calibri"/>
            </a:endParaRPr>
          </a:p>
        </p:txBody>
      </p:sp>
      <p:sp>
        <p:nvSpPr>
          <p:cNvPr id="134" name="Google Shape;134;p6"/>
          <p:cNvSpPr txBox="1"/>
          <p:nvPr/>
        </p:nvSpPr>
        <p:spPr>
          <a:xfrm>
            <a:off x="289052" y="5954979"/>
            <a:ext cx="3249295" cy="664210"/>
          </a:xfrm>
          <a:prstGeom prst="rect">
            <a:avLst/>
          </a:prstGeom>
          <a:noFill/>
          <a:ln>
            <a:noFill/>
          </a:ln>
        </p:spPr>
        <p:txBody>
          <a:bodyPr anchorCtr="0" anchor="t" bIns="0" lIns="0" spcFirstLastPara="1" rIns="0" wrap="square" tIns="12700">
            <a:spAutoFit/>
          </a:bodyPr>
          <a:lstStyle/>
          <a:p>
            <a:pPr indent="0" lvl="0" marL="12700" marR="0" rtl="1" algn="r">
              <a:lnSpc>
                <a:spcPct val="100000"/>
              </a:lnSpc>
              <a:spcBef>
                <a:spcPts val="0"/>
              </a:spcBef>
              <a:spcAft>
                <a:spcPts val="0"/>
              </a:spcAft>
              <a:buNone/>
            </a:pPr>
            <a:r>
              <a:rPr b="1" lang="ar-JO" sz="2100">
                <a:solidFill>
                  <a:srgbClr val="4A4848"/>
                </a:solidFill>
                <a:latin typeface="Calibri"/>
                <a:ea typeface="Calibri"/>
                <a:cs typeface="Calibri"/>
                <a:sym typeface="Calibri"/>
              </a:rPr>
              <a:t>9. استقبال الصوت الاهتزازات</a:t>
            </a:r>
            <a:endParaRPr sz="2100">
              <a:solidFill>
                <a:schemeClr val="dk1"/>
              </a:solidFill>
              <a:latin typeface="Calibri"/>
              <a:ea typeface="Calibri"/>
              <a:cs typeface="Calibri"/>
              <a:sym typeface="Calibri"/>
            </a:endParaRPr>
          </a:p>
          <a:p>
            <a:pPr indent="0" lvl="0" marL="431165" marR="0" rtl="1" algn="r">
              <a:lnSpc>
                <a:spcPct val="100000"/>
              </a:lnSpc>
              <a:spcBef>
                <a:spcPts val="1425"/>
              </a:spcBef>
              <a:spcAft>
                <a:spcPts val="0"/>
              </a:spcAft>
              <a:buNone/>
            </a:pPr>
            <a:r>
              <a:rPr lang="ar-JO" sz="900">
                <a:solidFill>
                  <a:schemeClr val="dk1"/>
                </a:solidFill>
                <a:latin typeface="Arial"/>
                <a:ea typeface="Arial"/>
                <a:cs typeface="Arial"/>
                <a:sym typeface="Arial"/>
              </a:rPr>
              <a:t>6</a:t>
            </a:r>
            <a:endParaRPr sz="900">
              <a:solidFill>
                <a:schemeClr val="dk1"/>
              </a:solidFill>
              <a:latin typeface="Arial"/>
              <a:ea typeface="Arial"/>
              <a:cs typeface="Arial"/>
              <a:sym typeface="Arial"/>
            </a:endParaRPr>
          </a:p>
        </p:txBody>
      </p:sp>
      <p:sp>
        <p:nvSpPr>
          <p:cNvPr id="135" name="Google Shape;135;p6"/>
          <p:cNvSpPr/>
          <p:nvPr/>
        </p:nvSpPr>
        <p:spPr>
          <a:xfrm>
            <a:off x="2328672" y="0"/>
            <a:ext cx="3919728" cy="8229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36" name="Google Shape;136;p6"/>
          <p:cNvSpPr txBox="1"/>
          <p:nvPr>
            <p:ph type="title"/>
          </p:nvPr>
        </p:nvSpPr>
        <p:spPr>
          <a:xfrm>
            <a:off x="2568320" y="14477"/>
            <a:ext cx="3413760" cy="513715"/>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ar-JO"/>
              <a:t>السمع مقابل الاستماع</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1" name="Shape 141"/>
        <p:cNvGrpSpPr/>
        <p:nvPr/>
      </p:nvGrpSpPr>
      <p:grpSpPr>
        <a:xfrm>
          <a:off x="0" y="0"/>
          <a:ext cx="0" cy="0"/>
          <a:chOff x="0" y="0"/>
          <a:chExt cx="0" cy="0"/>
        </a:xfrm>
      </p:grpSpPr>
      <p:sp>
        <p:nvSpPr>
          <p:cNvPr id="142" name="Google Shape;142;p7"/>
          <p:cNvSpPr txBox="1"/>
          <p:nvPr/>
        </p:nvSpPr>
        <p:spPr>
          <a:xfrm>
            <a:off x="693216" y="4147769"/>
            <a:ext cx="7209155" cy="855980"/>
          </a:xfrm>
          <a:prstGeom prst="rect">
            <a:avLst/>
          </a:prstGeom>
          <a:noFill/>
          <a:ln>
            <a:noFill/>
          </a:ln>
        </p:spPr>
        <p:txBody>
          <a:bodyPr anchorCtr="0" anchor="t" bIns="0" lIns="0" spcFirstLastPara="1" rIns="0" wrap="square" tIns="9525">
            <a:spAutoFit/>
          </a:bodyPr>
          <a:lstStyle/>
          <a:p>
            <a:pPr indent="-149860" lvl="0" marL="161925" marR="5080" rtl="1" algn="r">
              <a:lnSpc>
                <a:spcPct val="102812"/>
              </a:lnSpc>
              <a:spcBef>
                <a:spcPts val="0"/>
              </a:spcBef>
              <a:spcAft>
                <a:spcPts val="0"/>
              </a:spcAft>
              <a:buNone/>
            </a:pPr>
            <a:r>
              <a:rPr b="1" lang="ar-JO" sz="2600">
                <a:solidFill>
                  <a:schemeClr val="dk1"/>
                </a:solidFill>
                <a:latin typeface="Calibri"/>
                <a:ea typeface="Calibri"/>
                <a:cs typeface="Calibri"/>
                <a:sym typeface="Calibri"/>
              </a:rPr>
              <a:t>- الاستماع الفعال يحفز ويشجع كلا من المتحدث و مستمع </a:t>
            </a:r>
            <a:r>
              <a:rPr lang="ar-JO"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43" name="Google Shape;143;p7"/>
          <p:cNvSpPr/>
          <p:nvPr/>
        </p:nvSpPr>
        <p:spPr>
          <a:xfrm>
            <a:off x="179831" y="490610"/>
            <a:ext cx="7583215" cy="349312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7"/>
          <p:cNvSpPr txBox="1"/>
          <p:nvPr/>
        </p:nvSpPr>
        <p:spPr>
          <a:xfrm>
            <a:off x="694842" y="6431536"/>
            <a:ext cx="150495" cy="225425"/>
          </a:xfrm>
          <a:prstGeom prst="rect">
            <a:avLst/>
          </a:prstGeom>
          <a:noFill/>
          <a:ln>
            <a:noFill/>
          </a:ln>
        </p:spPr>
        <p:txBody>
          <a:bodyPr anchorCtr="0" anchor="t" bIns="0" lIns="0" spcFirstLastPara="1" rIns="0" wrap="square" tIns="0">
            <a:spAutoFit/>
          </a:bodyPr>
          <a:lstStyle/>
          <a:p>
            <a:pPr indent="0" lvl="0" marL="25400" marR="0" rtl="1" algn="r">
              <a:lnSpc>
                <a:spcPct val="118214"/>
              </a:lnSpc>
              <a:spcBef>
                <a:spcPts val="0"/>
              </a:spcBef>
              <a:spcAft>
                <a:spcPts val="0"/>
              </a:spcAft>
              <a:buNone/>
            </a:pPr>
            <a:fld id="{00000000-1234-1234-1234-123412341234}" type="slidenum">
              <a:rPr lang="ar-JO"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9" name="Shape 149"/>
        <p:cNvGrpSpPr/>
        <p:nvPr/>
      </p:nvGrpSpPr>
      <p:grpSpPr>
        <a:xfrm>
          <a:off x="0" y="0"/>
          <a:ext cx="0" cy="0"/>
          <a:chOff x="0" y="0"/>
          <a:chExt cx="0" cy="0"/>
        </a:xfrm>
      </p:grpSpPr>
      <p:sp>
        <p:nvSpPr>
          <p:cNvPr id="150" name="Google Shape;150;p8"/>
          <p:cNvSpPr/>
          <p:nvPr/>
        </p:nvSpPr>
        <p:spPr>
          <a:xfrm>
            <a:off x="457200" y="1143000"/>
            <a:ext cx="8292748" cy="2286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8"/>
          <p:cNvSpPr txBox="1"/>
          <p:nvPr/>
        </p:nvSpPr>
        <p:spPr>
          <a:xfrm>
            <a:off x="457200" y="4122801"/>
            <a:ext cx="8420386" cy="1922962"/>
          </a:xfrm>
          <a:prstGeom prst="rect">
            <a:avLst/>
          </a:prstGeom>
          <a:noFill/>
          <a:ln>
            <a:noFill/>
          </a:ln>
        </p:spPr>
        <p:txBody>
          <a:bodyPr anchorCtr="0" anchor="t" bIns="0" lIns="0" spcFirstLastPara="1" rIns="0" wrap="square" tIns="57775">
            <a:spAutoFit/>
          </a:bodyPr>
          <a:lstStyle/>
          <a:p>
            <a:pPr indent="-298450" lvl="0" marL="311150" marR="5080" rtl="0" algn="l">
              <a:lnSpc>
                <a:spcPct val="150000"/>
              </a:lnSpc>
              <a:spcBef>
                <a:spcPts val="0"/>
              </a:spcBef>
              <a:spcAft>
                <a:spcPts val="0"/>
              </a:spcAft>
              <a:buClr>
                <a:schemeClr val="dk1"/>
              </a:buClr>
              <a:buSzPts val="2600"/>
              <a:buFont typeface="Calibri"/>
              <a:buAutoNum type="arabicPlain" startAt="4"/>
            </a:pPr>
            <a:r>
              <a:rPr b="1" lang="ar-JO" sz="2600">
                <a:solidFill>
                  <a:schemeClr val="dk1"/>
                </a:solidFill>
                <a:latin typeface="Calibri"/>
                <a:ea typeface="Calibri"/>
                <a:cs typeface="Calibri"/>
                <a:sym typeface="Calibri"/>
              </a:rPr>
              <a:t>إنه يُظهر احترام المتحدث وأنك تولي اهتمامًا وثيقًا لما هو عليه قائلا </a:t>
            </a:r>
            <a:r>
              <a:rPr lang="ar-JO"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a:p>
            <a:pPr indent="-298450" lvl="0" marL="311150" marR="0" rtl="0" algn="l">
              <a:lnSpc>
                <a:spcPct val="150000"/>
              </a:lnSpc>
              <a:spcBef>
                <a:spcPts val="450"/>
              </a:spcBef>
              <a:spcAft>
                <a:spcPts val="0"/>
              </a:spcAft>
              <a:buClr>
                <a:schemeClr val="dk1"/>
              </a:buClr>
              <a:buSzPts val="2600"/>
              <a:buFont typeface="Calibri"/>
              <a:buAutoNum type="arabicPlain" startAt="4"/>
            </a:pPr>
            <a:r>
              <a:rPr b="1" lang="ar-JO" sz="2600">
                <a:solidFill>
                  <a:schemeClr val="dk1"/>
                </a:solidFill>
                <a:latin typeface="Calibri"/>
                <a:ea typeface="Calibri"/>
                <a:cs typeface="Calibri"/>
                <a:sym typeface="Calibri"/>
              </a:rPr>
              <a:t>إنه يشجع على الانفتاح والصحة تواصل.</a:t>
            </a:r>
            <a:endParaRPr sz="2600">
              <a:solidFill>
                <a:schemeClr val="dk1"/>
              </a:solidFill>
              <a:latin typeface="Calibri"/>
              <a:ea typeface="Calibri"/>
              <a:cs typeface="Calibri"/>
              <a:sym typeface="Calibri"/>
            </a:endParaRPr>
          </a:p>
        </p:txBody>
      </p:sp>
      <p:sp>
        <p:nvSpPr>
          <p:cNvPr id="152" name="Google Shape;152;p8"/>
          <p:cNvSpPr txBox="1"/>
          <p:nvPr/>
        </p:nvSpPr>
        <p:spPr>
          <a:xfrm>
            <a:off x="694842" y="6431536"/>
            <a:ext cx="150495" cy="225425"/>
          </a:xfrm>
          <a:prstGeom prst="rect">
            <a:avLst/>
          </a:prstGeom>
          <a:noFill/>
          <a:ln>
            <a:noFill/>
          </a:ln>
        </p:spPr>
        <p:txBody>
          <a:bodyPr anchorCtr="0" anchor="t" bIns="0" lIns="0" spcFirstLastPara="1" rIns="0" wrap="square" tIns="0">
            <a:spAutoFit/>
          </a:bodyPr>
          <a:lstStyle/>
          <a:p>
            <a:pPr indent="0" lvl="0" marL="25400" marR="0" rtl="1" algn="r">
              <a:lnSpc>
                <a:spcPct val="118214"/>
              </a:lnSpc>
              <a:spcBef>
                <a:spcPts val="0"/>
              </a:spcBef>
              <a:spcAft>
                <a:spcPts val="0"/>
              </a:spcAft>
              <a:buNone/>
            </a:pPr>
            <a:fld id="{00000000-1234-1234-1234-123412341234}" type="slidenum">
              <a:rPr lang="ar-JO"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7" name="Shape 157"/>
        <p:cNvGrpSpPr/>
        <p:nvPr/>
      </p:nvGrpSpPr>
      <p:grpSpPr>
        <a:xfrm>
          <a:off x="0" y="0"/>
          <a:ext cx="0" cy="0"/>
          <a:chOff x="0" y="0"/>
          <a:chExt cx="0" cy="0"/>
        </a:xfrm>
      </p:grpSpPr>
      <p:sp>
        <p:nvSpPr>
          <p:cNvPr id="158" name="Google Shape;158;p9"/>
          <p:cNvSpPr/>
          <p:nvPr/>
        </p:nvSpPr>
        <p:spPr>
          <a:xfrm>
            <a:off x="2997707" y="435863"/>
            <a:ext cx="3726179" cy="89916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9"/>
          <p:cNvSpPr txBox="1"/>
          <p:nvPr>
            <p:ph type="title"/>
          </p:nvPr>
        </p:nvSpPr>
        <p:spPr>
          <a:xfrm>
            <a:off x="3237738" y="525271"/>
            <a:ext cx="3218180"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ar-JO"/>
              <a:t>وسائط​ الاستماع</a:t>
            </a:r>
            <a:endParaRPr/>
          </a:p>
        </p:txBody>
      </p:sp>
      <p:sp>
        <p:nvSpPr>
          <p:cNvPr id="160" name="Google Shape;160;p9"/>
          <p:cNvSpPr txBox="1"/>
          <p:nvPr/>
        </p:nvSpPr>
        <p:spPr>
          <a:xfrm>
            <a:off x="694842" y="6431536"/>
            <a:ext cx="150495" cy="225425"/>
          </a:xfrm>
          <a:prstGeom prst="rect">
            <a:avLst/>
          </a:prstGeom>
          <a:noFill/>
          <a:ln>
            <a:noFill/>
          </a:ln>
        </p:spPr>
        <p:txBody>
          <a:bodyPr anchorCtr="0" anchor="t" bIns="0" lIns="0" spcFirstLastPara="1" rIns="0" wrap="square" tIns="0">
            <a:spAutoFit/>
          </a:bodyPr>
          <a:lstStyle/>
          <a:p>
            <a:pPr indent="0" lvl="0" marL="25400" marR="0" rtl="1" algn="r">
              <a:lnSpc>
                <a:spcPct val="118214"/>
              </a:lnSpc>
              <a:spcBef>
                <a:spcPts val="0"/>
              </a:spcBef>
              <a:spcAft>
                <a:spcPts val="0"/>
              </a:spcAft>
              <a:buNone/>
            </a:pPr>
            <a:fld id="{00000000-1234-1234-1234-123412341234}" type="slidenum">
              <a:rPr lang="ar-JO"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graphicFrame>
        <p:nvGraphicFramePr>
          <p:cNvPr id="161" name="Google Shape;161;p9"/>
          <p:cNvGraphicFramePr/>
          <p:nvPr/>
        </p:nvGraphicFramePr>
        <p:xfrm>
          <a:off x="76200" y="1524001"/>
          <a:ext cx="3000000" cy="3000000"/>
        </p:xfrm>
        <a:graphic>
          <a:graphicData uri="http://schemas.openxmlformats.org/drawingml/2006/table">
            <a:tbl>
              <a:tblPr bandRow="1" firstRow="1">
                <a:noFill/>
                <a:tableStyleId>{84D280D8-F829-4485-A63A-337C35990CFF}</a:tableStyleId>
              </a:tblPr>
              <a:tblGrid>
                <a:gridCol w="2667000"/>
                <a:gridCol w="6019800"/>
              </a:tblGrid>
              <a:tr h="1599400">
                <a:tc>
                  <a:txBody>
                    <a:bodyPr/>
                    <a:lstStyle/>
                    <a:p>
                      <a:pPr indent="0" lvl="0" marL="105410" marR="1056640" rtl="0" algn="l">
                        <a:lnSpc>
                          <a:spcPct val="100000"/>
                        </a:lnSpc>
                        <a:spcBef>
                          <a:spcPts val="0"/>
                        </a:spcBef>
                        <a:spcAft>
                          <a:spcPts val="0"/>
                        </a:spcAft>
                        <a:buNone/>
                      </a:pPr>
                      <a:r>
                        <a:rPr b="1" lang="ar-JO" sz="2600" u="none" cap="none" strike="noStrike">
                          <a:latin typeface="Calibri"/>
                          <a:ea typeface="Calibri"/>
                          <a:cs typeface="Calibri"/>
                          <a:sym typeface="Calibri"/>
                        </a:rPr>
                        <a:t>حذر لي s t e n i n g</a:t>
                      </a:r>
                      <a:endParaRPr sz="2600" u="none" cap="none" strike="noStrike">
                        <a:latin typeface="Calibri"/>
                        <a:ea typeface="Calibri"/>
                        <a:cs typeface="Calibri"/>
                        <a:sym typeface="Calibri"/>
                      </a:endParaRPr>
                    </a:p>
                  </a:txBody>
                  <a:tcPr marT="24775" marB="0" marR="0" marL="0">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06045" marR="304165" rtl="0" algn="just">
                        <a:lnSpc>
                          <a:spcPct val="100000"/>
                        </a:lnSpc>
                        <a:spcBef>
                          <a:spcPts val="0"/>
                        </a:spcBef>
                        <a:spcAft>
                          <a:spcPts val="0"/>
                        </a:spcAft>
                        <a:buNone/>
                      </a:pPr>
                      <a:r>
                        <a:rPr b="1" lang="ar-JO" sz="2600" u="none" cap="none" strike="noStrike">
                          <a:latin typeface="Calibri"/>
                          <a:ea typeface="Calibri"/>
                          <a:cs typeface="Calibri"/>
                          <a:sym typeface="Calibri"/>
                        </a:rPr>
                        <a:t>يستخدم لفهم وتذكر المفاهيم والتفاصيل​</a:t>
                      </a:r>
                      <a:endParaRPr sz="2600" u="none" cap="none" strike="noStrike">
                        <a:latin typeface="Calibri"/>
                        <a:ea typeface="Calibri"/>
                        <a:cs typeface="Calibri"/>
                        <a:sym typeface="Calibri"/>
                      </a:endParaRPr>
                    </a:p>
                  </a:txBody>
                  <a:tcPr marT="24775" marB="0" marR="0" marL="0">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42450">
                <a:tc>
                  <a:txBody>
                    <a:bodyPr/>
                    <a:lstStyle/>
                    <a:p>
                      <a:pPr indent="0" lvl="0" marL="105410" marR="923289" rtl="0" algn="l">
                        <a:lnSpc>
                          <a:spcPct val="100000"/>
                        </a:lnSpc>
                        <a:spcBef>
                          <a:spcPts val="0"/>
                        </a:spcBef>
                        <a:spcAft>
                          <a:spcPts val="0"/>
                        </a:spcAft>
                        <a:buNone/>
                      </a:pPr>
                      <a:r>
                        <a:rPr b="1" lang="ar-JO" sz="2600" u="none" cap="none" strike="noStrike">
                          <a:latin typeface="Calibri"/>
                          <a:ea typeface="Calibri"/>
                          <a:cs typeface="Calibri"/>
                          <a:sym typeface="Calibri"/>
                        </a:rPr>
                        <a:t>المقشود م في الاستماع​​</a:t>
                      </a:r>
                      <a:endParaRPr sz="2600" u="none" cap="none" strike="noStrike">
                        <a:latin typeface="Calibri"/>
                        <a:ea typeface="Calibri"/>
                        <a:cs typeface="Calibri"/>
                        <a:sym typeface="Calibri"/>
                      </a:endParaRPr>
                    </a:p>
                  </a:txBody>
                  <a:tcPr marT="25400" marB="0" marR="0" marL="0">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06045" marR="904239" rtl="0" algn="l">
                        <a:lnSpc>
                          <a:spcPct val="100000"/>
                        </a:lnSpc>
                        <a:spcBef>
                          <a:spcPts val="0"/>
                        </a:spcBef>
                        <a:spcAft>
                          <a:spcPts val="0"/>
                        </a:spcAft>
                        <a:buNone/>
                      </a:pPr>
                      <a:r>
                        <a:rPr b="1" lang="ar-JO" sz="2600" u="none" cap="none" strike="noStrike">
                          <a:latin typeface="Calibri"/>
                          <a:ea typeface="Calibri"/>
                          <a:cs typeface="Calibri"/>
                          <a:sym typeface="Calibri"/>
                        </a:rPr>
                        <a:t>يستعمل ل فهم عام المفاهيم</a:t>
                      </a:r>
                      <a:endParaRPr sz="2600" u="none" cap="none" strike="noStrike">
                        <a:latin typeface="Calibri"/>
                        <a:ea typeface="Calibri"/>
                        <a:cs typeface="Calibri"/>
                        <a:sym typeface="Calibri"/>
                      </a:endParaRPr>
                    </a:p>
                  </a:txBody>
                  <a:tcPr marT="25400" marB="0" marR="0" marL="0">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87350">
                <a:tc>
                  <a:txBody>
                    <a:bodyPr/>
                    <a:lstStyle/>
                    <a:p>
                      <a:pPr indent="0" lvl="0" marL="105410" marR="1047750" rtl="0" algn="l">
                        <a:lnSpc>
                          <a:spcPct val="100000"/>
                        </a:lnSpc>
                        <a:spcBef>
                          <a:spcPts val="0"/>
                        </a:spcBef>
                        <a:spcAft>
                          <a:spcPts val="0"/>
                        </a:spcAft>
                        <a:buNone/>
                      </a:pPr>
                      <a:r>
                        <a:rPr b="1" lang="ar-JO" sz="2600" u="none" cap="none" strike="noStrike">
                          <a:latin typeface="Calibri"/>
                          <a:ea typeface="Calibri"/>
                          <a:cs typeface="Calibri"/>
                          <a:sym typeface="Calibri"/>
                        </a:rPr>
                        <a:t>البحث والاستماع​​​​</a:t>
                      </a:r>
                      <a:endParaRPr sz="2600" u="none" cap="none" strike="noStrike">
                        <a:latin typeface="Calibri"/>
                        <a:ea typeface="Calibri"/>
                        <a:cs typeface="Calibri"/>
                        <a:sym typeface="Calibri"/>
                      </a:endParaRPr>
                    </a:p>
                  </a:txBody>
                  <a:tcPr marT="26025" marB="0" marR="0" marL="0">
                    <a:lnL cap="flat" cmpd="sng" w="2857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106045" marR="490219" rtl="0" algn="just">
                        <a:lnSpc>
                          <a:spcPct val="100000"/>
                        </a:lnSpc>
                        <a:spcBef>
                          <a:spcPts val="0"/>
                        </a:spcBef>
                        <a:spcAft>
                          <a:spcPts val="0"/>
                        </a:spcAft>
                        <a:buNone/>
                      </a:pPr>
                      <a:r>
                        <a:rPr b="1" lang="ar-JO" sz="2600" u="none" cap="none" strike="noStrike">
                          <a:latin typeface="Calibri"/>
                          <a:ea typeface="Calibri"/>
                          <a:cs typeface="Calibri"/>
                          <a:sym typeface="Calibri"/>
                        </a:rPr>
                        <a:t>يستخدم للتركيز على تفاصيل محددة بدلاً من التركيز على العام المفاهيم</a:t>
                      </a:r>
                      <a:endParaRPr sz="2600" u="none" cap="none" strike="noStrike">
                        <a:latin typeface="Calibri"/>
                        <a:ea typeface="Calibri"/>
                        <a:cs typeface="Calibri"/>
                        <a:sym typeface="Calibri"/>
                      </a:endParaRPr>
                    </a:p>
                  </a:txBody>
                  <a:tcPr marT="26025" marB="0" marR="0" marL="0">
                    <a:lnL cap="flat" cmpd="sng" w="12700">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2017-10-17T08:50:32Z</dcterms:created>
  <dc:creator>pc</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2017-06-23T00:00:00Z</vt:filetime>
  </property>
  <property fmtid="{D5CDD505-2E9C-101B-9397-08002B2CF9AE}" pid="3" name="Creator">
    <vt:lpwstr>Microsoft® PowerPoint® 2013</vt:lpwstr>
  </property>
  <property fmtid="{D5CDD505-2E9C-101B-9397-08002B2CF9AE}" pid="4" name="LastSaved">
    <vt:filetime>2017-10-17T00:00:00Z</vt:filetime>
  </property>
</Properties>
</file>