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9942513" cy="6761163"/>
  <p:defaultTextStyle>
    <a:defPPr>
      <a:defRPr lang="a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6111" y="1738883"/>
            <a:ext cx="7475855" cy="0"/>
          </a:xfrm>
          <a:custGeom>
            <a:avLst/>
            <a:gdLst/>
            <a:ahLst/>
            <a:cxnLst/>
            <a:rect l="l" t="t" r="r" b="b"/>
            <a:pathLst>
              <a:path w="7475855">
                <a:moveTo>
                  <a:pt x="0" y="0"/>
                </a:moveTo>
                <a:lnTo>
                  <a:pt x="7475473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5844" y="1813498"/>
            <a:ext cx="3484879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3400" y="1749551"/>
            <a:ext cx="8077200" cy="4607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2376" y="623316"/>
            <a:ext cx="73914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8116" y="623316"/>
            <a:ext cx="207721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255" y="282955"/>
            <a:ext cx="8057489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" y="1670050"/>
            <a:ext cx="8686800" cy="4138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99018" y="6466621"/>
            <a:ext cx="5378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6/23/2017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17390" y="6466621"/>
            <a:ext cx="11093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 Malakeh.Z.</a:t>
            </a:r>
            <a:r>
              <a:rPr spc="-35" dirty="0"/>
              <a:t> </a:t>
            </a:r>
            <a:r>
              <a:rPr spc="-5" dirty="0"/>
              <a:t>Malak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842" y="6466621"/>
            <a:ext cx="17018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628343"/>
            <a:ext cx="822960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xmlns:a="http://schemas.openxmlformats.org/drawingml/2006/main" marL="596265" marR="5080" indent="-584200">
              <a:lnSpc>
                <a:spcPts val="4750"/>
              </a:lnSpc>
              <a:spcBef>
                <a:spcPts val="705"/>
              </a:spcBef>
              <a:bidi/>
            </a:pPr>
            <a:r xmlns:a="http://schemas.openxmlformats.org/drawingml/2006/main">
              <a:rPr sz="4400" spc="-5" dirty="0"/>
              <a:t>التواصل </a:t>
            </a:r>
            <a:r xmlns:a="http://schemas.openxmlformats.org/drawingml/2006/main">
              <a:rPr sz="4400" spc="-10" dirty="0"/>
              <a:t>العلاجي </a:t>
            </a:r>
            <a:r xmlns:a="http://schemas.openxmlformats.org/drawingml/2006/main">
              <a:rPr sz="4400" dirty="0"/>
              <a:t>وغير </a:t>
            </a:r>
            <a:r xmlns:a="http://schemas.openxmlformats.org/drawingml/2006/main">
              <a:rPr sz="4400" spc="-10" dirty="0"/>
              <a:t>العلاجي</a:t>
            </a:r>
            <a:r xmlns:a="http://schemas.openxmlformats.org/drawingml/2006/main">
              <a:rPr sz="4400" spc="-45" dirty="0"/>
              <a:t> </a:t>
            </a:r>
            <a:r xmlns:a="http://schemas.openxmlformats.org/drawingml/2006/main">
              <a:rPr sz="4400" spc="-40" dirty="0"/>
              <a:t>تقنيات</a:t>
            </a:r>
            <a:endParaRPr xmlns:a="http://schemas.openxmlformats.org/drawingml/2006/main" sz="4400" dirty="0"/>
          </a:p>
        </p:txBody>
      </p:sp>
      <p:sp>
        <p:nvSpPr>
          <p:cNvPr id="8" name="object 8"/>
          <p:cNvSpPr txBox="1"/>
          <p:nvPr/>
        </p:nvSpPr>
        <p:spPr>
          <a:xfrm>
            <a:off x="2513838" y="6460156"/>
            <a:ext cx="9271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1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10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400" y="679450"/>
          <a:ext cx="861187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914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اللفظية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ضمني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4033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وضع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الكلمات ما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40335" marR="984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ضمنيًا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قال بشكل غير مباشر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فقط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؛ يمكن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استخدامه أيضًا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البكم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يعاني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ضعف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التواصل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اللفظي.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وهذا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يوضح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هو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ضمني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بدلاً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477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إحساس…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047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يجب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يكون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كان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477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جداً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صعب…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49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51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محاولة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1333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ترجمة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الكلمات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داخل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مشاعر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40335">
                        <a:lnSpc>
                          <a:spcPts val="251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يتم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التعبير عن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المشاعر</a:t>
                      </a:r>
                    </a:p>
                    <a:p>
                      <a:pPr xmlns:a="http://schemas.openxmlformats.org/drawingml/2006/main" marL="140335" marR="14224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مباشر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تحاول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تفكيك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قيل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والعثور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أدلة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حول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قيل</a:t>
                      </a:r>
                    </a:p>
                    <a:p>
                      <a:pPr xmlns:a="http://schemas.openxmlformats.org/drawingml/2006/main" marL="14033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المشاعر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الحقيقية الكامنة</a:t>
                      </a: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4775">
                        <a:lnSpc>
                          <a:spcPts val="251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العميل: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أنا في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طريقي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للخروج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47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محيط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47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 :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يجب 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عليك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يكون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4775" marR="474345">
                        <a:lnSpc>
                          <a:spcPts val="2890"/>
                        </a:lnSpc>
                        <a:spcBef>
                          <a:spcPts val="9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شعور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جدا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وحيدا الآن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0647"/>
              </p:ext>
            </p:extLst>
          </p:nvPr>
        </p:nvGraphicFramePr>
        <p:xfrm>
          <a:off x="457200" y="374650"/>
          <a:ext cx="8305165" cy="644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44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صياغة</a:t>
                      </a:r>
                      <a:r xmlns:a="http://schemas.openxmlformats.org/drawingml/2006/main"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خطة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فعل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747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يكون لدى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خطة</a:t>
                      </a:r>
                      <a:r xmlns:a="http://schemas.openxmlformats.org/drawingml/2006/main"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7470" marR="9461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العقل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للتعامل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يعتبر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موقفًا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مرهقًا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فقد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يعمل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تصاعد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الغضب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القلق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747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لا يمكن السيطرة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عليها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مستوى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287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تستطيع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يفعل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2870" marR="8699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لترك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غضبك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خارج دون ضرر؟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02870" marR="688340">
                        <a:lnSpc>
                          <a:spcPct val="100099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المرة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القادمة عندما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يأتي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هذا ،</a:t>
                      </a:r>
                      <a:r xmlns:a="http://schemas.openxmlformats.org/drawingml/2006/main"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 يمكنك 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تفعل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للتعامل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معها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بشكل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أكثر ملاءمة؟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استخدام</a:t>
                      </a: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الصمت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26289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xmlns:a="http://schemas.openxmlformats.org/drawingml/2006/main"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7470">
                        <a:lnSpc>
                          <a:spcPts val="273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يعطي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العميل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7470" marR="12255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فرصة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لجمع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وتنظيم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الأفكار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فكر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نقطة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فكر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تقديم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موضوع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يثير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اهتمامًا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أكبر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ذلك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الموضوع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7470">
                        <a:lnSpc>
                          <a:spcPts val="225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مناقشة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533400" y="6096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7200" y="450850"/>
          <a:ext cx="8229600" cy="5223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قبول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001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ينقل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موقفا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001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التقبل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اعتبار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477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نعم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أنا</a:t>
                      </a:r>
                      <a:r xmlns:a="http://schemas.openxmlformats.org/drawingml/2006/main">
                        <a:rPr sz="2400" b="1" spc="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يفهم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4775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قال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42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إعطاء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تعرُّف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001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شكر وتقدير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مبينا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0010" marR="84518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وعي؛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أفضل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من الثناء،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أيّ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001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يعكس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حكم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4775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انا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الاحظ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13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عرض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الذات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001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جعل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النفس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متاحة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0010" marR="16065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أساس غير مشروط، مما يزيد من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مشاعر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العميل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001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القيمه الذاتيه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4775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سوف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أبقى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معك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47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بينما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04775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أنا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مهتم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5908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204" y="195783"/>
            <a:ext cx="163639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400" b="1" spc="-5" dirty="0">
                <a:latin typeface="Calibri"/>
                <a:cs typeface="Calibri"/>
              </a:rPr>
              <a:t>إعطاء</a:t>
            </a:r>
            <a:r xmlns:a="http://schemas.openxmlformats.org/drawingml/2006/main">
              <a:rPr sz="24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واسع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z="2400" b="1" spc="-5" dirty="0">
                <a:latin typeface="Calibri"/>
                <a:cs typeface="Calibri"/>
              </a:rPr>
              <a:t>افتتاح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7854" y="195783"/>
            <a:ext cx="3260090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99"/>
              </a:lnSpc>
              <a:spcBef>
                <a:spcPts val="100"/>
              </a:spcBef>
              <a:bidi/>
            </a:pPr>
            <a:r xmlns:a="http://schemas.openxmlformats.org/drawingml/2006/main">
              <a:rPr sz="2400" b="1" spc="-5" dirty="0">
                <a:latin typeface="Calibri"/>
                <a:cs typeface="Calibri"/>
              </a:rPr>
              <a:t>يتيح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للعميل </a:t>
            </a:r>
            <a:r xmlns:a="http://schemas.openxmlformats.org/drawingml/2006/main">
              <a:rPr sz="2400" b="1" spc="-15" dirty="0">
                <a:latin typeface="Calibri"/>
                <a:cs typeface="Calibri"/>
              </a:rPr>
              <a:t>المبادرة </a:t>
            </a:r>
            <a:r xmlns:a="http://schemas.openxmlformats.org/drawingml/2006/main">
              <a:rPr sz="2400" b="1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طرح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الموضوع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؛</a:t>
            </a:r>
            <a:r xmlns:a="http://schemas.openxmlformats.org/drawingml/2006/main">
              <a:rPr sz="2400" b="1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يؤكد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أهمية </a:t>
            </a:r>
            <a:r xmlns:a="http://schemas.openxmlformats.org/drawingml/2006/main">
              <a:rPr sz="2400" b="1" dirty="0">
                <a:latin typeface="Calibri"/>
                <a:cs typeface="Calibri"/>
              </a:rPr>
              <a:t>دور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العميل </a:t>
            </a:r>
            <a:r xmlns:a="http://schemas.openxmlformats.org/drawingml/2006/main">
              <a:rPr sz="24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400" b="1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15" dirty="0">
                <a:latin typeface="Calibri"/>
                <a:cs typeface="Calibri"/>
              </a:rPr>
              <a:t>تفاعل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0420" y="195783"/>
            <a:ext cx="2624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400" b="1" spc="-10" dirty="0">
                <a:latin typeface="Calibri"/>
                <a:cs typeface="Calibri"/>
              </a:rPr>
              <a:t>ماذا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كنت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20" dirty="0">
                <a:latin typeface="Calibri"/>
                <a:cs typeface="Calibri"/>
              </a:rPr>
              <a:t>يحب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400" b="1" spc="-15" dirty="0">
                <a:latin typeface="Calibri"/>
                <a:cs typeface="Calibri"/>
              </a:rPr>
              <a:t>للحديث </a:t>
            </a:r>
            <a:r xmlns:a="http://schemas.openxmlformats.org/drawingml/2006/main">
              <a:rPr sz="2400" b="1" dirty="0">
                <a:latin typeface="Calibri"/>
                <a:cs typeface="Calibri"/>
              </a:rPr>
              <a:t>عنه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15" dirty="0">
                <a:latin typeface="Calibri"/>
                <a:cs typeface="Calibri"/>
              </a:rPr>
              <a:t>اليوم؟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0420" y="1293316"/>
            <a:ext cx="265112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400" b="1" spc="-55" dirty="0">
                <a:latin typeface="Calibri"/>
                <a:cs typeface="Calibri"/>
              </a:rPr>
              <a:t>اخبرنى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ماذا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انت</a:t>
            </a:r>
            <a:r xmlns:a="http://schemas.openxmlformats.org/drawingml/2006/main">
              <a:rPr sz="24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نكون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z="2400" b="1" spc="-5" dirty="0">
                <a:latin typeface="Calibri"/>
                <a:cs typeface="Calibri"/>
              </a:rPr>
              <a:t>التفكير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574925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6652" y="2568575"/>
          <a:ext cx="8490584" cy="110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820">
                <a:tc>
                  <a:txBody>
                    <a:bodyPr/>
                    <a:lstStyle/>
                    <a:p>
                      <a:pPr xmlns:a="http://schemas.openxmlformats.org/drawingml/2006/main" marL="161925">
                        <a:lnSpc>
                          <a:spcPts val="278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عرض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عام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6192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يقود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82550">
                        <a:lnSpc>
                          <a:spcPts val="278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يقدم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للعميل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تشجيع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25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يكمل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212725">
                        <a:lnSpc>
                          <a:spcPts val="2780"/>
                        </a:lnSpc>
                        <a:bidi/>
                      </a:pP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نعم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أنا</a:t>
                      </a:r>
                      <a:r xmlns:a="http://schemas.openxmlformats.org/drawingml/2006/main">
                        <a:rPr sz="2400" b="1" spc="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يرى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2127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يذهب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على..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94311"/>
              </p:ext>
            </p:extLst>
          </p:nvPr>
        </p:nvGraphicFramePr>
        <p:xfrm>
          <a:off x="228600" y="4032250"/>
          <a:ext cx="8686800" cy="2633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3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وضع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95885">
                        <a:lnSpc>
                          <a:spcPts val="2890"/>
                        </a:lnSpc>
                        <a:spcBef>
                          <a:spcPts val="85"/>
                        </a:spcBef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حدث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الوقت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تسلسل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15290">
                        <a:lnSpc>
                          <a:spcPct val="100000"/>
                        </a:lnSpc>
                        <a:spcBef>
                          <a:spcPts val="1655"/>
                        </a:spcBef>
                        <a:bidi/>
                      </a:pPr>
                      <a:r xmlns:a="http://schemas.openxmlformats.org/drawingml/2006/main"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xmlns:a="http://schemas.openxmlformats.org/drawingml/2006/main"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3505">
                        <a:lnSpc>
                          <a:spcPts val="273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يوضح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العلاقة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3505" marR="5048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الأحداث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الوقت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المناسب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لذلك</a:t>
                      </a:r>
                      <a:r xmlns:a="http://schemas.openxmlformats.org/drawingml/2006/main"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يمكن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للممرضة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والعميل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منظر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3505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لهم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وجهة نظر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27025">
                        <a:lnSpc>
                          <a:spcPts val="273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وبعد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ذلك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؟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 marR="41402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بدا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لتؤدي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ل…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هل كان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قبل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بعد..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27025" marR="407670">
                        <a:lnSpc>
                          <a:spcPts val="2780"/>
                        </a:lnSpc>
                        <a:spcBef>
                          <a:spcPts val="175"/>
                        </a:spcBef>
                        <a:tabLst>
                          <a:tab pos="1913255" algn="l"/>
                        </a:tabLst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متى </a:t>
                      </a:r>
                      <a:r xmlns:a="http://schemas.openxmlformats.org/drawingml/2006/main">
                        <a:rPr sz="3600" b="1" baseline="-2314" dirty="0">
                          <a:latin typeface="Calibri"/>
                          <a:cs typeface="Calibri"/>
                        </a:rPr>
                        <a:t>حصل </a:t>
                      </a:r>
                      <a:r xmlns:a="http://schemas.openxmlformats.org/drawingml/2006/main">
                        <a:rPr sz="3600" b="1" spc="-15" baseline="-2314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3600" b="1" baseline="-2314" dirty="0">
                          <a:latin typeface="Calibri"/>
                          <a:cs typeface="Calibri"/>
                        </a:rPr>
                        <a:t>؟</a:t>
                      </a:r>
                      <a:endParaRPr xmlns:a="http://schemas.openxmlformats.org/drawingml/2006/main" sz="900" dirty="0">
                        <a:latin typeface="Arial"/>
                        <a:cs typeface="Arial"/>
                      </a:endParaRPr>
                      <a:r xmlns:a="http://schemas.openxmlformats.org/drawingml/2006/main">
                        <a:rPr sz="3600" b="1" spc="-22" baseline="-2314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3600" b="1" baseline="-2314" dirty="0">
                          <a:latin typeface="Calibri"/>
                          <a:cs typeface="Calibri"/>
                        </a:rPr>
                        <a:t>​</a:t>
                      </a: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971800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400" y="527050"/>
          <a:ext cx="8456294" cy="290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تحضير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الملاحظات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0193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لفظيا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يكون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01930" marR="1936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ملاحظته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إدراكه.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وهذا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يشجع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للتعرف على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سلوكيات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محددة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يقارن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201930" algn="l"/>
                          <a:tab pos="3756660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 xmlns:a="http://schemas.openxmlformats.org/drawingml/2006/main"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التصورات </a:t>
                      </a:r>
                      <a:r xmlns:a="http://schemas.openxmlformats.org/drawingml/2006/main"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مع</a:t>
                      </a:r>
                      <a:r xmlns:a="http://schemas.openxmlformats.org/drawingml/2006/main">
                        <a:rPr sz="2400" b="1" u="sng" spc="-2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ممرضة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747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انت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تبدو</a:t>
                      </a:r>
                      <a:r xmlns:a="http://schemas.openxmlformats.org/drawingml/2006/main">
                        <a:rPr sz="2400" b="1" spc="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متوتر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7470" marR="76136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لاحظتك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يخطون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كثيرا 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أنت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يبدو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7470">
                        <a:lnSpc>
                          <a:spcPts val="2890"/>
                        </a:lnSpc>
                        <a:spcBef>
                          <a:spcPts val="90"/>
                        </a:spcBef>
                        <a:tabLst>
                          <a:tab pos="2799715" algn="l"/>
                        </a:tabLst>
                        <a:bidi/>
                      </a:pPr>
                      <a:r xmlns:a="http://schemas.openxmlformats.org/drawingml/2006/main"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غير 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مريح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</a:t>
                      </a: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56507"/>
              </p:ext>
            </p:extLst>
          </p:nvPr>
        </p:nvGraphicFramePr>
        <p:xfrm>
          <a:off x="152400" y="3029076"/>
          <a:ext cx="8839833" cy="369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81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28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تشجيع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مقارنة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56769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xmlns:a="http://schemas.openxmlformats.org/drawingml/2006/ma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63855">
                        <a:lnSpc>
                          <a:spcPts val="228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مطالبة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بذلك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يقارن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63855" marR="11303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أوجه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التشابه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والاختلاف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الأفكار 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الخبرات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العلاقات بين الأشخاص.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يساعد ذلك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التعرف على تجارب الحياة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التي تميل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التكرار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بالإضافة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جوانب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الحياة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تميل إلى التكرار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نكون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6385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قابل للتغيير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9695">
                        <a:lnSpc>
                          <a:spcPts val="2280"/>
                        </a:lnSpc>
                        <a:bidi/>
                      </a:pP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كان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هذا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شئ ما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9969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يحب…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9695" marR="4381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كيف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يقارن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الوقت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الذي…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9695" marR="238760">
                        <a:lnSpc>
                          <a:spcPct val="1002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كان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ردك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المرة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الأخيرة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هل </a:t>
                      </a:r>
                      <a:r xmlns:a="http://schemas.openxmlformats.org/drawingml/2006/main">
                        <a:rPr lang="ar" sz="2400" b="1" spc="0" dirty="0">
                          <a:latin typeface="Calibri"/>
                          <a:cs typeface="Calibri"/>
                        </a:rPr>
                        <a:t>حدث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ذلك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؟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lang="ar" sz="2400" b="1" spc="0" baseline="0" dirty="0" err="1">
                          <a:latin typeface="Calibri"/>
                          <a:cs typeface="Calibri"/>
                        </a:rPr>
                        <a:t>​</a:t>
                      </a:r>
                    </a:p>
                  </a:txBody>
                  <a:tcPr marL="0" marR="0" marT="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15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4800" y="1593850"/>
          <a:ext cx="8458199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تشجيع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176530">
                        <a:lnSpc>
                          <a:spcPts val="2890"/>
                        </a:lnSpc>
                        <a:spcBef>
                          <a:spcPts val="8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وصف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التصورات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8415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مطالبة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بالتعبير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اللفظي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</a:p>
                    <a:p>
                      <a:pPr xmlns:a="http://schemas.openxmlformats.org/drawingml/2006/main" marL="184150" marR="6731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يتم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إدراكه؛ كثيرا 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تستخدم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العملاء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تجربة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841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الهلوسة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5565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أخبرني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يكون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5565" marR="26924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يحدث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الآن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هل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تسمع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الأصوات</a:t>
                      </a:r>
                      <a:r xmlns:a="http://schemas.openxmlformats.org/drawingml/2006/main">
                        <a:rPr sz="2400" b="1" spc="-75" dirty="0">
                          <a:latin typeface="Calibri"/>
                          <a:cs typeface="Calibri"/>
                        </a:rPr>
                        <a:t> مرة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أخرى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تبدو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الأصوات</a:t>
                      </a:r>
                      <a:r xmlns:a="http://schemas.openxmlformats.org/drawingml/2006/main">
                        <a:rPr sz="2400" b="1" spc="-10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556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يكون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قائلا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16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52627"/>
              </p:ext>
            </p:extLst>
          </p:nvPr>
        </p:nvGraphicFramePr>
        <p:xfrm>
          <a:off x="152400" y="527050"/>
          <a:ext cx="8609965" cy="546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73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إعادة صياغة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5877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الفكرة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الرئيسية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لما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عميل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58775" marR="7429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وقد قال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يتكرر؛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يتيح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للعميل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معرفة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ما إذا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كان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البيان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الصريح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قد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تم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فهمه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أم لا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ويعطيه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لها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فرصة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الاستمرار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5877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توضيح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إذا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ضروري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25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العميل: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أستطيع</a:t>
                      </a:r>
                    </a:p>
                    <a:p>
                      <a:pPr xmlns:a="http://schemas.openxmlformats.org/drawingml/2006/main" marL="82550" marR="14414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يذاكر.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ذهني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يستمر في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التجول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الممرضة: 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لديك صعوبة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التركيز.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25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العميل: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أستطيع</a:t>
                      </a: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يأخذ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2550" marR="196215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تلك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الوظيفة الجديدة.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لم أستطع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افعلها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؟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2550" marR="11620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الممرضة: 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أنت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خائف من أن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تفعل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تفشل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هذا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جديد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82550" algn="l"/>
                          <a:tab pos="2459990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موضع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17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400" y="527050"/>
          <a:ext cx="8763000" cy="548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4495">
                <a:tc>
                  <a:txBody>
                    <a:bodyPr/>
                    <a:lstStyle/>
                    <a:p>
                      <a:pPr xmlns:a="http://schemas.openxmlformats.org/drawingml/2006/main" marL="49022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يعكس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350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أسئلة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ومشاعر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نكون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3505" marR="952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يتم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إحالتها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مرة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أخرى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حتى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يتم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التعرف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عليها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وقبولها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وهكذا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قد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يدرك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وجهة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نظره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لها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قيمة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-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وهي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تقنية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جيدة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يمكن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استخدامها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يسأل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العميل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350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ممرضة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نصيحة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287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: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 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تفعل</a:t>
                      </a:r>
                    </a:p>
                    <a:p>
                      <a:pPr xmlns:a="http://schemas.openxmlformats.org/drawingml/2006/main" marL="102870" marR="19621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أعتقد أنني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يجب أن أفعل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بشأن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مشكلة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الشرب 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زوجتي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؟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: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رأيك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يجب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عليك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يفعل؟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02870" marR="27241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: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أختي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تساعدني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قليلاً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رعاية الأم.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لا بد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القيام بكل شيء!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2870" marR="16129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الممرضة: 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تشعر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بالغضب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تفعل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287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يساعد.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282955"/>
            <a:ext cx="8372144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xmlns:a="http://schemas.openxmlformats.org/drawingml/2006/main" marL="2490470" marR="5080" indent="-2478405">
              <a:lnSpc>
                <a:spcPts val="3890"/>
              </a:lnSpc>
              <a:spcBef>
                <a:spcPts val="585"/>
              </a:spcBef>
              <a:bidi/>
            </a:pPr>
            <a:r xmlns:a="http://schemas.openxmlformats.org/drawingml/2006/main">
              <a:rPr spc="-15" dirty="0"/>
              <a:t>تقنيات </a:t>
            </a:r>
            <a:r xmlns:a="http://schemas.openxmlformats.org/drawingml/2006/main">
              <a:rPr spc="-30" dirty="0"/>
              <a:t>التواصل </a:t>
            </a:r>
            <a:r xmlns:a="http://schemas.openxmlformats.org/drawingml/2006/main">
              <a:rPr dirty="0"/>
              <a:t>غير </a:t>
            </a:r>
            <a:r xmlns:a="http://schemas.openxmlformats.org/drawingml/2006/main">
              <a:rPr spc="-5" dirty="0"/>
              <a:t>العلاجية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18</a:t>
            </a:fld>
            <a:endParaRPr spc="-30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67556"/>
              </p:ext>
            </p:extLst>
          </p:nvPr>
        </p:nvGraphicFramePr>
        <p:xfrm>
          <a:off x="228600" y="2051050"/>
          <a:ext cx="8762999" cy="404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95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إعطاء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الطمأنينة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82245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يشير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82245" marR="8953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ولا يوجد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سبب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للقلق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وبالتالي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التقليل من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مشاعر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؛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قد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يثني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عن التعبير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مشاعره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إذا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كان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يعتقد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أنه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سيفعل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فقط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يكون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8224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التقليل من أهمية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سخر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7155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أقلق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</a:p>
                    <a:p>
                      <a:pPr xmlns:a="http://schemas.openxmlformats.org/drawingml/2006/main" marL="97155" marR="40830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حول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إذا أنا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هل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7155" marR="59309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كل شيء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سوف</a:t>
                      </a:r>
                      <a:r xmlns:a="http://schemas.openxmlformats.org/drawingml/2006/main"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كن بخير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7155" marR="14478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ومن الأفضل أن نقول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: 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سنعمل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97155" algn="l"/>
                          <a:tab pos="2947035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 xmlns:a="http://schemas.openxmlformats.org/drawingml/2006/main"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معاً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65501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98382"/>
              </p:ext>
            </p:extLst>
          </p:nvPr>
        </p:nvGraphicFramePr>
        <p:xfrm>
          <a:off x="152400" y="298450"/>
          <a:ext cx="8915399" cy="6339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6662">
                <a:tc>
                  <a:txBody>
                    <a:bodyPr/>
                    <a:lstStyle/>
                    <a:p>
                      <a:pPr xmlns:a="http://schemas.openxmlformats.org/drawingml/2006/main" marL="14605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رفض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5463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رفض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النظر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54635" marR="8318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إظهار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الازدراء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لأفكار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سلوكه 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قد يتسبب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توقف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التفاعل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خوفًا</a:t>
                      </a:r>
                      <a:r xmlns:a="http://schemas.openxmlformats.org/drawingml/2006/main"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إضافي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5463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الرفض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دعونا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نناقش…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91440" marR="334010" indent="6858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أريد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سماع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1440" marR="580390">
                        <a:lnSpc>
                          <a:spcPct val="1002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ومن الأفضل أن نقول: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دعونا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ننظر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 عن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كثب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488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استخدام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إنكار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567690">
                        <a:lnSpc>
                          <a:spcPts val="555"/>
                        </a:lnSpc>
                        <a:bidi/>
                      </a:pPr>
                      <a:r xmlns:a="http://schemas.openxmlformats.org/drawingml/2006/main">
                        <a:rPr sz="900" spc="-40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xmlns:a="http://schemas.openxmlformats.org/drawingml/2006/main"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47955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تنفي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47955" marR="3524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إذا وجدت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مشكلة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فإنه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يمنع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المناقشة مع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ويتجنب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المساعدة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تحديد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يستكشف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4795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مجالات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الصعوبة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16205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العميل: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أنا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شئ.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16205" marR="60579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الممرضة: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بالطبع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أنت</a:t>
                      </a:r>
                      <a:r xmlns:a="http://schemas.openxmlformats.org/drawingml/2006/main">
                        <a:rPr sz="2400" b="1" spc="-1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شئ ما.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الجميع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شخص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ما.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6205" marR="21971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الأفضل أن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تقول: 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أنت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تشعر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وكأن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أحد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يهتم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بك</a:t>
                      </a:r>
                      <a:r xmlns:a="http://schemas.openxmlformats.org/drawingml/2006/main"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يمين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16205">
                        <a:lnSpc>
                          <a:spcPts val="2615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الآن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6032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994"/>
              </a:lnSpc>
              <a:bidi/>
            </a:pPr>
            <a:r xmlns:a="http://schemas.openxmlformats.org/drawingml/2006/main">
              <a:rPr sz="900" spc="-30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479697"/>
            <a:ext cx="8153400" cy="532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600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20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831850"/>
          <a:ext cx="8381365" cy="546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297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الموافقة</a:t>
                      </a:r>
                      <a:r xmlns:a="http://schemas.openxmlformats.org/drawingml/2006/main"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غير موافق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فرض العقوبات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شجب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91440" marR="6731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أفكار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سلوكه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؛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يعني ذلك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لها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الحق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إصدار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الحكم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إذا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كانت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أفكار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سلوكياته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جيدة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سيئة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وأنه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المتوقع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إرضاء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ومن ثم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يُنظر إلى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قبول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مشروط اعتمادًا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91440" algn="l"/>
                          <a:tab pos="6574155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 xmlns:a="http://schemas.openxmlformats.org/drawingml/2006/main"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الزبائن</a:t>
                      </a:r>
                      <a:r xmlns:a="http://schemas.openxmlformats.org/drawingml/2006/main">
                        <a:rPr sz="2400" b="1" u="sng" spc="-1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sng" spc="-4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sng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سلوك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620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جيد.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أنا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مسرور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620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</a:t>
                      </a:r>
                      <a:r xmlns:a="http://schemas.openxmlformats.org/drawingml/2006/main"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أنت..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76200" marR="10223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السرير. </a:t>
                      </a: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أفضل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76200" marR="154305">
                        <a:lnSpc>
                          <a:spcPct val="100099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الأفضل أن نقول: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دعونا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نتحدث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عن كيفية القيام بذلك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أثار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سلوكك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غضب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العملاء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الآخرين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العشاء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21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98052"/>
              </p:ext>
            </p:extLst>
          </p:nvPr>
        </p:nvGraphicFramePr>
        <p:xfrm>
          <a:off x="381000" y="222250"/>
          <a:ext cx="8533129" cy="585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025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الموافقة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غير موافق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34480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يدل على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الاتفاق مع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44805" marR="1587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معارضة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أفكار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آرائه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؛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يعني ذلك أن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لها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الحق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إصدار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الحكم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إذا كانت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أفكار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أو آرائه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صحيحة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خاطئة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".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تمنع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الاتفاقية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تعديل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وجهة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نظره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لاحقًا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دون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الاعتراف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خطأ.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344805" marR="104775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ويعني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الخلاف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عدم الدقة،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مما يثير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الحاجة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اتخاذ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موقف دفاعي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44805" algn="l"/>
                          <a:tab pos="6654800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13664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صحيح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أنا</a:t>
                      </a:r>
                      <a:r xmlns:a="http://schemas.openxmlformats.org/drawingml/2006/main"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يوافق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3664" marR="90043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ذلك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خطأ.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أعترض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3664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أعتقد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3664" marR="78105">
                        <a:lnSpc>
                          <a:spcPct val="100099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الأفضل أن نقول: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دعونا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نناقش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تشعر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غير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عادل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بشأن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قواعد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المجتمع الجديدة</a:t>
                      </a: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22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68426"/>
              </p:ext>
            </p:extLst>
          </p:nvPr>
        </p:nvGraphicFramePr>
        <p:xfrm>
          <a:off x="152400" y="1365250"/>
          <a:ext cx="8838564" cy="457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835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إعطاء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نصيحة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40029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إخبار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بما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يجب عليه</a:t>
                      </a:r>
                      <a:r xmlns:a="http://schemas.openxmlformats.org/drawingml/2006/main"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يفعل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40029" marR="10668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كيفية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التصرف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تعني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تعرف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هو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الأفضل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وأن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غير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قادر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التوجيه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الذاتي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إنه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يغذي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الدور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التابع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طريق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تثبيطه</a:t>
                      </a: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مستقل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40029" algn="l"/>
                          <a:tab pos="7713345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none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none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التفكير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1493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أعتقد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أنك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يجب…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493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لماذا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</a:t>
                      </a:r>
                      <a:r xmlns:a="http://schemas.openxmlformats.org/drawingml/2006/main">
                        <a:rPr sz="2400" b="1" spc="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أنت..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4935" marR="193040">
                        <a:lnSpc>
                          <a:spcPct val="1004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الأفضل أن تقول: 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تعتقد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أنه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يجب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عليك فعله؟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يفعل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23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908050"/>
          <a:ext cx="8209914" cy="4614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4545"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التحقيق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287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التساؤل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المستمر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2870" marR="6731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الزبون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؛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الضغط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للحصول على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إجابات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للقضايا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التي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يرغب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طرحها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يناقش.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2870" marR="76835">
                        <a:lnSpc>
                          <a:spcPct val="100099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يؤدي هذا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إلى شعور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بأنه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مستخدم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ومُقدَّر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فقط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يتم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مشاركته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ويضع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موقف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دفاعي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556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أخبرني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كيف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حالك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الأم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5565" marR="55054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أساء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إليك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</a:t>
                      </a:r>
                      <a:r xmlns:a="http://schemas.openxmlformats.org/drawingml/2006/main"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كنت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طفلا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5565" marR="1301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أخبرني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شعورك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تجاه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والدتك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الآن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بعد 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ماتت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75565" marR="63500">
                        <a:lnSpc>
                          <a:spcPct val="100099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أسلوب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أفضل :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التعرف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استجابة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وإيقاف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التفاعل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عند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أول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علامة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عدم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الراحة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202362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" y="755650"/>
          <a:ext cx="8459470" cy="438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1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الدفاع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160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محاولة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للحماية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شخص ما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1600" marR="11620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شيء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الهجوم اللفظي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spc="-105" dirty="0">
                          <a:latin typeface="Calibri"/>
                          <a:cs typeface="Calibri"/>
                        </a:rPr>
                        <a:t>إن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الدفاع عما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انتقده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يعني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أنه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ليس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الحق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التعبير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أفكاره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آرائه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مشاعره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الدفاع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يغير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مشاعر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وقد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يجعل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يعتقد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تقف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جانب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أولئك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الذين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يتعرضون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للانتقادات</a:t>
                      </a: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01600">
                        <a:lnSpc>
                          <a:spcPct val="100000"/>
                        </a:lnSpc>
                        <a:spcBef>
                          <a:spcPts val="2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ضد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عميل.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لا احد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هنا</a:t>
                      </a: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كان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كذب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على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69850" marR="200025">
                        <a:lnSpc>
                          <a:spcPct val="100099"/>
                        </a:lnSpc>
                        <a:bidi/>
                      </a:pP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لديك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طبيب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قدير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جداً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متأكد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لديه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مصلحتك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فقط</a:t>
                      </a:r>
                      <a:r xmlns:a="http://schemas.openxmlformats.org/drawingml/2006/main"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 عين الاعتبار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24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25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1000" y="831850"/>
          <a:ext cx="8533765" cy="511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1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جاري الطلب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82550">
                        <a:lnSpc>
                          <a:spcPts val="2890"/>
                        </a:lnSpc>
                        <a:spcBef>
                          <a:spcPts val="8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تفسير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017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يطلب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تقديم</a:t>
                      </a:r>
                    </a:p>
                    <a:p>
                      <a:pPr xmlns:a="http://schemas.openxmlformats.org/drawingml/2006/main" marL="90170" marR="8318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أسباب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الأفكار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والمشاعر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والسلوك 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والأحداث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.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إن السؤال عن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"لماذا"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فعل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شيئًا 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شعر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بطريقة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معينة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يمكن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 يكون أمرًا مخيفًا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للغاية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ويشير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ضمنًا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إلى أنه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يجب على 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الدفاع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نفسه أو عن نفسه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.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ها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9017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السلوك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مشاعر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07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لما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انت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يفكر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920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92075" marR="17907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لماذا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تشعر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بهذه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الطريقة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</a:p>
                    <a:p>
                      <a:pPr xmlns:a="http://schemas.openxmlformats.org/drawingml/2006/main" marL="92075" marR="78359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لماذا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فعلت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إفعل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2075" marR="42037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والأفضل أن نقول: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صف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ماذا</a:t>
                      </a:r>
                      <a:r xmlns:a="http://schemas.openxmlformats.org/drawingml/2006/main"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كنت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تشعر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قبل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91440" algn="l"/>
                          <a:tab pos="2865120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 xmlns:a="http://schemas.openxmlformats.org/drawingml/2006/main"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حدث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26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831850"/>
          <a:ext cx="8230234" cy="4021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454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مما يدل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على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7429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وجود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مصدر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خارجي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قوة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128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إسناد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المصدر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1280" marR="7112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الأفكار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والمشاعر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والسلوك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للآخرين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للتأثيرات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الخارجية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.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وهذا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يشجع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إلقاء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اللوم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الآخرين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بسبب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أفكاره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سلوكياته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بدلاً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قبوله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</a:p>
                    <a:p>
                      <a:pPr xmlns:a="http://schemas.openxmlformats.org/drawingml/2006/main" marL="81280">
                        <a:lnSpc>
                          <a:spcPct val="100000"/>
                        </a:lnSpc>
                        <a:spcBef>
                          <a:spcPts val="2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مسؤولية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شخصيا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810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يجعلك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يقول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810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8105" marR="25336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جعلك</a:t>
                      </a:r>
                      <a:r xmlns:a="http://schemas.openxmlformats.org/drawingml/2006/main"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إفعل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8105" marR="29400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جعلك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غاضب جدا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الماضي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ليلة؟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78105" marR="10922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والأفضل أن يقال: 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لقد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غضبت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الخاص بك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أخ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78105" algn="l"/>
                          <a:tab pos="2750185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 xmlns:a="http://schemas.openxmlformats.org/drawingml/2006/main">
                        <a:rPr sz="2400" b="1" u="sng" spc="-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أهان الخاص بك</a:t>
                      </a:r>
                      <a:r xmlns:a="http://schemas.openxmlformats.org/drawingml/2006/main">
                        <a:rPr sz="2400" b="1" u="sng" spc="-9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sng" spc="-15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زوجة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27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679450"/>
          <a:ext cx="8077834" cy="5121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127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التقليل من شأن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118110">
                        <a:lnSpc>
                          <a:spcPts val="2890"/>
                        </a:lnSpc>
                        <a:spcBef>
                          <a:spcPts val="8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المشاعر 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e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xp 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r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ess 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e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d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2509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يخطئ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25095" marR="10223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درجة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انزعاج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قد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يتم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نقل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نقص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التعاطف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والتفاهم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.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قد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تطلب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"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ينشط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"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"يخرج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منه 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".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وهذا يجعل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يشعر بأنه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غير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مهم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وغير مهم.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يشعر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المرء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بعدم الراحة،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فإنه ليس من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المريح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يسمع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الآخرين كانوا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كانوا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فيه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مشابه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25095">
                        <a:lnSpc>
                          <a:spcPct val="100000"/>
                        </a:lnSpc>
                        <a:spcBef>
                          <a:spcPts val="2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مواقف.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0922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: 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عندي</a:t>
                      </a:r>
                    </a:p>
                    <a:p>
                      <a:pPr xmlns:a="http://schemas.openxmlformats.org/drawingml/2006/main" marL="109220" marR="6604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شيء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للعيش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أجله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. تمنيت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لو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كنت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ميتا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الممرضة: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الجميع ينزل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مقالب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النفايات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بعض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الأحيان. أشعر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بهذه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الطريقة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بنفسي في بعض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الأحيان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09220" marR="120014">
                        <a:lnSpc>
                          <a:spcPct val="100099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الأفضل أن تقول: </a:t>
                      </a:r>
                      <a:r xmlns:a="http://schemas.openxmlformats.org/drawingml/2006/main">
                        <a:rPr sz="2400" b="1" spc="-70" dirty="0">
                          <a:latin typeface="Calibri"/>
                          <a:cs typeface="Calibri"/>
                        </a:rPr>
                        <a:t>يجب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تكون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كذلك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منزعج. </a:t>
                      </a: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أخبرني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بما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تشعر به </a:t>
                      </a: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الآن.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46782" y="6460156"/>
            <a:ext cx="1727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28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86556"/>
              </p:ext>
            </p:extLst>
          </p:nvPr>
        </p:nvGraphicFramePr>
        <p:xfrm>
          <a:off x="228600" y="1060450"/>
          <a:ext cx="8686800" cy="539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970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تحضير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نمطية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تعليقات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429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الكليشيهات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والمبتذلة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التعبيرات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4295" marR="2635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معنى لها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العلاقة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بين الممرضة والعميل. بالنسبة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للممرضة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لإجراء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محادثة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فارغة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هو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يشجع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4295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رد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مثل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عميل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7556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انا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بخير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كيف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556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نكون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أنت؟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5565" marR="698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أصبر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.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إنها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خاصة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بك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جيد.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7556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حافظ على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ذقنك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أعلى.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75565" marR="36893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من الأفضل أن نقول: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يجب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يكون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العلاج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صعبًا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عليك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بعض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الأحيان. كيف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تشعر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حيال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التقدم الذي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تحرزه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في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هذا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75565" algn="l"/>
                          <a:tab pos="2823845" algn="l"/>
                        </a:tabLst>
                        <a:bidi/>
                      </a:pPr>
                      <a:r xmlns:a="http://schemas.openxmlformats.org/drawingml/2006/main">
                        <a:rPr sz="2400" b="1" u="none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 xmlns:a="http://schemas.openxmlformats.org/drawingml/2006/main">
                        <a:rPr sz="2400" b="1" u="none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نقطة؟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26925"/>
              </p:ext>
            </p:extLst>
          </p:nvPr>
        </p:nvGraphicFramePr>
        <p:xfrm>
          <a:off x="0" y="152401"/>
          <a:ext cx="8991600" cy="716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661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الترجمة الفورية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30504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التقنية</a:t>
                      </a:r>
                      <a:r xmlns:a="http://schemas.openxmlformats.org/drawingml/2006/main"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30504" marR="17399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يسعى المعالج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إلى جعل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هو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غير واعي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واعيًا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ليخبر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بمعنى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هو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غير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واعي</a:t>
                      </a: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30504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ها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خبرة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340360">
                        <a:lnSpc>
                          <a:spcPts val="990"/>
                        </a:lnSpc>
                        <a:tabLst>
                          <a:tab pos="1910714" algn="l"/>
                        </a:tabLst>
                        <a:bidi/>
                      </a:pPr>
                      <a:r xmlns:a="http://schemas.openxmlformats.org/drawingml/2006/main">
                        <a:rPr sz="1000" spc="-35" dirty="0">
                          <a:latin typeface="Arial"/>
                          <a:cs typeface="Arial"/>
                        </a:rPr>
                        <a:t>29</a:t>
                      </a:r>
                      <a:endParaRPr xmlns:a="http://schemas.openxmlformats.org/drawingml/2006/main" sz="1350" baseline="3086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8161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لك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حقًا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81610" marR="14224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يعني.. دون وعي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أنت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تقول…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81610" marR="6096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أسلوب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أفضل : يجب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تترك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تفسير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سلوك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للطبيب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النفسي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لم تكن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مستعدة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لتنفيذ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هذه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التقنية،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ومحاولة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القيام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بذلك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قد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تعرض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أدوار التمريض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الأخرى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للخطر</a:t>
                      </a:r>
                      <a:r xmlns:a="http://schemas.openxmlformats.org/drawingml/2006/main"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81610">
                        <a:lnSpc>
                          <a:spcPts val="2425"/>
                        </a:lnSpc>
                        <a:spcBef>
                          <a:spcPts val="509"/>
                        </a:spcBef>
                        <a:tabLst>
                          <a:tab pos="1926589" algn="l"/>
                        </a:tabLst>
                        <a:bidi/>
                      </a:pPr>
                      <a:r xmlns:a="http://schemas.openxmlformats.org/drawingml/2006/main">
                        <a:rPr sz="3600" b="1" spc="-15" baseline="11574" dirty="0">
                          <a:latin typeface="Calibri"/>
                          <a:cs typeface="Calibri"/>
                        </a:rPr>
                        <a:t>عميل</a:t>
                      </a:r>
                      <a:endParaRPr xmlns:a="http://schemas.openxmlformats.org/drawingml/2006/main"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18" y="214884"/>
            <a:ext cx="6988423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8411" y="3765887"/>
            <a:ext cx="7012482" cy="24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</a:t>
            </a:fld>
            <a:endParaRPr spc="-3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6782" y="6448145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30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96107"/>
              </p:ext>
            </p:extLst>
          </p:nvPr>
        </p:nvGraphicFramePr>
        <p:xfrm>
          <a:off x="304800" y="755650"/>
          <a:ext cx="8305164" cy="610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235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مقدمة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140335">
                        <a:lnSpc>
                          <a:spcPts val="2890"/>
                        </a:lnSpc>
                        <a:spcBef>
                          <a:spcPts val="85"/>
                        </a:spcBef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ان</a:t>
                      </a:r>
                      <a:r xmlns:a="http://schemas.openxmlformats.org/drawingml/2006/main"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موضوع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لا علاقة له</a:t>
                      </a: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4795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تغيير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موضوع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47955" marR="7493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يجعل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تتولى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توجيه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المناقشة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.</a:t>
                      </a:r>
                      <a:r xmlns:a="http://schemas.openxmlformats.org/drawingml/2006/main">
                        <a:rPr sz="2400" b="1" u="none" spc="-2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u="none" spc="-20" dirty="0">
                          <a:latin typeface="Calibri"/>
                          <a:cs typeface="Calibri"/>
                        </a:rPr>
                        <a:t>قد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يحدث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أجل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الحصول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شيء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تريد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مناقشته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الابتعاد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موضوع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يفضله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spc="-2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spc="-2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u="none" spc="-9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لا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47955">
                        <a:lnSpc>
                          <a:spcPct val="100000"/>
                        </a:lnSpc>
                        <a:spcBef>
                          <a:spcPts val="20"/>
                        </a:spcBef>
                        <a:bidi/>
                      </a:pP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يناقش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382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العميل 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: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ليس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لدي</a:t>
                      </a:r>
                    </a:p>
                    <a:p>
                      <a:pPr xmlns:a="http://schemas.openxmlformats.org/drawingml/2006/main" marL="83820" marR="15240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أي شيء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للعيش من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أجله </a:t>
                      </a:r>
                      <a:r xmlns:a="http://schemas.openxmlformats.org/drawingml/2006/main">
                        <a:rPr sz="2400" b="1" u="none" spc="-65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الممرضة :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هل</a:t>
                      </a:r>
                      <a:r xmlns:a="http://schemas.openxmlformats.org/drawingml/2006/main">
                        <a:rPr sz="2400" b="1" u="none" spc="-1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هل لديك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زوار في نهاية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هذا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الأسبوع؟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 u="none" dirty="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83820" marR="18986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أسلوب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أفضل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: 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يجب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تظل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منفتحة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وحرة </a:t>
                      </a:r>
                      <a:r xmlns:a="http://schemas.openxmlformats.org/drawingml/2006/main">
                        <a:rPr sz="2400" b="1" u="none" spc="-20" dirty="0">
                          <a:latin typeface="Calibri"/>
                          <a:cs typeface="Calibri"/>
                        </a:rPr>
                        <a:t>لسماع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واستقبال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كل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يتم </a:t>
                      </a:r>
                      <a:r xmlns:a="http://schemas.openxmlformats.org/drawingml/2006/main">
                        <a:rPr sz="2400" b="1" u="none" spc="-25" dirty="0">
                          <a:latin typeface="Calibri"/>
                          <a:cs typeface="Calibri"/>
                        </a:rPr>
                        <a:t>نقله </a:t>
                      </a:r>
                      <a:r xmlns:a="http://schemas.openxmlformats.org/drawingml/2006/main">
                        <a:rPr sz="2400" b="1" u="none" spc="-15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u="none" spc="-5" dirty="0">
                          <a:latin typeface="Calibri"/>
                          <a:cs typeface="Calibri"/>
                        </a:rPr>
                        <a:t>لفظيًا </a:t>
                      </a:r>
                      <a:r xmlns:a="http://schemas.openxmlformats.org/drawingml/2006/main">
                        <a:rPr sz="2400" b="1" u="none" spc="-10" dirty="0">
                          <a:latin typeface="Calibri"/>
                          <a:cs typeface="Calibri"/>
                        </a:rPr>
                        <a:t>ولفظيًا </a:t>
                      </a:r>
                      <a:r xmlns:a="http://schemas.openxmlformats.org/drawingml/2006/main">
                        <a:rPr sz="2400" b="1" u="none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83185" algn="l"/>
                          <a:tab pos="2780665" algn="l"/>
                        </a:tabLst>
                        <a:bidi/>
                      </a:pPr>
                      <a:r xmlns:a="http://schemas.openxmlformats.org/drawingml/2006/main">
                        <a:rPr sz="2400" b="1" u="none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u="none" spc="-10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بشكل غير لفظي</a:t>
                      </a:r>
                      <a:endParaRPr xmlns:a="http://schemas.openxmlformats.org/drawingml/2006/main" sz="2400" u="none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994"/>
              </a:lnSpc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31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524000"/>
            <a:ext cx="853439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568" y="282955"/>
            <a:ext cx="7706232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xmlns:a="http://schemas.openxmlformats.org/drawingml/2006/main" marL="2529840" marR="5080" indent="-1490980">
              <a:lnSpc>
                <a:spcPts val="3890"/>
              </a:lnSpc>
              <a:spcBef>
                <a:spcPts val="585"/>
              </a:spcBef>
              <a:bidi/>
            </a:pPr>
            <a:r xmlns:a="http://schemas.openxmlformats.org/drawingml/2006/main">
              <a:rPr spc="-10" dirty="0"/>
              <a:t>العلاقة </a:t>
            </a:r>
            <a:r xmlns:a="http://schemas.openxmlformats.org/drawingml/2006/main">
              <a:rPr spc="-5" dirty="0"/>
              <a:t>العلاجية </a:t>
            </a:r>
            <a:r xmlns:a="http://schemas.openxmlformats.org/drawingml/2006/main">
              <a:rPr spc="-15" dirty="0"/>
              <a:t>بين الممرضة والمريض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1" y="914400"/>
            <a:ext cx="8305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32</a:t>
            </a:fld>
            <a:endParaRPr spc="-3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914400"/>
            <a:ext cx="8229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33</a:t>
            </a:fld>
            <a:endParaRPr spc="-3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04800"/>
            <a:ext cx="8763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756659"/>
            <a:ext cx="8610600" cy="2720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34</a:t>
            </a:fld>
            <a:endParaRPr spc="-3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533400"/>
            <a:ext cx="8610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35</a:t>
            </a:fld>
            <a:endParaRPr spc="-3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994"/>
              </a:lnSpc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52400" y="228600"/>
            <a:ext cx="8915400" cy="307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3810001"/>
            <a:ext cx="7447788" cy="2797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38862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37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542" y="457200"/>
            <a:ext cx="7373111" cy="5998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994"/>
              </a:lnSpc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381000"/>
            <a:ext cx="86106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984" y="2971800"/>
            <a:ext cx="8357616" cy="3483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440" y="712977"/>
            <a:ext cx="177418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5" dirty="0"/>
              <a:t>5)</a:t>
            </a:r>
            <a:r xmlns:a="http://schemas.openxmlformats.org/drawingml/2006/main">
              <a:rPr sz="3200" spc="-75" dirty="0"/>
              <a:t> </a:t>
            </a:r>
            <a:r xmlns:a="http://schemas.openxmlformats.org/drawingml/2006/main">
              <a:rPr sz="3200" spc="-10" dirty="0"/>
              <a:t>احترام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39</a:t>
            </a:fld>
            <a:endParaRPr spc="-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8534400" cy="501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4</a:t>
            </a:fld>
            <a:endParaRPr spc="-3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68477"/>
            <a:ext cx="7543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علاقة </a:t>
            </a:r>
            <a:r xmlns:a="http://schemas.openxmlformats.org/drawingml/2006/main">
              <a:rPr dirty="0"/>
              <a:t>مساعدة</a:t>
            </a:r>
            <a:r xmlns:a="http://schemas.openxmlformats.org/drawingml/2006/main">
              <a:rPr spc="65" dirty="0"/>
              <a:t> </a:t>
            </a:r>
            <a:r xmlns:a="http://schemas.openxmlformats.org/drawingml/2006/main">
              <a:rPr spc="-15" dirty="0"/>
              <a:t>صفات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40</a:t>
            </a:fld>
            <a:endParaRPr spc="-30" dirty="0"/>
          </a:p>
        </p:txBody>
      </p:sp>
      <p:sp>
        <p:nvSpPr>
          <p:cNvPr id="4" name="object 4"/>
          <p:cNvSpPr txBox="1"/>
          <p:nvPr/>
        </p:nvSpPr>
        <p:spPr>
          <a:xfrm>
            <a:off x="1147368" y="1889633"/>
            <a:ext cx="2214245" cy="294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299085">
              <a:lnSpc>
                <a:spcPct val="1139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رعاية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التعاطف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الحساس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المفعم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بالأمل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475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إيجابي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اعتبار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4528" y="1889633"/>
            <a:ext cx="1882775" cy="99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139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EM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قوية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حازمة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​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9482" y="6472856"/>
            <a:ext cx="13462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1105"/>
              </a:lnSpc>
              <a:bidi/>
            </a:pPr>
            <a:r xmlns:a="http://schemas.openxmlformats.org/drawingml/2006/main">
              <a:rPr sz="1000" spc="-35" dirty="0">
                <a:latin typeface="Arial"/>
                <a:cs typeface="Arial"/>
              </a:rPr>
              <a:t>41</a:t>
            </a:r>
            <a:endParaRPr xmlns:a="http://schemas.openxmlformats.org/drawingml/2006/main"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151" y="907400"/>
            <a:ext cx="7449206" cy="4864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43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143000"/>
            <a:ext cx="7467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99018" y="6455765"/>
            <a:ext cx="5378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dirty="0">
                <a:solidFill>
                  <a:srgbClr val="888888"/>
                </a:solidFill>
                <a:latin typeface="Arial"/>
                <a:cs typeface="Arial"/>
              </a:rPr>
              <a:t>23/06/2017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7390" y="6455765"/>
            <a:ext cx="11093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5" dirty="0">
                <a:solidFill>
                  <a:srgbClr val="888888"/>
                </a:solidFill>
                <a:latin typeface="Arial"/>
                <a:cs typeface="Arial"/>
              </a:rPr>
              <a:t>ملكة ز.</a:t>
            </a:r>
            <a:r xmlns:a="http://schemas.openxmlformats.org/drawingml/2006/main">
              <a:rPr sz="900" spc="-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 xmlns:a="http://schemas.openxmlformats.org/drawingml/2006/main">
              <a:rPr sz="900" spc="-5" dirty="0">
                <a:solidFill>
                  <a:srgbClr val="888888"/>
                </a:solidFill>
                <a:latin typeface="Arial"/>
                <a:cs typeface="Arial"/>
              </a:rPr>
              <a:t>ملاك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994"/>
              </a:lnSpc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884" y="152400"/>
            <a:ext cx="762762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45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304800"/>
            <a:ext cx="7847076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3073907"/>
            <a:ext cx="8209788" cy="3174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79321"/>
            <a:ext cx="1193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994"/>
              </a:lnSpc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46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-226280"/>
            <a:ext cx="9144000" cy="7084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5765"/>
            <a:ext cx="1447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"/>
                <a:cs typeface="Arial"/>
              </a:rPr>
              <a:t>47</a:t>
            </a:r>
            <a:endParaRPr xmlns:a="http://schemas.openxmlformats.org/drawingml/2006/main"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3058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913333"/>
            <a:ext cx="13677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4800" b="0" spc="-125" dirty="0">
                <a:solidFill>
                  <a:srgbClr val="404040"/>
                </a:solidFill>
                <a:latin typeface="Calibri Light"/>
                <a:cs typeface="Calibri Light"/>
              </a:rPr>
              <a:t>يتجنب</a:t>
            </a:r>
            <a:r xmlns:a="http://schemas.openxmlformats.org/drawingml/2006/main">
              <a:rPr sz="4800" b="0" spc="-100" dirty="0">
                <a:solidFill>
                  <a:srgbClr val="404040"/>
                </a:solidFill>
                <a:latin typeface="Calibri Light"/>
                <a:cs typeface="Calibri Light"/>
              </a:rPr>
              <a:t>​</a:t>
            </a:r>
            <a:r xmlns:a="http://schemas.openxmlformats.org/drawingml/2006/main">
              <a:rPr sz="4800" b="0" spc="-45" dirty="0">
                <a:solidFill>
                  <a:srgbClr val="404040"/>
                </a:solidFill>
                <a:latin typeface="Calibri Light"/>
                <a:cs typeface="Calibri Light"/>
              </a:rPr>
              <a:t>​</a:t>
            </a:r>
            <a:r xmlns:a="http://schemas.openxmlformats.org/drawingml/2006/main">
              <a:rPr sz="4800" b="0" spc="-55" dirty="0">
                <a:solidFill>
                  <a:srgbClr val="404040"/>
                </a:solidFill>
                <a:latin typeface="Calibri Light"/>
                <a:cs typeface="Calibri Light"/>
              </a:rPr>
              <a:t>​</a:t>
            </a:r>
            <a:r xmlns:a="http://schemas.openxmlformats.org/drawingml/2006/main"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​</a:t>
            </a:r>
            <a:endParaRPr xmlns:a="http://schemas.openxmlformats.org/drawingml/2006/main"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1790700">
              <a:lnSpc>
                <a:spcPct val="131800"/>
              </a:lnSpc>
              <a:spcBef>
                <a:spcPts val="95"/>
              </a:spcBef>
              <a:bidi/>
            </a:pPr>
            <a:r xmlns:a="http://schemas.openxmlformats.org/drawingml/2006/main">
              <a:rPr spc="-10" dirty="0"/>
              <a:t>مناقشة التقليل من تشا </a:t>
            </a:r>
            <a:r xmlns:a="http://schemas.openxmlformats.org/drawingml/2006/main">
              <a:rPr spc="-15" dirty="0"/>
              <a:t>ل </a:t>
            </a:r>
            <a:r xmlns:a="http://schemas.openxmlformats.org/drawingml/2006/main">
              <a:rPr spc="-15" dirty="0"/>
              <a:t>لو </a:t>
            </a:r>
            <a:r xmlns:a="http://schemas.openxmlformats.org/drawingml/2006/main">
              <a:rPr spc="-5" dirty="0"/>
              <a:t>ن </a:t>
            </a:r>
            <a:r xmlns:a="http://schemas.openxmlformats.org/drawingml/2006/main">
              <a:rPr spc="-5" dirty="0"/>
              <a:t>جينج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055"/>
              </a:spcBef>
              <a:bidi/>
            </a:pPr>
            <a:r xmlns:a="http://schemas.openxmlformats.org/drawingml/2006/main">
              <a:rPr spc="-10" dirty="0"/>
              <a:t>إعطاء </a:t>
            </a:r>
            <a:r xmlns:a="http://schemas.openxmlformats.org/drawingml/2006/main">
              <a:rPr spc="-20" dirty="0"/>
              <a:t>كاذبة</a:t>
            </a:r>
            <a:r xmlns:a="http://schemas.openxmlformats.org/drawingml/2006/main">
              <a:rPr spc="-25" dirty="0"/>
              <a:t> </a:t>
            </a:r>
            <a:r xmlns:a="http://schemas.openxmlformats.org/drawingml/2006/main">
              <a:rPr spc="-15" dirty="0"/>
              <a:t>الطمأنينة</a:t>
            </a:r>
          </a:p>
          <a:p>
            <a:pPr xmlns:a="http://schemas.openxmlformats.org/drawingml/2006/main" marL="12700" marR="72390">
              <a:lnSpc>
                <a:spcPct val="90000"/>
              </a:lnSpc>
              <a:spcBef>
                <a:spcPts val="1410"/>
              </a:spcBef>
              <a:bidi/>
            </a:pPr>
            <a:r xmlns:a="http://schemas.openxmlformats.org/drawingml/2006/main">
              <a:rPr spc="-15" dirty="0"/>
              <a:t>تفسير </a:t>
            </a:r>
            <a:r xmlns:a="http://schemas.openxmlformats.org/drawingml/2006/main">
              <a:rPr spc="-10" dirty="0"/>
              <a:t>أو </a:t>
            </a:r>
            <a:r xmlns:a="http://schemas.openxmlformats.org/drawingml/2006/main">
              <a:rPr spc="-10" dirty="0"/>
              <a:t>التكهن </a:t>
            </a:r>
            <a:r xmlns:a="http://schemas.openxmlformats.org/drawingml/2006/main">
              <a:rPr spc="-5" dirty="0"/>
              <a:t>بديناميكيات </a:t>
            </a:r>
            <a:r xmlns:a="http://schemas.openxmlformats.org/drawingml/2006/main">
              <a:rPr spc="-15" dirty="0"/>
              <a:t>مشاكل </a:t>
            </a:r>
            <a:r xmlns:a="http://schemas.openxmlformats.org/drawingml/2006/main">
              <a:rPr spc="-5" dirty="0"/>
              <a:t>العميل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93004" y="1949323"/>
            <a:ext cx="3474085" cy="32899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xmlns:a="http://schemas.openxmlformats.org/drawingml/2006/main" marL="12700" marR="521334">
              <a:lnSpc>
                <a:spcPts val="3020"/>
              </a:lnSpc>
              <a:spcBef>
                <a:spcPts val="480"/>
              </a:spcBef>
              <a:bidi/>
            </a:pPr>
            <a:r xmlns:a="http://schemas.openxmlformats.org/drawingml/2006/main">
              <a:rPr sz="2800" spc="0" dirty="0">
                <a:solidFill>
                  <a:srgbClr val="404040"/>
                </a:solidFill>
                <a:latin typeface="Calibri"/>
                <a:cs typeface="Calibri"/>
              </a:rPr>
              <a:t>"بيع" </a:t>
            </a:r>
            <a:r xmlns:a="http://schemas.openxmlformats.org/drawingml/2006/main"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العميل عند القبول</a:t>
            </a:r>
            <a:r xmlns:a="http://schemas.openxmlformats.org/drawingml/2006/main"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علاج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030"/>
              </a:spcBef>
              <a:bidi/>
            </a:pPr>
            <a:r xmlns:a="http://schemas.openxmlformats.org/drawingml/2006/main"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التحقيق </a:t>
            </a:r>
            <a:r xmlns:a="http://schemas.openxmlformats.org/drawingml/2006/main"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الحساسة</a:t>
            </a:r>
            <a:r xmlns:a="http://schemas.openxmlformats.org/drawingml/2006/main"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المناطق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ts val="3020"/>
              </a:lnSpc>
              <a:spcBef>
                <a:spcPts val="1450"/>
              </a:spcBef>
              <a:bidi/>
            </a:pPr>
            <a:r xmlns:a="http://schemas.openxmlformats.org/drawingml/2006/main"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-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المشاركة </a:t>
            </a:r>
            <a:r xmlns:a="http://schemas.openxmlformats.org/drawingml/2006/main"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في انتقاد </a:t>
            </a:r>
            <a:r xmlns:a="http://schemas.openxmlformats.org/drawingml/2006/main"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أي </a:t>
            </a:r>
            <a:r xmlns:a="http://schemas.openxmlformats.org/drawingml/2006/main"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موظف</a:t>
            </a:r>
          </a:p>
          <a:p>
            <a:pPr xmlns:a="http://schemas.openxmlformats.org/drawingml/2006/main" marL="12700" marR="238125">
              <a:lnSpc>
                <a:spcPts val="3020"/>
              </a:lnSpc>
              <a:spcBef>
                <a:spcPts val="1405"/>
              </a:spcBef>
              <a:bidi/>
            </a:pPr>
            <a:r xmlns:a="http://schemas.openxmlformats.org/drawingml/2006/main"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الانضمام </a:t>
            </a:r>
            <a:r xmlns:a="http://schemas.openxmlformats.org/drawingml/2006/main"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إلى </a:t>
            </a:r>
            <a:r xmlns:a="http://schemas.openxmlformats.org/drawingml/2006/main"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أي </a:t>
            </a:r>
            <a:r xmlns:a="http://schemas.openxmlformats.org/drawingml/2006/main"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هجمات </a:t>
            </a:r>
            <a:r xmlns:a="http://schemas.openxmlformats.org/drawingml/2006/main"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يقودها</a:t>
            </a:r>
            <a:r xmlns:a="http://schemas.openxmlformats.org/drawingml/2006/main"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عميل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4830" y="6546595"/>
            <a:ext cx="1657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xmlns:a="http://schemas.openxmlformats.org/drawingml/2006/main"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235" y="562689"/>
            <a:ext cx="7212007" cy="5518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5</a:t>
            </a:fld>
            <a:endParaRPr spc="-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0456"/>
              </p:ext>
            </p:extLst>
          </p:nvPr>
        </p:nvGraphicFramePr>
        <p:xfrm>
          <a:off x="304800" y="1670050"/>
          <a:ext cx="8611234" cy="4131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تقنية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93675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توضيح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1336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مثال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69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التركيز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93675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ملاحظة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واحدة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فكرة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93675" marR="20637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حتى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كلمة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واحدة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؛ يعمل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بشكل جيد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بشكل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خاص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ينتقل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بسرعة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فكرة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أخرى 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.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التقنية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ليست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علاجية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الذي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يشعر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بالقلق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الشديد.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ينبغي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التركيز</a:t>
                      </a:r>
                      <a:r xmlns:a="http://schemas.openxmlformats.org/drawingml/2006/main"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يمكن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متابعتها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حتى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قلق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93675" algn="l"/>
                          <a:tab pos="7057390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4471C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13360">
                        <a:lnSpc>
                          <a:spcPts val="2730"/>
                        </a:lnSpc>
                        <a:bidi/>
                      </a:pP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تشعر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بالغضب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متى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1336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هي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تفعل ذلك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يساعد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213360" marR="676275" algn="just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هذه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النقطة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يبدو يستحق النظر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المزيد</a:t>
                      </a:r>
                      <a:r xmlns:a="http://schemas.openxmlformats.org/drawingml/2006/main"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بعناية.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1336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ربما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وأنا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13360" marR="1139825">
                        <a:lnSpc>
                          <a:spcPts val="2890"/>
                        </a:lnSpc>
                        <a:spcBef>
                          <a:spcPts val="90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يمكن مناقشة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معا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282955"/>
            <a:ext cx="845820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xmlns:a="http://schemas.openxmlformats.org/drawingml/2006/main" marL="2490470" marR="5080" indent="-1901189">
              <a:lnSpc>
                <a:spcPts val="3890"/>
              </a:lnSpc>
              <a:spcBef>
                <a:spcPts val="585"/>
              </a:spcBef>
              <a:bidi/>
            </a:pPr>
            <a:r xmlns:a="http://schemas.openxmlformats.org/drawingml/2006/main">
              <a:rPr spc="-15" dirty="0"/>
              <a:t>تقنيات </a:t>
            </a:r>
            <a:r xmlns:a="http://schemas.openxmlformats.org/drawingml/2006/main">
              <a:rPr spc="-30" dirty="0"/>
              <a:t>الاتصال </a:t>
            </a:r>
            <a:r xmlns:a="http://schemas.openxmlformats.org/drawingml/2006/main">
              <a:rPr spc="-5" dirty="0"/>
              <a:t>العلاجية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6</a:t>
            </a:fld>
            <a:endParaRPr spc="-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7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600" y="831850"/>
          <a:ext cx="8610599" cy="4387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1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الاستكشاف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46379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التعمق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أكثر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موضوع،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46379" marR="8318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فكرة 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تجربة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علاقة؛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مفيد بشكل خاص مع العملاء الذين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يميلون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إلى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البقاء على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المستوى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السطحي</a:t>
                      </a:r>
                      <a:r xmlns:a="http://schemas.openxmlformats.org/drawingml/2006/main"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الاتصالات. 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ومع ذلك،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إذا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اختار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عدم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الكشف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مزيد من المعلومات،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فيجب على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الامتناع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الدفع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التحقيق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منطقة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الواضح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أنها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تخلق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46379" algn="l"/>
                          <a:tab pos="7110095" algn="l"/>
                        </a:tabLst>
                        <a:bidi/>
                      </a:pPr>
                      <a:r xmlns:a="http://schemas.openxmlformats.org/drawingml/2006/main">
                        <a:rPr sz="2400" b="1" u="sng" dirty="0">
                          <a:uFill>
                            <a:solidFill>
                              <a:srgbClr val="A4A4A4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xmlns:a="http://schemas.openxmlformats.org/drawingml/2006/main"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يرجى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توضيح</a:t>
                      </a:r>
                      <a:r xmlns:a="http://schemas.openxmlformats.org/drawingml/2006/main"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91440" marR="62357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الوضع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في</a:t>
                      </a:r>
                      <a:r xmlns:a="http://schemas.openxmlformats.org/drawingml/2006/main"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تفاصيل اكثر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91440" marR="340360">
                        <a:lnSpc>
                          <a:spcPct val="1004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اخبرني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المزيد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الموقف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7912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" y="831850"/>
          <a:ext cx="8304530" cy="403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454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السعي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 marR="20066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توضيح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ج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أ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على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تصديق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08279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اجتهد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الشرح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الذي - التي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08279" marR="23495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وهو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غامض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غير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مفهوم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ويبحث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عن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التفاهم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المتبادل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؛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وتوضيح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معنى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قيل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يسهل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ويزيد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فهم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08279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لكل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ممرضة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24447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لست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متأكدا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من ذلك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244475" marR="36258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يفهم.</a:t>
                      </a:r>
                      <a:r xmlns:a="http://schemas.openxmlformats.org/drawingml/2006/main">
                        <a:rPr sz="2400" b="1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يمكنك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يشرح؟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244475" marR="4540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5" dirty="0">
                          <a:latin typeface="Calibri"/>
                          <a:cs typeface="Calibri"/>
                        </a:rPr>
                        <a:t>أخبرني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إذا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كان 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فهمي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يتفق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</a:t>
                      </a:r>
                      <a:r xmlns:a="http://schemas.openxmlformats.org/drawingml/2006/main"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خاصة بك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244475" marR="448945">
                        <a:lnSpc>
                          <a:spcPct val="100299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هل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أفهم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ذلك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بشكل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صحيح</a:t>
                      </a:r>
                      <a:r xmlns:a="http://schemas.openxmlformats.org/drawingml/2006/main"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قلت…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8</a:t>
            </a:fld>
            <a:endParaRPr spc="-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9</a:t>
            </a:fld>
            <a:endParaRPr spc="-3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527050"/>
          <a:ext cx="8152130" cy="5638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1990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تقديم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69850">
                        <a:lnSpc>
                          <a:spcPct val="100000"/>
                        </a:lnSpc>
                        <a:spcBef>
                          <a:spcPts val="10"/>
                        </a:spcBef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الواقع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20014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عندما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يكون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لدى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العميل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20014" marR="383540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سوء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الفهم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للبيئة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،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b="1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الممرضة تحدد الواقع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تشير إلى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تصوره 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إدراكها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للواقع</a:t>
                      </a:r>
                    </a:p>
                    <a:p>
                      <a:pPr xmlns:a="http://schemas.openxmlformats.org/drawingml/2006/main" marL="120014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الوضع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عميل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5725">
                        <a:lnSpc>
                          <a:spcPts val="2725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انا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افهم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ذلك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5725" marR="64769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يبدو أن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الأصوات</a:t>
                      </a:r>
                      <a:r xmlns:a="http://schemas.openxmlformats.org/drawingml/2006/main"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حقيقي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بالنسبة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لك،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ولكني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أسمع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أي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أصوات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85725" marR="120650" algn="just">
                        <a:lnSpc>
                          <a:spcPct val="100200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لا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يوجد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أحد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آخر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الغرفة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ولكن</a:t>
                      </a:r>
                      <a:r xmlns:a="http://schemas.openxmlformats.org/drawingml/2006/main">
                        <a:rPr sz="2400" b="1" spc="-10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انت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أنا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175">
                <a:tc>
                  <a:txBody>
                    <a:bodyPr/>
                    <a:lstStyle/>
                    <a:p>
                      <a:pPr xmlns:a="http://schemas.openxmlformats.org/drawingml/2006/main" marL="69850">
                        <a:lnSpc>
                          <a:spcPts val="2745"/>
                        </a:lnSpc>
                        <a:bidi/>
                      </a:pP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التعبير</a:t>
                      </a:r>
                      <a:r xmlns:a="http://schemas.openxmlformats.org/drawingml/2006/main"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شك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20014">
                        <a:lnSpc>
                          <a:spcPts val="2735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التعبير عن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عدم اليقين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مثل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20014" marR="7683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لواقع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تصورات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العميل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.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كثيرا ما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تستخدم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مع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العملاء الذين يعانون</a:t>
                      </a:r>
                      <a:r xmlns:a="http://schemas.openxmlformats.org/drawingml/2006/main"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الوهمية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120014">
                        <a:lnSpc>
                          <a:spcPct val="100000"/>
                        </a:lnSpc>
                        <a:spcBef>
                          <a:spcPts val="15"/>
                        </a:spcBef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التفكير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85725">
                        <a:lnSpc>
                          <a:spcPts val="2735"/>
                        </a:lnSpc>
                        <a:bidi/>
                      </a:pP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أجد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أنه من الصعب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أن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857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يعتقد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85725" marR="352425">
                        <a:lnSpc>
                          <a:spcPct val="10040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يبدو 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أن هذا </a:t>
                      </a:r>
                      <a:r xmlns:a="http://schemas.openxmlformats.org/drawingml/2006/main">
                        <a:rPr sz="2400" b="1" spc="-5" dirty="0">
                          <a:latin typeface="Calibri"/>
                          <a:cs typeface="Calibri"/>
                        </a:rPr>
                        <a:t>مشكوك </a:t>
                      </a:r>
                      <a:r xmlns:a="http://schemas.openxmlformats.org/drawingml/2006/main">
                        <a:rPr sz="2400" b="1" spc="-15" dirty="0">
                          <a:latin typeface="Calibri"/>
                          <a:cs typeface="Calibri"/>
                        </a:rPr>
                        <a:t>فيه </a:t>
                      </a:r>
                      <a:r xmlns:a="http://schemas.openxmlformats.org/drawingml/2006/main">
                        <a:rPr sz="2400" b="1" spc="-20" dirty="0">
                          <a:latin typeface="Calibri"/>
                          <a:cs typeface="Calibri"/>
                        </a:rPr>
                        <a:t>إلى حد ما</a:t>
                      </a:r>
                      <a:r xmlns:a="http://schemas.openxmlformats.org/drawingml/2006/main"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b="1" dirty="0">
                          <a:latin typeface="Calibri"/>
                          <a:cs typeface="Calibri"/>
                        </a:rPr>
                        <a:t>أنا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2303</Words>
  <Application>Microsoft Office PowerPoint</Application>
  <PresentationFormat>On-screen Show (4:3)</PresentationFormat>
  <Paragraphs>437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Therapeutic and Non-Therapeutic  Communication Techniques</vt:lpstr>
      <vt:lpstr>PowerPoint Presentation</vt:lpstr>
      <vt:lpstr>PowerPoint Presentation</vt:lpstr>
      <vt:lpstr>PowerPoint Presentation</vt:lpstr>
      <vt:lpstr>PowerPoint Presentation</vt:lpstr>
      <vt:lpstr>THERAPEUTIC COMMUNICATION 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 THERAPEUTIC COMMUNICATION 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THERAPEUTIC Nurse-Patient 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5) Respect</vt:lpstr>
      <vt:lpstr>Helping Relationship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COMMUNICATION</dc:title>
  <dc:creator>LCCC</dc:creator>
  <cp:lastModifiedBy>majdi alhadidi</cp:lastModifiedBy>
  <cp:revision>13</cp:revision>
  <cp:lastPrinted>2019-06-13T10:49:11Z</cp:lastPrinted>
  <dcterms:created xsi:type="dcterms:W3CDTF">2017-10-17T08:52:49Z</dcterms:created>
  <dcterms:modified xsi:type="dcterms:W3CDTF">2023-04-08T14:59:39Z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2017-10-17T00:00:00Z</vt:filetime>
  </property>
</Properties>
</file>