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69" r:id="rId3"/>
    <p:sldId id="270" r:id="rId4"/>
    <p:sldId id="274" r:id="rId5"/>
    <p:sldId id="280" r:id="rId6"/>
    <p:sldId id="927" r:id="rId7"/>
    <p:sldId id="284" r:id="rId8"/>
    <p:sldId id="298" r:id="rId9"/>
    <p:sldId id="301" r:id="rId10"/>
    <p:sldId id="302" r:id="rId11"/>
    <p:sldId id="307" r:id="rId12"/>
    <p:sldId id="309" r:id="rId13"/>
    <p:sldId id="314" r:id="rId14"/>
    <p:sldId id="319" r:id="rId15"/>
    <p:sldId id="318" r:id="rId16"/>
    <p:sldId id="322" r:id="rId17"/>
    <p:sldId id="327" r:id="rId18"/>
    <p:sldId id="328" r:id="rId19"/>
    <p:sldId id="334" r:id="rId20"/>
    <p:sldId id="348" r:id="rId21"/>
    <p:sldId id="820" r:id="rId22"/>
    <p:sldId id="821" r:id="rId23"/>
    <p:sldId id="366" r:id="rId24"/>
    <p:sldId id="822" r:id="rId25"/>
    <p:sldId id="826" r:id="rId26"/>
    <p:sldId id="827" r:id="rId27"/>
    <p:sldId id="829" r:id="rId28"/>
    <p:sldId id="831" r:id="rId29"/>
    <p:sldId id="837" r:id="rId30"/>
    <p:sldId id="842" r:id="rId31"/>
    <p:sldId id="847" r:id="rId32"/>
    <p:sldId id="848" r:id="rId33"/>
    <p:sldId id="928" r:id="rId34"/>
    <p:sldId id="933" r:id="rId35"/>
    <p:sldId id="854" r:id="rId36"/>
    <p:sldId id="858" r:id="rId37"/>
    <p:sldId id="860" r:id="rId38"/>
    <p:sldId id="861" r:id="rId39"/>
    <p:sldId id="862" r:id="rId40"/>
    <p:sldId id="864" r:id="rId41"/>
    <p:sldId id="866" r:id="rId42"/>
    <p:sldId id="867" r:id="rId43"/>
    <p:sldId id="871" r:id="rId44"/>
    <p:sldId id="872" r:id="rId45"/>
    <p:sldId id="875" r:id="rId46"/>
    <p:sldId id="876" r:id="rId47"/>
    <p:sldId id="878" r:id="rId48"/>
    <p:sldId id="882" r:id="rId49"/>
    <p:sldId id="881" r:id="rId50"/>
    <p:sldId id="885" r:id="rId51"/>
    <p:sldId id="934" r:id="rId52"/>
    <p:sldId id="935" r:id="rId53"/>
    <p:sldId id="936" r:id="rId54"/>
    <p:sldId id="937" r:id="rId55"/>
    <p:sldId id="939" r:id="rId56"/>
    <p:sldId id="903" r:id="rId57"/>
    <p:sldId id="905" r:id="rId58"/>
    <p:sldId id="907" r:id="rId59"/>
    <p:sldId id="940" r:id="rId60"/>
    <p:sldId id="916" r:id="rId61"/>
    <p:sldId id="941" r:id="rId62"/>
    <p:sldId id="924" r:id="rId63"/>
    <p:sldId id="925" r:id="rId64"/>
    <p:sldId id="92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outlineViewPr>
    <p:cViewPr>
      <p:scale>
        <a:sx n="33" d="100"/>
        <a:sy n="33" d="100"/>
      </p:scale>
      <p:origin x="0" y="-242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762-418C-4E2D-8291-CFABE99A81F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CD20-73CA-49C0-9527-A33F1ED4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CEEBF-7332-404F-AA93-4E0E9FAE4E47}" type="slidenum">
              <a:rPr lang="ar-SA" smtClean="0"/>
              <a:pPr/>
              <a:t>9</a:t>
            </a:fld>
            <a:endParaRPr lang="en-US"/>
          </a:p>
        </p:txBody>
      </p:sp>
      <p:sp>
        <p:nvSpPr>
          <p:cNvPr id="846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8" tIns="46084" rIns="92168" bIns="46084" anchor="b"/>
          <a:lstStyle/>
          <a:p>
            <a:pPr algn="r" defTabSz="920750" rtl="0"/>
            <a:fld id="{2E6D9ADA-097E-42C2-88FA-51E8A2E3D95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 defTabSz="920750" rtl="0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6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68" tIns="46084" rIns="92168" bIns="4608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79E48-B951-4DB2-988D-59CCB8BF4296}" type="slidenum">
              <a:rPr lang="ar-SA" smtClean="0"/>
              <a:pPr/>
              <a:t>14</a:t>
            </a:fld>
            <a:endParaRPr lang="en-US"/>
          </a:p>
        </p:txBody>
      </p:sp>
      <p:sp>
        <p:nvSpPr>
          <p:cNvPr id="83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7274-A10D-40BB-9CE9-B666D7E4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F90D-2FE8-4C94-8E8A-3A43DB50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43B9-FC16-48C9-86C8-5B06369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D168-3DD8-44B5-872C-B81F3DA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F4F5-47A2-46AF-B9F3-C09B84B3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D21-1B07-4969-91A4-782D415C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45D3C-662D-4953-8422-BCAD5E197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0C15-1223-4261-A46C-71A4D88E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4AED-322C-41D9-A3D0-A0786830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94A9-D2AB-4695-B628-665B1D3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88919-B0AF-4FFD-A6D4-B883CE63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C2BA-1975-45D5-BC05-4F94FE21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FBE2-DF3D-4D44-B659-68548FDF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3FCE-07AF-4B6B-81A5-24525AFE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18DC-48DA-4CEC-A407-B7C7070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9721-51A5-4EDA-8D93-EE9F7EDE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00D2-27BF-490F-9596-C5DEEAA9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2F75-B2E2-4D12-AE1C-F2719181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0F64-6686-4617-B872-FFD73B9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CDC1-4F8C-4FFE-ACFE-13466F67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ED0E-941D-47B6-B8F3-F40CC27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221E-1B1A-4DAE-857B-FA2773AB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95FA-BD15-4A66-8CA3-D1FA3F8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F9DE-D02C-4ADE-A3D6-09023280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EA06-1A16-4680-A517-7055BC25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39B8-2229-4551-BB22-DA9650EF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E078-E455-4F20-B0D4-0664C9FD4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57BE-DEA4-4CF5-BE46-E46F85B6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A047-5AA7-49EF-AE41-5138DF5E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AA98-F754-47DC-8B6E-F228B279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78461-8F10-4E48-97D0-A4CCF3C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7433-381A-4F6F-8898-29C9852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6886-0149-40DD-BCF8-62979ACF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6583-1720-4A40-B108-B434A415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9B4C4-BD9C-4F11-9D84-7E0ACB188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D7B78-B752-4E45-8255-31EC40051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0320D-EACB-451D-9C2C-6D5E60E7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96B8-1C0A-4A68-A4C6-39B09179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5C8CC-FDF1-46B9-858D-145F2D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76FB-4FBD-431B-B83E-4DB98F8B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2E61-38F3-4262-ADBA-ED96C7E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BB347-2635-4670-9152-6C394DD0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1DA3E-E09B-4F83-BD7C-7D8F1DF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EDC21-5F3A-4F19-8D7A-1444EBB2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28BDB-A1EB-4EE3-B31D-05DDFA22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5D03D-A245-41E4-875E-57B91B23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E367-8278-448F-9DBD-9A47E63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A0F6-8E74-484A-969D-7209B5F8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4F40-8972-4DF1-A773-81AEC6B6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12F9-1A54-48B2-A751-2C1ED67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DC683-A9C9-4378-98E4-0FE8F90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F0234-49A2-4D48-A6AF-DB71D22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5CB1-3C2E-49A4-8623-70BA8C90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E66C-0C5D-47A9-AC54-BCCA3664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3C58-03BD-4378-9CC7-2A485591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DAAA-4A61-4CE9-A778-96A707C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13B1-BE29-4F16-893D-94466EA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6CB-894C-4F0B-85A9-5A5F98E4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7BE0-38D4-492B-A612-F4BCB9A0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5EFD2-C3D3-4FED-B4A8-575E627A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341E-1B85-4D16-B4BA-91430D72A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E688-90AB-480A-9311-7B6F4CC1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8F3-B112-4B0D-8B18-D9A45654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685801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4400" b="1" dirty="0">
              <a:latin typeface="Aharoni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9334" y="685801"/>
            <a:ext cx="74031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Pediatric </a:t>
            </a:r>
          </a:p>
          <a:p>
            <a:pPr algn="ctr"/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New born Nursing</a:t>
            </a:r>
          </a:p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Unit 2</a:t>
            </a:r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Adjustment to Extra-Uterine Life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AAF2DD-513B-9DB3-3518-7226D17F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9" y="45606"/>
            <a:ext cx="3834599" cy="67244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en-US" sz="5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Normal breathing (Airway)</a:t>
            </a:r>
            <a:r>
              <a:rPr lang="ar-JO" sz="5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5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Initiation of respiration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Chemical factors stimulate breathing: Hypoxemia, Hypercarbia, Low pH </a:t>
            </a:r>
          </a:p>
          <a:p>
            <a:pPr lvl="0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Thermal stimuli: Newborn leaves warm environment to cooler atmosphere. Sensory impulses to skin are transmitted to respiratory center in the medulla.</a:t>
            </a:r>
          </a:p>
          <a:p>
            <a:pPr lvl="0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Fetal Lung fluid removal: Compression of chest with passage through birth canal ‘thoracic squeeze” </a:t>
            </a:r>
          </a:p>
          <a:p>
            <a:pPr lvl="0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Expansion of alveoli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Circulation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4228"/>
            <a:ext cx="12192000" cy="5563772"/>
          </a:xfrm>
        </p:spPr>
        <p:txBody>
          <a:bodyPr>
            <a:normAutofit fontScale="92500"/>
          </a:bodyPr>
          <a:lstStyle/>
          <a:p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Fetal’s circulation transition into Neonate’s Circulation. </a:t>
            </a:r>
          </a:p>
          <a:p>
            <a:pPr lvl="0"/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Circulatory changes allow blood to flow through lungs. </a:t>
            </a:r>
          </a:p>
          <a:p>
            <a:pPr marL="0" lvl="0" indent="0">
              <a:buNone/>
            </a:pPr>
            <a:r>
              <a:rPr lang="en-US" sz="43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Functional Closure of Fetal Shunts</a:t>
            </a:r>
          </a:p>
          <a:p>
            <a:pPr>
              <a:buNone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a) Ductus Venosus:</a:t>
            </a:r>
          </a:p>
          <a:p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It is a shunt connects the umbilical vein and the inferior vena cava.  </a:t>
            </a:r>
          </a:p>
          <a:p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Constrict after cord is clamped. </a:t>
            </a:r>
          </a:p>
          <a:p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These will become ligaments (2-3 months).  </a:t>
            </a:r>
          </a:p>
          <a:p>
            <a:pPr lvl="0"/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15400" cy="141763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Functional Closure Of Fetal Shunts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551"/>
            <a:ext cx="12084147" cy="57044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b) Foramen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ovale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It is a small hole located between the right and the left atrium.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Closes functionally as respirations are   established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Permanent closure may take   several months.</a:t>
            </a:r>
          </a:p>
          <a:p>
            <a:pPr>
              <a:buNone/>
            </a:pP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c) Ductus arteriosus: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It is a shunt connects the pulmonary artery to the aortic arch.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Constricts with establishment of respiratory function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Becomes ligament in (2-3 months).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37957"/>
          </a:xfrm>
        </p:spPr>
        <p:txBody>
          <a:bodyPr>
            <a:noAutofit/>
          </a:bodyPr>
          <a:lstStyle/>
          <a:p>
            <a:b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Neonatal’ Transitions </a:t>
            </a:r>
            <a:b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957"/>
            <a:ext cx="12192000" cy="56200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3800" b="1" u="sng" dirty="0">
                <a:latin typeface="Times New Roman" pitchFamily="18" charset="0"/>
                <a:cs typeface="Times New Roman" pitchFamily="18" charset="0"/>
              </a:rPr>
              <a:t>Before birth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800" dirty="0">
                <a:latin typeface="Times New Roman" pitchFamily="18" charset="0"/>
                <a:cs typeface="Times New Roman" pitchFamily="18" charset="0"/>
              </a:rPr>
              <a:t>-Pulmonary arterioles constricted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lead to </a:t>
            </a:r>
            <a:r>
              <a:rPr lang="en-GB" sz="3800" dirty="0">
                <a:latin typeface="Times New Roman" pitchFamily="18" charset="0"/>
                <a:cs typeface="Times New Roman" pitchFamily="18" charset="0"/>
              </a:rPr>
              <a:t>High pressure in pulmonary circuit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800" dirty="0">
                <a:latin typeface="Times New Roman" pitchFamily="18" charset="0"/>
                <a:cs typeface="Times New Roman" pitchFamily="18" charset="0"/>
              </a:rPr>
              <a:t>Umbilical arteries aiding low pressure placenta circulation lead to Low pressure in systemic circuit </a:t>
            </a:r>
            <a:r>
              <a:rPr lang="en-US" sz="3800" u="sng" dirty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all lead to </a:t>
            </a:r>
            <a:r>
              <a:rPr lang="en-GB" sz="3800" u="sng" dirty="0">
                <a:latin typeface="Times New Roman" pitchFamily="18" charset="0"/>
                <a:cs typeface="Times New Roman" pitchFamily="18" charset="0"/>
              </a:rPr>
              <a:t>very little</a:t>
            </a:r>
            <a:r>
              <a:rPr lang="en-GB" sz="3800" dirty="0">
                <a:latin typeface="Times New Roman" pitchFamily="18" charset="0"/>
                <a:cs typeface="Times New Roman" pitchFamily="18" charset="0"/>
              </a:rPr>
              <a:t> pulmonary blood flow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- Blood flow is diverted across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ductus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arteriosus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After delivery</a:t>
            </a:r>
          </a:p>
          <a:p>
            <a:pPr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*Lungs expand with air </a:t>
            </a:r>
          </a:p>
          <a:p>
            <a:pPr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* Fetal lung fluid leaves alveoli</a:t>
            </a:r>
          </a:p>
          <a:p>
            <a:pPr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GB" sz="3800" dirty="0">
                <a:latin typeface="Times New Roman" pitchFamily="18" charset="0"/>
                <a:cs typeface="Times New Roman" pitchFamily="18" charset="0"/>
              </a:rPr>
              <a:t>Pulmonary arterioles dilate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lead to </a:t>
            </a:r>
            <a:r>
              <a:rPr lang="en-GB" sz="3800" u="sng" dirty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GB" sz="3800" dirty="0">
                <a:latin typeface="Times New Roman" pitchFamily="18" charset="0"/>
                <a:cs typeface="Times New Roman" pitchFamily="18" charset="0"/>
              </a:rPr>
              <a:t>pressure in pulmonary circuit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800" dirty="0">
                <a:latin typeface="Times New Roman" pitchFamily="18" charset="0"/>
                <a:cs typeface="Times New Roman" pitchFamily="18" charset="0"/>
              </a:rPr>
              <a:t>*When umbilical arteries and veins are clamped, high pressure in systemic circuit dramatic </a:t>
            </a:r>
            <a:r>
              <a:rPr lang="en-GB" sz="3800" u="sng" dirty="0"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GB" sz="3800" dirty="0">
                <a:latin typeface="Times New Roman" pitchFamily="18" charset="0"/>
                <a:cs typeface="Times New Roman" pitchFamily="18" charset="0"/>
              </a:rPr>
              <a:t> in pulmonary blood flow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98676"/>
            <a:ext cx="11943471" cy="537712"/>
          </a:xfrm>
          <a:solidFill>
            <a:srgbClr val="D3D3FF">
              <a:alpha val="50195"/>
            </a:srgbClr>
          </a:solidFill>
        </p:spPr>
        <p:txBody>
          <a:bodyPr vert="horz" wrap="square" lIns="90000" tIns="46800" rIns="90000" bIns="46800" rtlCol="0" anchor="ctr">
            <a:sp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Pulmonary vessels dilate, causing increased blood flow to lungs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28689" y="1219200"/>
          <a:ext cx="9144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r:id="rId4" imgW="5695238" imgH="3914286" progId="">
                  <p:embed/>
                </p:oleObj>
              </mc:Choice>
              <mc:Fallback>
                <p:oleObj r:id="rId4" imgW="5695238" imgH="3914286" progId="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689" y="1219200"/>
                        <a:ext cx="9144000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07" y="76200"/>
            <a:ext cx="11657427" cy="6705600"/>
          </a:xfrm>
          <a:prstGeom prst="rect">
            <a:avLst/>
          </a:prstGeom>
          <a:noFill/>
          <a:effectLst>
            <a:outerShdw dist="107763" dir="13500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0"/>
            <a:ext cx="12051323" cy="141763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Neonatal Thermoregulation (Thermal protection</a:t>
            </a:r>
            <a:r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1887200" cy="52578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Normal :36.5 to 37.3˚C (97.7 –99.2˚F)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Thermoregulation is important in the transition, initial stabilization and survival of the neonate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Neonate’s temperature in-utero is generally 0.5˚C higher than mother’s temperature.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8474"/>
            <a:ext cx="12041945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Failure to maintain the neonate in the neutral thermal status can lead to the following: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Increased glucose consumption 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Increased oxygen consumption 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Increased respiratory distress 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Increased pulmonary resistance 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Vasoconstriction or vasodilatation 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Decreased perfusion to vital organs 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Seizures 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Acidosis and Death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Heat Production: 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417638"/>
            <a:ext cx="12065391" cy="544036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5200" b="1" dirty="0">
                <a:latin typeface="Times New Roman" pitchFamily="18" charset="0"/>
                <a:cs typeface="Times New Roman" pitchFamily="18" charset="0"/>
              </a:rPr>
              <a:t>The human body responds to cold in three ways: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Voluntary muscular activity (vasoconstriction and increased movement). 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*Neonate conserves heat with a flexed posture.</a:t>
            </a:r>
          </a:p>
          <a:p>
            <a:pPr>
              <a:lnSpc>
                <a:spcPct val="120000"/>
              </a:lnSpc>
              <a:buNone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2. Shivering: *Neonates are </a:t>
            </a:r>
            <a:r>
              <a:rPr lang="en-US" sz="5200" u="sng" dirty="0">
                <a:latin typeface="Times New Roman" pitchFamily="18" charset="0"/>
                <a:cs typeface="Times New Roman" pitchFamily="18" charset="0"/>
              </a:rPr>
              <a:t>unable to shiver</a:t>
            </a: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 when cold. </a:t>
            </a:r>
          </a:p>
          <a:p>
            <a:pPr>
              <a:lnSpc>
                <a:spcPct val="120000"/>
              </a:lnSpc>
              <a:buNone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200" u="sng" dirty="0">
                <a:latin typeface="Times New Roman" pitchFamily="18" charset="0"/>
                <a:cs typeface="Times New Roman" pitchFamily="18" charset="0"/>
              </a:rPr>
              <a:t>Chemical non-shivering thermo genesis.</a:t>
            </a: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This mechanism is initiated in the hypothalamus where </a:t>
            </a:r>
            <a:r>
              <a:rPr lang="en-US" sz="5200" u="sng" dirty="0">
                <a:latin typeface="Times New Roman" pitchFamily="18" charset="0"/>
                <a:cs typeface="Times New Roman" pitchFamily="18" charset="0"/>
              </a:rPr>
              <a:t>Nor Epinephrine</a:t>
            </a: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 is released and transmitted to the brown. </a:t>
            </a:r>
          </a:p>
          <a:p>
            <a:pPr>
              <a:lnSpc>
                <a:spcPct val="120000"/>
              </a:lnSpc>
            </a:pPr>
            <a:r>
              <a:rPr lang="en-US" sz="5200" u="sng" dirty="0">
                <a:latin typeface="Times New Roman" pitchFamily="18" charset="0"/>
                <a:cs typeface="Times New Roman" pitchFamily="18" charset="0"/>
              </a:rPr>
              <a:t>Brown fat </a:t>
            </a: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will be broken down into glycerol &amp; fatty acids; </a:t>
            </a:r>
          </a:p>
          <a:p>
            <a:pPr>
              <a:lnSpc>
                <a:spcPct val="120000"/>
              </a:lnSpc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Result in Vasoconstriction and increased metabolic activity</a:t>
            </a: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algn="ctr"/>
            <a:b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Brown Fat</a:t>
            </a:r>
            <a:b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600200"/>
            <a:ext cx="11718388" cy="5257800"/>
          </a:xfrm>
        </p:spPr>
        <p:txBody>
          <a:bodyPr>
            <a:normAutofit/>
          </a:bodyPr>
          <a:lstStyle/>
          <a:p>
            <a:pPr lvl="0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It will not be found until 26-30 weeks gestation</a:t>
            </a:r>
          </a:p>
          <a:p>
            <a:pPr lvl="0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 full term neonate brown fat is 4 % -10% of deposits. </a:t>
            </a:r>
          </a:p>
          <a:p>
            <a:pPr lvl="0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It disappears 3-6 months after birth, except in cold stressed &amp; Hypoxia </a:t>
            </a:r>
          </a:p>
          <a:p>
            <a:pPr lvl="0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It  is found at the neck, axillae, around the kidneys and in the mediastinum</a:t>
            </a:r>
          </a:p>
          <a:p>
            <a:pPr lvl="0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Neonatal Period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It is the period that last from birth through first 28 days of life. </a:t>
            </a:r>
          </a:p>
          <a:p>
            <a:pPr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goals of the newborn initial 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physical exam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are: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Identify an obvious abnormality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Direct the plan of care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Obtain baseline data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7" y="0"/>
            <a:ext cx="11507373" cy="1417638"/>
          </a:xfrm>
        </p:spPr>
        <p:txBody>
          <a:bodyPr>
            <a:normAutofit fontScale="90000"/>
          </a:bodyPr>
          <a:lstStyle/>
          <a:p>
            <a:b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 &amp;Symptoms of Hypothermia In Neonate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600200"/>
            <a:ext cx="10316308" cy="49530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Skin cool to touch &amp; Mottling;</a:t>
            </a:r>
          </a:p>
          <a:p>
            <a:pPr lvl="0"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Central cyanosis</a:t>
            </a:r>
          </a:p>
          <a:p>
            <a:pPr lvl="0"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Tachypnea </a:t>
            </a:r>
          </a:p>
          <a:p>
            <a:pPr lvl="0"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Increasing Respiratory Distress.</a:t>
            </a:r>
          </a:p>
          <a:p>
            <a:pPr lvl="0"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Decreased responsiveness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rmAutofit fontScale="90000"/>
          </a:bodyPr>
          <a:lstStyle/>
          <a:p>
            <a:pPr algn="ctr"/>
            <a:br>
              <a:rPr lang="en-US" u="sng" dirty="0"/>
            </a:br>
            <a:r>
              <a:rPr lang="en-US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Nursing Intervention and management (warm chain):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1600200"/>
            <a:ext cx="12093526" cy="51816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The newborn's  </a:t>
            </a:r>
            <a:r>
              <a:rPr lang="en-US" sz="11100" u="sng" dirty="0">
                <a:latin typeface="Times New Roman" pitchFamily="18" charset="0"/>
                <a:cs typeface="Times New Roman" pitchFamily="18" charset="0"/>
              </a:rPr>
              <a:t>Does not  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need routine measurement of  temperature.</a:t>
            </a:r>
          </a:p>
          <a:p>
            <a:pPr lvl="0">
              <a:buNone/>
            </a:pP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1-Warm delivery room: (25-28 °C/77.0-82.4 °F) </a:t>
            </a:r>
          </a:p>
          <a:p>
            <a:pPr>
              <a:buNone/>
            </a:pP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2-Immediate drying</a:t>
            </a:r>
          </a:p>
          <a:p>
            <a:pPr>
              <a:buNone/>
            </a:pP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3-Monitoring Body Temp</a:t>
            </a:r>
          </a:p>
          <a:p>
            <a:pPr>
              <a:buNone/>
            </a:pP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4-Plastic wrap/ bag</a:t>
            </a:r>
          </a:p>
          <a:p>
            <a:pPr>
              <a:buNone/>
            </a:pP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5-Head cap (hat)</a:t>
            </a:r>
          </a:p>
          <a:p>
            <a:pPr>
              <a:buNone/>
            </a:pP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6-Warm transportation</a:t>
            </a:r>
          </a:p>
          <a:p>
            <a:pPr>
              <a:buNone/>
            </a:pP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7-Use radiant warmers or incubators</a:t>
            </a:r>
          </a:p>
          <a:p>
            <a:pPr>
              <a:buNone/>
            </a:pP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8- Remove sources of heat loss </a:t>
            </a:r>
          </a:p>
          <a:p>
            <a:pPr>
              <a:buNone/>
            </a:pPr>
            <a:endParaRPr lang="en-US" sz="1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0200"/>
          </a:xfrm>
        </p:spPr>
        <p:txBody>
          <a:bodyPr>
            <a:normAutofit fontScale="90000"/>
          </a:bodyPr>
          <a:lstStyle/>
          <a:p>
            <a:pPr algn="ctr"/>
            <a:br>
              <a:rPr lang="en-US" u="sng" dirty="0"/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Nursing Intervention and management (warm chain):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905000"/>
            <a:ext cx="11873132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9- Dress and swaddle neonates </a:t>
            </a:r>
          </a:p>
          <a:p>
            <a:pPr>
              <a:buNone/>
            </a:pP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10- Skin-to-skin on mother chest (Kangaroo Care)</a:t>
            </a:r>
          </a:p>
          <a:p>
            <a:pPr>
              <a:buNone/>
            </a:pP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62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Breast feeding</a:t>
            </a:r>
          </a:p>
          <a:p>
            <a:pPr>
              <a:buNone/>
            </a:pP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12- Postpone bathing and weighing</a:t>
            </a:r>
          </a:p>
          <a:p>
            <a:pPr>
              <a:buNone/>
            </a:pPr>
            <a:r>
              <a:rPr lang="en-US" sz="6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13- Training/awareness rising</a:t>
            </a:r>
          </a:p>
          <a:p>
            <a:pPr>
              <a:buNone/>
            </a:pPr>
            <a:endParaRPr lang="en-US" sz="6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6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1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5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1112838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Hyperthermia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1957538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Hyperthermia occurs when the newborn's body temperature rises above 37.5°C (99.5°F), 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Environment is too hot 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Overdressed neonate .</a:t>
            </a:r>
          </a:p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72" y="0"/>
            <a:ext cx="11657428" cy="1371600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Nursing Management of hyperthermia</a:t>
            </a:r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Assess for infection.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Move neonate away from the source of heat &amp; undress.   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Give frequent breast-feeds.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Monitor temperature.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3-Mother’s milk </a:t>
            </a:r>
            <a:br>
              <a:rPr lang="en-US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" y="1600200"/>
            <a:ext cx="12093527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Neonate develops own antibodies during 1st -3 months, but at risk for infection during first 6 weeks. </a:t>
            </a:r>
          </a:p>
          <a:p>
            <a:pPr lv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Umbilical cord stump is the primary site of infection if not kept clean.</a:t>
            </a:r>
          </a:p>
          <a:p>
            <a:pPr rtl="0" eaLnBrk="1" hangingPunct="1"/>
            <a:r>
              <a:rPr lang="en-US" sz="4800" u="sng" dirty="0">
                <a:latin typeface="Times New Roman" pitchFamily="18" charset="0"/>
                <a:cs typeface="Times New Roman" pitchFamily="18" charset="0"/>
              </a:rPr>
              <a:t>Hand hygiene: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is the primary method of preventing infection and/or the spread of infection</a:t>
            </a:r>
          </a:p>
          <a:p>
            <a:pPr lvl="0"/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8" y="0"/>
            <a:ext cx="11957539" cy="2819400"/>
          </a:xfrm>
        </p:spPr>
        <p:txBody>
          <a:bodyPr>
            <a:noAutofit/>
          </a:bodyPr>
          <a:lstStyle/>
          <a:p>
            <a:pPr algn="ctr"/>
            <a:br>
              <a:rPr lang="en-GB" sz="7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Essential Neonatal Care at Birth</a:t>
            </a:r>
            <a:br>
              <a:rPr lang="en-US" sz="7200" dirty="0">
                <a:latin typeface="Times New Roman" pitchFamily="18" charset="0"/>
                <a:cs typeface="Times New Roman" pitchFamily="18" charset="0"/>
              </a:rPr>
            </a:b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853" y="2377440"/>
            <a:ext cx="12084147" cy="448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5400" u="sng" dirty="0">
                <a:latin typeface="Times New Roman" pitchFamily="18" charset="0"/>
                <a:cs typeface="Times New Roman" pitchFamily="18" charset="0"/>
              </a:rPr>
              <a:t>Before delivery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Preparing room, equipments and resuscitation trolley.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Check all needed equipment and instruments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Available  and Clean 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Working well  and ready to use</a:t>
            </a:r>
          </a:p>
          <a:p>
            <a:pPr lvl="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81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71606" cy="16764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Basic Equipments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7446"/>
            <a:ext cx="12112283" cy="5310553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lnSpc>
                <a:spcPct val="110000"/>
              </a:lnSpc>
              <a:buAutoNum type="alphaLcPeriod"/>
            </a:pP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Equipment/supplies for clearing the airways: Suction machine, catheter and tubes,  Bulb Syringe</a:t>
            </a:r>
          </a:p>
          <a:p>
            <a:pPr marL="742950" indent="-742950">
              <a:lnSpc>
                <a:spcPct val="110000"/>
              </a:lnSpc>
              <a:buAutoNum type="alphaLcPeriod"/>
            </a:pP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Methods to administer oxygen: </a:t>
            </a:r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oxygen sources, flow meter, oxygen tubes.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10000"/>
              </a:lnSpc>
              <a:buAutoNum type="alphaL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Circulatory support: Stethoscope.</a:t>
            </a:r>
          </a:p>
          <a:p>
            <a:pPr marL="742950" indent="-742950">
              <a:lnSpc>
                <a:spcPct val="110000"/>
              </a:lnSpc>
              <a:buAutoNum type="alphaL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Medication: Vitamin K, ophthalmic medication emergency medication.</a:t>
            </a:r>
          </a:p>
          <a:p>
            <a:pPr marL="742950" indent="-742950">
              <a:lnSpc>
                <a:spcPct val="110000"/>
              </a:lnSpc>
              <a:buAutoNum type="alphaL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Preventive transmission measures: a clean apron, mask gloves:  sterile / disposable 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08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22363"/>
            <a:ext cx="12192000" cy="5535637"/>
          </a:xfrm>
        </p:spPr>
        <p:txBody>
          <a:bodyPr>
            <a:normAutofit fontScale="25000" lnSpcReduction="20000"/>
          </a:bodyPr>
          <a:lstStyle/>
          <a:p>
            <a:pPr marL="914400" lvl="0" indent="-914400">
              <a:lnSpc>
                <a:spcPct val="120000"/>
              </a:lnSpc>
              <a:buFont typeface="+mj-lt"/>
              <a:buAutoNum type="alphaLcPeriod" startAt="6"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Pre heated 3-5 clean, preferably sterile, absorbent towels/linen, can be used for dryness of the neonate or as shoulder roll.</a:t>
            </a:r>
          </a:p>
          <a:p>
            <a:pPr marL="914400" lvl="0" indent="-914400">
              <a:lnSpc>
                <a:spcPct val="120000"/>
              </a:lnSpc>
              <a:buFont typeface="+mj-lt"/>
              <a:buAutoNum type="alphaLcPeriod" startAt="6"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Umbilical clamps</a:t>
            </a:r>
          </a:p>
          <a:p>
            <a:pPr marL="914400" lvl="0" indent="-914400">
              <a:lnSpc>
                <a:spcPct val="120000"/>
              </a:lnSpc>
              <a:buFont typeface="+mj-lt"/>
              <a:buAutoNum type="alphaLcPeriod" startAt="6"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Gauze preferably sterile, can be used to clean eyes</a:t>
            </a:r>
          </a:p>
          <a:p>
            <a:pPr marL="914400" lvl="0" indent="-914400">
              <a:lnSpc>
                <a:spcPct val="120000"/>
              </a:lnSpc>
              <a:buFont typeface="+mj-lt"/>
              <a:buAutoNum type="alphaLcPeriod" startAt="6"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Insulin syringes that will be used to administer vitamin K</a:t>
            </a:r>
          </a:p>
          <a:p>
            <a:pPr marL="914400" lvl="0" indent="-914400">
              <a:lnSpc>
                <a:spcPct val="120000"/>
              </a:lnSpc>
              <a:buFont typeface="+mj-lt"/>
              <a:buAutoNum type="alphaLcPeriod" startAt="6"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Axillary Thermometer</a:t>
            </a:r>
          </a:p>
          <a:p>
            <a:pPr marL="914400" lvl="0" indent="-914400">
              <a:lnSpc>
                <a:spcPct val="120000"/>
              </a:lnSpc>
              <a:buFont typeface="+mj-lt"/>
              <a:buAutoNum type="alphaLcPeriod" startAt="6"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Weighing scale</a:t>
            </a:r>
          </a:p>
          <a:p>
            <a:pPr marL="914400" indent="-914400">
              <a:lnSpc>
                <a:spcPct val="120000"/>
              </a:lnSpc>
              <a:buFont typeface="+mj-lt"/>
              <a:buAutoNum type="alphaLcPeriod" startAt="6"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Pre-warmed radiant warmer /resuscitator. It should be clean, and dry. </a:t>
            </a:r>
          </a:p>
          <a:p>
            <a:pPr marL="0" lvl="0" indent="0">
              <a:lnSpc>
                <a:spcPct val="120000"/>
              </a:lnSpc>
              <a:buNone/>
            </a:pPr>
            <a:br>
              <a:rPr lang="en-US" sz="6700" dirty="0"/>
            </a:br>
            <a:endParaRPr lang="en-US" sz="6700" dirty="0"/>
          </a:p>
          <a:p>
            <a:pPr lvl="0">
              <a:buNone/>
            </a:pPr>
            <a:br>
              <a:rPr lang="en-US" sz="5400" dirty="0"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29351-3C5B-4FD5-973B-B37EA088788E}"/>
              </a:ext>
            </a:extLst>
          </p:cNvPr>
          <p:cNvSpPr txBox="1"/>
          <p:nvPr/>
        </p:nvSpPr>
        <p:spPr>
          <a:xfrm>
            <a:off x="2475914" y="1"/>
            <a:ext cx="71463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Basic Equipments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47300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Immediate Newborn Care Steps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1139483"/>
            <a:ext cx="12079458" cy="5718517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Deliver baby: </a:t>
            </a:r>
            <a:r>
              <a:rPr lang="en-GB" sz="4400" dirty="0">
                <a:latin typeface="Times New Roman" pitchFamily="18" charset="0"/>
                <a:cs typeface="Times New Roman" pitchFamily="18" charset="0"/>
              </a:rPr>
              <a:t>Call out time of birth</a:t>
            </a:r>
          </a:p>
          <a:p>
            <a:pPr marL="742950" indent="-742950">
              <a:buAutoNum type="arabi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Wipe eyes and face when head is delivered.</a:t>
            </a:r>
          </a:p>
          <a:p>
            <a:pPr marL="742950" indent="-742950">
              <a:buAutoNum type="arabi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Receive the baby onto a warm clean towel.</a:t>
            </a:r>
            <a:endParaRPr lang="ar-SA" sz="44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Evaluate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Apger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score): 30seconds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Position neonate on his back or side by slightly extend neck (sniffing position)</a:t>
            </a:r>
          </a:p>
          <a:p>
            <a:pPr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6. Wipe nose and mouth with towel or gauze. </a:t>
            </a:r>
          </a:p>
          <a:p>
            <a:pPr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Or suction with bulb syringe or suction catheter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 crying, well baby does not need active suctioning. Just wipe away secretions.</a:t>
            </a:r>
          </a:p>
          <a:p>
            <a:pPr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4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0"/>
            <a:ext cx="9673883" cy="1417638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Measurements of Term Neonate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3" y="1417638"/>
            <a:ext cx="11929402" cy="5440362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Weight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 2.5 to 4 Kg </a:t>
            </a:r>
          </a:p>
          <a:p>
            <a:pPr lvl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 46 to 54 cm.  </a:t>
            </a:r>
          </a:p>
          <a:p>
            <a:pPr lvl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Head Circumference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From 34-35 cm at birth, - not &lt; 33 or &gt; 37cm. </a:t>
            </a:r>
          </a:p>
          <a:p>
            <a:pPr lvl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Chest Circumference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From 32-33 cm at birth. It is less than the head with two cm until age of two years.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15400" cy="1417638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Immediate Newborn Care Steps:</a:t>
            </a:r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89649"/>
            <a:ext cx="12192001" cy="52683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Dry amniotic fluid from head and body of neonate</a:t>
            </a:r>
          </a:p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8. Revaluate:(30 seconds) Respiration, Heart, Tone, Reflex ,Color. </a:t>
            </a:r>
          </a:p>
          <a:p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If the neonate is not breathing or gasping, then skilled care in the form of positive pressure ventilation etc. </a:t>
            </a:r>
          </a:p>
          <a:p>
            <a:pPr>
              <a:buNone/>
            </a:pPr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RESUSCITATION) would be required.</a:t>
            </a:r>
          </a:p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Clamp and cut the umbilical cord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53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82880" y="1295400"/>
            <a:ext cx="1200912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en-IN" sz="4700" dirty="0">
                <a:latin typeface="Times New Roman" pitchFamily="18" charset="0"/>
                <a:cs typeface="Times New Roman" pitchFamily="18" charset="0"/>
              </a:rPr>
              <a:t>1) Eye care</a:t>
            </a:r>
          </a:p>
          <a:p>
            <a:pPr marL="273050" indent="-273050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IN" sz="4700" dirty="0">
                <a:latin typeface="Times New Roman" pitchFamily="18" charset="0"/>
                <a:cs typeface="Times New Roman" pitchFamily="18" charset="0"/>
              </a:rPr>
              <a:t>Clean eyes immediately after birth with swab soaked in sterile water </a:t>
            </a:r>
          </a:p>
          <a:p>
            <a:pPr marL="273050" indent="-273050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IN" sz="4700" dirty="0">
                <a:latin typeface="Times New Roman" pitchFamily="18" charset="0"/>
                <a:cs typeface="Times New Roman" pitchFamily="18" charset="0"/>
              </a:rPr>
              <a:t>Use separate  swabs for each eye;  clean from medial to lateral side</a:t>
            </a:r>
          </a:p>
          <a:p>
            <a:pPr marL="273050" lvl="0" indent="-273050">
              <a:lnSpc>
                <a:spcPct val="114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IN" sz="4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Give prophylactic </a:t>
            </a:r>
            <a:r>
              <a:rPr lang="en-IN" sz="4700" b="1" dirty="0">
                <a:latin typeface="Times New Roman" pitchFamily="18" charset="0"/>
                <a:cs typeface="Times New Roman" pitchFamily="18" charset="0"/>
              </a:rPr>
              <a:t>eye drops within 1 hour of birth  </a:t>
            </a:r>
            <a:r>
              <a:rPr lang="en-IN" sz="4700" dirty="0">
                <a:latin typeface="Times New Roman" pitchFamily="18" charset="0"/>
                <a:cs typeface="Times New Roman" pitchFamily="18" charset="0"/>
              </a:rPr>
              <a:t>(as per hospital policy)</a:t>
            </a:r>
          </a:p>
          <a:p>
            <a:pPr marL="273050" lvl="0" indent="-273050">
              <a:lnSpc>
                <a:spcPct val="114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IN" sz="4700" b="1" i="1" dirty="0">
                <a:latin typeface="Times New Roman" pitchFamily="18" charset="0"/>
                <a:cs typeface="Times New Roman" pitchFamily="18" charset="0"/>
              </a:rPr>
              <a:t>DO NOT </a:t>
            </a:r>
            <a:r>
              <a:rPr lang="en-IN" sz="4700" b="1" dirty="0">
                <a:latin typeface="Times New Roman" pitchFamily="18" charset="0"/>
                <a:cs typeface="Times New Roman" pitchFamily="18" charset="0"/>
              </a:rPr>
              <a:t>put anything </a:t>
            </a:r>
            <a:r>
              <a:rPr lang="en-IN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else in baby’s eyes</a:t>
            </a:r>
            <a:endParaRPr lang="en-IN" sz="4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</a:pPr>
            <a:endParaRPr lang="en-IN" sz="47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114000"/>
              </a:lnSpc>
              <a:spcBef>
                <a:spcPts val="600"/>
              </a:spcBef>
              <a:buNone/>
            </a:pPr>
            <a:endParaRPr lang="en-I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2880" y="0"/>
            <a:ext cx="11605845" cy="1295400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GB" sz="8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Newborn Care Steps:</a:t>
            </a:r>
            <a:br>
              <a:rPr lang="en-GB" sz="8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GB" sz="8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5012" name="Footer Placeholder 2"/>
          <p:cNvSpPr txBox="1">
            <a:spLocks noGrp="1"/>
          </p:cNvSpPr>
          <p:nvPr/>
        </p:nvSpPr>
        <p:spPr bwMode="auto">
          <a:xfrm>
            <a:off x="9067800" y="62865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0"/>
            <a:r>
              <a:rPr lang="en-US" sz="1400" b="1" i="1">
                <a:solidFill>
                  <a:schemeClr val="bg1"/>
                </a:solidFill>
              </a:rPr>
              <a:t>NC-</a:t>
            </a:r>
          </a:p>
        </p:txBody>
      </p:sp>
      <p:sp>
        <p:nvSpPr>
          <p:cNvPr id="555013" name="Slide Number Placeholder 3"/>
          <p:cNvSpPr txBox="1">
            <a:spLocks/>
          </p:cNvSpPr>
          <p:nvPr/>
        </p:nvSpPr>
        <p:spPr bwMode="auto">
          <a:xfrm>
            <a:off x="9525000" y="6324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BB1E94F3-4C31-44BD-9200-CEE056F5167B}" type="slidenum">
              <a:rPr lang="ar-SA" sz="1400" b="1" i="1">
                <a:solidFill>
                  <a:schemeClr val="bg1"/>
                </a:solidFill>
              </a:rPr>
              <a:pPr rtl="0"/>
              <a:t>31</a:t>
            </a:fld>
            <a:endParaRPr lang="en-US" sz="1400" b="1" i="1">
              <a:solidFill>
                <a:schemeClr val="bg1"/>
              </a:solidFill>
            </a:endParaRPr>
          </a:p>
        </p:txBody>
      </p:sp>
      <p:sp>
        <p:nvSpPr>
          <p:cNvPr id="10" name="Date Placeholder 1"/>
          <p:cNvSpPr txBox="1">
            <a:spLocks noGrp="1"/>
          </p:cNvSpPr>
          <p:nvPr/>
        </p:nvSpPr>
        <p:spPr>
          <a:xfrm>
            <a:off x="1905000" y="6286500"/>
            <a:ext cx="2286000" cy="4572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>
              <a:defRPr/>
            </a:pPr>
            <a:r>
              <a:rPr lang="en-US" sz="1400" b="1" i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Teaching Aids: ENC</a:t>
            </a:r>
          </a:p>
          <a:p>
            <a:pPr>
              <a:defRPr/>
            </a:pPr>
            <a:endParaRPr lang="en-US" sz="1400" b="1" i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-1" y="1533378"/>
            <a:ext cx="12013809" cy="5324622"/>
          </a:xfrm>
        </p:spPr>
        <p:txBody>
          <a:bodyPr/>
          <a:lstStyle/>
          <a:p>
            <a:pPr marL="273050" indent="-273050">
              <a:lnSpc>
                <a:spcPct val="114000"/>
              </a:lnSpc>
              <a:spcBef>
                <a:spcPts val="600"/>
              </a:spcBef>
              <a:buNone/>
            </a:pPr>
            <a:endParaRPr lang="en-I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12192000" cy="1295400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GB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Newborn Care Steps:</a:t>
            </a:r>
            <a:endParaRPr lang="ar-SA" sz="6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Proper Identification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Places two identification bands on wrist and on ankle of neonate.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Write names of mother, date and time of birth, sex of neonate, obstetrician’s name, and type of delivery.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Foot print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Pertinent records should be completed including the ID bracelet before transferring to nursery</a:t>
            </a:r>
          </a:p>
          <a:p>
            <a:pPr rtl="0">
              <a:defRPr/>
            </a:pPr>
            <a:endParaRPr lang="en-GB" sz="8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6036" name="Footer Placeholder 2"/>
          <p:cNvSpPr txBox="1">
            <a:spLocks noGrp="1"/>
          </p:cNvSpPr>
          <p:nvPr/>
        </p:nvSpPr>
        <p:spPr bwMode="auto">
          <a:xfrm>
            <a:off x="9067800" y="62865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0"/>
            <a:r>
              <a:rPr lang="en-US" sz="1400" b="1" i="1">
                <a:solidFill>
                  <a:schemeClr val="bg1"/>
                </a:solidFill>
              </a:rPr>
              <a:t>NC-</a:t>
            </a:r>
          </a:p>
        </p:txBody>
      </p:sp>
      <p:sp>
        <p:nvSpPr>
          <p:cNvPr id="556037" name="Slide Number Placeholder 3"/>
          <p:cNvSpPr txBox="1">
            <a:spLocks/>
          </p:cNvSpPr>
          <p:nvPr/>
        </p:nvSpPr>
        <p:spPr bwMode="auto">
          <a:xfrm>
            <a:off x="9525000" y="6324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DD12EE8E-B57E-4373-8C3E-E911A72FEA97}" type="slidenum">
              <a:rPr lang="ar-SA" sz="1400" b="1" i="1">
                <a:solidFill>
                  <a:schemeClr val="bg1"/>
                </a:solidFill>
              </a:rPr>
              <a:pPr rtl="0"/>
              <a:t>32</a:t>
            </a:fld>
            <a:endParaRPr lang="en-US" sz="1400" b="1" i="1">
              <a:solidFill>
                <a:schemeClr val="bg1"/>
              </a:solidFill>
            </a:endParaRPr>
          </a:p>
        </p:txBody>
      </p:sp>
      <p:sp>
        <p:nvSpPr>
          <p:cNvPr id="10" name="Date Placeholder 1"/>
          <p:cNvSpPr txBox="1">
            <a:spLocks noGrp="1"/>
          </p:cNvSpPr>
          <p:nvPr/>
        </p:nvSpPr>
        <p:spPr>
          <a:xfrm>
            <a:off x="1905000" y="6286500"/>
            <a:ext cx="2286000" cy="4572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>
              <a:defRPr/>
            </a:pPr>
            <a:r>
              <a:rPr lang="en-US" sz="1400" b="1" i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Teaching Aids: ENC</a:t>
            </a:r>
          </a:p>
          <a:p>
            <a:pPr>
              <a:defRPr/>
            </a:pPr>
            <a:endParaRPr lang="en-US" sz="1400" b="1" i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9DA8-7164-41E6-9C9B-50C80DA2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34904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Newborn Care Steps: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D3D0-3269-463C-805C-3C9312D04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34905"/>
            <a:ext cx="12041945" cy="54230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. Ensuring warmth /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thermal protection</a:t>
            </a:r>
          </a:p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Administer vitamin K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prophylaxis</a:t>
            </a:r>
          </a:p>
          <a:p>
            <a:pPr algn="justLow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Vitamin K1 should be given to all neonates </a:t>
            </a:r>
          </a:p>
          <a:p>
            <a:pPr algn="justLow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Single intramuscular injection</a:t>
            </a:r>
          </a:p>
          <a:p>
            <a:pPr algn="justLow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injection prevents vitamin K deficiency bleeding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5. Initiate breastfeeding 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(as soon as possible)</a:t>
            </a: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6. Prevention of infection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Weigh the neonate</a:t>
            </a: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8- Head circumference, chest circumference, height, vital signs</a:t>
            </a:r>
          </a:p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itchFamily="18" charset="0"/>
              </a:rPr>
              <a:t>9- Monitor  the Neonate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10-Dressing/ Wrapping</a:t>
            </a:r>
          </a:p>
          <a:p>
            <a:pPr algn="justLow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7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9DA8-7164-41E6-9C9B-50C80DA2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34904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Newborn Care Steps: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D3D0-3269-463C-805C-3C9312D04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4905"/>
            <a:ext cx="12041945" cy="5423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11. Cord care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Observe blood oozing every 15 minutes;  if blood oozes, place a second clamp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NOT apply any substance to the stump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NOT bind or bandage stump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Leave stump uncovered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Never apply harmful substances on cord, such as clay, ash, or herbal preparations.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 Bathing: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Postpone 6 hours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From cleanest to dirty part.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 Decontamination, cleaning, and sterilization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90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3F27-AFBC-47B9-8573-D079CFCC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60337"/>
            <a:ext cx="11929403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Newborn Physiological Adjustment to Extra Uterine Life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75B0-E16D-4782-AFC9-3BEDC251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825625"/>
            <a:ext cx="11535507" cy="4351338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</a:p>
        </p:txBody>
      </p:sp>
    </p:spTree>
    <p:extLst>
      <p:ext uri="{BB962C8B-B14F-4D97-AF65-F5344CB8AC3E}">
        <p14:creationId xmlns:p14="http://schemas.microsoft.com/office/powerpoint/2010/main" val="115204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830929" cy="1417638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Gastrointestinal and hepatic (Liver)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11971606" cy="5440362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Newborn has deficiency of pancreatic lipase for fat absorption.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This makes cow’s milk indigestible.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Stomach capacity approximately 90 mL in term newborn.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Intestines are sterile in newborn, it cultured by normal flora in 5-24 hours.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Colon has small volume leading to frequent passing stool.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Progressive changes in stool pattern in newborn:</a:t>
            </a:r>
          </a:p>
          <a:p>
            <a:pPr lvl="0">
              <a:buFont typeface="Wingdings" pitchFamily="2" charset="2"/>
              <a:buChar char="§"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49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73132" cy="1417638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Gastrointestinal and hepatic (Liver)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70080" cy="5257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First stool: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is called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meoconium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It is black to green in color, odorless, sticky. </a:t>
            </a:r>
          </a:p>
          <a:p>
            <a:pPr lvl="0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2nd -3rd day: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called transitional stool, green in color, loose (like diarrhea).</a:t>
            </a:r>
          </a:p>
          <a:p>
            <a:pPr lvl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4th day: </a:t>
            </a:r>
          </a:p>
          <a:p>
            <a:pPr lvl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 breastfeed babies: Light yellow with sweat smelling (high in lactic acid). 3-4 times/ day. 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39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12192000" cy="5486400"/>
          </a:xfrm>
        </p:spPr>
        <p:txBody>
          <a:bodyPr/>
          <a:lstStyle/>
          <a:p>
            <a:pPr rtl="0" eaLnBrk="1" hangingPunct="1">
              <a:buFontTx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Depending on mode of feeding:</a:t>
            </a:r>
          </a:p>
          <a:p>
            <a:pPr rtl="0" eaLnBrk="1" hangingPunct="1">
              <a:buFont typeface="Wingdings" pitchFamily="2" charset="2"/>
              <a:buChar char="v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Breast-fed infant : </a:t>
            </a:r>
          </a:p>
          <a:p>
            <a:pPr rtl="0" eaLnBrk="1" hangingPunct="1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May feed every 2-3 hours.</a:t>
            </a:r>
          </a:p>
          <a:p>
            <a:pPr rtl="0" eaLnBrk="1" hangingPunct="1">
              <a:buFont typeface="Wingdings" pitchFamily="2" charset="2"/>
              <a:buChar char="v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Bottle-fed infant :  </a:t>
            </a:r>
          </a:p>
          <a:p>
            <a:pPr rtl="0" eaLnBrk="1" hangingPunct="1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May be fed every 3-4 hours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0" y="0"/>
            <a:ext cx="9144000" cy="137160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1" hangingPunct="1"/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Hunger Cycle: </a:t>
            </a:r>
          </a:p>
        </p:txBody>
      </p:sp>
    </p:spTree>
    <p:extLst>
      <p:ext uri="{BB962C8B-B14F-4D97-AF65-F5344CB8AC3E}">
        <p14:creationId xmlns:p14="http://schemas.microsoft.com/office/powerpoint/2010/main" val="3438963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Newborn Weight 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first day weight is stable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Newborn lose weight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5%-10% of weight during the first 10 days of life, because: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Newborn is no longer under the influence of the maternal hormones.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Newborn pass urine and stool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Limited intake. Breast milk is low caloric.  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Formula feed babies regain weight after next 7 days 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Breastfeed babies regain weight after10 days.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0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Vital Sings of Term Neonate: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1308295"/>
            <a:ext cx="12079457" cy="55497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1- Temperature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36.8–37.2 °C</a:t>
            </a:r>
          </a:p>
          <a:p>
            <a:pPr marL="0" indent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2- Blood pressure: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At birth: 80/50 mmHg.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By 10th day: 100/50.</a:t>
            </a:r>
          </a:p>
          <a:p>
            <a:pPr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3- Pulse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Palpated from the umbilical stump or femoral region or listened by stethoscope at apical area.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At birth: 120-160 beat/minute. 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After 1 hour:  120-140 beat/minute.</a:t>
            </a:r>
          </a:p>
          <a:p>
            <a:pPr lvl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4- Respiration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It is irregular with period of apnea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At birth: 80 breath /minute.  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After rest: 30-60 breath /minute.  </a:t>
            </a:r>
          </a:p>
          <a:p>
            <a:pPr marL="0" indent="0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  <a:endParaRPr lang="en-US" sz="9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192001" cy="525780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Liver is immature in newborns. </a:t>
            </a:r>
          </a:p>
          <a:p>
            <a:pPr lvl="0">
              <a:lnSpc>
                <a:spcPct val="120000"/>
              </a:lnSpc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This affects conjugation of </a:t>
            </a:r>
            <a:r>
              <a:rPr lang="en-US" sz="5200" dirty="0" err="1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 and contributes to physiologic jaundice. </a:t>
            </a:r>
          </a:p>
          <a:p>
            <a:pPr lvl="0">
              <a:lnSpc>
                <a:spcPct val="120000"/>
              </a:lnSpc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Liver is deficient in forming plasma proteins (edema results). </a:t>
            </a:r>
          </a:p>
          <a:p>
            <a:pPr lvl="0">
              <a:lnSpc>
                <a:spcPct val="120000"/>
              </a:lnSpc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Prothrombin and other coagulation factors are low at birth.</a:t>
            </a:r>
          </a:p>
          <a:p>
            <a:pPr lvl="0">
              <a:lnSpc>
                <a:spcPct val="120000"/>
              </a:lnSpc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Liver stores of glycogen are lower at birth than later in life. </a:t>
            </a:r>
          </a:p>
          <a:p>
            <a:pPr lvl="0">
              <a:lnSpc>
                <a:spcPct val="120000"/>
              </a:lnSpc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Newborn is at risk for hypoglycemia (importance of frequent feedings). </a:t>
            </a:r>
          </a:p>
          <a:p>
            <a:pPr lvl="0"/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7445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Fluid and Electrolytes</a:t>
            </a: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12192000" cy="544036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Newborn body weight is 73% fluid (Adult is 58% fluid)</a:t>
            </a:r>
          </a:p>
          <a:p>
            <a:pPr lvl="0">
              <a:buFont typeface="Wingdings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Newborn has higher level of total body Na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&amp; Cl </a:t>
            </a:r>
          </a:p>
          <a:p>
            <a:pPr lvl="0">
              <a:buFont typeface="Wingdings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Newborn has lower level of total body K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Mg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+ +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and phosphate 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80689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RENAL AND GENITALIA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657"/>
            <a:ext cx="12192000" cy="5682343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average time for first void is within the first 24 hours of life. </a:t>
            </a:r>
          </a:p>
          <a:p>
            <a:pPr lvl="0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first is light-colored and odorless and about 15 ml. </a:t>
            </a:r>
          </a:p>
          <a:p>
            <a:pPr lvl="0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daily urine output: in first 1-2 days: 30-60ml. 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Normal newborn urine production 1-2 mL/kg/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Kidney’s ability to concentrate urine deficient for first three months</a:t>
            </a:r>
          </a:p>
          <a:p>
            <a:pPr lvl="0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Bladder capacity approximately 15-30 mL </a:t>
            </a:r>
          </a:p>
          <a:p>
            <a:pPr lvl="0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Newborns may void 10-20 times/day. Indicative of sufficient fluid intake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Genitalia in proper anatomy, anal opening and patency</a:t>
            </a:r>
          </a:p>
          <a:p>
            <a:pPr lvl="0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77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013809" cy="141763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 MUSCULOSKELETAL SYSTEM 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957"/>
            <a:ext cx="12013808" cy="5467643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Skeletal system contains more cartilage than ossified bone.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Rapid ossification in first year of life.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Muscular system almost completely formed at birth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Extremities : Count fingers and toes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Normal hand: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Usually the babies have 2 creases which do not cross the whole of the palm.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Simian crease-Transverse Crease associated with Down’s, </a:t>
            </a:r>
          </a:p>
          <a:p>
            <a:pPr lvl="0">
              <a:buFont typeface="Wingdings" pitchFamily="2" charset="2"/>
              <a:buChar char="§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endParaRPr lang="ar-JO" sz="4800" dirty="0"/>
          </a:p>
        </p:txBody>
      </p:sp>
    </p:spTree>
    <p:extLst>
      <p:ext uri="{BB962C8B-B14F-4D97-AF65-F5344CB8AC3E}">
        <p14:creationId xmlns:p14="http://schemas.microsoft.com/office/powerpoint/2010/main" val="159079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70080" cy="141763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Assess Extremities</a:t>
            </a: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JO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Polydactyly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4400" dirty="0">
                <a:latin typeface="Times New Roman" pitchFamily="18" charset="0"/>
                <a:cs typeface="Times New Roman" pitchFamily="18" charset="0"/>
              </a:rPr>
              <a:t>If the extra digit has a bony component referral to orthopaedic surgeon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4400" dirty="0">
                <a:latin typeface="Times New Roman" pitchFamily="18" charset="0"/>
                <a:cs typeface="Times New Roman" pitchFamily="18" charset="0"/>
              </a:rPr>
              <a:t>If there is no bony component, referral may be needed to the plastic surgeon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Syndactyly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4400" dirty="0">
                <a:latin typeface="Times New Roman" pitchFamily="18" charset="0"/>
                <a:cs typeface="Times New Roman" pitchFamily="18" charset="0"/>
              </a:rPr>
              <a:t>If there is fusion of the bone referral is to the orthopaedic specialist.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4400" dirty="0">
                <a:latin typeface="Times New Roman" pitchFamily="18" charset="0"/>
                <a:cs typeface="Times New Roman" pitchFamily="18" charset="0"/>
              </a:rPr>
              <a:t>If not the referral is to the plastic surgeon.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90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HEMOPOIETIC SYSTEM</a:t>
            </a:r>
            <a:r>
              <a:rPr lang="ar-JO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24000"/>
            <a:ext cx="12013809" cy="5334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Newborn blood volume is approximately 80-85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/kg body weight. </a:t>
            </a:r>
          </a:p>
          <a:p>
            <a:pPr>
              <a:buFont typeface="Wingdings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Average  blood volume for newborn = 500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+/- 100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mL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63422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4143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SENSORY FUNCTIONS: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1- Hearing:  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Fetus hears in uterus before birth, 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As they born they hear from near distance. 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They calm in respond to soothing voice and startle at loud voice.</a:t>
            </a:r>
          </a:p>
          <a:p>
            <a:pPr>
              <a:lnSpc>
                <a:spcPct val="110000"/>
              </a:lnSpc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2- Vision:  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Newborn see when they born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They focus on white &amp; black objects at distance of 9-12 inches. 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Pupils react to light; blink and corneal reflexes. 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Tear glands minimal function until age 2-4 weeks  </a:t>
            </a:r>
          </a:p>
          <a:p>
            <a:pPr>
              <a:buNone/>
            </a:pPr>
            <a:endParaRPr lang="ar-J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12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1341438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SENSORY FUNCTIONS:</a:t>
            </a:r>
            <a:b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JO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3- Taste:  </a:t>
            </a:r>
          </a:p>
          <a:p>
            <a:pPr lvl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Newborn prefers sweet taste of milk or glucose water. </a:t>
            </a:r>
          </a:p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4- Smell:  </a:t>
            </a:r>
          </a:p>
          <a:p>
            <a:pPr lvl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They can smell after clearness of nose from mucus &amp; amniotic fluid.</a:t>
            </a:r>
          </a:p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5-Touch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Newborn is well-prepared to receive tactile message.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Mother demonstrates touch progression in initial bonding activities.</a:t>
            </a:r>
          </a:p>
          <a:p>
            <a:pPr>
              <a:buNone/>
            </a:pPr>
            <a:endParaRPr lang="ar-J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7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idx="1"/>
          </p:nvPr>
        </p:nvSpPr>
        <p:spPr>
          <a:xfrm>
            <a:off x="0" y="-31652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algn="ctr" rtl="0" eaLnBrk="1" hangingPunct="1">
              <a:buNone/>
            </a:pP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Sleep Cycle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Newborn usually sleeps 17 hours/day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Six  States of Consciousness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Deep sleep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Light sleep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Drowsy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Quiet alert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Active alert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Crying</a:t>
            </a:r>
          </a:p>
          <a:p>
            <a:pPr algn="l" rtl="0" eaLnBrk="1" hangingPunct="1">
              <a:buFontTx/>
              <a:buNone/>
            </a:pP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29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12070080" cy="5486400"/>
          </a:xfrm>
        </p:spPr>
        <p:txBody>
          <a:bodyPr>
            <a:normAutofit fontScale="47500" lnSpcReduction="20000"/>
          </a:bodyPr>
          <a:lstStyle/>
          <a:p>
            <a:pPr algn="l" rtl="0" eaLnBrk="1" hangingPunct="1">
              <a:lnSpc>
                <a:spcPct val="12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At birth the nervous system is incompletely integrated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Primitive reflexes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Autonomic nervous system crucial in newborns</a:t>
            </a:r>
          </a:p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When newborn perform the following activities, his nervous system consider </a:t>
            </a:r>
            <a:r>
              <a:rPr lang="en-US" sz="6000" b="1" u="sng" dirty="0"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Moving extremities.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Attempting to control movement.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Cry strongly.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Demonstrate reflexes </a:t>
            </a:r>
          </a:p>
          <a:p>
            <a:pPr algn="l" rtl="0" eaLnBrk="1" hangingPunct="1"/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677" y="0"/>
            <a:ext cx="11830929" cy="129540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1" hangingPunct="1">
              <a:buFontTx/>
              <a:buNone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Neourologic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426710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algn="ctr"/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APGAR SCORE: 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027877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A standardized method of evaluating the neonate’s condition immediately after delivery.</a:t>
            </a:r>
          </a:p>
          <a:p>
            <a:pPr lvl="0"/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APGAR score should be done at age 1 minute, 5 minutes and 10minutes after birth</a:t>
            </a:r>
          </a:p>
          <a:p>
            <a:pPr lvl="0"/>
            <a:r>
              <a:rPr lang="en-GB" sz="5100" dirty="0">
                <a:latin typeface="Times New Roman" pitchFamily="18" charset="0"/>
                <a:cs typeface="Times New Roman" pitchFamily="18" charset="0"/>
              </a:rPr>
              <a:t>Perform at first minute to assess clinical condition after birth </a:t>
            </a:r>
            <a:endParaRPr lang="en-US" sz="5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5100" dirty="0">
                <a:latin typeface="Times New Roman" pitchFamily="18" charset="0"/>
                <a:cs typeface="Times New Roman" pitchFamily="18" charset="0"/>
              </a:rPr>
              <a:t>Perform at 5 minutes  to assess response to resuscitation </a:t>
            </a:r>
            <a:endParaRPr lang="en-US" sz="5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5100" dirty="0">
                <a:latin typeface="Times New Roman" pitchFamily="18" charset="0"/>
                <a:cs typeface="Times New Roman" pitchFamily="18" charset="0"/>
              </a:rPr>
              <a:t>If APGAR &lt;7 at 5 minutes repeat every 5minutes until 20mins</a:t>
            </a:r>
            <a:endParaRPr lang="en-US" sz="5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5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0D588-7044-4B77-A0A9-15680216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37319"/>
            <a:ext cx="17558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Newborn’s  Reflexes :</a:t>
            </a:r>
          </a:p>
          <a:p>
            <a:pPr rtl="0"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Sucking </a:t>
            </a:r>
          </a:p>
          <a:p>
            <a:pPr rtl="0"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Rooting </a:t>
            </a:r>
          </a:p>
          <a:p>
            <a:pPr rtl="0"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Grasp </a:t>
            </a:r>
          </a:p>
          <a:p>
            <a:pPr rtl="0"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Moro (startle) </a:t>
            </a:r>
          </a:p>
          <a:p>
            <a:pPr rtl="0"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Stepping </a:t>
            </a: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Babinski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Truncal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incurvation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Galant's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reflex)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Tonic neck (fencing position) </a:t>
            </a:r>
          </a:p>
          <a:p>
            <a:pPr rtl="0" eaLnBrk="1" hangingPunct="1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28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1B8CE-00D7-4BBB-B002-2A42E85E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tabLst>
                <a:tab pos="457200" algn="l"/>
              </a:tabLst>
            </a:pPr>
            <a:endParaRPr lang="en-US" sz="3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Blink Reflex: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457200" algn="l"/>
              </a:tabLs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Newborn close his lids when any near object come close to his eye.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Rooting Reflex: </a:t>
            </a:r>
          </a:p>
          <a:p>
            <a:pPr rt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When brushing the cheek near to the corner of the mouth, the newborn will turn to that direction, </a:t>
            </a:r>
          </a:p>
          <a:p>
            <a:pPr rt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It disappear at 6 weeks of life.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Sucking Reflex: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0"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Newborn suck when his lips is touch</a:t>
            </a:r>
          </a:p>
          <a:p>
            <a:pPr rtl="0"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Disappear in 6 months. </a:t>
            </a:r>
          </a:p>
          <a:p>
            <a:pPr rtl="0"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Newborn should be given pacifier to keep this reflex.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81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E4170-6B80-4EBD-AC77-4B3429CFB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267286"/>
            <a:ext cx="12093526" cy="65907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Swallowing, Gag, Cough And Sneeze Reflex: 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Swallowing occur automatically when food reaches the posterior portion of the tongue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Extrusion Reflex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Protect the newborn from swallowing objects.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Extrude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(force out)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any object that is placed in the anterior portion of the tongue.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disappears in the forth month. </a:t>
            </a:r>
          </a:p>
          <a:p>
            <a:pP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Palmer Grasp</a:t>
            </a:r>
            <a:r>
              <a:rPr lang="en-US" sz="3200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Grasp objects placed in their palm by closing their fingers on it. 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Disappears by the third month.   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08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3DF5-854D-4C8C-B82E-45DC5957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474"/>
            <a:ext cx="12192000" cy="6639951"/>
          </a:xfrm>
        </p:spPr>
        <p:txBody>
          <a:bodyPr>
            <a:normAutofit fontScale="92500" lnSpcReduction="10000"/>
          </a:bodyPr>
          <a:lstStyle/>
          <a:p>
            <a:pPr rtl="0"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Step In Place (Dancing) Or Walk In Place:</a:t>
            </a:r>
          </a:p>
          <a:p>
            <a:pPr rtl="0">
              <a:lnSpc>
                <a:spcPct val="11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Newborn who are held in vertical position with their feet touching a hard surface, will take a few quick alternating steps. </a:t>
            </a:r>
          </a:p>
          <a:p>
            <a:pPr rtl="0">
              <a:lnSpc>
                <a:spcPct val="11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Disappear by the third month.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Planter Grasp: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When touching the sole of the newborn’s feet at the base of the toe, the toes grasp.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Disappears in about 8-9 months. </a:t>
            </a:r>
          </a:p>
          <a:p>
            <a:pPr algn="l" rtl="0"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Tonic Neck Reflex: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When you turn the newborn’s head to one side, the leg and the arm of the same side will extend and the opposite side will flex.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Disappears at 2-3 months.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50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E922-93AA-4FE5-82BB-AC6EDD15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54745"/>
            <a:ext cx="11873132" cy="6555544"/>
          </a:xfrm>
        </p:spPr>
        <p:txBody>
          <a:bodyPr>
            <a:normAutofit lnSpcReduction="10000"/>
          </a:bodyPr>
          <a:lstStyle/>
          <a:p>
            <a:pPr rtl="0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Babaniski Reflex:  </a:t>
            </a:r>
          </a:p>
          <a:p>
            <a:pPr rtl="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stroking the foot with inverted “J”, from heel to upward. Newborn will fan his fingers and extend them outward. </a:t>
            </a:r>
          </a:p>
          <a:p>
            <a:pPr rtl="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Disappears at 12-18 month.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Moro Reflex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By startling the newborn with loud voice or sudden motion , the newborn will abduct and extend their arms and legs.  And their fingers assume a typical “C” position. Then they adduct their legs and arms. 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Disappears at 4-5 months.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Startle: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0" eaLnBrk="1" hangingPunct="1">
              <a:lnSpc>
                <a:spcPct val="100000"/>
              </a:lnSpc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By startling the newborn with loud voice use for hearing check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Crying</a:t>
            </a:r>
          </a:p>
          <a:p>
            <a:pPr rtl="0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Loud and vigorous. Heard when infant is hungry, disturbed or uncomfortable. </a:t>
            </a:r>
          </a:p>
          <a:p>
            <a:pPr rtl="0" eaLnBrk="1" hangingPunct="1">
              <a:lnSpc>
                <a:spcPct val="100000"/>
              </a:lnSpc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39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E922-93AA-4FE5-82BB-AC6EDD15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54744"/>
            <a:ext cx="11873132" cy="67032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Crawling Reflex</a:t>
            </a:r>
          </a:p>
          <a:p>
            <a:pPr rtl="0" eaLnBrk="1" hangingPunct="1">
              <a:lnSpc>
                <a:spcPct val="1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Place the newborn on the abdomen . The newborn begins making crawling movements with the arm and legs</a:t>
            </a:r>
          </a:p>
          <a:p>
            <a:pPr rtl="0" eaLnBrk="1" hangingPunct="1">
              <a:lnSpc>
                <a:spcPct val="1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Reflex usually disappears after 6 weeks</a:t>
            </a:r>
          </a:p>
          <a:p>
            <a:pPr rtl="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Crossed Extension: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0">
              <a:lnSpc>
                <a:spcPct val="1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If one leg is irritated at sole while supine and legs are extended. The newborn will raise the other leg and cross it to the first leg.</a:t>
            </a:r>
          </a:p>
          <a:p>
            <a:pPr rtl="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Trunk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Incurvation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0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newborn is on prone position, and touched on one side, </a:t>
            </a:r>
          </a:p>
          <a:p>
            <a:pPr rtl="0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 will flex and swing their pelvis toward the touch.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11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17638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sz="7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Gestational Maturity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182879" y="1447800"/>
            <a:ext cx="12009121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Birth weight is poor indicator of gestational and fetal maturity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Gestation is actual time from conception to birth that the fetus remains in the uterus.           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Gestational age reflects fetal maturity: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AGA = Appropriate for gestational age10-90% on growth chart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SGA = Small for gestational age&lt; 10% on growth chart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LGA = Large for gestational age&gt; 90% on growth chart</a:t>
            </a:r>
          </a:p>
          <a:p>
            <a:pPr algn="l" rtl="0" eaLnBrk="1" hangingPunct="1">
              <a:buFontTx/>
              <a:buNone/>
            </a:pPr>
            <a:r>
              <a:rPr lang="en-US" sz="36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Other Descriptions of Maturity</a:t>
            </a:r>
            <a:endParaRPr lang="ar-JO" sz="3600" b="1" u="sng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1" hangingPunct="1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Term: 36-42 completed weeks gestation</a:t>
            </a:r>
          </a:p>
          <a:p>
            <a:pPr rtl="0" eaLnBrk="1" hangingPunct="1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Preterm: &lt;36 completed weeks gestation</a:t>
            </a:r>
          </a:p>
          <a:p>
            <a:pPr rtl="0" eaLnBrk="1" hangingPunct="1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Post term: &gt;42 completed weeks gestation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10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Assessment of Gestational Age 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47446"/>
            <a:ext cx="11957538" cy="5310554"/>
          </a:xfrm>
        </p:spPr>
        <p:txBody>
          <a:bodyPr>
            <a:normAutofit lnSpcReduction="10000"/>
          </a:bodyPr>
          <a:lstStyle/>
          <a:p>
            <a:pPr marL="0" indent="0" rtl="0" eaLnBrk="1" hangingPunct="1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New Ballard Scale of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Dubowitz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Scale</a:t>
            </a:r>
          </a:p>
          <a:p>
            <a:pPr rtl="0" eaLnBrk="1" hangingPunct="1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Appropriate for 20-44 weeks' gestation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Perform in immediate post delivery period for highest accuracy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Best done after 24 hours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Ballard exam has two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parts : </a:t>
            </a:r>
          </a:p>
          <a:p>
            <a:pPr lvl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Physical maturity portion , </a:t>
            </a:r>
          </a:p>
          <a:p>
            <a:pPr lvl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Neuromuscular maturity portion</a:t>
            </a:r>
          </a:p>
          <a:p>
            <a:pPr rtl="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44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idx="1"/>
          </p:nvPr>
        </p:nvSpPr>
        <p:spPr>
          <a:xfrm>
            <a:off x="112542" y="140676"/>
            <a:ext cx="12079458" cy="6717323"/>
          </a:xfrm>
        </p:spPr>
        <p:txBody>
          <a:bodyPr>
            <a:normAutofit fontScale="25000" lnSpcReduction="20000"/>
          </a:bodyPr>
          <a:lstStyle/>
          <a:p>
            <a:pPr algn="ctr" rtl="0" eaLnBrk="1" hangingPunct="1">
              <a:lnSpc>
                <a:spcPct val="120000"/>
              </a:lnSpc>
              <a:buNone/>
            </a:pPr>
            <a:r>
              <a:rPr lang="en-US" sz="17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The Physical Maturity Portion of the Ballard exam </a:t>
            </a:r>
          </a:p>
          <a:p>
            <a:pPr rtl="0" eaLnBrk="1" hangingPunct="1">
              <a:lnSpc>
                <a:spcPct val="120000"/>
              </a:lnSpc>
              <a:buFontTx/>
              <a:buNone/>
            </a:pPr>
            <a:r>
              <a:rPr lang="en-US" sz="12800" b="1" dirty="0">
                <a:latin typeface="Times New Roman" pitchFamily="18" charset="0"/>
                <a:cs typeface="Times New Roman" pitchFamily="18" charset="0"/>
              </a:rPr>
              <a:t>1- Skin.</a:t>
            </a:r>
          </a:p>
          <a:p>
            <a:pPr rtl="0">
              <a:lnSpc>
                <a:spcPct val="120000"/>
              </a:lnSpc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Texture, transparency, turgor, Thickens</a:t>
            </a:r>
          </a:p>
          <a:p>
            <a:pPr rtl="0">
              <a:lnSpc>
                <a:spcPct val="120000"/>
              </a:lnSpc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May be dry/peeling if post-mature</a:t>
            </a: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sz="1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2-Lanugo Hair</a:t>
            </a:r>
          </a:p>
          <a:p>
            <a:pPr lvl="0">
              <a:lnSpc>
                <a:spcPct val="120000"/>
              </a:lnSpc>
            </a:pPr>
            <a:r>
              <a:rPr lang="en-US" sz="1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Downy hair on trunk and extremities </a:t>
            </a:r>
          </a:p>
          <a:p>
            <a:pPr lvl="0">
              <a:lnSpc>
                <a:spcPct val="120000"/>
              </a:lnSpc>
            </a:pPr>
            <a:r>
              <a:rPr lang="en-US" sz="1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Disappears as pregnancy progresses</a:t>
            </a:r>
          </a:p>
          <a:p>
            <a:pPr rtl="0" eaLnBrk="1" hangingPunct="1">
              <a:lnSpc>
                <a:spcPct val="120000"/>
              </a:lnSpc>
              <a:buFontTx/>
              <a:buNone/>
            </a:pPr>
            <a:r>
              <a:rPr lang="en-US" sz="14400" b="1" dirty="0">
                <a:latin typeface="Times New Roman" pitchFamily="18" charset="0"/>
                <a:cs typeface="Times New Roman" pitchFamily="18" charset="0"/>
              </a:rPr>
              <a:t>3-Sole Planter  Creases</a:t>
            </a:r>
          </a:p>
          <a:p>
            <a:pPr rtl="0" eaLnBrk="1" hangingPunct="1">
              <a:lnSpc>
                <a:spcPct val="120000"/>
              </a:lnSpc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Increase with gestational age (both depth &amp; number.)</a:t>
            </a:r>
          </a:p>
          <a:p>
            <a:pPr marL="0" indent="0" rtl="0" eaLnBrk="1" hangingPunct="1">
              <a:lnSpc>
                <a:spcPct val="90000"/>
              </a:lnSpc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rtl="0" eaLnBrk="1" hangingPunct="1">
              <a:lnSpc>
                <a:spcPct val="90000"/>
              </a:lnSpc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</a:pP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lnSpc>
                <a:spcPct val="100000"/>
              </a:lnSpc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rtl="0" eaLnBrk="1" hangingPunct="1">
              <a:lnSpc>
                <a:spcPct val="90000"/>
              </a:lnSpc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315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idx="1"/>
          </p:nvPr>
        </p:nvSpPr>
        <p:spPr>
          <a:xfrm>
            <a:off x="112542" y="140676"/>
            <a:ext cx="12079458" cy="6717323"/>
          </a:xfrm>
        </p:spPr>
        <p:txBody>
          <a:bodyPr>
            <a:normAutofit fontScale="40000" lnSpcReduction="20000"/>
          </a:bodyPr>
          <a:lstStyle/>
          <a:p>
            <a:pPr algn="ctr" rtl="0" eaLnBrk="1" hangingPunct="1">
              <a:lnSpc>
                <a:spcPct val="120000"/>
              </a:lnSpc>
              <a:buNone/>
            </a:pP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The Physical Maturity Portion of the Ballard exam </a:t>
            </a:r>
          </a:p>
          <a:p>
            <a:pPr marL="0" indent="0" rtl="0" eaLnBrk="1" hangingPunct="1">
              <a:lnSpc>
                <a:spcPct val="120000"/>
              </a:lnSpc>
              <a:buNone/>
            </a:pP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4-Areola of Breast:</a:t>
            </a:r>
            <a:r>
              <a:rPr lang="en-US" sz="7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At term, 5-10 mm in diameter</a:t>
            </a:r>
            <a:endParaRPr lang="en-US" sz="7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5-Eyes—Opening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6-Ear Cartilages:</a:t>
            </a:r>
            <a:r>
              <a:rPr lang="en-US" sz="7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Cartilage stiffens, recoil increases, and curvature of Pinna increases with advancing gestational age.</a:t>
            </a:r>
          </a:p>
          <a:p>
            <a:pPr rtl="0" eaLnBrk="1" hangingPunct="1">
              <a:lnSpc>
                <a:spcPct val="120000"/>
              </a:lnSpc>
              <a:buFontTx/>
              <a:buNone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7-Genitalia: </a:t>
            </a:r>
          </a:p>
          <a:p>
            <a:pPr rtl="0" eaLnBrk="1" hangingPunct="1">
              <a:lnSpc>
                <a:spcPct val="120000"/>
              </a:lnSpc>
              <a:buFontTx/>
              <a:buNone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A. Female, look for the labia majora to cover the labia minora and clitoris</a:t>
            </a:r>
          </a:p>
          <a:p>
            <a:pPr rtl="0" eaLnBrk="1" hangingPunct="1">
              <a:lnSpc>
                <a:spcPct val="120000"/>
              </a:lnSpc>
              <a:buFontTx/>
              <a:buNone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B. Male, check for descended testicles &amp; scrotal  rugae</a:t>
            </a:r>
          </a:p>
          <a:p>
            <a:pPr>
              <a:defRPr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</a:pP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lnSpc>
                <a:spcPct val="100000"/>
              </a:lnSpc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rtl="0" eaLnBrk="1" hangingPunct="1">
              <a:lnSpc>
                <a:spcPct val="90000"/>
              </a:lnSpc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5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49902-8432-4359-87EF-08A60872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0"/>
            <a:ext cx="12093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99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rmAutofit/>
          </a:bodyPr>
          <a:lstStyle/>
          <a:p>
            <a:pPr algn="ctr" rtl="0" eaLnBrk="1" hangingPunct="1">
              <a:buFontTx/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The Neuromuscular Portion of The Gestational Exam </a:t>
            </a:r>
          </a:p>
          <a:p>
            <a:pPr algn="ctr" rtl="0" eaLnBrk="1" hangingPunct="1">
              <a:buFontTx/>
              <a:buNone/>
            </a:pP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1-Resting posture </a:t>
            </a:r>
            <a:r>
              <a:rPr lang="en-US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Relaxed posture (extension) seen in the premature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Flexion increases with maturity</a:t>
            </a:r>
          </a:p>
          <a:p>
            <a:pPr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2-Square window angle:</a:t>
            </a:r>
            <a:r>
              <a:rPr lang="en-US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Flex hand onto underside of forearm, identify angle at which you feel resistance.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Angle decreases with increasing gestational age.</a:t>
            </a:r>
          </a:p>
          <a:p>
            <a:pPr rtl="0" eaLnBrk="1" hangingPunct="1">
              <a:buFontTx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3-Arm recoil : </a:t>
            </a:r>
          </a:p>
          <a:p>
            <a:pPr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Flex infant’s arms, extend for 5 sec. Then release . Note angle formed as arms recoil. Decreases with increasing gestational age</a:t>
            </a:r>
            <a:r>
              <a:rPr lang="en-US" sz="2800" dirty="0">
                <a:cs typeface="Arial" charset="0"/>
              </a:rPr>
              <a:t>.</a:t>
            </a:r>
          </a:p>
          <a:p>
            <a:pPr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771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rmAutofit fontScale="77500" lnSpcReduction="20000"/>
          </a:bodyPr>
          <a:lstStyle/>
          <a:p>
            <a:pPr algn="ctr" rtl="0" eaLnBrk="1" hangingPunct="1">
              <a:buFontTx/>
              <a:buNone/>
            </a:pP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Tx/>
              <a:buNone/>
            </a:pPr>
            <a:r>
              <a:rPr lang="en-US" sz="4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The Neuromuscular Portion of The Gestational Exam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4-Popliteal angle :</a:t>
            </a:r>
            <a:r>
              <a:rPr lang="en-US" sz="35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Place infant on back. Extend one leg and measure angle at point of resistance 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Angle becomes more acute as gestation progresses.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5-Scarf’s sign :</a:t>
            </a:r>
            <a:r>
              <a:rPr lang="en-US" sz="35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Draw one arm across chest until resistance is felt;  Note relation of elbow to midline of chest. </a:t>
            </a:r>
          </a:p>
          <a:p>
            <a:pPr>
              <a:lnSpc>
                <a:spcPct val="120000"/>
              </a:lnSpc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Resistance increases with advancing gestational age.</a:t>
            </a:r>
          </a:p>
          <a:p>
            <a:pPr rtl="0" eaLnBrk="1" hangingPunct="1">
              <a:lnSpc>
                <a:spcPct val="120000"/>
              </a:lnSpc>
              <a:buFontTx/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6-Heal to Ear : </a:t>
            </a:r>
          </a:p>
          <a:p>
            <a:pPr rtl="0">
              <a:lnSpc>
                <a:spcPct val="12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Attempt to raise foot to ear, Noting point at which foot slips from your grasp</a:t>
            </a:r>
          </a:p>
          <a:p>
            <a:pPr rtl="0">
              <a:lnSpc>
                <a:spcPct val="12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Resistance increases with gestational age</a:t>
            </a:r>
          </a:p>
          <a:p>
            <a:pPr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72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3" descr="C:\Documents and Settings\xp\My Documents\Lectures\pilliteri2\jpg\F3004-024-0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19" name="TextBox 9"/>
          <p:cNvSpPr txBox="1">
            <a:spLocks noChangeArrowheads="1"/>
          </p:cNvSpPr>
          <p:nvPr/>
        </p:nvSpPr>
        <p:spPr bwMode="auto">
          <a:xfrm>
            <a:off x="1524000" y="1"/>
            <a:ext cx="23431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Physical maturity</a:t>
            </a:r>
          </a:p>
        </p:txBody>
      </p:sp>
      <p:sp>
        <p:nvSpPr>
          <p:cNvPr id="8" name="Multiply 7"/>
          <p:cNvSpPr/>
          <p:nvPr/>
        </p:nvSpPr>
        <p:spPr>
          <a:xfrm>
            <a:off x="5715000" y="13716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9" name="Multiply 8"/>
          <p:cNvSpPr/>
          <p:nvPr/>
        </p:nvSpPr>
        <p:spPr>
          <a:xfrm>
            <a:off x="7924800" y="21336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11" name="Multiply 10"/>
          <p:cNvSpPr/>
          <p:nvPr/>
        </p:nvSpPr>
        <p:spPr>
          <a:xfrm>
            <a:off x="6781800" y="28194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12" name="Multiply 11"/>
          <p:cNvSpPr/>
          <p:nvPr/>
        </p:nvSpPr>
        <p:spPr>
          <a:xfrm>
            <a:off x="6781800" y="35814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13" name="Multiply 12"/>
          <p:cNvSpPr/>
          <p:nvPr/>
        </p:nvSpPr>
        <p:spPr>
          <a:xfrm>
            <a:off x="7924800" y="44196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96401" y="5105400"/>
            <a:ext cx="1108075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7200">
                <a:solidFill>
                  <a:srgbClr val="FF0000"/>
                </a:solidFill>
                <a:latin typeface="Times New Roman" pitchFamily="18" charset="0"/>
              </a:rPr>
              <a:t>19</a:t>
            </a:r>
          </a:p>
        </p:txBody>
      </p:sp>
      <p:sp>
        <p:nvSpPr>
          <p:cNvPr id="15" name="Multiply 14"/>
          <p:cNvSpPr/>
          <p:nvPr/>
        </p:nvSpPr>
        <p:spPr>
          <a:xfrm>
            <a:off x="6858000" y="5334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449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rtl="0">
              <a:defRPr/>
            </a:pPr>
            <a:r>
              <a:rPr lang="en-US" sz="1400">
                <a:solidFill>
                  <a:srgbClr val="000099"/>
                </a:solidFill>
              </a:rPr>
              <a:t>Neonatal Care</a:t>
            </a:r>
          </a:p>
        </p:txBody>
      </p:sp>
      <p:pic>
        <p:nvPicPr>
          <p:cNvPr id="240643" name="Picture 2" descr="C:\Documents and Settings\xp\My Documents\Lectures\pilliteri2\jpg\F3004-024-02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5764"/>
            <a:ext cx="8458200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TextBox 7"/>
          <p:cNvSpPr txBox="1">
            <a:spLocks noChangeArrowheads="1"/>
          </p:cNvSpPr>
          <p:nvPr/>
        </p:nvSpPr>
        <p:spPr bwMode="auto">
          <a:xfrm>
            <a:off x="1524001" y="1"/>
            <a:ext cx="33178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Neuromuscular Maturity</a:t>
            </a:r>
          </a:p>
        </p:txBody>
      </p:sp>
      <p:sp>
        <p:nvSpPr>
          <p:cNvPr id="7" name="Multiply 6"/>
          <p:cNvSpPr/>
          <p:nvPr/>
        </p:nvSpPr>
        <p:spPr>
          <a:xfrm>
            <a:off x="6934200" y="41910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9" name="Multiply 8"/>
          <p:cNvSpPr/>
          <p:nvPr/>
        </p:nvSpPr>
        <p:spPr>
          <a:xfrm>
            <a:off x="6934200" y="51054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10" name="Multiply 9"/>
          <p:cNvSpPr/>
          <p:nvPr/>
        </p:nvSpPr>
        <p:spPr>
          <a:xfrm>
            <a:off x="7010400" y="33528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11" name="Multiply 10"/>
          <p:cNvSpPr/>
          <p:nvPr/>
        </p:nvSpPr>
        <p:spPr>
          <a:xfrm>
            <a:off x="6934200" y="24384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12" name="Multiply 11"/>
          <p:cNvSpPr/>
          <p:nvPr/>
        </p:nvSpPr>
        <p:spPr>
          <a:xfrm>
            <a:off x="5791200" y="15240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13" name="Multiply 12"/>
          <p:cNvSpPr/>
          <p:nvPr/>
        </p:nvSpPr>
        <p:spPr>
          <a:xfrm>
            <a:off x="6858000" y="685800"/>
            <a:ext cx="914400" cy="914400"/>
          </a:xfrm>
          <a:prstGeom prst="mathMultiply">
            <a:avLst>
              <a:gd name="adj1" fmla="val 8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20201" y="4953001"/>
            <a:ext cx="1211263" cy="13239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8000">
                <a:solidFill>
                  <a:srgbClr val="FF0000"/>
                </a:solidFill>
                <a:latin typeface="Times New Roman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980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rtl="0">
              <a:defRPr/>
            </a:pPr>
            <a:r>
              <a:rPr lang="en-US" sz="1400">
                <a:solidFill>
                  <a:srgbClr val="000099"/>
                </a:solidFill>
              </a:rPr>
              <a:t>Neonatal Care</a:t>
            </a:r>
          </a:p>
        </p:txBody>
      </p:sp>
      <p:sp>
        <p:nvSpPr>
          <p:cNvPr id="241667" name="Slide Number Placeholder 5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0"/>
            <a:fld id="{C26D02D9-0F45-4378-8E30-D8A890582738}" type="slidenum">
              <a:rPr lang="ar-SA" sz="1400">
                <a:solidFill>
                  <a:srgbClr val="000099"/>
                </a:solidFill>
              </a:rPr>
              <a:pPr algn="r" rtl="0"/>
              <a:t>64</a:t>
            </a:fld>
            <a:endParaRPr lang="en-US" sz="1400">
              <a:solidFill>
                <a:srgbClr val="000099"/>
              </a:solidFill>
            </a:endParaRPr>
          </a:p>
        </p:txBody>
      </p:sp>
      <p:pic>
        <p:nvPicPr>
          <p:cNvPr id="241668" name="Picture 2" descr="C:\Documents and Settings\xp\My Documents\Lectures\pilliteri2\jpg\F3004-024-02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57200"/>
            <a:ext cx="5867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9" name="TextBox 7"/>
          <p:cNvSpPr txBox="1">
            <a:spLocks noChangeArrowheads="1"/>
          </p:cNvSpPr>
          <p:nvPr/>
        </p:nvSpPr>
        <p:spPr bwMode="auto">
          <a:xfrm>
            <a:off x="2362201" y="533401"/>
            <a:ext cx="119295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Scoring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1" y="1905000"/>
            <a:ext cx="1878013" cy="584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19+17=36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4038600" y="4419600"/>
            <a:ext cx="4572000" cy="1524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24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2801" y="4191000"/>
            <a:ext cx="595313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3200">
                <a:latin typeface="Times New Roman" pitchFamily="18" charset="0"/>
              </a:rPr>
              <a:t>36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610601" y="4191000"/>
            <a:ext cx="595313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3200">
                <a:solidFill>
                  <a:srgbClr val="003399"/>
                </a:solidFill>
                <a:latin typeface="Times New Roman" pitchFamily="18" charset="0"/>
              </a:rPr>
              <a:t>39</a:t>
            </a:r>
            <a:endParaRPr lang="en-US" sz="240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1" grpId="0" animBg="1"/>
      <p:bldP spid="12" grpId="0" build="allAtOnce" animBg="1"/>
      <p:bldP spid="1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583059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/>
              <a:tblGrid>
                <a:gridCol w="248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marL="0" marR="0" algn="justLow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Score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Interpretation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Nursing Interventions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99">
                <a:tc>
                  <a:txBody>
                    <a:bodyPr/>
                    <a:lstStyle/>
                    <a:p>
                      <a:pPr marL="0" marR="0" algn="justLow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7 to 10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Well baby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Rarely needs resuscitation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1">
                <a:tc>
                  <a:txBody>
                    <a:bodyPr/>
                    <a:lstStyle/>
                    <a:p>
                      <a:pPr marL="0" marR="0" algn="justLow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4 to 6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At risk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Newborn needs intensive care 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Requires resuscitation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Suction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Dry immediately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Ventilate until stable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Careful observation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0">
                <a:tc>
                  <a:txBody>
                    <a:bodyPr/>
                    <a:lstStyle/>
                    <a:p>
                      <a:pPr marL="0" marR="0" algn="justLow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latin typeface="Times New Roman"/>
                          <a:ea typeface="MS Mincho"/>
                          <a:cs typeface="Arial"/>
                        </a:rPr>
                        <a:t>0 to 3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Sick baby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Prognosis for NB is grave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Intensive resuscitation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ET/ </a:t>
                      </a:r>
                      <a:r>
                        <a:rPr lang="en-US" sz="2800" kern="1200" dirty="0" err="1">
                          <a:latin typeface="Times New Roman"/>
                          <a:ea typeface="MS Mincho"/>
                          <a:cs typeface="Arial"/>
                        </a:rPr>
                        <a:t>Ambu</a:t>
                      </a: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 bag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Ventilate with 100% O2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CPR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Maintain body temperature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latin typeface="Times New Roman"/>
                          <a:ea typeface="MS Mincho"/>
                          <a:cs typeface="Arial"/>
                        </a:rPr>
                        <a:t>Parental support </a:t>
                      </a:r>
                      <a:endParaRPr lang="en-US" sz="280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Delivery Room Care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7638"/>
            <a:ext cx="12192001" cy="5440362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en-GB" sz="6300" dirty="0">
                <a:latin typeface="Times New Roman" pitchFamily="18" charset="0"/>
                <a:cs typeface="Times New Roman" pitchFamily="18" charset="0"/>
              </a:rPr>
              <a:t>Care of a normal baby at birth (Until 1 hour after birth)</a:t>
            </a:r>
          </a:p>
          <a:p>
            <a:pPr>
              <a:lnSpc>
                <a:spcPct val="120000"/>
              </a:lnSpc>
            </a:pPr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Is critical to the neonate because his transition must be very quickly from the intrauterine environment; that provided for all fetal needs to the extra-uterine environment that requires the neonate to function independently. </a:t>
            </a:r>
          </a:p>
          <a:p>
            <a:pPr>
              <a:lnSpc>
                <a:spcPct val="120000"/>
              </a:lnSpc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The first 24 hours of life is a very significant and a highly vulnerable time.</a:t>
            </a:r>
          </a:p>
          <a:p>
            <a:pPr>
              <a:lnSpc>
                <a:spcPct val="120000"/>
              </a:lnSpc>
            </a:pPr>
            <a:endParaRPr lang="en-US" sz="6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6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5083" y="190500"/>
            <a:ext cx="11966917" cy="6667500"/>
          </a:xfrm>
        </p:spPr>
        <p:txBody>
          <a:bodyPr vert="horz" lIns="0" tIns="45720" rIns="18288" bIns="45720" rtlCol="0"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FOUR Basic Needs  At Birth</a:t>
            </a:r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143000" indent="-1143000" 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Normal breathing</a:t>
            </a:r>
          </a:p>
          <a:p>
            <a:pPr marL="1143000" indent="-1143000" 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Thermal protection</a:t>
            </a:r>
          </a:p>
          <a:p>
            <a:pPr marL="1143000" indent="-1143000" algn="ctr">
              <a:spcBef>
                <a:spcPct val="0"/>
              </a:spcBef>
              <a:buFont typeface="+mj-lt"/>
              <a:buAutoNum type="arabicPeriod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Mother’s milk</a:t>
            </a:r>
          </a:p>
          <a:p>
            <a:pPr marL="1143000" indent="-1143000" algn="ctr">
              <a:buFont typeface="+mj-lt"/>
              <a:buAutoNum type="arabicPeriod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 Protection from infection</a:t>
            </a:r>
          </a:p>
          <a:p>
            <a:pPr marL="0" indent="0"/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460" name="Footer Placeholder 2"/>
          <p:cNvSpPr txBox="1">
            <a:spLocks noGrp="1"/>
          </p:cNvSpPr>
          <p:nvPr/>
        </p:nvSpPr>
        <p:spPr bwMode="auto">
          <a:xfrm>
            <a:off x="9067800" y="62865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0"/>
            <a:r>
              <a:rPr lang="en-US" sz="1400" b="1" i="1">
                <a:solidFill>
                  <a:srgbClr val="FFFFFF"/>
                </a:solidFill>
              </a:rPr>
              <a:t>NC-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4888</TotalTime>
  <Words>3502</Words>
  <Application>Microsoft Office PowerPoint</Application>
  <PresentationFormat>Widescreen</PresentationFormat>
  <Paragraphs>521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The Neonatal Period</vt:lpstr>
      <vt:lpstr> Measurements of Term Neonate </vt:lpstr>
      <vt:lpstr> Vital Sings of Term Neonate: </vt:lpstr>
      <vt:lpstr> APGAR SCORE:  </vt:lpstr>
      <vt:lpstr>PowerPoint Presentation</vt:lpstr>
      <vt:lpstr>PowerPoint Presentation</vt:lpstr>
      <vt:lpstr> Delivery Room Care </vt:lpstr>
      <vt:lpstr>PowerPoint Presentation</vt:lpstr>
      <vt:lpstr>PowerPoint Presentation</vt:lpstr>
      <vt:lpstr>Circulation</vt:lpstr>
      <vt:lpstr>Functional Closure Of Fetal Shunts</vt:lpstr>
      <vt:lpstr> Neonatal’ Transitions  </vt:lpstr>
      <vt:lpstr>Pulmonary vessels dilate, causing increased blood flow to lungs</vt:lpstr>
      <vt:lpstr>PowerPoint Presentation</vt:lpstr>
      <vt:lpstr> Neonatal Thermoregulation (Thermal protection) </vt:lpstr>
      <vt:lpstr>PowerPoint Presentation</vt:lpstr>
      <vt:lpstr>Heat Production: </vt:lpstr>
      <vt:lpstr> Brown Fat </vt:lpstr>
      <vt:lpstr> Signs &amp;Symptoms of Hypothermia In Neonate  </vt:lpstr>
      <vt:lpstr> Nursing Intervention and management (warm chain): </vt:lpstr>
      <vt:lpstr> Nursing Intervention and management (warm chain): </vt:lpstr>
      <vt:lpstr>Hyperthermia  </vt:lpstr>
      <vt:lpstr> Nursing Management of hyperthermia </vt:lpstr>
      <vt:lpstr> 3-Mother’s milk  </vt:lpstr>
      <vt:lpstr> Essential Neonatal Care at Birth </vt:lpstr>
      <vt:lpstr>Basic Equipments</vt:lpstr>
      <vt:lpstr>PowerPoint Presentation</vt:lpstr>
      <vt:lpstr>Immediate Newborn Care Steps</vt:lpstr>
      <vt:lpstr> Immediate Newborn Care Steps: </vt:lpstr>
      <vt:lpstr>PowerPoint Presentation</vt:lpstr>
      <vt:lpstr>PowerPoint Presentation</vt:lpstr>
      <vt:lpstr>Newborn Care Steps:</vt:lpstr>
      <vt:lpstr>Newborn Care Steps:</vt:lpstr>
      <vt:lpstr> Newborn Physiological Adjustment to Extra Uterine Life </vt:lpstr>
      <vt:lpstr> 3. Gastrointestinal and hepatic (Liver)  </vt:lpstr>
      <vt:lpstr> 3. Gastrointestinal and hepatic (Liver)  </vt:lpstr>
      <vt:lpstr>PowerPoint Presentation</vt:lpstr>
      <vt:lpstr>Newborn Weight </vt:lpstr>
      <vt:lpstr>Liver</vt:lpstr>
      <vt:lpstr> Fluid and Electrolytes </vt:lpstr>
      <vt:lpstr>RENAL AND GENITALIA</vt:lpstr>
      <vt:lpstr> 5- MUSCULOSKELETAL SYSTEM  </vt:lpstr>
      <vt:lpstr> Assess Extremities </vt:lpstr>
      <vt:lpstr> HEMOPOIETIC SYSTEM: </vt:lpstr>
      <vt:lpstr> SENSORY FUNCTIONS: </vt:lpstr>
      <vt:lpstr> SENSORY FUNCTIONS: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Gestational Maturity  </vt:lpstr>
      <vt:lpstr>Assessment of Gestational 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n.shawish</dc:creator>
  <cp:lastModifiedBy>n.shawish</cp:lastModifiedBy>
  <cp:revision>179</cp:revision>
  <dcterms:created xsi:type="dcterms:W3CDTF">2022-10-24T04:41:32Z</dcterms:created>
  <dcterms:modified xsi:type="dcterms:W3CDTF">2023-12-26T06:22:23Z</dcterms:modified>
</cp:coreProperties>
</file>