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95" r:id="rId2"/>
    <p:sldId id="260" r:id="rId3"/>
    <p:sldId id="262" r:id="rId4"/>
    <p:sldId id="263" r:id="rId5"/>
    <p:sldId id="981" r:id="rId6"/>
    <p:sldId id="982" r:id="rId7"/>
    <p:sldId id="945" r:id="rId8"/>
    <p:sldId id="293" r:id="rId9"/>
    <p:sldId id="983" r:id="rId10"/>
    <p:sldId id="947" r:id="rId11"/>
    <p:sldId id="267" r:id="rId12"/>
    <p:sldId id="984" r:id="rId13"/>
    <p:sldId id="985" r:id="rId14"/>
    <p:sldId id="951" r:id="rId15"/>
    <p:sldId id="987" r:id="rId16"/>
    <p:sldId id="986" r:id="rId17"/>
    <p:sldId id="988" r:id="rId18"/>
    <p:sldId id="989" r:id="rId19"/>
    <p:sldId id="9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outlineViewPr>
    <p:cViewPr>
      <p:scale>
        <a:sx n="33" d="100"/>
        <a:sy n="33" d="100"/>
      </p:scale>
      <p:origin x="0" y="-242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762-418C-4E2D-8291-CFABE99A81F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CD20-73CA-49C0-9527-A33F1ED4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274-A10D-40BB-9CE9-B666D7E4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F90D-2FE8-4C94-8E8A-3A43DB50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43B9-FC16-48C9-86C8-5B06369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D168-3DD8-44B5-872C-B81F3DA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F4F5-47A2-46AF-B9F3-C09B84B3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21-1B07-4969-91A4-782D415C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45D3C-662D-4953-8422-BCAD5E19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0C15-1223-4261-A46C-71A4D88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4AED-322C-41D9-A3D0-A078683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4A9-D2AB-4695-B628-665B1D3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8919-B0AF-4FFD-A6D4-B883CE63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C2BA-1975-45D5-BC05-4F94FE21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BE2-DF3D-4D44-B659-68548FD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3FCE-07AF-4B6B-81A5-24525AFE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18DC-48DA-4CEC-A407-B7C7070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721-51A5-4EDA-8D93-EE9F7ED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0D2-27BF-490F-9596-C5DEEAA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2F75-B2E2-4D12-AE1C-F271918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0F64-6686-4617-B872-FFD73B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CDC1-4F8C-4FFE-ACFE-13466F6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0E-941D-47B6-B8F3-F40CC27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221E-1B1A-4DAE-857B-FA2773AB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95FA-BD15-4A66-8CA3-D1FA3F8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F9DE-D02C-4ADE-A3D6-09023280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A06-1A16-4680-A517-7055BC2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39B8-2229-4551-BB22-DA9650EF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E078-E455-4F20-B0D4-0664C9FD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7BE-DEA4-4CF5-BE46-E46F85B6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A047-5AA7-49EF-AE41-5138DF5E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AA98-F754-47DC-8B6E-F228B27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8461-8F10-4E48-97D0-A4CCF3C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433-381A-4F6F-8898-29C9852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6886-0149-40DD-BCF8-62979ACF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6583-1720-4A40-B108-B434A41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4C4-BD9C-4F11-9D84-7E0ACB18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D7B78-B752-4E45-8255-31EC40051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320D-EACB-451D-9C2C-6D5E60E7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96B8-1C0A-4A68-A4C6-39B09179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5C8CC-FDF1-46B9-858D-145F2D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76FB-4FBD-431B-B83E-4DB98F8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2E61-38F3-4262-ADBA-ED96C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BB347-2635-4670-9152-6C394DD0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DA3E-E09B-4F83-BD7C-7D8F1DF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EDC21-5F3A-4F19-8D7A-1444EBB2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28BDB-A1EB-4EE3-B31D-05DDFA2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5D03D-A245-41E4-875E-57B91B23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E367-8278-448F-9DBD-9A47E63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A0F6-8E74-484A-969D-7209B5F8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4F40-8972-4DF1-A773-81AEC6B6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12F9-1A54-48B2-A751-2C1ED67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C683-A9C9-4378-98E4-0FE8F90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0234-49A2-4D48-A6AF-DB71D22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CB1-3C2E-49A4-8623-70BA8C90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66C-0C5D-47A9-AC54-BCCA36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3C58-03BD-4378-9CC7-2A485591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DAAA-4A61-4CE9-A778-96A707C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13B1-BE29-4F16-893D-94466EA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6CB-894C-4F0B-85A9-5A5F98E4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7BE0-38D4-492B-A612-F4BCB9A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EFD2-C3D3-4FED-B4A8-575E627A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341E-1B85-4D16-B4BA-91430D72A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688-90AB-480A-9311-7B6F4CC1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8F3-B112-4B0D-8B18-D9A45654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009900" y="1920478"/>
            <a:ext cx="1771650" cy="2651522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EA25E2-CEA6-41B6-9F99-2C18A9B84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88" y="76200"/>
            <a:ext cx="4839872" cy="6705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41288" y="647114"/>
            <a:ext cx="7652824" cy="57255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Pediatric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8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New born Nursing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8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Unit 3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8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Birth Injuries</a:t>
            </a:r>
          </a:p>
          <a:p>
            <a:pPr algn="ctr">
              <a:spcBef>
                <a:spcPct val="0"/>
              </a:spcBef>
              <a:defRPr/>
            </a:pPr>
            <a:br>
              <a:rPr lang="en-US" sz="3300" dirty="0">
                <a:solidFill>
                  <a:srgbClr val="C00000"/>
                </a:solidFill>
                <a:latin typeface="Algerian" pitchFamily="82" charset="0"/>
                <a:ea typeface="+mj-ea"/>
                <a:cs typeface="+mj-cs"/>
              </a:rPr>
            </a:br>
            <a:endParaRPr lang="en-US" sz="3300" dirty="0">
              <a:solidFill>
                <a:srgbClr val="C00000"/>
              </a:solidFill>
              <a:latin typeface="Algerian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676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5" y="0"/>
            <a:ext cx="11408899" cy="1524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Phrenic nerve paralysis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2192001" cy="52578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Oxygen, IV fluids, gavage feedings, antibiotics are indicated if pneumonia occurs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If bilateral, assisted ventilation shortly after delivery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Plication (tightening of stretched or weakened )of the diaphragm early in the 2nd month of life</a:t>
            </a:r>
          </a:p>
          <a:p>
            <a:pPr lvl="0"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Classification: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Nerve injury 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417638"/>
            <a:ext cx="12023188" cy="528796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C. Facial Nerve Palsy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Caused by prolonged second stage and forceps delivery</a:t>
            </a:r>
          </a:p>
          <a:p>
            <a:pPr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-It can be central paralysis: limited to lower 1/2 or 2/3 of the contra lateral side</a:t>
            </a:r>
          </a:p>
          <a:p>
            <a:pPr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-It can be peripheral-entire side of the face</a:t>
            </a:r>
          </a:p>
          <a:p>
            <a:pPr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-Persistently open eye on the affected side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Classification: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Nerve injury 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417638"/>
            <a:ext cx="12023188" cy="5287962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Vocal Cord Paralysis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Uncommon injury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Manifested by  free or hoarseness with mild inspiratory stridor or bilateral-stridor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Require  gentle handling and frequent small feedings, usually resolves within 6 weeks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If bilateral is caused by hypoxia or hemorrhage into the brain stem. It requires immediate intubation, tracheostomy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8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Classification: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Nerve injury 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589648"/>
            <a:ext cx="12023188" cy="511595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Injuries to Spine and Spinal Cord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Result from breech deliveries brow and  face presentations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This injury may 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lead into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Stillborn,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Respiratory depression,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Flaccidity and immobility of the lower limbs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Constipation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Shock, 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Hypothermia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Contractures and bony deformities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Cerebral palsy</a:t>
            </a: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4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Spinal cord injuries</a:t>
            </a: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1308295"/>
            <a:ext cx="12079458" cy="554970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Basic resuscitative measures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-In case of vertebral fracture: Reduction and relief of cord compression,  Followed by appropriate immobilization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-Position of paralyzed parts should be changed every 2 hours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-Indwelling urinary catheter should be inserted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-Urology consult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Classification: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Fractures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589648"/>
            <a:ext cx="12023188" cy="5115952"/>
          </a:xfrm>
        </p:spPr>
        <p:txBody>
          <a:bodyPr>
            <a:normAutofit fontScale="85000" lnSpcReduction="20000"/>
          </a:bodyPr>
          <a:lstStyle/>
          <a:p>
            <a:pPr marL="742950" lvl="0" indent="-742950">
              <a:lnSpc>
                <a:spcPct val="100000"/>
              </a:lnSpc>
              <a:buAutoNum type="alphaL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Skull Fractures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Caused by forceful contact of the fetal skull against the maternal pelvis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Linear fractures of the skull are accompanied by soft tissue changes &amp;cephalohematoma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Depressed fractures are visible palpable indentations in the smooth contour of the skull ( ping-pong) ball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Simple fractures heal without complication 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Repeat radiographs within 2-3 months to detect early widening of the fracture line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8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Classification: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Fractures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589648"/>
            <a:ext cx="12023188" cy="5115952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b. Clavicular fractures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Increased in instrumental delivery resulting from LGA, or shoulder dystocia.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The fracture is noticeable with movement of the shoulder secondary to a snapping sensation (crepitus) palpable over the bone involved.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Complete and some greenstick fractures may be apparent shortly after birth.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Obvious callus at 7-10 days of age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Movement of the arm may be affected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Pain subsides in 7-10 days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Management by Immobilization of a limb </a:t>
            </a:r>
            <a:endParaRPr lang="en-US" sz="5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48DDF-9AB8-435E-AA85-92EDF832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858" y="4290646"/>
            <a:ext cx="1322364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9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Classification: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Hemorrhages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589648"/>
            <a:ext cx="12023188" cy="5115952"/>
          </a:xfrm>
        </p:spPr>
        <p:txBody>
          <a:bodyPr>
            <a:normAutofit fontScale="62500" lnSpcReduction="20000"/>
          </a:bodyPr>
          <a:lstStyle/>
          <a:p>
            <a:pPr marL="742950" lvl="0" indent="-742950">
              <a:lnSpc>
                <a:spcPct val="100000"/>
              </a:lnSpc>
              <a:buAutoNum type="alphaL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Subdural hemorrhage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is tearing of cerebral veins or venous sinuses. </a:t>
            </a:r>
          </a:p>
          <a:p>
            <a:pPr lvl="0">
              <a:lnSpc>
                <a:spcPct val="100000"/>
              </a:lnSpc>
              <a:buNone/>
            </a:pP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Risk  factors are: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Cephalo-pelvic disproportion (CPD),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Mal-presentation,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Abnormal length of labor,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Breech vaginal delivery,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Instrument-assisted delivery.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Clinical presentation can vary from normal to seizure activity with behavioral changes. </a:t>
            </a:r>
          </a:p>
          <a:p>
            <a:pPr marL="742950" lvl="0" indent="-742950">
              <a:lnSpc>
                <a:spcPct val="100000"/>
              </a:lnSpc>
              <a:buAutoNum type="alphaLcPeriod"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100000"/>
              </a:lnSpc>
              <a:buAutoNum type="alphaL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Subarachnoid hemorrhage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014D2-3737-4631-B035-4305521A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346" y="1055077"/>
            <a:ext cx="3303240" cy="36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3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Classification: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Hemorrhages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589648"/>
            <a:ext cx="12023188" cy="511595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Subarachnoid hemorrhage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is venous bleeding in the subarachnoid space.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Risk factors are: prematurity, trauma, or hypoxia.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has the highest incidence of neonatal intracranial hemorrhage.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clinical presentation ranges from normal to seizure activity.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outcome is usually good.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ü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FAF1B-BF7E-40E9-87CB-69167161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2" y="654149"/>
            <a:ext cx="2473689" cy="15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1606" cy="1417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Diagnostics of birth injury: 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2192000" cy="50292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X-rays 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Ultrasound  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MRI  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CT </a:t>
            </a:r>
          </a:p>
          <a:p>
            <a:pPr>
              <a:lnSpc>
                <a:spcPct val="100000"/>
              </a:lnSpc>
            </a:pP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3"/>
          <p:cNvSpPr>
            <a:spLocks noGrp="1" noChangeArrowheads="1"/>
          </p:cNvSpPr>
          <p:nvPr>
            <p:ph idx="1"/>
          </p:nvPr>
        </p:nvSpPr>
        <p:spPr>
          <a:xfrm>
            <a:off x="-2" y="0"/>
            <a:ext cx="12192001" cy="6705600"/>
          </a:xfrm>
        </p:spPr>
        <p:txBody>
          <a:bodyPr>
            <a:normAutofit fontScale="55000" lnSpcReduction="20000"/>
          </a:bodyPr>
          <a:lstStyle/>
          <a:p>
            <a:pPr algn="ctr" rtl="0" eaLnBrk="1" hangingPunct="1">
              <a:lnSpc>
                <a:spcPct val="110000"/>
              </a:lnSpc>
              <a:buFontTx/>
              <a:buNone/>
            </a:pP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Birth injury is any condition that has adverse effects on the neonate resulting from the process of labor and delivery. </a:t>
            </a:r>
          </a:p>
          <a:p>
            <a:pPr>
              <a:lnSpc>
                <a:spcPct val="120000"/>
              </a:lnSpc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These effects can affect the neonate's ability and capacity to regulate physical or neurological function </a:t>
            </a:r>
          </a:p>
          <a:p>
            <a:pPr lvl="0">
              <a:lnSpc>
                <a:spcPct val="120000"/>
              </a:lnSpc>
              <a:buNone/>
            </a:pPr>
            <a:r>
              <a:rPr lang="en-US" sz="5800" u="sng" dirty="0">
                <a:latin typeface="Times New Roman" pitchFamily="18" charset="0"/>
                <a:cs typeface="Times New Roman" pitchFamily="18" charset="0"/>
              </a:rPr>
              <a:t>Sites of injuries can include: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Scalp,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Skull,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Plexus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Spinal cord,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Cranial and peripheral nerves. </a:t>
            </a:r>
          </a:p>
          <a:p>
            <a:pPr>
              <a:lnSpc>
                <a:spcPct val="120000"/>
              </a:lnSpc>
            </a:pPr>
            <a:endParaRPr lang="en-US" sz="5200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lnSpc>
                <a:spcPct val="110000"/>
              </a:lnSpc>
              <a:buFontTx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lnSpc>
                <a:spcPct val="110000"/>
              </a:lnSpc>
              <a:buFontTx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lnSpc>
                <a:spcPct val="110000"/>
              </a:lnSpc>
              <a:buFontTx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lnSpc>
                <a:spcPct val="110000"/>
              </a:lnSpc>
              <a:buFontTx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Risk Factors of Birth Injuries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1524000"/>
            <a:ext cx="11563643" cy="5334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4400" dirty="0" err="1">
                <a:latin typeface="Times New Roman" panose="02020603050405020304" pitchFamily="18" charset="0"/>
                <a:cs typeface="Times New Roman" pitchFamily="18" charset="0"/>
              </a:rPr>
              <a:t>Cephalo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-pelvic disproportion (CPD)  </a:t>
            </a:r>
          </a:p>
          <a:p>
            <a:pPr>
              <a:lnSpc>
                <a:spcPct val="12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Gestational age (LGA)</a:t>
            </a:r>
          </a:p>
          <a:p>
            <a:pPr>
              <a:lnSpc>
                <a:spcPct val="12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Precipitous delivery </a:t>
            </a:r>
          </a:p>
          <a:p>
            <a:pPr>
              <a:lnSpc>
                <a:spcPct val="12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4. Abnormally long labor and/or delivery  </a:t>
            </a:r>
          </a:p>
          <a:p>
            <a:pPr>
              <a:lnSpc>
                <a:spcPct val="12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5. Maternal diabetes</a:t>
            </a:r>
          </a:p>
          <a:p>
            <a:pPr>
              <a:lnSpc>
                <a:spcPct val="12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6. Fetal position at delivery: breech, extremity first, transverse lie </a:t>
            </a:r>
          </a:p>
          <a:p>
            <a:pPr>
              <a:lnSpc>
                <a:spcPct val="12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8. Difficult delivery requiring instrumental intervention </a:t>
            </a:r>
          </a:p>
          <a:p>
            <a:pPr>
              <a:lnSpc>
                <a:spcPct val="12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9. Premature neonate</a:t>
            </a:r>
          </a:p>
          <a:p>
            <a:pPr>
              <a:lnSpc>
                <a:spcPct val="12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10. The mechanics of labor and delivery</a:t>
            </a:r>
          </a:p>
          <a:p>
            <a:pPr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468"/>
            <a:ext cx="12084148" cy="48917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Soft tissue injuries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7638"/>
            <a:ext cx="12084149" cy="5440362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Caput succedaneum </a:t>
            </a:r>
          </a:p>
          <a:p>
            <a:pPr lvl="0">
              <a:lnSpc>
                <a:spcPct val="10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Swelling of the soft tissues of the scalp</a:t>
            </a:r>
            <a:r>
              <a:rPr lang="en-US" sz="60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GB" sz="6000" dirty="0">
                <a:latin typeface="Times New Roman" pitchFamily="18" charset="0"/>
                <a:cs typeface="Times New Roman" pitchFamily="18" charset="0"/>
              </a:rPr>
              <a:t>Caput can cross over suture lines (since it affects the scalp)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en-GB" sz="6600" dirty="0">
                <a:latin typeface="Times New Roman" pitchFamily="18" charset="0"/>
                <a:cs typeface="Times New Roman" pitchFamily="18" charset="0"/>
              </a:rPr>
              <a:t>Rapid resolution over 24 - 48 hours.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Cephalohematoma</a:t>
            </a:r>
            <a:r>
              <a:rPr lang="en-GB" sz="6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A collection of blood beneath the cranial bone </a:t>
            </a:r>
          </a:p>
          <a:p>
            <a:pPr lvl="0">
              <a:lnSpc>
                <a:spcPct val="100000"/>
              </a:lnSpc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6600" u="sng" dirty="0">
                <a:latin typeface="Times New Roman" pitchFamily="18" charset="0"/>
                <a:cs typeface="Times New Roman" pitchFamily="18" charset="0"/>
              </a:rPr>
              <a:t>not cross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the suture line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677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Classification: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Nerve Injury 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406770"/>
            <a:ext cx="7019779" cy="529883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a. Brachial plexus injury (BPI)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Erb's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paralysis: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involves cervical nerves 5 and 6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Resulting in an upper arm paralysis.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Moro, biceps and radial reflexes are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absent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Grasp reflex is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intact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C63AC-6B40-49A6-AAF2-0924230F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667" y="1463750"/>
            <a:ext cx="4115157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677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Classification: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Nerve Injury 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1" y="1659988"/>
            <a:ext cx="8243669" cy="5045611"/>
          </a:xfrm>
        </p:spPr>
        <p:txBody>
          <a:bodyPr>
            <a:normAutofit fontScale="85000" lnSpcReduction="20000"/>
          </a:bodyPr>
          <a:lstStyle/>
          <a:p>
            <a:pPr marL="742950" lvl="0" indent="-742950">
              <a:lnSpc>
                <a:spcPct val="100000"/>
              </a:lnSpc>
              <a:buAutoNum type="alphaL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Brachial plexus injury (BPI)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Klumpke's Paralysis: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involves cranial nerve 8 and thoracic nerve 1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Resulting in a lower arm paralysis. 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Intrinsic muscles of the hand and the long flexors of the wrist and fingers affected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Grasp reflex is absent 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Tendon reflexes are present.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4BE0F-1B8B-45C8-8F54-85927D68E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954" y="1659989"/>
            <a:ext cx="3305908" cy="46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7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Brachial plexus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2" descr="C:\Users\owner\Desktop\brachial-plexu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18" y="1603512"/>
            <a:ext cx="11619914" cy="525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Managements of Brachial plexus injury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295400"/>
            <a:ext cx="12065391" cy="5562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1-2 week rest of affected limb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Physiotherapy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Parents  should be instructed on how to handle baby: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No traction of affected arm, no pressure under axilla.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Baby to be carried in football hold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If not recover during 3-6month period will require surgical intervention.  </a:t>
            </a:r>
          </a:p>
          <a:p>
            <a:pPr>
              <a:lnSpc>
                <a:spcPct val="12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896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 Injuries Classification: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Nerve injury 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716258"/>
            <a:ext cx="12023188" cy="498934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Diaphragmatic and Phrenic nerve paralysis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Signs and symptoms: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Unexplained respiratory symptoms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Limited or no spontaneous movement of upper extremity 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Cyanosis, irregular and labored respirations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Breathing is almost completely thoracic, no bulging of the abdomen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US shows abnormal motion of the diaphragm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</TotalTime>
  <Words>978</Words>
  <Application>Microsoft Office PowerPoint</Application>
  <PresentationFormat>Widescreen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 Risk Factors of Birth Injuries </vt:lpstr>
      <vt:lpstr> Birth Injuries Classification 1- Soft tissue injuries  </vt:lpstr>
      <vt:lpstr> Birth Injuries Classification:  2) Nerve Injury  </vt:lpstr>
      <vt:lpstr> Birth Injuries Classification:  2) Nerve Injury  </vt:lpstr>
      <vt:lpstr>Brachial plexus</vt:lpstr>
      <vt:lpstr> Managements of Brachial plexus injury </vt:lpstr>
      <vt:lpstr> Birth Injuries Classification:  2) Nerve injury  </vt:lpstr>
      <vt:lpstr> Treatment Phrenic nerve paralysis </vt:lpstr>
      <vt:lpstr> Birth Injuries Classification:  2) Nerve injury  </vt:lpstr>
      <vt:lpstr> Birth Injuries Classification:  2) Nerve injury  </vt:lpstr>
      <vt:lpstr> Birth Injuries Classification:  2) Nerve injury  </vt:lpstr>
      <vt:lpstr> Treatment Spinal cord injuries </vt:lpstr>
      <vt:lpstr> Birth Injuries Classification:  3) Fractures </vt:lpstr>
      <vt:lpstr> Birth Injuries Classification:  3) Fractures </vt:lpstr>
      <vt:lpstr> Birth Injuries Classification:  4) Hemorrhages </vt:lpstr>
      <vt:lpstr> Birth Injuries Classification:  4) Hemorrhages </vt:lpstr>
      <vt:lpstr> Diagnostics of birth injury: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n.shawish</dc:creator>
  <cp:lastModifiedBy>n.shawish</cp:lastModifiedBy>
  <cp:revision>180</cp:revision>
  <dcterms:created xsi:type="dcterms:W3CDTF">2022-10-24T04:41:32Z</dcterms:created>
  <dcterms:modified xsi:type="dcterms:W3CDTF">2023-12-26T06:27:22Z</dcterms:modified>
</cp:coreProperties>
</file>