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996" r:id="rId2"/>
    <p:sldId id="325" r:id="rId3"/>
    <p:sldId id="998" r:id="rId4"/>
    <p:sldId id="999" r:id="rId5"/>
    <p:sldId id="1002" r:id="rId6"/>
    <p:sldId id="330" r:id="rId7"/>
    <p:sldId id="1004" r:id="rId8"/>
    <p:sldId id="441" r:id="rId9"/>
    <p:sldId id="1009" r:id="rId10"/>
    <p:sldId id="444" r:id="rId11"/>
    <p:sldId id="448" r:id="rId12"/>
    <p:sldId id="332" r:id="rId13"/>
    <p:sldId id="451" r:id="rId14"/>
    <p:sldId id="457" r:id="rId15"/>
    <p:sldId id="455" r:id="rId16"/>
    <p:sldId id="1011" r:id="rId17"/>
    <p:sldId id="463" r:id="rId18"/>
    <p:sldId id="465" r:id="rId19"/>
    <p:sldId id="469" r:id="rId20"/>
    <p:sldId id="470" r:id="rId21"/>
    <p:sldId id="1014" r:id="rId22"/>
    <p:sldId id="475" r:id="rId23"/>
    <p:sldId id="476" r:id="rId24"/>
    <p:sldId id="477" r:id="rId25"/>
    <p:sldId id="480" r:id="rId26"/>
    <p:sldId id="1017" r:id="rId27"/>
    <p:sldId id="481" r:id="rId28"/>
    <p:sldId id="485" r:id="rId29"/>
    <p:sldId id="336" r:id="rId30"/>
    <p:sldId id="488" r:id="rId31"/>
    <p:sldId id="491" r:id="rId32"/>
    <p:sldId id="1020" r:id="rId33"/>
    <p:sldId id="499" r:id="rId34"/>
    <p:sldId id="498" r:id="rId35"/>
    <p:sldId id="501" r:id="rId36"/>
    <p:sldId id="503" r:id="rId37"/>
    <p:sldId id="532" r:id="rId38"/>
    <p:sldId id="533" r:id="rId39"/>
    <p:sldId id="338" r:id="rId40"/>
    <p:sldId id="507" r:id="rId41"/>
    <p:sldId id="512" r:id="rId42"/>
    <p:sldId id="1026" r:id="rId43"/>
    <p:sldId id="1023" r:id="rId44"/>
    <p:sldId id="519" r:id="rId45"/>
    <p:sldId id="521" r:id="rId46"/>
    <p:sldId id="1024" r:id="rId47"/>
    <p:sldId id="525" r:id="rId48"/>
    <p:sldId id="524" r:id="rId49"/>
    <p:sldId id="342" r:id="rId50"/>
    <p:sldId id="531" r:id="rId51"/>
    <p:sldId id="529" r:id="rId52"/>
    <p:sldId id="1027" r:id="rId53"/>
    <p:sldId id="1025" r:id="rId54"/>
    <p:sldId id="537" r:id="rId55"/>
    <p:sldId id="539" r:id="rId56"/>
    <p:sldId id="541" r:id="rId57"/>
    <p:sldId id="54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2602" y="7272"/>
            <a:ext cx="3657600" cy="6172200"/>
          </a:xfrm>
          <a:prstGeom prst="rect">
            <a:avLst/>
          </a:prstGeom>
        </p:spPr>
      </p:pic>
      <p:sp>
        <p:nvSpPr>
          <p:cNvPr id="6" name="Title 1"/>
          <p:cNvSpPr txBox="1">
            <a:spLocks/>
          </p:cNvSpPr>
          <p:nvPr/>
        </p:nvSpPr>
        <p:spPr>
          <a:xfrm>
            <a:off x="3670202" y="1289833"/>
            <a:ext cx="8509196" cy="4673990"/>
          </a:xfrm>
          <a:prstGeom prst="rect">
            <a:avLst/>
          </a:prstGeom>
        </p:spPr>
        <p:txBody>
          <a:bodyPr vert="horz" lIns="68580" tIns="34290" rIns="68580" bIns="34290" rtlCol="0" anchor="ctr">
            <a:noAutofit/>
          </a:bodyPr>
          <a:lstStyle/>
          <a:p>
            <a:pPr algn="ctr">
              <a:spcBef>
                <a:spcPct val="0"/>
              </a:spcBef>
              <a:defRPr/>
            </a:pPr>
            <a:r>
              <a:rPr lang="en-US" sz="6600" b="1" dirty="0">
                <a:solidFill>
                  <a:srgbClr val="C00000"/>
                </a:solidFill>
                <a:latin typeface="Times New Roman" panose="02020603050405020304" pitchFamily="18" charset="0"/>
                <a:ea typeface="+mj-ea"/>
                <a:cs typeface="Times New Roman" panose="02020603050405020304" pitchFamily="18" charset="0"/>
              </a:rPr>
              <a:t>Pediatric </a:t>
            </a:r>
          </a:p>
          <a:p>
            <a:pPr algn="ctr">
              <a:spcBef>
                <a:spcPct val="0"/>
              </a:spcBef>
              <a:defRPr/>
            </a:pPr>
            <a:r>
              <a:rPr lang="en-US" sz="6600" b="1" dirty="0">
                <a:solidFill>
                  <a:srgbClr val="C00000"/>
                </a:solidFill>
                <a:latin typeface="Times New Roman" panose="02020603050405020304" pitchFamily="18" charset="0"/>
                <a:ea typeface="+mj-ea"/>
                <a:cs typeface="Times New Roman" panose="02020603050405020304" pitchFamily="18" charset="0"/>
              </a:rPr>
              <a:t>and New born Nursing </a:t>
            </a:r>
          </a:p>
          <a:p>
            <a:pPr algn="ctr">
              <a:spcBef>
                <a:spcPct val="0"/>
              </a:spcBef>
              <a:defRPr/>
            </a:pPr>
            <a:r>
              <a:rPr lang="en-US" sz="6600" b="1" dirty="0">
                <a:solidFill>
                  <a:srgbClr val="C00000"/>
                </a:solidFill>
                <a:latin typeface="Times New Roman" panose="02020603050405020304" pitchFamily="18" charset="0"/>
                <a:cs typeface="Times New Roman" panose="02020603050405020304" pitchFamily="18" charset="0"/>
              </a:rPr>
              <a:t>Unit 5 </a:t>
            </a:r>
            <a:br>
              <a:rPr lang="en-US" sz="6600" b="1" dirty="0">
                <a:solidFill>
                  <a:srgbClr val="C00000"/>
                </a:solidFill>
                <a:latin typeface="Times New Roman" panose="02020603050405020304" pitchFamily="18" charset="0"/>
                <a:cs typeface="Times New Roman" panose="02020603050405020304" pitchFamily="18" charset="0"/>
              </a:rPr>
            </a:br>
            <a:r>
              <a:rPr lang="en-US" sz="6600" b="1" dirty="0">
                <a:solidFill>
                  <a:srgbClr val="C00000"/>
                </a:solidFill>
                <a:latin typeface="Times New Roman" panose="02020603050405020304" pitchFamily="18" charset="0"/>
                <a:cs typeface="Times New Roman" panose="02020603050405020304" pitchFamily="18" charset="0"/>
              </a:rPr>
              <a:t>Health Promotion of the Infant</a:t>
            </a:r>
            <a:br>
              <a:rPr lang="en-US" sz="6600" b="1" dirty="0">
                <a:solidFill>
                  <a:srgbClr val="C00000"/>
                </a:solidFill>
                <a:latin typeface="Times New Roman" panose="02020603050405020304" pitchFamily="18" charset="0"/>
                <a:ea typeface="+mj-ea"/>
                <a:cs typeface="Times New Roman" panose="02020603050405020304" pitchFamily="18" charset="0"/>
              </a:rPr>
            </a:br>
            <a:endParaRPr lang="en-US" sz="6600" b="1"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9996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92001" cy="6752493"/>
          </a:xfrm>
        </p:spPr>
        <p:txBody>
          <a:bodyPr>
            <a:noAutofit/>
          </a:bodyPr>
          <a:lstStyle/>
          <a:p>
            <a:pPr marL="0" indent="0" algn="ctr">
              <a:lnSpc>
                <a:spcPct val="100000"/>
              </a:lnSpc>
              <a:buNone/>
            </a:pPr>
            <a:r>
              <a:rPr lang="en-US" sz="4400" b="1" dirty="0">
                <a:solidFill>
                  <a:srgbClr val="C00000"/>
                </a:solidFill>
                <a:latin typeface="Times New Roman" pitchFamily="18" charset="0"/>
                <a:cs typeface="Times New Roman" pitchFamily="18" charset="0"/>
              </a:rPr>
              <a:t>Treatment of Mumps:</a:t>
            </a:r>
          </a:p>
          <a:p>
            <a:pPr algn="l" rtl="0">
              <a:lnSpc>
                <a:spcPct val="100000"/>
              </a:lnSpc>
              <a:buFont typeface="Wingdings" pitchFamily="2" charset="2"/>
              <a:buChar char="§"/>
            </a:pPr>
            <a:r>
              <a:rPr lang="en-US" sz="4000" dirty="0">
                <a:latin typeface="Times New Roman" pitchFamily="18" charset="0"/>
                <a:cs typeface="Times New Roman" pitchFamily="18" charset="0"/>
              </a:rPr>
              <a:t>Antiviral therapy: Acyclovir</a:t>
            </a:r>
          </a:p>
          <a:p>
            <a:pPr algn="l" rtl="0">
              <a:lnSpc>
                <a:spcPct val="100000"/>
              </a:lnSpc>
              <a:buFont typeface="Wingdings" pitchFamily="2" charset="2"/>
              <a:buChar char="§"/>
            </a:pPr>
            <a:r>
              <a:rPr lang="en-US" sz="4000" dirty="0">
                <a:latin typeface="Times New Roman" pitchFamily="18" charset="0"/>
                <a:cs typeface="Times New Roman" pitchFamily="18" charset="0"/>
              </a:rPr>
              <a:t>Pain reliever: ibuprofen </a:t>
            </a:r>
          </a:p>
          <a:p>
            <a:pPr algn="l" rtl="0">
              <a:lnSpc>
                <a:spcPct val="100000"/>
              </a:lnSpc>
              <a:buFont typeface="Wingdings" pitchFamily="2" charset="2"/>
              <a:buChar char="§"/>
            </a:pPr>
            <a:r>
              <a:rPr lang="en-US" sz="4000" dirty="0">
                <a:latin typeface="Times New Roman" pitchFamily="18" charset="0"/>
                <a:cs typeface="Times New Roman" pitchFamily="18" charset="0"/>
              </a:rPr>
              <a:t>Antipyretics:  Paracetamol</a:t>
            </a:r>
          </a:p>
          <a:p>
            <a:pPr marL="0" indent="0" algn="ctr">
              <a:lnSpc>
                <a:spcPct val="100000"/>
              </a:lnSpc>
              <a:buNone/>
            </a:pPr>
            <a:r>
              <a:rPr lang="en-US" sz="4400" b="1" dirty="0">
                <a:solidFill>
                  <a:srgbClr val="C00000"/>
                </a:solidFill>
                <a:latin typeface="Times New Roman" pitchFamily="18" charset="0"/>
                <a:cs typeface="Times New Roman" pitchFamily="18" charset="0"/>
              </a:rPr>
              <a:t>Complication of Mumps:</a:t>
            </a:r>
          </a:p>
          <a:p>
            <a:pPr algn="l" rtl="0">
              <a:lnSpc>
                <a:spcPct val="100000"/>
              </a:lnSpc>
            </a:pPr>
            <a:r>
              <a:rPr lang="en-US" sz="4000" dirty="0">
                <a:latin typeface="Times New Roman" pitchFamily="18" charset="0"/>
                <a:cs typeface="Times New Roman" pitchFamily="18" charset="0"/>
              </a:rPr>
              <a:t>Sterility</a:t>
            </a:r>
          </a:p>
          <a:p>
            <a:pPr algn="l" rtl="0">
              <a:lnSpc>
                <a:spcPct val="100000"/>
              </a:lnSpc>
            </a:pPr>
            <a:r>
              <a:rPr lang="en-US" sz="4000" dirty="0">
                <a:latin typeface="Times New Roman" pitchFamily="18" charset="0"/>
                <a:cs typeface="Times New Roman" pitchFamily="18" charset="0"/>
              </a:rPr>
              <a:t>CNS damage 60% cases </a:t>
            </a:r>
          </a:p>
          <a:p>
            <a:pPr algn="l" rtl="0">
              <a:lnSpc>
                <a:spcPct val="100000"/>
              </a:lnSpc>
            </a:pPr>
            <a:r>
              <a:rPr lang="en-US" sz="4000" dirty="0">
                <a:latin typeface="Times New Roman" pitchFamily="18" charset="0"/>
                <a:cs typeface="Times New Roman" pitchFamily="18" charset="0"/>
              </a:rPr>
              <a:t>Deafness,</a:t>
            </a:r>
          </a:p>
          <a:p>
            <a:pPr algn="l" rtl="0">
              <a:lnSpc>
                <a:spcPct val="100000"/>
              </a:lnSpc>
            </a:pPr>
            <a:r>
              <a:rPr lang="en-US" sz="4000" dirty="0">
                <a:latin typeface="Times New Roman" pitchFamily="18" charset="0"/>
                <a:cs typeface="Times New Roman" pitchFamily="18" charset="0"/>
              </a:rPr>
              <a:t>Arthritis, Nephritis and Myocarditis,</a:t>
            </a:r>
          </a:p>
          <a:p>
            <a:pPr algn="l" rtl="0">
              <a:lnSpc>
                <a:spcPct val="100000"/>
              </a:lnSpc>
              <a:buFont typeface="Wingdings" pitchFamily="2" charset="2"/>
              <a:buChar char="§"/>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413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0080" cy="1417638"/>
          </a:xfrm>
        </p:spPr>
        <p:txBody>
          <a:bodyPr>
            <a:noAutofit/>
          </a:bodyPr>
          <a:lstStyle/>
          <a:p>
            <a:pPr rtl="0">
              <a:lnSpc>
                <a:spcPct val="100000"/>
              </a:lnSpc>
            </a:pP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2). Children with POLIOMYELITIS</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08295"/>
            <a:ext cx="12070080" cy="5433073"/>
          </a:xfrm>
        </p:spPr>
        <p:txBody>
          <a:bodyPr>
            <a:normAutofit fontScale="85000" lnSpcReduction="20000"/>
          </a:bodyPr>
          <a:lstStyle/>
          <a:p>
            <a:pPr algn="l" rtl="0">
              <a:lnSpc>
                <a:spcPct val="110000"/>
              </a:lnSpc>
              <a:buFont typeface="Wingdings" pitchFamily="2" charset="2"/>
              <a:buChar char="§"/>
            </a:pPr>
            <a:r>
              <a:rPr lang="en-US" sz="4800" dirty="0">
                <a:latin typeface="Times New Roman" pitchFamily="18" charset="0"/>
                <a:cs typeface="Times New Roman" pitchFamily="18" charset="0"/>
              </a:rPr>
              <a:t>An acute infection caused by virus </a:t>
            </a:r>
          </a:p>
          <a:p>
            <a:pPr algn="l" rtl="0">
              <a:lnSpc>
                <a:spcPct val="110000"/>
              </a:lnSpc>
              <a:buFont typeface="Wingdings" pitchFamily="2" charset="2"/>
              <a:buChar char="§"/>
            </a:pPr>
            <a:r>
              <a:rPr lang="en-US" sz="4800" dirty="0">
                <a:latin typeface="Times New Roman" pitchFamily="18" charset="0"/>
                <a:cs typeface="Times New Roman" pitchFamily="18" charset="0"/>
              </a:rPr>
              <a:t>It involves the gray matter of the cord, causing paralysis of one or more muscular groups, and later atrophy</a:t>
            </a:r>
          </a:p>
          <a:p>
            <a:pPr algn="l" rtl="0">
              <a:lnSpc>
                <a:spcPct val="120000"/>
              </a:lnSpc>
              <a:buFont typeface="Wingdings" pitchFamily="2" charset="2"/>
              <a:buChar char="§"/>
            </a:pPr>
            <a:r>
              <a:rPr lang="en-US" sz="4800" dirty="0">
                <a:latin typeface="Times New Roman" pitchFamily="18" charset="0"/>
                <a:cs typeface="Times New Roman" pitchFamily="18" charset="0"/>
              </a:rPr>
              <a:t>Source: feces and oropharyngeal secretion</a:t>
            </a:r>
          </a:p>
          <a:p>
            <a:pPr algn="l" rtl="0">
              <a:lnSpc>
                <a:spcPct val="120000"/>
              </a:lnSpc>
              <a:buFont typeface="Wingdings" pitchFamily="2" charset="2"/>
              <a:buChar char="§"/>
            </a:pPr>
            <a:r>
              <a:rPr lang="en-US" sz="4800" dirty="0">
                <a:latin typeface="Times New Roman" pitchFamily="18" charset="0"/>
                <a:cs typeface="Times New Roman" pitchFamily="18" charset="0"/>
              </a:rPr>
              <a:t>Transmission: Direct contact with infected persons spread is via fecal –oral and routes</a:t>
            </a:r>
          </a:p>
          <a:p>
            <a:pPr algn="l" rtl="0">
              <a:lnSpc>
                <a:spcPct val="100000"/>
              </a:lnSpc>
              <a:buFont typeface="Wingdings" pitchFamily="2" charset="2"/>
              <a:buChar char="§"/>
            </a:pPr>
            <a:r>
              <a:rPr lang="en-US" sz="4800" dirty="0">
                <a:latin typeface="Times New Roman" pitchFamily="18" charset="0"/>
                <a:cs typeface="Times New Roman" pitchFamily="18" charset="0"/>
              </a:rPr>
              <a:t>Incubation period: 7-14days </a:t>
            </a:r>
          </a:p>
          <a:p>
            <a:pPr marL="0" indent="0" algn="l" rtl="0">
              <a:lnSpc>
                <a:spcPct val="120000"/>
              </a:lnSpc>
              <a:buNone/>
            </a:pPr>
            <a:endParaRPr lang="en-US" sz="4800" dirty="0">
              <a:latin typeface="Times New Roman" pitchFamily="18" charset="0"/>
              <a:cs typeface="Times New Roman" pitchFamily="18" charset="0"/>
            </a:endParaRPr>
          </a:p>
          <a:p>
            <a:pPr algn="l" rtl="0">
              <a:lnSpc>
                <a:spcPct val="110000"/>
              </a:lnSpc>
              <a:buFont typeface="Wingdings" pitchFamily="2" charset="2"/>
              <a:buChar char="§"/>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78513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301006"/>
          </a:xfrm>
        </p:spPr>
        <p:txBody>
          <a:bodyPr>
            <a:noAutofit/>
          </a:bodyPr>
          <a:lstStyle/>
          <a:p>
            <a:pPr algn="ctr" rtl="0">
              <a:lnSpc>
                <a:spcPct val="100000"/>
              </a:lnSpc>
            </a:pPr>
            <a:r>
              <a:rPr lang="en-US" b="1" dirty="0">
                <a:solidFill>
                  <a:srgbClr val="C00000"/>
                </a:solidFill>
                <a:latin typeface="Times New Roman" pitchFamily="18" charset="0"/>
                <a:cs typeface="Times New Roman" pitchFamily="18" charset="0"/>
              </a:rPr>
              <a:t>Clinical Manifestation of Poliomyelitis:</a:t>
            </a:r>
          </a:p>
        </p:txBody>
      </p:sp>
      <p:sp>
        <p:nvSpPr>
          <p:cNvPr id="3" name="Content Placeholder 2"/>
          <p:cNvSpPr>
            <a:spLocks noGrp="1"/>
          </p:cNvSpPr>
          <p:nvPr>
            <p:ph idx="1"/>
          </p:nvPr>
        </p:nvSpPr>
        <p:spPr>
          <a:xfrm>
            <a:off x="0" y="1417638"/>
            <a:ext cx="6260123" cy="5323730"/>
          </a:xfrm>
        </p:spPr>
        <p:txBody>
          <a:bodyPr>
            <a:normAutofit fontScale="70000" lnSpcReduction="20000"/>
          </a:bodyPr>
          <a:lstStyle/>
          <a:p>
            <a:pPr marL="0" indent="0">
              <a:lnSpc>
                <a:spcPct val="100000"/>
              </a:lnSpc>
              <a:buNone/>
            </a:pPr>
            <a:r>
              <a:rPr lang="en-US" sz="4600" dirty="0">
                <a:latin typeface="Times New Roman" pitchFamily="18" charset="0"/>
                <a:cs typeface="Times New Roman" pitchFamily="18" charset="0"/>
              </a:rPr>
              <a:t>Malaise), fatigue</a:t>
            </a:r>
          </a:p>
          <a:p>
            <a:pPr marL="0" indent="0">
              <a:lnSpc>
                <a:spcPct val="100000"/>
              </a:lnSpc>
              <a:buNone/>
            </a:pPr>
            <a:r>
              <a:rPr lang="en-US" sz="4600" dirty="0">
                <a:latin typeface="Times New Roman" pitchFamily="18" charset="0"/>
                <a:cs typeface="Times New Roman" pitchFamily="18" charset="0"/>
              </a:rPr>
              <a:t>Headache</a:t>
            </a:r>
          </a:p>
          <a:p>
            <a:pPr marL="0" indent="0">
              <a:lnSpc>
                <a:spcPct val="100000"/>
              </a:lnSpc>
              <a:buNone/>
            </a:pPr>
            <a:r>
              <a:rPr lang="en-US" sz="4600" dirty="0">
                <a:latin typeface="Times New Roman" pitchFamily="18" charset="0"/>
                <a:cs typeface="Times New Roman" pitchFamily="18" charset="0"/>
              </a:rPr>
              <a:t>Red and Sore throat</a:t>
            </a:r>
          </a:p>
          <a:p>
            <a:pPr marL="0" indent="0">
              <a:lnSpc>
                <a:spcPct val="100000"/>
              </a:lnSpc>
              <a:buNone/>
            </a:pPr>
            <a:r>
              <a:rPr lang="en-US" sz="4600" dirty="0">
                <a:latin typeface="Times New Roman" pitchFamily="18" charset="0"/>
                <a:cs typeface="Times New Roman" pitchFamily="18" charset="0"/>
              </a:rPr>
              <a:t>Vomiting and Drooling</a:t>
            </a:r>
          </a:p>
          <a:p>
            <a:pPr marL="0" indent="0">
              <a:lnSpc>
                <a:spcPct val="120000"/>
              </a:lnSpc>
              <a:buNone/>
            </a:pPr>
            <a:r>
              <a:rPr lang="en-US" sz="4600" dirty="0">
                <a:latin typeface="Times New Roman" pitchFamily="18" charset="0"/>
                <a:cs typeface="Times New Roman" pitchFamily="18" charset="0"/>
              </a:rPr>
              <a:t>Back, neck and Leg (calf muscles) pain, stiffness and spasms</a:t>
            </a:r>
          </a:p>
          <a:p>
            <a:pPr marL="0" indent="0">
              <a:lnSpc>
                <a:spcPct val="120000"/>
              </a:lnSpc>
              <a:buNone/>
            </a:pPr>
            <a:r>
              <a:rPr lang="en-US" sz="4600" dirty="0">
                <a:latin typeface="Times New Roman" pitchFamily="18" charset="0"/>
                <a:cs typeface="Times New Roman" pitchFamily="18" charset="0"/>
              </a:rPr>
              <a:t>Muscle weakness, asymmetrical (only on one side) worsens into paralysis</a:t>
            </a:r>
          </a:p>
          <a:p>
            <a:pPr marL="0" indent="0">
              <a:lnSpc>
                <a:spcPct val="100000"/>
              </a:lnSpc>
              <a:buNone/>
            </a:pPr>
            <a:endParaRPr lang="en-US" sz="4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7A1D9AAB-7881-4FC4-AB32-4E153CF093E9}"/>
              </a:ext>
            </a:extLst>
          </p:cNvPr>
          <p:cNvSpPr txBox="1"/>
          <p:nvPr/>
        </p:nvSpPr>
        <p:spPr>
          <a:xfrm>
            <a:off x="6260123" y="1417638"/>
            <a:ext cx="5767754" cy="4768228"/>
          </a:xfrm>
          <a:prstGeom prst="rect">
            <a:avLst/>
          </a:prstGeom>
          <a:noFill/>
        </p:spPr>
        <p:txBody>
          <a:bodyPr wrap="square">
            <a:spAutoFit/>
          </a:bodyPr>
          <a:lstStyle/>
          <a:p>
            <a:pPr marL="0" indent="0">
              <a:lnSpc>
                <a:spcPct val="120000"/>
              </a:lnSpc>
              <a:buNone/>
            </a:pPr>
            <a:r>
              <a:rPr lang="en-US" sz="3200" dirty="0">
                <a:latin typeface="Times New Roman" pitchFamily="18" charset="0"/>
                <a:cs typeface="Times New Roman" pitchFamily="18" charset="0"/>
              </a:rPr>
              <a:t>Constipation and Difficulty to urinate </a:t>
            </a:r>
          </a:p>
          <a:p>
            <a:pPr marL="0" indent="0">
              <a:lnSpc>
                <a:spcPct val="120000"/>
              </a:lnSpc>
              <a:buNone/>
            </a:pPr>
            <a:r>
              <a:rPr lang="en-US" sz="3200" dirty="0">
                <a:latin typeface="Times New Roman" pitchFamily="18" charset="0"/>
                <a:cs typeface="Times New Roman" pitchFamily="18" charset="0"/>
              </a:rPr>
              <a:t>Bloated feeling in abdomen</a:t>
            </a:r>
          </a:p>
          <a:p>
            <a:pPr>
              <a:lnSpc>
                <a:spcPct val="120000"/>
              </a:lnSpc>
            </a:pPr>
            <a:r>
              <a:rPr lang="en-US" sz="3200" dirty="0">
                <a:latin typeface="Times New Roman" pitchFamily="18" charset="0"/>
                <a:cs typeface="Times New Roman" pitchFamily="18" charset="0"/>
              </a:rPr>
              <a:t>Fever </a:t>
            </a:r>
          </a:p>
          <a:p>
            <a:pPr marL="0" indent="0">
              <a:lnSpc>
                <a:spcPct val="120000"/>
              </a:lnSpc>
              <a:buNone/>
            </a:pPr>
            <a:r>
              <a:rPr lang="en-US" sz="3200" dirty="0">
                <a:latin typeface="Times New Roman" pitchFamily="18" charset="0"/>
                <a:cs typeface="Times New Roman" pitchFamily="18" charset="0"/>
              </a:rPr>
              <a:t>Sensitivity to touch even  mild touch</a:t>
            </a:r>
          </a:p>
          <a:p>
            <a:pPr marL="0" indent="0">
              <a:lnSpc>
                <a:spcPct val="120000"/>
              </a:lnSpc>
              <a:buNone/>
            </a:pPr>
            <a:r>
              <a:rPr lang="en-US" sz="3200" dirty="0">
                <a:latin typeface="Times New Roman" pitchFamily="18" charset="0"/>
                <a:cs typeface="Times New Roman" pitchFamily="18" charset="0"/>
              </a:rPr>
              <a:t>Breathing, Swallowing difficulty</a:t>
            </a:r>
          </a:p>
        </p:txBody>
      </p:sp>
    </p:spTree>
    <p:extLst>
      <p:ext uri="{BB962C8B-B14F-4D97-AF65-F5344CB8AC3E}">
        <p14:creationId xmlns:p14="http://schemas.microsoft.com/office/powerpoint/2010/main" val="283714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1" cy="6741368"/>
          </a:xfrm>
        </p:spPr>
        <p:txBody>
          <a:bodyPr>
            <a:normAutofit fontScale="85000" lnSpcReduction="20000"/>
          </a:bodyPr>
          <a:lstStyle/>
          <a:p>
            <a:pPr marL="0" indent="0" algn="ctr">
              <a:lnSpc>
                <a:spcPct val="120000"/>
              </a:lnSpc>
              <a:buNone/>
            </a:pPr>
            <a:endParaRPr lang="en-US" b="1" dirty="0">
              <a:solidFill>
                <a:srgbClr val="C00000"/>
              </a:solidFill>
              <a:latin typeface="Times New Roman" pitchFamily="18" charset="0"/>
              <a:cs typeface="Times New Roman" pitchFamily="18" charset="0"/>
            </a:endParaRPr>
          </a:p>
          <a:p>
            <a:pPr marL="0" indent="0" algn="ctr">
              <a:lnSpc>
                <a:spcPct val="120000"/>
              </a:lnSpc>
              <a:buNone/>
            </a:pPr>
            <a:r>
              <a:rPr lang="en-US" sz="3800" b="1" dirty="0">
                <a:solidFill>
                  <a:srgbClr val="C00000"/>
                </a:solidFill>
                <a:latin typeface="Times New Roman" pitchFamily="18" charset="0"/>
                <a:cs typeface="Times New Roman" pitchFamily="18" charset="0"/>
              </a:rPr>
              <a:t>Diagnosis and Tests of Poliomyelitis</a:t>
            </a:r>
          </a:p>
          <a:p>
            <a:pPr marL="0" indent="0">
              <a:lnSpc>
                <a:spcPct val="120000"/>
              </a:lnSpc>
              <a:buNone/>
            </a:pPr>
            <a:r>
              <a:rPr lang="en-US" dirty="0">
                <a:latin typeface="Times New Roman" pitchFamily="18" charset="0"/>
                <a:cs typeface="Times New Roman" pitchFamily="18" charset="0"/>
              </a:rPr>
              <a:t> CSF , throat, stool cultures </a:t>
            </a:r>
          </a:p>
          <a:p>
            <a:pPr marL="0" indent="0">
              <a:lnSpc>
                <a:spcPct val="120000"/>
              </a:lnSpc>
              <a:buNone/>
            </a:pPr>
            <a:r>
              <a:rPr lang="en-US" dirty="0">
                <a:latin typeface="Times New Roman" pitchFamily="18" charset="0"/>
                <a:cs typeface="Times New Roman" pitchFamily="18" charset="0"/>
              </a:rPr>
              <a:t>Test for levels of polio virus antibodies</a:t>
            </a:r>
          </a:p>
          <a:p>
            <a:pPr marL="0" indent="0" algn="ctr">
              <a:lnSpc>
                <a:spcPct val="120000"/>
              </a:lnSpc>
              <a:buNone/>
            </a:pPr>
            <a:r>
              <a:rPr lang="en-US" sz="3600" b="1" dirty="0">
                <a:solidFill>
                  <a:srgbClr val="C00000"/>
                </a:solidFill>
                <a:latin typeface="Times New Roman" pitchFamily="18" charset="0"/>
                <a:cs typeface="Times New Roman" pitchFamily="18" charset="0"/>
              </a:rPr>
              <a:t>Complications of Poliomyelitis:</a:t>
            </a:r>
          </a:p>
          <a:p>
            <a:pPr>
              <a:lnSpc>
                <a:spcPct val="120000"/>
              </a:lnSpc>
              <a:buFont typeface="Wingdings" pitchFamily="2" charset="2"/>
              <a:buChar char="v"/>
            </a:pPr>
            <a:r>
              <a:rPr lang="en-US" dirty="0">
                <a:latin typeface="Times New Roman" pitchFamily="18" charset="0"/>
                <a:cs typeface="Times New Roman" pitchFamily="18" charset="0"/>
              </a:rPr>
              <a:t>Aspiration pneumonia,  Pulmonary edema </a:t>
            </a:r>
          </a:p>
          <a:p>
            <a:pPr algn="l" rtl="0">
              <a:lnSpc>
                <a:spcPct val="120000"/>
              </a:lnSpc>
              <a:buFont typeface="Wingdings" pitchFamily="2" charset="2"/>
              <a:buChar char="v"/>
            </a:pPr>
            <a:r>
              <a:rPr lang="en-US" dirty="0">
                <a:latin typeface="Times New Roman" pitchFamily="18" charset="0"/>
                <a:cs typeface="Times New Roman" pitchFamily="18" charset="0"/>
              </a:rPr>
              <a:t>High blood pressure</a:t>
            </a:r>
          </a:p>
          <a:p>
            <a:pPr algn="l" rtl="0">
              <a:lnSpc>
                <a:spcPct val="120000"/>
              </a:lnSpc>
              <a:buFont typeface="Wingdings" pitchFamily="2" charset="2"/>
              <a:buChar char="v"/>
            </a:pPr>
            <a:r>
              <a:rPr lang="en-US" dirty="0">
                <a:latin typeface="Times New Roman" pitchFamily="18" charset="0"/>
                <a:cs typeface="Times New Roman" pitchFamily="18" charset="0"/>
              </a:rPr>
              <a:t>Kidney stones and Urinary tract infections</a:t>
            </a:r>
          </a:p>
          <a:p>
            <a:pPr>
              <a:lnSpc>
                <a:spcPct val="120000"/>
              </a:lnSpc>
              <a:buFont typeface="Wingdings" pitchFamily="2" charset="2"/>
              <a:buChar char="v"/>
            </a:pPr>
            <a:r>
              <a:rPr lang="en-US" dirty="0">
                <a:latin typeface="Times New Roman" pitchFamily="18" charset="0"/>
                <a:cs typeface="Times New Roman" pitchFamily="18" charset="0"/>
              </a:rPr>
              <a:t>Lack of movement, Permanent muscle paralysis, disability, deformity</a:t>
            </a:r>
          </a:p>
          <a:p>
            <a:pPr algn="l" rtl="0">
              <a:lnSpc>
                <a:spcPct val="120000"/>
              </a:lnSpc>
              <a:buFont typeface="Wingdings" pitchFamily="2" charset="2"/>
              <a:buChar char="v"/>
            </a:pPr>
            <a:r>
              <a:rPr lang="en-US" dirty="0">
                <a:latin typeface="Times New Roman" pitchFamily="18" charset="0"/>
                <a:cs typeface="Times New Roman" pitchFamily="18" charset="0"/>
              </a:rPr>
              <a:t>Lung problems	</a:t>
            </a:r>
          </a:p>
          <a:p>
            <a:pPr algn="l" rtl="0">
              <a:lnSpc>
                <a:spcPct val="120000"/>
              </a:lnSpc>
              <a:buFont typeface="Wingdings" pitchFamily="2" charset="2"/>
              <a:buChar char="v"/>
            </a:pPr>
            <a:r>
              <a:rPr lang="en-US" dirty="0">
                <a:latin typeface="Times New Roman" pitchFamily="18" charset="0"/>
                <a:cs typeface="Times New Roman" pitchFamily="18" charset="0"/>
              </a:rPr>
              <a:t>Paralytic ileus (loss of intestinal function)</a:t>
            </a:r>
          </a:p>
          <a:p>
            <a:pPr algn="l" rtl="0">
              <a:lnSpc>
                <a:spcPct val="120000"/>
              </a:lnSpc>
              <a:buFont typeface="Wingdings" pitchFamily="2" charset="2"/>
              <a:buChar char="v"/>
            </a:pPr>
            <a:r>
              <a:rPr lang="en-US" dirty="0">
                <a:latin typeface="Times New Roman" pitchFamily="18" charset="0"/>
                <a:cs typeface="Times New Roman" pitchFamily="18" charset="0"/>
              </a:rPr>
              <a:t>Shock </a:t>
            </a:r>
          </a:p>
          <a:p>
            <a:pPr algn="l" rtl="0">
              <a:lnSpc>
                <a:spcPct val="120000"/>
              </a:lnSpc>
              <a:buFont typeface="Wingdings" pitchFamily="2" charset="2"/>
              <a:buChar char="v"/>
            </a:pPr>
            <a:r>
              <a:rPr lang="en-US" dirty="0">
                <a:latin typeface="Times New Roman" pitchFamily="18" charset="0"/>
                <a:cs typeface="Times New Roman" pitchFamily="18" charset="0"/>
              </a:rPr>
              <a:t>Myocarditis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495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16632"/>
            <a:ext cx="10874326" cy="1301006"/>
          </a:xfrm>
        </p:spPr>
        <p:txBody>
          <a:bodyPr>
            <a:noAutofit/>
          </a:bodyPr>
          <a:lstStyle/>
          <a:p>
            <a:pPr algn="ctr" rtl="0">
              <a:lnSpc>
                <a:spcPct val="100000"/>
              </a:lnSpc>
            </a:pPr>
            <a:br>
              <a:rPr lang="en-US"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Prevention of Poliomyelitis</a:t>
            </a:r>
            <a:br>
              <a:rPr lang="en-US" b="1" dirty="0">
                <a:solidFill>
                  <a:srgbClr val="C00000"/>
                </a:solidFill>
                <a:latin typeface="Times New Roman" pitchFamily="18" charset="0"/>
                <a:cs typeface="Times New Roman" pitchFamily="18" charset="0"/>
              </a:rPr>
            </a:b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37957"/>
            <a:ext cx="12192000" cy="6091311"/>
          </a:xfrm>
        </p:spPr>
        <p:txBody>
          <a:bodyPr>
            <a:normAutofit fontScale="25000" lnSpcReduction="20000"/>
          </a:bodyPr>
          <a:lstStyle/>
          <a:p>
            <a:pPr marL="0" indent="0">
              <a:lnSpc>
                <a:spcPct val="120000"/>
              </a:lnSpc>
              <a:buNone/>
            </a:pPr>
            <a:r>
              <a:rPr lang="en-US" sz="11200" dirty="0">
                <a:latin typeface="Times New Roman" pitchFamily="18" charset="0"/>
                <a:cs typeface="Times New Roman" pitchFamily="18" charset="0"/>
              </a:rPr>
              <a:t>Polio vaccination  effectively prevents poliomyelitis over 90% </a:t>
            </a:r>
          </a:p>
          <a:p>
            <a:pPr marL="0" indent="0">
              <a:lnSpc>
                <a:spcPct val="120000"/>
              </a:lnSpc>
              <a:buNone/>
            </a:pPr>
            <a:r>
              <a:rPr lang="en-US" sz="11200" b="1" u="sng" dirty="0">
                <a:latin typeface="Times New Roman" pitchFamily="18" charset="0"/>
                <a:cs typeface="Times New Roman" pitchFamily="18" charset="0"/>
              </a:rPr>
              <a:t>Kinds of vaccine:  </a:t>
            </a:r>
          </a:p>
          <a:p>
            <a:pPr marL="1371600" indent="-1371600">
              <a:lnSpc>
                <a:spcPct val="120000"/>
              </a:lnSpc>
              <a:buFont typeface="+mj-lt"/>
              <a:buAutoNum type="arabicPeriod"/>
            </a:pPr>
            <a:r>
              <a:rPr lang="en-US" sz="11200" dirty="0">
                <a:latin typeface="Times New Roman" pitchFamily="18" charset="0"/>
                <a:cs typeface="Times New Roman" pitchFamily="18" charset="0"/>
              </a:rPr>
              <a:t>Inactivated polio vaccine killed IPV </a:t>
            </a:r>
          </a:p>
          <a:p>
            <a:pPr marL="1371600" indent="-1371600">
              <a:lnSpc>
                <a:spcPct val="120000"/>
              </a:lnSpc>
              <a:buFont typeface="+mj-lt"/>
              <a:buAutoNum type="arabicPeriod"/>
            </a:pPr>
            <a:r>
              <a:rPr lang="en-US" sz="11200" dirty="0">
                <a:latin typeface="Times New Roman" pitchFamily="18" charset="0"/>
                <a:cs typeface="Times New Roman" pitchFamily="18" charset="0"/>
              </a:rPr>
              <a:t>Oral polio vaccine weakened OPV</a:t>
            </a:r>
          </a:p>
          <a:p>
            <a:pPr marL="0" indent="0">
              <a:lnSpc>
                <a:spcPct val="120000"/>
              </a:lnSpc>
              <a:buNone/>
            </a:pPr>
            <a:r>
              <a:rPr lang="en-US" sz="11200" dirty="0">
                <a:latin typeface="Times New Roman" pitchFamily="18" charset="0"/>
                <a:cs typeface="Times New Roman" pitchFamily="18" charset="0"/>
              </a:rPr>
              <a:t>Three doses, given at 2, 4, and 6 - 18 months.  A booster dose is given at 4 - 6 years </a:t>
            </a:r>
          </a:p>
          <a:p>
            <a:pPr marL="0" indent="0">
              <a:lnSpc>
                <a:spcPct val="120000"/>
              </a:lnSpc>
              <a:buNone/>
            </a:pPr>
            <a:r>
              <a:rPr lang="en-US" sz="11200" dirty="0">
                <a:latin typeface="Times New Roman" pitchFamily="18" charset="0"/>
                <a:cs typeface="Times New Roman" pitchFamily="18" charset="0"/>
              </a:rPr>
              <a:t>IPV is given as an IM injection or SQ</a:t>
            </a:r>
          </a:p>
          <a:p>
            <a:pPr marL="0" indent="0">
              <a:lnSpc>
                <a:spcPct val="120000"/>
              </a:lnSpc>
              <a:buNone/>
            </a:pPr>
            <a:r>
              <a:rPr lang="en-US" sz="11200" dirty="0">
                <a:latin typeface="Times New Roman" pitchFamily="18" charset="0"/>
                <a:cs typeface="Times New Roman" pitchFamily="18" charset="0"/>
              </a:rPr>
              <a:t>Side effects of IPV vaccine include minor local reactions at the site of injection (e.g., pain, redness).</a:t>
            </a:r>
          </a:p>
          <a:p>
            <a:pPr marL="0" indent="0">
              <a:lnSpc>
                <a:spcPct val="120000"/>
              </a:lnSpc>
              <a:buNone/>
            </a:pPr>
            <a:endParaRPr lang="en-US" sz="7000" dirty="0">
              <a:latin typeface="Times New Roman" pitchFamily="18" charset="0"/>
              <a:cs typeface="Times New Roman" pitchFamily="18" charset="0"/>
            </a:endParaRPr>
          </a:p>
          <a:p>
            <a:pPr marL="0" indent="0">
              <a:lnSpc>
                <a:spcPct val="120000"/>
              </a:lnSpc>
              <a:buNone/>
            </a:pPr>
            <a:r>
              <a:rPr lang="en-US" dirty="0">
                <a:latin typeface="Times New Roman" pitchFamily="18" charset="0"/>
                <a:cs typeface="Times New Roman" pitchFamily="18" charset="0"/>
              </a:rPr>
              <a:t>.</a:t>
            </a:r>
          </a:p>
          <a:p>
            <a:pPr marL="0" indent="0">
              <a:lnSpc>
                <a:spcPct val="120000"/>
              </a:lnSpc>
              <a:buNone/>
            </a:pPr>
            <a:endParaRPr lang="en-US" dirty="0">
              <a:latin typeface="Times New Roman" pitchFamily="18" charset="0"/>
              <a:cs typeface="Times New Roman" pitchFamily="18" charset="0"/>
            </a:endParaRP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356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1301006"/>
          </a:xfrm>
        </p:spPr>
        <p:txBody>
          <a:bodyPr>
            <a:noAutofit/>
          </a:bodyPr>
          <a:lstStyle/>
          <a:p>
            <a:pPr algn="l" rtl="0">
              <a:lnSpc>
                <a:spcPct val="100000"/>
              </a:lnSpc>
            </a:pP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2). Children with POLIOMYELITIS</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732456" cy="5141168"/>
          </a:xfrm>
        </p:spPr>
        <p:txBody>
          <a:bodyPr>
            <a:normAutofit fontScale="62500" lnSpcReduction="20000"/>
          </a:bodyPr>
          <a:lstStyle/>
          <a:p>
            <a:pPr marL="0" indent="0">
              <a:lnSpc>
                <a:spcPct val="120000"/>
              </a:lnSpc>
              <a:buNone/>
            </a:pPr>
            <a:r>
              <a:rPr lang="en-US" sz="7200" b="1" dirty="0">
                <a:latin typeface="Times New Roman" pitchFamily="18" charset="0"/>
                <a:cs typeface="Times New Roman" pitchFamily="18" charset="0"/>
              </a:rPr>
              <a:t>Treatment of Poliomyelitis</a:t>
            </a:r>
          </a:p>
          <a:p>
            <a:pPr algn="l" rtl="0">
              <a:lnSpc>
                <a:spcPct val="120000"/>
              </a:lnSpc>
            </a:pPr>
            <a:r>
              <a:rPr lang="en-US" sz="7200" dirty="0">
                <a:latin typeface="Times New Roman" pitchFamily="18" charset="0"/>
                <a:cs typeface="Times New Roman" pitchFamily="18" charset="0"/>
              </a:rPr>
              <a:t>The goal of treatment is to control symptoms while the infection runs its course.</a:t>
            </a:r>
          </a:p>
          <a:p>
            <a:pPr algn="l" rtl="0">
              <a:lnSpc>
                <a:spcPct val="120000"/>
              </a:lnSpc>
            </a:pPr>
            <a:r>
              <a:rPr lang="en-US" sz="7200" dirty="0">
                <a:latin typeface="Times New Roman" pitchFamily="18" charset="0"/>
                <a:cs typeface="Times New Roman" pitchFamily="18" charset="0"/>
              </a:rPr>
              <a:t>People with severe cases may need lifesaving measures, especially breathing help.</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9079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2079458" cy="1167618"/>
          </a:xfrm>
        </p:spPr>
        <p:txBody>
          <a:bodyPr>
            <a:normAutofit fontScale="90000"/>
          </a:bodyPr>
          <a:lstStyle/>
          <a:p>
            <a:pPr rtl="0">
              <a:lnSpc>
                <a:spcPct val="100000"/>
              </a:lnSpc>
            </a:pPr>
            <a:br>
              <a:rPr lang="en-US" sz="5300" b="1" dirty="0">
                <a:solidFill>
                  <a:srgbClr val="C00000"/>
                </a:solidFill>
                <a:latin typeface="Times New Roman" pitchFamily="18" charset="0"/>
                <a:cs typeface="Times New Roman" pitchFamily="18" charset="0"/>
              </a:rPr>
            </a:br>
            <a:r>
              <a:rPr lang="en-US" sz="4900" b="1" dirty="0">
                <a:solidFill>
                  <a:srgbClr val="C00000"/>
                </a:solidFill>
                <a:latin typeface="Times New Roman" pitchFamily="18" charset="0"/>
                <a:cs typeface="Times New Roman" pitchFamily="18" charset="0"/>
              </a:rPr>
              <a:t>3). Children with VARICELLA (CHICKENPOX)  </a:t>
            </a:r>
            <a:br>
              <a:rPr lang="en-US" sz="40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64566"/>
            <a:ext cx="12079458" cy="5376802"/>
          </a:xfrm>
        </p:spPr>
        <p:txBody>
          <a:bodyPr>
            <a:normAutofit/>
          </a:bodyPr>
          <a:lstStyle/>
          <a:p>
            <a:pPr algn="l" rtl="0">
              <a:lnSpc>
                <a:spcPct val="100000"/>
              </a:lnSpc>
              <a:buFont typeface="Wingdings" panose="05000000000000000000" pitchFamily="2" charset="2"/>
              <a:buChar char="§"/>
            </a:pPr>
            <a:r>
              <a:rPr lang="en-US" sz="4400" dirty="0">
                <a:latin typeface="Times New Roman" pitchFamily="18" charset="0"/>
                <a:cs typeface="Times New Roman" pitchFamily="18" charset="0"/>
              </a:rPr>
              <a:t>Chickenpox is caused by a virus: Varicella Zoster Virus (VZV)</a:t>
            </a:r>
          </a:p>
          <a:p>
            <a:pPr algn="l" rtl="0">
              <a:lnSpc>
                <a:spcPct val="100000"/>
              </a:lnSpc>
              <a:buFont typeface="Wingdings" panose="05000000000000000000" pitchFamily="2" charset="2"/>
              <a:buChar char="§"/>
            </a:pPr>
            <a:r>
              <a:rPr lang="en-US" sz="4400" dirty="0">
                <a:latin typeface="Times New Roman" pitchFamily="18" charset="0"/>
                <a:cs typeface="Times New Roman" pitchFamily="18" charset="0"/>
              </a:rPr>
              <a:t>Source: primary secretion of respiratory tract, to a lesser degree, skin lesions</a:t>
            </a:r>
          </a:p>
          <a:p>
            <a:pPr algn="l" rtl="0">
              <a:lnSpc>
                <a:spcPct val="110000"/>
              </a:lnSpc>
              <a:buFont typeface="Wingdings" panose="05000000000000000000" pitchFamily="2" charset="2"/>
              <a:buChar char="§"/>
            </a:pPr>
            <a:r>
              <a:rPr lang="en-US" sz="4400" b="1" dirty="0">
                <a:latin typeface="Times New Roman" pitchFamily="18" charset="0"/>
                <a:cs typeface="Times New Roman" pitchFamily="18" charset="0"/>
              </a:rPr>
              <a:t>Transmission</a:t>
            </a:r>
            <a:r>
              <a:rPr lang="en-US" sz="4400" dirty="0">
                <a:latin typeface="Times New Roman" pitchFamily="18" charset="0"/>
                <a:cs typeface="Times New Roman" pitchFamily="18" charset="0"/>
              </a:rPr>
              <a:t>: direct contact, droplet airborne spread and contaminated objects.</a:t>
            </a:r>
          </a:p>
          <a:p>
            <a:pPr algn="l" rtl="0">
              <a:lnSpc>
                <a:spcPct val="110000"/>
              </a:lnSpc>
              <a:buFont typeface="Wingdings" panose="05000000000000000000" pitchFamily="2" charset="2"/>
              <a:buChar char="§"/>
            </a:pPr>
            <a:r>
              <a:rPr lang="en-US" sz="4400" b="1" dirty="0">
                <a:latin typeface="Times New Roman" pitchFamily="18" charset="0"/>
                <a:cs typeface="Times New Roman" pitchFamily="18" charset="0"/>
              </a:rPr>
              <a:t>Incubation period</a:t>
            </a:r>
            <a:r>
              <a:rPr lang="en-US" sz="4400" dirty="0">
                <a:latin typeface="Times New Roman" pitchFamily="18" charset="0"/>
                <a:cs typeface="Times New Roman" pitchFamily="18" charset="0"/>
              </a:rPr>
              <a:t>: 2-3 weeks</a:t>
            </a:r>
          </a:p>
          <a:p>
            <a:pPr algn="l" rtl="0">
              <a:lnSpc>
                <a:spcPct val="100000"/>
              </a:lnSpc>
              <a:buFont typeface="Wingdings" pitchFamily="2" charset="2"/>
              <a:buChar char="q"/>
            </a:pPr>
            <a:endParaRPr lang="en-US"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94837463"/>
      </p:ext>
    </p:extLst>
  </p:cSld>
  <p:clrMapOvr>
    <a:masterClrMapping/>
  </p:clrMapOvr>
  <p:transition advTm="4074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27877" cy="1417638"/>
          </a:xfrm>
        </p:spPr>
        <p:txBody>
          <a:bodyPr>
            <a:normAutofit fontScale="90000"/>
          </a:bodyPr>
          <a:lstStyle/>
          <a:p>
            <a:pPr algn="ctr" rtl="0">
              <a:lnSpc>
                <a:spcPct val="100000"/>
              </a:lnSpc>
            </a:pPr>
            <a:br>
              <a:rPr lang="en-US" sz="53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3). Signs and Symptoms of Varicella (Chickenpox)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6608" y="1417638"/>
            <a:ext cx="12027877" cy="5323730"/>
          </a:xfrm>
        </p:spPr>
        <p:txBody>
          <a:bodyPr>
            <a:normAutofit fontScale="85000" lnSpcReduction="10000"/>
          </a:bodyPr>
          <a:lstStyle/>
          <a:p>
            <a:pPr>
              <a:lnSpc>
                <a:spcPct val="100000"/>
              </a:lnSpc>
              <a:buFont typeface="Wingdings" panose="05000000000000000000" pitchFamily="2" charset="2"/>
              <a:buChar char="§"/>
            </a:pPr>
            <a:r>
              <a:rPr lang="en-US" sz="4800" dirty="0">
                <a:latin typeface="Times New Roman" pitchFamily="18" charset="0"/>
                <a:cs typeface="Times New Roman" pitchFamily="18" charset="0"/>
              </a:rPr>
              <a:t>Itchy and Scratchy red rash </a:t>
            </a:r>
          </a:p>
          <a:p>
            <a:pPr>
              <a:lnSpc>
                <a:spcPct val="120000"/>
              </a:lnSpc>
              <a:buFont typeface="Wingdings" panose="05000000000000000000" pitchFamily="2" charset="2"/>
              <a:buChar char="§"/>
            </a:pPr>
            <a:r>
              <a:rPr lang="en-US" sz="4800" dirty="0">
                <a:latin typeface="Times New Roman" pitchFamily="18" charset="0"/>
                <a:cs typeface="Times New Roman" pitchFamily="18" charset="0"/>
              </a:rPr>
              <a:t>Rashes appear on face, scalp, chest, back, arms,  legs. </a:t>
            </a:r>
          </a:p>
          <a:p>
            <a:pPr>
              <a:lnSpc>
                <a:spcPct val="120000"/>
              </a:lnSpc>
              <a:buFont typeface="Wingdings" panose="05000000000000000000" pitchFamily="2" charset="2"/>
              <a:buChar char="§"/>
            </a:pPr>
            <a:r>
              <a:rPr lang="en-US" sz="4800" dirty="0">
                <a:latin typeface="Times New Roman" pitchFamily="18" charset="0"/>
                <a:cs typeface="Times New Roman" pitchFamily="18" charset="0"/>
              </a:rPr>
              <a:t>Rash usually appears about 2 weeks after exposure to virus and begins as superficial spots. The spots quickly fill with a clear fluid, rupture, and turn crusty.  </a:t>
            </a:r>
          </a:p>
          <a:p>
            <a:pPr>
              <a:lnSpc>
                <a:spcPct val="120000"/>
              </a:lnSpc>
              <a:buFont typeface="Wingdings" panose="05000000000000000000" pitchFamily="2" charset="2"/>
              <a:buChar char="§"/>
            </a:pPr>
            <a:r>
              <a:rPr lang="en-US" sz="4800" dirty="0">
                <a:latin typeface="Times New Roman" pitchFamily="18" charset="0"/>
                <a:cs typeface="Times New Roman" pitchFamily="18" charset="0"/>
              </a:rPr>
              <a:t>The scabs then fall off in a week or two.</a:t>
            </a:r>
          </a:p>
          <a:p>
            <a:pPr marL="0" indent="0">
              <a:lnSpc>
                <a:spcPct val="100000"/>
              </a:lnSpc>
              <a:buNone/>
            </a:pPr>
            <a:endParaRPr lang="en-US" sz="4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77151702"/>
      </p:ext>
    </p:extLst>
  </p:cSld>
  <p:clrMapOvr>
    <a:masterClrMapping/>
  </p:clrMapOvr>
  <p:transition advTm="219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084148" cy="966580"/>
          </a:xfrm>
        </p:spPr>
        <p:txBody>
          <a:bodyPr>
            <a:normAutofit fontScale="90000"/>
          </a:bodyPr>
          <a:lstStyle/>
          <a:p>
            <a:pPr rtl="0">
              <a:lnSpc>
                <a:spcPct val="100000"/>
              </a:lnSpc>
            </a:pPr>
            <a:br>
              <a:rPr lang="en-US" sz="5300" b="1" dirty="0">
                <a:solidFill>
                  <a:srgbClr val="C00000"/>
                </a:solidFill>
                <a:latin typeface="Times New Roman" pitchFamily="18" charset="0"/>
                <a:cs typeface="Times New Roman" pitchFamily="18" charset="0"/>
              </a:rPr>
            </a:br>
            <a:br>
              <a:rPr lang="en-US" sz="53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3). Prevention of Varicella (Chickenpox)</a:t>
            </a:r>
            <a:br>
              <a:rPr lang="en-US" sz="5300" b="1" dirty="0">
                <a:solidFill>
                  <a:srgbClr val="C00000"/>
                </a:solidFill>
                <a:latin typeface="Times New Roman" pitchFamily="18" charset="0"/>
                <a:cs typeface="Times New Roman" pitchFamily="18" charset="0"/>
              </a:rPr>
            </a:b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50498"/>
            <a:ext cx="12084147" cy="5390870"/>
          </a:xfrm>
        </p:spPr>
        <p:txBody>
          <a:bodyPr>
            <a:normAutofit fontScale="85000" lnSpcReduction="20000"/>
          </a:bodyPr>
          <a:lstStyle/>
          <a:p>
            <a:pPr marL="0" indent="0">
              <a:lnSpc>
                <a:spcPct val="120000"/>
              </a:lnSpc>
              <a:buNone/>
            </a:pPr>
            <a:r>
              <a:rPr lang="en-US" sz="7200" dirty="0">
                <a:latin typeface="Times New Roman" pitchFamily="18" charset="0"/>
                <a:cs typeface="Times New Roman" pitchFamily="18" charset="0"/>
              </a:rPr>
              <a:t>First doses of vaccine at 12 and 18 months second dose at 4-6 years old.</a:t>
            </a:r>
          </a:p>
          <a:p>
            <a:pPr marL="0" indent="0">
              <a:lnSpc>
                <a:spcPct val="120000"/>
              </a:lnSpc>
              <a:buNone/>
            </a:pPr>
            <a:r>
              <a:rPr lang="en-US" sz="7200" dirty="0">
                <a:latin typeface="Times New Roman" pitchFamily="18" charset="0"/>
                <a:cs typeface="Times New Roman" pitchFamily="18" charset="0"/>
              </a:rPr>
              <a:t>Dose: 0.5 ml subcutaneous (SC) </a:t>
            </a:r>
          </a:p>
          <a:p>
            <a:pPr marL="0" indent="0">
              <a:lnSpc>
                <a:spcPct val="120000"/>
              </a:lnSpc>
              <a:buNone/>
            </a:pPr>
            <a:r>
              <a:rPr lang="en-US" sz="7200" dirty="0">
                <a:latin typeface="Times New Roman" pitchFamily="18" charset="0"/>
                <a:cs typeface="Times New Roman" pitchFamily="18" charset="0"/>
              </a:rPr>
              <a:t>Possible reaction: Fever</a:t>
            </a:r>
          </a:p>
          <a:p>
            <a:pPr marL="0" indent="0">
              <a:lnSpc>
                <a:spcPct val="120000"/>
              </a:lnSpc>
              <a:buNone/>
            </a:pPr>
            <a:r>
              <a:rPr lang="en-US" sz="7200" dirty="0">
                <a:latin typeface="Times New Roman" pitchFamily="18" charset="0"/>
                <a:cs typeface="Times New Roman" pitchFamily="18" charset="0"/>
              </a:rPr>
              <a:t>Vaccine is almost 100% efficient.</a:t>
            </a:r>
          </a:p>
        </p:txBody>
      </p:sp>
    </p:spTree>
    <p:extLst>
      <p:ext uri="{BB962C8B-B14F-4D97-AF65-F5344CB8AC3E}">
        <p14:creationId xmlns:p14="http://schemas.microsoft.com/office/powerpoint/2010/main" val="233552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107257"/>
          </a:xfrm>
        </p:spPr>
        <p:txBody>
          <a:bodyPr>
            <a:normAutofit fontScale="90000"/>
          </a:bodyPr>
          <a:lstStyle/>
          <a:p>
            <a:pPr rtl="0">
              <a:lnSpc>
                <a:spcPct val="100000"/>
              </a:lnSpc>
            </a:pPr>
            <a:br>
              <a:rPr lang="en-US" sz="5300" b="1" dirty="0">
                <a:solidFill>
                  <a:srgbClr val="C00000"/>
                </a:solidFill>
                <a:latin typeface="Times New Roman" pitchFamily="18" charset="0"/>
                <a:cs typeface="Times New Roman" pitchFamily="18" charset="0"/>
              </a:rPr>
            </a:br>
            <a:br>
              <a:rPr lang="en-US" sz="53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3). Treatment of Varicella (Chickenpox)</a:t>
            </a:r>
            <a:br>
              <a:rPr lang="en-US" sz="5300" b="1" dirty="0">
                <a:solidFill>
                  <a:srgbClr val="C00000"/>
                </a:solidFill>
                <a:latin typeface="Times New Roman" pitchFamily="18" charset="0"/>
                <a:cs typeface="Times New Roman" pitchFamily="18" charset="0"/>
              </a:rPr>
            </a:b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78634"/>
            <a:ext cx="12192001" cy="5362734"/>
          </a:xfrm>
        </p:spPr>
        <p:txBody>
          <a:bodyPr>
            <a:noAutofit/>
          </a:bodyPr>
          <a:lstStyle/>
          <a:p>
            <a:pPr marL="0" indent="0">
              <a:lnSpc>
                <a:spcPct val="120000"/>
              </a:lnSpc>
              <a:buNone/>
            </a:pPr>
            <a:r>
              <a:rPr lang="en-US" sz="3200" dirty="0">
                <a:latin typeface="Times New Roman" pitchFamily="18" charset="0"/>
                <a:cs typeface="Times New Roman" pitchFamily="18" charset="0"/>
              </a:rPr>
              <a:t></a:t>
            </a:r>
            <a:r>
              <a:rPr lang="en-US" sz="3200" u="sng" dirty="0">
                <a:latin typeface="Times New Roman" pitchFamily="18" charset="0"/>
                <a:cs typeface="Times New Roman" pitchFamily="18" charset="0"/>
              </a:rPr>
              <a:t>Isolate</a:t>
            </a:r>
            <a:r>
              <a:rPr lang="en-US" sz="3200" dirty="0">
                <a:latin typeface="Times New Roman" pitchFamily="18" charset="0"/>
                <a:cs typeface="Times New Roman" pitchFamily="18" charset="0"/>
              </a:rPr>
              <a:t> the diseased child until the rash crusts. </a:t>
            </a:r>
          </a:p>
          <a:p>
            <a:pPr marL="0" indent="0">
              <a:lnSpc>
                <a:spcPct val="120000"/>
              </a:lnSpc>
              <a:buNone/>
            </a:pPr>
            <a:r>
              <a:rPr lang="en-US" sz="3200" dirty="0">
                <a:latin typeface="Times New Roman" pitchFamily="18" charset="0"/>
                <a:cs typeface="Times New Roman" pitchFamily="18" charset="0"/>
              </a:rPr>
              <a:t>Keep skin clean by frequent </a:t>
            </a:r>
            <a:r>
              <a:rPr lang="en-US" sz="3200" u="sng" dirty="0">
                <a:latin typeface="Times New Roman" pitchFamily="18" charset="0"/>
                <a:cs typeface="Times New Roman" pitchFamily="18" charset="0"/>
              </a:rPr>
              <a:t>baths </a:t>
            </a:r>
          </a:p>
          <a:p>
            <a:pPr marL="0" indent="0">
              <a:lnSpc>
                <a:spcPct val="120000"/>
              </a:lnSpc>
              <a:buNone/>
            </a:pPr>
            <a:r>
              <a:rPr lang="en-US" sz="3200" dirty="0">
                <a:latin typeface="Times New Roman" pitchFamily="18" charset="0"/>
                <a:cs typeface="Times New Roman" pitchFamily="18" charset="0"/>
              </a:rPr>
              <a:t>Cool, wet compresses to relieve itching.  </a:t>
            </a:r>
          </a:p>
          <a:p>
            <a:pPr marL="0" indent="0">
              <a:lnSpc>
                <a:spcPct val="120000"/>
              </a:lnSpc>
              <a:buNone/>
            </a:pPr>
            <a:r>
              <a:rPr lang="en-US" sz="3200" dirty="0">
                <a:latin typeface="Times New Roman" pitchFamily="18" charset="0"/>
                <a:cs typeface="Times New Roman" pitchFamily="18" charset="0"/>
              </a:rPr>
              <a:t>Secondary bacterial pneumonia is treated with </a:t>
            </a:r>
            <a:r>
              <a:rPr lang="en-US" sz="3200" u="sng" dirty="0">
                <a:latin typeface="Times New Roman" pitchFamily="18" charset="0"/>
                <a:cs typeface="Times New Roman" pitchFamily="18" charset="0"/>
              </a:rPr>
              <a:t>antibiotics</a:t>
            </a:r>
            <a:r>
              <a:rPr lang="en-US" sz="3200" dirty="0">
                <a:latin typeface="Times New Roman" pitchFamily="18" charset="0"/>
                <a:cs typeface="Times New Roman" pitchFamily="18" charset="0"/>
              </a:rPr>
              <a:t>.</a:t>
            </a:r>
          </a:p>
          <a:p>
            <a:pPr marL="0" indent="0">
              <a:lnSpc>
                <a:spcPct val="120000"/>
              </a:lnSpc>
              <a:buNone/>
            </a:pPr>
            <a:r>
              <a:rPr lang="en-US" sz="3200" dirty="0">
                <a:latin typeface="Times New Roman" pitchFamily="18" charset="0"/>
                <a:cs typeface="Times New Roman" pitchFamily="18" charset="0"/>
              </a:rPr>
              <a:t></a:t>
            </a:r>
            <a:r>
              <a:rPr lang="en-US" sz="3200" u="sng" dirty="0">
                <a:latin typeface="Times New Roman" pitchFamily="18" charset="0"/>
                <a:cs typeface="Times New Roman" pitchFamily="18" charset="0"/>
              </a:rPr>
              <a:t>Antihistamines</a:t>
            </a:r>
            <a:r>
              <a:rPr lang="en-US" sz="3200" dirty="0">
                <a:latin typeface="Times New Roman" pitchFamily="18" charset="0"/>
                <a:cs typeface="Times New Roman" pitchFamily="18" charset="0"/>
              </a:rPr>
              <a:t> may be used to help relieve the itching.  </a:t>
            </a:r>
          </a:p>
          <a:p>
            <a:pPr marL="0" indent="0">
              <a:lnSpc>
                <a:spcPct val="120000"/>
              </a:lnSpc>
              <a:buNone/>
            </a:pPr>
            <a:r>
              <a:rPr lang="en-US" sz="3200" dirty="0">
                <a:latin typeface="Times New Roman" pitchFamily="18" charset="0"/>
                <a:cs typeface="Times New Roman" pitchFamily="18" charset="0"/>
              </a:rPr>
              <a:t>Apply </a:t>
            </a:r>
            <a:r>
              <a:rPr lang="en-US" sz="3200" u="sng" dirty="0">
                <a:latin typeface="Times New Roman" pitchFamily="18" charset="0"/>
                <a:cs typeface="Times New Roman" pitchFamily="18" charset="0"/>
              </a:rPr>
              <a:t>Calamine</a:t>
            </a:r>
            <a:r>
              <a:rPr lang="en-US" sz="3200" dirty="0">
                <a:latin typeface="Times New Roman" pitchFamily="18" charset="0"/>
                <a:cs typeface="Times New Roman" pitchFamily="18" charset="0"/>
              </a:rPr>
              <a:t> lotion‬‏</a:t>
            </a:r>
          </a:p>
          <a:p>
            <a:pPr marL="0" indent="0">
              <a:lnSpc>
                <a:spcPct val="120000"/>
              </a:lnSpc>
              <a:buNone/>
            </a:pPr>
            <a:r>
              <a:rPr lang="en-US" sz="3200" dirty="0">
                <a:latin typeface="Times New Roman" pitchFamily="18" charset="0"/>
                <a:cs typeface="Times New Roman" pitchFamily="18" charset="0"/>
              </a:rPr>
              <a:t>Acyclovir is used for severe Varicella infections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0436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97280"/>
          </a:xfrm>
        </p:spPr>
        <p:txBody>
          <a:bodyPr>
            <a:normAutofit fontScale="90000"/>
          </a:bodyPr>
          <a:lstStyle/>
          <a:p>
            <a:pPr rtl="0">
              <a:lnSpc>
                <a:spcPct val="100000"/>
              </a:lnSpc>
            </a:pPr>
            <a:r>
              <a:rPr lang="en-US" sz="8000" b="1" dirty="0">
                <a:solidFill>
                  <a:srgbClr val="C00000"/>
                </a:solidFill>
                <a:latin typeface="Times New Roman" pitchFamily="18" charset="0"/>
                <a:cs typeface="Times New Roman" pitchFamily="18" charset="0"/>
              </a:rPr>
              <a:t>Immunity</a:t>
            </a:r>
          </a:p>
        </p:txBody>
      </p:sp>
      <p:sp>
        <p:nvSpPr>
          <p:cNvPr id="3" name="Content Placeholder 2"/>
          <p:cNvSpPr>
            <a:spLocks noGrp="1"/>
          </p:cNvSpPr>
          <p:nvPr>
            <p:ph idx="1"/>
          </p:nvPr>
        </p:nvSpPr>
        <p:spPr>
          <a:xfrm>
            <a:off x="112542" y="1280160"/>
            <a:ext cx="12079458" cy="5577840"/>
          </a:xfrm>
        </p:spPr>
        <p:txBody>
          <a:bodyPr>
            <a:normAutofit/>
          </a:bodyPr>
          <a:lstStyle/>
          <a:p>
            <a:pPr algn="l" rtl="0">
              <a:lnSpc>
                <a:spcPct val="100000"/>
              </a:lnSpc>
              <a:buFont typeface="Wingdings" pitchFamily="2" charset="2"/>
              <a:buChar char="§"/>
            </a:pPr>
            <a:r>
              <a:rPr lang="en-US" sz="4400" dirty="0">
                <a:latin typeface="Times New Roman" pitchFamily="18" charset="0"/>
                <a:cs typeface="Times New Roman" pitchFamily="18" charset="0"/>
              </a:rPr>
              <a:t>It is capability to resist harmful microorganisms.</a:t>
            </a:r>
          </a:p>
          <a:p>
            <a:pPr algn="l" rtl="0">
              <a:lnSpc>
                <a:spcPct val="100000"/>
              </a:lnSpc>
              <a:buFont typeface="Wingdings" pitchFamily="2" charset="2"/>
              <a:buChar char="§"/>
            </a:pPr>
            <a:r>
              <a:rPr lang="en-US" sz="4400" dirty="0">
                <a:latin typeface="Times New Roman" pitchFamily="18" charset="0"/>
                <a:cs typeface="Times New Roman" pitchFamily="18" charset="0"/>
              </a:rPr>
              <a:t>It involves both specific and nonspecific components. </a:t>
            </a:r>
          </a:p>
          <a:p>
            <a:pPr algn="l" rtl="0">
              <a:lnSpc>
                <a:spcPct val="100000"/>
              </a:lnSpc>
              <a:buFont typeface="Wingdings" pitchFamily="2" charset="2"/>
              <a:buChar char="§"/>
            </a:pPr>
            <a:r>
              <a:rPr lang="en-US" sz="4400" dirty="0">
                <a:latin typeface="Times New Roman" pitchFamily="18" charset="0"/>
                <a:cs typeface="Times New Roman" pitchFamily="18" charset="0"/>
              </a:rPr>
              <a:t>The protection against infectious disease conferred either by the immune response generated by  immunization or previous infection or presents at birth</a:t>
            </a:r>
          </a:p>
          <a:p>
            <a:pPr algn="l" rtl="0">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5095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99742" cy="1191663"/>
          </a:xfrm>
        </p:spPr>
        <p:txBody>
          <a:bodyPr>
            <a:normAutofit fontScale="90000"/>
          </a:bodyPr>
          <a:lstStyle/>
          <a:p>
            <a:pPr rtl="0">
              <a:lnSpc>
                <a:spcPct val="100000"/>
              </a:lnSpc>
            </a:pPr>
            <a:br>
              <a:rPr lang="en-US" sz="5300" b="1" dirty="0">
                <a:solidFill>
                  <a:srgbClr val="C00000"/>
                </a:solidFill>
                <a:latin typeface="Times New Roman" pitchFamily="18" charset="0"/>
                <a:cs typeface="Times New Roman" pitchFamily="18" charset="0"/>
              </a:rPr>
            </a:br>
            <a:br>
              <a:rPr lang="en-US" sz="5300" b="1" dirty="0">
                <a:solidFill>
                  <a:srgbClr val="C00000"/>
                </a:solidFill>
                <a:latin typeface="Times New Roman" pitchFamily="18" charset="0"/>
                <a:cs typeface="Times New Roman" pitchFamily="18" charset="0"/>
              </a:rPr>
            </a:br>
            <a:r>
              <a:rPr lang="en-US" sz="5300" b="1" dirty="0">
                <a:solidFill>
                  <a:srgbClr val="C00000"/>
                </a:solidFill>
                <a:latin typeface="Times New Roman" pitchFamily="18" charset="0"/>
                <a:cs typeface="Times New Roman" pitchFamily="18" charset="0"/>
              </a:rPr>
              <a:t>3). Complications of Varicella (Chickenpox)</a:t>
            </a:r>
            <a:br>
              <a:rPr lang="en-US" sz="5300" b="1" dirty="0">
                <a:solidFill>
                  <a:srgbClr val="C00000"/>
                </a:solidFill>
                <a:latin typeface="Times New Roman" pitchFamily="18" charset="0"/>
                <a:cs typeface="Times New Roman" pitchFamily="18" charset="0"/>
              </a:rPr>
            </a:b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08295"/>
            <a:ext cx="11999742" cy="5433073"/>
          </a:xfrm>
        </p:spPr>
        <p:txBody>
          <a:bodyPr>
            <a:normAutofit fontScale="47500" lnSpcReduction="20000"/>
          </a:bodyPr>
          <a:lstStyle/>
          <a:p>
            <a:pPr marL="0" indent="0">
              <a:lnSpc>
                <a:spcPct val="120000"/>
              </a:lnSpc>
              <a:buNone/>
            </a:pPr>
            <a:r>
              <a:rPr lang="en-US" sz="7200" dirty="0">
                <a:latin typeface="Times New Roman" pitchFamily="18" charset="0"/>
                <a:cs typeface="Times New Roman" pitchFamily="18" charset="0"/>
              </a:rPr>
              <a:t>Women who get chickenpox during pregnancy are at risk for </a:t>
            </a:r>
            <a:r>
              <a:rPr lang="en-US" sz="7200" u="sng" dirty="0">
                <a:latin typeface="Times New Roman" pitchFamily="18" charset="0"/>
                <a:cs typeface="Times New Roman" pitchFamily="18" charset="0"/>
              </a:rPr>
              <a:t>congenital infection of the fetus</a:t>
            </a:r>
            <a:r>
              <a:rPr lang="en-US" sz="7200" dirty="0">
                <a:latin typeface="Times New Roman" pitchFamily="18" charset="0"/>
                <a:cs typeface="Times New Roman" pitchFamily="18" charset="0"/>
              </a:rPr>
              <a:t>.</a:t>
            </a:r>
          </a:p>
          <a:p>
            <a:pPr marL="0" indent="0">
              <a:lnSpc>
                <a:spcPct val="120000"/>
              </a:lnSpc>
              <a:buNone/>
            </a:pPr>
            <a:r>
              <a:rPr lang="en-US" sz="7200" dirty="0">
                <a:latin typeface="Times New Roman" pitchFamily="18" charset="0"/>
                <a:cs typeface="Times New Roman" pitchFamily="18" charset="0"/>
              </a:rPr>
              <a:t>Newborns are at risk for severe infection, if they are exposed and their mothers are not immune.</a:t>
            </a:r>
          </a:p>
          <a:p>
            <a:pPr marL="0" indent="0">
              <a:lnSpc>
                <a:spcPct val="120000"/>
              </a:lnSpc>
              <a:buNone/>
            </a:pPr>
            <a:r>
              <a:rPr lang="en-US" sz="7200" dirty="0">
                <a:latin typeface="Times New Roman" pitchFamily="18" charset="0"/>
                <a:cs typeface="Times New Roman" pitchFamily="18" charset="0"/>
              </a:rPr>
              <a:t>A secondary infection  such as Encephalitis Pneumonia, Myocarditis</a:t>
            </a:r>
          </a:p>
          <a:p>
            <a:pPr marL="0" indent="0">
              <a:lnSpc>
                <a:spcPct val="120000"/>
              </a:lnSpc>
              <a:buNone/>
            </a:pPr>
            <a:r>
              <a:rPr lang="en-US" sz="7200" dirty="0">
                <a:latin typeface="Times New Roman" pitchFamily="18" charset="0"/>
                <a:cs typeface="Times New Roman" pitchFamily="18" charset="0"/>
              </a:rPr>
              <a:t>Cerebellar Ataxia may appear during the recovery phase or later. This is characterized by a very unsteady walk.</a:t>
            </a:r>
          </a:p>
          <a:p>
            <a:pPr marL="0" indent="0">
              <a:lnSpc>
                <a:spcPct val="120000"/>
              </a:lnSpc>
              <a:buNone/>
            </a:pPr>
            <a:endParaRPr lang="en-US" sz="7200"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4155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 y="116632"/>
            <a:ext cx="11929403" cy="1301006"/>
          </a:xfrm>
        </p:spPr>
        <p:txBody>
          <a:bodyPr>
            <a:noAutofit/>
          </a:bodyPr>
          <a:lstStyle/>
          <a:p>
            <a:pPr algn="ctr" rtl="0">
              <a:lnSpc>
                <a:spcPct val="100000"/>
              </a:lnSpc>
            </a:pPr>
            <a:r>
              <a:rPr lang="en-US" sz="4800" b="1" dirty="0">
                <a:solidFill>
                  <a:srgbClr val="C00000"/>
                </a:solidFill>
                <a:latin typeface="Times New Roman" pitchFamily="18" charset="0"/>
                <a:cs typeface="Times New Roman" pitchFamily="18" charset="0"/>
              </a:rPr>
              <a:t>4). Children with MEASLES:</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3" y="1143000"/>
            <a:ext cx="11929402" cy="5616624"/>
          </a:xfrm>
        </p:spPr>
        <p:txBody>
          <a:bodyPr>
            <a:normAutofit/>
          </a:bodyPr>
          <a:lstStyle/>
          <a:p>
            <a:pPr algn="l" rtl="0">
              <a:lnSpc>
                <a:spcPct val="120000"/>
              </a:lnSpc>
              <a:buFont typeface="Wingdings" pitchFamily="2" charset="2"/>
              <a:buChar char="v"/>
            </a:pPr>
            <a:r>
              <a:rPr lang="en-US" sz="3200" dirty="0">
                <a:latin typeface="Times New Roman" pitchFamily="18" charset="0"/>
                <a:cs typeface="Times New Roman" pitchFamily="18" charset="0"/>
              </a:rPr>
              <a:t>Measles is a very contagious illness caused by measles virus</a:t>
            </a:r>
          </a:p>
          <a:p>
            <a:pPr algn="l" rtl="0">
              <a:lnSpc>
                <a:spcPct val="120000"/>
              </a:lnSpc>
              <a:buFont typeface="Wingdings" pitchFamily="2" charset="2"/>
              <a:buChar char="v"/>
            </a:pPr>
            <a:r>
              <a:rPr lang="en-US" sz="3200" dirty="0">
                <a:latin typeface="Times New Roman" pitchFamily="18" charset="0"/>
                <a:cs typeface="Times New Roman" pitchFamily="18" charset="0"/>
              </a:rPr>
              <a:t>Measles has </a:t>
            </a:r>
            <a:r>
              <a:rPr lang="en-US" sz="3200" b="1" dirty="0">
                <a:latin typeface="Times New Roman" pitchFamily="18" charset="0"/>
                <a:cs typeface="Times New Roman" pitchFamily="18" charset="0"/>
              </a:rPr>
              <a:t>Epidemic features</a:t>
            </a:r>
            <a:r>
              <a:rPr lang="en-US" sz="3200" dirty="0">
                <a:latin typeface="Times New Roman" pitchFamily="18" charset="0"/>
                <a:cs typeface="Times New Roman" pitchFamily="18" charset="0"/>
              </a:rPr>
              <a:t>: occur more in winter and spring, at age 6 months to 5 years old</a:t>
            </a:r>
          </a:p>
          <a:p>
            <a:pPr algn="l" rtl="0">
              <a:lnSpc>
                <a:spcPct val="120000"/>
              </a:lnSpc>
              <a:buFont typeface="Wingdings" pitchFamily="2" charset="2"/>
              <a:buChar char="v"/>
            </a:pPr>
            <a:r>
              <a:rPr lang="en-US" sz="3200" b="1" dirty="0">
                <a:latin typeface="Times New Roman" pitchFamily="18" charset="0"/>
                <a:cs typeface="Times New Roman" pitchFamily="18" charset="0"/>
              </a:rPr>
              <a:t>Source</a:t>
            </a:r>
            <a:r>
              <a:rPr lang="en-US" sz="3200" dirty="0">
                <a:latin typeface="Times New Roman" pitchFamily="18" charset="0"/>
                <a:cs typeface="Times New Roman" pitchFamily="18" charset="0"/>
              </a:rPr>
              <a:t>: respiratory tract secretion, blood and urine of infected person</a:t>
            </a:r>
          </a:p>
          <a:p>
            <a:pPr algn="l" rtl="0">
              <a:lnSpc>
                <a:spcPct val="120000"/>
              </a:lnSpc>
              <a:buFont typeface="Wingdings" pitchFamily="2" charset="2"/>
              <a:buChar char="v"/>
            </a:pPr>
            <a:r>
              <a:rPr lang="en-US" sz="3200" b="1" dirty="0">
                <a:latin typeface="Times New Roman" pitchFamily="18" charset="0"/>
                <a:cs typeface="Times New Roman" pitchFamily="18" charset="0"/>
              </a:rPr>
              <a:t>Transmission</a:t>
            </a:r>
            <a:r>
              <a:rPr lang="en-US" sz="3200" dirty="0">
                <a:latin typeface="Times New Roman" pitchFamily="18" charset="0"/>
                <a:cs typeface="Times New Roman" pitchFamily="18" charset="0"/>
              </a:rPr>
              <a:t>: by direct contact with droplets of infected person </a:t>
            </a:r>
          </a:p>
          <a:p>
            <a:pPr algn="l" rtl="0">
              <a:lnSpc>
                <a:spcPct val="120000"/>
              </a:lnSpc>
              <a:buFont typeface="Wingdings" pitchFamily="2" charset="2"/>
              <a:buChar char="v"/>
            </a:pPr>
            <a:r>
              <a:rPr lang="en-US" sz="3200" b="1" dirty="0">
                <a:latin typeface="Times New Roman" pitchFamily="18" charset="0"/>
                <a:cs typeface="Times New Roman" pitchFamily="18" charset="0"/>
              </a:rPr>
              <a:t>Incubation period:</a:t>
            </a:r>
            <a:r>
              <a:rPr lang="en-US" sz="3200" dirty="0">
                <a:latin typeface="Times New Roman" pitchFamily="18" charset="0"/>
                <a:cs typeface="Times New Roman" pitchFamily="18" charset="0"/>
              </a:rPr>
              <a:t>10-20 days </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006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1301006"/>
          </a:xfrm>
        </p:spPr>
        <p:txBody>
          <a:bodyPr>
            <a:noAutofit/>
          </a:bodyPr>
          <a:lstStyle/>
          <a:p>
            <a:pPr algn="l" rtl="0">
              <a:lnSpc>
                <a:spcPct val="100000"/>
              </a:lnSpc>
            </a:pPr>
            <a:br>
              <a:rPr lang="en-US" sz="4800" b="1" dirty="0">
                <a:solidFill>
                  <a:srgbClr val="C00000"/>
                </a:solidFill>
                <a:latin typeface="Times New Roman" pitchFamily="18" charset="0"/>
                <a:cs typeface="Times New Roman" pitchFamily="18" charset="0"/>
              </a:rPr>
            </a:br>
            <a:br>
              <a:rPr lang="en-US" sz="4800"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4). Signs and Symptoms of Measles</a:t>
            </a:r>
            <a:r>
              <a:rPr lang="en-US" sz="4800" b="1" dirty="0">
                <a:solidFill>
                  <a:srgbClr val="C00000"/>
                </a:solidFill>
                <a:latin typeface="Times New Roman" pitchFamily="18" charset="0"/>
                <a:cs typeface="Times New Roman" pitchFamily="18" charset="0"/>
              </a:rPr>
              <a:t>:</a:t>
            </a:r>
            <a:br>
              <a:rPr lang="en-US" sz="4800" b="1" dirty="0">
                <a:solidFill>
                  <a:srgbClr val="C00000"/>
                </a:solidFill>
                <a:latin typeface="Times New Roman" pitchFamily="18" charset="0"/>
                <a:cs typeface="Times New Roman" pitchFamily="18" charset="0"/>
              </a:rPr>
            </a:b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6358598" cy="5431566"/>
          </a:xfrm>
        </p:spPr>
        <p:txBody>
          <a:bodyPr>
            <a:normAutofit/>
          </a:bodyPr>
          <a:lstStyle/>
          <a:p>
            <a:pPr algn="l" rtl="0">
              <a:lnSpc>
                <a:spcPct val="120000"/>
              </a:lnSpc>
              <a:buFont typeface="Wingdings" pitchFamily="2" charset="2"/>
              <a:buChar char="q"/>
            </a:pPr>
            <a:r>
              <a:rPr lang="en-US" dirty="0">
                <a:latin typeface="Times New Roman" pitchFamily="18" charset="0"/>
                <a:cs typeface="Times New Roman" pitchFamily="18" charset="0"/>
              </a:rPr>
              <a:t>Rash: Usually appears 3 - 5 days after infection . May last 4 - 7 days</a:t>
            </a:r>
          </a:p>
          <a:p>
            <a:pPr algn="l" rtl="0">
              <a:lnSpc>
                <a:spcPct val="120000"/>
              </a:lnSpc>
              <a:buFont typeface="Wingdings" pitchFamily="2" charset="2"/>
              <a:buChar char="q"/>
            </a:pPr>
            <a:r>
              <a:rPr lang="en-US" dirty="0">
                <a:latin typeface="Times New Roman" pitchFamily="18" charset="0"/>
                <a:cs typeface="Times New Roman" pitchFamily="18" charset="0"/>
              </a:rPr>
              <a:t>Rash  starts on the head and spreads to other areas</a:t>
            </a:r>
          </a:p>
          <a:p>
            <a:pPr algn="l" rtl="0">
              <a:lnSpc>
                <a:spcPct val="120000"/>
              </a:lnSpc>
              <a:buFont typeface="Wingdings" pitchFamily="2" charset="2"/>
              <a:buChar char="q"/>
            </a:pPr>
            <a:r>
              <a:rPr lang="en-US" dirty="0">
                <a:latin typeface="Times New Roman" pitchFamily="18" charset="0"/>
                <a:cs typeface="Times New Roman" pitchFamily="18" charset="0"/>
              </a:rPr>
              <a:t>Rash may appear as flat, discolored areas (macules) and solid, red, raised areas (papules) that later join together</a:t>
            </a:r>
          </a:p>
          <a:p>
            <a:pPr>
              <a:lnSpc>
                <a:spcPct val="120000"/>
              </a:lnSpc>
              <a:buFont typeface="Wingdings" pitchFamily="2" charset="2"/>
              <a:buChar char="q"/>
            </a:pPr>
            <a:r>
              <a:rPr lang="en-US" dirty="0">
                <a:latin typeface="Times New Roman" pitchFamily="18" charset="0"/>
                <a:cs typeface="Times New Roman" pitchFamily="18" charset="0"/>
              </a:rPr>
              <a:t>Redness and irritation of the eyes (conjunctivitis), Bloodshot eyes</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C593D4E6-A974-4D92-A50C-6E7BB7DFFD86}"/>
              </a:ext>
            </a:extLst>
          </p:cNvPr>
          <p:cNvSpPr txBox="1"/>
          <p:nvPr/>
        </p:nvSpPr>
        <p:spPr>
          <a:xfrm>
            <a:off x="7339818" y="1417638"/>
            <a:ext cx="4744330" cy="4700774"/>
          </a:xfrm>
          <a:prstGeom prst="rect">
            <a:avLst/>
          </a:prstGeom>
          <a:noFill/>
        </p:spPr>
        <p:txBody>
          <a:bodyPr wrap="square">
            <a:spAutoFit/>
          </a:bodyPr>
          <a:lstStyle/>
          <a:p>
            <a:pPr algn="l" rtl="0">
              <a:lnSpc>
                <a:spcPct val="120000"/>
              </a:lnSpc>
              <a:buFont typeface="Wingdings" pitchFamily="2" charset="2"/>
              <a:buChar char="q"/>
            </a:pPr>
            <a:r>
              <a:rPr lang="en-US" sz="2800" dirty="0">
                <a:latin typeface="Times New Roman" pitchFamily="18" charset="0"/>
                <a:cs typeface="Times New Roman" pitchFamily="18" charset="0"/>
              </a:rPr>
              <a:t>Itchy</a:t>
            </a:r>
          </a:p>
          <a:p>
            <a:pPr algn="l" rtl="0">
              <a:lnSpc>
                <a:spcPct val="120000"/>
              </a:lnSpc>
              <a:buFont typeface="Wingdings" pitchFamily="2" charset="2"/>
              <a:buChar char="q"/>
            </a:pPr>
            <a:r>
              <a:rPr lang="en-US" sz="2800" dirty="0">
                <a:latin typeface="Times New Roman" pitchFamily="18" charset="0"/>
                <a:cs typeface="Times New Roman" pitchFamily="18" charset="0"/>
              </a:rPr>
              <a:t>Tiny white spots inside the mouth (</a:t>
            </a:r>
            <a:r>
              <a:rPr lang="en-US" sz="2800" dirty="0" err="1">
                <a:latin typeface="Times New Roman" pitchFamily="18" charset="0"/>
                <a:cs typeface="Times New Roman" pitchFamily="18" charset="0"/>
              </a:rPr>
              <a:t>Koplik's</a:t>
            </a:r>
            <a:r>
              <a:rPr lang="en-US" sz="2800" dirty="0">
                <a:latin typeface="Times New Roman" pitchFamily="18" charset="0"/>
                <a:cs typeface="Times New Roman" pitchFamily="18" charset="0"/>
              </a:rPr>
              <a:t> spots)</a:t>
            </a:r>
          </a:p>
          <a:p>
            <a:pPr algn="l" rtl="0">
              <a:lnSpc>
                <a:spcPct val="120000"/>
              </a:lnSpc>
              <a:buFont typeface="Wingdings" pitchFamily="2" charset="2"/>
              <a:buChar char="q"/>
            </a:pPr>
            <a:r>
              <a:rPr lang="en-US" sz="2800" dirty="0">
                <a:latin typeface="Times New Roman" pitchFamily="18" charset="0"/>
                <a:cs typeface="Times New Roman" pitchFamily="18" charset="0"/>
              </a:rPr>
              <a:t>Cough</a:t>
            </a:r>
          </a:p>
          <a:p>
            <a:pPr algn="l" rtl="0">
              <a:lnSpc>
                <a:spcPct val="120000"/>
              </a:lnSpc>
              <a:buFont typeface="Wingdings" pitchFamily="2" charset="2"/>
              <a:buChar char="q"/>
            </a:pPr>
            <a:r>
              <a:rPr lang="en-US" sz="2800" dirty="0">
                <a:latin typeface="Times New Roman" pitchFamily="18" charset="0"/>
                <a:cs typeface="Times New Roman" pitchFamily="18" charset="0"/>
              </a:rPr>
              <a:t>Fever</a:t>
            </a:r>
          </a:p>
          <a:p>
            <a:pPr algn="l" rtl="0">
              <a:lnSpc>
                <a:spcPct val="120000"/>
              </a:lnSpc>
              <a:buFont typeface="Wingdings" pitchFamily="2" charset="2"/>
              <a:buChar char="q"/>
            </a:pPr>
            <a:r>
              <a:rPr lang="en-US" sz="2800" dirty="0">
                <a:latin typeface="Times New Roman" pitchFamily="18" charset="0"/>
                <a:cs typeface="Times New Roman" pitchFamily="18" charset="0"/>
              </a:rPr>
              <a:t>Runny nose and Sore throat</a:t>
            </a:r>
          </a:p>
          <a:p>
            <a:pPr algn="l" rtl="0">
              <a:lnSpc>
                <a:spcPct val="120000"/>
              </a:lnSpc>
              <a:buFont typeface="Wingdings" pitchFamily="2" charset="2"/>
              <a:buChar char="q"/>
            </a:pPr>
            <a:r>
              <a:rPr lang="en-US" sz="2800" dirty="0">
                <a:latin typeface="Times New Roman" pitchFamily="18" charset="0"/>
                <a:cs typeface="Times New Roman" pitchFamily="18" charset="0"/>
              </a:rPr>
              <a:t>Light sensitivity (photophobia)</a:t>
            </a:r>
          </a:p>
          <a:p>
            <a:pPr algn="l" rtl="0">
              <a:lnSpc>
                <a:spcPct val="120000"/>
              </a:lnSpc>
              <a:buFont typeface="Wingdings" pitchFamily="2" charset="2"/>
              <a:buChar char="q"/>
            </a:pPr>
            <a:r>
              <a:rPr lang="en-US" sz="2800" dirty="0">
                <a:latin typeface="Times New Roman" pitchFamily="18" charset="0"/>
                <a:cs typeface="Times New Roman" pitchFamily="18" charset="0"/>
              </a:rPr>
              <a:t>Muscle pain</a:t>
            </a:r>
          </a:p>
        </p:txBody>
      </p:sp>
    </p:spTree>
    <p:extLst>
      <p:ext uri="{BB962C8B-B14F-4D97-AF65-F5344CB8AC3E}">
        <p14:creationId xmlns:p14="http://schemas.microsoft.com/office/powerpoint/2010/main" val="143294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1301006"/>
          </a:xfrm>
        </p:spPr>
        <p:txBody>
          <a:bodyPr>
            <a:noAutofit/>
          </a:bodyPr>
          <a:lstStyle/>
          <a:p>
            <a:pPr rtl="0">
              <a:lnSpc>
                <a:spcPct val="100000"/>
              </a:lnSpc>
            </a:pPr>
            <a:r>
              <a:rPr lang="en-US" sz="4800" b="1" dirty="0">
                <a:solidFill>
                  <a:srgbClr val="C00000"/>
                </a:solidFill>
                <a:latin typeface="Times New Roman" pitchFamily="18" charset="0"/>
                <a:cs typeface="Times New Roman" pitchFamily="18" charset="0"/>
              </a:rPr>
              <a:t>Prevention of Measles</a:t>
            </a:r>
          </a:p>
        </p:txBody>
      </p:sp>
      <p:sp>
        <p:nvSpPr>
          <p:cNvPr id="3" name="Content Placeholder 2"/>
          <p:cNvSpPr>
            <a:spLocks noGrp="1"/>
          </p:cNvSpPr>
          <p:nvPr>
            <p:ph idx="1"/>
          </p:nvPr>
        </p:nvSpPr>
        <p:spPr>
          <a:xfrm>
            <a:off x="112541" y="1484784"/>
            <a:ext cx="12079459" cy="5373216"/>
          </a:xfrm>
        </p:spPr>
        <p:txBody>
          <a:bodyPr>
            <a:normAutofit/>
          </a:bodyPr>
          <a:lstStyle/>
          <a:p>
            <a:pPr marL="0" indent="0">
              <a:lnSpc>
                <a:spcPct val="120000"/>
              </a:lnSpc>
              <a:buNone/>
            </a:pPr>
            <a:r>
              <a:rPr lang="en-US" sz="3200" dirty="0">
                <a:latin typeface="Times New Roman" pitchFamily="18" charset="0"/>
                <a:cs typeface="Times New Roman" pitchFamily="18" charset="0"/>
              </a:rPr>
              <a:t>Passive immunization: placenta globulin or gamma globulin.</a:t>
            </a:r>
          </a:p>
          <a:p>
            <a:pPr marL="0" indent="0">
              <a:lnSpc>
                <a:spcPct val="120000"/>
              </a:lnSpc>
              <a:buNone/>
            </a:pPr>
            <a:r>
              <a:rPr lang="en-US" sz="3200" dirty="0">
                <a:latin typeface="Times New Roman" pitchFamily="18" charset="0"/>
                <a:cs typeface="Times New Roman" pitchFamily="18" charset="0"/>
              </a:rPr>
              <a:t>Active immunization: Lived attenuated measles vaccine MMR Vaccine</a:t>
            </a:r>
          </a:p>
          <a:p>
            <a:pPr marL="0" indent="0">
              <a:lnSpc>
                <a:spcPct val="120000"/>
              </a:lnSpc>
              <a:buNone/>
            </a:pPr>
            <a:r>
              <a:rPr lang="en-US" sz="3200" dirty="0">
                <a:latin typeface="Times New Roman" pitchFamily="18" charset="0"/>
                <a:cs typeface="Times New Roman" pitchFamily="18" charset="0"/>
              </a:rPr>
              <a:t>MMR Vaccine used for the prevention of Measles, Mumps, and Rubella. </a:t>
            </a:r>
          </a:p>
          <a:p>
            <a:pPr marL="0" indent="0">
              <a:lnSpc>
                <a:spcPct val="120000"/>
              </a:lnSpc>
              <a:buNone/>
            </a:pPr>
            <a:r>
              <a:rPr lang="en-US" sz="3200" dirty="0">
                <a:latin typeface="Times New Roman" pitchFamily="18" charset="0"/>
                <a:cs typeface="Times New Roman" pitchFamily="18" charset="0"/>
              </a:rPr>
              <a:t>First dose at 12-15 months, But Measles vaccination is can be done at 9 months.</a:t>
            </a:r>
          </a:p>
          <a:p>
            <a:pPr marL="0" indent="0">
              <a:lnSpc>
                <a:spcPct val="120000"/>
              </a:lnSpc>
              <a:buNone/>
            </a:pPr>
            <a:r>
              <a:rPr lang="en-US" sz="3200" dirty="0">
                <a:latin typeface="Times New Roman" pitchFamily="18" charset="0"/>
                <a:cs typeface="Times New Roman" pitchFamily="18" charset="0"/>
              </a:rPr>
              <a:t>Dose: 0.5 mL SQ</a:t>
            </a:r>
            <a:r>
              <a:rPr lang="en-US" dirty="0">
                <a:latin typeface="Times New Roman" pitchFamily="18" charset="0"/>
                <a:cs typeface="Times New Roman" pitchFamily="18" charset="0"/>
              </a:rPr>
              <a:t>	</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0829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1301006"/>
          </a:xfrm>
        </p:spPr>
        <p:txBody>
          <a:bodyPr>
            <a:noAutofit/>
          </a:bodyPr>
          <a:lstStyle/>
          <a:p>
            <a:pPr rtl="0">
              <a:lnSpc>
                <a:spcPct val="100000"/>
              </a:lnSpc>
            </a:pPr>
            <a:r>
              <a:rPr lang="en-US" sz="4800" b="1" dirty="0">
                <a:solidFill>
                  <a:srgbClr val="C00000"/>
                </a:solidFill>
                <a:latin typeface="Times New Roman" pitchFamily="18" charset="0"/>
                <a:cs typeface="Times New Roman" pitchFamily="18" charset="0"/>
              </a:rPr>
              <a:t>	Treatment of Measles</a:t>
            </a:r>
          </a:p>
        </p:txBody>
      </p:sp>
      <p:sp>
        <p:nvSpPr>
          <p:cNvPr id="3" name="Content Placeholder 2"/>
          <p:cNvSpPr>
            <a:spLocks noGrp="1"/>
          </p:cNvSpPr>
          <p:nvPr>
            <p:ph idx="1"/>
          </p:nvPr>
        </p:nvSpPr>
        <p:spPr>
          <a:xfrm>
            <a:off x="0" y="1209822"/>
            <a:ext cx="12084148" cy="5648178"/>
          </a:xfrm>
        </p:spPr>
        <p:txBody>
          <a:bodyPr>
            <a:normAutofit lnSpcReduction="10000"/>
          </a:bodyPr>
          <a:lstStyle/>
          <a:p>
            <a:pPr marL="0" indent="0">
              <a:lnSpc>
                <a:spcPct val="120000"/>
              </a:lnSpc>
              <a:buNone/>
            </a:pPr>
            <a:r>
              <a:rPr lang="en-US" dirty="0">
                <a:latin typeface="Times New Roman" pitchFamily="18" charset="0"/>
                <a:cs typeface="Times New Roman" pitchFamily="18" charset="0"/>
              </a:rPr>
              <a:t>There is no specific treatment for the measles.</a:t>
            </a:r>
          </a:p>
          <a:p>
            <a:pPr marL="0" indent="0">
              <a:lnSpc>
                <a:spcPct val="120000"/>
              </a:lnSpc>
              <a:buNone/>
            </a:pPr>
            <a:r>
              <a:rPr lang="en-US" dirty="0">
                <a:latin typeface="Times New Roman" pitchFamily="18" charset="0"/>
                <a:cs typeface="Times New Roman" pitchFamily="18" charset="0"/>
              </a:rPr>
              <a:t>Acetaminophen (Tylenol) to decrease fever,</a:t>
            </a:r>
          </a:p>
          <a:p>
            <a:pPr marL="0" indent="0">
              <a:lnSpc>
                <a:spcPct val="120000"/>
              </a:lnSpc>
              <a:buNone/>
            </a:pPr>
            <a:r>
              <a:rPr lang="en-US" dirty="0">
                <a:latin typeface="Times New Roman" pitchFamily="18" charset="0"/>
                <a:cs typeface="Times New Roman" pitchFamily="18" charset="0"/>
              </a:rPr>
              <a:t>Cough syrup </a:t>
            </a:r>
          </a:p>
          <a:p>
            <a:pPr marL="0" indent="0">
              <a:lnSpc>
                <a:spcPct val="120000"/>
              </a:lnSpc>
              <a:buNone/>
            </a:pPr>
            <a:r>
              <a:rPr lang="en-US" dirty="0">
                <a:latin typeface="Times New Roman" pitchFamily="18" charset="0"/>
                <a:cs typeface="Times New Roman" pitchFamily="18" charset="0"/>
              </a:rPr>
              <a:t>Bed  rest, </a:t>
            </a:r>
          </a:p>
          <a:p>
            <a:pPr marL="0" indent="0">
              <a:lnSpc>
                <a:spcPct val="120000"/>
              </a:lnSpc>
              <a:buNone/>
            </a:pPr>
            <a:r>
              <a:rPr lang="en-US" dirty="0">
                <a:latin typeface="Times New Roman" pitchFamily="18" charset="0"/>
                <a:cs typeface="Times New Roman" pitchFamily="18" charset="0"/>
              </a:rPr>
              <a:t>Treatment  of  Complications </a:t>
            </a:r>
          </a:p>
          <a:p>
            <a:pPr>
              <a:lnSpc>
                <a:spcPct val="120000"/>
              </a:lnSpc>
              <a:buFont typeface="Wingdings" panose="05000000000000000000" pitchFamily="2" charset="2"/>
              <a:buChar char="ü"/>
            </a:pPr>
            <a:r>
              <a:rPr lang="en-US" sz="2800" dirty="0">
                <a:latin typeface="Times New Roman" pitchFamily="18" charset="0"/>
                <a:cs typeface="Times New Roman" pitchFamily="18" charset="0"/>
              </a:rPr>
              <a:t>Bronchopneumonia; </a:t>
            </a:r>
            <a:r>
              <a:rPr lang="en-US" dirty="0">
                <a:latin typeface="Times New Roman" pitchFamily="18" charset="0"/>
                <a:cs typeface="Times New Roman" pitchFamily="18" charset="0"/>
              </a:rPr>
              <a:t>Bronchitis,  Laryngitis;</a:t>
            </a:r>
            <a:endParaRPr lang="en-US" sz="2800" dirty="0">
              <a:latin typeface="Times New Roman" pitchFamily="18" charset="0"/>
              <a:cs typeface="Times New Roman" pitchFamily="18" charset="0"/>
            </a:endParaRPr>
          </a:p>
          <a:p>
            <a:pPr>
              <a:lnSpc>
                <a:spcPct val="120000"/>
              </a:lnSpc>
              <a:buFont typeface="Wingdings" panose="05000000000000000000" pitchFamily="2" charset="2"/>
              <a:buChar char="ü"/>
            </a:pPr>
            <a:r>
              <a:rPr lang="en-US" sz="2800" dirty="0">
                <a:latin typeface="Times New Roman" pitchFamily="18" charset="0"/>
                <a:cs typeface="Times New Roman" pitchFamily="18" charset="0"/>
              </a:rPr>
              <a:t>Myocarditis;	</a:t>
            </a:r>
          </a:p>
          <a:p>
            <a:pPr>
              <a:lnSpc>
                <a:spcPct val="120000"/>
              </a:lnSpc>
              <a:buFont typeface="Wingdings" panose="05000000000000000000" pitchFamily="2" charset="2"/>
              <a:buChar char="ü"/>
            </a:pPr>
            <a:r>
              <a:rPr lang="en-US" sz="2800" dirty="0">
                <a:latin typeface="Times New Roman" pitchFamily="18" charset="0"/>
                <a:cs typeface="Times New Roman" pitchFamily="18" charset="0"/>
              </a:rPr>
              <a:t>Encephalitis </a:t>
            </a:r>
          </a:p>
          <a:p>
            <a:pPr>
              <a:lnSpc>
                <a:spcPct val="120000"/>
              </a:lnSpc>
              <a:buFont typeface="Wingdings" panose="05000000000000000000" pitchFamily="2" charset="2"/>
              <a:buChar char="ü"/>
            </a:pPr>
            <a:r>
              <a:rPr lang="en-US" sz="2800" dirty="0">
                <a:latin typeface="Times New Roman" pitchFamily="18" charset="0"/>
                <a:cs typeface="Times New Roman" pitchFamily="18" charset="0"/>
              </a:rPr>
              <a:t>Otitis media</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6465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022851"/>
          </a:xfrm>
        </p:spPr>
        <p:txBody>
          <a:bodyPr>
            <a:noAutofit/>
          </a:bodyPr>
          <a:lstStyle/>
          <a:p>
            <a:pPr algn="ctr" rtl="0">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5). Children with DIPHTHERIA</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3" y="1139483"/>
            <a:ext cx="11985675" cy="5601885"/>
          </a:xfrm>
        </p:spPr>
        <p:txBody>
          <a:bodyPr>
            <a:normAutofit/>
          </a:bodyPr>
          <a:lstStyle/>
          <a:p>
            <a:pPr marL="0" indent="0">
              <a:lnSpc>
                <a:spcPct val="120000"/>
              </a:lnSpc>
              <a:buNone/>
            </a:pPr>
            <a:r>
              <a:rPr lang="en-US" dirty="0">
                <a:latin typeface="Times New Roman" pitchFamily="18" charset="0"/>
                <a:cs typeface="Times New Roman" pitchFamily="18" charset="0"/>
              </a:rPr>
              <a:t>*</a:t>
            </a:r>
            <a:r>
              <a:rPr lang="en-US" sz="3600" dirty="0">
                <a:latin typeface="Times New Roman" pitchFamily="18" charset="0"/>
                <a:cs typeface="Times New Roman" pitchFamily="18" charset="0"/>
              </a:rPr>
              <a:t>Diphtheria is an acute infectious disease caused by the bacteria </a:t>
            </a:r>
          </a:p>
          <a:p>
            <a:pPr marL="0" indent="0">
              <a:lnSpc>
                <a:spcPct val="120000"/>
              </a:lnSpc>
              <a:buNone/>
            </a:pPr>
            <a:r>
              <a:rPr lang="en-US" sz="3600" dirty="0">
                <a:latin typeface="Times New Roman" pitchFamily="18" charset="0"/>
                <a:cs typeface="Times New Roman" pitchFamily="18" charset="0"/>
              </a:rPr>
              <a:t>*Source: discharges from nose and nasopharynx, skin</a:t>
            </a:r>
          </a:p>
          <a:p>
            <a:pPr marL="0" indent="0">
              <a:lnSpc>
                <a:spcPct val="120000"/>
              </a:lnSpc>
              <a:buNone/>
            </a:pPr>
            <a:r>
              <a:rPr lang="en-US" sz="3600" dirty="0">
                <a:latin typeface="Times New Roman" pitchFamily="18" charset="0"/>
                <a:cs typeface="Times New Roman" pitchFamily="18" charset="0"/>
              </a:rPr>
              <a:t>*Incubation period: 2-5days </a:t>
            </a:r>
          </a:p>
          <a:p>
            <a:pPr marL="0" indent="0">
              <a:lnSpc>
                <a:spcPct val="120000"/>
              </a:lnSpc>
              <a:buNone/>
            </a:pPr>
            <a:r>
              <a:rPr lang="en-US" sz="3600" dirty="0">
                <a:latin typeface="Times New Roman" pitchFamily="18" charset="0"/>
                <a:cs typeface="Times New Roman" pitchFamily="18" charset="0"/>
              </a:rPr>
              <a:t>*Initially be similar to a viral upper respiratory infection, however, the symptoms become more severe with the progression of the disease.  </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676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9404" cy="1069145"/>
          </a:xfrm>
        </p:spPr>
        <p:txBody>
          <a:bodyPr>
            <a:noAutofit/>
          </a:bodyPr>
          <a:lstStyle/>
          <a:p>
            <a:pPr rtl="0">
              <a:lnSpc>
                <a:spcPct val="100000"/>
              </a:lnSpc>
            </a:pPr>
            <a:r>
              <a:rPr lang="en-US" sz="4800" b="1" dirty="0">
                <a:solidFill>
                  <a:srgbClr val="C00000"/>
                </a:solidFill>
                <a:latin typeface="Times New Roman" pitchFamily="18" charset="0"/>
                <a:cs typeface="Times New Roman" pitchFamily="18" charset="0"/>
              </a:rPr>
              <a:t>5). Symptoms and Signs of Diphtheria</a:t>
            </a:r>
          </a:p>
        </p:txBody>
      </p:sp>
      <p:sp>
        <p:nvSpPr>
          <p:cNvPr id="3" name="Content Placeholder 2"/>
          <p:cNvSpPr>
            <a:spLocks noGrp="1"/>
          </p:cNvSpPr>
          <p:nvPr>
            <p:ph idx="1"/>
          </p:nvPr>
        </p:nvSpPr>
        <p:spPr>
          <a:xfrm>
            <a:off x="112542" y="1069145"/>
            <a:ext cx="11929404" cy="5788855"/>
          </a:xfrm>
        </p:spPr>
        <p:txBody>
          <a:bodyPr>
            <a:normAutofit fontScale="92500" lnSpcReduction="10000"/>
          </a:bodyPr>
          <a:lstStyle/>
          <a:p>
            <a:pPr marL="0" indent="0">
              <a:lnSpc>
                <a:spcPct val="120000"/>
              </a:lnSpc>
              <a:buNone/>
            </a:pPr>
            <a:r>
              <a:rPr lang="en-US" dirty="0">
                <a:latin typeface="Times New Roman" pitchFamily="18" charset="0"/>
                <a:cs typeface="Times New Roman" pitchFamily="18" charset="0"/>
              </a:rPr>
              <a:t>*Sore throat , Hoarseness </a:t>
            </a:r>
          </a:p>
          <a:p>
            <a:pPr marL="0" indent="0">
              <a:lnSpc>
                <a:spcPct val="120000"/>
              </a:lnSpc>
              <a:buNone/>
            </a:pPr>
            <a:r>
              <a:rPr lang="en-US" dirty="0">
                <a:latin typeface="Times New Roman" pitchFamily="18" charset="0"/>
                <a:cs typeface="Times New Roman" pitchFamily="18" charset="0"/>
              </a:rPr>
              <a:t>*Fever and  Chills</a:t>
            </a:r>
          </a:p>
          <a:p>
            <a:pPr marL="0" indent="0">
              <a:lnSpc>
                <a:spcPct val="120000"/>
              </a:lnSpc>
              <a:buNone/>
            </a:pPr>
            <a:r>
              <a:rPr lang="en-US" dirty="0">
                <a:latin typeface="Times New Roman" pitchFamily="18" charset="0"/>
                <a:cs typeface="Times New Roman" pitchFamily="18" charset="0"/>
              </a:rPr>
              <a:t>*Difficult and painful swallowing, </a:t>
            </a:r>
          </a:p>
          <a:p>
            <a:pPr marL="0" indent="0">
              <a:lnSpc>
                <a:spcPct val="120000"/>
              </a:lnSpc>
              <a:buNone/>
            </a:pPr>
            <a:r>
              <a:rPr lang="en-US" dirty="0">
                <a:latin typeface="Times New Roman" pitchFamily="18" charset="0"/>
                <a:cs typeface="Times New Roman" pitchFamily="18" charset="0"/>
              </a:rPr>
              <a:t>*Malaise and Weakness</a:t>
            </a:r>
          </a:p>
          <a:p>
            <a:pPr marL="0" indent="0">
              <a:lnSpc>
                <a:spcPct val="120000"/>
              </a:lnSpc>
              <a:buNone/>
            </a:pPr>
            <a:r>
              <a:rPr lang="en-US" dirty="0">
                <a:latin typeface="Times New Roman" pitchFamily="18" charset="0"/>
                <a:cs typeface="Times New Roman" pitchFamily="18" charset="0"/>
              </a:rPr>
              <a:t>*Difficulty and  rapid breathing , Stridor,  Cough </a:t>
            </a:r>
          </a:p>
          <a:p>
            <a:pPr marL="0" indent="0">
              <a:lnSpc>
                <a:spcPct val="120000"/>
              </a:lnSpc>
              <a:buNone/>
            </a:pPr>
            <a:r>
              <a:rPr lang="en-US" dirty="0">
                <a:latin typeface="Times New Roman" pitchFamily="18" charset="0"/>
                <a:cs typeface="Times New Roman" pitchFamily="18" charset="0"/>
              </a:rPr>
              <a:t>*Cyanosis </a:t>
            </a:r>
          </a:p>
          <a:p>
            <a:pPr marL="0" indent="0">
              <a:lnSpc>
                <a:spcPct val="120000"/>
              </a:lnSpc>
              <a:buNone/>
            </a:pPr>
            <a:r>
              <a:rPr lang="en-US" dirty="0">
                <a:latin typeface="Times New Roman" pitchFamily="18" charset="0"/>
                <a:cs typeface="Times New Roman" pitchFamily="18" charset="0"/>
              </a:rPr>
              <a:t>**Headache	</a:t>
            </a:r>
          </a:p>
          <a:p>
            <a:pPr marL="0" indent="0">
              <a:lnSpc>
                <a:spcPct val="120000"/>
              </a:lnSpc>
              <a:buNone/>
            </a:pPr>
            <a:r>
              <a:rPr lang="en-US" dirty="0">
                <a:latin typeface="Times New Roman" pitchFamily="18" charset="0"/>
                <a:cs typeface="Times New Roman" pitchFamily="18" charset="0"/>
              </a:rPr>
              <a:t>*Drooling (suggests airway blockage is about to occur)</a:t>
            </a:r>
          </a:p>
          <a:p>
            <a:pPr marL="0" indent="0">
              <a:lnSpc>
                <a:spcPct val="120000"/>
              </a:lnSpc>
              <a:buNone/>
            </a:pPr>
            <a:r>
              <a:rPr lang="en-US" dirty="0">
                <a:latin typeface="Times New Roman" pitchFamily="18" charset="0"/>
                <a:cs typeface="Times New Roman" pitchFamily="18" charset="0"/>
              </a:rPr>
              <a:t>*Enlarged lymph nodes in the neck and neck swelling (producing a "bull neck“ appearance) </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695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12041945" cy="1079122"/>
          </a:xfrm>
        </p:spPr>
        <p:txBody>
          <a:bodyPr>
            <a:noAutofit/>
          </a:bodyPr>
          <a:lstStyle/>
          <a:p>
            <a:pPr rtl="0">
              <a:lnSpc>
                <a:spcPct val="100000"/>
              </a:lnSpc>
            </a:pPr>
            <a:r>
              <a:rPr lang="en-US" sz="4800" b="1" dirty="0">
                <a:solidFill>
                  <a:srgbClr val="C00000"/>
                </a:solidFill>
                <a:latin typeface="Times New Roman" pitchFamily="18" charset="0"/>
                <a:cs typeface="Times New Roman" pitchFamily="18" charset="0"/>
              </a:rPr>
              <a:t>Prevention and Vaccination of Diphtheria</a:t>
            </a:r>
          </a:p>
        </p:txBody>
      </p:sp>
      <p:sp>
        <p:nvSpPr>
          <p:cNvPr id="3" name="Content Placeholder 2"/>
          <p:cNvSpPr>
            <a:spLocks noGrp="1"/>
          </p:cNvSpPr>
          <p:nvPr>
            <p:ph idx="1"/>
          </p:nvPr>
        </p:nvSpPr>
        <p:spPr>
          <a:xfrm>
            <a:off x="-1" y="1195754"/>
            <a:ext cx="12041945" cy="5545614"/>
          </a:xfrm>
        </p:spPr>
        <p:txBody>
          <a:bodyPr>
            <a:normAutofit fontScale="92500" lnSpcReduction="20000"/>
          </a:bodyPr>
          <a:lstStyle/>
          <a:p>
            <a:pPr algn="l" rtl="0">
              <a:lnSpc>
                <a:spcPct val="120000"/>
              </a:lnSpc>
              <a:buFont typeface="Wingdings" pitchFamily="2" charset="2"/>
              <a:buChar char="§"/>
            </a:pPr>
            <a:r>
              <a:rPr lang="en-US" dirty="0">
                <a:latin typeface="Times New Roman" pitchFamily="18" charset="0"/>
                <a:cs typeface="Times New Roman" pitchFamily="18" charset="0"/>
              </a:rPr>
              <a:t>Triple Antigen (DTP): Contains Toxoids of Diphtheria, Tetanus and Pertussis. </a:t>
            </a:r>
          </a:p>
          <a:p>
            <a:pPr algn="l" rtl="0">
              <a:lnSpc>
                <a:spcPct val="120000"/>
              </a:lnSpc>
              <a:buFont typeface="Wingdings" pitchFamily="2" charset="2"/>
              <a:buChar char="§"/>
            </a:pPr>
            <a:r>
              <a:rPr lang="en-US" dirty="0">
                <a:latin typeface="Times New Roman" pitchFamily="18" charset="0"/>
                <a:cs typeface="Times New Roman" pitchFamily="18" charset="0"/>
              </a:rPr>
              <a:t>Three doses given at the interval of 4-6 weeks. Intramuscular </a:t>
            </a:r>
          </a:p>
          <a:p>
            <a:pPr algn="l" rtl="0">
              <a:lnSpc>
                <a:spcPct val="120000"/>
              </a:lnSpc>
              <a:buFont typeface="Wingdings" pitchFamily="2" charset="2"/>
              <a:buChar char="§"/>
            </a:pPr>
            <a:r>
              <a:rPr lang="en-US" dirty="0">
                <a:latin typeface="Times New Roman" pitchFamily="18" charset="0"/>
                <a:cs typeface="Times New Roman" pitchFamily="18" charset="0"/>
              </a:rPr>
              <a:t>Boosters at 18 months, at 5 and 10 years. </a:t>
            </a:r>
          </a:p>
          <a:p>
            <a:pPr marL="0" indent="0">
              <a:lnSpc>
                <a:spcPct val="120000"/>
              </a:lnSpc>
              <a:buNone/>
            </a:pPr>
            <a:r>
              <a:rPr lang="en-US" u="sng" dirty="0">
                <a:latin typeface="Times New Roman" pitchFamily="18" charset="0"/>
                <a:cs typeface="Times New Roman" pitchFamily="18" charset="0"/>
              </a:rPr>
              <a:t>The most common reactions of  DPT are : </a:t>
            </a:r>
          </a:p>
          <a:p>
            <a:pPr marL="0" indent="0">
              <a:lnSpc>
                <a:spcPct val="120000"/>
              </a:lnSpc>
              <a:buNone/>
            </a:pPr>
            <a:r>
              <a:rPr lang="en-US" dirty="0">
                <a:latin typeface="Times New Roman" pitchFamily="18" charset="0"/>
                <a:cs typeface="Times New Roman" pitchFamily="18" charset="0"/>
              </a:rPr>
              <a:t>a. Soreness, </a:t>
            </a:r>
          </a:p>
          <a:p>
            <a:pPr marL="0" indent="0">
              <a:lnSpc>
                <a:spcPct val="120000"/>
              </a:lnSpc>
              <a:buNone/>
            </a:pPr>
            <a:r>
              <a:rPr lang="en-US" dirty="0">
                <a:latin typeface="Times New Roman" pitchFamily="18" charset="0"/>
                <a:cs typeface="Times New Roman" pitchFamily="18" charset="0"/>
              </a:rPr>
              <a:t>b. Redness, and swelling at the injection site. </a:t>
            </a:r>
          </a:p>
          <a:p>
            <a:pPr marL="514350" indent="-514350">
              <a:lnSpc>
                <a:spcPct val="120000"/>
              </a:lnSpc>
              <a:buAutoNum type="alphaLcPeriod" startAt="3"/>
            </a:pPr>
            <a:r>
              <a:rPr lang="en-US" dirty="0">
                <a:latin typeface="Times New Roman" pitchFamily="18" charset="0"/>
                <a:cs typeface="Times New Roman" pitchFamily="18" charset="0"/>
              </a:rPr>
              <a:t>Mild fever	</a:t>
            </a:r>
          </a:p>
          <a:p>
            <a:pPr marL="514350" indent="-514350">
              <a:lnSpc>
                <a:spcPct val="120000"/>
              </a:lnSpc>
              <a:buAutoNum type="alphaLcPeriod" startAt="3"/>
            </a:pPr>
            <a:r>
              <a:rPr lang="en-US" dirty="0">
                <a:latin typeface="Times New Roman" pitchFamily="18" charset="0"/>
                <a:cs typeface="Times New Roman" pitchFamily="18" charset="0"/>
              </a:rPr>
              <a:t>Loss of appetite</a:t>
            </a:r>
          </a:p>
          <a:p>
            <a:pPr marL="0" indent="0">
              <a:lnSpc>
                <a:spcPct val="120000"/>
              </a:lnSpc>
              <a:buNone/>
            </a:pPr>
            <a:r>
              <a:rPr lang="en-US" dirty="0">
                <a:latin typeface="Times New Roman" pitchFamily="18" charset="0"/>
                <a:cs typeface="Times New Roman" pitchFamily="18" charset="0"/>
              </a:rPr>
              <a:t>e. Tiredness</a:t>
            </a:r>
          </a:p>
          <a:p>
            <a:pPr marL="0" indent="0">
              <a:lnSpc>
                <a:spcPct val="120000"/>
              </a:lnSpc>
              <a:buNone/>
            </a:pPr>
            <a:r>
              <a:rPr lang="en-US" dirty="0">
                <a:latin typeface="Times New Roman" pitchFamily="18" charset="0"/>
                <a:cs typeface="Times New Roman" pitchFamily="18" charset="0"/>
              </a:rPr>
              <a:t>f. Vomiting</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0093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928992" cy="910310"/>
          </a:xfrm>
        </p:spPr>
        <p:txBody>
          <a:bodyPr>
            <a:noAutofit/>
          </a:bodyPr>
          <a:lstStyle/>
          <a:p>
            <a:pPr algn="ctr" rtl="0">
              <a:lnSpc>
                <a:spcPct val="100000"/>
              </a:lnSpc>
            </a:pPr>
            <a:r>
              <a:rPr lang="en-US" sz="4800" b="1" dirty="0">
                <a:solidFill>
                  <a:srgbClr val="C00000"/>
                </a:solidFill>
                <a:latin typeface="Times New Roman" pitchFamily="18" charset="0"/>
                <a:cs typeface="Times New Roman" pitchFamily="18" charset="0"/>
              </a:rPr>
              <a:t>Treatment of Diphtheria</a:t>
            </a:r>
          </a:p>
        </p:txBody>
      </p:sp>
      <p:sp>
        <p:nvSpPr>
          <p:cNvPr id="3" name="Content Placeholder 2"/>
          <p:cNvSpPr>
            <a:spLocks noGrp="1"/>
          </p:cNvSpPr>
          <p:nvPr>
            <p:ph idx="1"/>
          </p:nvPr>
        </p:nvSpPr>
        <p:spPr>
          <a:xfrm>
            <a:off x="0" y="1026942"/>
            <a:ext cx="12192000" cy="5714426"/>
          </a:xfrm>
        </p:spPr>
        <p:txBody>
          <a:bodyPr>
            <a:normAutofit/>
          </a:bodyPr>
          <a:lstStyle/>
          <a:p>
            <a:pPr marL="0" indent="0">
              <a:lnSpc>
                <a:spcPct val="120000"/>
              </a:lnSpc>
              <a:buNone/>
            </a:pPr>
            <a:r>
              <a:rPr lang="en-US" sz="3600" dirty="0">
                <a:latin typeface="Times New Roman" pitchFamily="18" charset="0"/>
                <a:cs typeface="Times New Roman" pitchFamily="18" charset="0"/>
              </a:rPr>
              <a:t>-Diphtheria antitoxin, IM or  IV (intravenous) line</a:t>
            </a:r>
          </a:p>
          <a:p>
            <a:pPr marL="0" indent="0">
              <a:lnSpc>
                <a:spcPct val="120000"/>
              </a:lnSpc>
              <a:buNone/>
            </a:pPr>
            <a:r>
              <a:rPr lang="en-US" sz="3600" dirty="0">
                <a:latin typeface="Times New Roman" pitchFamily="18" charset="0"/>
                <a:cs typeface="Times New Roman" pitchFamily="18" charset="0"/>
              </a:rPr>
              <a:t>-Antibiotics (Erythromycin or Penicillin) </a:t>
            </a:r>
          </a:p>
          <a:p>
            <a:pPr marL="0" indent="0">
              <a:lnSpc>
                <a:spcPct val="120000"/>
              </a:lnSpc>
              <a:buNone/>
            </a:pPr>
            <a:r>
              <a:rPr lang="en-US" sz="3600" dirty="0">
                <a:latin typeface="Times New Roman" pitchFamily="18" charset="0"/>
                <a:cs typeface="Times New Roman" pitchFamily="18" charset="0"/>
              </a:rPr>
              <a:t>-Isolation to prevent transmission. </a:t>
            </a:r>
          </a:p>
          <a:p>
            <a:pPr marL="0" indent="0">
              <a:lnSpc>
                <a:spcPct val="120000"/>
              </a:lnSpc>
              <a:buNone/>
            </a:pPr>
            <a:r>
              <a:rPr lang="en-US" sz="3600" dirty="0">
                <a:latin typeface="Times New Roman" pitchFamily="18" charset="0"/>
                <a:cs typeface="Times New Roman" pitchFamily="18" charset="0"/>
              </a:rPr>
              <a:t>-IV  Fluids</a:t>
            </a:r>
          </a:p>
          <a:p>
            <a:pPr marL="0" indent="0">
              <a:lnSpc>
                <a:spcPct val="120000"/>
              </a:lnSpc>
              <a:buNone/>
            </a:pPr>
            <a:r>
              <a:rPr lang="en-US" sz="3600" dirty="0">
                <a:latin typeface="Times New Roman" pitchFamily="18" charset="0"/>
                <a:cs typeface="Times New Roman" pitchFamily="18" charset="0"/>
              </a:rPr>
              <a:t>-Oxygen may need insertion of a breathing tube</a:t>
            </a:r>
          </a:p>
          <a:p>
            <a:pPr marL="0" indent="0">
              <a:lnSpc>
                <a:spcPct val="120000"/>
              </a:lnSpc>
              <a:buNone/>
            </a:pPr>
            <a:r>
              <a:rPr lang="en-US" sz="3600" dirty="0">
                <a:latin typeface="Times New Roman" pitchFamily="18" charset="0"/>
                <a:cs typeface="Times New Roman" pitchFamily="18" charset="0"/>
              </a:rPr>
              <a:t>-Correction of airway blockages</a:t>
            </a:r>
          </a:p>
          <a:p>
            <a:pPr marL="0" indent="0">
              <a:lnSpc>
                <a:spcPct val="120000"/>
              </a:lnSpc>
              <a:buNone/>
            </a:pPr>
            <a:r>
              <a:rPr lang="en-US" sz="3600" dirty="0">
                <a:latin typeface="Times New Roman" pitchFamily="18" charset="0"/>
                <a:cs typeface="Times New Roman" pitchFamily="18" charset="0"/>
              </a:rPr>
              <a:t>-Bed rest  and Heart monitoring</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6683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116632"/>
            <a:ext cx="11887200" cy="868106"/>
          </a:xfrm>
        </p:spPr>
        <p:txBody>
          <a:bodyPr>
            <a:noAutofit/>
          </a:bodyPr>
          <a:lstStyle/>
          <a:p>
            <a:pPr algn="ctr" rtl="0">
              <a:lnSpc>
                <a:spcPct val="100000"/>
              </a:lnSpc>
            </a:pPr>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6). Children with TETANUS</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984738"/>
            <a:ext cx="11887200" cy="5873262"/>
          </a:xfrm>
        </p:spPr>
        <p:txBody>
          <a:bodyPr>
            <a:normAutofit/>
          </a:bodyPr>
          <a:lstStyle/>
          <a:p>
            <a:pPr marL="0" indent="0">
              <a:lnSpc>
                <a:spcPct val="120000"/>
              </a:lnSpc>
              <a:buNone/>
            </a:pPr>
            <a:r>
              <a:rPr lang="en-US" sz="3600" dirty="0">
                <a:latin typeface="Times New Roman" pitchFamily="18" charset="0"/>
                <a:cs typeface="Times New Roman" pitchFamily="18" charset="0"/>
              </a:rPr>
              <a:t>Tetanus (lockjaw) is an extremely severe polyneuritis which affecting spinal and cranial nerves.</a:t>
            </a:r>
          </a:p>
          <a:p>
            <a:pPr marL="0" indent="0">
              <a:lnSpc>
                <a:spcPct val="120000"/>
              </a:lnSpc>
              <a:buNone/>
            </a:pPr>
            <a:r>
              <a:rPr lang="en-US" sz="3600" dirty="0">
                <a:latin typeface="Times New Roman" pitchFamily="18" charset="0"/>
                <a:cs typeface="Times New Roman" pitchFamily="18" charset="0"/>
              </a:rPr>
              <a:t>It caused by the effects of a strong neurotoxin released by the gram-positive bacterium bacillus clostridium Tetani.</a:t>
            </a:r>
          </a:p>
          <a:p>
            <a:pPr marL="0" indent="0">
              <a:lnSpc>
                <a:spcPct val="120000"/>
              </a:lnSpc>
              <a:buNone/>
            </a:pPr>
            <a:r>
              <a:rPr lang="en-US" sz="3600" dirty="0">
                <a:latin typeface="Times New Roman" pitchFamily="18" charset="0"/>
                <a:cs typeface="Times New Roman" pitchFamily="18" charset="0"/>
              </a:rPr>
              <a:t>Incubation Period: 8 days to several months</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08525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88488" cy="1417638"/>
          </a:xfrm>
        </p:spPr>
        <p:txBody>
          <a:bodyPr>
            <a:normAutofit fontScale="90000"/>
          </a:bodyPr>
          <a:lstStyle/>
          <a:p>
            <a:pPr algn="ctr" rtl="0">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Immunization</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41946" cy="5257800"/>
          </a:xfrm>
        </p:spPr>
        <p:txBody>
          <a:bodyPr>
            <a:normAutofit/>
          </a:bodyPr>
          <a:lstStyle/>
          <a:p>
            <a:pPr marL="0" indent="0">
              <a:lnSpc>
                <a:spcPct val="100000"/>
              </a:lnSpc>
              <a:buNone/>
            </a:pPr>
            <a:r>
              <a:rPr lang="en-US" sz="4400" dirty="0">
                <a:latin typeface="Times New Roman" pitchFamily="18" charset="0"/>
                <a:cs typeface="Times New Roman" pitchFamily="18" charset="0"/>
              </a:rPr>
              <a:t>It is the process whereby a person is made immune or resistant to an infectious disease, by administration of a vaccine. </a:t>
            </a:r>
          </a:p>
          <a:p>
            <a:pPr marL="0" indent="0">
              <a:lnSpc>
                <a:spcPct val="100000"/>
              </a:lnSpc>
              <a:buNone/>
            </a:pPr>
            <a:r>
              <a:rPr lang="en-US" sz="4400" dirty="0">
                <a:latin typeface="Times New Roman" pitchFamily="18" charset="0"/>
                <a:cs typeface="Times New Roman" pitchFamily="18" charset="0"/>
              </a:rPr>
              <a:t>Vaccines stimulate the body’s own immune system to protect the person against subsequent infection or disease. </a:t>
            </a:r>
          </a:p>
          <a:p>
            <a:pPr marL="0" indent="0">
              <a:lnSpc>
                <a:spcPct val="100000"/>
              </a:lnSpc>
              <a:buNone/>
            </a:pPr>
            <a:r>
              <a:rPr lang="en-US" sz="1500" dirty="0">
                <a:latin typeface="Times New Roman" pitchFamily="18" charset="0"/>
                <a:cs typeface="Times New Roman" pitchFamily="18" charset="0"/>
              </a:rPr>
              <a:t>(WHO, 2018)</a:t>
            </a:r>
          </a:p>
          <a:p>
            <a:pPr algn="l" rtl="0">
              <a:lnSpc>
                <a:spcPct val="100000"/>
              </a:lnSpc>
            </a:pPr>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2C21ABB-3825-4E6F-B52A-C54ECD12774B}"/>
              </a:ext>
            </a:extLst>
          </p:cNvPr>
          <p:cNvPicPr>
            <a:picLocks noChangeAspect="1"/>
          </p:cNvPicPr>
          <p:nvPr/>
        </p:nvPicPr>
        <p:blipFill>
          <a:blip r:embed="rId2"/>
          <a:stretch>
            <a:fillRect/>
          </a:stretch>
        </p:blipFill>
        <p:spPr>
          <a:xfrm>
            <a:off x="9556557" y="5257800"/>
            <a:ext cx="2194750" cy="1420491"/>
          </a:xfrm>
          <a:prstGeom prst="rect">
            <a:avLst/>
          </a:prstGeom>
        </p:spPr>
      </p:pic>
    </p:spTree>
    <p:extLst>
      <p:ext uri="{BB962C8B-B14F-4D97-AF65-F5344CB8AC3E}">
        <p14:creationId xmlns:p14="http://schemas.microsoft.com/office/powerpoint/2010/main" val="2476230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1844996" cy="928468"/>
          </a:xfrm>
        </p:spPr>
        <p:txBody>
          <a:bodyPr>
            <a:noAutofit/>
          </a:bodyPr>
          <a:lstStyle/>
          <a:p>
            <a:pPr rtl="0">
              <a:lnSpc>
                <a:spcPct val="100000"/>
              </a:lnSpc>
            </a:pPr>
            <a:r>
              <a:rPr lang="en-US" sz="5400" b="1" dirty="0">
                <a:solidFill>
                  <a:srgbClr val="C00000"/>
                </a:solidFill>
                <a:latin typeface="Times New Roman" pitchFamily="18" charset="0"/>
                <a:cs typeface="Times New Roman" pitchFamily="18" charset="0"/>
              </a:rPr>
              <a:t>Symptoms and Signs of Tetanus </a:t>
            </a:r>
          </a:p>
        </p:txBody>
      </p:sp>
      <p:sp>
        <p:nvSpPr>
          <p:cNvPr id="3" name="Content Placeholder 2"/>
          <p:cNvSpPr>
            <a:spLocks noGrp="1"/>
          </p:cNvSpPr>
          <p:nvPr>
            <p:ph idx="1"/>
          </p:nvPr>
        </p:nvSpPr>
        <p:spPr>
          <a:xfrm>
            <a:off x="112542" y="1069144"/>
            <a:ext cx="12079458" cy="5788855"/>
          </a:xfrm>
        </p:spPr>
        <p:txBody>
          <a:bodyPr>
            <a:normAutofit fontScale="92500" lnSpcReduction="10000"/>
          </a:bodyPr>
          <a:lstStyle/>
          <a:p>
            <a:pPr marL="0" indent="0">
              <a:lnSpc>
                <a:spcPct val="120000"/>
              </a:lnSpc>
              <a:buNone/>
            </a:pPr>
            <a:r>
              <a:rPr lang="en-US" dirty="0">
                <a:latin typeface="Times New Roman" pitchFamily="18" charset="0"/>
                <a:cs typeface="Times New Roman" pitchFamily="18" charset="0"/>
              </a:rPr>
              <a:t>1.Stiffness in the jaw (trismus) and neck. </a:t>
            </a:r>
          </a:p>
          <a:p>
            <a:pPr marL="0" indent="0">
              <a:lnSpc>
                <a:spcPct val="120000"/>
              </a:lnSpc>
              <a:buNone/>
            </a:pPr>
            <a:r>
              <a:rPr lang="en-US" dirty="0">
                <a:latin typeface="Times New Roman" pitchFamily="18" charset="0"/>
                <a:cs typeface="Times New Roman" pitchFamily="18" charset="0"/>
              </a:rPr>
              <a:t>2.Generalized tonic spasms </a:t>
            </a:r>
          </a:p>
          <a:p>
            <a:pPr marL="0" indent="0">
              <a:lnSpc>
                <a:spcPct val="120000"/>
              </a:lnSpc>
              <a:buNone/>
            </a:pPr>
            <a:r>
              <a:rPr lang="en-US" dirty="0">
                <a:latin typeface="Times New Roman" pitchFamily="18" charset="0"/>
                <a:cs typeface="Times New Roman" pitchFamily="18" charset="0"/>
              </a:rPr>
              <a:t>3.As the disease progresses, the neck muscles, back, abdomen, and extremities become progressively rigid</a:t>
            </a:r>
          </a:p>
          <a:p>
            <a:pPr marL="0" indent="0">
              <a:lnSpc>
                <a:spcPct val="120000"/>
              </a:lnSpc>
              <a:buNone/>
            </a:pPr>
            <a:r>
              <a:rPr lang="en-US" dirty="0">
                <a:latin typeface="Times New Roman" pitchFamily="18" charset="0"/>
                <a:cs typeface="Times New Roman" pitchFamily="18" charset="0"/>
              </a:rPr>
              <a:t>4.In server forms, convulsions, Seizure may occur.</a:t>
            </a:r>
          </a:p>
          <a:p>
            <a:pPr marL="0" indent="0">
              <a:lnSpc>
                <a:spcPct val="120000"/>
              </a:lnSpc>
              <a:buNone/>
            </a:pPr>
            <a:r>
              <a:rPr lang="en-US" dirty="0">
                <a:latin typeface="Times New Roman" pitchFamily="18" charset="0"/>
                <a:cs typeface="Times New Roman" pitchFamily="18" charset="0"/>
              </a:rPr>
              <a:t>5.Laryngeal and respiratory spasms cause apnea and anoxia. </a:t>
            </a:r>
          </a:p>
          <a:p>
            <a:pPr marL="0" indent="0">
              <a:lnSpc>
                <a:spcPct val="120000"/>
              </a:lnSpc>
              <a:buNone/>
            </a:pPr>
            <a:r>
              <a:rPr lang="en-US" dirty="0">
                <a:latin typeface="Times New Roman" pitchFamily="18" charset="0"/>
                <a:cs typeface="Times New Roman" pitchFamily="18" charset="0"/>
              </a:rPr>
              <a:t>6.Profuse diaphoresis.	</a:t>
            </a:r>
          </a:p>
          <a:p>
            <a:pPr marL="0" indent="0">
              <a:lnSpc>
                <a:spcPct val="120000"/>
              </a:lnSpc>
              <a:buNone/>
            </a:pPr>
            <a:r>
              <a:rPr lang="en-US" dirty="0">
                <a:latin typeface="Times New Roman" pitchFamily="18" charset="0"/>
                <a:cs typeface="Times New Roman" pitchFamily="18" charset="0"/>
              </a:rPr>
              <a:t>7.Hypertension, Tachycardia and Dysrhythmias</a:t>
            </a:r>
          </a:p>
          <a:p>
            <a:pPr marL="0" indent="0">
              <a:lnSpc>
                <a:spcPct val="120000"/>
              </a:lnSpc>
              <a:buNone/>
            </a:pPr>
            <a:r>
              <a:rPr lang="en-US" dirty="0">
                <a:latin typeface="Times New Roman" pitchFamily="18" charset="0"/>
                <a:cs typeface="Times New Roman" pitchFamily="18" charset="0"/>
              </a:rPr>
              <a:t>9.Hyperthermia. Fever</a:t>
            </a:r>
          </a:p>
          <a:p>
            <a:pPr marL="0" indent="0">
              <a:lnSpc>
                <a:spcPct val="120000"/>
              </a:lnSpc>
              <a:buNone/>
            </a:pPr>
            <a:r>
              <a:rPr lang="en-US" dirty="0">
                <a:latin typeface="Times New Roman" pitchFamily="18" charset="0"/>
                <a:cs typeface="Times New Roman" pitchFamily="18" charset="0"/>
              </a:rPr>
              <a:t>10. Residual injury, such as vertebral fracture, and brain damage due to hypoxia</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4348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56013" cy="970671"/>
          </a:xfrm>
        </p:spPr>
        <p:txBody>
          <a:bodyPr>
            <a:noAutofit/>
          </a:bodyPr>
          <a:lstStyle/>
          <a:p>
            <a:pPr rtl="0">
              <a:lnSpc>
                <a:spcPct val="100000"/>
              </a:lnSpc>
            </a:pPr>
            <a:r>
              <a:rPr lang="en-US" sz="5400" b="1" dirty="0">
                <a:solidFill>
                  <a:srgbClr val="C00000"/>
                </a:solidFill>
                <a:latin typeface="Times New Roman" pitchFamily="18" charset="0"/>
                <a:cs typeface="Times New Roman" pitchFamily="18" charset="0"/>
              </a:rPr>
              <a:t>Prevention and Vaccination of Tetanus</a:t>
            </a:r>
          </a:p>
        </p:txBody>
      </p:sp>
      <p:sp>
        <p:nvSpPr>
          <p:cNvPr id="3" name="Content Placeholder 2"/>
          <p:cNvSpPr>
            <a:spLocks noGrp="1"/>
          </p:cNvSpPr>
          <p:nvPr>
            <p:ph idx="1"/>
          </p:nvPr>
        </p:nvSpPr>
        <p:spPr>
          <a:xfrm>
            <a:off x="98474" y="970671"/>
            <a:ext cx="11957538" cy="5887329"/>
          </a:xfrm>
        </p:spPr>
        <p:txBody>
          <a:bodyPr>
            <a:normAutofit fontScale="92500"/>
          </a:bodyPr>
          <a:lstStyle/>
          <a:p>
            <a:pPr marL="0" indent="0">
              <a:lnSpc>
                <a:spcPct val="120000"/>
              </a:lnSpc>
              <a:buNone/>
            </a:pPr>
            <a:r>
              <a:rPr lang="en-US" sz="3600" dirty="0">
                <a:latin typeface="Times New Roman" pitchFamily="18" charset="0"/>
                <a:cs typeface="Times New Roman" pitchFamily="18" charset="0"/>
              </a:rPr>
              <a:t>Triple Antigen (DTP): Contains Toxoids of Diphtheria, Tetanus and Pertussis.</a:t>
            </a:r>
          </a:p>
          <a:p>
            <a:pPr marL="0" indent="0">
              <a:lnSpc>
                <a:spcPct val="120000"/>
              </a:lnSpc>
              <a:buNone/>
            </a:pPr>
            <a:r>
              <a:rPr lang="en-US" sz="3600" dirty="0">
                <a:latin typeface="Times New Roman" pitchFamily="18" charset="0"/>
                <a:cs typeface="Times New Roman" pitchFamily="18" charset="0"/>
              </a:rPr>
              <a:t>Three doses given at the interval of 4-6 weeks. intramuscular  </a:t>
            </a:r>
          </a:p>
          <a:p>
            <a:pPr marL="0" indent="0">
              <a:lnSpc>
                <a:spcPct val="120000"/>
              </a:lnSpc>
              <a:buNone/>
            </a:pPr>
            <a:r>
              <a:rPr lang="en-US" sz="3600" dirty="0">
                <a:latin typeface="Times New Roman" pitchFamily="18" charset="0"/>
                <a:cs typeface="Times New Roman" pitchFamily="18" charset="0"/>
              </a:rPr>
              <a:t>Boosters at 18 months, at 5 and 10 years. </a:t>
            </a:r>
          </a:p>
          <a:p>
            <a:pPr marL="0" indent="0">
              <a:lnSpc>
                <a:spcPct val="120000"/>
              </a:lnSpc>
              <a:buNone/>
            </a:pPr>
            <a:r>
              <a:rPr lang="en-US" sz="3600" dirty="0">
                <a:latin typeface="Times New Roman" pitchFamily="18" charset="0"/>
                <a:cs typeface="Times New Roman" pitchFamily="18" charset="0"/>
              </a:rPr>
              <a:t>Tetanus is the only vaccine-preventable disease that is infectious but is not contagious. When given to women of childbearing age, vaccines that contain tetanus toxoid (TT or Td) not only protect women against tetanus, but also prevent neonatal tetanus. </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7947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896242"/>
          </a:xfrm>
        </p:spPr>
        <p:txBody>
          <a:bodyPr>
            <a:noAutofit/>
          </a:bodyPr>
          <a:lstStyle/>
          <a:p>
            <a:pPr rtl="0">
              <a:lnSpc>
                <a:spcPct val="100000"/>
              </a:lnSpc>
            </a:pPr>
            <a:r>
              <a:rPr lang="en-US" sz="5400" b="1" dirty="0">
                <a:solidFill>
                  <a:srgbClr val="C00000"/>
                </a:solidFill>
                <a:latin typeface="Times New Roman" pitchFamily="18" charset="0"/>
                <a:cs typeface="Times New Roman" pitchFamily="18" charset="0"/>
              </a:rPr>
              <a:t>Treatment of Tetanus </a:t>
            </a:r>
          </a:p>
        </p:txBody>
      </p:sp>
      <p:sp>
        <p:nvSpPr>
          <p:cNvPr id="3" name="Content Placeholder 2"/>
          <p:cNvSpPr>
            <a:spLocks noGrp="1"/>
          </p:cNvSpPr>
          <p:nvPr>
            <p:ph idx="1"/>
          </p:nvPr>
        </p:nvSpPr>
        <p:spPr>
          <a:xfrm>
            <a:off x="-1" y="1012874"/>
            <a:ext cx="11929404" cy="5845126"/>
          </a:xfrm>
        </p:spPr>
        <p:txBody>
          <a:bodyPr>
            <a:normAutofit fontScale="92500"/>
          </a:bodyPr>
          <a:lstStyle/>
          <a:p>
            <a:pPr marL="0" indent="0">
              <a:lnSpc>
                <a:spcPct val="120000"/>
              </a:lnSpc>
              <a:buNone/>
            </a:pPr>
            <a:r>
              <a:rPr lang="en-US" sz="3200" dirty="0">
                <a:latin typeface="Times New Roman" pitchFamily="18" charset="0"/>
                <a:cs typeface="Times New Roman" pitchFamily="18" charset="0"/>
              </a:rPr>
              <a:t>*Administration of a tetanus and diphtheria toxoid (Td) booster and tetanus immune globulin (TIG) </a:t>
            </a:r>
          </a:p>
          <a:p>
            <a:pPr marL="0" indent="0">
              <a:lnSpc>
                <a:spcPct val="120000"/>
              </a:lnSpc>
              <a:buNone/>
            </a:pPr>
            <a:r>
              <a:rPr lang="en-US" sz="3200" dirty="0">
                <a:latin typeface="Times New Roman" pitchFamily="18" charset="0"/>
                <a:cs typeface="Times New Roman" pitchFamily="18" charset="0"/>
              </a:rPr>
              <a:t>*Diazepam (valium), barbiturates to Control of spasms </a:t>
            </a:r>
          </a:p>
          <a:p>
            <a:pPr marL="0" indent="0">
              <a:lnSpc>
                <a:spcPct val="120000"/>
              </a:lnSpc>
              <a:buNone/>
            </a:pPr>
            <a:r>
              <a:rPr lang="en-US" sz="3200" dirty="0">
                <a:latin typeface="Times New Roman" pitchFamily="18" charset="0"/>
                <a:cs typeface="Times New Roman" pitchFamily="18" charset="0"/>
              </a:rPr>
              <a:t>*Morphine or fentanyl for pain.</a:t>
            </a:r>
          </a:p>
          <a:p>
            <a:pPr marL="0" indent="0">
              <a:lnSpc>
                <a:spcPct val="120000"/>
              </a:lnSpc>
              <a:buNone/>
            </a:pPr>
            <a:r>
              <a:rPr lang="en-US" sz="3200" dirty="0">
                <a:latin typeface="Times New Roman" pitchFamily="18" charset="0"/>
                <a:cs typeface="Times New Roman" pitchFamily="18" charset="0"/>
              </a:rPr>
              <a:t>*A 10-14-day course of penicillin, metronidazole, tetracycline, or doxycycline is recommended to inhibit further growth of clostridium </a:t>
            </a:r>
            <a:r>
              <a:rPr lang="en-US" sz="3200" dirty="0" err="1">
                <a:latin typeface="Times New Roman" pitchFamily="18" charset="0"/>
                <a:cs typeface="Times New Roman" pitchFamily="18" charset="0"/>
              </a:rPr>
              <a:t>tetani</a:t>
            </a:r>
            <a:r>
              <a:rPr lang="en-US" sz="3200" dirty="0">
                <a:latin typeface="Times New Roman" pitchFamily="18" charset="0"/>
                <a:cs typeface="Times New Roman" pitchFamily="18" charset="0"/>
              </a:rPr>
              <a:t>. </a:t>
            </a:r>
          </a:p>
          <a:p>
            <a:pPr marL="0" indent="0">
              <a:lnSpc>
                <a:spcPct val="120000"/>
              </a:lnSpc>
              <a:buNone/>
            </a:pPr>
            <a:r>
              <a:rPr lang="en-US" sz="3200" dirty="0">
                <a:latin typeface="Times New Roman" pitchFamily="18" charset="0"/>
                <a:cs typeface="Times New Roman" pitchFamily="18" charset="0"/>
              </a:rPr>
              <a:t>*A tracheostomy if patient is needed on mechanical ventilation. </a:t>
            </a:r>
          </a:p>
          <a:p>
            <a:pPr marL="0" indent="0">
              <a:lnSpc>
                <a:spcPct val="120000"/>
              </a:lnSpc>
              <a:buNone/>
            </a:pPr>
            <a:r>
              <a:rPr lang="en-US" sz="3200" dirty="0">
                <a:latin typeface="Times New Roman" pitchFamily="18" charset="0"/>
                <a:cs typeface="Times New Roman" pitchFamily="18" charset="0"/>
              </a:rPr>
              <a:t>*Nutrition is maintained through parenteral nutrition or nasogastric feeding.</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3837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44062"/>
          </a:xfrm>
        </p:spPr>
        <p:txBody>
          <a:bodyPr>
            <a:normAutofit fontScale="90000"/>
          </a:bodyPr>
          <a:lstStyle/>
          <a:p>
            <a:pPr algn="ctr" rtl="0">
              <a:lnSpc>
                <a:spcPct val="100000"/>
              </a:lnSpc>
            </a:pP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7</a:t>
            </a:r>
            <a:r>
              <a:rPr lang="en-US" sz="4000" b="1" dirty="0">
                <a:solidFill>
                  <a:srgbClr val="C00000"/>
                </a:solidFill>
                <a:latin typeface="Times New Roman" pitchFamily="18" charset="0"/>
                <a:cs typeface="Times New Roman" pitchFamily="18" charset="0"/>
              </a:rPr>
              <a:t>). Children with PERTUSSIS / WHOOPING COUGH</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12874"/>
            <a:ext cx="12192000" cy="5845126"/>
          </a:xfrm>
        </p:spPr>
        <p:txBody>
          <a:bodyPr>
            <a:normAutofit lnSpcReduction="10000"/>
          </a:bodyPr>
          <a:lstStyle/>
          <a:p>
            <a:pPr marL="0" indent="0">
              <a:lnSpc>
                <a:spcPct val="120000"/>
              </a:lnSpc>
              <a:buNone/>
            </a:pPr>
            <a:r>
              <a:rPr lang="en-US" sz="3600" dirty="0">
                <a:latin typeface="Times New Roman" pitchFamily="18" charset="0"/>
                <a:cs typeface="Times New Roman" pitchFamily="18" charset="0"/>
              </a:rPr>
              <a:t>Everyone can get it but it is fatal for infants.  </a:t>
            </a:r>
          </a:p>
          <a:p>
            <a:pPr marL="0" indent="0">
              <a:lnSpc>
                <a:spcPct val="120000"/>
              </a:lnSpc>
              <a:buNone/>
            </a:pPr>
            <a:r>
              <a:rPr lang="en-US" sz="3600" dirty="0">
                <a:latin typeface="Times New Roman" pitchFamily="18" charset="0"/>
                <a:cs typeface="Times New Roman" pitchFamily="18" charset="0"/>
              </a:rPr>
              <a:t>Infants less than one year of age constitute 50-70% of diagnosed cases. 25% are adults. </a:t>
            </a:r>
          </a:p>
          <a:p>
            <a:pPr marL="0" indent="0">
              <a:lnSpc>
                <a:spcPct val="120000"/>
              </a:lnSpc>
              <a:buNone/>
            </a:pPr>
            <a:r>
              <a:rPr lang="en-US" sz="3600" dirty="0">
                <a:latin typeface="Times New Roman" pitchFamily="18" charset="0"/>
                <a:cs typeface="Times New Roman" pitchFamily="18" charset="0"/>
              </a:rPr>
              <a:t>Transmission: by droplet, or touching infected objects.</a:t>
            </a:r>
          </a:p>
          <a:p>
            <a:pPr marL="0" indent="0">
              <a:lnSpc>
                <a:spcPct val="120000"/>
              </a:lnSpc>
              <a:buNone/>
            </a:pPr>
            <a:r>
              <a:rPr lang="en-US" sz="3600" dirty="0">
                <a:latin typeface="Times New Roman" pitchFamily="18" charset="0"/>
                <a:cs typeface="Times New Roman" pitchFamily="18" charset="0"/>
              </a:rPr>
              <a:t>Incubation period is during the first 7-10 days, but can last up to 21 days. </a:t>
            </a:r>
          </a:p>
          <a:p>
            <a:pPr marL="0" indent="0">
              <a:lnSpc>
                <a:spcPct val="120000"/>
              </a:lnSpc>
              <a:buNone/>
            </a:pPr>
            <a:r>
              <a:rPr lang="en-US" sz="3600" dirty="0">
                <a:latin typeface="Times New Roman" pitchFamily="18" charset="0"/>
                <a:cs typeface="Times New Roman" pitchFamily="18" charset="0"/>
              </a:rPr>
              <a:t>The coughing stage lasts for approximately six weeks before subsiding.  It called the </a:t>
            </a:r>
            <a:r>
              <a:rPr lang="en-US" sz="3600" b="1" dirty="0">
                <a:latin typeface="Times New Roman" pitchFamily="18" charset="0"/>
                <a:cs typeface="Times New Roman" pitchFamily="18" charset="0"/>
              </a:rPr>
              <a:t>100 days' </a:t>
            </a:r>
            <a:r>
              <a:rPr lang="en-US" sz="3600" dirty="0">
                <a:latin typeface="Times New Roman" pitchFamily="18" charset="0"/>
                <a:cs typeface="Times New Roman" pitchFamily="18" charset="0"/>
              </a:rPr>
              <a:t>cough.</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1853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algn="ctr" rtl="0">
              <a:lnSpc>
                <a:spcPct val="100000"/>
              </a:lnSpc>
            </a:pPr>
            <a:r>
              <a:rPr lang="en-US" sz="5400" b="1" dirty="0">
                <a:solidFill>
                  <a:srgbClr val="C00000"/>
                </a:solidFill>
                <a:latin typeface="Times New Roman" pitchFamily="18" charset="0"/>
                <a:cs typeface="Times New Roman" pitchFamily="18" charset="0"/>
              </a:rPr>
              <a:t>Stages of Pertussis </a:t>
            </a:r>
          </a:p>
        </p:txBody>
      </p:sp>
      <p:sp>
        <p:nvSpPr>
          <p:cNvPr id="3" name="Content Placeholder 2"/>
          <p:cNvSpPr>
            <a:spLocks noGrp="1"/>
          </p:cNvSpPr>
          <p:nvPr>
            <p:ph idx="1"/>
          </p:nvPr>
        </p:nvSpPr>
        <p:spPr>
          <a:xfrm>
            <a:off x="-1" y="1417638"/>
            <a:ext cx="12192000" cy="5440362"/>
          </a:xfrm>
        </p:spPr>
        <p:txBody>
          <a:bodyPr>
            <a:noAutofit/>
          </a:bodyPr>
          <a:lstStyle/>
          <a:p>
            <a:pPr marL="0" indent="0">
              <a:lnSpc>
                <a:spcPct val="120000"/>
              </a:lnSpc>
              <a:buNone/>
            </a:pPr>
            <a:r>
              <a:rPr lang="en-US" dirty="0">
                <a:latin typeface="Times New Roman" pitchFamily="18" charset="0"/>
                <a:cs typeface="Times New Roman" pitchFamily="18" charset="0"/>
              </a:rPr>
              <a:t>1-Catarrhal stage : means "to flow."  </a:t>
            </a:r>
          </a:p>
          <a:p>
            <a:pPr marL="0" indent="0">
              <a:lnSpc>
                <a:spcPct val="120000"/>
              </a:lnSpc>
              <a:buNone/>
            </a:pPr>
            <a:r>
              <a:rPr lang="en-US" dirty="0">
                <a:latin typeface="Times New Roman" pitchFamily="18" charset="0"/>
                <a:cs typeface="Times New Roman" pitchFamily="18" charset="0"/>
              </a:rPr>
              <a:t>Secretions from the nose and mucous membranes flow, causing: nasal congestion, runny nose, mild fever, eye redness and excess eye watering</a:t>
            </a:r>
          </a:p>
          <a:p>
            <a:pPr marL="0" indent="0">
              <a:lnSpc>
                <a:spcPct val="120000"/>
              </a:lnSpc>
              <a:buNone/>
            </a:pPr>
            <a:r>
              <a:rPr lang="en-US" dirty="0">
                <a:latin typeface="Times New Roman" pitchFamily="18" charset="0"/>
                <a:cs typeface="Times New Roman" pitchFamily="18" charset="0"/>
              </a:rPr>
              <a:t>2-Paroxysmal stage (2-4weeks) : sudden, violent "</a:t>
            </a:r>
            <a:r>
              <a:rPr lang="en-US" b="1" dirty="0">
                <a:latin typeface="Times New Roman" pitchFamily="18" charset="0"/>
                <a:cs typeface="Times New Roman" pitchFamily="18" charset="0"/>
              </a:rPr>
              <a:t>fits</a:t>
            </a:r>
            <a:r>
              <a:rPr lang="en-US" dirty="0">
                <a:latin typeface="Times New Roman" pitchFamily="18" charset="0"/>
                <a:cs typeface="Times New Roman" pitchFamily="18" charset="0"/>
              </a:rPr>
              <a:t>" of coughing.	</a:t>
            </a:r>
          </a:p>
          <a:p>
            <a:pPr marL="0" indent="0">
              <a:lnSpc>
                <a:spcPct val="120000"/>
              </a:lnSpc>
              <a:buNone/>
            </a:pPr>
            <a:r>
              <a:rPr lang="en-US" dirty="0">
                <a:latin typeface="Times New Roman" pitchFamily="18" charset="0"/>
                <a:cs typeface="Times New Roman" pitchFamily="18" charset="0"/>
              </a:rPr>
              <a:t>Start as a dry, intermittent, cough that increases in intensity and frequency </a:t>
            </a:r>
          </a:p>
          <a:p>
            <a:pPr marL="0" indent="0">
              <a:lnSpc>
                <a:spcPct val="120000"/>
              </a:lnSpc>
              <a:buNone/>
            </a:pPr>
            <a:r>
              <a:rPr lang="en-US" dirty="0">
                <a:latin typeface="Times New Roman" pitchFamily="18" charset="0"/>
                <a:cs typeface="Times New Roman" pitchFamily="18" charset="0"/>
              </a:rPr>
              <a:t>•Occur at least once an hour causing significant distress in the child </a:t>
            </a:r>
          </a:p>
          <a:p>
            <a:pPr marL="0" indent="0">
              <a:lnSpc>
                <a:spcPct val="120000"/>
              </a:lnSpc>
              <a:buNone/>
            </a:pPr>
            <a:r>
              <a:rPr lang="en-US" dirty="0">
                <a:latin typeface="Times New Roman" pitchFamily="18" charset="0"/>
                <a:cs typeface="Times New Roman" pitchFamily="18" charset="0"/>
              </a:rPr>
              <a:t>•Cause the child to turn red, blue, or purple , eyes to bulge and water excessively  and vomiting after coughing</a:t>
            </a:r>
          </a:p>
          <a:p>
            <a:pPr marL="0" indent="0">
              <a:lnSpc>
                <a:spcPct val="12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3474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70671"/>
          </a:xfrm>
        </p:spPr>
        <p:txBody>
          <a:bodyPr>
            <a:noAutofit/>
          </a:bodyPr>
          <a:lstStyle/>
          <a:p>
            <a:pPr algn="ctr" rtl="0">
              <a:lnSpc>
                <a:spcPct val="100000"/>
              </a:lnSpc>
            </a:pPr>
            <a:r>
              <a:rPr lang="en-US" sz="5400" b="1" dirty="0">
                <a:solidFill>
                  <a:srgbClr val="C00000"/>
                </a:solidFill>
                <a:latin typeface="Times New Roman" pitchFamily="18" charset="0"/>
                <a:cs typeface="Times New Roman" pitchFamily="18" charset="0"/>
              </a:rPr>
              <a:t>Stages of Pertussis </a:t>
            </a:r>
          </a:p>
        </p:txBody>
      </p:sp>
      <p:sp>
        <p:nvSpPr>
          <p:cNvPr id="3" name="Content Placeholder 2"/>
          <p:cNvSpPr>
            <a:spLocks noGrp="1"/>
          </p:cNvSpPr>
          <p:nvPr>
            <p:ph idx="1"/>
          </p:nvPr>
        </p:nvSpPr>
        <p:spPr>
          <a:xfrm>
            <a:off x="0" y="970671"/>
            <a:ext cx="12192000" cy="5887329"/>
          </a:xfrm>
        </p:spPr>
        <p:txBody>
          <a:bodyPr>
            <a:noAutofit/>
          </a:bodyPr>
          <a:lstStyle/>
          <a:p>
            <a:pPr marL="0" indent="0">
              <a:lnSpc>
                <a:spcPct val="120000"/>
              </a:lnSpc>
              <a:buNone/>
            </a:pPr>
            <a:r>
              <a:rPr lang="en-US" sz="4400" dirty="0">
                <a:latin typeface="Times New Roman" pitchFamily="18" charset="0"/>
                <a:cs typeface="Times New Roman" pitchFamily="18" charset="0"/>
              </a:rPr>
              <a:t>3-Convalescent stage (≥2 weeks) </a:t>
            </a:r>
            <a:r>
              <a:rPr lang="ar-JO" sz="4400" dirty="0">
                <a:latin typeface="Times New Roman" pitchFamily="18" charset="0"/>
                <a:cs typeface="Times New Roman" pitchFamily="18" charset="0"/>
              </a:rPr>
              <a:t>نقاهة</a:t>
            </a:r>
            <a:endParaRPr lang="en-US" sz="4400" dirty="0">
              <a:latin typeface="Times New Roman" pitchFamily="18" charset="0"/>
              <a:cs typeface="Times New Roman" pitchFamily="18" charset="0"/>
            </a:endParaRPr>
          </a:p>
          <a:p>
            <a:pPr algn="l" rtl="0">
              <a:lnSpc>
                <a:spcPct val="120000"/>
              </a:lnSpc>
            </a:pPr>
            <a:r>
              <a:rPr lang="en-US" sz="4400" dirty="0">
                <a:latin typeface="Times New Roman" pitchFamily="18" charset="0"/>
                <a:cs typeface="Times New Roman" pitchFamily="18" charset="0"/>
              </a:rPr>
              <a:t>The coughing fits become less frequent and less intense.  </a:t>
            </a:r>
          </a:p>
          <a:p>
            <a:pPr algn="l" rtl="0">
              <a:lnSpc>
                <a:spcPct val="120000"/>
              </a:lnSpc>
            </a:pPr>
            <a:r>
              <a:rPr lang="en-US" sz="4400" dirty="0">
                <a:latin typeface="Times New Roman" pitchFamily="18" charset="0"/>
                <a:cs typeface="Times New Roman" pitchFamily="18" charset="0"/>
              </a:rPr>
              <a:t>Young infants may develop louder coughing but breathing difficulty improves.</a:t>
            </a:r>
          </a:p>
        </p:txBody>
      </p:sp>
    </p:spTree>
    <p:extLst>
      <p:ext uri="{BB962C8B-B14F-4D97-AF65-F5344CB8AC3E}">
        <p14:creationId xmlns:p14="http://schemas.microsoft.com/office/powerpoint/2010/main" val="336483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57538" cy="1417638"/>
          </a:xfrm>
        </p:spPr>
        <p:txBody>
          <a:bodyPr>
            <a:noAutofit/>
          </a:bodyPr>
          <a:lstStyle/>
          <a:p>
            <a:pPr algn="ctr" rtl="0">
              <a:lnSpc>
                <a:spcPct val="100000"/>
              </a:lnSpc>
            </a:pPr>
            <a:r>
              <a:rPr lang="en-US" sz="5400" b="1" dirty="0">
                <a:solidFill>
                  <a:srgbClr val="C00000"/>
                </a:solidFill>
                <a:latin typeface="Times New Roman" pitchFamily="18" charset="0"/>
                <a:cs typeface="Times New Roman" pitchFamily="18" charset="0"/>
              </a:rPr>
              <a:t>Diagnosis and Tests of Pertussis </a:t>
            </a:r>
          </a:p>
        </p:txBody>
      </p:sp>
      <p:sp>
        <p:nvSpPr>
          <p:cNvPr id="3" name="Content Placeholder 2"/>
          <p:cNvSpPr>
            <a:spLocks noGrp="1"/>
          </p:cNvSpPr>
          <p:nvPr>
            <p:ph idx="1"/>
          </p:nvPr>
        </p:nvSpPr>
        <p:spPr>
          <a:xfrm>
            <a:off x="98474" y="1412776"/>
            <a:ext cx="12093526" cy="5445224"/>
          </a:xfrm>
        </p:spPr>
        <p:txBody>
          <a:bodyPr>
            <a:noAutofit/>
          </a:bodyPr>
          <a:lstStyle/>
          <a:p>
            <a:pPr marL="0" indent="0">
              <a:lnSpc>
                <a:spcPct val="120000"/>
              </a:lnSpc>
              <a:buNone/>
            </a:pPr>
            <a:r>
              <a:rPr lang="en-US" sz="4000" dirty="0">
                <a:latin typeface="Times New Roman" pitchFamily="18" charset="0"/>
                <a:cs typeface="Times New Roman" pitchFamily="18" charset="0"/>
              </a:rPr>
              <a:t>	History and physical exam</a:t>
            </a:r>
          </a:p>
          <a:p>
            <a:pPr marL="0" indent="0">
              <a:lnSpc>
                <a:spcPct val="120000"/>
              </a:lnSpc>
              <a:buNone/>
            </a:pPr>
            <a:r>
              <a:rPr lang="en-US" sz="4000" dirty="0">
                <a:latin typeface="Times New Roman" pitchFamily="18" charset="0"/>
                <a:cs typeface="Times New Roman" pitchFamily="18" charset="0"/>
              </a:rPr>
              <a:t>	Culture test of throat and nasopharyngeal</a:t>
            </a:r>
          </a:p>
          <a:p>
            <a:pPr marL="0" indent="0">
              <a:lnSpc>
                <a:spcPct val="120000"/>
              </a:lnSpc>
              <a:buNone/>
            </a:pPr>
            <a:r>
              <a:rPr lang="en-US" sz="4000" dirty="0">
                <a:latin typeface="Times New Roman" pitchFamily="18" charset="0"/>
                <a:cs typeface="Times New Roman" pitchFamily="18" charset="0"/>
              </a:rPr>
              <a:t>	Complete Blood Count (CBC) test</a:t>
            </a:r>
          </a:p>
          <a:p>
            <a:pPr marL="0" indent="0">
              <a:lnSpc>
                <a:spcPct val="120000"/>
              </a:lnSpc>
              <a:buNone/>
            </a:pPr>
            <a:r>
              <a:rPr lang="en-US" sz="4000" dirty="0">
                <a:latin typeface="Times New Roman" pitchFamily="18" charset="0"/>
                <a:cs typeface="Times New Roman" pitchFamily="18" charset="0"/>
              </a:rPr>
              <a:t>	A chest x-ray</a:t>
            </a:r>
          </a:p>
        </p:txBody>
      </p:sp>
      <p:sp>
        <p:nvSpPr>
          <p:cNvPr id="4" name="AutoShape 2" descr="نتيجة بحث الصور عن ‪PERTUSSIS A chest x-r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1832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pPr marL="0" indent="0" algn="ctr">
              <a:buNone/>
            </a:pPr>
            <a:r>
              <a:rPr lang="en-US" sz="4000" b="1" dirty="0">
                <a:solidFill>
                  <a:srgbClr val="C00000"/>
                </a:solidFill>
                <a:latin typeface="Times New Roman" pitchFamily="18" charset="0"/>
                <a:cs typeface="Times New Roman" pitchFamily="18" charset="0"/>
              </a:rPr>
              <a:t>Prevention and Vaccination of Pertussis</a:t>
            </a:r>
            <a:endParaRPr lang="en-US" sz="4000"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Triple Antigen (DTP): Contains Toxoids of Diphtheria, Tetanus and </a:t>
            </a:r>
            <a:r>
              <a:rPr lang="en-US" dirty="0" err="1">
                <a:latin typeface="Times New Roman" pitchFamily="18" charset="0"/>
                <a:cs typeface="Times New Roman" pitchFamily="18" charset="0"/>
              </a:rPr>
              <a:t>Pertusis</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Three doses given at the interval of 4-6 weeks.  </a:t>
            </a:r>
          </a:p>
          <a:p>
            <a:pPr marL="0" indent="0">
              <a:buNone/>
            </a:pPr>
            <a:r>
              <a:rPr lang="en-US" dirty="0">
                <a:latin typeface="Times New Roman" pitchFamily="18" charset="0"/>
                <a:cs typeface="Times New Roman" pitchFamily="18" charset="0"/>
              </a:rPr>
              <a:t>Boosters at 18 months, at 5 and 10 years.</a:t>
            </a:r>
          </a:p>
          <a:p>
            <a:pPr marL="0" indent="0" algn="ctr">
              <a:buNone/>
            </a:pPr>
            <a:r>
              <a:rPr lang="en-US" sz="3600" b="1" dirty="0">
                <a:solidFill>
                  <a:srgbClr val="C00000"/>
                </a:solidFill>
                <a:latin typeface="Times New Roman" pitchFamily="18" charset="0"/>
                <a:cs typeface="Times New Roman" pitchFamily="18" charset="0"/>
              </a:rPr>
              <a:t>Treatment of Pertussis</a:t>
            </a:r>
          </a:p>
          <a:p>
            <a:r>
              <a:rPr lang="en-US" dirty="0">
                <a:latin typeface="Times New Roman" pitchFamily="18" charset="0"/>
                <a:cs typeface="Times New Roman" pitchFamily="18" charset="0"/>
              </a:rPr>
              <a:t>Hospitalization </a:t>
            </a:r>
          </a:p>
          <a:p>
            <a:r>
              <a:rPr lang="en-US" dirty="0">
                <a:latin typeface="Times New Roman" pitchFamily="18" charset="0"/>
                <a:cs typeface="Times New Roman" pitchFamily="18" charset="0"/>
              </a:rPr>
              <a:t>Oxygen with high humidity  or even mechanical ventilation </a:t>
            </a:r>
          </a:p>
          <a:p>
            <a:r>
              <a:rPr lang="en-US" dirty="0">
                <a:latin typeface="Times New Roman" pitchFamily="18" charset="0"/>
                <a:cs typeface="Times New Roman" pitchFamily="18" charset="0"/>
              </a:rPr>
              <a:t>Administration of intravenous fluids</a:t>
            </a:r>
          </a:p>
          <a:p>
            <a:r>
              <a:rPr lang="en-US" dirty="0">
                <a:latin typeface="Times New Roman" pitchFamily="18" charset="0"/>
                <a:cs typeface="Times New Roman" pitchFamily="18" charset="0"/>
              </a:rPr>
              <a:t>Isolation </a:t>
            </a:r>
          </a:p>
          <a:p>
            <a:r>
              <a:rPr lang="en-US" dirty="0">
                <a:latin typeface="Times New Roman" pitchFamily="18" charset="0"/>
                <a:cs typeface="Times New Roman" pitchFamily="18" charset="0"/>
              </a:rPr>
              <a:t>Antibiotics: erythromycin, azithromycin or clarithromycin.</a:t>
            </a:r>
          </a:p>
          <a:p>
            <a:r>
              <a:rPr lang="en-US" dirty="0">
                <a:latin typeface="Times New Roman" pitchFamily="18" charset="0"/>
                <a:cs typeface="Times New Roman" pitchFamily="18" charset="0"/>
              </a:rPr>
              <a:t>Supportive care: maintenance of the hydration and nutrition</a:t>
            </a:r>
          </a:p>
          <a:p>
            <a:r>
              <a:rPr lang="en-US" dirty="0">
                <a:latin typeface="Times New Roman" pitchFamily="18" charset="0"/>
                <a:cs typeface="Times New Roman" pitchFamily="18" charset="0"/>
              </a:rPr>
              <a:t>Antibiotics for family members</a:t>
            </a:r>
          </a:p>
        </p:txBody>
      </p:sp>
    </p:spTree>
    <p:extLst>
      <p:ext uri="{BB962C8B-B14F-4D97-AF65-F5344CB8AC3E}">
        <p14:creationId xmlns:p14="http://schemas.microsoft.com/office/powerpoint/2010/main" val="226478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396536" cy="1417638"/>
          </a:xfrm>
        </p:spPr>
        <p:txBody>
          <a:bodyPr>
            <a:noAutofit/>
          </a:bodyPr>
          <a:lstStyle/>
          <a:p>
            <a:pPr algn="l"/>
            <a:br>
              <a:rPr lang="en-US" sz="5400" b="1" dirty="0">
                <a:solidFill>
                  <a:srgbClr val="C00000"/>
                </a:solidFill>
                <a:latin typeface="Times New Roman" pitchFamily="18" charset="0"/>
                <a:cs typeface="Times New Roman" pitchFamily="18" charset="0"/>
              </a:rPr>
            </a:br>
            <a:r>
              <a:rPr lang="en-US" sz="5400" b="1" dirty="0">
                <a:solidFill>
                  <a:srgbClr val="C00000"/>
                </a:solidFill>
                <a:latin typeface="Times New Roman" pitchFamily="18" charset="0"/>
                <a:cs typeface="Times New Roman" pitchFamily="18" charset="0"/>
              </a:rPr>
              <a:t>Complications of Pertussis: </a:t>
            </a:r>
            <a:br>
              <a:rPr lang="en-US" sz="5400" b="1" dirty="0">
                <a:solidFill>
                  <a:srgbClr val="C00000"/>
                </a:solidFill>
                <a:latin typeface="Times New Roman" pitchFamily="18" charset="0"/>
                <a:cs typeface="Times New Roman" pitchFamily="18" charset="0"/>
              </a:rPr>
            </a:br>
            <a:endParaRPr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39151" y="1308295"/>
            <a:ext cx="11676184" cy="5549705"/>
          </a:xfrm>
        </p:spPr>
        <p:txBody>
          <a:bodyPr>
            <a:normAutofit/>
          </a:bodyPr>
          <a:lstStyle/>
          <a:p>
            <a:pPr marL="0" indent="0">
              <a:buNone/>
            </a:pPr>
            <a:r>
              <a:rPr lang="en-US" sz="4000" dirty="0">
                <a:latin typeface="Times New Roman" pitchFamily="18" charset="0"/>
                <a:cs typeface="Times New Roman" pitchFamily="18" charset="0"/>
              </a:rPr>
              <a:t>Apnea </a:t>
            </a:r>
          </a:p>
          <a:p>
            <a:pPr marL="0" indent="0">
              <a:buNone/>
            </a:pPr>
            <a:r>
              <a:rPr lang="en-US" sz="4000" dirty="0">
                <a:latin typeface="Times New Roman" pitchFamily="18" charset="0"/>
                <a:cs typeface="Times New Roman" pitchFamily="18" charset="0"/>
              </a:rPr>
              <a:t>Ear infections </a:t>
            </a:r>
          </a:p>
          <a:p>
            <a:pPr marL="0" indent="0">
              <a:buNone/>
            </a:pPr>
            <a:r>
              <a:rPr lang="en-US" sz="4000" dirty="0">
                <a:latin typeface="Times New Roman" pitchFamily="18" charset="0"/>
                <a:cs typeface="Times New Roman" pitchFamily="18" charset="0"/>
              </a:rPr>
              <a:t>Pneumonia </a:t>
            </a:r>
          </a:p>
          <a:p>
            <a:pPr marL="0" indent="0">
              <a:buNone/>
            </a:pPr>
            <a:r>
              <a:rPr lang="en-US" sz="4000" dirty="0">
                <a:latin typeface="Times New Roman" pitchFamily="18" charset="0"/>
                <a:cs typeface="Times New Roman" pitchFamily="18" charset="0"/>
              </a:rPr>
              <a:t>Seizures </a:t>
            </a:r>
          </a:p>
          <a:p>
            <a:pPr marL="0" indent="0">
              <a:buNone/>
            </a:pPr>
            <a:r>
              <a:rPr lang="en-US" sz="4000" dirty="0">
                <a:latin typeface="Times New Roman" pitchFamily="18" charset="0"/>
                <a:cs typeface="Times New Roman" pitchFamily="18" charset="0"/>
              </a:rPr>
              <a:t>Encephalopathy (brain damage) </a:t>
            </a:r>
          </a:p>
          <a:p>
            <a:pPr marL="0" indent="0">
              <a:buNone/>
            </a:pPr>
            <a:r>
              <a:rPr lang="en-US" sz="4000" dirty="0">
                <a:latin typeface="Times New Roman" pitchFamily="18" charset="0"/>
                <a:cs typeface="Times New Roman" pitchFamily="18" charset="0"/>
              </a:rPr>
              <a:t>Death (approximately 1% of infants less than 2 months of age)</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3118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12027877" cy="1301006"/>
          </a:xfrm>
        </p:spPr>
        <p:txBody>
          <a:bodyPr>
            <a:normAutofit fontScale="90000"/>
          </a:bodyPr>
          <a:lstStyle/>
          <a:p>
            <a:pPr algn="ctr" rtl="0">
              <a:lnSpc>
                <a:spcPct val="100000"/>
              </a:lnSpc>
            </a:pP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8). Children with RUBELLA, GERMAN MEASLES, LITTLE RED</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77500" lnSpcReduction="20000"/>
          </a:bodyPr>
          <a:lstStyle/>
          <a:p>
            <a:pPr marL="0" indent="0">
              <a:lnSpc>
                <a:spcPct val="120000"/>
              </a:lnSpc>
              <a:buNone/>
            </a:pPr>
            <a:r>
              <a:rPr lang="en-US" sz="3600" dirty="0">
                <a:latin typeface="Times New Roman" pitchFamily="18" charset="0"/>
                <a:cs typeface="Times New Roman" pitchFamily="18" charset="0"/>
              </a:rPr>
              <a:t>Caused by Rubella Virus. </a:t>
            </a:r>
          </a:p>
          <a:p>
            <a:pPr marL="0" indent="0">
              <a:lnSpc>
                <a:spcPct val="120000"/>
              </a:lnSpc>
              <a:buNone/>
            </a:pPr>
            <a:r>
              <a:rPr lang="en-US" sz="3600" dirty="0">
                <a:latin typeface="Times New Roman" pitchFamily="18" charset="0"/>
                <a:cs typeface="Times New Roman" pitchFamily="18" charset="0"/>
              </a:rPr>
              <a:t>It is usually a mild illness. </a:t>
            </a:r>
          </a:p>
          <a:p>
            <a:pPr marL="0" indent="0">
              <a:lnSpc>
                <a:spcPct val="120000"/>
              </a:lnSpc>
              <a:buNone/>
            </a:pPr>
            <a:r>
              <a:rPr lang="en-US" sz="3600" dirty="0">
                <a:latin typeface="Times New Roman" pitchFamily="18" charset="0"/>
                <a:cs typeface="Times New Roman" pitchFamily="18" charset="0"/>
              </a:rPr>
              <a:t>Most people who have had rubella or the vaccine are protected against the virus for the rest of their lives. </a:t>
            </a:r>
          </a:p>
          <a:p>
            <a:pPr marL="0" indent="0">
              <a:lnSpc>
                <a:spcPct val="120000"/>
              </a:lnSpc>
              <a:buNone/>
            </a:pPr>
            <a:r>
              <a:rPr lang="en-US" sz="3600" dirty="0">
                <a:latin typeface="Times New Roman" pitchFamily="18" charset="0"/>
                <a:cs typeface="Times New Roman" pitchFamily="18" charset="0"/>
              </a:rPr>
              <a:t>Rubella is also called as 3 day Measles or German measles.</a:t>
            </a:r>
          </a:p>
          <a:p>
            <a:pPr marL="0" indent="0">
              <a:lnSpc>
                <a:spcPct val="120000"/>
              </a:lnSpc>
              <a:buNone/>
            </a:pPr>
            <a:r>
              <a:rPr lang="en-US" sz="3600" dirty="0">
                <a:latin typeface="Times New Roman" pitchFamily="18" charset="0"/>
                <a:cs typeface="Times New Roman" pitchFamily="18" charset="0"/>
              </a:rPr>
              <a:t>Source primarily nasopharyngeal, and virus in blood, feces, skin and urine.</a:t>
            </a:r>
          </a:p>
          <a:p>
            <a:pPr marL="0" indent="0">
              <a:lnSpc>
                <a:spcPct val="120000"/>
              </a:lnSpc>
              <a:buNone/>
            </a:pPr>
            <a:r>
              <a:rPr lang="en-US" sz="3600" dirty="0">
                <a:latin typeface="Times New Roman" pitchFamily="18" charset="0"/>
                <a:cs typeface="Times New Roman" pitchFamily="18" charset="0"/>
              </a:rPr>
              <a:t>Transmission: direct contact with infected person, indirect via articles contaminated with nasopharyngeal secretions, feces or urine or via trans-placenta from mother to fetus.  </a:t>
            </a:r>
          </a:p>
          <a:p>
            <a:pPr marL="0" indent="0">
              <a:lnSpc>
                <a:spcPct val="120000"/>
              </a:lnSpc>
              <a:buNone/>
            </a:pPr>
            <a:r>
              <a:rPr lang="en-US" sz="3600" dirty="0">
                <a:latin typeface="Times New Roman" pitchFamily="18" charset="0"/>
                <a:cs typeface="Times New Roman" pitchFamily="18" charset="0"/>
              </a:rPr>
              <a:t>Incubation period:14-21days </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8495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396536" cy="1417638"/>
          </a:xfrm>
        </p:spPr>
        <p:txBody>
          <a:bodyPr>
            <a:noAutofit/>
          </a:bodyPr>
          <a:lstStyle/>
          <a:p>
            <a:pPr algn="ctr" rtl="0">
              <a:lnSpc>
                <a:spcPct val="100000"/>
              </a:lnSpc>
            </a:pPr>
            <a:br>
              <a:rPr lang="en-US" sz="6600" b="1" dirty="0">
                <a:solidFill>
                  <a:srgbClr val="C00000"/>
                </a:solidFill>
                <a:latin typeface="Times New Roman" pitchFamily="18" charset="0"/>
                <a:cs typeface="Times New Roman" pitchFamily="18" charset="0"/>
              </a:rPr>
            </a:br>
            <a:r>
              <a:rPr lang="en-US" sz="6600" b="1" dirty="0">
                <a:solidFill>
                  <a:srgbClr val="C00000"/>
                </a:solidFill>
                <a:latin typeface="Times New Roman" pitchFamily="18" charset="0"/>
                <a:cs typeface="Times New Roman" pitchFamily="18" charset="0"/>
              </a:rPr>
              <a:t>A vaccine </a:t>
            </a:r>
            <a:br>
              <a:rPr lang="en-US" sz="6600" b="1" dirty="0">
                <a:solidFill>
                  <a:srgbClr val="C00000"/>
                </a:solidFill>
                <a:latin typeface="Times New Roman" pitchFamily="18" charset="0"/>
                <a:cs typeface="Times New Roman" pitchFamily="18" charset="0"/>
              </a:rPr>
            </a:br>
            <a:endParaRPr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0" cy="5755778"/>
          </a:xfrm>
        </p:spPr>
        <p:txBody>
          <a:bodyPr>
            <a:normAutofit/>
          </a:bodyPr>
          <a:lstStyle/>
          <a:p>
            <a:pPr marL="0" indent="0">
              <a:lnSpc>
                <a:spcPct val="100000"/>
              </a:lnSpc>
              <a:buNone/>
            </a:pPr>
            <a:r>
              <a:rPr lang="en-US" sz="3200" dirty="0">
                <a:latin typeface="Times New Roman" pitchFamily="18" charset="0"/>
                <a:cs typeface="Times New Roman" pitchFamily="18" charset="0"/>
              </a:rPr>
              <a:t>It is a biological preparation that improves immunity to a particular disease and contains an agent that resembles a disease-causing microorganism. </a:t>
            </a:r>
          </a:p>
          <a:p>
            <a:pPr marL="0" indent="0">
              <a:lnSpc>
                <a:spcPct val="100000"/>
              </a:lnSpc>
              <a:buNone/>
            </a:pPr>
            <a:r>
              <a:rPr lang="en-US" sz="3200" b="1" dirty="0">
                <a:latin typeface="Times New Roman" pitchFamily="18" charset="0"/>
                <a:cs typeface="Times New Roman" pitchFamily="18" charset="0"/>
              </a:rPr>
              <a:t>Vaccine is often made from: </a:t>
            </a:r>
          </a:p>
          <a:p>
            <a:pPr marL="0" indent="0">
              <a:lnSpc>
                <a:spcPct val="100000"/>
              </a:lnSpc>
              <a:buNone/>
            </a:pPr>
            <a:r>
              <a:rPr lang="en-US" sz="3200" dirty="0">
                <a:latin typeface="Times New Roman" pitchFamily="18" charset="0"/>
                <a:cs typeface="Times New Roman" pitchFamily="18" charset="0"/>
              </a:rPr>
              <a:t>a. Attenuated (weakened) microbe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Poliomyelitis made by Sabin</a:t>
            </a:r>
          </a:p>
          <a:p>
            <a:pPr marL="0" indent="0">
              <a:lnSpc>
                <a:spcPct val="100000"/>
              </a:lnSpc>
              <a:buNone/>
            </a:pPr>
            <a:r>
              <a:rPr lang="en-US" sz="3200" dirty="0">
                <a:latin typeface="Times New Roman" pitchFamily="18" charset="0"/>
                <a:cs typeface="Times New Roman" pitchFamily="18" charset="0"/>
              </a:rPr>
              <a:t>b. Killed microbe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Pertussis, Influenza, Poliomyelitis made by Salk</a:t>
            </a:r>
          </a:p>
          <a:p>
            <a:pPr marL="0" indent="0">
              <a:lnSpc>
                <a:spcPct val="100000"/>
              </a:lnSpc>
              <a:buNone/>
            </a:pPr>
            <a:r>
              <a:rPr lang="en-US" sz="3200" dirty="0">
                <a:latin typeface="Times New Roman" pitchFamily="18" charset="0"/>
                <a:cs typeface="Times New Roman" pitchFamily="18" charset="0"/>
              </a:rPr>
              <a:t>c. Microbe toxins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Tetanus , diphtheria</a:t>
            </a:r>
          </a:p>
          <a:p>
            <a:pPr marL="0" indent="0">
              <a:lnSpc>
                <a:spcPct val="100000"/>
              </a:lnSpc>
              <a:buNone/>
            </a:pPr>
            <a:r>
              <a:rPr lang="en-US" sz="3200" dirty="0">
                <a:latin typeface="Times New Roman" pitchFamily="18" charset="0"/>
                <a:cs typeface="Times New Roman" pitchFamily="18" charset="0"/>
              </a:rPr>
              <a:t>d. Microbe surface proteins </a:t>
            </a:r>
            <a:r>
              <a:rPr lang="en-US" sz="3200" dirty="0" err="1">
                <a:latin typeface="Times New Roman" pitchFamily="18" charset="0"/>
                <a:cs typeface="Times New Roman" pitchFamily="18" charset="0"/>
              </a:rPr>
              <a:t>e.g</a:t>
            </a:r>
            <a:r>
              <a:rPr lang="en-US" sz="3200" dirty="0">
                <a:latin typeface="Times New Roman" pitchFamily="18" charset="0"/>
                <a:cs typeface="Times New Roman" pitchFamily="18" charset="0"/>
              </a:rPr>
              <a:t> Hepatitis</a:t>
            </a:r>
          </a:p>
        </p:txBody>
      </p:sp>
    </p:spTree>
    <p:extLst>
      <p:ext uri="{BB962C8B-B14F-4D97-AF65-F5344CB8AC3E}">
        <p14:creationId xmlns:p14="http://schemas.microsoft.com/office/powerpoint/2010/main" val="35860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57538" cy="1125415"/>
          </a:xfrm>
        </p:spPr>
        <p:txBody>
          <a:bodyPr>
            <a:normAutofit fontScale="90000"/>
          </a:bodyPr>
          <a:lstStyle/>
          <a:p>
            <a:pPr algn="ctr" rtl="0">
              <a:lnSpc>
                <a:spcPct val="100000"/>
              </a:lnSpc>
            </a:pPr>
            <a:br>
              <a:rPr lang="en-US" b="1" dirty="0">
                <a:solidFill>
                  <a:srgbClr val="C00000"/>
                </a:solidFill>
                <a:latin typeface="Times New Roman" pitchFamily="18" charset="0"/>
                <a:cs typeface="Times New Roman" pitchFamily="18" charset="0"/>
              </a:rPr>
            </a:b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Signs and Symptoms of Rubella:</a:t>
            </a:r>
            <a:br>
              <a:rPr lang="en-US" b="1" dirty="0">
                <a:solidFill>
                  <a:srgbClr val="C00000"/>
                </a:solidFill>
                <a:latin typeface="Times New Roman" pitchFamily="18" charset="0"/>
                <a:cs typeface="Times New Roman" pitchFamily="18" charset="0"/>
              </a:rPr>
            </a:b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25415"/>
            <a:ext cx="12192000" cy="5615953"/>
          </a:xfrm>
        </p:spPr>
        <p:txBody>
          <a:bodyPr>
            <a:normAutofit/>
          </a:bodyPr>
          <a:lstStyle/>
          <a:p>
            <a:pPr marL="0" indent="0">
              <a:lnSpc>
                <a:spcPct val="120000"/>
              </a:lnSpc>
              <a:buNone/>
            </a:pPr>
            <a:r>
              <a:rPr lang="en-US" dirty="0">
                <a:latin typeface="Times New Roman" pitchFamily="18" charset="0"/>
                <a:cs typeface="Times New Roman" pitchFamily="18" charset="0"/>
              </a:rPr>
              <a:t>*The primary symptom of rubella is the rash (exanthema) </a:t>
            </a:r>
            <a:r>
              <a:rPr lang="en-US" dirty="0" err="1">
                <a:latin typeface="Times New Roman" pitchFamily="18" charset="0"/>
                <a:cs typeface="Times New Roman" pitchFamily="18" charset="0"/>
              </a:rPr>
              <a:t>Morbilliform</a:t>
            </a:r>
            <a:r>
              <a:rPr lang="en-US" dirty="0">
                <a:latin typeface="Times New Roman" pitchFamily="18" charset="0"/>
                <a:cs typeface="Times New Roman" pitchFamily="18" charset="0"/>
              </a:rPr>
              <a:t> </a:t>
            </a:r>
            <a:r>
              <a:rPr lang="ar-JO" dirty="0">
                <a:latin typeface="Times New Roman" pitchFamily="18" charset="0"/>
                <a:cs typeface="Times New Roman" pitchFamily="18" charset="0"/>
              </a:rPr>
              <a:t>(الحصبية)</a:t>
            </a:r>
            <a:r>
              <a:rPr lang="en-US" dirty="0">
                <a:latin typeface="Times New Roman" pitchFamily="18" charset="0"/>
                <a:cs typeface="Times New Roman" pitchFamily="18" charset="0"/>
              </a:rPr>
              <a:t> rash on the face, trunk and limbs and usually fades after three days. </a:t>
            </a:r>
          </a:p>
          <a:p>
            <a:pPr marL="0" indent="0">
              <a:lnSpc>
                <a:spcPct val="120000"/>
              </a:lnSpc>
              <a:buNone/>
            </a:pPr>
            <a:r>
              <a:rPr lang="en-US" dirty="0">
                <a:latin typeface="Times New Roman" pitchFamily="18" charset="0"/>
                <a:cs typeface="Times New Roman" pitchFamily="18" charset="0"/>
              </a:rPr>
              <a:t>*Malaise</a:t>
            </a:r>
          </a:p>
          <a:p>
            <a:pPr marL="0" indent="0">
              <a:lnSpc>
                <a:spcPct val="120000"/>
              </a:lnSpc>
              <a:buNone/>
            </a:pPr>
            <a:r>
              <a:rPr lang="en-US" dirty="0">
                <a:latin typeface="Times New Roman" pitchFamily="18" charset="0"/>
                <a:cs typeface="Times New Roman" pitchFamily="18" charset="0"/>
              </a:rPr>
              <a:t>*Low grade fever	</a:t>
            </a:r>
          </a:p>
          <a:p>
            <a:pPr marL="0" indent="0">
              <a:lnSpc>
                <a:spcPct val="120000"/>
              </a:lnSpc>
              <a:buNone/>
            </a:pPr>
            <a:r>
              <a:rPr lang="en-US" dirty="0">
                <a:latin typeface="Times New Roman" pitchFamily="18" charset="0"/>
                <a:cs typeface="Times New Roman" pitchFamily="18" charset="0"/>
              </a:rPr>
              <a:t>*Rarely lasts more than 5 days</a:t>
            </a:r>
          </a:p>
          <a:p>
            <a:pPr marL="0" indent="0">
              <a:lnSpc>
                <a:spcPct val="120000"/>
              </a:lnSpc>
              <a:buNone/>
            </a:pPr>
            <a:r>
              <a:rPr lang="en-US" dirty="0">
                <a:latin typeface="Times New Roman" pitchFamily="18" charset="0"/>
                <a:cs typeface="Times New Roman" pitchFamily="18" charset="0"/>
              </a:rPr>
              <a:t>*No features of the rash give clues to definitive diagnosis of Rubella.</a:t>
            </a:r>
          </a:p>
          <a:p>
            <a:pPr marL="0" indent="0">
              <a:lnSpc>
                <a:spcPct val="120000"/>
              </a:lnSpc>
              <a:buNone/>
            </a:pPr>
            <a:r>
              <a:rPr lang="en-US" b="1" dirty="0">
                <a:solidFill>
                  <a:srgbClr val="C00000"/>
                </a:solidFill>
                <a:latin typeface="Times New Roman" pitchFamily="18" charset="0"/>
                <a:cs typeface="Times New Roman" pitchFamily="18" charset="0"/>
              </a:rPr>
              <a:t>Congenital Rubella</a:t>
            </a:r>
          </a:p>
          <a:p>
            <a:pPr marL="0" indent="0">
              <a:lnSpc>
                <a:spcPct val="120000"/>
              </a:lnSpc>
              <a:buNone/>
            </a:pPr>
            <a:r>
              <a:rPr lang="en-US" dirty="0">
                <a:latin typeface="Times New Roman" pitchFamily="18" charset="0"/>
                <a:cs typeface="Times New Roman" pitchFamily="18" charset="0"/>
              </a:rPr>
              <a:t>*It may be mild and asymptomatic or severe.</a:t>
            </a:r>
          </a:p>
          <a:p>
            <a:pPr marL="0" indent="0">
              <a:lnSpc>
                <a:spcPct val="120000"/>
              </a:lnSpc>
              <a:buNone/>
            </a:pPr>
            <a:r>
              <a:rPr lang="en-US" dirty="0">
                <a:latin typeface="Times New Roman" pitchFamily="18" charset="0"/>
                <a:cs typeface="Times New Roman" pitchFamily="18" charset="0"/>
              </a:rPr>
              <a:t> *Classical Triad: 1- Cataract   2- Cardiac abnormalities  3-Deafness</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49167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8928992" cy="928468"/>
          </a:xfrm>
        </p:spPr>
        <p:txBody>
          <a:bodyPr>
            <a:normAutofit/>
          </a:bodyPr>
          <a:lstStyle/>
          <a:p>
            <a:pPr algn="ctr" rtl="0">
              <a:lnSpc>
                <a:spcPct val="100000"/>
              </a:lnSpc>
            </a:pPr>
            <a:r>
              <a:rPr lang="en-US" b="1" dirty="0">
                <a:solidFill>
                  <a:srgbClr val="C00000"/>
                </a:solidFill>
                <a:latin typeface="Times New Roman" pitchFamily="18" charset="0"/>
                <a:cs typeface="Times New Roman" pitchFamily="18" charset="0"/>
              </a:rPr>
              <a:t>Diagnosis of Rubella </a:t>
            </a:r>
          </a:p>
        </p:txBody>
      </p:sp>
      <p:sp>
        <p:nvSpPr>
          <p:cNvPr id="3" name="Content Placeholder 2"/>
          <p:cNvSpPr>
            <a:spLocks noGrp="1"/>
          </p:cNvSpPr>
          <p:nvPr>
            <p:ph idx="1"/>
          </p:nvPr>
        </p:nvSpPr>
        <p:spPr>
          <a:xfrm>
            <a:off x="0" y="1055077"/>
            <a:ext cx="12192000" cy="5686291"/>
          </a:xfrm>
        </p:spPr>
        <p:txBody>
          <a:bodyPr>
            <a:normAutofit lnSpcReduction="10000"/>
          </a:bodyPr>
          <a:lstStyle/>
          <a:p>
            <a:pPr marL="0" indent="0">
              <a:lnSpc>
                <a:spcPct val="120000"/>
              </a:lnSpc>
              <a:buNone/>
            </a:pPr>
            <a:r>
              <a:rPr lang="en-US" dirty="0">
                <a:latin typeface="Times New Roman" pitchFamily="18" charset="0"/>
                <a:cs typeface="Times New Roman" pitchFamily="18" charset="0"/>
              </a:rPr>
              <a:t>-Clinical diagnosis is unreliable . Many viral infections mimic Rubella</a:t>
            </a:r>
          </a:p>
          <a:p>
            <a:pPr marL="0" indent="0">
              <a:lnSpc>
                <a:spcPct val="120000"/>
              </a:lnSpc>
              <a:buNone/>
            </a:pPr>
            <a:r>
              <a:rPr lang="en-US" dirty="0">
                <a:latin typeface="Times New Roman" pitchFamily="18" charset="0"/>
                <a:cs typeface="Times New Roman" pitchFamily="18" charset="0"/>
              </a:rPr>
              <a:t>-Nasopharyngeal or throat swabs for culture </a:t>
            </a:r>
          </a:p>
          <a:p>
            <a:pPr marL="0" indent="0" algn="ctr">
              <a:lnSpc>
                <a:spcPct val="120000"/>
              </a:lnSpc>
              <a:buNone/>
            </a:pPr>
            <a:r>
              <a:rPr lang="en-US" b="1" dirty="0">
                <a:solidFill>
                  <a:srgbClr val="C00000"/>
                </a:solidFill>
                <a:latin typeface="Times New Roman" pitchFamily="18" charset="0"/>
                <a:cs typeface="Times New Roman" pitchFamily="18" charset="0"/>
              </a:rPr>
              <a:t>Prevention and Vaccination of Rubella</a:t>
            </a:r>
          </a:p>
          <a:p>
            <a:pPr marL="0" indent="0">
              <a:lnSpc>
                <a:spcPct val="120000"/>
              </a:lnSpc>
              <a:buNone/>
            </a:pPr>
            <a:r>
              <a:rPr lang="en-US" dirty="0">
                <a:latin typeface="Times New Roman" pitchFamily="18" charset="0"/>
                <a:cs typeface="Times New Roman" pitchFamily="18" charset="0"/>
              </a:rPr>
              <a:t>MMR vaccine</a:t>
            </a:r>
          </a:p>
          <a:p>
            <a:pPr marL="0" indent="0">
              <a:lnSpc>
                <a:spcPct val="120000"/>
              </a:lnSpc>
              <a:buNone/>
            </a:pPr>
            <a:r>
              <a:rPr lang="en-US" dirty="0">
                <a:latin typeface="Times New Roman" pitchFamily="18" charset="0"/>
                <a:cs typeface="Times New Roman" pitchFamily="18" charset="0"/>
              </a:rPr>
              <a:t>Trans-placental maternal antibody protect infants for first year of life</a:t>
            </a:r>
          </a:p>
          <a:p>
            <a:pPr marL="0" indent="0" algn="ctr">
              <a:lnSpc>
                <a:spcPct val="120000"/>
              </a:lnSpc>
              <a:buNone/>
            </a:pPr>
            <a:r>
              <a:rPr lang="en-US" b="1" dirty="0">
                <a:solidFill>
                  <a:srgbClr val="C00000"/>
                </a:solidFill>
                <a:latin typeface="Times New Roman" pitchFamily="18" charset="0"/>
                <a:cs typeface="Times New Roman" pitchFamily="18" charset="0"/>
              </a:rPr>
              <a:t>Treatment of Rubella</a:t>
            </a:r>
          </a:p>
          <a:p>
            <a:pPr marL="0" indent="0">
              <a:lnSpc>
                <a:spcPct val="120000"/>
              </a:lnSpc>
              <a:buNone/>
            </a:pPr>
            <a:r>
              <a:rPr lang="en-US" dirty="0">
                <a:latin typeface="Times New Roman" pitchFamily="18" charset="0"/>
                <a:cs typeface="Times New Roman" pitchFamily="18" charset="0"/>
              </a:rPr>
              <a:t>Rubella is a mild self-limited illness.</a:t>
            </a:r>
          </a:p>
          <a:p>
            <a:pPr marL="0" indent="0">
              <a:lnSpc>
                <a:spcPct val="120000"/>
              </a:lnSpc>
              <a:buNone/>
            </a:pPr>
            <a:r>
              <a:rPr lang="en-US" dirty="0">
                <a:latin typeface="Times New Roman" pitchFamily="18" charset="0"/>
                <a:cs typeface="Times New Roman" pitchFamily="18" charset="0"/>
              </a:rPr>
              <a:t>No specific treatment or Antiviral treatment is indicated.</a:t>
            </a:r>
          </a:p>
          <a:p>
            <a:pPr marL="0" indent="0">
              <a:lnSpc>
                <a:spcPct val="120000"/>
              </a:lnSpc>
              <a:buNone/>
            </a:pPr>
            <a:r>
              <a:rPr lang="en-US" dirty="0">
                <a:latin typeface="Times New Roman" pitchFamily="18" charset="0"/>
                <a:cs typeface="Times New Roman" pitchFamily="18" charset="0"/>
              </a:rPr>
              <a:t>Management of symptoms to reduce discomfort </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1647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D35-30A1-4E82-A96B-36B5D43A9DEF}"/>
              </a:ext>
            </a:extLst>
          </p:cNvPr>
          <p:cNvSpPr>
            <a:spLocks noGrp="1"/>
          </p:cNvSpPr>
          <p:nvPr>
            <p:ph type="title"/>
          </p:nvPr>
        </p:nvSpPr>
        <p:spPr>
          <a:xfrm>
            <a:off x="739726" y="18255"/>
            <a:ext cx="10515600" cy="1008687"/>
          </a:xfrm>
        </p:spPr>
        <p:txBody>
          <a:bodyPr>
            <a:noAutofit/>
          </a:bodyPr>
          <a:lstStyle/>
          <a:p>
            <a:pPr algn="ctr"/>
            <a:br>
              <a:rPr lang="en-US" b="1" dirty="0">
                <a:solidFill>
                  <a:srgbClr val="C00000"/>
                </a:solidFill>
                <a:latin typeface="Times New Roman" pitchFamily="18" charset="0"/>
                <a:ea typeface="Calibri" pitchFamily="34" charset="0"/>
                <a:cs typeface="Times New Roman" pitchFamily="18" charset="0"/>
              </a:rPr>
            </a:br>
            <a:r>
              <a:rPr lang="en-US" b="1" dirty="0">
                <a:solidFill>
                  <a:srgbClr val="C00000"/>
                </a:solidFill>
                <a:latin typeface="Times New Roman" pitchFamily="18" charset="0"/>
                <a:ea typeface="Calibri" pitchFamily="34" charset="0"/>
                <a:cs typeface="Times New Roman" pitchFamily="18" charset="0"/>
              </a:rPr>
              <a:t>9) Children with Viral HEPATITIS</a:t>
            </a:r>
            <a:br>
              <a:rPr lang="en-US" dirty="0">
                <a:solidFill>
                  <a:srgbClr val="C00000"/>
                </a:solidFill>
                <a:latin typeface="Times New Roman" pitchFamily="18" charset="0"/>
                <a:cs typeface="Times New Roman" pitchFamily="18" charset="0"/>
              </a:rPr>
            </a:br>
            <a:endParaRPr lang="en-US" dirty="0"/>
          </a:p>
        </p:txBody>
      </p:sp>
      <p:sp>
        <p:nvSpPr>
          <p:cNvPr id="3" name="Content Placeholder 2">
            <a:extLst>
              <a:ext uri="{FF2B5EF4-FFF2-40B4-BE49-F238E27FC236}">
                <a16:creationId xmlns:a16="http://schemas.microsoft.com/office/drawing/2014/main" id="{1BCE34E9-0EE2-4F27-AC4C-FDA3B513B5CF}"/>
              </a:ext>
            </a:extLst>
          </p:cNvPr>
          <p:cNvSpPr>
            <a:spLocks noGrp="1"/>
          </p:cNvSpPr>
          <p:nvPr>
            <p:ph idx="1"/>
          </p:nvPr>
        </p:nvSpPr>
        <p:spPr>
          <a:xfrm>
            <a:off x="0" y="1153551"/>
            <a:ext cx="12192000" cy="858129"/>
          </a:xfrm>
        </p:spPr>
        <p:txBody>
          <a:bodyPr/>
          <a:lstStyle/>
          <a:p>
            <a:r>
              <a:rPr lang="en-US" sz="4000" dirty="0">
                <a:latin typeface="Times New Roman" pitchFamily="18" charset="0"/>
                <a:ea typeface="Calibri" pitchFamily="34" charset="0"/>
                <a:cs typeface="Times New Roman" pitchFamily="18" charset="0"/>
              </a:rPr>
              <a:t>Hepatitis is inflammation of the liver caused by viruses.</a:t>
            </a:r>
            <a:endParaRPr lang="en-US" sz="4000" dirty="0">
              <a:latin typeface="Arial" pitchFamily="34" charset="0"/>
              <a:cs typeface="Arial" pitchFamily="34" charset="0"/>
            </a:endParaRPr>
          </a:p>
          <a:p>
            <a:endParaRPr lang="en-US" dirty="0"/>
          </a:p>
        </p:txBody>
      </p:sp>
      <p:graphicFrame>
        <p:nvGraphicFramePr>
          <p:cNvPr id="4" name="Table 3">
            <a:extLst>
              <a:ext uri="{FF2B5EF4-FFF2-40B4-BE49-F238E27FC236}">
                <a16:creationId xmlns:a16="http://schemas.microsoft.com/office/drawing/2014/main" id="{B42A4943-F4E5-42AE-A638-05E5D16DEFB1}"/>
              </a:ext>
            </a:extLst>
          </p:cNvPr>
          <p:cNvGraphicFramePr>
            <a:graphicFrameLocks noGrp="1"/>
          </p:cNvGraphicFramePr>
          <p:nvPr>
            <p:extLst>
              <p:ext uri="{D42A27DB-BD31-4B8C-83A1-F6EECF244321}">
                <p14:modId xmlns:p14="http://schemas.microsoft.com/office/powerpoint/2010/main" val="768177214"/>
              </p:ext>
            </p:extLst>
          </p:nvPr>
        </p:nvGraphicFramePr>
        <p:xfrm>
          <a:off x="131298" y="2138289"/>
          <a:ext cx="11929403" cy="4348774"/>
        </p:xfrm>
        <a:graphic>
          <a:graphicData uri="http://schemas.openxmlformats.org/drawingml/2006/table">
            <a:tbl>
              <a:tblPr firstRow="1" firstCol="1" bandRow="1">
                <a:tableStyleId>{5C22544A-7EE6-4342-B048-85BDC9FD1C3A}</a:tableStyleId>
              </a:tblPr>
              <a:tblGrid>
                <a:gridCol w="4894938">
                  <a:extLst>
                    <a:ext uri="{9D8B030D-6E8A-4147-A177-3AD203B41FA5}">
                      <a16:colId xmlns:a16="http://schemas.microsoft.com/office/drawing/2014/main" val="2183593836"/>
                    </a:ext>
                  </a:extLst>
                </a:gridCol>
                <a:gridCol w="2932553">
                  <a:extLst>
                    <a:ext uri="{9D8B030D-6E8A-4147-A177-3AD203B41FA5}">
                      <a16:colId xmlns:a16="http://schemas.microsoft.com/office/drawing/2014/main" val="753101154"/>
                    </a:ext>
                  </a:extLst>
                </a:gridCol>
                <a:gridCol w="4101912">
                  <a:extLst>
                    <a:ext uri="{9D8B030D-6E8A-4147-A177-3AD203B41FA5}">
                      <a16:colId xmlns:a16="http://schemas.microsoft.com/office/drawing/2014/main" val="3990525589"/>
                    </a:ext>
                  </a:extLst>
                </a:gridCol>
              </a:tblGrid>
              <a:tr h="1209482">
                <a:tc>
                  <a:txBody>
                    <a:bodyPr/>
                    <a:lstStyle/>
                    <a:p>
                      <a:pPr marL="0" marR="0" lvl="0" indent="0" algn="ctr" rtl="0">
                        <a:lnSpc>
                          <a:spcPct val="150000"/>
                        </a:lnSpc>
                        <a:spcBef>
                          <a:spcPts val="0"/>
                        </a:spcBef>
                        <a:spcAft>
                          <a:spcPts val="0"/>
                        </a:spcAft>
                        <a:buFont typeface="Wingdings"/>
                        <a:buNone/>
                      </a:pPr>
                      <a:r>
                        <a:rPr lang="en-US" sz="2800" b="1" dirty="0">
                          <a:solidFill>
                            <a:srgbClr val="C00000"/>
                          </a:solidFill>
                          <a:effectLst/>
                          <a:latin typeface="Times New Roman" pitchFamily="18" charset="0"/>
                          <a:cs typeface="Times New Roman" pitchFamily="18" charset="0"/>
                        </a:rPr>
                        <a:t>Types of Hepatitis viruses:</a:t>
                      </a:r>
                      <a:endParaRPr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b="1" dirty="0">
                          <a:solidFill>
                            <a:srgbClr val="C00000"/>
                          </a:solidFill>
                          <a:effectLst/>
                          <a:latin typeface="Times New Roman" pitchFamily="18" charset="0"/>
                          <a:cs typeface="Times New Roman" pitchFamily="18" charset="0"/>
                        </a:rPr>
                        <a:t>Year of discovery </a:t>
                      </a:r>
                      <a:endParaRPr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b="1" dirty="0">
                          <a:solidFill>
                            <a:srgbClr val="C00000"/>
                          </a:solidFill>
                          <a:effectLst/>
                          <a:latin typeface="Times New Roman" pitchFamily="18" charset="0"/>
                          <a:cs typeface="Times New Roman" pitchFamily="18" charset="0"/>
                        </a:rPr>
                        <a:t>Availability of vaccine </a:t>
                      </a:r>
                      <a:endParaRPr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1396773474"/>
                  </a:ext>
                </a:extLst>
              </a:tr>
              <a:tr h="3139292">
                <a:tc>
                  <a:txBody>
                    <a:bodyPr/>
                    <a:lstStyle/>
                    <a:p>
                      <a:pPr marL="0" marR="0" lvl="0" indent="0" algn="l" rtl="0">
                        <a:lnSpc>
                          <a:spcPct val="150000"/>
                        </a:lnSpc>
                        <a:spcBef>
                          <a:spcPts val="0"/>
                        </a:spcBef>
                        <a:spcAft>
                          <a:spcPts val="0"/>
                        </a:spcAft>
                        <a:buFont typeface="Times New Roman"/>
                        <a:buNone/>
                      </a:pPr>
                      <a:r>
                        <a:rPr lang="en-US" sz="2800" dirty="0">
                          <a:solidFill>
                            <a:schemeClr val="tx1"/>
                          </a:solidFill>
                          <a:effectLst/>
                          <a:latin typeface="Times New Roman" pitchFamily="18" charset="0"/>
                          <a:cs typeface="Times New Roman" pitchFamily="18" charset="0"/>
                        </a:rPr>
                        <a:t>Hepatitis A (HAV)  </a:t>
                      </a:r>
                    </a:p>
                    <a:p>
                      <a:pPr marL="0" marR="0" lvl="0" indent="0" algn="l" rtl="0">
                        <a:lnSpc>
                          <a:spcPct val="150000"/>
                        </a:lnSpc>
                        <a:spcBef>
                          <a:spcPts val="0"/>
                        </a:spcBef>
                        <a:spcAft>
                          <a:spcPts val="0"/>
                        </a:spcAft>
                        <a:buFont typeface="Times New Roman"/>
                        <a:buNone/>
                      </a:pPr>
                      <a:r>
                        <a:rPr lang="en-US" sz="2800" dirty="0">
                          <a:solidFill>
                            <a:schemeClr val="tx1"/>
                          </a:solidFill>
                          <a:effectLst/>
                          <a:latin typeface="Times New Roman" pitchFamily="18" charset="0"/>
                          <a:cs typeface="Times New Roman" pitchFamily="18" charset="0"/>
                        </a:rPr>
                        <a:t>Hepatitis B (HBV) </a:t>
                      </a:r>
                    </a:p>
                    <a:p>
                      <a:pPr marL="0" marR="0" lvl="0" indent="0" algn="l" rtl="0">
                        <a:lnSpc>
                          <a:spcPct val="150000"/>
                        </a:lnSpc>
                        <a:spcBef>
                          <a:spcPts val="0"/>
                        </a:spcBef>
                        <a:spcAft>
                          <a:spcPts val="0"/>
                        </a:spcAft>
                        <a:buFont typeface="Times New Roman"/>
                        <a:buNone/>
                      </a:pPr>
                      <a:r>
                        <a:rPr lang="en-US" sz="2800" dirty="0">
                          <a:solidFill>
                            <a:schemeClr val="tx1"/>
                          </a:solidFill>
                          <a:effectLst/>
                          <a:latin typeface="Times New Roman" pitchFamily="18" charset="0"/>
                          <a:cs typeface="Times New Roman" pitchFamily="18" charset="0"/>
                        </a:rPr>
                        <a:t>Hepatitis C (HCV)  </a:t>
                      </a:r>
                    </a:p>
                    <a:p>
                      <a:pPr marL="0" marR="0" lvl="0" indent="0" algn="l" rtl="0">
                        <a:lnSpc>
                          <a:spcPct val="150000"/>
                        </a:lnSpc>
                        <a:spcBef>
                          <a:spcPts val="0"/>
                        </a:spcBef>
                        <a:spcAft>
                          <a:spcPts val="0"/>
                        </a:spcAft>
                        <a:buFont typeface="Times New Roman"/>
                        <a:buNone/>
                      </a:pPr>
                      <a:r>
                        <a:rPr lang="en-US" sz="2800" dirty="0">
                          <a:solidFill>
                            <a:schemeClr val="tx1"/>
                          </a:solidFill>
                          <a:effectLst/>
                          <a:latin typeface="Times New Roman" pitchFamily="18" charset="0"/>
                          <a:cs typeface="Times New Roman" pitchFamily="18" charset="0"/>
                        </a:rPr>
                        <a:t>Hepatitis D (HDV) </a:t>
                      </a:r>
                    </a:p>
                    <a:p>
                      <a:pPr marL="0" marR="0" lvl="0" indent="0" algn="l" rtl="0">
                        <a:lnSpc>
                          <a:spcPct val="150000"/>
                        </a:lnSpc>
                        <a:spcBef>
                          <a:spcPts val="0"/>
                        </a:spcBef>
                        <a:spcAft>
                          <a:spcPts val="0"/>
                        </a:spcAft>
                        <a:buFont typeface="Times New Roman"/>
                        <a:buNone/>
                      </a:pPr>
                      <a:r>
                        <a:rPr lang="en-US" sz="2800" dirty="0">
                          <a:solidFill>
                            <a:schemeClr val="tx1"/>
                          </a:solidFill>
                          <a:effectLst/>
                          <a:latin typeface="Times New Roman" pitchFamily="18" charset="0"/>
                          <a:cs typeface="Times New Roman" pitchFamily="18" charset="0"/>
                        </a:rPr>
                        <a:t>Hepatitis E (HEV) </a:t>
                      </a:r>
                      <a:endParaRPr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1973</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1970</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1988</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1977</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1983</a:t>
                      </a:r>
                      <a:endParaRPr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Yes</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Yes</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No</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No</a:t>
                      </a:r>
                    </a:p>
                    <a:p>
                      <a:pPr marL="0" marR="0" algn="ctr">
                        <a:lnSpc>
                          <a:spcPct val="150000"/>
                        </a:lnSpc>
                        <a:spcBef>
                          <a:spcPts val="0"/>
                        </a:spcBef>
                        <a:spcAft>
                          <a:spcPts val="0"/>
                        </a:spcAft>
                      </a:pPr>
                      <a:r>
                        <a:rPr lang="en-US" sz="2800" dirty="0">
                          <a:solidFill>
                            <a:schemeClr val="tx1"/>
                          </a:solidFill>
                          <a:effectLst/>
                          <a:latin typeface="Times New Roman" pitchFamily="18" charset="0"/>
                          <a:cs typeface="Times New Roman" pitchFamily="18" charset="0"/>
                        </a:rPr>
                        <a:t>No</a:t>
                      </a:r>
                      <a:endParaRPr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2076009957"/>
                  </a:ext>
                </a:extLst>
              </a:tr>
            </a:tbl>
          </a:graphicData>
        </a:graphic>
      </p:graphicFrame>
    </p:spTree>
    <p:extLst>
      <p:ext uri="{BB962C8B-B14F-4D97-AF65-F5344CB8AC3E}">
        <p14:creationId xmlns:p14="http://schemas.microsoft.com/office/powerpoint/2010/main" val="252943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868106"/>
          </a:xfrm>
        </p:spPr>
        <p:txBody>
          <a:bodyPr>
            <a:normAutofit fontScale="90000"/>
          </a:bodyPr>
          <a:lstStyle/>
          <a:p>
            <a:pPr algn="ctr" rtl="0">
              <a:lnSpc>
                <a:spcPct val="100000"/>
              </a:lnSpc>
            </a:pPr>
            <a:br>
              <a:rPr lang="en-US" b="1" dirty="0">
                <a:solidFill>
                  <a:srgbClr val="C00000"/>
                </a:solidFill>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Children with HEPATITIS A</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984738"/>
            <a:ext cx="12191999" cy="5873263"/>
          </a:xfrm>
        </p:spPr>
        <p:txBody>
          <a:bodyPr>
            <a:normAutofit/>
          </a:bodyPr>
          <a:lstStyle/>
          <a:p>
            <a:pPr marL="0" indent="0">
              <a:lnSpc>
                <a:spcPct val="120000"/>
              </a:lnSpc>
              <a:buNone/>
            </a:pPr>
            <a:r>
              <a:rPr lang="en-US" sz="3600" dirty="0">
                <a:latin typeface="Times New Roman" pitchFamily="18" charset="0"/>
                <a:cs typeface="Times New Roman" pitchFamily="18" charset="0"/>
              </a:rPr>
              <a:t>Hepatitis </a:t>
            </a:r>
            <a:r>
              <a:rPr lang="en-US" sz="3600" b="1" dirty="0">
                <a:latin typeface="Times New Roman" pitchFamily="18" charset="0"/>
                <a:cs typeface="Times New Roman" pitchFamily="18" charset="0"/>
              </a:rPr>
              <a:t>A</a:t>
            </a:r>
            <a:r>
              <a:rPr lang="en-US" sz="3600" dirty="0">
                <a:latin typeface="Times New Roman" pitchFamily="18" charset="0"/>
                <a:cs typeface="Times New Roman" pitchFamily="18" charset="0"/>
              </a:rPr>
              <a:t> is a highly contagious caused by hepatitis A virus. </a:t>
            </a:r>
          </a:p>
          <a:p>
            <a:pPr marL="0" indent="0">
              <a:lnSpc>
                <a:spcPct val="120000"/>
              </a:lnSpc>
              <a:buNone/>
            </a:pPr>
            <a:r>
              <a:rPr lang="en-US" sz="3600" dirty="0">
                <a:latin typeface="Times New Roman" pitchFamily="18" charset="0"/>
                <a:cs typeface="Times New Roman" pitchFamily="18" charset="0"/>
              </a:rPr>
              <a:t>Incubation Period: 15 to 50 days.</a:t>
            </a:r>
          </a:p>
          <a:p>
            <a:pPr marL="0" indent="0">
              <a:lnSpc>
                <a:spcPct val="120000"/>
              </a:lnSpc>
              <a:buNone/>
            </a:pPr>
            <a:r>
              <a:rPr lang="en-US" sz="3600" dirty="0">
                <a:latin typeface="Times New Roman" pitchFamily="18" charset="0"/>
                <a:cs typeface="Times New Roman" pitchFamily="18" charset="0"/>
              </a:rPr>
              <a:t>Source primarily: </a:t>
            </a:r>
            <a:r>
              <a:rPr lang="en-US" sz="3600" dirty="0" err="1">
                <a:latin typeface="Times New Roman" pitchFamily="18" charset="0"/>
                <a:cs typeface="Times New Roman" pitchFamily="18" charset="0"/>
              </a:rPr>
              <a:t>oro</a:t>
            </a:r>
            <a:r>
              <a:rPr lang="en-US" sz="3600" dirty="0">
                <a:latin typeface="Times New Roman" pitchFamily="18" charset="0"/>
                <a:cs typeface="Times New Roman" pitchFamily="18" charset="0"/>
              </a:rPr>
              <a:t>-fecal</a:t>
            </a:r>
          </a:p>
          <a:p>
            <a:pPr marL="0" indent="0">
              <a:lnSpc>
                <a:spcPct val="120000"/>
              </a:lnSpc>
              <a:buNone/>
            </a:pPr>
            <a:r>
              <a:rPr lang="en-US" sz="3600" dirty="0">
                <a:latin typeface="Times New Roman" pitchFamily="18" charset="0"/>
                <a:cs typeface="Times New Roman" pitchFamily="18" charset="0"/>
              </a:rPr>
              <a:t>Transmission: contaminated food, water or close contact with infected person or object. </a:t>
            </a:r>
          </a:p>
        </p:txBody>
      </p:sp>
    </p:spTree>
    <p:extLst>
      <p:ext uri="{BB962C8B-B14F-4D97-AF65-F5344CB8AC3E}">
        <p14:creationId xmlns:p14="http://schemas.microsoft.com/office/powerpoint/2010/main" val="2895988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 y="116632"/>
            <a:ext cx="11929403" cy="910310"/>
          </a:xfrm>
        </p:spPr>
        <p:txBody>
          <a:bodyPr>
            <a:normAutofit/>
          </a:bodyPr>
          <a:lstStyle/>
          <a:p>
            <a:pPr algn="ctr" rtl="0">
              <a:lnSpc>
                <a:spcPct val="100000"/>
              </a:lnSpc>
            </a:pPr>
            <a:r>
              <a:rPr lang="en-US" b="1" dirty="0">
                <a:solidFill>
                  <a:srgbClr val="C00000"/>
                </a:solidFill>
                <a:latin typeface="Times New Roman" pitchFamily="18" charset="0"/>
                <a:cs typeface="Times New Roman" pitchFamily="18" charset="0"/>
              </a:rPr>
              <a:t>Prevention and Vaccination of Hepatitis A</a:t>
            </a:r>
          </a:p>
        </p:txBody>
      </p:sp>
      <p:sp>
        <p:nvSpPr>
          <p:cNvPr id="3" name="Content Placeholder 2"/>
          <p:cNvSpPr>
            <a:spLocks noGrp="1"/>
          </p:cNvSpPr>
          <p:nvPr>
            <p:ph idx="1"/>
          </p:nvPr>
        </p:nvSpPr>
        <p:spPr>
          <a:xfrm>
            <a:off x="0" y="1026942"/>
            <a:ext cx="12192000" cy="5831058"/>
          </a:xfrm>
        </p:spPr>
        <p:txBody>
          <a:bodyPr>
            <a:normAutofit/>
          </a:bodyPr>
          <a:lstStyle/>
          <a:p>
            <a:pPr marL="0" indent="0">
              <a:lnSpc>
                <a:spcPct val="120000"/>
              </a:lnSpc>
              <a:buNone/>
            </a:pPr>
            <a:r>
              <a:rPr lang="en-US" dirty="0">
                <a:latin typeface="Times New Roman" pitchFamily="18" charset="0"/>
                <a:cs typeface="Times New Roman" pitchFamily="18" charset="0"/>
              </a:rPr>
              <a:t>Hepatitis A vaccine is an inactivated (killed) vaccine.</a:t>
            </a:r>
          </a:p>
          <a:p>
            <a:pPr marL="0" indent="0">
              <a:lnSpc>
                <a:spcPct val="120000"/>
              </a:lnSpc>
              <a:buNone/>
            </a:pPr>
            <a:r>
              <a:rPr lang="en-US" dirty="0">
                <a:latin typeface="Times New Roman" pitchFamily="18" charset="0"/>
                <a:cs typeface="Times New Roman" pitchFamily="18" charset="0"/>
              </a:rPr>
              <a:t>Two doses are given at least 6 months apart. I.M injection</a:t>
            </a:r>
          </a:p>
          <a:p>
            <a:pPr marL="0" indent="0">
              <a:lnSpc>
                <a:spcPct val="120000"/>
              </a:lnSpc>
              <a:buNone/>
            </a:pPr>
            <a:r>
              <a:rPr lang="en-US" dirty="0">
                <a:latin typeface="Times New Roman" pitchFamily="18" charset="0"/>
                <a:cs typeface="Times New Roman" pitchFamily="18" charset="0"/>
              </a:rPr>
              <a:t>First dose is recommended for all children at age 1 year.</a:t>
            </a:r>
          </a:p>
          <a:p>
            <a:pPr marL="0" indent="0">
              <a:lnSpc>
                <a:spcPct val="120000"/>
              </a:lnSpc>
              <a:buNone/>
            </a:pPr>
            <a:r>
              <a:rPr lang="en-US" dirty="0">
                <a:latin typeface="Times New Roman" pitchFamily="18" charset="0"/>
                <a:cs typeface="Times New Roman" pitchFamily="18" charset="0"/>
              </a:rPr>
              <a:t>Practicing good hygiene, including washing hands frequently, is one of the best ways to protect against hepatitis A.</a:t>
            </a:r>
          </a:p>
          <a:p>
            <a:pPr marL="0" indent="0" algn="ctr">
              <a:lnSpc>
                <a:spcPct val="120000"/>
              </a:lnSpc>
              <a:buNone/>
            </a:pPr>
            <a:r>
              <a:rPr lang="en-US" sz="4000" b="1" dirty="0">
                <a:solidFill>
                  <a:srgbClr val="C00000"/>
                </a:solidFill>
                <a:latin typeface="Times New Roman" pitchFamily="18" charset="0"/>
                <a:cs typeface="Times New Roman" pitchFamily="18" charset="0"/>
              </a:rPr>
              <a:t>Diagnosis of Hepatitis A:</a:t>
            </a:r>
            <a:endParaRPr lang="en-US" sz="4000" dirty="0"/>
          </a:p>
          <a:p>
            <a:pPr marL="0" indent="0">
              <a:lnSpc>
                <a:spcPct val="120000"/>
              </a:lnSpc>
              <a:buNone/>
            </a:pPr>
            <a:r>
              <a:rPr lang="en-US" sz="2800" dirty="0">
                <a:latin typeface="Times New Roman" pitchFamily="18" charset="0"/>
                <a:cs typeface="Times New Roman" pitchFamily="18" charset="0"/>
              </a:rPr>
              <a:t>Serologic Tests </a:t>
            </a:r>
          </a:p>
          <a:p>
            <a:pPr marL="0" indent="0">
              <a:lnSpc>
                <a:spcPct val="120000"/>
              </a:lnSpc>
              <a:buNone/>
            </a:pPr>
            <a:r>
              <a:rPr lang="en-US" sz="2800" dirty="0">
                <a:latin typeface="Times New Roman" pitchFamily="18" charset="0"/>
                <a:cs typeface="Times New Roman" pitchFamily="18" charset="0"/>
              </a:rPr>
              <a:t>Cell culture </a:t>
            </a:r>
          </a:p>
          <a:p>
            <a:pPr marL="0" indent="0">
              <a:lnSpc>
                <a:spcPct val="120000"/>
              </a:lnSpc>
              <a:buNone/>
            </a:pPr>
            <a:r>
              <a:rPr lang="en-US" sz="2800" dirty="0">
                <a:latin typeface="Times New Roman" pitchFamily="18" charset="0"/>
                <a:cs typeface="Times New Roman" pitchFamily="18" charset="0"/>
              </a:rPr>
              <a:t>Direct detection of feces. </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43021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71" y="116632"/>
            <a:ext cx="9589825" cy="854039"/>
          </a:xfrm>
        </p:spPr>
        <p:txBody>
          <a:bodyPr>
            <a:normAutofit/>
          </a:bodyPr>
          <a:lstStyle/>
          <a:p>
            <a:pPr algn="ctr" rtl="0">
              <a:lnSpc>
                <a:spcPct val="100000"/>
              </a:lnSpc>
            </a:pPr>
            <a:r>
              <a:rPr lang="en-US" b="1" dirty="0">
                <a:solidFill>
                  <a:srgbClr val="C00000"/>
                </a:solidFill>
                <a:latin typeface="Times New Roman" pitchFamily="18" charset="0"/>
                <a:cs typeface="Times New Roman" pitchFamily="18" charset="0"/>
              </a:rPr>
              <a:t>Treatment of Hepatitis A</a:t>
            </a:r>
          </a:p>
        </p:txBody>
      </p:sp>
      <p:sp>
        <p:nvSpPr>
          <p:cNvPr id="3" name="Content Placeholder 2"/>
          <p:cNvSpPr>
            <a:spLocks noGrp="1"/>
          </p:cNvSpPr>
          <p:nvPr>
            <p:ph idx="1"/>
          </p:nvPr>
        </p:nvSpPr>
        <p:spPr>
          <a:xfrm>
            <a:off x="154745" y="1097280"/>
            <a:ext cx="12037255" cy="5760720"/>
          </a:xfrm>
        </p:spPr>
        <p:txBody>
          <a:bodyPr>
            <a:normAutofit/>
          </a:bodyPr>
          <a:lstStyle/>
          <a:p>
            <a:pPr marL="0" indent="0">
              <a:lnSpc>
                <a:spcPct val="120000"/>
              </a:lnSpc>
              <a:buNone/>
            </a:pPr>
            <a:r>
              <a:rPr lang="en-US" sz="4400" dirty="0">
                <a:latin typeface="Times New Roman" pitchFamily="18" charset="0"/>
                <a:cs typeface="Times New Roman" pitchFamily="18" charset="0"/>
              </a:rPr>
              <a:t>No medication available</a:t>
            </a:r>
          </a:p>
          <a:p>
            <a:pPr marL="0" indent="0">
              <a:lnSpc>
                <a:spcPct val="120000"/>
              </a:lnSpc>
              <a:buNone/>
            </a:pPr>
            <a:r>
              <a:rPr lang="en-US" sz="4400" dirty="0">
                <a:latin typeface="Times New Roman" pitchFamily="18" charset="0"/>
                <a:cs typeface="Times New Roman" pitchFamily="18" charset="0"/>
              </a:rPr>
              <a:t>Improve hygiene and sanitation</a:t>
            </a:r>
          </a:p>
          <a:p>
            <a:pPr marL="0" indent="0" algn="ctr">
              <a:lnSpc>
                <a:spcPct val="120000"/>
              </a:lnSpc>
              <a:buNone/>
            </a:pPr>
            <a:r>
              <a:rPr lang="en-US" sz="4400" b="1" dirty="0">
                <a:solidFill>
                  <a:srgbClr val="C00000"/>
                </a:solidFill>
                <a:latin typeface="Times New Roman" pitchFamily="18" charset="0"/>
                <a:cs typeface="Times New Roman" pitchFamily="18" charset="0"/>
              </a:rPr>
              <a:t>Complication of Hepatitis A:</a:t>
            </a:r>
          </a:p>
          <a:p>
            <a:pPr>
              <a:lnSpc>
                <a:spcPct val="120000"/>
              </a:lnSpc>
              <a:buFont typeface="Wingdings" panose="05000000000000000000" pitchFamily="2" charset="2"/>
              <a:buChar char="v"/>
            </a:pPr>
            <a:r>
              <a:rPr lang="en-US" sz="4400" dirty="0">
                <a:latin typeface="Times New Roman" pitchFamily="18" charset="0"/>
                <a:cs typeface="Times New Roman" pitchFamily="18" charset="0"/>
              </a:rPr>
              <a:t>Hepatitis </a:t>
            </a:r>
            <a:r>
              <a:rPr lang="en-US" sz="4400" b="1" dirty="0">
                <a:latin typeface="Times New Roman" pitchFamily="18" charset="0"/>
                <a:cs typeface="Times New Roman" pitchFamily="18" charset="0"/>
              </a:rPr>
              <a:t>A  </a:t>
            </a:r>
            <a:r>
              <a:rPr lang="en-US" sz="4400" u="sng" dirty="0">
                <a:latin typeface="Times New Roman" pitchFamily="18" charset="0"/>
                <a:cs typeface="Times New Roman" pitchFamily="18" charset="0"/>
              </a:rPr>
              <a:t>doesn’t</a:t>
            </a:r>
            <a:r>
              <a:rPr lang="en-US" sz="4400" dirty="0">
                <a:latin typeface="Times New Roman" pitchFamily="18" charset="0"/>
                <a:cs typeface="Times New Roman" pitchFamily="18" charset="0"/>
              </a:rPr>
              <a:t> cause long-term liver damage, and it </a:t>
            </a:r>
            <a:r>
              <a:rPr lang="en-US" sz="4400" u="sng" dirty="0">
                <a:latin typeface="Times New Roman" pitchFamily="18" charset="0"/>
                <a:cs typeface="Times New Roman" pitchFamily="18" charset="0"/>
              </a:rPr>
              <a:t>doesn't</a:t>
            </a:r>
            <a:r>
              <a:rPr lang="en-US" sz="4400" dirty="0">
                <a:latin typeface="Times New Roman" pitchFamily="18" charset="0"/>
                <a:cs typeface="Times New Roman" pitchFamily="18" charset="0"/>
              </a:rPr>
              <a:t> become chronic.</a:t>
            </a:r>
          </a:p>
          <a:p>
            <a:pPr marL="0" indent="0" algn="ctr">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520240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882174"/>
          </a:xfrm>
        </p:spPr>
        <p:txBody>
          <a:bodyPr>
            <a:noAutofit/>
          </a:bodyPr>
          <a:lstStyle/>
          <a:p>
            <a:pPr rtl="0">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Children with HEPATITIS B</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998806"/>
            <a:ext cx="12192001" cy="5958586"/>
          </a:xfrm>
        </p:spPr>
        <p:txBody>
          <a:bodyPr>
            <a:normAutofit/>
          </a:bodyPr>
          <a:lstStyle/>
          <a:p>
            <a:pPr marL="0" indent="0">
              <a:lnSpc>
                <a:spcPct val="120000"/>
              </a:lnSpc>
              <a:buNone/>
            </a:pPr>
            <a:r>
              <a:rPr lang="en-US" sz="4400" dirty="0">
                <a:latin typeface="Times New Roman" pitchFamily="18" charset="0"/>
                <a:cs typeface="Times New Roman" pitchFamily="18" charset="0"/>
              </a:rPr>
              <a:t>Hepatitis </a:t>
            </a:r>
            <a:r>
              <a:rPr lang="en-US" sz="4400" b="1" dirty="0">
                <a:latin typeface="Times New Roman" pitchFamily="18" charset="0"/>
                <a:cs typeface="Times New Roman" pitchFamily="18" charset="0"/>
              </a:rPr>
              <a:t>B </a:t>
            </a:r>
            <a:r>
              <a:rPr lang="en-US" sz="4400" dirty="0">
                <a:latin typeface="Times New Roman" pitchFamily="18" charset="0"/>
                <a:cs typeface="Times New Roman" pitchFamily="18" charset="0"/>
              </a:rPr>
              <a:t>is a serious liver infection caused by the hepatitis B virus (HBV)</a:t>
            </a:r>
          </a:p>
          <a:p>
            <a:pPr marL="0" indent="0">
              <a:lnSpc>
                <a:spcPct val="120000"/>
              </a:lnSpc>
              <a:buNone/>
            </a:pPr>
            <a:r>
              <a:rPr lang="en-US" sz="4400" dirty="0">
                <a:latin typeface="Times New Roman" pitchFamily="18" charset="0"/>
                <a:cs typeface="Times New Roman" pitchFamily="18" charset="0"/>
              </a:rPr>
              <a:t>Incubation Period: 45 to 160 days</a:t>
            </a:r>
          </a:p>
          <a:p>
            <a:pPr marL="0" indent="0">
              <a:lnSpc>
                <a:spcPct val="120000"/>
              </a:lnSpc>
              <a:buNone/>
            </a:pPr>
            <a:r>
              <a:rPr lang="en-US" sz="4400" dirty="0">
                <a:latin typeface="Times New Roman" pitchFamily="18" charset="0"/>
                <a:cs typeface="Times New Roman" pitchFamily="18" charset="0"/>
              </a:rPr>
              <a:t>Source primarily: blood, and other body fluids </a:t>
            </a:r>
          </a:p>
        </p:txBody>
      </p:sp>
    </p:spTree>
    <p:extLst>
      <p:ext uri="{BB962C8B-B14F-4D97-AF65-F5344CB8AC3E}">
        <p14:creationId xmlns:p14="http://schemas.microsoft.com/office/powerpoint/2010/main" val="3757018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116632"/>
            <a:ext cx="10152533" cy="1301006"/>
          </a:xfrm>
        </p:spPr>
        <p:txBody>
          <a:bodyPr>
            <a:noAutofit/>
          </a:bodyPr>
          <a:lstStyle/>
          <a:p>
            <a:pPr algn="ctr" rtl="0">
              <a:lnSpc>
                <a:spcPct val="100000"/>
              </a:lnSpc>
            </a:pPr>
            <a:r>
              <a:rPr lang="en-US" sz="4800" b="1" dirty="0">
                <a:solidFill>
                  <a:srgbClr val="C00000"/>
                </a:solidFill>
                <a:latin typeface="Times New Roman" pitchFamily="18" charset="0"/>
                <a:cs typeface="Times New Roman" pitchFamily="18" charset="0"/>
              </a:rPr>
              <a:t>Signs and Symptoms of Hepatitis B</a:t>
            </a:r>
          </a:p>
        </p:txBody>
      </p:sp>
      <p:sp>
        <p:nvSpPr>
          <p:cNvPr id="3" name="Content Placeholder 2"/>
          <p:cNvSpPr>
            <a:spLocks noGrp="1"/>
          </p:cNvSpPr>
          <p:nvPr>
            <p:ph idx="1"/>
          </p:nvPr>
        </p:nvSpPr>
        <p:spPr>
          <a:xfrm>
            <a:off x="112541" y="1417638"/>
            <a:ext cx="11671495" cy="5323730"/>
          </a:xfrm>
        </p:spPr>
        <p:txBody>
          <a:bodyPr>
            <a:normAutofit/>
          </a:bodyPr>
          <a:lstStyle/>
          <a:p>
            <a:pPr marL="0" indent="0">
              <a:lnSpc>
                <a:spcPct val="120000"/>
              </a:lnSpc>
              <a:buNone/>
            </a:pPr>
            <a:r>
              <a:rPr lang="en-US" dirty="0">
                <a:latin typeface="Times New Roman" pitchFamily="18" charset="0"/>
                <a:cs typeface="Times New Roman" pitchFamily="18" charset="0"/>
              </a:rPr>
              <a:t>Abdominal pain</a:t>
            </a:r>
          </a:p>
          <a:p>
            <a:pPr marL="0" indent="0">
              <a:lnSpc>
                <a:spcPct val="120000"/>
              </a:lnSpc>
              <a:buNone/>
            </a:pPr>
            <a:r>
              <a:rPr lang="en-US" dirty="0">
                <a:latin typeface="Times New Roman" pitchFamily="18" charset="0"/>
                <a:cs typeface="Times New Roman" pitchFamily="18" charset="0"/>
              </a:rPr>
              <a:t>Dark urine</a:t>
            </a:r>
          </a:p>
          <a:p>
            <a:pPr marL="0" indent="0">
              <a:lnSpc>
                <a:spcPct val="120000"/>
              </a:lnSpc>
              <a:buNone/>
            </a:pPr>
            <a:r>
              <a:rPr lang="en-US" dirty="0">
                <a:latin typeface="Times New Roman" pitchFamily="18" charset="0"/>
                <a:cs typeface="Times New Roman" pitchFamily="18" charset="0"/>
              </a:rPr>
              <a:t>Fever</a:t>
            </a:r>
          </a:p>
          <a:p>
            <a:pPr marL="0" indent="0">
              <a:lnSpc>
                <a:spcPct val="120000"/>
              </a:lnSpc>
              <a:buNone/>
            </a:pPr>
            <a:r>
              <a:rPr lang="en-US" dirty="0">
                <a:latin typeface="Times New Roman" pitchFamily="18" charset="0"/>
                <a:cs typeface="Times New Roman" pitchFamily="18" charset="0"/>
              </a:rPr>
              <a:t>Joint pain</a:t>
            </a:r>
          </a:p>
          <a:p>
            <a:pPr marL="0" indent="0">
              <a:lnSpc>
                <a:spcPct val="120000"/>
              </a:lnSpc>
              <a:buNone/>
            </a:pPr>
            <a:r>
              <a:rPr lang="en-US" dirty="0">
                <a:latin typeface="Times New Roman" pitchFamily="18" charset="0"/>
                <a:cs typeface="Times New Roman" pitchFamily="18" charset="0"/>
              </a:rPr>
              <a:t>Loss of appetite	</a:t>
            </a:r>
          </a:p>
          <a:p>
            <a:pPr marL="0" indent="0">
              <a:lnSpc>
                <a:spcPct val="120000"/>
              </a:lnSpc>
              <a:buNone/>
            </a:pPr>
            <a:r>
              <a:rPr lang="en-US" dirty="0">
                <a:latin typeface="Times New Roman" pitchFamily="18" charset="0"/>
                <a:cs typeface="Times New Roman" pitchFamily="18" charset="0"/>
              </a:rPr>
              <a:t>Nausea and vomiting</a:t>
            </a:r>
          </a:p>
          <a:p>
            <a:pPr marL="0" indent="0">
              <a:lnSpc>
                <a:spcPct val="120000"/>
              </a:lnSpc>
              <a:buNone/>
            </a:pPr>
            <a:r>
              <a:rPr lang="en-US" dirty="0">
                <a:latin typeface="Times New Roman" pitchFamily="18" charset="0"/>
                <a:cs typeface="Times New Roman" pitchFamily="18" charset="0"/>
              </a:rPr>
              <a:t>Weakness and fatigue</a:t>
            </a:r>
          </a:p>
          <a:p>
            <a:pPr marL="0" indent="0">
              <a:lnSpc>
                <a:spcPct val="120000"/>
              </a:lnSpc>
              <a:buNone/>
            </a:pPr>
            <a:r>
              <a:rPr lang="en-US" dirty="0">
                <a:latin typeface="Times New Roman" pitchFamily="18" charset="0"/>
                <a:cs typeface="Times New Roman" pitchFamily="18" charset="0"/>
              </a:rPr>
              <a:t>Yellowing of skin and the whites of eyes (jaundice)</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572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57538" cy="1149460"/>
          </a:xfrm>
        </p:spPr>
        <p:txBody>
          <a:bodyPr>
            <a:noAutofit/>
          </a:bodyPr>
          <a:lstStyle/>
          <a:p>
            <a:pPr algn="ctr" rtl="0">
              <a:lnSpc>
                <a:spcPct val="100000"/>
              </a:lnSpc>
            </a:pPr>
            <a:r>
              <a:rPr lang="en-US" sz="4800" b="1" dirty="0">
                <a:solidFill>
                  <a:srgbClr val="C00000"/>
                </a:solidFill>
                <a:latin typeface="Times New Roman" pitchFamily="18" charset="0"/>
                <a:cs typeface="Times New Roman" pitchFamily="18" charset="0"/>
              </a:rPr>
              <a:t>Prevention and Vaccination of Hepatitis B:</a:t>
            </a:r>
          </a:p>
        </p:txBody>
      </p:sp>
      <p:sp>
        <p:nvSpPr>
          <p:cNvPr id="3" name="Content Placeholder 2"/>
          <p:cNvSpPr>
            <a:spLocks noGrp="1"/>
          </p:cNvSpPr>
          <p:nvPr>
            <p:ph idx="1"/>
          </p:nvPr>
        </p:nvSpPr>
        <p:spPr>
          <a:xfrm>
            <a:off x="-1" y="1125415"/>
            <a:ext cx="12323299" cy="5831977"/>
          </a:xfrm>
        </p:spPr>
        <p:txBody>
          <a:bodyPr>
            <a:normAutofit fontScale="55000" lnSpcReduction="20000"/>
          </a:bodyPr>
          <a:lstStyle/>
          <a:p>
            <a:pPr marL="0" indent="0">
              <a:lnSpc>
                <a:spcPct val="120000"/>
              </a:lnSpc>
              <a:buNone/>
            </a:pPr>
            <a:r>
              <a:rPr lang="en-US" sz="5800" dirty="0">
                <a:latin typeface="Times New Roman" pitchFamily="18" charset="0"/>
                <a:cs typeface="Times New Roman" pitchFamily="18" charset="0"/>
              </a:rPr>
              <a:t>Three doses given over a 6-month period, at the age of 2, 3, 4 months</a:t>
            </a:r>
          </a:p>
          <a:p>
            <a:pPr marL="0" indent="0">
              <a:lnSpc>
                <a:spcPct val="120000"/>
              </a:lnSpc>
              <a:buNone/>
            </a:pPr>
            <a:r>
              <a:rPr lang="en-US" sz="5800" dirty="0">
                <a:latin typeface="Times New Roman" pitchFamily="18" charset="0"/>
                <a:cs typeface="Times New Roman" pitchFamily="18" charset="0"/>
              </a:rPr>
              <a:t>Does is 5 mcg (0.5 mL) intramuscular injection</a:t>
            </a:r>
          </a:p>
          <a:p>
            <a:pPr marL="0" indent="0">
              <a:lnSpc>
                <a:spcPct val="120000"/>
              </a:lnSpc>
              <a:buNone/>
            </a:pPr>
            <a:r>
              <a:rPr lang="en-US" sz="5800" dirty="0">
                <a:latin typeface="Times New Roman" pitchFamily="18" charset="0"/>
                <a:cs typeface="Times New Roman" pitchFamily="18" charset="0"/>
              </a:rPr>
              <a:t>Hepatitis B Immunoglobulin (HBIG) may be used to protect persons who are exposed to hepatitis B. It is particular efficacious within 48 hours of the incident.</a:t>
            </a:r>
          </a:p>
          <a:p>
            <a:pPr marL="0" indent="0">
              <a:lnSpc>
                <a:spcPct val="120000"/>
              </a:lnSpc>
              <a:buNone/>
            </a:pPr>
            <a:r>
              <a:rPr lang="en-US" sz="5800" dirty="0">
                <a:latin typeface="Times New Roman" pitchFamily="18" charset="0"/>
                <a:cs typeface="Times New Roman" pitchFamily="18" charset="0"/>
              </a:rPr>
              <a:t>It is given to neonates whose mothers are HBsAg and </a:t>
            </a:r>
            <a:r>
              <a:rPr lang="en-US" sz="5800" dirty="0" err="1">
                <a:latin typeface="Times New Roman" pitchFamily="18" charset="0"/>
                <a:cs typeface="Times New Roman" pitchFamily="18" charset="0"/>
              </a:rPr>
              <a:t>HBeAg</a:t>
            </a:r>
            <a:r>
              <a:rPr lang="en-US" sz="5800" dirty="0">
                <a:latin typeface="Times New Roman" pitchFamily="18" charset="0"/>
                <a:cs typeface="Times New Roman" pitchFamily="18" charset="0"/>
              </a:rPr>
              <a:t> positive. </a:t>
            </a:r>
          </a:p>
          <a:p>
            <a:pPr marL="0" indent="0">
              <a:lnSpc>
                <a:spcPct val="120000"/>
              </a:lnSpc>
              <a:buNone/>
            </a:pPr>
            <a:r>
              <a:rPr lang="en-US" sz="5800" b="1" dirty="0">
                <a:solidFill>
                  <a:srgbClr val="C00000"/>
                </a:solidFill>
                <a:latin typeface="Times New Roman" pitchFamily="18" charset="0"/>
                <a:cs typeface="Times New Roman" pitchFamily="18" charset="0"/>
              </a:rPr>
              <a:t>Diagnosis:  </a:t>
            </a:r>
            <a:r>
              <a:rPr lang="en-US" sz="5800" dirty="0">
                <a:latin typeface="Times New Roman" pitchFamily="18" charset="0"/>
                <a:cs typeface="Times New Roman" pitchFamily="18" charset="0"/>
              </a:rPr>
              <a:t>Serological tests </a:t>
            </a:r>
          </a:p>
          <a:p>
            <a:pPr marL="0" indent="0">
              <a:lnSpc>
                <a:spcPct val="120000"/>
              </a:lnSpc>
              <a:buNone/>
            </a:pPr>
            <a:r>
              <a:rPr lang="en-US" sz="5800" b="1" dirty="0">
                <a:solidFill>
                  <a:srgbClr val="C00000"/>
                </a:solidFill>
                <a:latin typeface="Times New Roman" pitchFamily="18" charset="0"/>
                <a:cs typeface="Times New Roman" pitchFamily="18" charset="0"/>
              </a:rPr>
              <a:t>Treatment of Hepatitis B: Antiviral </a:t>
            </a:r>
            <a:r>
              <a:rPr lang="en-US" sz="5800" b="1" dirty="0" err="1">
                <a:solidFill>
                  <a:srgbClr val="C00000"/>
                </a:solidFill>
                <a:latin typeface="Times New Roman" pitchFamily="18" charset="0"/>
                <a:cs typeface="Times New Roman" pitchFamily="18" charset="0"/>
              </a:rPr>
              <a:t>e.g</a:t>
            </a:r>
            <a:r>
              <a:rPr lang="en-US" sz="5800" b="1" dirty="0">
                <a:solidFill>
                  <a:srgbClr val="C00000"/>
                </a:solidFill>
                <a:latin typeface="Times New Roman" pitchFamily="18" charset="0"/>
                <a:cs typeface="Times New Roman" pitchFamily="18" charset="0"/>
              </a:rPr>
              <a:t> </a:t>
            </a:r>
            <a:r>
              <a:rPr lang="en-US" sz="5800" dirty="0">
                <a:latin typeface="Times New Roman" pitchFamily="18" charset="0"/>
                <a:cs typeface="Times New Roman" pitchFamily="18" charset="0"/>
              </a:rPr>
              <a:t>Interferon , Lamivudine, Adefovir , Entecavir </a:t>
            </a:r>
          </a:p>
          <a:p>
            <a:pPr marL="0" indent="0" algn="ctr">
              <a:lnSpc>
                <a:spcPct val="12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47620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686"/>
          </a:xfrm>
        </p:spPr>
        <p:txBody>
          <a:bodyPr>
            <a:normAutofit fontScale="90000"/>
          </a:bodyPr>
          <a:lstStyle/>
          <a:p>
            <a:pPr rtl="0">
              <a:lnSpc>
                <a:spcPct val="100000"/>
              </a:lnSpc>
            </a:pPr>
            <a:br>
              <a:rPr lang="en-US" dirty="0">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10) Children with HAEMOPHILUS INFLUENZA HIB</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1686"/>
            <a:ext cx="11380764" cy="5676314"/>
          </a:xfrm>
        </p:spPr>
        <p:txBody>
          <a:bodyPr>
            <a:normAutofit/>
          </a:bodyPr>
          <a:lstStyle/>
          <a:p>
            <a:pPr>
              <a:lnSpc>
                <a:spcPct val="120000"/>
              </a:lnSpc>
              <a:buFont typeface="Wingdings" panose="05000000000000000000" pitchFamily="2" charset="2"/>
              <a:buChar char="v"/>
            </a:pPr>
            <a:r>
              <a:rPr lang="en-US" sz="3600" dirty="0" err="1">
                <a:latin typeface="Times New Roman" pitchFamily="18" charset="0"/>
                <a:cs typeface="Times New Roman" pitchFamily="18" charset="0"/>
              </a:rPr>
              <a:t>Haemophilus</a:t>
            </a:r>
            <a:r>
              <a:rPr lang="en-US" sz="3600" dirty="0">
                <a:latin typeface="Times New Roman" pitchFamily="18" charset="0"/>
                <a:cs typeface="Times New Roman" pitchFamily="18" charset="0"/>
              </a:rPr>
              <a:t> influenza is a Gram-negative bacterium</a:t>
            </a:r>
          </a:p>
          <a:p>
            <a:pPr>
              <a:lnSpc>
                <a:spcPct val="120000"/>
              </a:lnSpc>
              <a:buFont typeface="Wingdings" panose="05000000000000000000" pitchFamily="2" charset="2"/>
              <a:buChar char="v"/>
            </a:pPr>
            <a:r>
              <a:rPr lang="en-US" sz="3600" dirty="0">
                <a:latin typeface="Times New Roman" pitchFamily="18" charset="0"/>
                <a:cs typeface="Times New Roman" pitchFamily="18" charset="0"/>
              </a:rPr>
              <a:t>Signs and symptoms of </a:t>
            </a:r>
            <a:r>
              <a:rPr lang="en-US" sz="3600" dirty="0" err="1">
                <a:latin typeface="Times New Roman" pitchFamily="18" charset="0"/>
                <a:cs typeface="Times New Roman" pitchFamily="18" charset="0"/>
              </a:rPr>
              <a:t>Haemophilus</a:t>
            </a:r>
            <a:r>
              <a:rPr lang="en-US" sz="3600" dirty="0">
                <a:latin typeface="Times New Roman" pitchFamily="18" charset="0"/>
                <a:cs typeface="Times New Roman" pitchFamily="18" charset="0"/>
              </a:rPr>
              <a:t> Influenza</a:t>
            </a:r>
          </a:p>
          <a:p>
            <a:pPr marL="0" indent="0">
              <a:lnSpc>
                <a:spcPct val="120000"/>
              </a:lnSpc>
              <a:buNone/>
            </a:pPr>
            <a:r>
              <a:rPr lang="en-US" sz="3600" dirty="0">
                <a:latin typeface="Times New Roman" pitchFamily="18" charset="0"/>
                <a:cs typeface="Times New Roman" pitchFamily="18" charset="0"/>
              </a:rPr>
              <a:t>Fever </a:t>
            </a:r>
          </a:p>
          <a:p>
            <a:pPr marL="0" indent="0">
              <a:lnSpc>
                <a:spcPct val="120000"/>
              </a:lnSpc>
              <a:buNone/>
            </a:pPr>
            <a:r>
              <a:rPr lang="en-US" sz="3600" dirty="0">
                <a:latin typeface="Times New Roman" pitchFamily="18" charset="0"/>
                <a:cs typeface="Times New Roman" pitchFamily="18" charset="0"/>
              </a:rPr>
              <a:t>Chills</a:t>
            </a:r>
          </a:p>
          <a:p>
            <a:pPr marL="0" indent="0">
              <a:lnSpc>
                <a:spcPct val="120000"/>
              </a:lnSpc>
              <a:buNone/>
            </a:pPr>
            <a:r>
              <a:rPr lang="en-US" sz="3600" dirty="0">
                <a:latin typeface="Times New Roman" pitchFamily="18" charset="0"/>
                <a:cs typeface="Times New Roman" pitchFamily="18" charset="0"/>
              </a:rPr>
              <a:t>Cough</a:t>
            </a:r>
          </a:p>
          <a:p>
            <a:pPr marL="0" indent="0">
              <a:lnSpc>
                <a:spcPct val="120000"/>
              </a:lnSpc>
              <a:buNone/>
            </a:pPr>
            <a:r>
              <a:rPr lang="en-US" sz="3600" dirty="0">
                <a:latin typeface="Times New Roman" pitchFamily="18" charset="0"/>
                <a:cs typeface="Times New Roman" pitchFamily="18" charset="0"/>
              </a:rPr>
              <a:t>Shortness of breath</a:t>
            </a:r>
          </a:p>
          <a:p>
            <a:pPr marL="0" indent="0">
              <a:lnSpc>
                <a:spcPct val="120000"/>
              </a:lnSpc>
              <a:buNone/>
            </a:pPr>
            <a:r>
              <a:rPr lang="en-US" sz="3600" dirty="0">
                <a:latin typeface="Times New Roman" pitchFamily="18" charset="0"/>
                <a:cs typeface="Times New Roman" pitchFamily="18" charset="0"/>
              </a:rPr>
              <a:t>Sweating</a:t>
            </a: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A0125E9-3728-4799-82E0-A9F4B658AA15}"/>
              </a:ext>
            </a:extLst>
          </p:cNvPr>
          <p:cNvSpPr txBox="1"/>
          <p:nvPr/>
        </p:nvSpPr>
        <p:spPr>
          <a:xfrm>
            <a:off x="5690381" y="2799471"/>
            <a:ext cx="6419556" cy="2995435"/>
          </a:xfrm>
          <a:prstGeom prst="rect">
            <a:avLst/>
          </a:prstGeom>
          <a:noFill/>
        </p:spPr>
        <p:txBody>
          <a:bodyPr wrap="square">
            <a:spAutoFit/>
          </a:bodyPr>
          <a:lstStyle/>
          <a:p>
            <a:pPr>
              <a:lnSpc>
                <a:spcPct val="120000"/>
              </a:lnSpc>
            </a:pPr>
            <a:r>
              <a:rPr lang="en-US" sz="3200" dirty="0">
                <a:latin typeface="Times New Roman" pitchFamily="18" charset="0"/>
                <a:cs typeface="Times New Roman" pitchFamily="18" charset="0"/>
              </a:rPr>
              <a:t>Chest pain </a:t>
            </a:r>
          </a:p>
          <a:p>
            <a:pPr>
              <a:lnSpc>
                <a:spcPct val="120000"/>
              </a:lnSpc>
            </a:pPr>
            <a:r>
              <a:rPr lang="en-US" sz="3200" dirty="0">
                <a:latin typeface="Times New Roman" pitchFamily="18" charset="0"/>
                <a:cs typeface="Times New Roman" pitchFamily="18" charset="0"/>
              </a:rPr>
              <a:t>Headache</a:t>
            </a:r>
          </a:p>
          <a:p>
            <a:pPr>
              <a:lnSpc>
                <a:spcPct val="120000"/>
              </a:lnSpc>
            </a:pPr>
            <a:r>
              <a:rPr lang="en-US" sz="3200" dirty="0">
                <a:latin typeface="Times New Roman" pitchFamily="18" charset="0"/>
                <a:cs typeface="Times New Roman" pitchFamily="18" charset="0"/>
              </a:rPr>
              <a:t>Muscle pain</a:t>
            </a:r>
          </a:p>
          <a:p>
            <a:pPr>
              <a:lnSpc>
                <a:spcPct val="120000"/>
              </a:lnSpc>
            </a:pPr>
            <a:r>
              <a:rPr lang="en-US" sz="3200" dirty="0">
                <a:latin typeface="Times New Roman" pitchFamily="18" charset="0"/>
                <a:cs typeface="Times New Roman" pitchFamily="18" charset="0"/>
              </a:rPr>
              <a:t>Excessive tiredness</a:t>
            </a:r>
          </a:p>
          <a:p>
            <a:pPr>
              <a:lnSpc>
                <a:spcPct val="120000"/>
              </a:lnSpc>
            </a:pPr>
            <a:r>
              <a:rPr lang="en-US" sz="3200" dirty="0">
                <a:latin typeface="Times New Roman" pitchFamily="18" charset="0"/>
                <a:cs typeface="Times New Roman" pitchFamily="18" charset="0"/>
              </a:rPr>
              <a:t>Cyanosis</a:t>
            </a:r>
          </a:p>
        </p:txBody>
      </p:sp>
    </p:spTree>
    <p:extLst>
      <p:ext uri="{BB962C8B-B14F-4D97-AF65-F5344CB8AC3E}">
        <p14:creationId xmlns:p14="http://schemas.microsoft.com/office/powerpoint/2010/main" val="264402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l" rtl="0">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Contra-indications to Vaccination</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66092"/>
            <a:ext cx="12192000" cy="5591908"/>
          </a:xfrm>
        </p:spPr>
        <p:txBody>
          <a:bodyPr>
            <a:normAutofit/>
          </a:bodyPr>
          <a:lstStyle/>
          <a:p>
            <a:pPr algn="l" rtl="0">
              <a:lnSpc>
                <a:spcPct val="100000"/>
              </a:lnSpc>
              <a:buFont typeface="Wingdings" pitchFamily="2" charset="2"/>
              <a:buChar char="v"/>
            </a:pPr>
            <a:r>
              <a:rPr lang="en-US" sz="3600" dirty="0">
                <a:latin typeface="Times New Roman" pitchFamily="18" charset="0"/>
                <a:cs typeface="Times New Roman" pitchFamily="18" charset="0"/>
              </a:rPr>
              <a:t>Do not give vaccines to acutely </a:t>
            </a:r>
            <a:r>
              <a:rPr lang="en-US" sz="3600" u="sng" dirty="0">
                <a:latin typeface="Times New Roman" pitchFamily="18" charset="0"/>
                <a:cs typeface="Times New Roman" pitchFamily="18" charset="0"/>
              </a:rPr>
              <a:t>ill patients.</a:t>
            </a:r>
          </a:p>
          <a:p>
            <a:pPr algn="l" rtl="0">
              <a:lnSpc>
                <a:spcPct val="100000"/>
              </a:lnSpc>
              <a:buFont typeface="Wingdings" pitchFamily="2" charset="2"/>
              <a:buChar char="v"/>
            </a:pPr>
            <a:r>
              <a:rPr lang="en-US" sz="3600" dirty="0">
                <a:latin typeface="Times New Roman" pitchFamily="18" charset="0"/>
                <a:cs typeface="Times New Roman" pitchFamily="18" charset="0"/>
              </a:rPr>
              <a:t>Avoid giving live vaccines to </a:t>
            </a:r>
            <a:r>
              <a:rPr lang="en-US" sz="3600" u="sng" dirty="0">
                <a:latin typeface="Times New Roman" pitchFamily="18" charset="0"/>
                <a:cs typeface="Times New Roman" pitchFamily="18" charset="0"/>
              </a:rPr>
              <a:t>pregnant women</a:t>
            </a:r>
          </a:p>
          <a:p>
            <a:pPr algn="l" rtl="0">
              <a:lnSpc>
                <a:spcPct val="100000"/>
              </a:lnSpc>
              <a:buFont typeface="Wingdings" pitchFamily="2" charset="2"/>
              <a:buChar char="v"/>
            </a:pPr>
            <a:r>
              <a:rPr lang="en-US" sz="3600" dirty="0">
                <a:latin typeface="Times New Roman" pitchFamily="18" charset="0"/>
                <a:cs typeface="Times New Roman" pitchFamily="18" charset="0"/>
              </a:rPr>
              <a:t>Avoid all types of vaccines in 1</a:t>
            </a:r>
            <a:r>
              <a:rPr lang="en-US" sz="3600" baseline="30000" dirty="0">
                <a:latin typeface="Times New Roman" pitchFamily="18" charset="0"/>
                <a:cs typeface="Times New Roman" pitchFamily="18" charset="0"/>
              </a:rPr>
              <a:t>st</a:t>
            </a:r>
            <a:r>
              <a:rPr lang="en-US" sz="3600" dirty="0">
                <a:latin typeface="Times New Roman" pitchFamily="18" charset="0"/>
                <a:cs typeface="Times New Roman" pitchFamily="18" charset="0"/>
              </a:rPr>
              <a:t> Trimester of pregnancy</a:t>
            </a:r>
          </a:p>
          <a:p>
            <a:pPr algn="l" rtl="0">
              <a:lnSpc>
                <a:spcPct val="100000"/>
              </a:lnSpc>
              <a:buFont typeface="Wingdings" pitchFamily="2" charset="2"/>
              <a:buChar char="v"/>
            </a:pPr>
            <a:r>
              <a:rPr lang="en-US" sz="3600" dirty="0">
                <a:latin typeface="Times New Roman" pitchFamily="18" charset="0"/>
                <a:cs typeface="Times New Roman" pitchFamily="18" charset="0"/>
              </a:rPr>
              <a:t>Do not give live vaccines to i</a:t>
            </a:r>
            <a:r>
              <a:rPr lang="en-US" sz="3600" u="sng" dirty="0">
                <a:latin typeface="Times New Roman" pitchFamily="18" charset="0"/>
                <a:cs typeface="Times New Roman" pitchFamily="18" charset="0"/>
              </a:rPr>
              <a:t>mmune-suppressed</a:t>
            </a:r>
            <a:r>
              <a:rPr lang="en-US" sz="3600" dirty="0">
                <a:latin typeface="Times New Roman" pitchFamily="18" charset="0"/>
                <a:cs typeface="Times New Roman" pitchFamily="18" charset="0"/>
              </a:rPr>
              <a:t> patients and patients suffering with malignancies,</a:t>
            </a:r>
          </a:p>
        </p:txBody>
      </p:sp>
    </p:spTree>
    <p:extLst>
      <p:ext uri="{BB962C8B-B14F-4D97-AF65-F5344CB8AC3E}">
        <p14:creationId xmlns:p14="http://schemas.microsoft.com/office/powerpoint/2010/main" val="1801085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329182" cy="1417638"/>
          </a:xfrm>
        </p:spPr>
        <p:txBody>
          <a:bodyPr>
            <a:normAutofit/>
          </a:bodyPr>
          <a:lstStyle/>
          <a:p>
            <a:pPr algn="ctr" rtl="0">
              <a:lnSpc>
                <a:spcPct val="100000"/>
              </a:lnSpc>
            </a:pPr>
            <a:r>
              <a:rPr lang="en-US" b="1" dirty="0">
                <a:solidFill>
                  <a:srgbClr val="C00000"/>
                </a:solidFill>
                <a:latin typeface="Times New Roman" pitchFamily="18" charset="0"/>
                <a:cs typeface="Times New Roman" pitchFamily="18" charset="0"/>
              </a:rPr>
              <a:t>Prevention of </a:t>
            </a:r>
            <a:r>
              <a:rPr lang="en-US" b="1" dirty="0" err="1">
                <a:solidFill>
                  <a:srgbClr val="C00000"/>
                </a:solidFill>
                <a:latin typeface="Times New Roman" pitchFamily="18" charset="0"/>
                <a:cs typeface="Times New Roman" pitchFamily="18" charset="0"/>
              </a:rPr>
              <a:t>Haemophilus</a:t>
            </a:r>
            <a:r>
              <a:rPr lang="en-US" b="1" dirty="0">
                <a:solidFill>
                  <a:srgbClr val="C00000"/>
                </a:solidFill>
                <a:latin typeface="Times New Roman" pitchFamily="18" charset="0"/>
                <a:cs typeface="Times New Roman" pitchFamily="18" charset="0"/>
              </a:rPr>
              <a:t> Influenza</a:t>
            </a:r>
          </a:p>
        </p:txBody>
      </p:sp>
      <p:sp>
        <p:nvSpPr>
          <p:cNvPr id="3" name="Content Placeholder 2"/>
          <p:cNvSpPr>
            <a:spLocks noGrp="1"/>
          </p:cNvSpPr>
          <p:nvPr>
            <p:ph idx="1"/>
          </p:nvPr>
        </p:nvSpPr>
        <p:spPr>
          <a:xfrm>
            <a:off x="126609" y="1417638"/>
            <a:ext cx="12065391" cy="5440362"/>
          </a:xfrm>
        </p:spPr>
        <p:txBody>
          <a:bodyPr>
            <a:normAutofit/>
          </a:bodyPr>
          <a:lstStyle/>
          <a:p>
            <a:pPr marL="0" indent="0">
              <a:lnSpc>
                <a:spcPct val="120000"/>
              </a:lnSpc>
              <a:buNone/>
            </a:pPr>
            <a:r>
              <a:rPr lang="en-US" dirty="0">
                <a:latin typeface="Times New Roman" pitchFamily="18" charset="0"/>
                <a:cs typeface="Times New Roman" pitchFamily="18" charset="0"/>
              </a:rPr>
              <a:t>Vaccine Schedule: 2, 4, 6 months with booster at 12-15 months old. </a:t>
            </a:r>
          </a:p>
          <a:p>
            <a:pPr marL="0" indent="0">
              <a:lnSpc>
                <a:spcPct val="120000"/>
              </a:lnSpc>
              <a:buNone/>
            </a:pPr>
            <a:r>
              <a:rPr lang="en-US" dirty="0">
                <a:latin typeface="Times New Roman" pitchFamily="18" charset="0"/>
                <a:cs typeface="Times New Roman" pitchFamily="18" charset="0"/>
              </a:rPr>
              <a:t> Dose: 0.5ml IM</a:t>
            </a:r>
          </a:p>
          <a:p>
            <a:pPr marL="0" indent="0">
              <a:lnSpc>
                <a:spcPct val="120000"/>
              </a:lnSpc>
              <a:buNone/>
            </a:pPr>
            <a:r>
              <a:rPr lang="en-US" dirty="0">
                <a:latin typeface="Times New Roman" pitchFamily="18" charset="0"/>
                <a:cs typeface="Times New Roman" pitchFamily="18" charset="0"/>
              </a:rPr>
              <a:t> Possible reaction of vaccine: pain, redness, swelling at injection site in 25%; rarely fever and irritability</a:t>
            </a:r>
          </a:p>
          <a:p>
            <a:pPr marL="0" indent="0">
              <a:lnSpc>
                <a:spcPct val="120000"/>
              </a:lnSpc>
              <a:buNone/>
            </a:pPr>
            <a:r>
              <a:rPr lang="en-US" dirty="0">
                <a:latin typeface="Times New Roman" pitchFamily="18" charset="0"/>
                <a:cs typeface="Times New Roman" pitchFamily="18" charset="0"/>
              </a:rPr>
              <a:t>Vaccine is 90-100% effective.</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84532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1971606" cy="1252025"/>
          </a:xfrm>
        </p:spPr>
        <p:txBody>
          <a:bodyPr>
            <a:normAutofit/>
          </a:bodyPr>
          <a:lstStyle/>
          <a:p>
            <a:pPr algn="l" rtl="0">
              <a:lnSpc>
                <a:spcPct val="100000"/>
              </a:lnSpc>
            </a:pPr>
            <a:r>
              <a:rPr lang="en-US" b="1" dirty="0">
                <a:solidFill>
                  <a:srgbClr val="C00000"/>
                </a:solidFill>
                <a:latin typeface="Times New Roman" pitchFamily="18" charset="0"/>
                <a:cs typeface="Times New Roman" pitchFamily="18" charset="0"/>
              </a:rPr>
              <a:t> </a:t>
            </a:r>
            <a:r>
              <a:rPr lang="en-US" sz="5400" b="1" dirty="0">
                <a:solidFill>
                  <a:srgbClr val="C00000"/>
                </a:solidFill>
                <a:latin typeface="Times New Roman" pitchFamily="18" charset="0"/>
                <a:cs typeface="Times New Roman" pitchFamily="18" charset="0"/>
              </a:rPr>
              <a:t>Diagnosis of </a:t>
            </a:r>
            <a:r>
              <a:rPr lang="en-US" sz="5400" b="1" dirty="0" err="1">
                <a:solidFill>
                  <a:srgbClr val="C00000"/>
                </a:solidFill>
                <a:latin typeface="Times New Roman" pitchFamily="18" charset="0"/>
                <a:cs typeface="Times New Roman" pitchFamily="18" charset="0"/>
              </a:rPr>
              <a:t>Haemophilus</a:t>
            </a:r>
            <a:r>
              <a:rPr lang="en-US" sz="5400" b="1" dirty="0">
                <a:solidFill>
                  <a:srgbClr val="C00000"/>
                </a:solidFill>
                <a:latin typeface="Times New Roman" pitchFamily="18" charset="0"/>
                <a:cs typeface="Times New Roman" pitchFamily="18" charset="0"/>
              </a:rPr>
              <a:t> Influenza</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78634"/>
            <a:ext cx="12192000" cy="5479366"/>
          </a:xfrm>
        </p:spPr>
        <p:txBody>
          <a:bodyPr>
            <a:normAutofit/>
          </a:bodyPr>
          <a:lstStyle/>
          <a:p>
            <a:pPr marL="0" indent="0">
              <a:lnSpc>
                <a:spcPct val="120000"/>
              </a:lnSpc>
              <a:buNone/>
            </a:pPr>
            <a:r>
              <a:rPr lang="en-US" sz="4800" dirty="0">
                <a:latin typeface="Times New Roman" pitchFamily="18" charset="0"/>
                <a:cs typeface="Times New Roman" pitchFamily="18" charset="0"/>
              </a:rPr>
              <a:t>Clinical assessment </a:t>
            </a:r>
          </a:p>
          <a:p>
            <a:pPr marL="0" indent="0">
              <a:lnSpc>
                <a:spcPct val="120000"/>
              </a:lnSpc>
              <a:buNone/>
            </a:pPr>
            <a:r>
              <a:rPr lang="en-US" sz="4800" dirty="0">
                <a:latin typeface="Times New Roman" pitchFamily="18" charset="0"/>
                <a:cs typeface="Times New Roman" pitchFamily="18" charset="0"/>
              </a:rPr>
              <a:t>Bacterial culture</a:t>
            </a:r>
          </a:p>
          <a:p>
            <a:pPr marL="0" indent="0">
              <a:lnSpc>
                <a:spcPct val="120000"/>
              </a:lnSpc>
              <a:buNone/>
            </a:pPr>
            <a:r>
              <a:rPr lang="en-US" sz="5400" b="1" dirty="0">
                <a:solidFill>
                  <a:srgbClr val="C00000"/>
                </a:solidFill>
                <a:latin typeface="Times New Roman" pitchFamily="18" charset="0"/>
                <a:cs typeface="Times New Roman" pitchFamily="18" charset="0"/>
              </a:rPr>
              <a:t>Treatment of </a:t>
            </a:r>
            <a:r>
              <a:rPr lang="en-US" sz="5400" b="1" dirty="0" err="1">
                <a:solidFill>
                  <a:srgbClr val="C00000"/>
                </a:solidFill>
                <a:latin typeface="Times New Roman" pitchFamily="18" charset="0"/>
                <a:cs typeface="Times New Roman" pitchFamily="18" charset="0"/>
              </a:rPr>
              <a:t>Haemophilus</a:t>
            </a:r>
            <a:r>
              <a:rPr lang="en-US" sz="5400" b="1" dirty="0">
                <a:solidFill>
                  <a:srgbClr val="C00000"/>
                </a:solidFill>
                <a:latin typeface="Times New Roman" pitchFamily="18" charset="0"/>
                <a:cs typeface="Times New Roman" pitchFamily="18" charset="0"/>
              </a:rPr>
              <a:t> Influenza:</a:t>
            </a:r>
          </a:p>
          <a:p>
            <a:pPr>
              <a:lnSpc>
                <a:spcPct val="120000"/>
              </a:lnSpc>
              <a:buFont typeface="Wingdings" panose="05000000000000000000" pitchFamily="2" charset="2"/>
              <a:buChar char="Ø"/>
            </a:pPr>
            <a:r>
              <a:rPr lang="en-US" sz="4800" dirty="0">
                <a:latin typeface="Times New Roman" pitchFamily="18" charset="0"/>
                <a:cs typeface="Times New Roman" pitchFamily="18" charset="0"/>
              </a:rPr>
              <a:t>Antibiotics: Ampicillin , </a:t>
            </a:r>
            <a:r>
              <a:rPr lang="en-US" sz="4800" dirty="0" err="1">
                <a:latin typeface="Times New Roman" pitchFamily="18" charset="0"/>
                <a:cs typeface="Times New Roman" pitchFamily="18" charset="0"/>
              </a:rPr>
              <a:t>Cefotaxim</a:t>
            </a:r>
            <a:endParaRPr lang="en-US" sz="4800" dirty="0">
              <a:latin typeface="Times New Roman" pitchFamily="18" charset="0"/>
              <a:cs typeface="Times New Roman" pitchFamily="18" charset="0"/>
            </a:endParaRPr>
          </a:p>
          <a:p>
            <a:pPr marL="0" indent="0">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053853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686"/>
          </a:xfrm>
        </p:spPr>
        <p:txBody>
          <a:bodyPr>
            <a:normAutofit fontScale="90000"/>
          </a:bodyPr>
          <a:lstStyle/>
          <a:p>
            <a:pPr rtl="0">
              <a:lnSpc>
                <a:spcPct val="100000"/>
              </a:lnSpc>
            </a:pPr>
            <a:br>
              <a:rPr lang="en-US" dirty="0">
                <a:latin typeface="Times New Roman" pitchFamily="18" charset="0"/>
                <a:cs typeface="Times New Roman" pitchFamily="18" charset="0"/>
              </a:rPr>
            </a:br>
            <a:r>
              <a:rPr lang="en-US" b="1" dirty="0">
                <a:solidFill>
                  <a:srgbClr val="C00000"/>
                </a:solidFill>
                <a:latin typeface="Times New Roman" pitchFamily="18" charset="0"/>
                <a:cs typeface="Times New Roman" pitchFamily="18" charset="0"/>
              </a:rPr>
              <a:t>10) HAEMOPHILUS INFLUENZA HIB Complication </a:t>
            </a:r>
            <a:br>
              <a:rPr lang="en-US"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1686"/>
            <a:ext cx="12041945" cy="5676314"/>
          </a:xfrm>
        </p:spPr>
        <p:txBody>
          <a:bodyPr>
            <a:normAutofit fontScale="92500" lnSpcReduction="10000"/>
          </a:bodyPr>
          <a:lstStyle/>
          <a:p>
            <a:pPr marL="0" indent="0" algn="ctr">
              <a:lnSpc>
                <a:spcPct val="120000"/>
              </a:lnSpc>
              <a:buNone/>
            </a:pPr>
            <a:r>
              <a:rPr lang="en-US" dirty="0">
                <a:latin typeface="Times New Roman" pitchFamily="18" charset="0"/>
                <a:cs typeface="Times New Roman" pitchFamily="18" charset="0"/>
              </a:rPr>
              <a:t>Meningitis (a brain disease), </a:t>
            </a:r>
          </a:p>
          <a:p>
            <a:pPr marL="0" indent="0" algn="ctr">
              <a:lnSpc>
                <a:spcPct val="120000"/>
              </a:lnSpc>
              <a:buNone/>
            </a:pPr>
            <a:r>
              <a:rPr lang="en-US" dirty="0">
                <a:latin typeface="Times New Roman" pitchFamily="18" charset="0"/>
                <a:cs typeface="Times New Roman" pitchFamily="18" charset="0"/>
              </a:rPr>
              <a:t>Epiglottitis (a throat disease that can cause suffocation), </a:t>
            </a:r>
          </a:p>
          <a:p>
            <a:pPr marL="0" indent="0" algn="ctr">
              <a:lnSpc>
                <a:spcPct val="120000"/>
              </a:lnSpc>
              <a:buNone/>
            </a:pPr>
            <a:r>
              <a:rPr lang="en-US" dirty="0">
                <a:latin typeface="Times New Roman" pitchFamily="18" charset="0"/>
                <a:cs typeface="Times New Roman" pitchFamily="18" charset="0"/>
              </a:rPr>
              <a:t>Pericarditis (a heart disease), </a:t>
            </a:r>
          </a:p>
          <a:p>
            <a:pPr marL="0" indent="0" algn="ctr">
              <a:lnSpc>
                <a:spcPct val="120000"/>
              </a:lnSpc>
              <a:buNone/>
            </a:pPr>
            <a:r>
              <a:rPr lang="en-US" dirty="0">
                <a:latin typeface="Times New Roman" pitchFamily="18" charset="0"/>
                <a:cs typeface="Times New Roman" pitchFamily="18" charset="0"/>
              </a:rPr>
              <a:t>Pneumonia (a lung disease), </a:t>
            </a:r>
          </a:p>
          <a:p>
            <a:pPr marL="0" indent="0" algn="ctr">
              <a:lnSpc>
                <a:spcPct val="120000"/>
              </a:lnSpc>
              <a:buNone/>
            </a:pPr>
            <a:r>
              <a:rPr lang="en-US" dirty="0">
                <a:latin typeface="Times New Roman" pitchFamily="18" charset="0"/>
                <a:cs typeface="Times New Roman" pitchFamily="18" charset="0"/>
              </a:rPr>
              <a:t>Septic arthritis (a bone and joint disease). </a:t>
            </a:r>
          </a:p>
          <a:p>
            <a:pPr marL="0" indent="0" algn="ctr">
              <a:lnSpc>
                <a:spcPct val="120000"/>
              </a:lnSpc>
              <a:buNone/>
            </a:pPr>
            <a:r>
              <a:rPr lang="en-US" dirty="0">
                <a:latin typeface="Times New Roman" pitchFamily="18" charset="0"/>
                <a:cs typeface="Times New Roman" pitchFamily="18" charset="0"/>
              </a:rPr>
              <a:t>Mental retardation, </a:t>
            </a:r>
          </a:p>
          <a:p>
            <a:pPr marL="0" indent="0" algn="ctr">
              <a:lnSpc>
                <a:spcPct val="120000"/>
              </a:lnSpc>
              <a:buNone/>
            </a:pPr>
            <a:r>
              <a:rPr lang="en-US" dirty="0">
                <a:latin typeface="Times New Roman" pitchFamily="18" charset="0"/>
                <a:cs typeface="Times New Roman" pitchFamily="18" charset="0"/>
              </a:rPr>
              <a:t>Deafness, </a:t>
            </a:r>
          </a:p>
          <a:p>
            <a:pPr marL="0" indent="0" algn="ctr">
              <a:lnSpc>
                <a:spcPct val="120000"/>
              </a:lnSpc>
              <a:buNone/>
            </a:pPr>
            <a:r>
              <a:rPr lang="en-US" dirty="0">
                <a:latin typeface="Times New Roman" pitchFamily="18" charset="0"/>
                <a:cs typeface="Times New Roman" pitchFamily="18" charset="0"/>
              </a:rPr>
              <a:t>Epilepsy, </a:t>
            </a:r>
          </a:p>
          <a:p>
            <a:pPr marL="0" indent="0" algn="ctr">
              <a:lnSpc>
                <a:spcPct val="120000"/>
              </a:lnSpc>
              <a:buNone/>
            </a:pPr>
            <a:r>
              <a:rPr lang="en-US" dirty="0">
                <a:latin typeface="Times New Roman" pitchFamily="18" charset="0"/>
                <a:cs typeface="Times New Roman" pitchFamily="18" charset="0"/>
              </a:rPr>
              <a:t>Partial blindness.</a:t>
            </a:r>
          </a:p>
          <a:p>
            <a:pPr marL="0" indent="0" algn="ctr">
              <a:lnSpc>
                <a:spcPct val="120000"/>
              </a:lnSpc>
              <a:buNone/>
            </a:pPr>
            <a:r>
              <a:rPr lang="en-US" dirty="0">
                <a:latin typeface="Times New Roman" pitchFamily="18" charset="0"/>
                <a:cs typeface="Times New Roman" pitchFamily="18" charset="0"/>
              </a:rPr>
              <a:t>Death</a:t>
            </a:r>
          </a:p>
        </p:txBody>
      </p:sp>
    </p:spTree>
    <p:extLst>
      <p:ext uri="{BB962C8B-B14F-4D97-AF65-F5344CB8AC3E}">
        <p14:creationId xmlns:p14="http://schemas.microsoft.com/office/powerpoint/2010/main" val="883145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 y="309490"/>
            <a:ext cx="12192000" cy="928467"/>
          </a:xfrm>
        </p:spPr>
        <p:txBody>
          <a:bodyPr>
            <a:noAutofit/>
          </a:bodyPr>
          <a:lstStyle/>
          <a:p>
            <a:pPr rtl="0">
              <a:lnSpc>
                <a:spcPct val="100000"/>
              </a:lnSpc>
            </a:pPr>
            <a:br>
              <a:rPr lang="en-US"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11) Children with TUBERCULOSIS (TB)</a:t>
            </a:r>
            <a:br>
              <a:rPr lang="en-US" sz="4800" b="1" dirty="0">
                <a:solidFill>
                  <a:srgbClr val="C00000"/>
                </a:solidFill>
                <a:latin typeface="Times New Roman" pitchFamily="18" charset="0"/>
                <a:cs typeface="Times New Roman" pitchFamily="18" charset="0"/>
              </a:rPr>
            </a:b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45920"/>
            <a:ext cx="12192000" cy="5212080"/>
          </a:xfrm>
        </p:spPr>
        <p:txBody>
          <a:bodyPr>
            <a:noAutofit/>
          </a:bodyPr>
          <a:lstStyle/>
          <a:p>
            <a:pPr marL="0" indent="0">
              <a:lnSpc>
                <a:spcPct val="120000"/>
              </a:lnSpc>
              <a:buNone/>
            </a:pPr>
            <a:r>
              <a:rPr lang="en-US" sz="4000" dirty="0">
                <a:latin typeface="Times New Roman" pitchFamily="18" charset="0"/>
                <a:cs typeface="Times New Roman" pitchFamily="18" charset="0"/>
              </a:rPr>
              <a:t>TB is a potentially serious infectious disease that mainly affects lungs. </a:t>
            </a:r>
          </a:p>
          <a:p>
            <a:pPr marL="0" indent="0">
              <a:lnSpc>
                <a:spcPct val="120000"/>
              </a:lnSpc>
              <a:buNone/>
            </a:pPr>
            <a:r>
              <a:rPr lang="en-US" sz="4000" dirty="0">
                <a:latin typeface="Times New Roman" pitchFamily="18" charset="0"/>
                <a:cs typeface="Times New Roman" pitchFamily="18" charset="0"/>
              </a:rPr>
              <a:t>Caused by Mycobacterium tuberculosis bacteria </a:t>
            </a:r>
          </a:p>
          <a:p>
            <a:pPr marL="0" indent="0">
              <a:lnSpc>
                <a:spcPct val="120000"/>
              </a:lnSpc>
              <a:buNone/>
            </a:pPr>
            <a:r>
              <a:rPr lang="en-US" sz="4000" dirty="0">
                <a:latin typeface="Times New Roman" pitchFamily="18" charset="0"/>
                <a:cs typeface="Times New Roman" pitchFamily="18" charset="0"/>
              </a:rPr>
              <a:t>Transmutation of TB: droplets by cough, sneeze, speak, </a:t>
            </a:r>
          </a:p>
        </p:txBody>
      </p:sp>
    </p:spTree>
    <p:extLst>
      <p:ext uri="{BB962C8B-B14F-4D97-AF65-F5344CB8AC3E}">
        <p14:creationId xmlns:p14="http://schemas.microsoft.com/office/powerpoint/2010/main" val="551623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0"/>
            <a:ext cx="11690252" cy="1417638"/>
          </a:xfrm>
        </p:spPr>
        <p:txBody>
          <a:bodyPr>
            <a:noAutofit/>
          </a:bodyPr>
          <a:lstStyle/>
          <a:p>
            <a:pPr algn="ctr" rtl="0">
              <a:lnSpc>
                <a:spcPct val="100000"/>
              </a:lnSpc>
            </a:pPr>
            <a:br>
              <a:rPr lang="en-US" sz="4800" b="1" dirty="0">
                <a:solidFill>
                  <a:srgbClr val="C00000"/>
                </a:solidFill>
                <a:latin typeface="Times New Roman" pitchFamily="18" charset="0"/>
                <a:cs typeface="Times New Roman" pitchFamily="18" charset="0"/>
              </a:rPr>
            </a:br>
            <a:r>
              <a:rPr lang="en-US" sz="4800" b="1" dirty="0">
                <a:solidFill>
                  <a:srgbClr val="C00000"/>
                </a:solidFill>
                <a:latin typeface="Times New Roman" pitchFamily="18" charset="0"/>
                <a:cs typeface="Times New Roman" pitchFamily="18" charset="0"/>
              </a:rPr>
              <a:t>Signs and Symptoms of TB </a:t>
            </a:r>
            <a:br>
              <a:rPr lang="en-US" sz="4800" b="1" dirty="0">
                <a:solidFill>
                  <a:srgbClr val="C00000"/>
                </a:solidFill>
                <a:latin typeface="Times New Roman" pitchFamily="18" charset="0"/>
                <a:cs typeface="Times New Roman" pitchFamily="18" charset="0"/>
              </a:rPr>
            </a:br>
            <a:endParaRPr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2776"/>
            <a:ext cx="12027877" cy="5445224"/>
          </a:xfrm>
        </p:spPr>
        <p:txBody>
          <a:bodyPr>
            <a:normAutofit/>
          </a:bodyPr>
          <a:lstStyle/>
          <a:p>
            <a:pPr marL="0" indent="0">
              <a:lnSpc>
                <a:spcPct val="120000"/>
              </a:lnSpc>
              <a:buNone/>
            </a:pPr>
            <a:r>
              <a:rPr lang="en-US" sz="3200" dirty="0">
                <a:latin typeface="Times New Roman" pitchFamily="18" charset="0"/>
                <a:cs typeface="Times New Roman" pitchFamily="18" charset="0"/>
              </a:rPr>
              <a:t>	Coughing up blood may  lasts three or more weeks</a:t>
            </a:r>
          </a:p>
          <a:p>
            <a:pPr marL="0" indent="0">
              <a:lnSpc>
                <a:spcPct val="120000"/>
              </a:lnSpc>
              <a:buNone/>
            </a:pPr>
            <a:r>
              <a:rPr lang="en-US" sz="3200" dirty="0">
                <a:latin typeface="Times New Roman" pitchFamily="18" charset="0"/>
                <a:cs typeface="Times New Roman" pitchFamily="18" charset="0"/>
              </a:rPr>
              <a:t>	Chest pain, or pain with breathing or coughing</a:t>
            </a:r>
          </a:p>
          <a:p>
            <a:pPr marL="0" indent="0">
              <a:lnSpc>
                <a:spcPct val="120000"/>
              </a:lnSpc>
              <a:buNone/>
            </a:pPr>
            <a:r>
              <a:rPr lang="en-US" sz="3200" dirty="0">
                <a:latin typeface="Times New Roman" pitchFamily="18" charset="0"/>
                <a:cs typeface="Times New Roman" pitchFamily="18" charset="0"/>
              </a:rPr>
              <a:t>	Loss of appetite and Weight 	</a:t>
            </a:r>
          </a:p>
          <a:p>
            <a:pPr marL="0" indent="0">
              <a:lnSpc>
                <a:spcPct val="120000"/>
              </a:lnSpc>
              <a:buNone/>
            </a:pPr>
            <a:r>
              <a:rPr lang="en-US" sz="3200" dirty="0">
                <a:latin typeface="Times New Roman" pitchFamily="18" charset="0"/>
                <a:cs typeface="Times New Roman" pitchFamily="18" charset="0"/>
              </a:rPr>
              <a:t>	Fatigue</a:t>
            </a:r>
          </a:p>
          <a:p>
            <a:pPr marL="0" indent="0">
              <a:lnSpc>
                <a:spcPct val="120000"/>
              </a:lnSpc>
              <a:buNone/>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Feve</a:t>
            </a:r>
            <a:r>
              <a:rPr lang="en-US" sz="3200" dirty="0">
                <a:latin typeface="Times New Roman" pitchFamily="18" charset="0"/>
                <a:cs typeface="Times New Roman" pitchFamily="18" charset="0"/>
              </a:rPr>
              <a:t> rand Chills</a:t>
            </a:r>
          </a:p>
          <a:p>
            <a:pPr marL="0" indent="0">
              <a:lnSpc>
                <a:spcPct val="120000"/>
              </a:lnSpc>
              <a:buNone/>
            </a:pPr>
            <a:r>
              <a:rPr lang="en-US" sz="3200" dirty="0">
                <a:latin typeface="Times New Roman" pitchFamily="18" charset="0"/>
                <a:cs typeface="Times New Roman" pitchFamily="18" charset="0"/>
              </a:rPr>
              <a:t>	Night sweats</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98211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rtl="0">
              <a:lnSpc>
                <a:spcPct val="100000"/>
              </a:lnSpc>
            </a:pPr>
            <a:r>
              <a:rPr lang="en-US" sz="6000" b="1" dirty="0">
                <a:solidFill>
                  <a:srgbClr val="C00000"/>
                </a:solidFill>
                <a:latin typeface="Times New Roman" pitchFamily="18" charset="0"/>
                <a:cs typeface="Times New Roman" pitchFamily="18" charset="0"/>
              </a:rPr>
              <a:t>Diagnosis of TB</a:t>
            </a:r>
          </a:p>
        </p:txBody>
      </p:sp>
      <p:sp>
        <p:nvSpPr>
          <p:cNvPr id="3" name="Content Placeholder 2"/>
          <p:cNvSpPr>
            <a:spLocks noGrp="1"/>
          </p:cNvSpPr>
          <p:nvPr>
            <p:ph idx="1"/>
          </p:nvPr>
        </p:nvSpPr>
        <p:spPr>
          <a:xfrm>
            <a:off x="1524000" y="1600200"/>
            <a:ext cx="9036496" cy="5257800"/>
          </a:xfrm>
        </p:spPr>
        <p:txBody>
          <a:bodyPr>
            <a:normAutofit/>
          </a:bodyPr>
          <a:lstStyle/>
          <a:p>
            <a:pPr marL="0" indent="0">
              <a:lnSpc>
                <a:spcPct val="120000"/>
              </a:lnSpc>
              <a:buNone/>
            </a:pPr>
            <a:r>
              <a:rPr lang="en-US" sz="4400" dirty="0">
                <a:latin typeface="Times New Roman" pitchFamily="18" charset="0"/>
                <a:cs typeface="Times New Roman" pitchFamily="18" charset="0"/>
              </a:rPr>
              <a:t>Physical exam, lymph nodes swelling </a:t>
            </a:r>
          </a:p>
          <a:p>
            <a:pPr marL="0" indent="0">
              <a:lnSpc>
                <a:spcPct val="120000"/>
              </a:lnSpc>
              <a:buNone/>
            </a:pPr>
            <a:r>
              <a:rPr lang="en-US" sz="4400" dirty="0">
                <a:latin typeface="Times New Roman" pitchFamily="18" charset="0"/>
                <a:cs typeface="Times New Roman" pitchFamily="18" charset="0"/>
              </a:rPr>
              <a:t>Blood tests</a:t>
            </a:r>
          </a:p>
          <a:p>
            <a:pPr marL="0" indent="0">
              <a:lnSpc>
                <a:spcPct val="120000"/>
              </a:lnSpc>
              <a:buNone/>
            </a:pPr>
            <a:r>
              <a:rPr lang="en-US" sz="4400" dirty="0">
                <a:latin typeface="Times New Roman" pitchFamily="18" charset="0"/>
                <a:cs typeface="Times New Roman" pitchFamily="18" charset="0"/>
              </a:rPr>
              <a:t>Chest X-ray or a CT scan</a:t>
            </a:r>
          </a:p>
          <a:p>
            <a:pPr marL="0" indent="0">
              <a:lnSpc>
                <a:spcPct val="120000"/>
              </a:lnSpc>
              <a:buNone/>
            </a:pPr>
            <a:r>
              <a:rPr lang="en-US" sz="4400" dirty="0">
                <a:latin typeface="Times New Roman" pitchFamily="18" charset="0"/>
                <a:cs typeface="Times New Roman" pitchFamily="18" charset="0"/>
              </a:rPr>
              <a:t>Sputum tests</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36526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noAutofit/>
          </a:bodyPr>
          <a:lstStyle/>
          <a:p>
            <a:pPr algn="ctr" rtl="0">
              <a:lnSpc>
                <a:spcPct val="100000"/>
              </a:lnSpc>
            </a:pPr>
            <a:r>
              <a:rPr lang="en-US" sz="6000" b="1" dirty="0">
                <a:solidFill>
                  <a:srgbClr val="C00000"/>
                </a:solidFill>
                <a:latin typeface="Times New Roman" pitchFamily="18" charset="0"/>
                <a:cs typeface="Times New Roman" pitchFamily="18" charset="0"/>
              </a:rPr>
              <a:t>Diagnosis of TB</a:t>
            </a:r>
          </a:p>
        </p:txBody>
      </p:sp>
      <p:sp>
        <p:nvSpPr>
          <p:cNvPr id="3" name="Content Placeholder 2"/>
          <p:cNvSpPr>
            <a:spLocks noGrp="1"/>
          </p:cNvSpPr>
          <p:nvPr>
            <p:ph idx="1"/>
          </p:nvPr>
        </p:nvSpPr>
        <p:spPr>
          <a:xfrm>
            <a:off x="112541" y="1209822"/>
            <a:ext cx="12079459" cy="5648178"/>
          </a:xfrm>
        </p:spPr>
        <p:txBody>
          <a:bodyPr>
            <a:normAutofit/>
          </a:bodyPr>
          <a:lstStyle/>
          <a:p>
            <a:pPr marL="0" indent="0">
              <a:lnSpc>
                <a:spcPct val="120000"/>
              </a:lnSpc>
              <a:buNone/>
            </a:pPr>
            <a:r>
              <a:rPr lang="en-US" sz="3200" dirty="0">
                <a:latin typeface="Times New Roman" pitchFamily="18" charset="0"/>
                <a:cs typeface="Times New Roman" pitchFamily="18" charset="0"/>
              </a:rPr>
              <a:t>Skin test, A small amount of a substance called </a:t>
            </a:r>
            <a:r>
              <a:rPr lang="en-US" sz="3200" b="1" dirty="0">
                <a:solidFill>
                  <a:srgbClr val="C00000"/>
                </a:solidFill>
                <a:latin typeface="Times New Roman" pitchFamily="18" charset="0"/>
                <a:cs typeface="Times New Roman" pitchFamily="18" charset="0"/>
              </a:rPr>
              <a:t>purified protein derivative (PPD )</a:t>
            </a:r>
            <a:r>
              <a:rPr lang="en-US" sz="3200" dirty="0">
                <a:latin typeface="Times New Roman" pitchFamily="18" charset="0"/>
                <a:cs typeface="Times New Roman" pitchFamily="18" charset="0"/>
              </a:rPr>
              <a:t>tuberculin is injected just below the inside forearm. </a:t>
            </a:r>
          </a:p>
          <a:p>
            <a:pPr marL="0" indent="0">
              <a:lnSpc>
                <a:spcPct val="120000"/>
              </a:lnSpc>
              <a:buNone/>
            </a:pPr>
            <a:r>
              <a:rPr lang="en-US" sz="3200" dirty="0">
                <a:latin typeface="Times New Roman" pitchFamily="18" charset="0"/>
                <a:cs typeface="Times New Roman" pitchFamily="18" charset="0"/>
              </a:rPr>
              <a:t>Within 48 to 72 hours, a health care professional will check for swelling at the injection site. </a:t>
            </a:r>
          </a:p>
          <a:p>
            <a:pPr>
              <a:lnSpc>
                <a:spcPct val="120000"/>
              </a:lnSpc>
              <a:buFont typeface="Wingdings" panose="05000000000000000000" pitchFamily="2" charset="2"/>
              <a:buChar char="ü"/>
            </a:pPr>
            <a:r>
              <a:rPr lang="en-US" sz="3200" dirty="0">
                <a:latin typeface="Times New Roman" pitchFamily="18" charset="0"/>
                <a:cs typeface="Times New Roman" pitchFamily="18" charset="0"/>
              </a:rPr>
              <a:t>A hard, raised red bump means positive TB infection. </a:t>
            </a:r>
          </a:p>
          <a:p>
            <a:pPr>
              <a:lnSpc>
                <a:spcPct val="120000"/>
              </a:lnSpc>
              <a:buFont typeface="Wingdings" panose="05000000000000000000" pitchFamily="2" charset="2"/>
              <a:buChar char="ü"/>
            </a:pPr>
            <a:r>
              <a:rPr lang="en-US" sz="3200" dirty="0">
                <a:latin typeface="Times New Roman" pitchFamily="18" charset="0"/>
                <a:cs typeface="Times New Roman" pitchFamily="18" charset="0"/>
              </a:rPr>
              <a:t>The size of the bump determines whether the test results are significant.</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6107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l" rtl="0">
              <a:lnSpc>
                <a:spcPct val="100000"/>
              </a:lnSpc>
            </a:pPr>
            <a:r>
              <a:rPr lang="en-US" sz="5400" b="1" dirty="0">
                <a:solidFill>
                  <a:srgbClr val="C00000"/>
                </a:solidFill>
                <a:latin typeface="Times New Roman" pitchFamily="18" charset="0"/>
                <a:cs typeface="Times New Roman" pitchFamily="18" charset="0"/>
              </a:rPr>
              <a:t>Vaccination of Tuberculosis</a:t>
            </a:r>
          </a:p>
        </p:txBody>
      </p:sp>
      <p:sp>
        <p:nvSpPr>
          <p:cNvPr id="3" name="Content Placeholder 2"/>
          <p:cNvSpPr>
            <a:spLocks noGrp="1"/>
          </p:cNvSpPr>
          <p:nvPr>
            <p:ph idx="1"/>
          </p:nvPr>
        </p:nvSpPr>
        <p:spPr>
          <a:xfrm>
            <a:off x="-1" y="1600200"/>
            <a:ext cx="12027877" cy="5257800"/>
          </a:xfrm>
        </p:spPr>
        <p:txBody>
          <a:bodyPr>
            <a:normAutofit/>
          </a:bodyPr>
          <a:lstStyle/>
          <a:p>
            <a:pPr marL="0" indent="0">
              <a:lnSpc>
                <a:spcPct val="120000"/>
              </a:lnSpc>
              <a:buNone/>
            </a:pPr>
            <a:r>
              <a:rPr lang="en-US" dirty="0">
                <a:latin typeface="Times New Roman" pitchFamily="18" charset="0"/>
                <a:cs typeface="Times New Roman" pitchFamily="18" charset="0"/>
              </a:rPr>
              <a:t>Bacillus </a:t>
            </a:r>
            <a:r>
              <a:rPr lang="en-US" dirty="0" err="1">
                <a:latin typeface="Times New Roman" pitchFamily="18" charset="0"/>
                <a:cs typeface="Times New Roman" pitchFamily="18" charset="0"/>
              </a:rPr>
              <a:t>Calmette</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Guérin</a:t>
            </a:r>
            <a:r>
              <a:rPr lang="en-US" dirty="0">
                <a:latin typeface="Times New Roman" pitchFamily="18" charset="0"/>
                <a:cs typeface="Times New Roman" pitchFamily="18" charset="0"/>
              </a:rPr>
              <a:t> (BCG) is an attenuated strain of Bovine Tubercle Bacilli</a:t>
            </a:r>
          </a:p>
          <a:p>
            <a:pPr marL="0" indent="0">
              <a:lnSpc>
                <a:spcPct val="120000"/>
              </a:lnSpc>
              <a:buNone/>
            </a:pPr>
            <a:r>
              <a:rPr lang="en-US" dirty="0">
                <a:latin typeface="Times New Roman" pitchFamily="18" charset="0"/>
                <a:cs typeface="Times New Roman" pitchFamily="18" charset="0"/>
              </a:rPr>
              <a:t>Efficacy 80%. </a:t>
            </a:r>
          </a:p>
          <a:p>
            <a:pPr marL="0" indent="0">
              <a:lnSpc>
                <a:spcPct val="120000"/>
              </a:lnSpc>
              <a:buNone/>
            </a:pPr>
            <a:r>
              <a:rPr lang="en-US" dirty="0">
                <a:latin typeface="Times New Roman" pitchFamily="18" charset="0"/>
                <a:cs typeface="Times New Roman" pitchFamily="18" charset="0"/>
              </a:rPr>
              <a:t>1 dose: 0.05 mL, at the deltoid insertion intradermal</a:t>
            </a:r>
          </a:p>
          <a:p>
            <a:pPr marL="0" indent="0">
              <a:lnSpc>
                <a:spcPct val="120000"/>
              </a:lnSpc>
              <a:buNone/>
            </a:pPr>
            <a:r>
              <a:rPr lang="en-US" dirty="0">
                <a:latin typeface="Times New Roman" pitchFamily="18" charset="0"/>
                <a:cs typeface="Times New Roman" pitchFamily="18" charset="0"/>
              </a:rPr>
              <a:t>First dose given any time after birth</a:t>
            </a:r>
          </a:p>
          <a:p>
            <a:pPr marL="0" indent="0">
              <a:lnSpc>
                <a:spcPct val="120000"/>
              </a:lnSpc>
              <a:buNone/>
            </a:pPr>
            <a:r>
              <a:rPr lang="en-US" dirty="0">
                <a:latin typeface="Times New Roman" pitchFamily="18" charset="0"/>
                <a:cs typeface="Times New Roman" pitchFamily="18" charset="0"/>
              </a:rPr>
              <a:t>Possible reaction: Keloid scar; disseminated BCG infection and osteomyelitis in immune-compromised </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4090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223889" y="717453"/>
            <a:ext cx="9444111" cy="5408712"/>
          </a:xfrm>
        </p:spPr>
        <p:txBody>
          <a:bodyPr>
            <a:noAutofit/>
          </a:bodyPr>
          <a:lstStyle/>
          <a:p>
            <a:pPr marL="0" indent="0" algn="ctr">
              <a:lnSpc>
                <a:spcPct val="100000"/>
              </a:lnSpc>
              <a:buNone/>
            </a:pPr>
            <a:r>
              <a:rPr lang="en-US" sz="8000" b="1" dirty="0">
                <a:solidFill>
                  <a:srgbClr val="C00000"/>
                </a:solidFill>
                <a:latin typeface="Times New Roman" pitchFamily="18" charset="0"/>
                <a:cs typeface="Times New Roman" pitchFamily="18" charset="0"/>
              </a:rPr>
              <a:t>COMMUNICABLE DISEASES </a:t>
            </a:r>
          </a:p>
          <a:p>
            <a:pPr marL="0" indent="0" algn="ctr">
              <a:lnSpc>
                <a:spcPct val="100000"/>
              </a:lnSpc>
              <a:buNone/>
            </a:pPr>
            <a:r>
              <a:rPr lang="en-US" sz="8000" b="1" dirty="0">
                <a:solidFill>
                  <a:srgbClr val="C00000"/>
                </a:solidFill>
                <a:latin typeface="Times New Roman" pitchFamily="18" charset="0"/>
                <a:cs typeface="Times New Roman" pitchFamily="18" charset="0"/>
              </a:rPr>
              <a:t>AND VACCINATION</a:t>
            </a:r>
          </a:p>
        </p:txBody>
      </p:sp>
    </p:spTree>
    <p:extLst>
      <p:ext uri="{BB962C8B-B14F-4D97-AF65-F5344CB8AC3E}">
        <p14:creationId xmlns:p14="http://schemas.microsoft.com/office/powerpoint/2010/main" val="29035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algn="l" rtl="0">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1). Children with MUMPS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4745" y="1600200"/>
            <a:ext cx="12037255" cy="5257800"/>
          </a:xfrm>
        </p:spPr>
        <p:txBody>
          <a:bodyPr>
            <a:noAutofit/>
          </a:bodyPr>
          <a:lstStyle/>
          <a:p>
            <a:pPr algn="l" rtl="0">
              <a:lnSpc>
                <a:spcPct val="100000"/>
              </a:lnSpc>
              <a:buFont typeface="Wingdings" pitchFamily="2" charset="2"/>
              <a:buChar char="v"/>
            </a:pPr>
            <a:r>
              <a:rPr lang="en-US" sz="4000" dirty="0">
                <a:latin typeface="Times New Roman" pitchFamily="18" charset="0"/>
                <a:cs typeface="Times New Roman" pitchFamily="18" charset="0"/>
              </a:rPr>
              <a:t>Mumps is an acute viral infection</a:t>
            </a:r>
          </a:p>
          <a:p>
            <a:pPr algn="l" rtl="0">
              <a:lnSpc>
                <a:spcPct val="100000"/>
              </a:lnSpc>
              <a:buFont typeface="Wingdings" pitchFamily="2" charset="2"/>
              <a:buChar char="v"/>
            </a:pPr>
            <a:r>
              <a:rPr lang="en-US" sz="4000" dirty="0">
                <a:latin typeface="Times New Roman" pitchFamily="18" charset="0"/>
                <a:cs typeface="Times New Roman" pitchFamily="18" charset="0"/>
              </a:rPr>
              <a:t>Source: saliva of infected person </a:t>
            </a:r>
          </a:p>
          <a:p>
            <a:pPr algn="l" rtl="0">
              <a:lnSpc>
                <a:spcPct val="100000"/>
              </a:lnSpc>
              <a:buFont typeface="Wingdings" pitchFamily="2" charset="2"/>
              <a:buChar char="v"/>
            </a:pPr>
            <a:r>
              <a:rPr lang="en-US" sz="4000" dirty="0">
                <a:latin typeface="Times New Roman" pitchFamily="18" charset="0"/>
                <a:cs typeface="Times New Roman" pitchFamily="18" charset="0"/>
              </a:rPr>
              <a:t>Transmission: direct contact with or droplet</a:t>
            </a:r>
          </a:p>
          <a:p>
            <a:pPr algn="l" rtl="0">
              <a:lnSpc>
                <a:spcPct val="100000"/>
              </a:lnSpc>
              <a:buFont typeface="Wingdings" pitchFamily="2" charset="2"/>
              <a:buChar char="v"/>
            </a:pPr>
            <a:r>
              <a:rPr lang="en-US" sz="4000" dirty="0">
                <a:latin typeface="Times New Roman" pitchFamily="18" charset="0"/>
                <a:cs typeface="Times New Roman" pitchFamily="18" charset="0"/>
              </a:rPr>
              <a:t>Incubation period: 14-21 days</a:t>
            </a:r>
          </a:p>
          <a:p>
            <a:pPr algn="l" rtl="0">
              <a:lnSpc>
                <a:spcPct val="100000"/>
              </a:lnSpc>
              <a:buFont typeface="Wingdings" pitchFamily="2" charset="2"/>
              <a:buChar char="v"/>
            </a:pPr>
            <a:r>
              <a:rPr lang="en-US" sz="4000" dirty="0">
                <a:latin typeface="Times New Roman" pitchFamily="18" charset="0"/>
                <a:cs typeface="Times New Roman" pitchFamily="18" charset="0"/>
              </a:rPr>
              <a:t>Mostly  occurs in children ages 2 - 12 who have not been vaccinated against</a:t>
            </a:r>
          </a:p>
          <a:p>
            <a:pPr algn="l" rtl="0">
              <a:lnSpc>
                <a:spcPct val="100000"/>
              </a:lnSpc>
              <a:buFont typeface="Wingdings" pitchFamily="2" charset="2"/>
              <a:buChar char="v"/>
            </a:pPr>
            <a:r>
              <a:rPr lang="en-US" sz="4000" dirty="0">
                <a:latin typeface="Times New Roman" pitchFamily="18" charset="0"/>
                <a:cs typeface="Times New Roman" pitchFamily="18" charset="0"/>
              </a:rPr>
              <a:t>One attack produces life time Immunity</a:t>
            </a:r>
          </a:p>
        </p:txBody>
      </p:sp>
    </p:spTree>
    <p:extLst>
      <p:ext uri="{BB962C8B-B14F-4D97-AF65-F5344CB8AC3E}">
        <p14:creationId xmlns:p14="http://schemas.microsoft.com/office/powerpoint/2010/main" val="42707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6862" cy="1417638"/>
          </a:xfrm>
        </p:spPr>
        <p:txBody>
          <a:bodyPr>
            <a:noAutofit/>
          </a:bodyPr>
          <a:lstStyle/>
          <a:p>
            <a:pPr algn="l" rtl="0">
              <a:lnSpc>
                <a:spcPct val="100000"/>
              </a:lnSpc>
            </a:pPr>
            <a:br>
              <a:rPr lang="en-US" sz="6000" b="1" dirty="0">
                <a:solidFill>
                  <a:srgbClr val="C00000"/>
                </a:solidFill>
                <a:latin typeface="Times New Roman" pitchFamily="18" charset="0"/>
                <a:cs typeface="Times New Roman" pitchFamily="18" charset="0"/>
              </a:rPr>
            </a:br>
            <a:r>
              <a:rPr lang="en-US" sz="6000" b="1" dirty="0">
                <a:solidFill>
                  <a:srgbClr val="C00000"/>
                </a:solidFill>
                <a:latin typeface="Times New Roman" pitchFamily="18" charset="0"/>
                <a:cs typeface="Times New Roman" pitchFamily="18" charset="0"/>
              </a:rPr>
              <a:t>Clinical Manifestation of Mumps</a:t>
            </a:r>
            <a:br>
              <a:rPr lang="en-US" sz="6000" b="1" dirty="0">
                <a:solidFill>
                  <a:srgbClr val="C00000"/>
                </a:solidFill>
                <a:latin typeface="Times New Roman" pitchFamily="18" charset="0"/>
                <a:cs typeface="Times New Roman" pitchFamily="18" charset="0"/>
              </a:rPr>
            </a:br>
            <a:endParaRPr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1015" y="1308295"/>
            <a:ext cx="11816862" cy="5361065"/>
          </a:xfrm>
        </p:spPr>
        <p:txBody>
          <a:bodyPr>
            <a:noAutofit/>
          </a:bodyPr>
          <a:lstStyle/>
          <a:p>
            <a:pPr marL="0" indent="0">
              <a:lnSpc>
                <a:spcPct val="100000"/>
              </a:lnSpc>
              <a:buNone/>
            </a:pPr>
            <a:r>
              <a:rPr lang="en-US" sz="3200" dirty="0">
                <a:latin typeface="Times New Roman" pitchFamily="18" charset="0"/>
                <a:cs typeface="Times New Roman" pitchFamily="18" charset="0"/>
              </a:rPr>
              <a:t>a.	Fever </a:t>
            </a:r>
          </a:p>
          <a:p>
            <a:pPr marL="0" indent="0">
              <a:lnSpc>
                <a:spcPct val="100000"/>
              </a:lnSpc>
              <a:buNone/>
            </a:pPr>
            <a:r>
              <a:rPr lang="en-US" sz="3200" dirty="0">
                <a:latin typeface="Times New Roman" pitchFamily="18" charset="0"/>
                <a:cs typeface="Times New Roman" pitchFamily="18" charset="0"/>
              </a:rPr>
              <a:t>b.	Headache</a:t>
            </a:r>
          </a:p>
          <a:p>
            <a:pPr marL="0" indent="0">
              <a:lnSpc>
                <a:spcPct val="100000"/>
              </a:lnSpc>
              <a:buNone/>
            </a:pPr>
            <a:r>
              <a:rPr lang="en-US" sz="3200" dirty="0">
                <a:latin typeface="Times New Roman" pitchFamily="18" charset="0"/>
                <a:cs typeface="Times New Roman" pitchFamily="18" charset="0"/>
              </a:rPr>
              <a:t>c.	Malaise </a:t>
            </a:r>
          </a:p>
          <a:p>
            <a:pPr marL="0" indent="0">
              <a:lnSpc>
                <a:spcPct val="100000"/>
              </a:lnSpc>
              <a:buNone/>
            </a:pPr>
            <a:r>
              <a:rPr lang="en-US" sz="3200" dirty="0">
                <a:latin typeface="Times New Roman" pitchFamily="18" charset="0"/>
                <a:cs typeface="Times New Roman" pitchFamily="18" charset="0"/>
              </a:rPr>
              <a:t>d.	Anorexia for 24hours followed by earache increase by chewing.</a:t>
            </a:r>
          </a:p>
          <a:p>
            <a:pPr marL="742950" indent="-742950">
              <a:lnSpc>
                <a:spcPct val="100000"/>
              </a:lnSpc>
              <a:buAutoNum type="alphaLcPeriod" startAt="5"/>
            </a:pPr>
            <a:r>
              <a:rPr lang="en-US" sz="3200" dirty="0">
                <a:latin typeface="Times New Roman" pitchFamily="18" charset="0"/>
                <a:cs typeface="Times New Roman" pitchFamily="18" charset="0"/>
              </a:rPr>
              <a:t>Face pain</a:t>
            </a:r>
          </a:p>
          <a:p>
            <a:pPr marL="742950" indent="-742950">
              <a:lnSpc>
                <a:spcPct val="100000"/>
              </a:lnSpc>
              <a:buAutoNum type="alphaLcPeriod" startAt="5"/>
            </a:pPr>
            <a:r>
              <a:rPr lang="en-US" sz="3200" dirty="0">
                <a:latin typeface="Times New Roman" pitchFamily="18" charset="0"/>
                <a:cs typeface="Times New Roman" pitchFamily="18" charset="0"/>
              </a:rPr>
              <a:t>Sore throat </a:t>
            </a:r>
          </a:p>
          <a:p>
            <a:pPr marL="0" indent="0">
              <a:lnSpc>
                <a:spcPct val="100000"/>
              </a:lnSpc>
              <a:buNone/>
            </a:pPr>
            <a:r>
              <a:rPr lang="en-US" sz="3200" dirty="0">
                <a:latin typeface="Times New Roman" pitchFamily="18" charset="0"/>
                <a:cs typeface="Times New Roman" pitchFamily="18" charset="0"/>
              </a:rPr>
              <a:t>g.	Swelling:  of the parotid glands</a:t>
            </a:r>
          </a:p>
          <a:p>
            <a:pPr marL="0" indent="0">
              <a:lnSpc>
                <a:spcPct val="100000"/>
              </a:lnSpc>
              <a:buNone/>
            </a:pPr>
            <a:r>
              <a:rPr lang="en-US" sz="3200" dirty="0">
                <a:latin typeface="Times New Roman" pitchFamily="18" charset="0"/>
                <a:cs typeface="Times New Roman" pitchFamily="18" charset="0"/>
              </a:rPr>
              <a:t>h.	Swelling of the temples or jaw (temporomandibular area)</a:t>
            </a:r>
          </a:p>
          <a:p>
            <a:pPr marL="742950" indent="-742950">
              <a:lnSpc>
                <a:spcPct val="100000"/>
              </a:lnSpc>
              <a:buAutoNum type="alphaLcPeriod" startAt="5"/>
            </a:pPr>
            <a:endParaRPr lang="en-US" dirty="0">
              <a:latin typeface="Times New Roman" pitchFamily="18" charset="0"/>
              <a:cs typeface="Times New Roman" pitchFamily="18" charset="0"/>
            </a:endParaRPr>
          </a:p>
          <a:p>
            <a:pPr marL="0" indent="0">
              <a:lnSpc>
                <a:spcPct val="100000"/>
              </a:lnSpc>
              <a:buNone/>
            </a:pP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367351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0359"/>
            <a:ext cx="12084149" cy="1251008"/>
          </a:xfrm>
        </p:spPr>
        <p:txBody>
          <a:bodyPr>
            <a:noAutofit/>
          </a:bodyPr>
          <a:lstStyle/>
          <a:p>
            <a:pPr algn="ctr" rtl="0">
              <a:lnSpc>
                <a:spcPct val="100000"/>
              </a:lnSpc>
            </a:pPr>
            <a:r>
              <a:rPr lang="en-US" sz="5400" b="1" dirty="0">
                <a:solidFill>
                  <a:srgbClr val="C00000"/>
                </a:solidFill>
                <a:latin typeface="Times New Roman" pitchFamily="18" charset="0"/>
                <a:cs typeface="Times New Roman" pitchFamily="18" charset="0"/>
              </a:rPr>
              <a:t>Vaccination of Mumps: MMR Vaccine:</a:t>
            </a:r>
          </a:p>
        </p:txBody>
      </p:sp>
      <p:sp>
        <p:nvSpPr>
          <p:cNvPr id="3" name="Content Placeholder 2"/>
          <p:cNvSpPr>
            <a:spLocks noGrp="1"/>
          </p:cNvSpPr>
          <p:nvPr>
            <p:ph idx="1"/>
          </p:nvPr>
        </p:nvSpPr>
        <p:spPr>
          <a:xfrm>
            <a:off x="-1" y="1361367"/>
            <a:ext cx="12084149" cy="5496633"/>
          </a:xfrm>
        </p:spPr>
        <p:txBody>
          <a:bodyPr>
            <a:noAutofit/>
          </a:bodyPr>
          <a:lstStyle/>
          <a:p>
            <a:pPr algn="l" rtl="0">
              <a:lnSpc>
                <a:spcPct val="100000"/>
              </a:lnSpc>
              <a:buFont typeface="Wingdings" pitchFamily="2" charset="2"/>
              <a:buChar char="q"/>
            </a:pPr>
            <a:r>
              <a:rPr lang="en-US" dirty="0">
                <a:latin typeface="Times New Roman" pitchFamily="18" charset="0"/>
                <a:cs typeface="Times New Roman" pitchFamily="18" charset="0"/>
              </a:rPr>
              <a:t>Live attenuated vaccine.</a:t>
            </a:r>
          </a:p>
          <a:p>
            <a:pPr algn="l" rtl="0">
              <a:lnSpc>
                <a:spcPct val="100000"/>
              </a:lnSpc>
              <a:buFont typeface="Wingdings" pitchFamily="2" charset="2"/>
              <a:buChar char="q"/>
            </a:pPr>
            <a:r>
              <a:rPr lang="en-US" dirty="0">
                <a:latin typeface="Times New Roman" pitchFamily="18" charset="0"/>
                <a:cs typeface="Times New Roman" pitchFamily="18" charset="0"/>
              </a:rPr>
              <a:t>MMR: Measles, Mumps, and Rubella. </a:t>
            </a:r>
          </a:p>
          <a:p>
            <a:pPr algn="l" rtl="0">
              <a:lnSpc>
                <a:spcPct val="100000"/>
              </a:lnSpc>
              <a:buFont typeface="Wingdings" pitchFamily="2" charset="2"/>
              <a:buChar char="q"/>
            </a:pPr>
            <a:r>
              <a:rPr lang="en-US" dirty="0">
                <a:latin typeface="Times New Roman" pitchFamily="18" charset="0"/>
                <a:cs typeface="Times New Roman" pitchFamily="18" charset="0"/>
              </a:rPr>
              <a:t>First dose at 12 month, second dose at 18 month of age, booster at 10 years.</a:t>
            </a:r>
          </a:p>
          <a:p>
            <a:pPr algn="l" rtl="0">
              <a:lnSpc>
                <a:spcPct val="100000"/>
              </a:lnSpc>
              <a:buFont typeface="Wingdings" pitchFamily="2" charset="2"/>
              <a:buChar char="q"/>
            </a:pPr>
            <a:r>
              <a:rPr lang="en-US" dirty="0">
                <a:latin typeface="Times New Roman" pitchFamily="18" charset="0"/>
                <a:cs typeface="Times New Roman" pitchFamily="18" charset="0"/>
              </a:rPr>
              <a:t>Dose: 0.5 mL subcutaneous SQ</a:t>
            </a:r>
          </a:p>
          <a:p>
            <a:pPr algn="l" rtl="0">
              <a:lnSpc>
                <a:spcPct val="100000"/>
              </a:lnSpc>
              <a:buFont typeface="Wingdings" pitchFamily="2" charset="2"/>
              <a:buChar char="q"/>
            </a:pPr>
            <a:r>
              <a:rPr lang="en-US" dirty="0">
                <a:latin typeface="Times New Roman" pitchFamily="18" charset="0"/>
                <a:cs typeface="Times New Roman" pitchFamily="18" charset="0"/>
              </a:rPr>
              <a:t>Trans-placental maternal antibody protect infants for first year of life </a:t>
            </a:r>
          </a:p>
          <a:p>
            <a:pPr marL="0" indent="0">
              <a:lnSpc>
                <a:spcPct val="100000"/>
              </a:lnSpc>
              <a:buNone/>
            </a:pPr>
            <a:r>
              <a:rPr lang="en-US" b="1" dirty="0">
                <a:latin typeface="Times New Roman" pitchFamily="18" charset="0"/>
                <a:cs typeface="Times New Roman" pitchFamily="18" charset="0"/>
              </a:rPr>
              <a:t>MMR Vaccine Contraindications </a:t>
            </a:r>
          </a:p>
          <a:p>
            <a:pPr>
              <a:lnSpc>
                <a:spcPct val="100000"/>
              </a:lnSpc>
              <a:buFont typeface="Wingdings" panose="05000000000000000000" pitchFamily="2" charset="2"/>
              <a:buChar char="ü"/>
            </a:pPr>
            <a:r>
              <a:rPr lang="en-US" dirty="0">
                <a:latin typeface="Times New Roman" pitchFamily="18" charset="0"/>
                <a:cs typeface="Times New Roman" pitchFamily="18" charset="0"/>
              </a:rPr>
              <a:t>Severe allergic reaction to vaccine component </a:t>
            </a:r>
          </a:p>
          <a:p>
            <a:pPr rtl="0">
              <a:lnSpc>
                <a:spcPct val="100000"/>
              </a:lnSpc>
              <a:buFont typeface="Wingdings" panose="05000000000000000000" pitchFamily="2" charset="2"/>
              <a:buChar char="ü"/>
            </a:pPr>
            <a:r>
              <a:rPr lang="en-US" dirty="0">
                <a:latin typeface="Times New Roman" pitchFamily="18" charset="0"/>
                <a:cs typeface="Times New Roman" pitchFamily="18" charset="0"/>
              </a:rPr>
              <a:t>Immunosuppression </a:t>
            </a:r>
          </a:p>
          <a:p>
            <a:pPr rtl="0">
              <a:lnSpc>
                <a:spcPct val="100000"/>
              </a:lnSpc>
              <a:buFont typeface="Wingdings" panose="05000000000000000000" pitchFamily="2" charset="2"/>
              <a:buChar char="ü"/>
            </a:pPr>
            <a:r>
              <a:rPr lang="en-US" dirty="0">
                <a:latin typeface="Times New Roman" pitchFamily="18" charset="0"/>
                <a:cs typeface="Times New Roman" pitchFamily="18" charset="0"/>
              </a:rPr>
              <a:t>Moderate or severe acute illness </a:t>
            </a:r>
          </a:p>
          <a:p>
            <a:pPr marL="0" indent="0">
              <a:lnSpc>
                <a:spcPct val="100000"/>
              </a:lnSpc>
              <a:buNone/>
            </a:pPr>
            <a:endParaRPr lang="en-US" sz="4000" dirty="0">
              <a:latin typeface="Times New Roman" pitchFamily="18" charset="0"/>
              <a:cs typeface="Times New Roman" pitchFamily="18" charset="0"/>
            </a:endParaRPr>
          </a:p>
          <a:p>
            <a:pPr marL="0" indent="0">
              <a:lnSpc>
                <a:spcPct val="10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134984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6|2.9"/>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3441</Words>
  <Application>Microsoft Office PowerPoint</Application>
  <PresentationFormat>Widescreen</PresentationFormat>
  <Paragraphs>418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Times New Roman</vt:lpstr>
      <vt:lpstr>Wingdings</vt:lpstr>
      <vt:lpstr>Office Theme</vt:lpstr>
      <vt:lpstr>PowerPoint Presentation</vt:lpstr>
      <vt:lpstr>Immunity</vt:lpstr>
      <vt:lpstr> Immunization:  </vt:lpstr>
      <vt:lpstr> A vaccine  </vt:lpstr>
      <vt:lpstr> Contra-indications to Vaccination </vt:lpstr>
      <vt:lpstr>PowerPoint Presentation</vt:lpstr>
      <vt:lpstr> 1). Children with MUMPS </vt:lpstr>
      <vt:lpstr> Clinical Manifestation of Mumps </vt:lpstr>
      <vt:lpstr>Vaccination of Mumps: MMR Vaccine:</vt:lpstr>
      <vt:lpstr>PowerPoint Presentation</vt:lpstr>
      <vt:lpstr> 2). Children with POLIOMYELITIS </vt:lpstr>
      <vt:lpstr>Clinical Manifestation of Poliomyelitis:</vt:lpstr>
      <vt:lpstr>PowerPoint Presentation</vt:lpstr>
      <vt:lpstr> Prevention of Poliomyelitis  </vt:lpstr>
      <vt:lpstr> 2). Children with POLIOMYELITIS </vt:lpstr>
      <vt:lpstr> 3). Children with VARICELLA (CHICKENPOX)   </vt:lpstr>
      <vt:lpstr> 3). Signs and Symptoms of Varicella (Chickenpox)   </vt:lpstr>
      <vt:lpstr>  3). Prevention of Varicella (Chickenpox)  </vt:lpstr>
      <vt:lpstr>  3). Treatment of Varicella (Chickenpox)  </vt:lpstr>
      <vt:lpstr>  3). Complications of Varicella (Chickenpox)  </vt:lpstr>
      <vt:lpstr>4). Children with MEASLES: </vt:lpstr>
      <vt:lpstr>  4). Signs and Symptoms of Measles:  </vt:lpstr>
      <vt:lpstr>Prevention of Measles</vt:lpstr>
      <vt:lpstr> Treatment of Measles</vt:lpstr>
      <vt:lpstr> 5). Children with DIPHTHERIA </vt:lpstr>
      <vt:lpstr>5). Symptoms and Signs of Diphtheria</vt:lpstr>
      <vt:lpstr>Prevention and Vaccination of Diphtheria</vt:lpstr>
      <vt:lpstr>Treatment of Diphtheria</vt:lpstr>
      <vt:lpstr> 6). Children with TETANUS </vt:lpstr>
      <vt:lpstr>Symptoms and Signs of Tetanus </vt:lpstr>
      <vt:lpstr>Prevention and Vaccination of Tetanus</vt:lpstr>
      <vt:lpstr>Treatment of Tetanus </vt:lpstr>
      <vt:lpstr> 7). Children with PERTUSSIS / WHOOPING COUGH </vt:lpstr>
      <vt:lpstr>Stages of Pertussis </vt:lpstr>
      <vt:lpstr>Stages of Pertussis </vt:lpstr>
      <vt:lpstr>Diagnosis and Tests of Pertussis </vt:lpstr>
      <vt:lpstr>PowerPoint Presentation</vt:lpstr>
      <vt:lpstr> Complications of Pertussis:  </vt:lpstr>
      <vt:lpstr> 8). Children with RUBELLA, GERMAN MEASLES, LITTLE RED </vt:lpstr>
      <vt:lpstr>  Signs and Symptoms of Rubella:  </vt:lpstr>
      <vt:lpstr>Diagnosis of Rubella </vt:lpstr>
      <vt:lpstr> 9) Children with Viral HEPATITIS </vt:lpstr>
      <vt:lpstr> Children with HEPATITIS A </vt:lpstr>
      <vt:lpstr>Prevention and Vaccination of Hepatitis A</vt:lpstr>
      <vt:lpstr>Treatment of Hepatitis A</vt:lpstr>
      <vt:lpstr> Children with HEPATITIS B </vt:lpstr>
      <vt:lpstr>Signs and Symptoms of Hepatitis B</vt:lpstr>
      <vt:lpstr>Prevention and Vaccination of Hepatitis B:</vt:lpstr>
      <vt:lpstr> 10) Children with HAEMOPHILUS INFLUENZA HIB </vt:lpstr>
      <vt:lpstr>Prevention of Haemophilus Influenza</vt:lpstr>
      <vt:lpstr> Diagnosis of Haemophilus Influenza</vt:lpstr>
      <vt:lpstr> 10) HAEMOPHILUS INFLUENZA HIB Complication  </vt:lpstr>
      <vt:lpstr> 11) Children with TUBERCULOSIS (TB) </vt:lpstr>
      <vt:lpstr> Signs and Symptoms of TB  </vt:lpstr>
      <vt:lpstr>Diagnosis of TB</vt:lpstr>
      <vt:lpstr>Diagnosis of TB</vt:lpstr>
      <vt:lpstr>Vaccination of Tuberculosis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179</cp:revision>
  <dcterms:created xsi:type="dcterms:W3CDTF">2022-10-24T04:41:32Z</dcterms:created>
  <dcterms:modified xsi:type="dcterms:W3CDTF">2023-12-26T06:31:52Z</dcterms:modified>
</cp:coreProperties>
</file>