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1033" r:id="rId2"/>
    <p:sldId id="624" r:id="rId3"/>
    <p:sldId id="625" r:id="rId4"/>
    <p:sldId id="630" r:id="rId5"/>
    <p:sldId id="634" r:id="rId6"/>
    <p:sldId id="1441" r:id="rId7"/>
    <p:sldId id="641" r:id="rId8"/>
    <p:sldId id="645" r:id="rId9"/>
    <p:sldId id="1442" r:id="rId10"/>
    <p:sldId id="648" r:id="rId11"/>
    <p:sldId id="650" r:id="rId12"/>
    <p:sldId id="651" r:id="rId13"/>
    <p:sldId id="652" r:id="rId14"/>
    <p:sldId id="657" r:id="rId15"/>
    <p:sldId id="658" r:id="rId16"/>
    <p:sldId id="659" r:id="rId17"/>
    <p:sldId id="660" r:id="rId18"/>
    <p:sldId id="662" r:id="rId19"/>
    <p:sldId id="1028" r:id="rId20"/>
    <p:sldId id="554" r:id="rId21"/>
    <p:sldId id="556" r:id="rId22"/>
    <p:sldId id="561" r:id="rId23"/>
    <p:sldId id="562" r:id="rId24"/>
    <p:sldId id="563" r:id="rId25"/>
    <p:sldId id="564" r:id="rId26"/>
    <p:sldId id="565" r:id="rId27"/>
    <p:sldId id="1029" r:id="rId28"/>
    <p:sldId id="566" r:id="rId29"/>
    <p:sldId id="568" r:id="rId30"/>
    <p:sldId id="569" r:id="rId31"/>
    <p:sldId id="570" r:id="rId32"/>
    <p:sldId id="571" r:id="rId33"/>
    <p:sldId id="572" r:id="rId34"/>
    <p:sldId id="573" r:id="rId35"/>
    <p:sldId id="1030" r:id="rId36"/>
    <p:sldId id="575" r:id="rId37"/>
    <p:sldId id="576" r:id="rId38"/>
    <p:sldId id="577" r:id="rId39"/>
    <p:sldId id="578" r:id="rId40"/>
    <p:sldId id="1031" r:id="rId41"/>
    <p:sldId id="579" r:id="rId42"/>
    <p:sldId id="581" r:id="rId43"/>
    <p:sldId id="583" r:id="rId44"/>
    <p:sldId id="584" r:id="rId45"/>
    <p:sldId id="585" r:id="rId46"/>
    <p:sldId id="586" r:id="rId47"/>
    <p:sldId id="587" r:id="rId48"/>
    <p:sldId id="588" r:id="rId49"/>
    <p:sldId id="590" r:id="rId50"/>
    <p:sldId id="591" r:id="rId51"/>
    <p:sldId id="594" r:id="rId52"/>
    <p:sldId id="595" r:id="rId53"/>
    <p:sldId id="596" r:id="rId54"/>
    <p:sldId id="1032" r:id="rId55"/>
    <p:sldId id="610" r:id="rId56"/>
    <p:sldId id="612" r:id="rId57"/>
    <p:sldId id="613" r:id="rId58"/>
    <p:sldId id="616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60"/>
      </p:cViewPr>
      <p:guideLst/>
    </p:cSldViewPr>
  </p:slideViewPr>
  <p:outlineViewPr>
    <p:cViewPr>
      <p:scale>
        <a:sx n="33" d="100"/>
        <a:sy n="33" d="100"/>
      </p:scale>
      <p:origin x="0" y="-24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762-418C-4E2D-8291-CFABE99A81F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2CD20-73CA-49C0-9527-A33F1ED4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7274-A10D-40BB-9CE9-B666D7E45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FF90D-2FE8-4C94-8E8A-3A43DB50A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F43B9-FC16-48C9-86C8-5B06369C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AD168-3DD8-44B5-872C-B81F3DA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0F4F5-47A2-46AF-B9F3-C09B84B3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9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ED21-1B07-4969-91A4-782D415C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45D3C-662D-4953-8422-BCAD5E197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90C15-1223-4261-A46C-71A4D88E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04AED-322C-41D9-A3D0-A0786830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294A9-D2AB-4695-B628-665B1D3D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88919-B0AF-4FFD-A6D4-B883CE63B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C2BA-1975-45D5-BC05-4F94FE211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FFBE2-DF3D-4D44-B659-68548FDF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3FCE-07AF-4B6B-81A5-24525AFE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18DC-48DA-4CEC-A407-B7C70708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5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9721-51A5-4EDA-8D93-EE9F7EDE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00D2-27BF-490F-9596-C5DEEAA9F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2F75-B2E2-4D12-AE1C-F2719181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80F64-6686-4617-B872-FFD73B95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CDC1-4F8C-4FFE-ACFE-13466F67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0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ED0E-941D-47B6-B8F3-F40CC278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8221E-1B1A-4DAE-857B-FA2773AB1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95FA-BD15-4A66-8CA3-D1FA3F8B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6F9DE-D02C-4ADE-A3D6-09023280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AEA06-1A16-4680-A517-7055BC25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5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39B8-2229-4551-BB22-DA9650EF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8E078-E455-4F20-B0D4-0664C9FD4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D57BE-DEA4-4CF5-BE46-E46F85B6C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3A047-5AA7-49EF-AE41-5138DF5E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EAA98-F754-47DC-8B6E-F228B279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78461-8F10-4E48-97D0-A4CCF3C3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1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7433-381A-4F6F-8898-29C98529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D6886-0149-40DD-BCF8-62979ACF5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26583-1720-4A40-B108-B434A415E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9B4C4-BD9C-4F11-9D84-7E0ACB188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D7B78-B752-4E45-8255-31EC40051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0320D-EACB-451D-9C2C-6D5E60E7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996B8-1C0A-4A68-A4C6-39B091791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5C8CC-FDF1-46B9-858D-145F2D0A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C76FB-4FBD-431B-B83E-4DB98F8B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72E61-38F3-4262-ADBA-ED96C7EA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BB347-2635-4670-9152-6C394DD0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1DA3E-E09B-4F83-BD7C-7D8F1DFA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1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EDC21-5F3A-4F19-8D7A-1444EBB2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28BDB-A1EB-4EE3-B31D-05DDFA22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5D03D-A245-41E4-875E-57B91B23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7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E367-8278-448F-9DBD-9A47E63F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A0F6-8E74-484A-969D-7209B5F8E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A4F40-8972-4DF1-A773-81AEC6B6A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C12F9-1A54-48B2-A751-2C1ED67F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DC683-A9C9-4378-98E4-0FE8F90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F0234-49A2-4D48-A6AF-DB71D225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1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5CB1-3C2E-49A4-8623-70BA8C90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6E66C-0C5D-47A9-AC54-BCCA36642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83C58-03BD-4378-9CC7-2A4855918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DDAAA-4A61-4CE9-A778-96A707CC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E13B1-BE29-4F16-893D-94466EA3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1C6CB-894C-4F0B-85A9-5A5F98E4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8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D7BE0-38D4-492B-A612-F4BCB9A0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5EFD2-C3D3-4FED-B4A8-575E627AB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6341E-1B85-4D16-B4BA-91430D72A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AE688-90AB-480A-9311-7B6F4CC19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A08F3-B112-4B0D-8B18-D9A45654D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BF47-C64D-49DD-9607-12745AF5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95" y="1026941"/>
            <a:ext cx="7704403" cy="3671668"/>
          </a:xfrm>
        </p:spPr>
        <p:txBody>
          <a:bodyPr>
            <a:noAutofit/>
          </a:bodyPr>
          <a:lstStyle/>
          <a:p>
            <a:pPr algn="ctr"/>
            <a:b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6 </a:t>
            </a:r>
            <a:b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Children With Skin Disorder</a:t>
            </a:r>
            <a:b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2-Rest and Sleep</a:t>
            </a:r>
            <a:b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Pain Management</a:t>
            </a:r>
            <a:b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sv-SE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Sudden Infant Death Syndrome (SIDs)</a:t>
            </a:r>
            <a:br>
              <a:rPr lang="sv-SE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5-Pediatric Medications</a:t>
            </a:r>
            <a:br>
              <a:rPr lang="sv-SE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6-Play Therapy</a:t>
            </a:r>
            <a:br>
              <a:rPr lang="sv-SE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CBE1C-26C3-4E5B-AB52-CF1909D1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487594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4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lvl="0" indent="0" algn="ctr">
              <a:lnSpc>
                <a:spcPct val="110000"/>
              </a:lnSpc>
              <a:buNone/>
            </a:pP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Symptoms of Seborrheic Dermatitis: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Skin lesions </a:t>
            </a:r>
          </a:p>
          <a:p>
            <a:pPr lvl="0" algn="justLow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Greasy, oily areas of skin</a:t>
            </a:r>
          </a:p>
          <a:p>
            <a:pPr lvl="0" algn="justLow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Skin scales: white and flaking, or yellowish, oily, and adherent,  "dandruff"</a:t>
            </a:r>
          </a:p>
          <a:p>
            <a:pPr lvl="0" algn="justLow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Itching </a:t>
            </a:r>
          </a:p>
          <a:p>
            <a:pPr lvl="0" algn="justLow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Mild redness</a:t>
            </a:r>
          </a:p>
          <a:p>
            <a:pPr lvl="0" algn="justLow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Hair loss</a:t>
            </a:r>
          </a:p>
          <a:p>
            <a:pPr algn="ctr">
              <a:lnSpc>
                <a:spcPct val="110000"/>
              </a:lnSpc>
            </a:pP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Diagnosis and Tests of Seborrheic Dermatitis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Physical exam 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skin biopsy may be needed in exfoliative erythroderma, 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Fungal culture </a:t>
            </a:r>
          </a:p>
          <a:p>
            <a:pPr algn="justLow">
              <a:lnSpc>
                <a:spcPct val="110000"/>
              </a:lnSpc>
            </a:pP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7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847443" cy="1417638"/>
          </a:xfrm>
        </p:spPr>
        <p:txBody>
          <a:bodyPr>
            <a:noAutofit/>
          </a:bodyPr>
          <a:lstStyle/>
          <a:p>
            <a:pPr algn="ctr"/>
            <a:b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 of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Seborrheic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Dermatitis</a:t>
            </a:r>
            <a:b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11476383" cy="5334000"/>
          </a:xfrm>
        </p:spPr>
        <p:txBody>
          <a:bodyPr/>
          <a:lstStyle/>
          <a:p>
            <a:pPr lvl="0" algn="justLow">
              <a:lnSpc>
                <a:spcPct val="10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Avoid shampoo and topical product that dry the hair and skin</a:t>
            </a:r>
          </a:p>
          <a:p>
            <a:pPr lvl="0" algn="justLow">
              <a:lnSpc>
                <a:spcPct val="10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Steroid </a:t>
            </a:r>
          </a:p>
          <a:p>
            <a:pPr lvl="0" algn="justLow">
              <a:lnSpc>
                <a:spcPct val="10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Antifungal drug: selenium sulfide </a:t>
            </a:r>
          </a:p>
          <a:p>
            <a:pPr lvl="0" algn="justLow">
              <a:lnSpc>
                <a:spcPct val="10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Olive oil or mineral oil compresses with warm water</a:t>
            </a:r>
          </a:p>
          <a:p>
            <a:pPr algn="justLow">
              <a:lnSpc>
                <a:spcPct val="1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3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8713"/>
          </a:xfrm>
        </p:spPr>
        <p:txBody>
          <a:bodyPr>
            <a:noAutofit/>
          </a:bodyPr>
          <a:lstStyle/>
          <a:p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Children with DIAPER RASH AND DERMATITIS</a:t>
            </a:r>
            <a:b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0" y="1298713"/>
            <a:ext cx="12072730" cy="5559287"/>
          </a:xfrm>
        </p:spPr>
        <p:txBody>
          <a:bodyPr>
            <a:normAutofit/>
          </a:bodyPr>
          <a:lstStyle/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Cutaneous inflammation as a mild redness and scaling at the area of skin covered by infant's diaper. 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In bad cases, the rash can cause pimples, blisters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Rash may spread outside the diaper area. 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It is common in infancy 25% of infants  had diaper rash 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High risk at age of 3 – 6 months </a:t>
            </a:r>
          </a:p>
          <a:p>
            <a:pPr marL="0" indent="0" algn="justLow">
              <a:lnSpc>
                <a:spcPct val="120000"/>
              </a:lnSpc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6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763000" cy="1417638"/>
          </a:xfrm>
        </p:spPr>
        <p:txBody>
          <a:bodyPr>
            <a:noAutofit/>
          </a:bodyPr>
          <a:lstStyle/>
          <a:p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Causes of Diaper Rash</a:t>
            </a:r>
            <a:br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1965"/>
            <a:ext cx="12192000" cy="5519529"/>
          </a:xfrm>
        </p:spPr>
        <p:txBody>
          <a:bodyPr>
            <a:normAutofit/>
          </a:bodyPr>
          <a:lstStyle/>
          <a:p>
            <a:pPr lvl="0" algn="justLow"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Occlusion, humidity and friction when the skin is wetted</a:t>
            </a:r>
          </a:p>
          <a:p>
            <a:pPr lvl="0" algn="justLow"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Caused by diapers that rub against skin, fit too tightly or are left on for too long. </a:t>
            </a:r>
          </a:p>
          <a:p>
            <a:pPr lvl="0" algn="justLow"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Laundry soap, fabric softener, or bleach used to wash reusable diaper are irritant </a:t>
            </a:r>
          </a:p>
          <a:p>
            <a:pPr lvl="0" algn="justLow"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Skin PH and fecal enzymes: normal skin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4 – 5.5. </a:t>
            </a:r>
          </a:p>
          <a:p>
            <a:pPr lvl="0" algn="justLow"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Candidal growth: Candida albicans   has extended from GIT</a:t>
            </a:r>
          </a:p>
          <a:p>
            <a:pPr lvl="0" algn="justLow"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Plastic pants. It increase germs growth</a:t>
            </a:r>
          </a:p>
          <a:p>
            <a:pPr lvl="0" algn="justLow"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Diarrhea: the feces is more liquid and spread more across the skin </a:t>
            </a:r>
          </a:p>
          <a:p>
            <a:pPr lvl="0" algn="justLow"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Nutritional factors: malnutrition, zinc deficiency, bottle fed babies </a:t>
            </a:r>
          </a:p>
          <a:p>
            <a:pPr lvl="0" algn="justLow">
              <a:lnSpc>
                <a:spcPct val="12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6505"/>
            <a:ext cx="712304" cy="164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98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17" y="0"/>
            <a:ext cx="11940209" cy="1417638"/>
          </a:xfrm>
        </p:spPr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Treatments of Diaper Dermatitis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17" y="1272209"/>
            <a:ext cx="11979966" cy="5585791"/>
          </a:xfrm>
        </p:spPr>
        <p:txBody>
          <a:bodyPr>
            <a:normAutofit/>
          </a:bodyPr>
          <a:lstStyle/>
          <a:p>
            <a:pPr algn="justLow">
              <a:lnSpc>
                <a:spcPct val="120000"/>
              </a:lnSpc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Use absorbance diaper and changed frequently </a:t>
            </a:r>
          </a:p>
          <a:p>
            <a:pPr lvl="0" algn="justLow">
              <a:lnSpc>
                <a:spcPct val="120000"/>
              </a:lnSpc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Washing the diaper area with warm water and mild soap then drying the skin   </a:t>
            </a:r>
          </a:p>
          <a:p>
            <a:pPr lvl="0" algn="justLow">
              <a:lnSpc>
                <a:spcPct val="120000"/>
              </a:lnSpc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Skin protectants: Zinc oxide (1-25%), Petrolatum</a:t>
            </a:r>
          </a:p>
          <a:p>
            <a:pPr lvl="0" algn="justLow">
              <a:lnSpc>
                <a:spcPct val="120000"/>
              </a:lnSpc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Don’t use powder on skin.</a:t>
            </a:r>
          </a:p>
          <a:p>
            <a:pPr lvl="0" algn="justLow">
              <a:lnSpc>
                <a:spcPct val="120000"/>
              </a:lnSpc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Avoided use of hydrocortisone </a:t>
            </a:r>
          </a:p>
          <a:p>
            <a:pPr lvl="0" algn="justLow">
              <a:lnSpc>
                <a:spcPct val="120000"/>
              </a:lnSpc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Antifungal cream </a:t>
            </a:r>
          </a:p>
          <a:p>
            <a:pPr algn="justLow">
              <a:lnSpc>
                <a:spcPct val="12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30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5948"/>
          </a:xfrm>
        </p:spPr>
        <p:txBody>
          <a:bodyPr>
            <a:normAutofit fontScale="90000"/>
          </a:bodyPr>
          <a:lstStyle/>
          <a:p>
            <a:br>
              <a:rPr lang="en-US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Children with CANDIDA INFECTIONS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0" y="1600200"/>
            <a:ext cx="12059479" cy="5257800"/>
          </a:xfrm>
        </p:spPr>
        <p:txBody>
          <a:bodyPr>
            <a:normAutofit/>
          </a:bodyPr>
          <a:lstStyle/>
          <a:p>
            <a:pPr algn="justLow">
              <a:lnSpc>
                <a:spcPct val="12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Candidiasis is the most common oral fungal infection. (Candida albicans) which are considered normal growth. Sometimes Candida overgrowth occurs after antibiotics usage</a:t>
            </a:r>
          </a:p>
          <a:p>
            <a:pPr lvl="0" algn="justLow">
              <a:lnSpc>
                <a:spcPct val="12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Infection can occur with the steroid use </a:t>
            </a:r>
          </a:p>
          <a:p>
            <a:pPr lvl="0" algn="justLow">
              <a:lnSpc>
                <a:spcPct val="100000"/>
              </a:lnSpc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lvl="0" algn="justLow">
              <a:lnSpc>
                <a:spcPct val="100000"/>
              </a:lnSpc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93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" y="0"/>
            <a:ext cx="11993218" cy="1417638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Causes of Oral Thrush </a:t>
            </a:r>
            <a:br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" y="1417638"/>
            <a:ext cx="12099235" cy="5440362"/>
          </a:xfrm>
        </p:spPr>
        <p:txBody>
          <a:bodyPr>
            <a:normAutofit fontScale="85000" lnSpcReduction="10000"/>
          </a:bodyPr>
          <a:lstStyle/>
          <a:p>
            <a:pPr lvl="0" algn="justLow">
              <a:lnSpc>
                <a:spcPct val="12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Newborn infants often are exposed during delivery </a:t>
            </a:r>
          </a:p>
          <a:p>
            <a:pPr lvl="0" algn="justLow">
              <a:lnSpc>
                <a:spcPct val="12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Candida contamination of formula bottle nipples and pacifiers</a:t>
            </a:r>
          </a:p>
          <a:p>
            <a:pPr lvl="0" algn="justLow">
              <a:lnSpc>
                <a:spcPct val="12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Prolonged or repeated oral antibiotics, diabetes</a:t>
            </a:r>
          </a:p>
          <a:p>
            <a:pPr lvl="0" algn="justLow">
              <a:lnSpc>
                <a:spcPct val="12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Corticosteroids inhalers require water rinsing and spitting out in order to eliminate residual </a:t>
            </a:r>
          </a:p>
          <a:p>
            <a:pPr lvl="0" algn="justLow">
              <a:lnSpc>
                <a:spcPct val="12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Immune-compromised individuals </a:t>
            </a:r>
          </a:p>
          <a:p>
            <a:pPr lvl="0" algn="justLow">
              <a:lnSpc>
                <a:spcPct val="12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Poor oral hygiene</a:t>
            </a:r>
          </a:p>
          <a:p>
            <a:pPr lvl="0" algn="justLow">
              <a:lnSpc>
                <a:spcPct val="120000"/>
              </a:lnSpc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20000"/>
              </a:lnSpc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74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8" y="0"/>
            <a:ext cx="12019722" cy="1007165"/>
          </a:xfrm>
        </p:spPr>
        <p:txBody>
          <a:bodyPr>
            <a:noAutofit/>
          </a:bodyPr>
          <a:lstStyle/>
          <a:p>
            <a:pPr algn="ctr"/>
            <a:b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Signs and Symptoms of Oral Thrush</a:t>
            </a:r>
            <a:b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" y="1245705"/>
            <a:ext cx="12019722" cy="5612296"/>
          </a:xfrm>
        </p:spPr>
        <p:txBody>
          <a:bodyPr>
            <a:normAutofit fontScale="77500" lnSpcReduction="20000"/>
          </a:bodyPr>
          <a:lstStyle/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Cracked skin in the corners of the mouth or whitish patches on the lips, tongue, or inside the cheeks that look a little like </a:t>
            </a:r>
            <a:r>
              <a:rPr lang="en-US" sz="3800" u="sng" dirty="0">
                <a:latin typeface="Times New Roman" pitchFamily="18" charset="0"/>
                <a:cs typeface="Times New Roman" pitchFamily="18" charset="0"/>
              </a:rPr>
              <a:t>cottage cheese 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This coating may be differentiated from the very common off-white discoloration of the tongue associated with infant formula debris by several means: 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Oral Candida is a very bright white color; milk debris is an off-white color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Oral Candida may also involve the buccal surface, inner lip area and gingiva while milk debris is limited to the tongue; 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Oral Candida is rather adherent to an involved skin surface while milk debris may more easily be wiped off with a damp facecloth. 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lnSpc>
                <a:spcPct val="12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09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2765"/>
            <a:ext cx="12192001" cy="6559826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4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Diagnosis of Oral Thrush </a:t>
            </a:r>
            <a:endParaRPr lang="en-US" sz="4400" u="sng" dirty="0">
              <a:latin typeface="Times New Roman" pitchFamily="18" charset="0"/>
              <a:cs typeface="Times New Roman" pitchFamily="18" charset="0"/>
            </a:endParaRPr>
          </a:p>
          <a:p>
            <a:pPr lvl="0" algn="justLow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Physical exam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Tissue culture examination; biopsy in chronic cases.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en-US" sz="4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 of Oral Thrush</a:t>
            </a:r>
          </a:p>
          <a:p>
            <a:pPr marL="0" lvl="0" indent="0" algn="justLow">
              <a:lnSpc>
                <a:spcPct val="100000"/>
              </a:lnSpc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a.)Topical antifungal :  Nystatin, Azole derivatives, Amphotericin </a:t>
            </a:r>
          </a:p>
          <a:p>
            <a:pPr marL="0" indent="0" algn="justLow">
              <a:lnSpc>
                <a:spcPct val="100000"/>
              </a:lnSpc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b.)Systemic azoles for 14 days </a:t>
            </a:r>
          </a:p>
          <a:p>
            <a:pPr>
              <a:lnSpc>
                <a:spcPct val="100000"/>
              </a:lnSpc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72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BF47-C64D-49DD-9607-12745AF5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95" y="1026941"/>
            <a:ext cx="7704403" cy="3671668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and Sleep</a:t>
            </a:r>
            <a:endParaRPr lang="en-US" sz="8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CBE1C-26C3-4E5B-AB52-CF1909D1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487594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6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Autofit/>
          </a:bodyPr>
          <a:lstStyle/>
          <a:p>
            <a:b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Children with DERMATITIS</a:t>
            </a:r>
            <a:b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1" y="1417638"/>
            <a:ext cx="11926957" cy="5364162"/>
          </a:xfrm>
        </p:spPr>
        <p:txBody>
          <a:bodyPr>
            <a:normAutofit/>
          </a:bodyPr>
          <a:lstStyle/>
          <a:p>
            <a:pPr marL="0" indent="0" algn="justLow">
              <a:lnSpc>
                <a:spcPct val="11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Dermatitis is the inflammation of the skin</a:t>
            </a:r>
          </a:p>
          <a:p>
            <a:pPr marL="0" indent="0" algn="justLow">
              <a:lnSpc>
                <a:spcPct val="110000"/>
              </a:lnSpc>
              <a:buNone/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Causes of Dermatitis </a:t>
            </a:r>
          </a:p>
          <a:p>
            <a:pPr marL="0" indent="0" algn="justLow">
              <a:lnSpc>
                <a:spcPct val="11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	Allergies </a:t>
            </a:r>
          </a:p>
          <a:p>
            <a:pPr marL="0" indent="0" algn="justLow">
              <a:lnSpc>
                <a:spcPct val="11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	Irritants</a:t>
            </a:r>
          </a:p>
          <a:p>
            <a:pPr marL="0" indent="0" algn="justLow">
              <a:lnSpc>
                <a:spcPct val="11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	Ultraviolet light 	</a:t>
            </a:r>
          </a:p>
          <a:p>
            <a:pPr marL="0" indent="0" algn="justLow">
              <a:lnSpc>
                <a:spcPct val="11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	Foods </a:t>
            </a:r>
          </a:p>
          <a:p>
            <a:pPr marL="0" indent="0" algn="justLow">
              <a:lnSpc>
                <a:spcPct val="11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	Medications </a:t>
            </a:r>
          </a:p>
          <a:p>
            <a:pPr marL="0" indent="0" algn="justLow">
              <a:lnSpc>
                <a:spcPct val="11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	Hereditary</a:t>
            </a:r>
          </a:p>
          <a:p>
            <a:pPr algn="justLow">
              <a:lnSpc>
                <a:spcPct val="11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00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F3E53-0706-4C21-AD58-0F9BD5A1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904" y="125732"/>
            <a:ext cx="8040566" cy="858127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and Sleep</a:t>
            </a:r>
            <a:br>
              <a:rPr 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35AA2-498D-4441-A8E6-09DE569B5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0498"/>
            <a:ext cx="12192000" cy="5381770"/>
          </a:xfrm>
        </p:spPr>
        <p:txBody>
          <a:bodyPr>
            <a:normAutofit/>
          </a:bodyPr>
          <a:lstStyle/>
          <a:p>
            <a:pPr marL="300038" indent="-300038">
              <a:spcBef>
                <a:spcPts val="450"/>
              </a:spcBef>
              <a:spcAft>
                <a:spcPts val="45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calmness, relaxation without emotional stress and freedom from anxiety. </a:t>
            </a:r>
          </a:p>
          <a:p>
            <a:pPr marL="300038" indent="-300038">
              <a:spcBef>
                <a:spcPts val="450"/>
              </a:spcBef>
              <a:spcAft>
                <a:spcPts val="45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restores a person's energy, allowing the individual to resume optimal functioning.</a:t>
            </a:r>
          </a:p>
          <a:p>
            <a:pPr marL="300038" indent="-300038">
              <a:spcBef>
                <a:spcPts val="450"/>
              </a:spcBef>
              <a:spcAft>
                <a:spcPts val="45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basic human need according to Maslow's hierarchy.</a:t>
            </a:r>
          </a:p>
          <a:p>
            <a:pPr marL="300038" indent="-300038">
              <a:spcBef>
                <a:spcPts val="450"/>
              </a:spcBef>
              <a:spcAft>
                <a:spcPts val="45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 is characterized by: </a:t>
            </a:r>
          </a:p>
          <a:p>
            <a:pPr marL="400050" indent="-269081">
              <a:spcBef>
                <a:spcPts val="450"/>
              </a:spcBef>
              <a:spcAft>
                <a:spcPts val="45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 physical activity, </a:t>
            </a:r>
          </a:p>
          <a:p>
            <a:pPr marL="400050" indent="-269081">
              <a:spcBef>
                <a:spcPts val="450"/>
              </a:spcBef>
              <a:spcAft>
                <a:spcPts val="45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levels of consciousness, </a:t>
            </a:r>
          </a:p>
          <a:p>
            <a:pPr marL="400050" indent="-269081">
              <a:spcBef>
                <a:spcPts val="450"/>
              </a:spcBef>
              <a:spcAft>
                <a:spcPts val="45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the body’s physiologic process, </a:t>
            </a:r>
          </a:p>
          <a:p>
            <a:pPr marL="400050" indent="-269081">
              <a:spcBef>
                <a:spcPts val="450"/>
              </a:spcBef>
              <a:spcAft>
                <a:spcPts val="45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 responsiveness to stimuli.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18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7A5A-40C1-4AD5-A313-403542DF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1"/>
            <a:ext cx="10353821" cy="984738"/>
          </a:xfrm>
        </p:spPr>
        <p:txBody>
          <a:bodyPr>
            <a:noAutofit/>
          </a:bodyPr>
          <a:lstStyle/>
          <a:p>
            <a:pPr algn="ctr"/>
            <a:br>
              <a:rPr lang="en-US" altLang="ar-JO" sz="49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ar-JO" sz="49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Stages of Sleep</a:t>
            </a:r>
            <a:br>
              <a:rPr lang="en-US" altLang="ar-JO" sz="49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95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09AF-B503-40B5-8A8B-C6C45BAE9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153551"/>
            <a:ext cx="12037255" cy="5507501"/>
          </a:xfrm>
        </p:spPr>
        <p:txBody>
          <a:bodyPr>
            <a:normAutofit fontScale="92500" lnSpcReduction="10000"/>
          </a:bodyPr>
          <a:lstStyle/>
          <a:p>
            <a:pPr marL="334566" lvl="1" indent="-334566">
              <a:spcBef>
                <a:spcPts val="675"/>
              </a:spcBef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NREM (Non Rapid Eye Movement): </a:t>
            </a:r>
          </a:p>
          <a:p>
            <a:pPr marL="342900" lvl="1" indent="-342900">
              <a:spcBef>
                <a:spcPts val="675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referred to as slow-wave sleep. </a:t>
            </a:r>
          </a:p>
          <a:p>
            <a:pPr marL="342900" lvl="1" indent="-342900">
              <a:spcBef>
                <a:spcPts val="675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sleep during a night is NREM sleep. </a:t>
            </a:r>
          </a:p>
          <a:p>
            <a:pPr marL="342900" lvl="1" indent="-342900">
              <a:spcBef>
                <a:spcPts val="675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deep, restful sleep, and brings a decrease in all physiologic functions (blood pressure, heart rate respiratory, muscles activity…. ) except gastrointestinal tract Activity (increase)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REM (Rapid Eye Movement</a:t>
            </a: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constitutes about 25% of the sleep of a young adult. </a:t>
            </a: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not a restful as NREM sleep, and most dreams take place during REM sleep. </a:t>
            </a: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dreams are usually remembered.</a:t>
            </a: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sleeper may be difficult to arouse</a:t>
            </a: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eye movements</a:t>
            </a:r>
          </a:p>
          <a:p>
            <a:pPr algn="l" rtl="0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metabolism increases</a:t>
            </a:r>
          </a:p>
          <a:p>
            <a:pPr marL="0" indent="0" algn="l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65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B9FB5-AEC6-499E-8311-55CE5411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770" y="27709"/>
            <a:ext cx="8767689" cy="854612"/>
          </a:xfrm>
        </p:spPr>
        <p:txBody>
          <a:bodyPr>
            <a:noAutofit/>
          </a:bodyPr>
          <a:lstStyle/>
          <a:p>
            <a:pPr algn="l"/>
            <a:br>
              <a:rPr lang="en-US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Sleep</a:t>
            </a:r>
            <a:br>
              <a:rPr lang="en-US" sz="4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5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D995-5204-4D32-95D1-53C950490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167617"/>
            <a:ext cx="11873132" cy="5176911"/>
          </a:xfrm>
        </p:spPr>
        <p:txBody>
          <a:bodyPr>
            <a:normAutofit/>
          </a:bodyPr>
          <a:lstStyle/>
          <a:p>
            <a:pPr marL="742950">
              <a:spcBef>
                <a:spcPts val="450"/>
              </a:spcBef>
              <a:buFontTx/>
              <a:buAutoNum type="arabicPeriod"/>
              <a:defRPr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 marL="742950">
              <a:spcBef>
                <a:spcPts val="450"/>
              </a:spcBef>
              <a:buFontTx/>
              <a:buAutoNum type="arabicPeriod"/>
              <a:defRPr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Illness</a:t>
            </a:r>
          </a:p>
          <a:p>
            <a:pPr marL="742950">
              <a:spcBef>
                <a:spcPts val="450"/>
              </a:spcBef>
              <a:buFontTx/>
              <a:buAutoNum type="arabicPeriod"/>
              <a:defRPr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  <a:p>
            <a:pPr marL="742950">
              <a:spcBef>
                <a:spcPts val="450"/>
              </a:spcBef>
              <a:buFontTx/>
              <a:buAutoNum type="arabicPeriod"/>
              <a:defRPr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</a:p>
          <a:p>
            <a:pPr marL="742950">
              <a:spcBef>
                <a:spcPts val="450"/>
              </a:spcBef>
              <a:buFontTx/>
              <a:buAutoNum type="arabicPeriod"/>
              <a:defRPr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</a:p>
          <a:p>
            <a:pPr marL="742950">
              <a:spcBef>
                <a:spcPts val="450"/>
              </a:spcBef>
              <a:buFontTx/>
              <a:buAutoNum type="arabicPeriod"/>
              <a:defRPr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24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1E837-1F8D-4896-9CD3-4FC9D5CC8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605846" cy="1420416"/>
          </a:xfrm>
        </p:spPr>
        <p:txBody>
          <a:bodyPr>
            <a:noAutofit/>
          </a:bodyPr>
          <a:lstStyle/>
          <a:p>
            <a:pPr algn="ctr"/>
            <a:b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Sleep Disorders:</a:t>
            </a:r>
            <a:b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AE1F9-61EF-42EC-AD8A-F3AC4AC3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0417"/>
            <a:ext cx="12192000" cy="5361383"/>
          </a:xfrm>
        </p:spPr>
        <p:txBody>
          <a:bodyPr>
            <a:normAutofit/>
          </a:bodyPr>
          <a:lstStyle/>
          <a:p>
            <a:pPr marL="334566" indent="-334566">
              <a:buNone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Primary sleep disorders: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person's sleep problem is the main disorder.</a:t>
            </a:r>
          </a:p>
          <a:p>
            <a:pPr marL="269081" indent="-269081"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Insomnia: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inability to obtain an adequate amount of sleep.</a:t>
            </a:r>
          </a:p>
          <a:p>
            <a:pPr marL="269081" indent="-269081"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Hypersomnia: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excessive sleep, particularly in the day time.</a:t>
            </a:r>
          </a:p>
          <a:p>
            <a:pPr marL="269081" indent="-269081"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Narcolepsy: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sudden sleepiness that occurs during the day.</a:t>
            </a:r>
          </a:p>
          <a:p>
            <a:pPr marL="269081" indent="-269081"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 apnea: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periodic cessation of breathing during sleep.</a:t>
            </a:r>
          </a:p>
          <a:p>
            <a:pPr marL="269081" indent="-269081"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 Deprivation: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prolonged disturbance result in decreases in amount, quality and consistency of sleep.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not a sleep disorder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itself but a result of sleep disturbances.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70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2181-6FA5-4EFA-BC4B-142F8175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855" y="0"/>
            <a:ext cx="8857956" cy="1524000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Sleep Disorders:</a:t>
            </a:r>
            <a:b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2166-90FC-4D8E-9CD8-179C5EAB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026942"/>
            <a:ext cx="12009120" cy="5831057"/>
          </a:xfrm>
        </p:spPr>
        <p:txBody>
          <a:bodyPr/>
          <a:lstStyle/>
          <a:p>
            <a:pPr marL="0" indent="0">
              <a:buNone/>
            </a:pPr>
            <a:r>
              <a:rPr lang="en-US" altLang="ar-JO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2-Parasomnia: </a:t>
            </a:r>
            <a:r>
              <a:rPr lang="en-US" altLang="ar-JO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 cluster of waking behaviors that appear during sleep and   interfere with sleep. </a:t>
            </a:r>
          </a:p>
          <a:p>
            <a:pPr marL="0" indent="0">
              <a:buNone/>
            </a:pPr>
            <a:r>
              <a:rPr lang="en-US" altLang="ar-JO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Parasomnia includes:</a:t>
            </a:r>
          </a:p>
          <a:p>
            <a:pPr marL="0" indent="0">
              <a:buFont typeface="Century Gothic" panose="020B0502020202020204" pitchFamily="34" charset="0"/>
              <a:buAutoNum type="arabicPeriod"/>
            </a:pPr>
            <a:r>
              <a:rPr lang="en-US" altLang="ar-SA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Sleep walking:</a:t>
            </a:r>
            <a:r>
              <a:rPr lang="en-US" altLang="ar-S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occurs 1-2 hours after falling a sleep.</a:t>
            </a:r>
          </a:p>
          <a:p>
            <a:pPr marL="0" indent="0">
              <a:buFont typeface="Century Gothic" panose="020B0502020202020204" pitchFamily="34" charset="0"/>
              <a:buAutoNum type="arabicPeriod"/>
            </a:pPr>
            <a:r>
              <a:rPr lang="en-US" altLang="ar-S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 talking: </a:t>
            </a:r>
            <a:r>
              <a:rPr lang="en-US" alt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Talking during sleep occurs during NREM sleep before REM sleep. </a:t>
            </a:r>
          </a:p>
          <a:p>
            <a:pPr marL="0" indent="0">
              <a:buFont typeface="Century Gothic" panose="020B0502020202020204" pitchFamily="34" charset="0"/>
              <a:buAutoNum type="arabicPeriod"/>
            </a:pPr>
            <a:r>
              <a:rPr lang="en-US" altLang="ar-S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Nocturnal enuresis: </a:t>
            </a:r>
            <a:r>
              <a:rPr lang="en-US" alt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bed wetting during sleep, and usually occurs in children over 3 years old.</a:t>
            </a:r>
          </a:p>
          <a:p>
            <a:pPr marL="0" indent="0">
              <a:buFont typeface="Century Gothic" panose="020B0502020202020204" pitchFamily="34" charset="0"/>
              <a:buAutoNum type="arabicPeriod"/>
            </a:pPr>
            <a:r>
              <a:rPr lang="en-US" altLang="ar-S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Bruxism: </a:t>
            </a:r>
            <a:r>
              <a:rPr lang="en-US" alt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clenching and grinding of teeth.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14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C3443-1AB9-42EF-B145-7DCBB128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26801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to Reduce Environmental Distraction: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121CB-316D-4B12-B2FE-1909F0960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420416"/>
            <a:ext cx="12009120" cy="5361384"/>
          </a:xfrm>
        </p:spPr>
        <p:txBody>
          <a:bodyPr>
            <a:normAutofit/>
          </a:bodyPr>
          <a:lstStyle/>
          <a:p>
            <a:pPr>
              <a:spcBef>
                <a:spcPts val="1350"/>
              </a:spcBef>
              <a:buFont typeface="+mj-lt"/>
              <a:buAutoNum type="arabi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the door of the client's room.</a:t>
            </a:r>
          </a:p>
          <a:p>
            <a:pPr>
              <a:spcBef>
                <a:spcPts val="1350"/>
              </a:spcBef>
              <a:buFont typeface="+mj-lt"/>
              <a:buAutoNum type="arabi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Pull curtains around the client's bed.</a:t>
            </a:r>
          </a:p>
          <a:p>
            <a:pPr>
              <a:spcBef>
                <a:spcPts val="1350"/>
              </a:spcBef>
              <a:buFont typeface="+mj-lt"/>
              <a:buAutoNum type="arabi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soft music.</a:t>
            </a:r>
          </a:p>
          <a:p>
            <a:pPr>
              <a:spcBef>
                <a:spcPts val="1350"/>
              </a:spcBef>
              <a:buFont typeface="+mj-lt"/>
              <a:buAutoNum type="arabi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or eliminate lightening.</a:t>
            </a:r>
          </a:p>
          <a:p>
            <a:pPr>
              <a:spcBef>
                <a:spcPts val="1350"/>
              </a:spcBef>
              <a:buFont typeface="+mj-lt"/>
              <a:buAutoNum type="arabi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amount &amp; type of stimuli (e.g. T.V, staff conversations).</a:t>
            </a:r>
          </a:p>
          <a:p>
            <a:pPr>
              <a:spcBef>
                <a:spcPts val="1350"/>
              </a:spcBef>
              <a:buFont typeface="+mj-lt"/>
              <a:buAutoNum type="arabi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the client with a compatible roommate. </a:t>
            </a:r>
          </a:p>
          <a:p>
            <a:pPr algn="l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58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57DF9-DAE8-482A-9A73-77C72DBF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52400"/>
            <a:ext cx="9052560" cy="1268016"/>
          </a:xfrm>
        </p:spPr>
        <p:txBody>
          <a:bodyPr>
            <a:noAutofit/>
          </a:bodyPr>
          <a:lstStyle/>
          <a:p>
            <a:b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Measures for Sleep:</a:t>
            </a:r>
            <a:b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AD570-AE86-4BDE-9C21-3F703D09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524001"/>
            <a:ext cx="11704320" cy="5181599"/>
          </a:xfrm>
        </p:spPr>
        <p:txBody>
          <a:bodyPr>
            <a:noAutofit/>
          </a:bodyPr>
          <a:lstStyle/>
          <a:p>
            <a:pPr marL="400050" indent="-334566">
              <a:spcBef>
                <a:spcPts val="1350"/>
              </a:spcBef>
              <a:buFont typeface="+mj-lt"/>
              <a:buAutoNum type="arabicPeriod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night light.</a:t>
            </a:r>
          </a:p>
          <a:p>
            <a:pPr marL="400050" indent="-334566">
              <a:spcBef>
                <a:spcPts val="1350"/>
              </a:spcBef>
              <a:buFont typeface="+mj-lt"/>
              <a:buAutoNum type="arabicPeriod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the bed in low position.</a:t>
            </a:r>
          </a:p>
          <a:p>
            <a:pPr marL="400050" indent="-334566">
              <a:spcBef>
                <a:spcPts val="1350"/>
              </a:spcBef>
              <a:buFont typeface="+mj-lt"/>
              <a:buAutoNum type="arabicPeriod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side rails if appropriate.</a:t>
            </a:r>
          </a:p>
          <a:p>
            <a:pPr marL="400050" indent="-334566">
              <a:spcBef>
                <a:spcPts val="1350"/>
              </a:spcBef>
              <a:buFont typeface="+mj-lt"/>
              <a:buAutoNum type="arabicPeriod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the call bell within easy reach.</a:t>
            </a:r>
          </a:p>
          <a:p>
            <a:pPr marL="400050" indent="-334566">
              <a:spcBef>
                <a:spcPts val="1350"/>
              </a:spcBef>
              <a:buFont typeface="+mj-lt"/>
              <a:buAutoNum type="arabicPeriod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 the client with I.V fluid how to move about.</a:t>
            </a:r>
          </a:p>
          <a:p>
            <a:pPr marL="400050" indent="-334566">
              <a:spcBef>
                <a:spcPts val="1350"/>
              </a:spcBef>
              <a:buFont typeface="+mj-lt"/>
              <a:buAutoNum type="arabicPeriod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tubing long enough to permit the client to move. </a:t>
            </a:r>
          </a:p>
          <a:p>
            <a:pPr algn="l" rtl="0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67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BF47-C64D-49DD-9607-12745AF5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95" y="1026941"/>
            <a:ext cx="7704403" cy="367166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 Management</a:t>
            </a:r>
            <a:br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CBE1C-26C3-4E5B-AB52-CF1909D1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487594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80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ABCF-FD8C-46A8-980D-59386B64D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04800"/>
            <a:ext cx="8672732" cy="994172"/>
          </a:xfrm>
        </p:spPr>
        <p:txBody>
          <a:bodyPr>
            <a:noAutofit/>
          </a:bodyPr>
          <a:lstStyle/>
          <a:p>
            <a:b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 Management</a:t>
            </a:r>
            <a:b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46840-5003-4084-8F18-CB13D24ED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1447799"/>
            <a:ext cx="11985674" cy="5290625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10000"/>
              </a:lnSpc>
            </a:pPr>
            <a:r>
              <a:rPr lang="en-US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pain in children depends on the cooperation and developmental stage of the child. </a:t>
            </a:r>
          </a:p>
          <a:p>
            <a:pPr algn="l" rtl="0">
              <a:lnSpc>
                <a:spcPct val="11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of Pain in Infants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Crying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Tightly closed eyes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Eyebrows lowered and tightly drawn together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Rigid body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Whipping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heart rate</a:t>
            </a:r>
          </a:p>
          <a:p>
            <a:pPr algn="l" rtl="0">
              <a:lnSpc>
                <a:spcPct val="110000"/>
              </a:lnSpc>
            </a:pPr>
            <a:endParaRPr lang="en-US" sz="36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58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FA00-644D-4014-9EED-C5514992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24"/>
            <a:ext cx="11999742" cy="1268016"/>
          </a:xfrm>
        </p:spPr>
        <p:txBody>
          <a:bodyPr>
            <a:normAutofit/>
          </a:bodyPr>
          <a:lstStyle/>
          <a:p>
            <a:pPr algn="ctr"/>
            <a:r>
              <a:rPr lang="en-US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of Pain in Toddlers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C158D-D4EB-4DD5-9E9A-FCE5DB2C9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3212"/>
            <a:ext cx="11704319" cy="55461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Expressing pain verbally</a:t>
            </a:r>
          </a:p>
          <a:p>
            <a:pPr algn="l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Beating extremities</a:t>
            </a:r>
          </a:p>
          <a:p>
            <a:pPr algn="l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Crying loudly</a:t>
            </a:r>
          </a:p>
          <a:p>
            <a:pPr algn="l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Screaming</a:t>
            </a:r>
          </a:p>
          <a:p>
            <a:pPr algn="l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uncooperative</a:t>
            </a:r>
          </a:p>
          <a:p>
            <a:pPr algn="l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Palpating (examining with the hands) a source of pain</a:t>
            </a:r>
          </a:p>
          <a:p>
            <a:pPr algn="l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Requesting to be comforted</a:t>
            </a:r>
          </a:p>
          <a:p>
            <a:pPr algn="l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Clinging to a significant person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6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txBody>
          <a:bodyPr>
            <a:noAutofit/>
          </a:bodyPr>
          <a:lstStyle/>
          <a:p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Types of dermatitis: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a.Contact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dermatitis</a:t>
            </a:r>
            <a:br>
              <a:rPr lang="en-US" sz="60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072729" cy="5287961"/>
          </a:xfrm>
        </p:spPr>
        <p:txBody>
          <a:bodyPr>
            <a:normAutofit fontScale="85000" lnSpcReduction="20000"/>
          </a:bodyPr>
          <a:lstStyle/>
          <a:p>
            <a:pPr algn="justLow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Inflammation of skin caused by direct contact with an external irritating substance.</a:t>
            </a:r>
          </a:p>
          <a:p>
            <a:pPr algn="justLow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5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Common Allergens Associated with Contact Dermatitis</a:t>
            </a:r>
            <a:endParaRPr lang="en-US" sz="5200" dirty="0">
              <a:latin typeface="Times New Roman" pitchFamily="18" charset="0"/>
              <a:cs typeface="Times New Roman" pitchFamily="18" charset="0"/>
            </a:endParaRPr>
          </a:p>
          <a:p>
            <a:pPr lvl="0" algn="justLow">
              <a:lnSpc>
                <a:spcPct val="120000"/>
              </a:lnSpc>
            </a:pP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Poison ivy, oak, sumac,  cobalt, copper, chromium, gold, mercury, nickel, zinc, Antibiotics, Topical anesthetics </a:t>
            </a:r>
          </a:p>
          <a:p>
            <a:pPr algn="justLow">
              <a:lnSpc>
                <a:spcPct val="1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57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FA00-644D-4014-9EED-C5514992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3" y="1"/>
            <a:ext cx="11605846" cy="914399"/>
          </a:xfrm>
        </p:spPr>
        <p:txBody>
          <a:bodyPr>
            <a:noAutofit/>
          </a:bodyPr>
          <a:lstStyle/>
          <a:p>
            <a:b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of Pain in School-age children</a:t>
            </a:r>
            <a:b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C158D-D4EB-4DD5-9E9A-FCE5DB2C9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914400"/>
            <a:ext cx="11741834" cy="5791200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Delaying, trying to talk out of the situation where pain is anticipated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muscular rigidity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of Pain in Adolescent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 tension, but with control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Verbal expressions and description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35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3950-0524-4F91-A9B9-57CD4360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28600"/>
            <a:ext cx="7886700" cy="994172"/>
          </a:xfrm>
        </p:spPr>
        <p:txBody>
          <a:bodyPr>
            <a:normAutofit/>
          </a:bodyPr>
          <a:lstStyle/>
          <a:p>
            <a:r>
              <a:rPr lang="en-US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 Scales</a:t>
            </a:r>
            <a:endParaRPr lang="en-US" sz="405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8562-BDC1-4B62-9A54-1F3E27CE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0" y="1295400"/>
            <a:ext cx="8572500" cy="5334000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Wong–Baker Faces Pain Rating Scale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ABB86-2DC9-487D-9558-6855C7AD2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" y="1814733"/>
            <a:ext cx="11605846" cy="45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38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4E94-C22A-431C-A247-8D5030F0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Analog Scale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0D96D-A05A-400E-9FC8-E41233CD0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AB0DD-0ECF-4279-A1AE-4459FD142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" y="1441191"/>
            <a:ext cx="11408899" cy="44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04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F1DAB-F9EF-4799-A369-FEAF5C3E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803"/>
            <a:ext cx="12056011" cy="12680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FLACC Scale</a:t>
            </a:r>
            <a:r>
              <a:rPr lang="en-US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or </a:t>
            </a:r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Face, Legs, Activity, Cry, Consolability Scale</a:t>
            </a:r>
            <a:r>
              <a:rPr lang="en-US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928AF-8D7B-4DAD-A588-7BAF2789E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125267"/>
            <a:ext cx="7886700" cy="74718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D3F59-2507-41D7-AE06-25E944486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1170432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40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F381-310D-44CD-AA25-7F2184502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8" y="1"/>
            <a:ext cx="10917702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Pain </a:t>
            </a:r>
            <a:br>
              <a:rPr lang="en-US" sz="5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2537E-5B2F-478E-9073-FCEA94404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1322363"/>
            <a:ext cx="12093526" cy="5430129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Non-pharmacological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treatment with a sweet-tasting solution (pacifier)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Breastfeeding 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Skin-to-skin care (kangaroo care)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Gently rocking the baby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Swaddling</a:t>
            </a:r>
          </a:p>
          <a:p>
            <a:pPr marL="0" indent="0" algn="l" rtl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Pharmacological</a:t>
            </a:r>
          </a:p>
          <a:p>
            <a:pPr algn="l" rtl="0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Analgesic: Paracetamol, NSAIDs,</a:t>
            </a:r>
          </a:p>
          <a:p>
            <a:pPr algn="l" rtl="0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Opioids: codeine, morphine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49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BF47-C64D-49DD-9607-12745AF5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95" y="1026941"/>
            <a:ext cx="7704403" cy="367166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Sudden Infant Death Syndrome (SIDs)</a:t>
            </a:r>
            <a:br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CBE1C-26C3-4E5B-AB52-CF1909D1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487594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90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871D-4843-4CFC-A0A8-C00A918A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-8312"/>
            <a:ext cx="11704320" cy="1182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Sudden Infant Death Syndrome (SIDs)</a:t>
            </a:r>
            <a:endParaRPr lang="en-US" sz="8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BF681-E652-4D77-B951-FBB17AC51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1524000"/>
            <a:ext cx="82296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6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unexplained death, usually during sleep, of a seemingly healthy baby less than a year old.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2F866-79D9-4619-A518-AC94A512C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459" y="1716259"/>
            <a:ext cx="3414932" cy="483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72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3F24-0E29-4B1A-8FEE-482C0137B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76200"/>
            <a:ext cx="11985674" cy="1268016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Sudden Infant Death Syndrome (SIDs) Causes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F1308-37BD-4A2B-BE03-3ACB3D5EE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1"/>
            <a:ext cx="11985674" cy="5410199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35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cause is unknown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combination of physical and sleep environmental factors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factors vary from child to child.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factors associated with SIDS include: brain defects, low birth weight, respiratory infection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35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 environmental factors: sleeping on the abdomen or side, sleeping on a soft surface, overheating.</a:t>
            </a:r>
          </a:p>
          <a:p>
            <a:pPr marL="0" indent="0" algn="l" rtl="0">
              <a:buNone/>
            </a:pPr>
            <a:r>
              <a:rPr lang="en-US" sz="35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Maternal risk factors: mother is younger than 20 smokes cigarettes, uses drugs or alcohol</a:t>
            </a:r>
          </a:p>
          <a:p>
            <a:pPr marL="0" indent="0">
              <a:buNone/>
            </a:pPr>
            <a:endParaRPr lang="en-US" b="1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99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AD356-F07E-4DE0-92A5-1D3252C27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4" y="152400"/>
            <a:ext cx="12093526" cy="12680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  <a:r>
              <a:rPr lang="sv-SE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Sudden Infant Death Syndrome 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55E3F-4E4B-4F9F-BFE4-3DD52348D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1420416"/>
            <a:ext cx="11995051" cy="5285184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There's no guaranteed way to prevent SIDS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safely measures: </a:t>
            </a:r>
          </a:p>
          <a:p>
            <a:pPr algn="l" rt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to sleep. Place baby to sleep on his or her back</a:t>
            </a:r>
          </a:p>
          <a:p>
            <a:pPr algn="l" rt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crib as simple as possible:  Remove all toys and stuffed animals from the crib</a:t>
            </a:r>
          </a:p>
          <a:p>
            <a:pPr algn="l" rt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baby sleep in in mother room.</a:t>
            </a:r>
          </a:p>
          <a:p>
            <a:pPr algn="l" rt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Breast-feed baby, if possible. </a:t>
            </a:r>
          </a:p>
          <a:p>
            <a:pPr algn="l" rt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Sucking on a pacifier without a strap or string at naptime and bedtime might reduce the risk of SIDS. </a:t>
            </a:r>
          </a:p>
          <a:p>
            <a:pPr algn="l" rt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a firm mattress and avoid fluffy pads and blankets.</a:t>
            </a:r>
          </a:p>
          <a:p>
            <a:pPr algn="l" rt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Don't cover a baby's head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60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4F7A-5D0E-4FC0-B7C8-2F5A8BA6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1"/>
            <a:ext cx="12191999" cy="1233727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r>
              <a:rPr lang="sv-SE" sz="5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Sudden Infant Death Syndrome </a:t>
            </a:r>
            <a:b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29EAD-CDB2-4B2C-816D-45A4FC8C5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199"/>
            <a:ext cx="12192000" cy="5105399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4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There's no treatment for SIDS</a:t>
            </a:r>
          </a:p>
          <a:p>
            <a:pPr algn="l" rt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Coping and support</a:t>
            </a:r>
          </a:p>
          <a:p>
            <a:pPr algn="l" rt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Parents’ emotional support </a:t>
            </a:r>
          </a:p>
          <a:p>
            <a:pPr algn="l" rt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  might feel guilt as well as grief, </a:t>
            </a:r>
          </a:p>
          <a:p>
            <a:pPr algn="l" rt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deal with the mandatory police investigation into cause of death. </a:t>
            </a:r>
          </a:p>
          <a:p>
            <a:pPr algn="l" rt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  might find it comforting to talk to other parents whose have lost a child  touched by SIDS.</a:t>
            </a:r>
          </a:p>
        </p:txBody>
      </p:sp>
    </p:spTree>
    <p:extLst>
      <p:ext uri="{BB962C8B-B14F-4D97-AF65-F5344CB8AC3E}">
        <p14:creationId xmlns:p14="http://schemas.microsoft.com/office/powerpoint/2010/main" val="397449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1913704" cy="6858000"/>
          </a:xfrm>
        </p:spPr>
        <p:txBody>
          <a:bodyPr>
            <a:normAutofit fontScale="92500"/>
          </a:bodyPr>
          <a:lstStyle/>
          <a:p>
            <a:pPr marL="0" lvl="0" indent="0" algn="ctr">
              <a:lnSpc>
                <a:spcPct val="120000"/>
              </a:lnSpc>
              <a:buNone/>
            </a:pPr>
            <a:r>
              <a:rPr lang="en-US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Symptoms and Signs of Contact Dermatitis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  <a:p>
            <a:pPr lvl="0" algn="justLow">
              <a:lnSpc>
                <a:spcPct val="12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Itching (pruritus) </a:t>
            </a:r>
          </a:p>
          <a:p>
            <a:pPr lvl="0" algn="justLow">
              <a:lnSpc>
                <a:spcPct val="12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Skin redness or inflammation , swelling and Warmth 	 </a:t>
            </a:r>
          </a:p>
          <a:p>
            <a:pPr lvl="0" algn="justLow">
              <a:lnSpc>
                <a:spcPct val="12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Skin lesion or rash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Diagnosis and Tests of Contact Dermatitis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1- Physical examination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2- Skin lesion biopsy or culture of the skin lesion 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3-Patch testing is standard for contact allergen identification. </a:t>
            </a:r>
          </a:p>
          <a:p>
            <a:pPr marL="0" indent="0" algn="justLow">
              <a:lnSpc>
                <a:spcPct val="120000"/>
              </a:lnSpc>
              <a:buNone/>
            </a:pP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99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BF47-C64D-49DD-9607-12745AF5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95" y="1026941"/>
            <a:ext cx="7704403" cy="3671668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Pediatric Medications</a:t>
            </a:r>
            <a:endParaRPr lang="en-US" sz="8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CBE1C-26C3-4E5B-AB52-CF1909D1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487594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220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9625-DD60-416B-B20F-DFB6ECBC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180" y="228600"/>
            <a:ext cx="8669216" cy="1268016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Pediatric Medications</a:t>
            </a:r>
            <a:b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44541-813E-4981-BC21-3ED6E111B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9145"/>
            <a:ext cx="12192000" cy="5712655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medication administration is a critical component of safe and effective nursing care.  That requires knowledge base about the drug and its action.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nurse must adhere to the “rights” of medication administration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are administered to children via many of the same routes that are used for adults.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Rights of Pediatric Medication Administration 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7E1CAF8-CE2E-438A-864B-B8A9731F7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27124"/>
              </p:ext>
            </p:extLst>
          </p:nvPr>
        </p:nvGraphicFramePr>
        <p:xfrm>
          <a:off x="0" y="4505739"/>
          <a:ext cx="12192000" cy="2352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9650">
                  <a:extLst>
                    <a:ext uri="{9D8B030D-6E8A-4147-A177-3AD203B41FA5}">
                      <a16:colId xmlns:a16="http://schemas.microsoft.com/office/drawing/2014/main" val="3511402491"/>
                    </a:ext>
                  </a:extLst>
                </a:gridCol>
                <a:gridCol w="6882350">
                  <a:extLst>
                    <a:ext uri="{9D8B030D-6E8A-4147-A177-3AD203B41FA5}">
                      <a16:colId xmlns:a16="http://schemas.microsoft.com/office/drawing/2014/main" val="2754068545"/>
                    </a:ext>
                  </a:extLst>
                </a:gridCol>
              </a:tblGrid>
              <a:tr h="2352261">
                <a:tc>
                  <a:txBody>
                    <a:bodyPr/>
                    <a:lstStyle/>
                    <a:p>
                      <a:pPr marL="514350" indent="-514350"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Right Medication </a:t>
                      </a:r>
                    </a:p>
                    <a:p>
                      <a:pPr marL="514350" indent="-514350"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Right Patient </a:t>
                      </a:r>
                    </a:p>
                    <a:p>
                      <a:pPr marL="514350" indent="-514350"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Right Time </a:t>
                      </a:r>
                    </a:p>
                    <a:p>
                      <a:pPr marL="514350" indent="-514350"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Right Route of Administration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Right Dose </a:t>
                      </a:r>
                    </a:p>
                    <a:p>
                      <a:pPr marL="514350" indent="-514350"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Right Documentation  </a:t>
                      </a:r>
                    </a:p>
                    <a:p>
                      <a:pPr marL="514350" indent="-514350"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Right to Be Educated </a:t>
                      </a:r>
                    </a:p>
                    <a:p>
                      <a:pPr marL="514350" indent="-514350">
                        <a:buFont typeface="Wingdings" panose="05000000000000000000" pitchFamily="2" charset="2"/>
                        <a:buChar char="§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Right to Refuse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808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06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A42DE-0741-4492-A683-0CFE5F1F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152400"/>
            <a:ext cx="11901267" cy="12680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Drug’s Pharmacodynamics and Pharmacokinetics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A8A20-EE1A-4C48-95E5-A6B25136B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66191"/>
            <a:ext cx="12192001" cy="5691809"/>
          </a:xfrm>
        </p:spPr>
        <p:txBody>
          <a:bodyPr>
            <a:normAutofit/>
          </a:bodyPr>
          <a:lstStyle/>
          <a:p>
            <a:pPr marL="385763" indent="-385763">
              <a:buAutoNum type="arabicParenR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Pharmacodynamics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behavior of the medication at the cellular level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may not respond to the drug as intended, it may be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diminished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Necessitating a change in the dosage to ensure optimal effectiveness without increasing the child’s risk for toxicity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Pharmacokinetics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movement of drugs throughout body via absorption, distribution, metabolism, excretion).</a:t>
            </a:r>
          </a:p>
        </p:txBody>
      </p:sp>
    </p:spTree>
    <p:extLst>
      <p:ext uri="{BB962C8B-B14F-4D97-AF65-F5344CB8AC3E}">
        <p14:creationId xmlns:p14="http://schemas.microsoft.com/office/powerpoint/2010/main" val="12618037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E745-57B5-49EB-95FF-7FB4E197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059478" cy="113085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Drug’s Pharmacodynamics and Pharmacokinetics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2DC47-E6AE-4F2B-B178-F6E7368BD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47800"/>
            <a:ext cx="12192001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children 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medications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affected by: slower gastric emptying, increased intestinal motility, large small intestine surface area, higher gastric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low lipase and amylase secretion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Intramuscular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affected by: muscle mass, tone and perfusion,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Subcutaneou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s: affected by decreased perfusion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by oral and IM routes is unpredictable and may be decreased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of topical medications is affected by large body surface area, greater permeability of the their skin</a:t>
            </a:r>
          </a:p>
        </p:txBody>
      </p:sp>
    </p:spTree>
    <p:extLst>
      <p:ext uri="{BB962C8B-B14F-4D97-AF65-F5344CB8AC3E}">
        <p14:creationId xmlns:p14="http://schemas.microsoft.com/office/powerpoint/2010/main" val="1719706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01315-9353-4AAC-AB24-C97414289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0"/>
            <a:ext cx="10840278" cy="990600"/>
          </a:xfrm>
        </p:spPr>
        <p:txBody>
          <a:bodyPr>
            <a:normAutofit/>
          </a:bodyPr>
          <a:lstStyle/>
          <a:p>
            <a:r>
              <a:rPr lang="en-US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 Determination by Body Weight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5288E-DF53-4B27-BF9A-DB4E6D773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12192000" cy="5867400"/>
          </a:xfrm>
        </p:spPr>
        <p:txBody>
          <a:bodyPr>
            <a:noAutofit/>
          </a:bodyPr>
          <a:lstStyle/>
          <a:p>
            <a:pPr algn="l" rtl="0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method for calculating pediatric medication doses is based on body weight. </a:t>
            </a:r>
          </a:p>
          <a:p>
            <a:pPr algn="l" rtl="0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recommended dosage is usually expressed as the amount of drug to be given over a 24-hour period (mg/kg/day) or as a single dose (mg/kg/dose).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 to determine the correct dose by body weight: </a:t>
            </a:r>
          </a:p>
          <a:p>
            <a:pPr marL="385763" indent="-385763">
              <a:lnSpc>
                <a:spcPct val="120000"/>
              </a:lnSpc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 the child/ kilograms</a:t>
            </a:r>
          </a:p>
          <a:p>
            <a:pPr marL="385763" indent="-385763">
              <a:lnSpc>
                <a:spcPct val="120000"/>
              </a:lnSpc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a drug reference for the safe dose range (for example, 10 to 20 mg/kg of body weight). </a:t>
            </a:r>
          </a:p>
          <a:p>
            <a:pPr marL="385763" indent="-385763">
              <a:lnSpc>
                <a:spcPct val="120000"/>
              </a:lnSpc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low safe dose (e.g., 10 to 20 mg/kg and the child weighs 30 kg): </a:t>
            </a:r>
          </a:p>
          <a:p>
            <a:pPr marL="385763" indent="-385763">
              <a:lnSpc>
                <a:spcPct val="120000"/>
              </a:lnSpc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high safe dose </a:t>
            </a:r>
            <a:r>
              <a:rPr lang="nn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mg/1 kg = x mg/30 kg</a:t>
            </a:r>
          </a:p>
        </p:txBody>
      </p:sp>
    </p:spTree>
    <p:extLst>
      <p:ext uri="{BB962C8B-B14F-4D97-AF65-F5344CB8AC3E}">
        <p14:creationId xmlns:p14="http://schemas.microsoft.com/office/powerpoint/2010/main" val="5945400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01315-9353-4AAC-AB24-C97414289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928" y="18011"/>
            <a:ext cx="9070145" cy="1268016"/>
          </a:xfrm>
        </p:spPr>
        <p:txBody>
          <a:bodyPr>
            <a:normAutofit/>
          </a:bodyPr>
          <a:lstStyle/>
          <a:p>
            <a:r>
              <a:rPr lang="en-US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 Determination by Body Weight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5288E-DF53-4B27-BF9A-DB4E6D773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273557"/>
            <a:ext cx="12072730" cy="535252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Solve for x by cross-multiplying: 1*x= 10*30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x=300mg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1*x=20x30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x=600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Determine if the dose ordered is within this range (for this example, 300 to 600 mg) </a:t>
            </a: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once a child or adolescent weighs 50 kg or greater, the adult dose is frequently prescribed</a:t>
            </a:r>
          </a:p>
        </p:txBody>
      </p:sp>
    </p:spTree>
    <p:extLst>
      <p:ext uri="{BB962C8B-B14F-4D97-AF65-F5344CB8AC3E}">
        <p14:creationId xmlns:p14="http://schemas.microsoft.com/office/powerpoint/2010/main" val="37281835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C813-2448-4A61-9584-51B304AC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39" y="1"/>
            <a:ext cx="10469217" cy="13716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 Determination by Body Surface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2A473-799D-4359-AA33-B70D25C5E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2" y="1143001"/>
            <a:ext cx="11940208" cy="5638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 to determine BSA: 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Measure the child’s height. 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Determine the child’s weight. 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Using the nomogram, draw a line to connect the height measurement in the left column and the weight measurement in the right column. 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Determine the point where this line intersects the line in the surface area column.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BSA, expressed in meters squared (m2 ).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determined the BSA, use the recommended dosage range to calculate the safe dosage.</a:t>
            </a:r>
          </a:p>
        </p:txBody>
      </p:sp>
    </p:spTree>
    <p:extLst>
      <p:ext uri="{BB962C8B-B14F-4D97-AF65-F5344CB8AC3E}">
        <p14:creationId xmlns:p14="http://schemas.microsoft.com/office/powerpoint/2010/main" val="3265982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ACA2-B659-4192-B397-61E2437C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EA744-C8E3-493F-A0B8-F14C3CC6A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F82C21-6651-4656-BFF5-5E81D3F4F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74"/>
            <a:ext cx="12019721" cy="67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991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0E2221CF-6975-4AAC-A5B9-0F4ED5E2E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12191999" cy="6629400"/>
          </a:xfrm>
        </p:spPr>
        <p:txBody>
          <a:bodyPr>
            <a:normAutofit/>
          </a:bodyPr>
          <a:lstStyle/>
          <a:p>
            <a:pPr algn="ctr" rtl="0" eaLnBrk="1" hangingPunct="1"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Child’s dose </a:t>
            </a:r>
          </a:p>
          <a:p>
            <a:pPr algn="l" rtl="0" eaLnBrk="1" hangingPunct="1"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area of the child (m2) X normal adult dose/ </a:t>
            </a:r>
          </a:p>
          <a:p>
            <a:pPr algn="l" rtl="0" eaLnBrk="1" hangingPunct="1"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1.7m2</a:t>
            </a:r>
          </a:p>
          <a:p>
            <a:pPr algn="l" rtl="0" eaLnBrk="1" hangingPunct="1"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child who weighs 10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k.g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is 50 cm tall has a body surface area of 0.4 m2. </a:t>
            </a:r>
          </a:p>
          <a:p>
            <a:pPr algn="l" rtl="0" eaLnBrk="1" hangingPunct="1"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child’s dose of Tetracycline corresponding to an adult dose of 250 mg.</a:t>
            </a:r>
          </a:p>
          <a:p>
            <a:pPr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Child’s dose = 0.4 m2  X 250 mg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1.7 m2</a:t>
            </a:r>
          </a:p>
          <a:p>
            <a:pPr algn="l" rtl="0" eaLnBrk="1" hangingPunct="1"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= 0.23 X 250 = 58.82 mg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135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98393F5C-B569-4DF5-847A-F17C047B3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2035" y="152400"/>
            <a:ext cx="11608903" cy="6580730"/>
          </a:xfrm>
        </p:spPr>
        <p:txBody>
          <a:bodyPr>
            <a:normAutofit/>
          </a:bodyPr>
          <a:lstStyle/>
          <a:p>
            <a:pPr algn="ctr" rtl="0" eaLnBrk="1" hangingPunct="1">
              <a:lnSpc>
                <a:spcPct val="90000"/>
              </a:lnSpc>
              <a:buFontTx/>
              <a:buNone/>
            </a:pP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Otic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Medications Instillation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child, the nurse should straighten the ear canal of a child by pulling the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pinna down and back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adult, the nurse should straighten the ear canal by pulling the pinna </a:t>
            </a: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and back</a:t>
            </a:r>
          </a:p>
        </p:txBody>
      </p:sp>
      <p:pic>
        <p:nvPicPr>
          <p:cNvPr id="57347" name="Picture 4" descr="Administering Otic Medication ~ Nursing">
            <a:extLst>
              <a:ext uri="{FF2B5EF4-FFF2-40B4-BE49-F238E27FC236}">
                <a16:creationId xmlns:a16="http://schemas.microsoft.com/office/drawing/2014/main" id="{6E6ACF46-7CD0-402E-9D2E-96CE0045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08243"/>
            <a:ext cx="4969565" cy="386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6" descr="Administering Otic Medication Flashcards - Questions and Answers | Quizlet">
            <a:extLst>
              <a:ext uri="{FF2B5EF4-FFF2-40B4-BE49-F238E27FC236}">
                <a16:creationId xmlns:a16="http://schemas.microsoft.com/office/drawing/2014/main" id="{49A0E03E-CD54-46C9-8D1E-4ED192E37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2" y="3535368"/>
            <a:ext cx="4810539" cy="319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66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162800"/>
          </a:xfrm>
        </p:spPr>
        <p:txBody>
          <a:bodyPr>
            <a:normAutofit fontScale="92500"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Prevention of Contact Dermatitis </a:t>
            </a:r>
          </a:p>
          <a:p>
            <a:pPr lvl="0" algn="justLow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Avoid contact with known allergens. Use gloves or other barriers </a:t>
            </a:r>
          </a:p>
          <a:p>
            <a:pPr lvl="0" algn="justLow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Wash skin surfaces thoroughly after contact with substances.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 of Contact Dermatitis: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Cold compresses with water or saline, calamine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Used nonirritating moisturizers 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Topical T-cell selective inhibitors 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Systemic corticosteroids might offer faster relief (12-24hr).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Antibiotics should be used for secondary infections.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Antihistamines</a:t>
            </a:r>
          </a:p>
          <a:p>
            <a:pPr marL="0" indent="0" algn="justLow">
              <a:lnSpc>
                <a:spcPct val="10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039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5AC375F7-222D-49BC-BF0B-9E85697F1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8" y="-1"/>
            <a:ext cx="11900452" cy="661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3">
            <a:extLst>
              <a:ext uri="{FF2B5EF4-FFF2-40B4-BE49-F238E27FC236}">
                <a16:creationId xmlns:a16="http://schemas.microsoft.com/office/drawing/2014/main" id="{AE073CCD-19CE-4A71-9354-08AB6E555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48" y="5512905"/>
            <a:ext cx="55526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pull outer ear to straighten ear canal:</a:t>
            </a:r>
          </a:p>
        </p:txBody>
      </p:sp>
    </p:spTree>
    <p:extLst>
      <p:ext uri="{BB962C8B-B14F-4D97-AF65-F5344CB8AC3E}">
        <p14:creationId xmlns:p14="http://schemas.microsoft.com/office/powerpoint/2010/main" val="16296990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>
            <a:extLst>
              <a:ext uri="{FF2B5EF4-FFF2-40B4-BE49-F238E27FC236}">
                <a16:creationId xmlns:a16="http://schemas.microsoft.com/office/drawing/2014/main" id="{60F7C1EE-8A4C-4D46-B79B-57180FD7DC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9026" y="0"/>
            <a:ext cx="11873948" cy="6629400"/>
          </a:xfrm>
        </p:spPr>
        <p:txBody>
          <a:bodyPr>
            <a:normAutofit/>
          </a:bodyPr>
          <a:lstStyle/>
          <a:p>
            <a:pPr algn="ctr" rtl="0" eaLnBrk="1" hangingPunct="1">
              <a:buFontTx/>
              <a:buNone/>
            </a:pPr>
            <a:r>
              <a:rPr lang="en-US" alt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Inhalation</a:t>
            </a:r>
            <a:endParaRPr lang="en-US" altLang="en-US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Medications administered by inhalation such as bronchodilators </a:t>
            </a:r>
          </a:p>
          <a:p>
            <a:pPr algn="l" rtl="0"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Medications for inhalation are often administered with the use of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neubilizers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deliver a fine spray or mist of medications to the client.</a:t>
            </a:r>
          </a:p>
          <a:p>
            <a:pPr algn="l" rtl="0"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metered- dose inhaler (MDI) is a handheld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neubilizer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can be used by clients to self-administer measured doses of an aerosol medication.  </a:t>
            </a:r>
          </a:p>
          <a:p>
            <a:pPr algn="l" rtl="0"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needs to be instructed about how to use inhalers.</a:t>
            </a:r>
          </a:p>
        </p:txBody>
      </p:sp>
    </p:spTree>
    <p:extLst>
      <p:ext uri="{BB962C8B-B14F-4D97-AF65-F5344CB8AC3E}">
        <p14:creationId xmlns:p14="http://schemas.microsoft.com/office/powerpoint/2010/main" val="34850203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5F7564A-5029-4C29-9888-BB29507EF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858000" cy="1006079"/>
          </a:xfrm>
        </p:spPr>
        <p:txBody>
          <a:bodyPr>
            <a:noAutofit/>
          </a:bodyPr>
          <a:lstStyle/>
          <a:p>
            <a:pPr algn="ctr" eaLnBrk="1" hangingPunct="1"/>
            <a:b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Medication</a:t>
            </a:r>
            <a:b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CDCCE0D-00AC-41DB-8380-15B887728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1060" y="1762538"/>
            <a:ext cx="11118573" cy="4830417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to provide a medication that has systemic effects and/or local effects on gastrointestinal tract. 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medications liquids (syrup and suspension).</a:t>
            </a:r>
          </a:p>
          <a:p>
            <a:pPr algn="l" rtl="0" eaLnBrk="1" hangingPunct="1">
              <a:buFontTx/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048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508E4B4-1785-4F06-A37F-F207570D4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2603" y="152400"/>
            <a:ext cx="7624397" cy="74295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Parenteral Medications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772CBD9B-2A2B-4635-9D4E-4C24CA677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65" y="1143000"/>
            <a:ext cx="11993218" cy="5562600"/>
          </a:xfrm>
        </p:spPr>
        <p:txBody>
          <a:bodyPr>
            <a:noAutofit/>
          </a:bodyPr>
          <a:lstStyle/>
          <a:p>
            <a:pPr algn="l" eaLnBrk="1" hangingPunct="1"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administered by needle.   </a:t>
            </a:r>
          </a:p>
          <a:p>
            <a:pPr algn="l" rtl="0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Intradermal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under the epidermis (into dermis), small amount of liquid is used 0.1 ml.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Intramuscular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into a muscle, Vastus lateralis is the proffered for children under 7 months of age. </a:t>
            </a:r>
          </a:p>
          <a:p>
            <a:pPr algn="l" rtl="0"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sites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Dorosgluteal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Deltoid, and Rectus femoris for older children 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Subcutaneous :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subcutaneous tissue, small doses (0.5-1 ml) 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Intravenous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into a vein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directly into  blood stream</a:t>
            </a:r>
          </a:p>
        </p:txBody>
      </p:sp>
    </p:spTree>
    <p:extLst>
      <p:ext uri="{BB962C8B-B14F-4D97-AF65-F5344CB8AC3E}">
        <p14:creationId xmlns:p14="http://schemas.microsoft.com/office/powerpoint/2010/main" val="37254452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BF47-C64D-49DD-9607-12745AF5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95" y="1026941"/>
            <a:ext cx="7704403" cy="367166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THERAPY</a:t>
            </a:r>
            <a:br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CBE1C-26C3-4E5B-AB52-CF1909D1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487594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526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1"/>
            <a:ext cx="7086600" cy="1219200"/>
          </a:xfrm>
        </p:spPr>
        <p:txBody>
          <a:bodyPr>
            <a:noAutofit/>
          </a:bodyPr>
          <a:lstStyle/>
          <a:p>
            <a:pPr algn="ctr" rtl="0">
              <a:lnSpc>
                <a:spcPct val="100000"/>
              </a:lnSpc>
            </a:pPr>
            <a:br>
              <a:rPr lang="en-US" sz="49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PLAY THERAPY</a:t>
            </a:r>
            <a:br>
              <a:rPr lang="en-US" sz="49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9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69" y="1371602"/>
            <a:ext cx="11953461" cy="5334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Normal play is an essential component of healthy child development.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Function of the play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: it Enhances: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Sensor motor development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Creativity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Socialization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Intellectual activities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Self-awareness: explore their bodies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863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59478" cy="1676400"/>
          </a:xfrm>
        </p:spPr>
        <p:txBody>
          <a:bodyPr>
            <a:noAutofit/>
          </a:bodyPr>
          <a:lstStyle/>
          <a:p>
            <a:pPr rtl="0">
              <a:lnSpc>
                <a:spcPct val="100000"/>
              </a:lnSpc>
            </a:pPr>
            <a:r>
              <a:rPr lang="en-US" sz="49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Principles of Selecting Play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2" y="1600200"/>
            <a:ext cx="12059478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Principles of selecting play products must be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Age appropriate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Safe and resilient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Have multiple uses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Appealing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Develop necessary skills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05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843" y="1"/>
            <a:ext cx="7278757" cy="1063229"/>
          </a:xfrm>
        </p:spPr>
        <p:txBody>
          <a:bodyPr>
            <a:noAutofit/>
          </a:bodyPr>
          <a:lstStyle/>
          <a:p>
            <a:pPr algn="ctr" rtl="0">
              <a:lnSpc>
                <a:spcPct val="100000"/>
              </a:lnSpc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Toy Safety: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63230"/>
            <a:ext cx="12085983" cy="57947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Avoid toys with small parts that may cause fatal choking or aspiration hazards.</a:t>
            </a: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Avoid toes with strings or cords because they may cause strangulation.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Avoid arrows or darts.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Avoid electrical toys with heating elements.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Avoid toys that make loud noises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Avoid toys with sharp edges that can cut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Select strong toys that can survive rough play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Select toys light enough that they will not cause harm if falls on child.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Select toys with smooth, rounded edges.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Select toys with nontoxic materials </a:t>
            </a:r>
          </a:p>
        </p:txBody>
      </p:sp>
    </p:spTree>
    <p:extLst>
      <p:ext uri="{BB962C8B-B14F-4D97-AF65-F5344CB8AC3E}">
        <p14:creationId xmlns:p14="http://schemas.microsoft.com/office/powerpoint/2010/main" val="23598872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4637"/>
            <a:ext cx="6858000" cy="1063229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</a:pPr>
            <a:br>
              <a:rPr lang="en-US" sz="49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PLAY THERAPY</a:t>
            </a:r>
            <a:br>
              <a:rPr lang="en-US" sz="49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9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" y="1097866"/>
            <a:ext cx="12046226" cy="576013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It is a method for children to express their experiences and feelings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Use of Play Therapy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Counseling or psychotherapy to help and communicate with children, to prevent or resolve psychosocial challenges and decrease tension and stress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It supports social integration, growth and development.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Diagnosis: therapist observes a child playing with toys (play-houses, pets, dolls, etc.) to determine the cause of the disturbed behavior.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Release children’s anxieties.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4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2400"/>
            <a:ext cx="12298017" cy="1265238"/>
          </a:xfrm>
        </p:spPr>
        <p:txBody>
          <a:bodyPr>
            <a:noAutofit/>
          </a:bodyPr>
          <a:lstStyle/>
          <a:p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Types of dermatitis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b-Atopic dermatitis</a:t>
            </a:r>
            <a:br>
              <a:rPr lang="en-US" sz="5400" dirty="0">
                <a:latin typeface="Times New Roman" pitchFamily="18" charset="0"/>
                <a:cs typeface="Times New Roman" pitchFamily="18" charset="0"/>
              </a:rPr>
            </a:b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072730" cy="5287962"/>
          </a:xfrm>
        </p:spPr>
        <p:txBody>
          <a:bodyPr>
            <a:normAutofit fontScale="92500" lnSpcReduction="20000"/>
          </a:bodyPr>
          <a:lstStyle/>
          <a:p>
            <a:pPr lvl="0" algn="justLow">
              <a:lnSpc>
                <a:spcPct val="12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AD is a highly pruritic, recurring inflammatory skin disease. </a:t>
            </a:r>
          </a:p>
          <a:p>
            <a:pPr lvl="0" algn="justLow">
              <a:lnSpc>
                <a:spcPct val="12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It develops in early childhood with a history of respiratory</a:t>
            </a:r>
          </a:p>
          <a:p>
            <a:pPr lvl="0" algn="justLow">
              <a:lnSpc>
                <a:spcPct val="12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 infants, associated with formula feedings and early introduction of solid foods</a:t>
            </a:r>
          </a:p>
          <a:p>
            <a:pPr marL="0" lvl="0" indent="0" algn="justLow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Causes of Atopic Dermatitis: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Staphylococcus aureus 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Extremes of climate cold or heat, dry atmosphere 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Sun exposure improves lesions, but sweating increases pruritus.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Genetic background and family history 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 algn="justLow">
              <a:lnSpc>
                <a:spcPct val="12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 algn="justLow">
              <a:lnSpc>
                <a:spcPct val="12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Low">
              <a:lnSpc>
                <a:spcPct val="12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Low">
              <a:lnSpc>
                <a:spcPct val="12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Low">
              <a:lnSpc>
                <a:spcPct val="12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4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" y="0"/>
            <a:ext cx="12099235" cy="1099930"/>
          </a:xfrm>
        </p:spPr>
        <p:txBody>
          <a:bodyPr>
            <a:noAutofit/>
          </a:bodyPr>
          <a:lstStyle/>
          <a:p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Clinical Presentation of Atopic Dermatitis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4" y="1099930"/>
            <a:ext cx="12006472" cy="5758070"/>
          </a:xfrm>
        </p:spPr>
        <p:txBody>
          <a:bodyPr>
            <a:normAutofit lnSpcReduction="10000"/>
          </a:bodyPr>
          <a:lstStyle/>
          <a:p>
            <a:pPr marL="0" indent="0" algn="justLow">
              <a:lnSpc>
                <a:spcPct val="12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1-Xerosis: abnormal skin dryness without inflammation. 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2-Ichthyosis, "fish" : thick, scaly skin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3-Intense pruritus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4-Keratosis Pilaris: small goose bumps, which are actually dead skin cells that build up around the hair follicle.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5- Periorbital darkening:  blue-gray discolorations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6-Pityriasis Alba: hypopigmentation patches 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7-Reddish marks appear on face, neck, elbows. </a:t>
            </a:r>
          </a:p>
          <a:p>
            <a:pPr marL="0" indent="0" algn="justLow">
              <a:lnSpc>
                <a:spcPct val="120000"/>
              </a:lnSpc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lnSpc>
                <a:spcPct val="120000"/>
              </a:lnSpc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80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48"/>
            <a:ext cx="11873948" cy="1417638"/>
          </a:xfrm>
        </p:spPr>
        <p:txBody>
          <a:bodyPr>
            <a:noAutofit/>
          </a:bodyPr>
          <a:lstStyle/>
          <a:p>
            <a:pPr algn="ctr"/>
            <a:b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 of Atopic Dermatitis:</a:t>
            </a:r>
            <a:b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072730" cy="5257800"/>
          </a:xfrm>
        </p:spPr>
        <p:txBody>
          <a:bodyPr>
            <a:normAutofit fontScale="85000" lnSpcReduction="10000"/>
          </a:bodyPr>
          <a:lstStyle/>
          <a:p>
            <a:pPr lvl="0" algn="justLow">
              <a:lnSpc>
                <a:spcPct val="12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Use soap substitutes e.g Cetaphil or Hypoallergenic Soaps  </a:t>
            </a:r>
          </a:p>
          <a:p>
            <a:pPr lvl="0" algn="justLow">
              <a:lnSpc>
                <a:spcPct val="12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Reduce exposure to allergens </a:t>
            </a:r>
          </a:p>
          <a:p>
            <a:pPr lvl="0" algn="justLow">
              <a:lnSpc>
                <a:spcPct val="12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Topical corticosteroids</a:t>
            </a:r>
          </a:p>
          <a:p>
            <a:pPr lvl="0" algn="justLow">
              <a:lnSpc>
                <a:spcPct val="12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Avoidance of hot baths</a:t>
            </a:r>
          </a:p>
          <a:p>
            <a:pPr lvl="0" algn="justLow">
              <a:lnSpc>
                <a:spcPct val="12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Moisturization </a:t>
            </a:r>
          </a:p>
          <a:p>
            <a:pPr lvl="0" algn="justLow">
              <a:lnSpc>
                <a:spcPct val="12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Antihistamines</a:t>
            </a:r>
          </a:p>
          <a:p>
            <a:pPr lvl="0" algn="justLow">
              <a:lnSpc>
                <a:spcPct val="12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Antibiotics</a:t>
            </a:r>
          </a:p>
          <a:p>
            <a:pPr lvl="0" algn="justLow">
              <a:lnSpc>
                <a:spcPct val="120000"/>
              </a:lnSpc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lnSpc>
                <a:spcPct val="12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9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2400"/>
            <a:ext cx="12298017" cy="1265238"/>
          </a:xfrm>
        </p:spPr>
        <p:txBody>
          <a:bodyPr>
            <a:noAutofit/>
          </a:bodyPr>
          <a:lstStyle/>
          <a:p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Types of dermatitis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Sebrorrheic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dermatitis</a:t>
            </a:r>
            <a:br>
              <a:rPr lang="en-US" sz="4800" dirty="0"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>
                <a:latin typeface="Times New Roman" pitchFamily="18" charset="0"/>
                <a:cs typeface="Times New Roman" pitchFamily="18" charset="0"/>
              </a:rPr>
            </a:b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7638"/>
            <a:ext cx="12192000" cy="5440362"/>
          </a:xfrm>
        </p:spPr>
        <p:txBody>
          <a:bodyPr>
            <a:normAutofit lnSpcReduction="10000"/>
          </a:bodyPr>
          <a:lstStyle/>
          <a:p>
            <a:pPr lvl="0" algn="justLow">
              <a:lnSpc>
                <a:spcPct val="12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Inflammatory skin condition that causes flaky (peeling), white to yellowish scales to form on oily areas such as the scalp or inside the ear. </a:t>
            </a:r>
          </a:p>
          <a:p>
            <a:pPr lvl="0" algn="justLow">
              <a:lnSpc>
                <a:spcPct val="12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Varies from mild dandruff to exfoliative erythroderma </a:t>
            </a:r>
          </a:p>
          <a:p>
            <a:pPr lvl="0" algn="justLow">
              <a:lnSpc>
                <a:spcPct val="12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Cradle cap is the term used when seborrheic dermatitis affects the scalp of infants.</a:t>
            </a:r>
          </a:p>
          <a:p>
            <a:pPr lvl="0" algn="justLow">
              <a:lnSpc>
                <a:spcPct val="12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Cause Unclear may be due to a combination of an over production of skin oil and irritation from a yeast called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malessizia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Or Immunologic response</a:t>
            </a:r>
          </a:p>
          <a:p>
            <a:pPr lvl="0" algn="justLow">
              <a:lnSpc>
                <a:spcPct val="12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Increase in winter and early spring. Remission commonly in summer</a:t>
            </a:r>
          </a:p>
          <a:p>
            <a:pPr algn="justLow">
              <a:lnSpc>
                <a:spcPct val="1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7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4891</TotalTime>
  <Words>3126</Words>
  <Application>Microsoft Office PowerPoint</Application>
  <PresentationFormat>Widescreen</PresentationFormat>
  <Paragraphs>364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  Unit 6  1- Children With Skin Disorder 2-Rest and Sleep 3- Pain Management 4-Sudden Infant Death Syndrome (SIDs) 5-Pediatric Medications 6-Play Therapy </vt:lpstr>
      <vt:lpstr> 1- Children with DERMATITIS </vt:lpstr>
      <vt:lpstr>  Types of dermatitis: a.Contact dermatitis  </vt:lpstr>
      <vt:lpstr>PowerPoint Presentation</vt:lpstr>
      <vt:lpstr>PowerPoint Presentation</vt:lpstr>
      <vt:lpstr>  Types of dermatitis b-Atopic dermatitis  </vt:lpstr>
      <vt:lpstr> Clinical Presentation of Atopic Dermatitis </vt:lpstr>
      <vt:lpstr> Treatment of Atopic Dermatitis: </vt:lpstr>
      <vt:lpstr>   Types of dermatitis c-Sebrorrheic dermatitis   </vt:lpstr>
      <vt:lpstr>PowerPoint Presentation</vt:lpstr>
      <vt:lpstr> Treatment of Seborrheic Dermatitis </vt:lpstr>
      <vt:lpstr> Children with DIAPER RASH AND DERMATITIS </vt:lpstr>
      <vt:lpstr> Causes of Diaper Rash </vt:lpstr>
      <vt:lpstr> Treatments of Diaper Dermatitis </vt:lpstr>
      <vt:lpstr> Children with CANDIDA INFECTIONS </vt:lpstr>
      <vt:lpstr> Causes of Oral Thrush  </vt:lpstr>
      <vt:lpstr> Signs and Symptoms of Oral Thrush </vt:lpstr>
      <vt:lpstr>PowerPoint Presentation</vt:lpstr>
      <vt:lpstr>Rest and Sleep</vt:lpstr>
      <vt:lpstr> Rest and Sleep </vt:lpstr>
      <vt:lpstr> Stages of Sleep </vt:lpstr>
      <vt:lpstr> Factors Affecting Sleep </vt:lpstr>
      <vt:lpstr> Common Sleep Disorders: </vt:lpstr>
      <vt:lpstr> Common Sleep Disorders:  </vt:lpstr>
      <vt:lpstr>Ways to Reduce Environmental Distraction: </vt:lpstr>
      <vt:lpstr> Safety Measures for Sleep: </vt:lpstr>
      <vt:lpstr> Pain Management </vt:lpstr>
      <vt:lpstr> Pain Management </vt:lpstr>
      <vt:lpstr>Signs of Pain in Toddlers</vt:lpstr>
      <vt:lpstr> Signs of Pain in School-age children </vt:lpstr>
      <vt:lpstr>Pain Scales</vt:lpstr>
      <vt:lpstr>Visual Analog Scale </vt:lpstr>
      <vt:lpstr>  FLACC Scale or Face, Legs, Activity, Cry, Consolability Scale  </vt:lpstr>
      <vt:lpstr>Management of Pain  </vt:lpstr>
      <vt:lpstr> Sudden Infant Death Syndrome (SIDs) </vt:lpstr>
      <vt:lpstr>Sudden Infant Death Syndrome (SIDs)</vt:lpstr>
      <vt:lpstr>Sudden Infant Death Syndrome (SIDs) Causes</vt:lpstr>
      <vt:lpstr>Prevention Sudden Infant Death Syndrome </vt:lpstr>
      <vt:lpstr> Treatment Sudden Infant Death Syndrome  </vt:lpstr>
      <vt:lpstr>Pediatric Medications</vt:lpstr>
      <vt:lpstr>Pediatric Medications </vt:lpstr>
      <vt:lpstr>Drug’s Pharmacodynamics and Pharmacokinetics</vt:lpstr>
      <vt:lpstr>Drug’s Pharmacodynamics and Pharmacokinetics</vt:lpstr>
      <vt:lpstr>Dose Determination by Body Weight </vt:lpstr>
      <vt:lpstr>Dose Determination by Body Weight </vt:lpstr>
      <vt:lpstr>Dose Determination by Body Surface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Oral Medication </vt:lpstr>
      <vt:lpstr>Parenteral Medications</vt:lpstr>
      <vt:lpstr> PLAY THERAPY </vt:lpstr>
      <vt:lpstr> PLAY THERAPY </vt:lpstr>
      <vt:lpstr>Principles of Selecting Play Products</vt:lpstr>
      <vt:lpstr>Toy Safety:</vt:lpstr>
      <vt:lpstr> PLAY THERAPY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n.shawish</dc:creator>
  <cp:lastModifiedBy>n.shawish</cp:lastModifiedBy>
  <cp:revision>180</cp:revision>
  <dcterms:created xsi:type="dcterms:W3CDTF">2022-10-24T04:41:32Z</dcterms:created>
  <dcterms:modified xsi:type="dcterms:W3CDTF">2023-12-26T06:36:29Z</dcterms:modified>
</cp:coreProperties>
</file>