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1034" r:id="rId2"/>
    <p:sldId id="360" r:id="rId3"/>
    <p:sldId id="362" r:id="rId4"/>
    <p:sldId id="364" r:id="rId5"/>
    <p:sldId id="1039" r:id="rId6"/>
    <p:sldId id="1040" r:id="rId7"/>
    <p:sldId id="1041" r:id="rId8"/>
    <p:sldId id="1042" r:id="rId9"/>
    <p:sldId id="1043" r:id="rId10"/>
    <p:sldId id="371" r:id="rId11"/>
    <p:sldId id="1045" r:id="rId12"/>
    <p:sldId id="376" r:id="rId13"/>
    <p:sldId id="317" r:id="rId14"/>
    <p:sldId id="1047" r:id="rId15"/>
    <p:sldId id="321" r:id="rId16"/>
    <p:sldId id="1048" r:id="rId17"/>
    <p:sldId id="1049" r:id="rId18"/>
    <p:sldId id="1050" r:id="rId19"/>
    <p:sldId id="1051" r:id="rId20"/>
    <p:sldId id="1052" r:id="rId21"/>
    <p:sldId id="1053" r:id="rId22"/>
    <p:sldId id="1056" r:id="rId23"/>
    <p:sldId id="1057" r:id="rId24"/>
    <p:sldId id="105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88" autoAdjust="0"/>
    <p:restoredTop sz="94291" autoAdjust="0"/>
  </p:normalViewPr>
  <p:slideViewPr>
    <p:cSldViewPr snapToGrid="0">
      <p:cViewPr varScale="1">
        <p:scale>
          <a:sx n="72" d="100"/>
          <a:sy n="72" d="100"/>
        </p:scale>
        <p:origin x="636" y="78"/>
      </p:cViewPr>
      <p:guideLst/>
    </p:cSldViewPr>
  </p:slideViewPr>
  <p:outlineViewPr>
    <p:cViewPr>
      <p:scale>
        <a:sx n="33" d="100"/>
        <a:sy n="33" d="100"/>
      </p:scale>
      <p:origin x="0" y="-24240"/>
    </p:cViewPr>
  </p:outlineViewPr>
  <p:notesTextViewPr>
    <p:cViewPr>
      <p:scale>
        <a:sx n="1" d="1"/>
        <a:sy n="1" d="1"/>
      </p:scale>
      <p:origin x="0" y="0"/>
    </p:cViewPr>
  </p:notesTextViewPr>
  <p:sorterViewPr>
    <p:cViewPr>
      <p:scale>
        <a:sx n="54" d="100"/>
        <a:sy n="54" d="100"/>
      </p:scale>
      <p:origin x="0" y="-4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C41762-418C-4E2D-8291-CFABE99A81F4}" type="datetimeFigureOut">
              <a:rPr lang="en-US" smtClean="0"/>
              <a:t>12/26/2023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D2CD20-73CA-49C0-9527-A33F1ED4BC64}" type="slidenum">
              <a:rPr lang="en-US" smtClean="0"/>
              <a:t>‹#›</a:t>
            </a:fld>
            <a:endParaRPr lang="en-US"/>
          </a:p>
        </p:txBody>
      </p:sp>
    </p:spTree>
    <p:extLst>
      <p:ext uri="{BB962C8B-B14F-4D97-AF65-F5344CB8AC3E}">
        <p14:creationId xmlns:p14="http://schemas.microsoft.com/office/powerpoint/2010/main" val="1968026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C7274-A10D-40BB-9CE9-B666D7E455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EFF90D-2FE8-4C94-8E8A-3A43DB50A4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1F43B9-FC16-48C9-86C8-5B06369C2277}"/>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6E9AD168-3DD8-44B5-872C-B81F3DA02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20F4F5-47A2-46AF-B9F3-C09B84B3A5B3}"/>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159179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ED21-1B07-4969-91A4-782D415C6D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745D3C-662D-4953-8422-BCAD5E197F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790C15-1223-4261-A46C-71A4D88E98A3}"/>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6D304AED-322C-41D9-A3D0-A07868306A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9294A9-D2AB-4695-B628-665B1D3DEA3C}"/>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15341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D88919-B0AF-4FFD-A6D4-B883CE63B2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D9C2BA-1975-45D5-BC05-4F94FE211D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7FFBE2-DF3D-4D44-B659-68548FDFB8EB}"/>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73DC3FCE-07AF-4B6B-81A5-24525AFEC2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818DC-48DA-4CEC-A407-B7C707080945}"/>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155955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C9721-51A5-4EDA-8D93-EE9F7EDE47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4300D2-27BF-490F-9596-C5DEEAA9F5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A42F75-B2E2-4D12-AE1C-F2719181E6DF}"/>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40080F64-6686-4617-B872-FFD73B95A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9CDC1-4F8C-4FFE-ACFE-13466F677DFB}"/>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182190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EED0E-941D-47B6-B8F3-F40CC278B9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E8221E-1B1A-4DAE-857B-FA2773AB16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DE95FA-BD15-4A66-8CA3-D1FA3F8B6934}"/>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9A06F9DE-D02C-4ADE-A3D6-0902328068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1AEA06-1A16-4680-A517-7055BC25DC0E}"/>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90215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39B8-2229-4551-BB22-DA9650EF68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B8E078-E455-4F20-B0D4-0664C9FD4A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FD57BE-DEA4-4CF5-BE46-E46F85B6CD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23A047-5AA7-49EF-AE41-5138DF5E6874}"/>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6" name="Footer Placeholder 5">
            <a:extLst>
              <a:ext uri="{FF2B5EF4-FFF2-40B4-BE49-F238E27FC236}">
                <a16:creationId xmlns:a16="http://schemas.microsoft.com/office/drawing/2014/main" id="{53BEAA98-F754-47DC-8B6E-F228B279CE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878461-8F10-4E48-97D0-A4CCF3C3C00E}"/>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4073118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C7433-381A-4F6F-8898-29C98529A5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2D6886-0149-40DD-BCF8-62979ACF56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426583-1720-4A40-B108-B434A415E1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69B4C4-BD9C-4F11-9D84-7E0ACB188A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CD7B78-B752-4E45-8255-31EC40051B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E0320D-EACB-451D-9C2C-6D5E60E76E4F}"/>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8" name="Footer Placeholder 7">
            <a:extLst>
              <a:ext uri="{FF2B5EF4-FFF2-40B4-BE49-F238E27FC236}">
                <a16:creationId xmlns:a16="http://schemas.microsoft.com/office/drawing/2014/main" id="{D73996B8-1C0A-4A68-A4C6-39B091791B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55C8CC-FDF1-46B9-858D-145F2D0A560C}"/>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351251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C76FB-4FBD-431B-B83E-4DB98F8B21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D72E61-38F3-4262-ADBA-ED96C7EADBD6}"/>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4" name="Footer Placeholder 3">
            <a:extLst>
              <a:ext uri="{FF2B5EF4-FFF2-40B4-BE49-F238E27FC236}">
                <a16:creationId xmlns:a16="http://schemas.microsoft.com/office/drawing/2014/main" id="{B21BB347-2635-4670-9152-6C394DD02F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01DA3E-E09B-4F83-BD7C-7D8F1DFAACBC}"/>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186210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1EDC21-5F3A-4F19-8D7A-1444EBB20702}"/>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3" name="Footer Placeholder 2">
            <a:extLst>
              <a:ext uri="{FF2B5EF4-FFF2-40B4-BE49-F238E27FC236}">
                <a16:creationId xmlns:a16="http://schemas.microsoft.com/office/drawing/2014/main" id="{14728BDB-A1EB-4EE3-B31D-05DDFA22BE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A5D03D-A245-41E4-875E-57B91B23FECD}"/>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2622074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1E367-8278-448F-9DBD-9A47E63F35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4CA0F6-8E74-484A-969D-7209B5F8E3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8A4F40-8972-4DF1-A773-81AEC6B6A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C12F9-1A54-48B2-A751-2C1ED67FD859}"/>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6" name="Footer Placeholder 5">
            <a:extLst>
              <a:ext uri="{FF2B5EF4-FFF2-40B4-BE49-F238E27FC236}">
                <a16:creationId xmlns:a16="http://schemas.microsoft.com/office/drawing/2014/main" id="{C38DC683-A9C9-4378-98E4-0FE8F9065B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F0234-49A2-4D48-A6AF-DB71D22505BF}"/>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946615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75CB1-3C2E-49A4-8623-70BA8C9073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86E66C-0C5D-47A9-AC54-BCCA366425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D83C58-03BD-4378-9CC7-2A4855918D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FDDAAA-4A61-4CE9-A778-96A707CCABAD}"/>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6" name="Footer Placeholder 5">
            <a:extLst>
              <a:ext uri="{FF2B5EF4-FFF2-40B4-BE49-F238E27FC236}">
                <a16:creationId xmlns:a16="http://schemas.microsoft.com/office/drawing/2014/main" id="{0C1E13B1-BE29-4F16-893D-94466EA33B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1C6CB-894C-4F0B-85A9-5A5F98E4CD91}"/>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188918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7D7BE0-38D4-492B-A612-F4BCB9A0B9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25EFD2-C3D3-4FED-B4A8-575E627ABC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26341E-1B85-4D16-B4BA-91430D72AB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1DFAE688-90AB-480A-9311-7B6F4CC191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BA08F3-B112-4B0D-8B18-D9A45654DE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DFCD-3B08-4BFD-8801-A76A61BEBD34}" type="slidenum">
              <a:rPr lang="en-US" smtClean="0"/>
              <a:t>‹#›</a:t>
            </a:fld>
            <a:endParaRPr lang="en-US"/>
          </a:p>
        </p:txBody>
      </p:sp>
    </p:spTree>
    <p:extLst>
      <p:ext uri="{BB962C8B-B14F-4D97-AF65-F5344CB8AC3E}">
        <p14:creationId xmlns:p14="http://schemas.microsoft.com/office/powerpoint/2010/main" val="1255833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981200" y="1417638"/>
            <a:ext cx="2362200" cy="3535362"/>
          </a:xfrm>
        </p:spPr>
        <p:txBody>
          <a:bodyPr/>
          <a:lstStyle/>
          <a:p>
            <a:pPr algn="l" rtl="0">
              <a:lnSpc>
                <a:spcPct val="100000"/>
              </a:lnSpc>
            </a:pPr>
            <a:endParaRPr lang="en-US" dirty="0">
              <a:latin typeface="Times New Roman" pitchFamily="18" charset="0"/>
              <a:cs typeface="Times New Roman" pitchFamily="18" charset="0"/>
            </a:endParaRPr>
          </a:p>
        </p:txBody>
      </p:sp>
      <p:pic>
        <p:nvPicPr>
          <p:cNvPr id="4" name="Content Placeholder 3">
            <a:extLst>
              <a:ext uri="{FF2B5EF4-FFF2-40B4-BE49-F238E27FC236}">
                <a16:creationId xmlns:a16="http://schemas.microsoft.com/office/drawing/2014/main" id="{2EEA25E2-CEA6-41B6-9F99-2C18A9B849BD}"/>
              </a:ext>
            </a:extLst>
          </p:cNvPr>
          <p:cNvPicPr>
            <a:picLocks noGrp="1" noChangeAspect="1"/>
          </p:cNvPicPr>
          <p:nvPr>
            <p:ph idx="1"/>
          </p:nvPr>
        </p:nvPicPr>
        <p:blipFill>
          <a:blip r:embed="rId2"/>
          <a:stretch>
            <a:fillRect/>
          </a:stretch>
        </p:blipFill>
        <p:spPr>
          <a:xfrm>
            <a:off x="0" y="0"/>
            <a:ext cx="4501662" cy="6724357"/>
          </a:xfrm>
          <a:prstGeom prst="rect">
            <a:avLst/>
          </a:prstGeom>
        </p:spPr>
      </p:pic>
      <p:sp>
        <p:nvSpPr>
          <p:cNvPr id="6" name="Title 1"/>
          <p:cNvSpPr txBox="1">
            <a:spLocks/>
          </p:cNvSpPr>
          <p:nvPr/>
        </p:nvSpPr>
        <p:spPr>
          <a:xfrm>
            <a:off x="4678016" y="295422"/>
            <a:ext cx="7513983" cy="6231987"/>
          </a:xfrm>
          <a:prstGeom prst="rect">
            <a:avLst/>
          </a:prstGeom>
        </p:spPr>
        <p:txBody>
          <a:bodyPr vert="horz" lIns="91440" tIns="45720" rIns="91440" bIns="45720" rtlCol="0" anchor="ctr">
            <a:noAutofit/>
          </a:bodyPr>
          <a:lstStyle/>
          <a:p>
            <a:pPr algn="ctr">
              <a:spcBef>
                <a:spcPct val="0"/>
              </a:spcBef>
              <a:defRPr/>
            </a:pPr>
            <a:r>
              <a:rPr lang="en-US" sz="6000" b="1" dirty="0">
                <a:solidFill>
                  <a:srgbClr val="C00000"/>
                </a:solidFill>
                <a:latin typeface="Times" panose="02020603050405020304" pitchFamily="18" charset="0"/>
                <a:ea typeface="+mj-ea"/>
                <a:cs typeface="Times" panose="02020603050405020304" pitchFamily="18" charset="0"/>
              </a:rPr>
              <a:t>Pediatric </a:t>
            </a:r>
          </a:p>
          <a:p>
            <a:pPr algn="ctr">
              <a:spcBef>
                <a:spcPct val="0"/>
              </a:spcBef>
              <a:defRPr/>
            </a:pPr>
            <a:r>
              <a:rPr lang="en-US" sz="6000" b="1" dirty="0">
                <a:solidFill>
                  <a:srgbClr val="C00000"/>
                </a:solidFill>
                <a:latin typeface="Times" panose="02020603050405020304" pitchFamily="18" charset="0"/>
                <a:ea typeface="+mj-ea"/>
                <a:cs typeface="Times" panose="02020603050405020304" pitchFamily="18" charset="0"/>
              </a:rPr>
              <a:t>and New born Nursing </a:t>
            </a:r>
          </a:p>
          <a:p>
            <a:pPr algn="ctr">
              <a:spcBef>
                <a:spcPct val="0"/>
              </a:spcBef>
              <a:defRPr/>
            </a:pPr>
            <a:r>
              <a:rPr lang="nb-NO" sz="6000" b="1" dirty="0">
                <a:solidFill>
                  <a:srgbClr val="C00000"/>
                </a:solidFill>
                <a:latin typeface="Times" panose="02020603050405020304" pitchFamily="18" charset="0"/>
                <a:cs typeface="Times" panose="02020603050405020304" pitchFamily="18" charset="0"/>
              </a:rPr>
              <a:t>Unit 7</a:t>
            </a:r>
            <a:br>
              <a:rPr lang="nb-NO" sz="6000" b="1" dirty="0">
                <a:solidFill>
                  <a:srgbClr val="C00000"/>
                </a:solidFill>
                <a:latin typeface="Times" panose="02020603050405020304" pitchFamily="18" charset="0"/>
                <a:cs typeface="Times" panose="02020603050405020304" pitchFamily="18" charset="0"/>
              </a:rPr>
            </a:br>
            <a:r>
              <a:rPr lang="nb-NO" sz="6000" b="1" dirty="0">
                <a:solidFill>
                  <a:srgbClr val="C00000"/>
                </a:solidFill>
                <a:latin typeface="Times" panose="02020603050405020304" pitchFamily="18" charset="0"/>
                <a:cs typeface="Times" panose="02020603050405020304" pitchFamily="18" charset="0"/>
              </a:rPr>
              <a:t>Metabolic, and Endocrine Disorders</a:t>
            </a:r>
            <a:br>
              <a:rPr lang="en-US" sz="6000" b="1" dirty="0">
                <a:solidFill>
                  <a:srgbClr val="C00000"/>
                </a:solidFill>
                <a:latin typeface="Times" panose="02020603050405020304" pitchFamily="18" charset="0"/>
                <a:ea typeface="+mj-ea"/>
                <a:cs typeface="Times" panose="02020603050405020304" pitchFamily="18" charset="0"/>
              </a:rPr>
            </a:br>
            <a:endParaRPr lang="en-US" sz="6000" b="1" dirty="0">
              <a:solidFill>
                <a:srgbClr val="C00000"/>
              </a:solidFill>
              <a:latin typeface="Times" panose="02020603050405020304" pitchFamily="18" charset="0"/>
              <a:ea typeface="+mj-ea"/>
              <a:cs typeface="Times" panose="02020603050405020304" pitchFamily="18" charset="0"/>
            </a:endParaRPr>
          </a:p>
        </p:txBody>
      </p:sp>
    </p:spTree>
    <p:extLst>
      <p:ext uri="{BB962C8B-B14F-4D97-AF65-F5344CB8AC3E}">
        <p14:creationId xmlns:p14="http://schemas.microsoft.com/office/powerpoint/2010/main" val="2231584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15400" cy="1417638"/>
          </a:xfrm>
        </p:spPr>
        <p:txBody>
          <a:bodyPr>
            <a:noAutofit/>
          </a:bodyPr>
          <a:lstStyle/>
          <a:p>
            <a:br>
              <a:rPr lang="en-US" sz="6600" b="1" dirty="0">
                <a:solidFill>
                  <a:srgbClr val="C00000"/>
                </a:solidFill>
                <a:latin typeface="Times New Roman" pitchFamily="18" charset="0"/>
                <a:cs typeface="Times New Roman" pitchFamily="18" charset="0"/>
              </a:rPr>
            </a:br>
            <a:r>
              <a:rPr lang="en-US" sz="6600" b="1" dirty="0">
                <a:solidFill>
                  <a:srgbClr val="C00000"/>
                </a:solidFill>
                <a:latin typeface="Times New Roman" pitchFamily="18" charset="0"/>
                <a:cs typeface="Times New Roman" pitchFamily="18" charset="0"/>
              </a:rPr>
              <a:t>Insulin Injection Sites </a:t>
            </a:r>
            <a:br>
              <a:rPr lang="en-US" sz="6600" b="1" dirty="0">
                <a:solidFill>
                  <a:srgbClr val="C00000"/>
                </a:solidFill>
                <a:latin typeface="Times New Roman" pitchFamily="18" charset="0"/>
                <a:cs typeface="Times New Roman" pitchFamily="18" charset="0"/>
              </a:rPr>
            </a:br>
            <a:endParaRPr lang="en-US" sz="66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600200"/>
            <a:ext cx="12027877" cy="5105400"/>
          </a:xfrm>
        </p:spPr>
        <p:txBody>
          <a:bodyPr>
            <a:normAutofit fontScale="92500" lnSpcReduction="10000"/>
          </a:bodyPr>
          <a:lstStyle/>
          <a:p>
            <a:pPr marL="0" indent="0">
              <a:lnSpc>
                <a:spcPct val="120000"/>
              </a:lnSpc>
              <a:buNone/>
            </a:pPr>
            <a:r>
              <a:rPr lang="en-US" sz="3600" dirty="0">
                <a:latin typeface="Times New Roman" pitchFamily="18" charset="0"/>
                <a:cs typeface="Times New Roman" pitchFamily="18" charset="0"/>
              </a:rPr>
              <a:t>Short-acting:  Clear insulin drawn into syringe first before Intermediate-acting Cloudy insulin </a:t>
            </a:r>
          </a:p>
          <a:p>
            <a:pPr marL="0" indent="0">
              <a:lnSpc>
                <a:spcPct val="120000"/>
              </a:lnSpc>
              <a:buNone/>
            </a:pPr>
            <a:r>
              <a:rPr lang="en-US" sz="3600" dirty="0">
                <a:latin typeface="Times New Roman" pitchFamily="18" charset="0"/>
                <a:cs typeface="Times New Roman" pitchFamily="18" charset="0"/>
              </a:rPr>
              <a:t>Rapid-acting insulin can be mixed with NPH and Lente </a:t>
            </a:r>
          </a:p>
          <a:p>
            <a:pPr marL="0" indent="0">
              <a:lnSpc>
                <a:spcPct val="120000"/>
              </a:lnSpc>
              <a:buNone/>
            </a:pPr>
            <a:r>
              <a:rPr lang="en-US" sz="3600" dirty="0">
                <a:latin typeface="Times New Roman" pitchFamily="18" charset="0"/>
                <a:cs typeface="Times New Roman" pitchFamily="18" charset="0"/>
              </a:rPr>
              <a:t>When rapid acting insulin is mixed with either intermediate or long-acting insulin the mixture should be injected within 15 min before meal.</a:t>
            </a:r>
          </a:p>
          <a:p>
            <a:pPr marL="0" indent="0">
              <a:lnSpc>
                <a:spcPct val="120000"/>
              </a:lnSpc>
              <a:buNone/>
            </a:pPr>
            <a:r>
              <a:rPr lang="en-US" sz="3600" dirty="0">
                <a:latin typeface="Times New Roman" pitchFamily="18" charset="0"/>
                <a:cs typeface="Times New Roman" pitchFamily="18" charset="0"/>
              </a:rPr>
              <a:t>Phosphate-buffered insulin (NPH) should not be mixed </a:t>
            </a:r>
            <a:r>
              <a:rPr lang="en-US" sz="3600" dirty="0" err="1">
                <a:latin typeface="Times New Roman" pitchFamily="18" charset="0"/>
                <a:cs typeface="Times New Roman" pitchFamily="18" charset="0"/>
              </a:rPr>
              <a:t>Lente</a:t>
            </a:r>
            <a:r>
              <a:rPr lang="en-US" sz="3600" dirty="0">
                <a:latin typeface="Times New Roman" pitchFamily="18" charset="0"/>
                <a:cs typeface="Times New Roman" pitchFamily="18" charset="0"/>
              </a:rPr>
              <a:t> insulin</a:t>
            </a:r>
          </a:p>
          <a:p>
            <a:pPr marL="0" indent="0">
              <a:buNone/>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317249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947" y="0"/>
            <a:ext cx="11844997" cy="1258957"/>
          </a:xfrm>
        </p:spPr>
        <p:txBody>
          <a:bodyPr>
            <a:noAutofit/>
          </a:bodyPr>
          <a:lstStyle/>
          <a:p>
            <a:pPr algn="ctr"/>
            <a:br>
              <a:rPr lang="en-US" sz="48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Complications of Diabetes Mellitus: </a:t>
            </a:r>
            <a:br>
              <a:rPr lang="en-US" sz="4800" b="1" dirty="0">
                <a:solidFill>
                  <a:srgbClr val="C00000"/>
                </a:solidFill>
                <a:latin typeface="Times New Roman" pitchFamily="18" charset="0"/>
                <a:cs typeface="Times New Roman" pitchFamily="18" charset="0"/>
              </a:rPr>
            </a:br>
            <a:endParaRPr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98474" y="1258957"/>
            <a:ext cx="12093526" cy="5870713"/>
          </a:xfrm>
        </p:spPr>
        <p:txBody>
          <a:bodyPr>
            <a:normAutofit fontScale="32500" lnSpcReduction="20000"/>
          </a:bodyPr>
          <a:lstStyle/>
          <a:p>
            <a:pPr marL="0" indent="0">
              <a:lnSpc>
                <a:spcPct val="120000"/>
              </a:lnSpc>
              <a:buNone/>
            </a:pPr>
            <a:r>
              <a:rPr lang="en-US" sz="7400" b="1" dirty="0">
                <a:latin typeface="Times New Roman" pitchFamily="18" charset="0"/>
                <a:cs typeface="Times New Roman" pitchFamily="18" charset="0"/>
              </a:rPr>
              <a:t>1- Acute complication of DM</a:t>
            </a:r>
          </a:p>
          <a:p>
            <a:pPr marL="0" indent="0">
              <a:lnSpc>
                <a:spcPct val="120000"/>
              </a:lnSpc>
              <a:buNone/>
            </a:pPr>
            <a:r>
              <a:rPr lang="en-US" sz="7400" dirty="0">
                <a:latin typeface="Times New Roman" pitchFamily="18" charset="0"/>
                <a:cs typeface="Times New Roman" pitchFamily="18" charset="0"/>
              </a:rPr>
              <a:t>Diabetic ketoacidosis (DKA)  occurs mostly in type IDDM.</a:t>
            </a:r>
          </a:p>
          <a:p>
            <a:pPr marL="0" indent="0">
              <a:lnSpc>
                <a:spcPct val="120000"/>
              </a:lnSpc>
              <a:buNone/>
            </a:pPr>
            <a:r>
              <a:rPr lang="en-US" sz="7400" dirty="0">
                <a:latin typeface="Times New Roman" pitchFamily="18" charset="0"/>
                <a:cs typeface="Times New Roman" pitchFamily="18" charset="0"/>
              </a:rPr>
              <a:t>In DKA, glucose can’t be properly used for cellular energy, cellular starvation release and breakdown stored fat and protein to provide the needed energy, free fatty acids metabolized in the liver and produce ketenes.</a:t>
            </a:r>
          </a:p>
          <a:p>
            <a:pPr marL="0" indent="0">
              <a:lnSpc>
                <a:spcPct val="120000"/>
              </a:lnSpc>
              <a:buNone/>
            </a:pPr>
            <a:r>
              <a:rPr lang="en-US" sz="7400" b="1" dirty="0">
                <a:solidFill>
                  <a:srgbClr val="C00000"/>
                </a:solidFill>
                <a:latin typeface="Times New Roman" pitchFamily="18" charset="0"/>
                <a:cs typeface="Times New Roman" pitchFamily="18" charset="0"/>
              </a:rPr>
              <a:t>Management of DKA:</a:t>
            </a:r>
          </a:p>
          <a:p>
            <a:pPr>
              <a:lnSpc>
                <a:spcPct val="120000"/>
              </a:lnSpc>
              <a:buFont typeface="Wingdings" panose="05000000000000000000" pitchFamily="2" charset="2"/>
              <a:buChar char="ü"/>
            </a:pPr>
            <a:r>
              <a:rPr lang="en-US" sz="7400" dirty="0">
                <a:latin typeface="Times New Roman" pitchFamily="18" charset="0"/>
                <a:cs typeface="Times New Roman" pitchFamily="18" charset="0"/>
              </a:rPr>
              <a:t>Administer of rapid acting insulin (I.V, I.V fluids </a:t>
            </a:r>
            <a:r>
              <a:rPr lang="en-US" sz="7400" dirty="0" err="1">
                <a:latin typeface="Times New Roman" pitchFamily="18" charset="0"/>
                <a:cs typeface="Times New Roman" pitchFamily="18" charset="0"/>
              </a:rPr>
              <a:t>Nacl</a:t>
            </a:r>
            <a:r>
              <a:rPr lang="en-US" sz="7400" dirty="0">
                <a:latin typeface="Times New Roman" pitchFamily="18" charset="0"/>
                <a:cs typeface="Times New Roman" pitchFamily="18" charset="0"/>
              </a:rPr>
              <a:t>  and Electrolyte replacement.</a:t>
            </a:r>
          </a:p>
          <a:p>
            <a:pPr>
              <a:lnSpc>
                <a:spcPct val="120000"/>
              </a:lnSpc>
              <a:buFont typeface="Wingdings" panose="05000000000000000000" pitchFamily="2" charset="2"/>
              <a:buChar char="ü"/>
            </a:pPr>
            <a:r>
              <a:rPr lang="en-US" sz="7400" dirty="0">
                <a:latin typeface="Times New Roman" pitchFamily="18" charset="0"/>
                <a:cs typeface="Times New Roman" pitchFamily="18" charset="0"/>
              </a:rPr>
              <a:t>Assessment of mental status, Strict monitoring.</a:t>
            </a:r>
          </a:p>
          <a:p>
            <a:pPr>
              <a:lnSpc>
                <a:spcPct val="120000"/>
              </a:lnSpc>
              <a:buFont typeface="Wingdings" panose="05000000000000000000" pitchFamily="2" charset="2"/>
              <a:buChar char="ü"/>
            </a:pPr>
            <a:r>
              <a:rPr lang="en-US" sz="7400" dirty="0">
                <a:latin typeface="Times New Roman" pitchFamily="18" charset="0"/>
                <a:cs typeface="Times New Roman" pitchFamily="18" charset="0"/>
              </a:rPr>
              <a:t>Intake and output chart.</a:t>
            </a:r>
          </a:p>
          <a:p>
            <a:pPr>
              <a:lnSpc>
                <a:spcPct val="120000"/>
              </a:lnSpc>
              <a:buFont typeface="Wingdings" panose="05000000000000000000" pitchFamily="2" charset="2"/>
              <a:buChar char="ü"/>
            </a:pPr>
            <a:r>
              <a:rPr lang="en-US" sz="7400" dirty="0">
                <a:latin typeface="Times New Roman" pitchFamily="18" charset="0"/>
                <a:cs typeface="Times New Roman" pitchFamily="18" charset="0"/>
              </a:rPr>
              <a:t>Assessment of blood glucose, urine ketoses, ECG.</a:t>
            </a:r>
          </a:p>
          <a:p>
            <a:pPr marL="0" indent="0">
              <a:buNone/>
            </a:pPr>
            <a:br>
              <a:rPr lang="en-US" sz="3600" b="1" dirty="0">
                <a:solidFill>
                  <a:srgbClr val="C00000"/>
                </a:solidFill>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996581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151" y="0"/>
            <a:ext cx="10428849" cy="1417638"/>
          </a:xfrm>
        </p:spPr>
        <p:txBody>
          <a:bodyPr>
            <a:noAutofit/>
          </a:bodyPr>
          <a:lstStyle/>
          <a:p>
            <a:br>
              <a:rPr lang="en-US" sz="48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2- Chronic Complications of Diabetes</a:t>
            </a:r>
            <a:br>
              <a:rPr lang="en-US" sz="4800" b="1" dirty="0">
                <a:solidFill>
                  <a:srgbClr val="C00000"/>
                </a:solidFill>
                <a:latin typeface="Times New Roman" pitchFamily="18" charset="0"/>
                <a:cs typeface="Times New Roman" pitchFamily="18" charset="0"/>
              </a:rPr>
            </a:br>
            <a:endParaRPr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12542" y="1417638"/>
            <a:ext cx="11244571" cy="5668962"/>
          </a:xfrm>
        </p:spPr>
        <p:txBody>
          <a:bodyPr/>
          <a:lstStyle/>
          <a:p>
            <a:pPr marL="0" indent="0">
              <a:buNone/>
            </a:pPr>
            <a:r>
              <a:rPr lang="en-US" sz="4800" dirty="0">
                <a:latin typeface="Times New Roman" pitchFamily="18" charset="0"/>
                <a:cs typeface="Times New Roman" pitchFamily="18" charset="0"/>
              </a:rPr>
              <a:t>o	Cardiovascular disease</a:t>
            </a:r>
          </a:p>
          <a:p>
            <a:pPr marL="0" indent="0">
              <a:buNone/>
            </a:pPr>
            <a:r>
              <a:rPr lang="en-US" sz="4800" dirty="0">
                <a:latin typeface="Times New Roman" pitchFamily="18" charset="0"/>
                <a:cs typeface="Times New Roman" pitchFamily="18" charset="0"/>
              </a:rPr>
              <a:t>o	Cerebrovascular disease</a:t>
            </a:r>
          </a:p>
          <a:p>
            <a:pPr marL="0" indent="0">
              <a:buNone/>
            </a:pPr>
            <a:r>
              <a:rPr lang="en-US" sz="4800" dirty="0">
                <a:latin typeface="Times New Roman" pitchFamily="18" charset="0"/>
                <a:cs typeface="Times New Roman" pitchFamily="18" charset="0"/>
              </a:rPr>
              <a:t>o	Retinopathy (vision) problems</a:t>
            </a:r>
          </a:p>
          <a:p>
            <a:pPr marL="0" indent="0">
              <a:buNone/>
            </a:pPr>
            <a:r>
              <a:rPr lang="en-US" sz="4800" dirty="0">
                <a:latin typeface="Times New Roman" pitchFamily="18" charset="0"/>
                <a:cs typeface="Times New Roman" pitchFamily="18" charset="0"/>
              </a:rPr>
              <a:t>o	Diabetic neuropathy</a:t>
            </a:r>
          </a:p>
          <a:p>
            <a:pPr marL="0" indent="0">
              <a:buNone/>
            </a:pPr>
            <a:r>
              <a:rPr lang="en-US" sz="4800" dirty="0">
                <a:latin typeface="Times New Roman" pitchFamily="18" charset="0"/>
                <a:cs typeface="Times New Roman" pitchFamily="18" charset="0"/>
              </a:rPr>
              <a:t>o	Diabetic nephropathy</a:t>
            </a:r>
          </a:p>
          <a:p>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248084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046227" cy="1417638"/>
          </a:xfrm>
        </p:spPr>
        <p:txBody>
          <a:bodyPr>
            <a:noAutofit/>
          </a:bodyPr>
          <a:lstStyle/>
          <a:p>
            <a:r>
              <a:rPr lang="en-US" b="1" dirty="0">
                <a:solidFill>
                  <a:srgbClr val="C00000"/>
                </a:solidFill>
                <a:latin typeface="Times New Roman" pitchFamily="18" charset="0"/>
                <a:cs typeface="Times New Roman" pitchFamily="18" charset="0"/>
              </a:rPr>
              <a:t>2- Children with PHENYLKETONURIA (PKU)</a:t>
            </a:r>
            <a:endParaRPr lang="en-US" dirty="0"/>
          </a:p>
        </p:txBody>
      </p:sp>
      <p:sp>
        <p:nvSpPr>
          <p:cNvPr id="3" name="Content Placeholder 2"/>
          <p:cNvSpPr>
            <a:spLocks noGrp="1"/>
          </p:cNvSpPr>
          <p:nvPr>
            <p:ph idx="1"/>
          </p:nvPr>
        </p:nvSpPr>
        <p:spPr>
          <a:xfrm>
            <a:off x="-76200" y="1417638"/>
            <a:ext cx="12268200" cy="5440362"/>
          </a:xfrm>
        </p:spPr>
        <p:txBody>
          <a:bodyPr>
            <a:normAutofit fontScale="92500"/>
          </a:bodyPr>
          <a:lstStyle/>
          <a:p>
            <a:pPr lvl="0">
              <a:lnSpc>
                <a:spcPct val="120000"/>
              </a:lnSpc>
              <a:buFont typeface="Wingdings" panose="05000000000000000000" pitchFamily="2" charset="2"/>
              <a:buChar char="v"/>
            </a:pPr>
            <a:r>
              <a:rPr lang="en-US" sz="5400" dirty="0">
                <a:latin typeface="Times New Roman" pitchFamily="18" charset="0"/>
                <a:cs typeface="Times New Roman" pitchFamily="18" charset="0"/>
              </a:rPr>
              <a:t>Lack the liver enzyme phenylalanine </a:t>
            </a:r>
            <a:r>
              <a:rPr lang="en-US" sz="5400" dirty="0" err="1">
                <a:latin typeface="Times New Roman" pitchFamily="18" charset="0"/>
                <a:cs typeface="Times New Roman" pitchFamily="18" charset="0"/>
              </a:rPr>
              <a:t>hydroxylase</a:t>
            </a:r>
            <a:r>
              <a:rPr lang="en-US" sz="5400" dirty="0">
                <a:latin typeface="Times New Roman" pitchFamily="18" charset="0"/>
                <a:cs typeface="Times New Roman" pitchFamily="18" charset="0"/>
              </a:rPr>
              <a:t>, which is necessary for the metabolism of the amino acid phenylalanine.</a:t>
            </a:r>
          </a:p>
          <a:p>
            <a:pPr>
              <a:lnSpc>
                <a:spcPct val="120000"/>
              </a:lnSpc>
              <a:buFont typeface="Wingdings" panose="05000000000000000000" pitchFamily="2" charset="2"/>
              <a:buChar char="v"/>
            </a:pPr>
            <a:r>
              <a:rPr lang="en-US" sz="6000" dirty="0">
                <a:latin typeface="Times New Roman" pitchFamily="18" charset="0"/>
                <a:cs typeface="Times New Roman" pitchFamily="18" charset="0"/>
              </a:rPr>
              <a:t>If PKU is detected early enough, mental retardation can be prevented </a:t>
            </a:r>
          </a:p>
          <a:p>
            <a:pPr>
              <a:buNone/>
            </a:pPr>
            <a:endParaRPr lang="en-US" sz="60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a:rPr lang="en-US" sz="5400"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Clinical manifestation of PKU </a:t>
            </a:r>
            <a:br>
              <a:rPr lang="en-US" sz="5400" dirty="0">
                <a:solidFill>
                  <a:srgbClr val="C00000"/>
                </a:solidFill>
                <a:latin typeface="Times New Roman" pitchFamily="18" charset="0"/>
                <a:cs typeface="Times New Roman" pitchFamily="18" charset="0"/>
              </a:rPr>
            </a:br>
            <a:endParaRPr lang="en-US" sz="5400" dirty="0">
              <a:solidFill>
                <a:srgbClr val="C00000"/>
              </a:solidFill>
            </a:endParaRPr>
          </a:p>
        </p:txBody>
      </p:sp>
      <p:sp>
        <p:nvSpPr>
          <p:cNvPr id="3" name="Content Placeholder 2"/>
          <p:cNvSpPr>
            <a:spLocks noGrp="1"/>
          </p:cNvSpPr>
          <p:nvPr>
            <p:ph idx="1"/>
          </p:nvPr>
        </p:nvSpPr>
        <p:spPr>
          <a:xfrm>
            <a:off x="0" y="1417638"/>
            <a:ext cx="11860696" cy="5287962"/>
          </a:xfrm>
        </p:spPr>
        <p:txBody>
          <a:bodyPr>
            <a:normAutofit/>
          </a:bodyPr>
          <a:lstStyle/>
          <a:p>
            <a:pPr lvl="0" algn="ctr">
              <a:buFont typeface="Wingdings" pitchFamily="2" charset="2"/>
              <a:buChar char="§"/>
            </a:pPr>
            <a:r>
              <a:rPr lang="en-US" sz="4000" dirty="0">
                <a:latin typeface="Times New Roman" pitchFamily="18" charset="0"/>
                <a:cs typeface="Times New Roman" pitchFamily="18" charset="0"/>
              </a:rPr>
              <a:t>Newborns are normal at birth</a:t>
            </a:r>
          </a:p>
          <a:p>
            <a:pPr lvl="0" algn="ctr">
              <a:buFont typeface="Wingdings" pitchFamily="2" charset="2"/>
              <a:buChar char="§"/>
            </a:pPr>
            <a:r>
              <a:rPr lang="en-US" sz="4000" dirty="0">
                <a:latin typeface="Times New Roman" pitchFamily="18" charset="0"/>
                <a:cs typeface="Times New Roman" pitchFamily="18" charset="0"/>
              </a:rPr>
              <a:t>If not diagnosed and untreated early, they </a:t>
            </a:r>
            <a:r>
              <a:rPr lang="en-US" sz="4000" u="sng" dirty="0">
                <a:latin typeface="Times New Roman" pitchFamily="18" charset="0"/>
                <a:cs typeface="Times New Roman" pitchFamily="18" charset="0"/>
              </a:rPr>
              <a:t>become</a:t>
            </a:r>
            <a:r>
              <a:rPr lang="en-US" sz="4000" dirty="0">
                <a:latin typeface="Times New Roman" pitchFamily="18" charset="0"/>
                <a:cs typeface="Times New Roman" pitchFamily="18" charset="0"/>
              </a:rPr>
              <a:t>:</a:t>
            </a:r>
          </a:p>
          <a:p>
            <a:pPr marL="742950" indent="-742950" algn="ctr">
              <a:buFont typeface="+mj-lt"/>
              <a:buAutoNum type="alphaLcPeriod"/>
            </a:pPr>
            <a:r>
              <a:rPr lang="en-US" sz="4000" dirty="0">
                <a:latin typeface="Times New Roman" pitchFamily="18" charset="0"/>
                <a:cs typeface="Times New Roman" pitchFamily="18" charset="0"/>
              </a:rPr>
              <a:t>Hyperactive, </a:t>
            </a:r>
          </a:p>
          <a:p>
            <a:pPr marL="742950" indent="-742950" algn="ctr">
              <a:buFont typeface="+mj-lt"/>
              <a:buAutoNum type="alphaLcPeriod"/>
            </a:pPr>
            <a:r>
              <a:rPr lang="en-US" sz="4000" dirty="0">
                <a:latin typeface="Times New Roman" pitchFamily="18" charset="0"/>
                <a:cs typeface="Times New Roman" pitchFamily="18" charset="0"/>
              </a:rPr>
              <a:t>Suffer seizures, </a:t>
            </a:r>
          </a:p>
          <a:p>
            <a:pPr marL="742950" indent="-742950" algn="ctr">
              <a:buFont typeface="+mj-lt"/>
              <a:buAutoNum type="alphaLcPeriod"/>
            </a:pPr>
            <a:r>
              <a:rPr lang="en-US" sz="4000" dirty="0">
                <a:latin typeface="Times New Roman" pitchFamily="18" charset="0"/>
                <a:cs typeface="Times New Roman" pitchFamily="18" charset="0"/>
              </a:rPr>
              <a:t>Fair skin </a:t>
            </a:r>
          </a:p>
          <a:p>
            <a:pPr marL="742950" indent="-742950" algn="ctr">
              <a:buFont typeface="+mj-lt"/>
              <a:buAutoNum type="alphaLcPeriod"/>
            </a:pPr>
            <a:r>
              <a:rPr lang="en-US" sz="4000" dirty="0">
                <a:latin typeface="Times New Roman" pitchFamily="18" charset="0"/>
                <a:cs typeface="Times New Roman" pitchFamily="18" charset="0"/>
              </a:rPr>
              <a:t>Mentally retarded between 6 to 18 months.</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15400" cy="1417638"/>
          </a:xfrm>
        </p:spPr>
        <p:txBody>
          <a:bodyPr>
            <a:noAutofit/>
          </a:bodyPr>
          <a:lstStyle/>
          <a:p>
            <a:br>
              <a:rPr lang="en-US" sz="6000" b="1" dirty="0">
                <a:solidFill>
                  <a:srgbClr val="C00000"/>
                </a:solidFill>
                <a:latin typeface="Times New Roman" pitchFamily="18" charset="0"/>
                <a:cs typeface="Times New Roman" pitchFamily="18" charset="0"/>
              </a:rPr>
            </a:br>
            <a:r>
              <a:rPr lang="en-US" sz="6000" b="1" dirty="0">
                <a:solidFill>
                  <a:srgbClr val="C00000"/>
                </a:solidFill>
                <a:latin typeface="Times New Roman" pitchFamily="18" charset="0"/>
                <a:cs typeface="Times New Roman" pitchFamily="18" charset="0"/>
              </a:rPr>
              <a:t>Lab investigation of PKU</a:t>
            </a:r>
            <a:br>
              <a:rPr lang="en-US" sz="6000" b="1" dirty="0">
                <a:solidFill>
                  <a:srgbClr val="C00000"/>
                </a:solidFill>
                <a:latin typeface="Times New Roman" pitchFamily="18" charset="0"/>
                <a:cs typeface="Times New Roman" pitchFamily="18" charset="0"/>
              </a:rPr>
            </a:br>
            <a:endParaRPr lang="en-US" sz="6000" b="1" dirty="0">
              <a:solidFill>
                <a:srgbClr val="C00000"/>
              </a:solidFill>
            </a:endParaRPr>
          </a:p>
        </p:txBody>
      </p:sp>
      <p:sp>
        <p:nvSpPr>
          <p:cNvPr id="3" name="Content Placeholder 2"/>
          <p:cNvSpPr>
            <a:spLocks noGrp="1"/>
          </p:cNvSpPr>
          <p:nvPr>
            <p:ph idx="1"/>
          </p:nvPr>
        </p:nvSpPr>
        <p:spPr>
          <a:xfrm>
            <a:off x="-112543" y="1600200"/>
            <a:ext cx="12126351" cy="5257800"/>
          </a:xfrm>
        </p:spPr>
        <p:txBody>
          <a:bodyPr/>
          <a:lstStyle/>
          <a:p>
            <a:r>
              <a:rPr lang="en-US" sz="6000" dirty="0">
                <a:latin typeface="Times New Roman" pitchFamily="18" charset="0"/>
                <a:cs typeface="Times New Roman" pitchFamily="18" charset="0"/>
              </a:rPr>
              <a:t>Routine newborns screen for PKU.</a:t>
            </a:r>
          </a:p>
          <a:p>
            <a:r>
              <a:rPr lang="en-US" sz="6000" dirty="0">
                <a:latin typeface="Times New Roman" pitchFamily="18" charset="0"/>
                <a:cs typeface="Times New Roman" pitchFamily="18" charset="0"/>
              </a:rPr>
              <a:t>Regular blood tests PKU level,</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a:rPr lang="en-US" sz="6000" b="1" dirty="0">
                <a:solidFill>
                  <a:srgbClr val="C00000"/>
                </a:solidFill>
                <a:latin typeface="Times New Roman" pitchFamily="18" charset="0"/>
                <a:cs typeface="Times New Roman" pitchFamily="18" charset="0"/>
              </a:rPr>
            </a:br>
            <a:r>
              <a:rPr lang="en-US" sz="6000" b="1" dirty="0">
                <a:solidFill>
                  <a:srgbClr val="C00000"/>
                </a:solidFill>
                <a:latin typeface="Times New Roman" pitchFamily="18" charset="0"/>
                <a:cs typeface="Times New Roman" pitchFamily="18" charset="0"/>
              </a:rPr>
              <a:t>PKU Therapy</a:t>
            </a:r>
            <a:r>
              <a:rPr lang="en-US" sz="6000" dirty="0">
                <a:solidFill>
                  <a:srgbClr val="C00000"/>
                </a:solidFill>
                <a:latin typeface="Times New Roman" pitchFamily="18" charset="0"/>
                <a:cs typeface="Times New Roman" pitchFamily="18" charset="0"/>
              </a:rPr>
              <a:t>:  </a:t>
            </a:r>
            <a:br>
              <a:rPr lang="en-US" sz="6000" dirty="0">
                <a:solidFill>
                  <a:srgbClr val="C00000"/>
                </a:solidFill>
                <a:latin typeface="Times New Roman" pitchFamily="18" charset="0"/>
                <a:cs typeface="Times New Roman" pitchFamily="18" charset="0"/>
              </a:rPr>
            </a:br>
            <a:endParaRPr lang="en-US" sz="6000" dirty="0">
              <a:solidFill>
                <a:srgbClr val="C00000"/>
              </a:solidFill>
            </a:endParaRPr>
          </a:p>
        </p:txBody>
      </p:sp>
      <p:sp>
        <p:nvSpPr>
          <p:cNvPr id="3" name="Content Placeholder 2"/>
          <p:cNvSpPr>
            <a:spLocks noGrp="1"/>
          </p:cNvSpPr>
          <p:nvPr>
            <p:ph idx="1"/>
          </p:nvPr>
        </p:nvSpPr>
        <p:spPr>
          <a:xfrm>
            <a:off x="182880" y="1600200"/>
            <a:ext cx="9570720" cy="5257800"/>
          </a:xfrm>
        </p:spPr>
        <p:txBody>
          <a:bodyPr>
            <a:noAutofit/>
          </a:bodyPr>
          <a:lstStyle/>
          <a:p>
            <a:pPr lvl="0">
              <a:buFont typeface="Wingdings" pitchFamily="2" charset="2"/>
              <a:buChar char="q"/>
            </a:pPr>
            <a:r>
              <a:rPr lang="en-US" sz="4000" dirty="0">
                <a:latin typeface="Times New Roman" pitchFamily="18" charset="0"/>
                <a:cs typeface="Times New Roman" pitchFamily="18" charset="0"/>
              </a:rPr>
              <a:t>Phenylalanine restricted diet</a:t>
            </a:r>
          </a:p>
          <a:p>
            <a:pPr lvl="0">
              <a:buFont typeface="Wingdings" pitchFamily="2" charset="2"/>
              <a:buChar char="q"/>
            </a:pPr>
            <a:r>
              <a:rPr lang="en-US" sz="4000" dirty="0">
                <a:latin typeface="Times New Roman" pitchFamily="18" charset="0"/>
                <a:cs typeface="Times New Roman" pitchFamily="18" charset="0"/>
              </a:rPr>
              <a:t>Phenylalanine an essential amino acid cannot be entirely removed from the diet</a:t>
            </a:r>
          </a:p>
          <a:p>
            <a:pPr lvl="0">
              <a:buFont typeface="Wingdings" pitchFamily="2" charset="2"/>
              <a:buChar char="q"/>
            </a:pPr>
            <a:r>
              <a:rPr lang="en-US" sz="4000" dirty="0">
                <a:latin typeface="Times New Roman" pitchFamily="18" charset="0"/>
                <a:cs typeface="Times New Roman" pitchFamily="18" charset="0"/>
              </a:rPr>
              <a:t>Commercial formula “</a:t>
            </a:r>
            <a:r>
              <a:rPr lang="en-US" sz="4000" dirty="0" err="1">
                <a:latin typeface="Times New Roman" pitchFamily="18" charset="0"/>
                <a:cs typeface="Times New Roman" pitchFamily="18" charset="0"/>
              </a:rPr>
              <a:t>Lofenalac</a:t>
            </a:r>
            <a:r>
              <a:rPr lang="en-US" sz="4000" dirty="0">
                <a:latin typeface="Times New Roman" pitchFamily="18" charset="0"/>
                <a:cs typeface="Times New Roman" pitchFamily="18" charset="0"/>
              </a:rPr>
              <a:t>” for newborn </a:t>
            </a:r>
          </a:p>
          <a:p>
            <a:pPr lvl="0">
              <a:buFont typeface="Wingdings" pitchFamily="2" charset="2"/>
              <a:buChar char="q"/>
            </a:pPr>
            <a:r>
              <a:rPr lang="en-US" sz="4000" dirty="0">
                <a:latin typeface="Times New Roman" pitchFamily="18" charset="0"/>
                <a:cs typeface="Times New Roman" pitchFamily="18" charset="0"/>
              </a:rPr>
              <a:t>Synthetic milk for older children, </a:t>
            </a:r>
          </a:p>
          <a:p>
            <a:pPr lvl="0">
              <a:buFont typeface="Wingdings" pitchFamily="2" charset="2"/>
              <a:buChar char="q"/>
            </a:pPr>
            <a:r>
              <a:rPr lang="en-US" sz="4000" dirty="0">
                <a:latin typeface="Times New Roman" pitchFamily="18" charset="0"/>
                <a:cs typeface="Times New Roman" pitchFamily="18" charset="0"/>
              </a:rPr>
              <a:t>Avoidance of phenylalanine </a:t>
            </a:r>
          </a:p>
          <a:p>
            <a:pPr lvl="0" algn="ctr">
              <a:buFont typeface="Wingdings" pitchFamily="2" charset="2"/>
              <a:buChar char="q"/>
            </a:pPr>
            <a:endParaRPr lang="en-US" sz="5400" dirty="0">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B6A19B6D-55A7-4FA1-AE1B-FF2D23DBBEE7}"/>
              </a:ext>
            </a:extLst>
          </p:cNvPr>
          <p:cNvPicPr>
            <a:picLocks noChangeAspect="1"/>
          </p:cNvPicPr>
          <p:nvPr/>
        </p:nvPicPr>
        <p:blipFill>
          <a:blip r:embed="rId2"/>
          <a:stretch>
            <a:fillRect/>
          </a:stretch>
        </p:blipFill>
        <p:spPr>
          <a:xfrm>
            <a:off x="9475304" y="1069644"/>
            <a:ext cx="2716696" cy="3150664"/>
          </a:xfrm>
          <a:prstGeom prst="rect">
            <a:avLst/>
          </a:prstGeom>
        </p:spPr>
      </p:pic>
      <p:pic>
        <p:nvPicPr>
          <p:cNvPr id="5" name="Picture 4">
            <a:extLst>
              <a:ext uri="{FF2B5EF4-FFF2-40B4-BE49-F238E27FC236}">
                <a16:creationId xmlns:a16="http://schemas.microsoft.com/office/drawing/2014/main" id="{CD642A58-3BF5-4B73-B3BE-15CFD4D4702A}"/>
              </a:ext>
            </a:extLst>
          </p:cNvPr>
          <p:cNvPicPr>
            <a:picLocks noChangeAspect="1"/>
          </p:cNvPicPr>
          <p:nvPr/>
        </p:nvPicPr>
        <p:blipFill>
          <a:blip r:embed="rId3"/>
          <a:stretch>
            <a:fillRect/>
          </a:stretch>
        </p:blipFill>
        <p:spPr>
          <a:xfrm>
            <a:off x="9475304" y="4459458"/>
            <a:ext cx="2716696" cy="239854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F7B88-1A2A-41C7-92E0-5759D968586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3D1E47A-9C20-4295-8738-5E2A1F4B5C4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7BDDA4A-9CD4-4292-B3E6-C1E68FC5903A}"/>
              </a:ext>
            </a:extLst>
          </p:cNvPr>
          <p:cNvPicPr>
            <a:picLocks noChangeAspect="1"/>
          </p:cNvPicPr>
          <p:nvPr/>
        </p:nvPicPr>
        <p:blipFill>
          <a:blip r:embed="rId2"/>
          <a:stretch>
            <a:fillRect/>
          </a:stretch>
        </p:blipFill>
        <p:spPr>
          <a:xfrm>
            <a:off x="0" y="0"/>
            <a:ext cx="12039203" cy="7033845"/>
          </a:xfrm>
          <a:prstGeom prst="rect">
            <a:avLst/>
          </a:prstGeom>
        </p:spPr>
      </p:pic>
    </p:spTree>
    <p:extLst>
      <p:ext uri="{BB962C8B-B14F-4D97-AF65-F5344CB8AC3E}">
        <p14:creationId xmlns:p14="http://schemas.microsoft.com/office/powerpoint/2010/main" val="1489502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a:rPr lang="en-US" sz="6000" b="1" dirty="0">
                <a:solidFill>
                  <a:srgbClr val="C00000"/>
                </a:solidFill>
                <a:latin typeface="Times New Roman" pitchFamily="18" charset="0"/>
                <a:cs typeface="Times New Roman" pitchFamily="18" charset="0"/>
              </a:rPr>
            </a:br>
            <a:r>
              <a:rPr lang="en-US" sz="6000" b="1" dirty="0">
                <a:solidFill>
                  <a:srgbClr val="C00000"/>
                </a:solidFill>
                <a:latin typeface="Times New Roman" pitchFamily="18" charset="0"/>
                <a:cs typeface="Times New Roman" pitchFamily="18" charset="0"/>
              </a:rPr>
              <a:t>PKU Therapy</a:t>
            </a:r>
            <a:r>
              <a:rPr lang="en-US" sz="6000" dirty="0">
                <a:solidFill>
                  <a:srgbClr val="C00000"/>
                </a:solidFill>
                <a:latin typeface="Times New Roman" pitchFamily="18" charset="0"/>
                <a:cs typeface="Times New Roman" pitchFamily="18" charset="0"/>
              </a:rPr>
              <a:t>:  </a:t>
            </a:r>
            <a:br>
              <a:rPr lang="en-US" sz="6000" dirty="0">
                <a:solidFill>
                  <a:srgbClr val="C00000"/>
                </a:solidFill>
                <a:latin typeface="Times New Roman" pitchFamily="18" charset="0"/>
                <a:cs typeface="Times New Roman" pitchFamily="18" charset="0"/>
              </a:rPr>
            </a:br>
            <a:endParaRPr lang="en-US" sz="6000" dirty="0">
              <a:solidFill>
                <a:srgbClr val="C00000"/>
              </a:solidFill>
            </a:endParaRPr>
          </a:p>
        </p:txBody>
      </p:sp>
      <p:sp>
        <p:nvSpPr>
          <p:cNvPr id="3" name="Content Placeholder 2"/>
          <p:cNvSpPr>
            <a:spLocks noGrp="1"/>
          </p:cNvSpPr>
          <p:nvPr>
            <p:ph idx="1"/>
          </p:nvPr>
        </p:nvSpPr>
        <p:spPr>
          <a:xfrm>
            <a:off x="-1" y="1600200"/>
            <a:ext cx="12192001" cy="5257800"/>
          </a:xfrm>
        </p:spPr>
        <p:txBody>
          <a:bodyPr>
            <a:normAutofit lnSpcReduction="10000"/>
          </a:bodyPr>
          <a:lstStyle/>
          <a:p>
            <a:pPr lvl="0">
              <a:lnSpc>
                <a:spcPct val="110000"/>
              </a:lnSpc>
              <a:buFont typeface="Wingdings" panose="05000000000000000000" pitchFamily="2" charset="2"/>
              <a:buChar char="v"/>
            </a:pPr>
            <a:r>
              <a:rPr lang="en-US" sz="4400" dirty="0">
                <a:latin typeface="Times New Roman" pitchFamily="18" charset="0"/>
                <a:cs typeface="Times New Roman" pitchFamily="18" charset="0"/>
              </a:rPr>
              <a:t>By monitoring the level of </a:t>
            </a:r>
            <a:r>
              <a:rPr lang="en-US" sz="4400" u="sng" dirty="0">
                <a:latin typeface="Times New Roman" pitchFamily="18" charset="0"/>
                <a:cs typeface="Times New Roman" pitchFamily="18" charset="0"/>
              </a:rPr>
              <a:t>phenylalanine in the blood</a:t>
            </a:r>
            <a:r>
              <a:rPr lang="en-US" sz="4400" dirty="0">
                <a:latin typeface="Times New Roman" pitchFamily="18" charset="0"/>
                <a:cs typeface="Times New Roman" pitchFamily="18" charset="0"/>
              </a:rPr>
              <a:t>, it is possible to supply sufficient amounts to meet normal requirements and avoid levels that would result in complication.</a:t>
            </a:r>
          </a:p>
          <a:p>
            <a:pPr lvl="0">
              <a:lnSpc>
                <a:spcPct val="110000"/>
              </a:lnSpc>
              <a:buFont typeface="Wingdings" panose="05000000000000000000" pitchFamily="2" charset="2"/>
              <a:buChar char="v"/>
            </a:pPr>
            <a:r>
              <a:rPr lang="en-US" sz="4400" dirty="0">
                <a:latin typeface="Times New Roman" pitchFamily="18" charset="0"/>
                <a:cs typeface="Times New Roman" pitchFamily="18" charset="0"/>
              </a:rPr>
              <a:t>Once brain development is complete dietary restriction can be relaxed – from adolescence onwards</a:t>
            </a:r>
          </a:p>
          <a:p>
            <a:pPr lvl="0">
              <a:buNone/>
            </a:pPr>
            <a:endParaRPr lang="en-US" sz="4400" dirty="0">
              <a:latin typeface="Times New Roman" pitchFamily="18" charset="0"/>
              <a:cs typeface="Times New Roman" pitchFamily="18" charset="0"/>
            </a:endParaRPr>
          </a:p>
          <a:p>
            <a:pPr>
              <a:buNone/>
            </a:pPr>
            <a:endParaRPr lang="en-US" sz="4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normAutofit fontScale="90000"/>
          </a:bodyPr>
          <a:lstStyle/>
          <a:p>
            <a:br>
              <a:rPr lang="en-US" b="1" dirty="0">
                <a:solidFill>
                  <a:srgbClr val="C00000"/>
                </a:solidFill>
                <a:latin typeface="Times New Roman" pitchFamily="18" charset="0"/>
                <a:cs typeface="Times New Roman" pitchFamily="18" charset="0"/>
              </a:rPr>
            </a:br>
            <a:r>
              <a:rPr lang="en-US" sz="4000" b="1" dirty="0">
                <a:solidFill>
                  <a:srgbClr val="C00000"/>
                </a:solidFill>
                <a:latin typeface="Times New Roman" pitchFamily="18" charset="0"/>
                <a:cs typeface="Times New Roman" pitchFamily="18" charset="0"/>
              </a:rPr>
              <a:t>3) Children with CONGENITAL HYPOTHYROIDISM</a:t>
            </a:r>
            <a:br>
              <a:rPr lang="en-US" b="1" dirty="0">
                <a:solidFill>
                  <a:srgbClr val="C00000"/>
                </a:solidFill>
                <a:latin typeface="Times New Roman" pitchFamily="18" charset="0"/>
                <a:cs typeface="Times New Roman" pitchFamily="18" charset="0"/>
              </a:rPr>
            </a:b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417638"/>
            <a:ext cx="12192000" cy="5440362"/>
          </a:xfrm>
        </p:spPr>
        <p:txBody>
          <a:bodyPr>
            <a:normAutofit/>
          </a:bodyPr>
          <a:lstStyle/>
          <a:p>
            <a:pPr lvl="0"/>
            <a:r>
              <a:rPr lang="en-US" sz="4000" dirty="0">
                <a:latin typeface="Times New Roman" pitchFamily="18" charset="0"/>
                <a:cs typeface="Times New Roman" pitchFamily="18" charset="0"/>
              </a:rPr>
              <a:t>Defined as inadequate thyroid hormone production</a:t>
            </a:r>
          </a:p>
          <a:p>
            <a:pPr lvl="0"/>
            <a:r>
              <a:rPr lang="en-US" sz="4000" dirty="0">
                <a:latin typeface="Times New Roman" pitchFamily="18" charset="0"/>
                <a:cs typeface="Times New Roman" pitchFamily="18" charset="0"/>
              </a:rPr>
              <a:t>Characterized by increased thyroid stimulating hormone (TSH) concentration and decreased thyroxin (T4) concentration.</a:t>
            </a:r>
          </a:p>
          <a:p>
            <a:pPr lvl="0"/>
            <a:r>
              <a:rPr lang="en-US" sz="4000" dirty="0">
                <a:latin typeface="Times New Roman" pitchFamily="18" charset="0"/>
                <a:cs typeface="Times New Roman" pitchFamily="18" charset="0"/>
              </a:rPr>
              <a:t>Insufficient thyroid hormone impacts brain development; specifically, myelination and neuronal connections are impacted </a:t>
            </a:r>
          </a:p>
          <a:p>
            <a:pPr lvl="0"/>
            <a:r>
              <a:rPr lang="en-US" sz="4000" dirty="0">
                <a:latin typeface="Times New Roman" pitchFamily="18" charset="0"/>
                <a:cs typeface="Times New Roman" pitchFamily="18" charset="0"/>
              </a:rPr>
              <a:t>Most common treatable causes of mental retardation</a:t>
            </a:r>
          </a:p>
          <a:p>
            <a:pPr lvl="0" algn="ctr"/>
            <a:endParaRPr lang="en-US" sz="4000" dirty="0">
              <a:latin typeface="Times New Roman" pitchFamily="18" charset="0"/>
              <a:cs typeface="Times New Roman" pitchFamily="18" charset="0"/>
            </a:endParaRPr>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74" y="0"/>
            <a:ext cx="11947752" cy="1417638"/>
          </a:xfrm>
        </p:spPr>
        <p:txBody>
          <a:bodyPr>
            <a:normAutofit fontScale="90000"/>
          </a:bodyPr>
          <a:lstStyle/>
          <a:p>
            <a:br>
              <a:rPr lang="en-US" sz="4000" b="1" dirty="0">
                <a:solidFill>
                  <a:srgbClr val="C00000"/>
                </a:solidFill>
                <a:latin typeface="Times New Roman" pitchFamily="18" charset="0"/>
                <a:cs typeface="Times New Roman" pitchFamily="18" charset="0"/>
              </a:rPr>
            </a:br>
            <a:br>
              <a:rPr lang="en-US" sz="4000" b="1" dirty="0">
                <a:solidFill>
                  <a:srgbClr val="C00000"/>
                </a:solidFill>
                <a:latin typeface="Times New Roman" pitchFamily="18" charset="0"/>
                <a:cs typeface="Times New Roman" pitchFamily="18" charset="0"/>
              </a:rPr>
            </a:br>
            <a:r>
              <a:rPr lang="en-US" sz="5300" b="1" dirty="0">
                <a:solidFill>
                  <a:srgbClr val="C00000"/>
                </a:solidFill>
                <a:latin typeface="Times New Roman" pitchFamily="18" charset="0"/>
                <a:cs typeface="Times New Roman" pitchFamily="18" charset="0"/>
              </a:rPr>
              <a:t>1- Children with DIABETES MELLITUS</a:t>
            </a:r>
            <a:br>
              <a:rPr lang="en-US" sz="6000" b="1" dirty="0">
                <a:solidFill>
                  <a:srgbClr val="C00000"/>
                </a:solidFill>
                <a:latin typeface="Times New Roman" pitchFamily="18" charset="0"/>
                <a:cs typeface="Times New Roman" pitchFamily="18" charset="0"/>
              </a:rPr>
            </a:br>
            <a:endParaRPr lang="en-US" sz="6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524000"/>
            <a:ext cx="12192000" cy="5334000"/>
          </a:xfrm>
        </p:spPr>
        <p:txBody>
          <a:bodyPr>
            <a:normAutofit fontScale="62500" lnSpcReduction="20000"/>
          </a:bodyPr>
          <a:lstStyle/>
          <a:p>
            <a:pPr marL="0" indent="0">
              <a:lnSpc>
                <a:spcPct val="120000"/>
              </a:lnSpc>
              <a:buNone/>
            </a:pPr>
            <a:r>
              <a:rPr lang="en-US" sz="5100" dirty="0">
                <a:latin typeface="Times New Roman" pitchFamily="18" charset="0"/>
                <a:cs typeface="Times New Roman" pitchFamily="18" charset="0"/>
              </a:rPr>
              <a:t>An endocrine disorder in which there is insufficient amount or lack of insulin secretion to metabolize carbohydrates.</a:t>
            </a:r>
          </a:p>
          <a:p>
            <a:pPr marL="0" indent="0">
              <a:lnSpc>
                <a:spcPct val="120000"/>
              </a:lnSpc>
              <a:buNone/>
            </a:pPr>
            <a:r>
              <a:rPr lang="en-US" sz="5100" b="1" u="sng" dirty="0">
                <a:solidFill>
                  <a:srgbClr val="C00000"/>
                </a:solidFill>
                <a:latin typeface="Times New Roman" pitchFamily="18" charset="0"/>
                <a:cs typeface="Times New Roman" pitchFamily="18" charset="0"/>
              </a:rPr>
              <a:t>Types of Diabetes Mellitus </a:t>
            </a:r>
          </a:p>
          <a:p>
            <a:pPr marL="0" indent="0">
              <a:lnSpc>
                <a:spcPct val="120000"/>
              </a:lnSpc>
              <a:buNone/>
            </a:pPr>
            <a:r>
              <a:rPr lang="en-US" sz="5100" b="1" dirty="0">
                <a:latin typeface="Times New Roman" pitchFamily="18" charset="0"/>
                <a:cs typeface="Times New Roman" pitchFamily="18" charset="0"/>
              </a:rPr>
              <a:t>1-Type 1 Insulin-Dependent Diabetes Mellitus (IDDM</a:t>
            </a:r>
            <a:r>
              <a:rPr lang="en-US" sz="5100" dirty="0">
                <a:latin typeface="Times New Roman" pitchFamily="18" charset="0"/>
                <a:cs typeface="Times New Roman" pitchFamily="18" charset="0"/>
              </a:rPr>
              <a:t>)</a:t>
            </a:r>
          </a:p>
          <a:p>
            <a:pPr marL="0" indent="0">
              <a:lnSpc>
                <a:spcPct val="120000"/>
              </a:lnSpc>
              <a:buNone/>
            </a:pPr>
            <a:r>
              <a:rPr lang="en-US" sz="5100" dirty="0">
                <a:latin typeface="Times New Roman" pitchFamily="18" charset="0"/>
                <a:cs typeface="Times New Roman" pitchFamily="18" charset="0"/>
              </a:rPr>
              <a:t>Little to no insulin produced, 20-30% hereditary</a:t>
            </a:r>
          </a:p>
          <a:p>
            <a:pPr marL="0" indent="0">
              <a:lnSpc>
                <a:spcPct val="120000"/>
              </a:lnSpc>
              <a:buNone/>
            </a:pPr>
            <a:r>
              <a:rPr lang="en-US" sz="5100" b="1" dirty="0">
                <a:latin typeface="Times New Roman" pitchFamily="18" charset="0"/>
                <a:cs typeface="Times New Roman" pitchFamily="18" charset="0"/>
              </a:rPr>
              <a:t>2- Type 2 Non-Insulin-Dependent Diabetes Mellitus (NIDDM) </a:t>
            </a:r>
          </a:p>
          <a:p>
            <a:pPr marL="0" indent="0">
              <a:lnSpc>
                <a:spcPct val="120000"/>
              </a:lnSpc>
              <a:buNone/>
            </a:pPr>
            <a:r>
              <a:rPr lang="en-US" sz="5100" dirty="0">
                <a:latin typeface="Times New Roman" pitchFamily="18" charset="0"/>
                <a:cs typeface="Times New Roman" pitchFamily="18" charset="0"/>
              </a:rPr>
              <a:t>Some insulin produced, 90% hereditary</a:t>
            </a:r>
          </a:p>
          <a:p>
            <a:pPr marL="0" indent="0">
              <a:buNone/>
            </a:pPr>
            <a:br>
              <a:rPr lang="en-US" sz="3600" b="1" dirty="0">
                <a:solidFill>
                  <a:srgbClr val="C00000"/>
                </a:solidFill>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631946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079458" cy="1417638"/>
          </a:xfrm>
        </p:spPr>
        <p:txBody>
          <a:bodyPr>
            <a:noAutofit/>
          </a:bodyPr>
          <a:lstStyle/>
          <a:p>
            <a:br>
              <a:rPr lang="en-US"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Etiology of Congenital Hypothyroidism</a:t>
            </a:r>
            <a:br>
              <a:rPr lang="en-US" dirty="0">
                <a:solidFill>
                  <a:srgbClr val="C00000"/>
                </a:solidFill>
                <a:latin typeface="Times New Roman" pitchFamily="18" charset="0"/>
                <a:cs typeface="Times New Roman" pitchFamily="18" charset="0"/>
              </a:rPr>
            </a:br>
            <a:endParaRPr lang="en-US" dirty="0">
              <a:solidFill>
                <a:srgbClr val="C00000"/>
              </a:solidFill>
            </a:endParaRPr>
          </a:p>
        </p:txBody>
      </p:sp>
      <p:sp>
        <p:nvSpPr>
          <p:cNvPr id="3" name="Content Placeholder 2"/>
          <p:cNvSpPr>
            <a:spLocks noGrp="1"/>
          </p:cNvSpPr>
          <p:nvPr>
            <p:ph idx="1"/>
          </p:nvPr>
        </p:nvSpPr>
        <p:spPr>
          <a:xfrm>
            <a:off x="112542" y="1600200"/>
            <a:ext cx="12079458" cy="5257800"/>
          </a:xfrm>
        </p:spPr>
        <p:txBody>
          <a:bodyPr>
            <a:normAutofit/>
          </a:bodyPr>
          <a:lstStyle/>
          <a:p>
            <a:pPr lvl="0"/>
            <a:r>
              <a:rPr lang="en-US" sz="4000" dirty="0" err="1">
                <a:latin typeface="Times New Roman" pitchFamily="18" charset="0"/>
                <a:cs typeface="Times New Roman" pitchFamily="18" charset="0"/>
              </a:rPr>
              <a:t>Dys</a:t>
            </a:r>
            <a:r>
              <a:rPr lang="en-US" sz="4000" dirty="0">
                <a:latin typeface="Times New Roman" pitchFamily="18" charset="0"/>
                <a:cs typeface="Times New Roman" pitchFamily="18" charset="0"/>
              </a:rPr>
              <a:t>-genesis (thyroid gland developmental defect)</a:t>
            </a:r>
          </a:p>
          <a:p>
            <a:pPr lvl="0"/>
            <a:r>
              <a:rPr lang="en-US" sz="4000" dirty="0" err="1">
                <a:latin typeface="Times New Roman" pitchFamily="18" charset="0"/>
                <a:cs typeface="Times New Roman" pitchFamily="18" charset="0"/>
              </a:rPr>
              <a:t>Dys-hormongenesis</a:t>
            </a:r>
            <a:r>
              <a:rPr lang="en-US" sz="4000" dirty="0">
                <a:latin typeface="Times New Roman" pitchFamily="18" charset="0"/>
                <a:cs typeface="Times New Roman" pitchFamily="18" charset="0"/>
              </a:rPr>
              <a:t> (defects in thyroid hormone synthesis) </a:t>
            </a:r>
          </a:p>
          <a:p>
            <a:pPr lvl="0"/>
            <a:r>
              <a:rPr lang="en-US" sz="4000" dirty="0">
                <a:latin typeface="Times New Roman" pitchFamily="18" charset="0"/>
                <a:cs typeface="Times New Roman" pitchFamily="18" charset="0"/>
              </a:rPr>
              <a:t>Iodine deficiency </a:t>
            </a:r>
          </a:p>
          <a:p>
            <a:pPr lvl="0"/>
            <a:r>
              <a:rPr lang="en-US" sz="4000" dirty="0">
                <a:latin typeface="Times New Roman" pitchFamily="18" charset="0"/>
                <a:cs typeface="Times New Roman" pitchFamily="18" charset="0"/>
              </a:rPr>
              <a:t>Defects in hypothalamus or pituitary (central or secondary/tertiary hypothyroidism) ~ rare</a:t>
            </a:r>
          </a:p>
          <a:p>
            <a:pPr lvl="0"/>
            <a:r>
              <a:rPr lang="en-US" sz="4000" dirty="0">
                <a:latin typeface="Times New Roman" pitchFamily="18" charset="0"/>
                <a:cs typeface="Times New Roman" pitchFamily="18" charset="0"/>
              </a:rPr>
              <a:t>Mutations in thyroid development genes or TSH receptor</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8" y="0"/>
            <a:ext cx="12065391" cy="1417638"/>
          </a:xfrm>
        </p:spPr>
        <p:txBody>
          <a:bodyPr>
            <a:normAutofit fontScale="90000"/>
          </a:bodyPr>
          <a:lstStyle/>
          <a:p>
            <a:pPr algn="ctr"/>
            <a:br>
              <a:rPr lang="en-US"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Clinical Manifestations of</a:t>
            </a:r>
            <a:r>
              <a:rPr lang="en-US" dirty="0">
                <a:solidFill>
                  <a:srgbClr val="C00000"/>
                </a:solidFill>
                <a:latin typeface="Times New Roman" pitchFamily="18" charset="0"/>
                <a:cs typeface="Times New Roman" pitchFamily="18" charset="0"/>
              </a:rPr>
              <a:t> </a:t>
            </a:r>
            <a:r>
              <a:rPr lang="en-US" b="1" dirty="0">
                <a:solidFill>
                  <a:srgbClr val="C00000"/>
                </a:solidFill>
                <a:latin typeface="Times New Roman" pitchFamily="18" charset="0"/>
                <a:cs typeface="Times New Roman" pitchFamily="18" charset="0"/>
              </a:rPr>
              <a:t>Congenital Hypothyroidism: </a:t>
            </a:r>
            <a:r>
              <a:rPr lang="en-US" dirty="0">
                <a:solidFill>
                  <a:srgbClr val="C00000"/>
                </a:solidFill>
                <a:latin typeface="Times New Roman" pitchFamily="18" charset="0"/>
                <a:cs typeface="Times New Roman" pitchFamily="18" charset="0"/>
              </a:rPr>
              <a:t> </a:t>
            </a:r>
            <a:br>
              <a:rPr lang="en-US" dirty="0">
                <a:solidFill>
                  <a:srgbClr val="C00000"/>
                </a:solidFill>
                <a:latin typeface="Times New Roman" pitchFamily="18" charset="0"/>
                <a:cs typeface="Times New Roman" pitchFamily="18" charset="0"/>
              </a:rPr>
            </a:br>
            <a:endParaRPr lang="en-US" dirty="0">
              <a:solidFill>
                <a:srgbClr val="C00000"/>
              </a:solidFill>
            </a:endParaRPr>
          </a:p>
        </p:txBody>
      </p:sp>
      <p:sp>
        <p:nvSpPr>
          <p:cNvPr id="3" name="Content Placeholder 2"/>
          <p:cNvSpPr>
            <a:spLocks noGrp="1"/>
          </p:cNvSpPr>
          <p:nvPr>
            <p:ph idx="1"/>
          </p:nvPr>
        </p:nvSpPr>
        <p:spPr>
          <a:xfrm>
            <a:off x="0" y="1524000"/>
            <a:ext cx="12192000" cy="5334000"/>
          </a:xfrm>
        </p:spPr>
        <p:txBody>
          <a:bodyPr>
            <a:normAutofit fontScale="70000" lnSpcReduction="20000"/>
          </a:bodyPr>
          <a:lstStyle/>
          <a:p>
            <a:pPr lvl="0">
              <a:buFont typeface="Wingdings" pitchFamily="2" charset="2"/>
              <a:buChar char="§"/>
            </a:pPr>
            <a:r>
              <a:rPr lang="en-US" sz="5400" dirty="0">
                <a:latin typeface="Times New Roman" pitchFamily="18" charset="0"/>
                <a:cs typeface="Times New Roman" pitchFamily="18" charset="0"/>
              </a:rPr>
              <a:t>Newborns are protected for 1st few weeks of life.</a:t>
            </a:r>
          </a:p>
          <a:p>
            <a:pPr lvl="0">
              <a:buFont typeface="Wingdings" pitchFamily="2" charset="2"/>
              <a:buChar char="§"/>
            </a:pPr>
            <a:r>
              <a:rPr lang="en-US" sz="5400" dirty="0">
                <a:latin typeface="Times New Roman" pitchFamily="18" charset="0"/>
                <a:cs typeface="Times New Roman" pitchFamily="18" charset="0"/>
              </a:rPr>
              <a:t>Maternal thyroid hormone crosses placenta</a:t>
            </a:r>
          </a:p>
          <a:p>
            <a:pPr lvl="0">
              <a:buFont typeface="Wingdings" pitchFamily="2" charset="2"/>
              <a:buChar char="§"/>
            </a:pPr>
            <a:r>
              <a:rPr lang="en-US" sz="5400" dirty="0">
                <a:latin typeface="Times New Roman" pitchFamily="18" charset="0"/>
                <a:cs typeface="Times New Roman" pitchFamily="18" charset="0"/>
              </a:rPr>
              <a:t>Newborns are asymptomatic at birth</a:t>
            </a:r>
          </a:p>
          <a:p>
            <a:pPr lvl="0">
              <a:buFont typeface="Wingdings" pitchFamily="2" charset="2"/>
              <a:buChar char="§"/>
            </a:pPr>
            <a:r>
              <a:rPr lang="en-US" sz="5400" dirty="0">
                <a:latin typeface="Times New Roman" pitchFamily="18" charset="0"/>
                <a:cs typeface="Times New Roman" pitchFamily="18" charset="0"/>
              </a:rPr>
              <a:t>Head circumference slightly higher % due to brain myxedema </a:t>
            </a:r>
          </a:p>
          <a:p>
            <a:pPr lvl="0">
              <a:buFont typeface="Wingdings" pitchFamily="2" charset="2"/>
              <a:buChar char="§"/>
            </a:pPr>
            <a:r>
              <a:rPr lang="en-US" sz="5400" dirty="0">
                <a:latin typeface="Times New Roman" pitchFamily="18" charset="0"/>
                <a:cs typeface="Times New Roman" pitchFamily="18" charset="0"/>
              </a:rPr>
              <a:t>Large fontanels and wide sutures </a:t>
            </a:r>
          </a:p>
          <a:p>
            <a:pPr lvl="0">
              <a:buFont typeface="Wingdings" pitchFamily="2" charset="2"/>
              <a:buChar char="§"/>
            </a:pPr>
            <a:r>
              <a:rPr lang="en-US" sz="5400" dirty="0">
                <a:latin typeface="Times New Roman" pitchFamily="18" charset="0"/>
                <a:cs typeface="Times New Roman" pitchFamily="18" charset="0"/>
              </a:rPr>
              <a:t>Distended abdomen with umbilical hernia  </a:t>
            </a:r>
          </a:p>
          <a:p>
            <a:pPr lvl="0">
              <a:buFont typeface="Wingdings" pitchFamily="2" charset="2"/>
              <a:buChar char="§"/>
            </a:pPr>
            <a:r>
              <a:rPr lang="en-US" sz="5400" dirty="0">
                <a:latin typeface="Times New Roman" pitchFamily="18" charset="0"/>
                <a:cs typeface="Times New Roman" pitchFamily="18" charset="0"/>
              </a:rPr>
              <a:t>Skin mottling </a:t>
            </a:r>
          </a:p>
          <a:p>
            <a:pPr lvl="0">
              <a:buFont typeface="Wingdings" pitchFamily="2" charset="2"/>
              <a:buChar char="§"/>
            </a:pPr>
            <a:r>
              <a:rPr lang="en-US" sz="5400" dirty="0">
                <a:latin typeface="Times New Roman" pitchFamily="18" charset="0"/>
                <a:cs typeface="Times New Roman" pitchFamily="18" charset="0"/>
              </a:rPr>
              <a:t>Hoarse cry</a:t>
            </a:r>
          </a:p>
          <a:p>
            <a:pPr lvl="0">
              <a:buFont typeface="Wingdings" pitchFamily="2" charset="2"/>
              <a:buChar char="§"/>
            </a:pPr>
            <a:r>
              <a:rPr lang="en-US" sz="5400" dirty="0">
                <a:latin typeface="Times New Roman" pitchFamily="18" charset="0"/>
                <a:cs typeface="Times New Roman" pitchFamily="18" charset="0"/>
              </a:rPr>
              <a:t>Cool to touch</a:t>
            </a:r>
          </a:p>
          <a:p>
            <a:pPr lvl="0">
              <a:buFont typeface="Wingdings" pitchFamily="2" charset="2"/>
              <a:buChar char="§"/>
            </a:pPr>
            <a:endParaRPr lang="en-US" sz="5400" dirty="0">
              <a:latin typeface="Times New Roman" pitchFamily="18" charset="0"/>
              <a:cs typeface="Times New Roman" pitchFamily="18" charset="0"/>
            </a:endParaRPr>
          </a:p>
          <a:p>
            <a:pPr>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61" y="0"/>
            <a:ext cx="11586477" cy="1417638"/>
          </a:xfrm>
        </p:spPr>
        <p:txBody>
          <a:bodyPr>
            <a:normAutofit/>
          </a:bodyPr>
          <a:lstStyle/>
          <a:p>
            <a:r>
              <a:rPr lang="en-US" sz="5400" b="1" dirty="0">
                <a:solidFill>
                  <a:srgbClr val="C00000"/>
                </a:solidFill>
                <a:latin typeface="Times New Roman" pitchFamily="18" charset="0"/>
                <a:cs typeface="Times New Roman" pitchFamily="18" charset="0"/>
              </a:rPr>
              <a:t>Newborn Screen Programs include</a:t>
            </a:r>
          </a:p>
        </p:txBody>
      </p:sp>
      <p:sp>
        <p:nvSpPr>
          <p:cNvPr id="3" name="Content Placeholder 2"/>
          <p:cNvSpPr>
            <a:spLocks noGrp="1"/>
          </p:cNvSpPr>
          <p:nvPr>
            <p:ph idx="1"/>
          </p:nvPr>
        </p:nvSpPr>
        <p:spPr>
          <a:xfrm>
            <a:off x="140677" y="1600200"/>
            <a:ext cx="11816861" cy="5257800"/>
          </a:xfrm>
        </p:spPr>
        <p:txBody>
          <a:bodyPr>
            <a:normAutofit/>
          </a:bodyPr>
          <a:lstStyle/>
          <a:p>
            <a:pPr marL="742950" indent="-742950" algn="ctr">
              <a:buFont typeface="+mj-lt"/>
              <a:buAutoNum type="arabicPeriod"/>
            </a:pPr>
            <a:r>
              <a:rPr lang="en-US" sz="4400" dirty="0">
                <a:latin typeface="Times New Roman" pitchFamily="18" charset="0"/>
                <a:cs typeface="Times New Roman" pitchFamily="18" charset="0"/>
              </a:rPr>
              <a:t>Congenital Hypothyroidism (CH)</a:t>
            </a:r>
          </a:p>
          <a:p>
            <a:pPr marL="742950" indent="-742950" algn="ctr">
              <a:buFont typeface="+mj-lt"/>
              <a:buAutoNum type="arabicPeriod"/>
            </a:pPr>
            <a:r>
              <a:rPr lang="en-US" sz="4400" dirty="0">
                <a:latin typeface="Times New Roman" pitchFamily="18" charset="0"/>
                <a:cs typeface="Times New Roman" pitchFamily="18" charset="0"/>
              </a:rPr>
              <a:t>Congenital Adrenal Hyperplasia (CAH)</a:t>
            </a:r>
          </a:p>
          <a:p>
            <a:pPr marL="742950" indent="-742950" algn="ctr">
              <a:buFont typeface="+mj-lt"/>
              <a:buAutoNum type="arabicPeriod"/>
            </a:pPr>
            <a:r>
              <a:rPr lang="en-US" sz="4400" dirty="0" err="1">
                <a:latin typeface="Times New Roman" pitchFamily="18" charset="0"/>
                <a:cs typeface="Times New Roman" pitchFamily="18" charset="0"/>
              </a:rPr>
              <a:t>Galactosemia</a:t>
            </a:r>
            <a:r>
              <a:rPr lang="en-US" sz="4400" dirty="0">
                <a:latin typeface="Times New Roman" pitchFamily="18" charset="0"/>
                <a:cs typeface="Times New Roman" pitchFamily="18" charset="0"/>
              </a:rPr>
              <a:t> (GAL)</a:t>
            </a:r>
          </a:p>
          <a:p>
            <a:pPr marL="742950" indent="-742950" algn="ctr">
              <a:buFont typeface="+mj-lt"/>
              <a:buAutoNum type="arabicPeriod"/>
            </a:pPr>
            <a:r>
              <a:rPr lang="en-US" sz="4400" dirty="0" err="1">
                <a:latin typeface="Times New Roman" pitchFamily="18" charset="0"/>
                <a:cs typeface="Times New Roman" pitchFamily="18" charset="0"/>
              </a:rPr>
              <a:t>Phenylketonuria</a:t>
            </a:r>
            <a:r>
              <a:rPr lang="en-US" sz="4400" dirty="0">
                <a:latin typeface="Times New Roman" pitchFamily="18" charset="0"/>
                <a:cs typeface="Times New Roman" pitchFamily="18" charset="0"/>
              </a:rPr>
              <a:t> (PKU)</a:t>
            </a:r>
          </a:p>
          <a:p>
            <a:pPr marL="742950" indent="-742950" algn="ctr">
              <a:buFont typeface="+mj-lt"/>
              <a:buAutoNum type="arabicPeriod"/>
            </a:pPr>
            <a:r>
              <a:rPr lang="en-US" sz="4400" dirty="0">
                <a:latin typeface="Times New Roman" pitchFamily="18" charset="0"/>
                <a:cs typeface="Times New Roman" pitchFamily="18" charset="0"/>
              </a:rPr>
              <a:t>Glucose-6-Phosphate-Dehydrogenase Deficiency (G6PD Def)</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ctr"/>
            <a:br>
              <a:rPr lang="en-CA" sz="6000" b="1" dirty="0">
                <a:solidFill>
                  <a:srgbClr val="C00000"/>
                </a:solidFill>
                <a:latin typeface="Times New Roman" pitchFamily="18" charset="0"/>
                <a:cs typeface="Times New Roman" pitchFamily="18" charset="0"/>
              </a:rPr>
            </a:br>
            <a:r>
              <a:rPr lang="en-CA" sz="6000" b="1" dirty="0">
                <a:solidFill>
                  <a:srgbClr val="C00000"/>
                </a:solidFill>
                <a:latin typeface="Times New Roman" pitchFamily="18" charset="0"/>
                <a:cs typeface="Times New Roman" pitchFamily="18" charset="0"/>
              </a:rPr>
              <a:t>Timing of Testing</a:t>
            </a:r>
            <a:br>
              <a:rPr lang="en-US" sz="6000" b="1" dirty="0">
                <a:solidFill>
                  <a:srgbClr val="C00000"/>
                </a:solidFill>
                <a:latin typeface="Times New Roman" pitchFamily="18" charset="0"/>
                <a:cs typeface="Times New Roman" pitchFamily="18" charset="0"/>
              </a:rPr>
            </a:br>
            <a:endParaRPr lang="en-US" sz="6000" b="1" dirty="0">
              <a:solidFill>
                <a:srgbClr val="C00000"/>
              </a:solidFill>
            </a:endParaRPr>
          </a:p>
        </p:txBody>
      </p:sp>
      <p:sp>
        <p:nvSpPr>
          <p:cNvPr id="3" name="Content Placeholder 2"/>
          <p:cNvSpPr>
            <a:spLocks noGrp="1"/>
          </p:cNvSpPr>
          <p:nvPr>
            <p:ph idx="1"/>
          </p:nvPr>
        </p:nvSpPr>
        <p:spPr>
          <a:xfrm>
            <a:off x="-1" y="1600200"/>
            <a:ext cx="12192001" cy="5257800"/>
          </a:xfrm>
        </p:spPr>
        <p:txBody>
          <a:bodyPr>
            <a:normAutofit/>
          </a:bodyPr>
          <a:lstStyle/>
          <a:p>
            <a:pPr lvl="0" algn="ctr"/>
            <a:r>
              <a:rPr lang="en-US" sz="4800" u="sng" dirty="0">
                <a:latin typeface="Times New Roman" pitchFamily="18" charset="0"/>
                <a:cs typeface="Times New Roman" pitchFamily="18" charset="0"/>
              </a:rPr>
              <a:t>Acceptable samples </a:t>
            </a:r>
            <a:r>
              <a:rPr lang="en-US" sz="4800" dirty="0">
                <a:latin typeface="Times New Roman" pitchFamily="18" charset="0"/>
                <a:cs typeface="Times New Roman" pitchFamily="18" charset="0"/>
              </a:rPr>
              <a:t>: </a:t>
            </a:r>
            <a:r>
              <a:rPr lang="en-US" sz="4800" b="1" dirty="0">
                <a:latin typeface="Times New Roman" pitchFamily="18" charset="0"/>
                <a:cs typeface="Times New Roman" pitchFamily="18" charset="0"/>
              </a:rPr>
              <a:t>1-7 days </a:t>
            </a:r>
            <a:r>
              <a:rPr lang="en-US" sz="4800" dirty="0">
                <a:latin typeface="Times New Roman" pitchFamily="18" charset="0"/>
                <a:cs typeface="Times New Roman" pitchFamily="18" charset="0"/>
              </a:rPr>
              <a:t>after birth</a:t>
            </a:r>
          </a:p>
          <a:p>
            <a:pPr lvl="0" algn="ctr"/>
            <a:r>
              <a:rPr lang="en-US" sz="4800" u="sng" dirty="0">
                <a:latin typeface="Times New Roman" pitchFamily="18" charset="0"/>
                <a:cs typeface="Times New Roman" pitchFamily="18" charset="0"/>
              </a:rPr>
              <a:t>Best time for sample</a:t>
            </a:r>
            <a:r>
              <a:rPr lang="en-US" sz="4800" dirty="0">
                <a:latin typeface="Times New Roman" pitchFamily="18" charset="0"/>
                <a:cs typeface="Times New Roman" pitchFamily="18" charset="0"/>
              </a:rPr>
              <a:t>: 2-3 days after birth</a:t>
            </a:r>
          </a:p>
          <a:p>
            <a:pPr lvl="0" algn="ctr"/>
            <a:r>
              <a:rPr lang="en-US" sz="4800" dirty="0">
                <a:latin typeface="Times New Roman" pitchFamily="18" charset="0"/>
                <a:cs typeface="Times New Roman" pitchFamily="18" charset="0"/>
              </a:rPr>
              <a:t>If tested before 1 day (24 hours) of age Repeat the test within </a:t>
            </a:r>
            <a:r>
              <a:rPr lang="en-US" sz="4800" b="1" dirty="0">
                <a:latin typeface="Times New Roman" pitchFamily="18" charset="0"/>
                <a:cs typeface="Times New Roman" pitchFamily="18" charset="0"/>
              </a:rPr>
              <a:t>5 days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2" name="Group 2"/>
          <p:cNvGraphicFramePr>
            <a:graphicFrameLocks noGrp="1"/>
          </p:cNvGraphicFramePr>
          <p:nvPr>
            <p:ph idx="4294967295"/>
            <p:extLst>
              <p:ext uri="{D42A27DB-BD31-4B8C-83A1-F6EECF244321}">
                <p14:modId xmlns:p14="http://schemas.microsoft.com/office/powerpoint/2010/main" val="3940903521"/>
              </p:ext>
            </p:extLst>
          </p:nvPr>
        </p:nvGraphicFramePr>
        <p:xfrm>
          <a:off x="0" y="0"/>
          <a:ext cx="12192000" cy="6857998"/>
        </p:xfrm>
        <a:graphic>
          <a:graphicData uri="http://schemas.openxmlformats.org/drawingml/2006/table">
            <a:tbl>
              <a:tblPr/>
              <a:tblGrid>
                <a:gridCol w="4770783">
                  <a:extLst>
                    <a:ext uri="{9D8B030D-6E8A-4147-A177-3AD203B41FA5}">
                      <a16:colId xmlns:a16="http://schemas.microsoft.com/office/drawing/2014/main" val="20000"/>
                    </a:ext>
                  </a:extLst>
                </a:gridCol>
                <a:gridCol w="3829878">
                  <a:extLst>
                    <a:ext uri="{9D8B030D-6E8A-4147-A177-3AD203B41FA5}">
                      <a16:colId xmlns:a16="http://schemas.microsoft.com/office/drawing/2014/main" val="20001"/>
                    </a:ext>
                  </a:extLst>
                </a:gridCol>
                <a:gridCol w="3591339">
                  <a:extLst>
                    <a:ext uri="{9D8B030D-6E8A-4147-A177-3AD203B41FA5}">
                      <a16:colId xmlns:a16="http://schemas.microsoft.com/office/drawing/2014/main" val="20002"/>
                    </a:ext>
                  </a:extLst>
                </a:gridCol>
              </a:tblGrid>
              <a:tr h="8424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chemeClr val="bg1"/>
                          </a:solidFill>
                          <a:effectLst/>
                          <a:latin typeface="Times New Roman" pitchFamily="18" charset="0"/>
                          <a:cs typeface="Times New Roman" pitchFamily="18" charset="0"/>
                        </a:rPr>
                        <a:t>Disorder Screened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chemeClr val="bg1"/>
                          </a:solidFill>
                          <a:effectLst/>
                          <a:latin typeface="Times New Roman" pitchFamily="18" charset="0"/>
                          <a:cs typeface="Times New Roman" pitchFamily="18" charset="0"/>
                        </a:rPr>
                        <a:t>If not screened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chemeClr val="bg1"/>
                          </a:solidFill>
                          <a:effectLst/>
                          <a:latin typeface="Times New Roman" pitchFamily="18" charset="0"/>
                          <a:cs typeface="Times New Roman" pitchFamily="18" charset="0"/>
                        </a:rPr>
                        <a:t>If screened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1239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Congenital Hypothyroidism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Severe mental retardation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Normal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239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Congenital Adrenal Hyperplasia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Death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Alive and normal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8424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Times New Roman" pitchFamily="18" charset="0"/>
                          <a:cs typeface="Times New Roman" pitchFamily="18" charset="0"/>
                        </a:rPr>
                        <a:t>Galactosemia</a:t>
                      </a:r>
                      <a:endParaRPr kumimoji="0" lang="en-US" sz="32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Death or Cataracts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Alive and normal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239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PKU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Severe mental retardation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Normal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4548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G6PD Deficiency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Severe Anemia, </a:t>
                      </a:r>
                      <a:r>
                        <a:rPr kumimoji="0" lang="en-US" sz="3200" b="0" i="0" u="none" strike="noStrike" cap="none" normalizeH="0" baseline="0" dirty="0" err="1">
                          <a:ln>
                            <a:noFill/>
                          </a:ln>
                          <a:solidFill>
                            <a:schemeClr val="tx1"/>
                          </a:solidFill>
                          <a:effectLst/>
                          <a:latin typeface="Times New Roman" pitchFamily="18" charset="0"/>
                          <a:cs typeface="Times New Roman" pitchFamily="18" charset="0"/>
                        </a:rPr>
                        <a:t>Kernicterus</a:t>
                      </a:r>
                      <a:endParaRPr kumimoji="0" lang="en-US" sz="32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Normal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noAutofit/>
          </a:bodyPr>
          <a:lstStyle/>
          <a:p>
            <a:pPr algn="ctr"/>
            <a:br>
              <a:rPr lang="en-US" sz="48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Insulin Dependent Diabetes Mellitus (IDDM) Juvenile</a:t>
            </a:r>
            <a:br>
              <a:rPr lang="en-US" sz="4800" b="1" dirty="0">
                <a:solidFill>
                  <a:srgbClr val="C00000"/>
                </a:solidFill>
                <a:latin typeface="Times New Roman" pitchFamily="18" charset="0"/>
                <a:cs typeface="Times New Roman" pitchFamily="18" charset="0"/>
              </a:rPr>
            </a:br>
            <a:endParaRPr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98474" y="1600200"/>
            <a:ext cx="11921248" cy="5181600"/>
          </a:xfrm>
        </p:spPr>
        <p:txBody>
          <a:bodyPr>
            <a:normAutofit/>
          </a:bodyPr>
          <a:lstStyle/>
          <a:p>
            <a:pPr marL="0" indent="0">
              <a:buNone/>
            </a:pPr>
            <a:r>
              <a:rPr lang="en-US" sz="4000" dirty="0">
                <a:latin typeface="Times New Roman" pitchFamily="18" charset="0"/>
                <a:cs typeface="Times New Roman" pitchFamily="18" charset="0"/>
              </a:rPr>
              <a:t>Is the most common childhood endocrine disorder </a:t>
            </a:r>
          </a:p>
          <a:p>
            <a:pPr marL="0" indent="0">
              <a:buNone/>
            </a:pPr>
            <a:r>
              <a:rPr lang="en-US" sz="4000" dirty="0">
                <a:latin typeface="Times New Roman" pitchFamily="18" charset="0"/>
                <a:cs typeface="Times New Roman" pitchFamily="18" charset="0"/>
              </a:rPr>
              <a:t>It is an autoimmune process resulting in the destruction of pancreatic </a:t>
            </a:r>
            <a:r>
              <a:rPr lang="el-GR" sz="4000" dirty="0">
                <a:latin typeface="Times New Roman" pitchFamily="18" charset="0"/>
                <a:cs typeface="Times New Roman" pitchFamily="18" charset="0"/>
              </a:rPr>
              <a:t>β-</a:t>
            </a:r>
            <a:r>
              <a:rPr lang="en-US" sz="4000" dirty="0">
                <a:latin typeface="Times New Roman" pitchFamily="18" charset="0"/>
                <a:cs typeface="Times New Roman" pitchFamily="18" charset="0"/>
              </a:rPr>
              <a:t>cells that manufacture and secret insulin</a:t>
            </a:r>
          </a:p>
          <a:p>
            <a:pPr marL="0" indent="0">
              <a:buNone/>
            </a:pPr>
            <a:r>
              <a:rPr lang="en-US" sz="4000" dirty="0">
                <a:latin typeface="Times New Roman" pitchFamily="18" charset="0"/>
                <a:cs typeface="Times New Roman" pitchFamily="18" charset="0"/>
              </a:rPr>
              <a:t>It is mostly due to genetic predisposition.</a:t>
            </a:r>
          </a:p>
          <a:p>
            <a:pPr marL="0" indent="0">
              <a:buNone/>
            </a:pPr>
            <a:r>
              <a:rPr lang="en-US" sz="4000" dirty="0">
                <a:latin typeface="Times New Roman" pitchFamily="18" charset="0"/>
                <a:cs typeface="Times New Roman" pitchFamily="18" charset="0"/>
              </a:rPr>
              <a:t>Environmental triggers:-Viral infections (mumps, influenza), Environmental toxins</a:t>
            </a:r>
          </a:p>
          <a:p>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4147188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9144000" cy="1341438"/>
          </a:xfrm>
        </p:spPr>
        <p:txBody>
          <a:bodyPr>
            <a:noAutofit/>
          </a:bodyPr>
          <a:lstStyle/>
          <a:p>
            <a:br>
              <a:rPr lang="en-US" sz="5400"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Signs and Symptoms of IDDM </a:t>
            </a:r>
            <a:br>
              <a:rPr lang="en-US" sz="5400" b="1" dirty="0">
                <a:solidFill>
                  <a:srgbClr val="C00000"/>
                </a:solidFill>
                <a:latin typeface="Times New Roman" pitchFamily="18" charset="0"/>
                <a:cs typeface="Times New Roman" pitchFamily="18" charset="0"/>
              </a:rPr>
            </a:br>
            <a:endParaRPr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2192000" cy="5257800"/>
          </a:xfrm>
        </p:spPr>
        <p:txBody>
          <a:bodyPr>
            <a:normAutofit/>
          </a:bodyPr>
          <a:lstStyle/>
          <a:p>
            <a:pPr marL="0" indent="0">
              <a:buNone/>
            </a:pPr>
            <a:r>
              <a:rPr lang="en-US" sz="4000" dirty="0">
                <a:latin typeface="Times New Roman" pitchFamily="18" charset="0"/>
                <a:cs typeface="Times New Roman" pitchFamily="18" charset="0"/>
              </a:rPr>
              <a:t>Onset usually childhood or adolescent, But, can occur at any age </a:t>
            </a:r>
          </a:p>
          <a:p>
            <a:pPr marL="0" indent="0">
              <a:buNone/>
            </a:pPr>
            <a:r>
              <a:rPr lang="en-US" sz="4000" dirty="0">
                <a:latin typeface="Times New Roman" pitchFamily="18" charset="0"/>
                <a:cs typeface="Times New Roman" pitchFamily="18" charset="0"/>
              </a:rPr>
              <a:t>Polyuria </a:t>
            </a:r>
          </a:p>
          <a:p>
            <a:pPr marL="0" indent="0">
              <a:buNone/>
            </a:pPr>
            <a:r>
              <a:rPr lang="en-US" sz="4000" dirty="0">
                <a:latin typeface="Times New Roman" pitchFamily="18" charset="0"/>
                <a:cs typeface="Times New Roman" pitchFamily="18" charset="0"/>
              </a:rPr>
              <a:t>Polydipsia </a:t>
            </a:r>
          </a:p>
          <a:p>
            <a:pPr marL="0" indent="0">
              <a:buNone/>
            </a:pPr>
            <a:r>
              <a:rPr lang="en-US" sz="4000" dirty="0">
                <a:latin typeface="Times New Roman" pitchFamily="18" charset="0"/>
                <a:cs typeface="Times New Roman" pitchFamily="18" charset="0"/>
              </a:rPr>
              <a:t>Polyphagia </a:t>
            </a:r>
          </a:p>
          <a:p>
            <a:pPr marL="0" indent="0">
              <a:buNone/>
            </a:pPr>
            <a:r>
              <a:rPr lang="en-US" sz="4000" dirty="0">
                <a:latin typeface="Times New Roman" pitchFamily="18" charset="0"/>
                <a:cs typeface="Times New Roman" pitchFamily="18" charset="0"/>
              </a:rPr>
              <a:t>Diabetic Ketoacidosis (DKA)</a:t>
            </a:r>
          </a:p>
          <a:p>
            <a:pPr marL="0" indent="0">
              <a:buNone/>
            </a:pP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824601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91600" cy="1417638"/>
          </a:xfrm>
        </p:spPr>
        <p:txBody>
          <a:bodyPr>
            <a:noAutofit/>
          </a:bodyPr>
          <a:lstStyle/>
          <a:p>
            <a:br>
              <a:rPr lang="en-US" sz="48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Diagnostic studies of IDDM</a:t>
            </a:r>
            <a:br>
              <a:rPr lang="en-US" sz="4800" b="1" dirty="0">
                <a:solidFill>
                  <a:srgbClr val="C00000"/>
                </a:solidFill>
                <a:latin typeface="Times New Roman" pitchFamily="18" charset="0"/>
                <a:cs typeface="Times New Roman" pitchFamily="18" charset="0"/>
              </a:rPr>
            </a:br>
            <a:endParaRPr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01600" y="1600201"/>
            <a:ext cx="11891618" cy="5257799"/>
          </a:xfrm>
        </p:spPr>
        <p:txBody>
          <a:bodyPr>
            <a:noAutofit/>
          </a:bodyPr>
          <a:lstStyle/>
          <a:p>
            <a:pPr marL="0" indent="0">
              <a:buNone/>
            </a:pPr>
            <a:r>
              <a:rPr lang="en-US" sz="4800" dirty="0">
                <a:latin typeface="Times New Roman" pitchFamily="18" charset="0"/>
                <a:cs typeface="Times New Roman" pitchFamily="18" charset="0"/>
              </a:rPr>
              <a:t>Urine tests are not sufficient. When urine glucose is positive it means that the blood glucose is about 180mg/dl.</a:t>
            </a:r>
          </a:p>
          <a:p>
            <a:pPr marL="0" indent="0">
              <a:buNone/>
            </a:pPr>
            <a:r>
              <a:rPr lang="en-US" sz="4800" dirty="0">
                <a:latin typeface="Times New Roman" pitchFamily="18" charset="0"/>
                <a:cs typeface="Times New Roman" pitchFamily="18" charset="0"/>
              </a:rPr>
              <a:t>Blood glucose level and HbA1c blood test</a:t>
            </a:r>
          </a:p>
          <a:p>
            <a:pPr marL="0" indent="0">
              <a:buNone/>
            </a:pPr>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119540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a:rPr lang="en-US" sz="5400"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Management of IDDM</a:t>
            </a:r>
            <a:br>
              <a:rPr lang="en-US" sz="5400" b="1" dirty="0">
                <a:solidFill>
                  <a:srgbClr val="C00000"/>
                </a:solidFill>
                <a:latin typeface="Times New Roman" pitchFamily="18" charset="0"/>
                <a:cs typeface="Times New Roman" pitchFamily="18" charset="0"/>
              </a:rPr>
            </a:br>
            <a:endParaRPr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600199"/>
            <a:ext cx="12046227" cy="5158409"/>
          </a:xfrm>
        </p:spPr>
        <p:txBody>
          <a:bodyPr>
            <a:normAutofit/>
          </a:bodyPr>
          <a:lstStyle/>
          <a:p>
            <a:pPr marL="0" indent="0">
              <a:buNone/>
            </a:pPr>
            <a:r>
              <a:rPr lang="en-US" sz="4400" dirty="0">
                <a:latin typeface="Times New Roman" pitchFamily="18" charset="0"/>
                <a:cs typeface="Times New Roman" pitchFamily="18" charset="0"/>
              </a:rPr>
              <a:t>Lifestyle modification:  diet, exercise</a:t>
            </a:r>
          </a:p>
          <a:p>
            <a:pPr marL="0" indent="0">
              <a:buNone/>
            </a:pPr>
            <a:r>
              <a:rPr lang="en-US" sz="4400" dirty="0">
                <a:latin typeface="Times New Roman" pitchFamily="18" charset="0"/>
                <a:cs typeface="Times New Roman" pitchFamily="18" charset="0"/>
              </a:rPr>
              <a:t>Lifetime insulin therapy </a:t>
            </a:r>
          </a:p>
          <a:p>
            <a:r>
              <a:rPr lang="en-US" sz="3600" b="1" u="sng" dirty="0">
                <a:solidFill>
                  <a:srgbClr val="C00000"/>
                </a:solidFill>
                <a:latin typeface="Times New Roman" pitchFamily="18" charset="0"/>
                <a:cs typeface="Times New Roman" pitchFamily="18" charset="0"/>
              </a:rPr>
              <a:t>Insulin</a:t>
            </a:r>
            <a:r>
              <a:rPr lang="en-US" sz="3600" b="1" dirty="0">
                <a:solidFill>
                  <a:srgbClr val="C00000"/>
                </a:solidFill>
                <a:latin typeface="Times New Roman" pitchFamily="18" charset="0"/>
                <a:cs typeface="Times New Roman" pitchFamily="18" charset="0"/>
              </a:rPr>
              <a:t>: </a:t>
            </a:r>
            <a:r>
              <a:rPr lang="en-US" sz="3600" dirty="0">
                <a:latin typeface="Times New Roman" pitchFamily="18" charset="0"/>
                <a:cs typeface="Times New Roman" pitchFamily="18" charset="0"/>
              </a:rPr>
              <a:t>is a hormone, produced by the b-cells in the Islets of Langerhans of the pancreas. </a:t>
            </a:r>
          </a:p>
          <a:p>
            <a:r>
              <a:rPr lang="en-US" sz="3600" dirty="0">
                <a:latin typeface="Times New Roman" pitchFamily="18" charset="0"/>
                <a:cs typeface="Times New Roman" pitchFamily="18" charset="0"/>
              </a:rPr>
              <a:t>When glucose increased in blood stream insulin is released into the blood to transfer glucose to body cells. </a:t>
            </a:r>
          </a:p>
          <a:p>
            <a:r>
              <a:rPr lang="en-US" sz="3600" dirty="0">
                <a:latin typeface="Times New Roman" pitchFamily="18" charset="0"/>
                <a:cs typeface="Times New Roman" pitchFamily="18" charset="0"/>
              </a:rPr>
              <a:t>The insulin connects to cell insulin receptors which allows for energy. </a:t>
            </a:r>
          </a:p>
          <a:p>
            <a:pPr marL="0" indent="0">
              <a:buNone/>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524266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a:rPr lang="en-US" sz="5400"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Four basic forms of insulin:</a:t>
            </a:r>
            <a:br>
              <a:rPr lang="en-US" sz="5400" b="1" dirty="0">
                <a:solidFill>
                  <a:srgbClr val="C00000"/>
                </a:solidFill>
                <a:latin typeface="Times New Roman" pitchFamily="18" charset="0"/>
                <a:cs typeface="Times New Roman" pitchFamily="18" charset="0"/>
              </a:rPr>
            </a:br>
            <a:endParaRPr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351692" y="1600200"/>
            <a:ext cx="11549576" cy="5257800"/>
          </a:xfrm>
        </p:spPr>
        <p:txBody>
          <a:bodyPr>
            <a:normAutofit/>
          </a:bodyPr>
          <a:lstStyle/>
          <a:p>
            <a:pPr marL="0" indent="0">
              <a:buNone/>
            </a:pPr>
            <a:r>
              <a:rPr lang="en-US" sz="3600" dirty="0">
                <a:latin typeface="Times New Roman" pitchFamily="18" charset="0"/>
                <a:cs typeface="Times New Roman" pitchFamily="18" charset="0"/>
              </a:rPr>
              <a:t>a.	Rapid-acting  </a:t>
            </a:r>
          </a:p>
          <a:p>
            <a:pPr marL="0" indent="0">
              <a:buNone/>
            </a:pPr>
            <a:r>
              <a:rPr lang="en-US" sz="3600" dirty="0">
                <a:latin typeface="Times New Roman" pitchFamily="18" charset="0"/>
                <a:cs typeface="Times New Roman" pitchFamily="18" charset="0"/>
              </a:rPr>
              <a:t>b.	Short-acting 	</a:t>
            </a:r>
          </a:p>
          <a:p>
            <a:pPr marL="0" indent="0">
              <a:buNone/>
            </a:pPr>
            <a:r>
              <a:rPr lang="en-US" sz="3600" dirty="0">
                <a:latin typeface="Times New Roman" pitchFamily="18" charset="0"/>
                <a:cs typeface="Times New Roman" pitchFamily="18" charset="0"/>
              </a:rPr>
              <a:t>c.	Intermediate-acting </a:t>
            </a:r>
          </a:p>
          <a:p>
            <a:pPr marL="0" indent="0">
              <a:buNone/>
            </a:pPr>
            <a:r>
              <a:rPr lang="en-US" sz="3600" dirty="0">
                <a:latin typeface="Times New Roman" pitchFamily="18" charset="0"/>
                <a:cs typeface="Times New Roman" pitchFamily="18" charset="0"/>
              </a:rPr>
              <a:t>d.	Long-acting</a:t>
            </a:r>
          </a:p>
          <a:p>
            <a:pPr marL="0" indent="0">
              <a:buNone/>
            </a:pPr>
            <a:r>
              <a:rPr lang="en-US" sz="3600" dirty="0">
                <a:latin typeface="Times New Roman" pitchFamily="18" charset="0"/>
                <a:cs typeface="Times New Roman" pitchFamily="18" charset="0"/>
              </a:rPr>
              <a:t>	Insulin </a:t>
            </a:r>
            <a:r>
              <a:rPr lang="en-US" sz="3600" b="1" dirty="0">
                <a:latin typeface="Times New Roman" pitchFamily="18" charset="0"/>
                <a:cs typeface="Times New Roman" pitchFamily="18" charset="0"/>
              </a:rPr>
              <a:t>onset</a:t>
            </a:r>
            <a:r>
              <a:rPr lang="en-US" sz="3600" dirty="0">
                <a:latin typeface="Times New Roman" pitchFamily="18" charset="0"/>
                <a:cs typeface="Times New Roman" pitchFamily="18" charset="0"/>
              </a:rPr>
              <a:t> is how soon it starts working </a:t>
            </a:r>
          </a:p>
          <a:p>
            <a:pPr marL="0" indent="0">
              <a:buNone/>
            </a:pPr>
            <a:r>
              <a:rPr lang="en-US" sz="3600" dirty="0">
                <a:latin typeface="Times New Roman" pitchFamily="18" charset="0"/>
                <a:cs typeface="Times New Roman" pitchFamily="18" charset="0"/>
              </a:rPr>
              <a:t>	Insulin </a:t>
            </a:r>
            <a:r>
              <a:rPr lang="en-US" sz="3600" b="1" dirty="0">
                <a:latin typeface="Times New Roman" pitchFamily="18" charset="0"/>
                <a:cs typeface="Times New Roman" pitchFamily="18" charset="0"/>
              </a:rPr>
              <a:t>peak</a:t>
            </a:r>
            <a:r>
              <a:rPr lang="en-US" sz="3600" dirty="0">
                <a:latin typeface="Times New Roman" pitchFamily="18" charset="0"/>
                <a:cs typeface="Times New Roman" pitchFamily="18" charset="0"/>
              </a:rPr>
              <a:t> is when it reaches the highest </a:t>
            </a:r>
          </a:p>
          <a:p>
            <a:pPr marL="0" indent="0">
              <a:buNone/>
            </a:pPr>
            <a:r>
              <a:rPr lang="en-US" sz="3600" dirty="0">
                <a:latin typeface="Times New Roman" pitchFamily="18" charset="0"/>
                <a:cs typeface="Times New Roman" pitchFamily="18" charset="0"/>
              </a:rPr>
              <a:t>	Insulin </a:t>
            </a:r>
            <a:r>
              <a:rPr lang="en-US" sz="3600" b="1" dirty="0">
                <a:latin typeface="Times New Roman" pitchFamily="18" charset="0"/>
                <a:cs typeface="Times New Roman" pitchFamily="18" charset="0"/>
              </a:rPr>
              <a:t>duration</a:t>
            </a:r>
            <a:r>
              <a:rPr lang="en-US" sz="3600" dirty="0">
                <a:latin typeface="Times New Roman" pitchFamily="18" charset="0"/>
                <a:cs typeface="Times New Roman" pitchFamily="18" charset="0"/>
              </a:rPr>
              <a:t> is how long it lasts in body </a:t>
            </a:r>
          </a:p>
          <a:p>
            <a:pPr marL="0" indent="0">
              <a:buNone/>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862291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12542" y="140677"/>
          <a:ext cx="11844997" cy="6564923"/>
        </p:xfrm>
        <a:graphic>
          <a:graphicData uri="http://schemas.openxmlformats.org/drawingml/2006/table">
            <a:tbl>
              <a:tblPr firstRow="1" firstCol="1" bandRow="1"/>
              <a:tblGrid>
                <a:gridCol w="4630317">
                  <a:extLst>
                    <a:ext uri="{9D8B030D-6E8A-4147-A177-3AD203B41FA5}">
                      <a16:colId xmlns:a16="http://schemas.microsoft.com/office/drawing/2014/main" val="20000"/>
                    </a:ext>
                  </a:extLst>
                </a:gridCol>
                <a:gridCol w="2261318">
                  <a:extLst>
                    <a:ext uri="{9D8B030D-6E8A-4147-A177-3AD203B41FA5}">
                      <a16:colId xmlns:a16="http://schemas.microsoft.com/office/drawing/2014/main" val="20001"/>
                    </a:ext>
                  </a:extLst>
                </a:gridCol>
                <a:gridCol w="2476681">
                  <a:extLst>
                    <a:ext uri="{9D8B030D-6E8A-4147-A177-3AD203B41FA5}">
                      <a16:colId xmlns:a16="http://schemas.microsoft.com/office/drawing/2014/main" val="20002"/>
                    </a:ext>
                  </a:extLst>
                </a:gridCol>
                <a:gridCol w="2476681">
                  <a:extLst>
                    <a:ext uri="{9D8B030D-6E8A-4147-A177-3AD203B41FA5}">
                      <a16:colId xmlns:a16="http://schemas.microsoft.com/office/drawing/2014/main" val="20003"/>
                    </a:ext>
                  </a:extLst>
                </a:gridCol>
              </a:tblGrid>
              <a:tr h="1143843">
                <a:tc>
                  <a:txBody>
                    <a:bodyPr/>
                    <a:lstStyle/>
                    <a:p>
                      <a:pPr marL="0" marR="0" algn="ctr">
                        <a:lnSpc>
                          <a:spcPct val="150000"/>
                        </a:lnSpc>
                        <a:spcBef>
                          <a:spcPts val="0"/>
                        </a:spcBef>
                        <a:spcAft>
                          <a:spcPts val="0"/>
                        </a:spcAft>
                      </a:pPr>
                      <a:r>
                        <a:rPr lang="en-US" sz="2800" b="1" kern="1200" dirty="0">
                          <a:solidFill>
                            <a:srgbClr val="C00000"/>
                          </a:solidFill>
                          <a:effectLst/>
                          <a:latin typeface="Times New Roman"/>
                          <a:ea typeface="Times New Roman"/>
                          <a:cs typeface="Arial"/>
                        </a:rPr>
                        <a:t>Type of Insulin </a:t>
                      </a:r>
                      <a:endParaRPr lang="en-US" sz="2000" b="1" dirty="0">
                        <a:solidFill>
                          <a:srgbClr val="C00000"/>
                        </a:solidFill>
                        <a:effectLst/>
                        <a:latin typeface="Calibri"/>
                        <a:ea typeface="Calibri"/>
                        <a:cs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800" b="1" kern="1200" dirty="0">
                          <a:solidFill>
                            <a:srgbClr val="C00000"/>
                          </a:solidFill>
                          <a:effectLst/>
                          <a:latin typeface="Times New Roman"/>
                          <a:ea typeface="Times New Roman"/>
                          <a:cs typeface="Arial"/>
                        </a:rPr>
                        <a:t>Onset</a:t>
                      </a:r>
                      <a:r>
                        <a:rPr lang="en-US" sz="2800" kern="1200" dirty="0">
                          <a:solidFill>
                            <a:srgbClr val="C00000"/>
                          </a:solidFill>
                          <a:effectLst/>
                          <a:latin typeface="Times New Roman"/>
                          <a:ea typeface="Times New Roman"/>
                          <a:cs typeface="Arial"/>
                        </a:rPr>
                        <a:t> </a:t>
                      </a:r>
                      <a:endParaRPr lang="en-US" sz="2000" dirty="0">
                        <a:solidFill>
                          <a:srgbClr val="C00000"/>
                        </a:solidFill>
                        <a:effectLst/>
                        <a:latin typeface="Calibri"/>
                        <a:ea typeface="Calibri"/>
                        <a:cs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2800" b="1" kern="1200" dirty="0">
                          <a:solidFill>
                            <a:srgbClr val="C00000"/>
                          </a:solidFill>
                          <a:effectLst/>
                          <a:latin typeface="Times New Roman"/>
                          <a:ea typeface="Times New Roman"/>
                          <a:cs typeface="Arial"/>
                        </a:rPr>
                        <a:t>Peak</a:t>
                      </a:r>
                      <a:r>
                        <a:rPr lang="en-US" sz="2800" kern="1200" dirty="0">
                          <a:solidFill>
                            <a:srgbClr val="C00000"/>
                          </a:solidFill>
                          <a:effectLst/>
                          <a:latin typeface="Times New Roman"/>
                          <a:ea typeface="Times New Roman"/>
                          <a:cs typeface="Arial"/>
                        </a:rPr>
                        <a:t> </a:t>
                      </a:r>
                      <a:endParaRPr lang="en-US" sz="2000" dirty="0">
                        <a:solidFill>
                          <a:srgbClr val="C00000"/>
                        </a:solidFill>
                        <a:effectLst/>
                        <a:latin typeface="Calibri"/>
                        <a:ea typeface="Calibri"/>
                        <a:cs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2800" b="1" kern="1200" dirty="0">
                          <a:solidFill>
                            <a:srgbClr val="C00000"/>
                          </a:solidFill>
                          <a:effectLst/>
                          <a:latin typeface="Times New Roman"/>
                          <a:ea typeface="Times New Roman"/>
                          <a:cs typeface="Arial"/>
                        </a:rPr>
                        <a:t>Duration:</a:t>
                      </a:r>
                      <a:r>
                        <a:rPr lang="en-US" sz="2800" kern="1200" dirty="0">
                          <a:solidFill>
                            <a:srgbClr val="C00000"/>
                          </a:solidFill>
                          <a:effectLst/>
                          <a:latin typeface="Times New Roman"/>
                          <a:ea typeface="Times New Roman"/>
                          <a:cs typeface="Arial"/>
                        </a:rPr>
                        <a:t> </a:t>
                      </a:r>
                      <a:endParaRPr lang="en-US" sz="2000" dirty="0">
                        <a:solidFill>
                          <a:srgbClr val="C00000"/>
                        </a:solidFill>
                        <a:effectLst/>
                        <a:latin typeface="Calibri"/>
                        <a:ea typeface="Calibri"/>
                        <a:cs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355270">
                <a:tc>
                  <a:txBody>
                    <a:bodyPr/>
                    <a:lstStyle/>
                    <a:p>
                      <a:pPr marL="0" marR="0" algn="ctr">
                        <a:lnSpc>
                          <a:spcPct val="150000"/>
                        </a:lnSpc>
                        <a:spcBef>
                          <a:spcPts val="0"/>
                        </a:spcBef>
                        <a:spcAft>
                          <a:spcPts val="0"/>
                        </a:spcAft>
                      </a:pPr>
                      <a:r>
                        <a:rPr lang="en-US" sz="2800" b="1" kern="1200" dirty="0">
                          <a:solidFill>
                            <a:srgbClr val="C00000"/>
                          </a:solidFill>
                          <a:effectLst/>
                          <a:latin typeface="Times New Roman"/>
                          <a:ea typeface="Times New Roman"/>
                          <a:cs typeface="Arial"/>
                        </a:rPr>
                        <a:t>Rapid-acting :crystalline</a:t>
                      </a:r>
                      <a:endParaRPr lang="en-US" sz="2000" b="1" dirty="0">
                        <a:solidFill>
                          <a:srgbClr val="C00000"/>
                        </a:solidFill>
                        <a:effectLst/>
                        <a:latin typeface="Calibri"/>
                        <a:ea typeface="Calibri"/>
                        <a:cs typeface="Ari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800" kern="1200">
                          <a:solidFill>
                            <a:srgbClr val="000000"/>
                          </a:solidFill>
                          <a:effectLst/>
                          <a:latin typeface="Times New Roman"/>
                          <a:ea typeface="Times New Roman"/>
                          <a:cs typeface="Arial"/>
                        </a:rPr>
                        <a:t>15min</a:t>
                      </a:r>
                      <a:endParaRPr lang="en-US" sz="2000">
                        <a:effectLst/>
                        <a:latin typeface="Calibri"/>
                        <a:ea typeface="Calibri"/>
                        <a:cs typeface="Ari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800" kern="1200" dirty="0">
                          <a:solidFill>
                            <a:srgbClr val="000000"/>
                          </a:solidFill>
                          <a:effectLst/>
                          <a:latin typeface="Times New Roman"/>
                          <a:ea typeface="Times New Roman"/>
                          <a:cs typeface="Arial"/>
                        </a:rPr>
                        <a:t>1-1.5 hours</a:t>
                      </a:r>
                      <a:endParaRPr lang="en-US" sz="2000" dirty="0">
                        <a:effectLst/>
                        <a:latin typeface="Calibri"/>
                        <a:ea typeface="Calibri"/>
                        <a:cs typeface="Ari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800" kern="1200" dirty="0">
                          <a:solidFill>
                            <a:srgbClr val="000000"/>
                          </a:solidFill>
                          <a:effectLst/>
                          <a:latin typeface="Times New Roman"/>
                          <a:ea typeface="Times New Roman"/>
                          <a:cs typeface="Arial"/>
                        </a:rPr>
                        <a:t>3-4 hours</a:t>
                      </a:r>
                      <a:endParaRPr lang="en-US" sz="2000" dirty="0">
                        <a:effectLst/>
                        <a:latin typeface="Calibri"/>
                        <a:ea typeface="Calibri"/>
                        <a:cs typeface="Ari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55270">
                <a:tc>
                  <a:txBody>
                    <a:bodyPr/>
                    <a:lstStyle/>
                    <a:p>
                      <a:pPr marL="0" marR="0" algn="ctr">
                        <a:lnSpc>
                          <a:spcPct val="150000"/>
                        </a:lnSpc>
                        <a:spcBef>
                          <a:spcPts val="0"/>
                        </a:spcBef>
                        <a:spcAft>
                          <a:spcPts val="0"/>
                        </a:spcAft>
                      </a:pPr>
                      <a:r>
                        <a:rPr lang="en-US" sz="2800" b="1" kern="1200" dirty="0">
                          <a:solidFill>
                            <a:srgbClr val="C00000"/>
                          </a:solidFill>
                          <a:effectLst/>
                          <a:latin typeface="Times New Roman"/>
                          <a:ea typeface="Times New Roman"/>
                          <a:cs typeface="Arial"/>
                        </a:rPr>
                        <a:t>Short acting:</a:t>
                      </a:r>
                      <a:r>
                        <a:rPr lang="en-US" sz="2800" b="1" kern="1200" dirty="0">
                          <a:solidFill>
                            <a:srgbClr val="C00000"/>
                          </a:solidFill>
                          <a:effectLst/>
                          <a:latin typeface="Times New Roman"/>
                          <a:ea typeface="+mn-ea"/>
                          <a:cs typeface="Arial"/>
                        </a:rPr>
                        <a:t> </a:t>
                      </a:r>
                      <a:r>
                        <a:rPr lang="en-US" sz="2800" b="1" kern="1200" dirty="0" err="1">
                          <a:solidFill>
                            <a:srgbClr val="C00000"/>
                          </a:solidFill>
                          <a:effectLst/>
                          <a:latin typeface="Times New Roman"/>
                          <a:ea typeface="Times New Roman"/>
                          <a:cs typeface="Arial"/>
                        </a:rPr>
                        <a:t>Actropid</a:t>
                      </a:r>
                      <a:endParaRPr lang="en-US" sz="2000" b="1" dirty="0">
                        <a:solidFill>
                          <a:srgbClr val="C00000"/>
                        </a:solidFill>
                        <a:effectLst/>
                        <a:latin typeface="Calibri"/>
                        <a:ea typeface="Calibri"/>
                        <a:cs typeface="Ari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800" kern="1200">
                          <a:solidFill>
                            <a:srgbClr val="000000"/>
                          </a:solidFill>
                          <a:effectLst/>
                          <a:latin typeface="Times New Roman"/>
                          <a:ea typeface="Times New Roman"/>
                          <a:cs typeface="Arial"/>
                        </a:rPr>
                        <a:t>1/2 to 1hour</a:t>
                      </a:r>
                      <a:endParaRPr lang="en-US" sz="2000">
                        <a:effectLst/>
                        <a:latin typeface="Calibri"/>
                        <a:ea typeface="Calibri"/>
                        <a:cs typeface="Ari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800" kern="1200" dirty="0">
                          <a:solidFill>
                            <a:srgbClr val="000000"/>
                          </a:solidFill>
                          <a:effectLst/>
                          <a:latin typeface="Times New Roman"/>
                          <a:ea typeface="Times New Roman"/>
                          <a:cs typeface="Arial"/>
                        </a:rPr>
                        <a:t>2-3 hours</a:t>
                      </a:r>
                      <a:endParaRPr lang="en-US" sz="2000" dirty="0">
                        <a:effectLst/>
                        <a:latin typeface="Calibri"/>
                        <a:ea typeface="Calibri"/>
                        <a:cs typeface="Ari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800" kern="1200" dirty="0">
                          <a:solidFill>
                            <a:srgbClr val="000000"/>
                          </a:solidFill>
                          <a:effectLst/>
                          <a:latin typeface="Times New Roman"/>
                          <a:ea typeface="Times New Roman"/>
                          <a:cs typeface="Arial"/>
                        </a:rPr>
                        <a:t>4-6 hours.</a:t>
                      </a:r>
                      <a:endParaRPr lang="en-US" sz="2000" dirty="0">
                        <a:effectLst/>
                        <a:latin typeface="Calibri"/>
                        <a:ea typeface="Calibri"/>
                        <a:cs typeface="Ari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55270">
                <a:tc>
                  <a:txBody>
                    <a:bodyPr/>
                    <a:lstStyle/>
                    <a:p>
                      <a:pPr marL="0" marR="0" algn="ctr">
                        <a:lnSpc>
                          <a:spcPct val="150000"/>
                        </a:lnSpc>
                        <a:spcBef>
                          <a:spcPts val="0"/>
                        </a:spcBef>
                        <a:spcAft>
                          <a:spcPts val="0"/>
                        </a:spcAft>
                      </a:pPr>
                      <a:r>
                        <a:rPr lang="en-US" sz="2800" b="1" kern="1200" dirty="0">
                          <a:solidFill>
                            <a:srgbClr val="C00000"/>
                          </a:solidFill>
                          <a:effectLst/>
                          <a:latin typeface="Times New Roman"/>
                          <a:ea typeface="Times New Roman"/>
                          <a:cs typeface="Arial"/>
                        </a:rPr>
                        <a:t>Intermediate acting :</a:t>
                      </a:r>
                      <a:r>
                        <a:rPr lang="en-US" sz="2800" b="1" kern="1200" dirty="0">
                          <a:solidFill>
                            <a:srgbClr val="C00000"/>
                          </a:solidFill>
                          <a:effectLst/>
                          <a:latin typeface="Times New Roman"/>
                          <a:ea typeface="+mn-ea"/>
                          <a:cs typeface="Arial"/>
                        </a:rPr>
                        <a:t> </a:t>
                      </a:r>
                      <a:r>
                        <a:rPr lang="en-US" sz="2800" b="1" kern="1200" dirty="0" err="1">
                          <a:solidFill>
                            <a:srgbClr val="C00000"/>
                          </a:solidFill>
                          <a:effectLst/>
                          <a:latin typeface="Times New Roman"/>
                          <a:ea typeface="Times New Roman"/>
                          <a:cs typeface="Arial"/>
                        </a:rPr>
                        <a:t>Mixtard</a:t>
                      </a:r>
                      <a:endParaRPr lang="en-US" sz="2000" b="1" dirty="0">
                        <a:solidFill>
                          <a:srgbClr val="C00000"/>
                        </a:solidFill>
                        <a:effectLst/>
                        <a:latin typeface="Calibri"/>
                        <a:ea typeface="Calibri"/>
                        <a:cs typeface="Ari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800" kern="1200">
                          <a:solidFill>
                            <a:srgbClr val="000000"/>
                          </a:solidFill>
                          <a:effectLst/>
                          <a:latin typeface="Times New Roman"/>
                          <a:ea typeface="Times New Roman"/>
                          <a:cs typeface="Arial"/>
                        </a:rPr>
                        <a:t>2 hours</a:t>
                      </a:r>
                      <a:endParaRPr lang="en-US" sz="2000">
                        <a:effectLst/>
                        <a:latin typeface="Calibri"/>
                        <a:ea typeface="Calibri"/>
                        <a:cs typeface="Ari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800" kern="1200" dirty="0">
                          <a:solidFill>
                            <a:srgbClr val="000000"/>
                          </a:solidFill>
                          <a:effectLst/>
                          <a:latin typeface="Times New Roman"/>
                          <a:ea typeface="Times New Roman"/>
                          <a:cs typeface="Arial"/>
                        </a:rPr>
                        <a:t>6-8 hours</a:t>
                      </a:r>
                      <a:endParaRPr lang="en-US" sz="2000" dirty="0">
                        <a:effectLst/>
                        <a:latin typeface="Calibri"/>
                        <a:ea typeface="Calibri"/>
                        <a:cs typeface="Ari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800" kern="1200" dirty="0">
                          <a:solidFill>
                            <a:srgbClr val="000000"/>
                          </a:solidFill>
                          <a:effectLst/>
                          <a:latin typeface="Times New Roman"/>
                          <a:ea typeface="Times New Roman"/>
                          <a:cs typeface="Arial"/>
                        </a:rPr>
                        <a:t>12-16 hours.</a:t>
                      </a:r>
                      <a:endParaRPr lang="en-US" sz="2000" dirty="0">
                        <a:effectLst/>
                        <a:latin typeface="Calibri"/>
                        <a:ea typeface="Calibri"/>
                        <a:cs typeface="Ari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55270">
                <a:tc>
                  <a:txBody>
                    <a:bodyPr/>
                    <a:lstStyle/>
                    <a:p>
                      <a:pPr marL="0" marR="0" algn="ctr">
                        <a:lnSpc>
                          <a:spcPct val="150000"/>
                        </a:lnSpc>
                        <a:spcBef>
                          <a:spcPts val="0"/>
                        </a:spcBef>
                        <a:spcAft>
                          <a:spcPts val="0"/>
                        </a:spcAft>
                      </a:pPr>
                      <a:r>
                        <a:rPr lang="en-US" sz="2800" b="1" kern="1200" dirty="0">
                          <a:solidFill>
                            <a:srgbClr val="C00000"/>
                          </a:solidFill>
                          <a:effectLst/>
                          <a:latin typeface="Times New Roman"/>
                          <a:ea typeface="Times New Roman"/>
                          <a:cs typeface="Arial"/>
                        </a:rPr>
                        <a:t>Long- acting:</a:t>
                      </a:r>
                      <a:r>
                        <a:rPr lang="en-US" sz="2800" b="1" kern="1200" dirty="0">
                          <a:solidFill>
                            <a:srgbClr val="C00000"/>
                          </a:solidFill>
                          <a:effectLst/>
                          <a:latin typeface="Times New Roman"/>
                          <a:ea typeface="+mn-ea"/>
                          <a:cs typeface="Arial"/>
                        </a:rPr>
                        <a:t> </a:t>
                      </a:r>
                      <a:r>
                        <a:rPr lang="en-US" sz="2800" b="1" kern="1200" dirty="0">
                          <a:solidFill>
                            <a:srgbClr val="C00000"/>
                          </a:solidFill>
                          <a:effectLst/>
                          <a:latin typeface="Times New Roman"/>
                          <a:ea typeface="Times New Roman"/>
                          <a:cs typeface="Arial"/>
                        </a:rPr>
                        <a:t>protamine </a:t>
                      </a:r>
                      <a:r>
                        <a:rPr lang="en-US" sz="2800" b="1" kern="1200" dirty="0" err="1">
                          <a:solidFill>
                            <a:srgbClr val="C00000"/>
                          </a:solidFill>
                          <a:effectLst/>
                          <a:latin typeface="Times New Roman"/>
                          <a:ea typeface="Times New Roman"/>
                          <a:cs typeface="Arial"/>
                        </a:rPr>
                        <a:t>Zine</a:t>
                      </a:r>
                      <a:endParaRPr lang="en-US" sz="2000" b="1" dirty="0">
                        <a:solidFill>
                          <a:srgbClr val="C00000"/>
                        </a:solidFill>
                        <a:effectLst/>
                        <a:latin typeface="Calibri"/>
                        <a:ea typeface="Calibri"/>
                        <a:cs typeface="Ari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800" kern="1200">
                          <a:solidFill>
                            <a:srgbClr val="000000"/>
                          </a:solidFill>
                          <a:effectLst/>
                          <a:latin typeface="Times New Roman"/>
                          <a:ea typeface="Times New Roman"/>
                          <a:cs typeface="Arial"/>
                        </a:rPr>
                        <a:t>2 hours</a:t>
                      </a:r>
                      <a:endParaRPr lang="en-US" sz="2000">
                        <a:effectLst/>
                        <a:latin typeface="Calibri"/>
                        <a:ea typeface="Calibri"/>
                        <a:cs typeface="Ari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800" kern="1200">
                          <a:solidFill>
                            <a:srgbClr val="000000"/>
                          </a:solidFill>
                          <a:effectLst/>
                          <a:latin typeface="Times New Roman"/>
                          <a:ea typeface="Times New Roman"/>
                          <a:cs typeface="Arial"/>
                        </a:rPr>
                        <a:t>16-20 hours</a:t>
                      </a:r>
                      <a:endParaRPr lang="en-US" sz="2000">
                        <a:effectLst/>
                        <a:latin typeface="Calibri"/>
                        <a:ea typeface="Calibri"/>
                        <a:cs typeface="Ari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800" kern="1200" dirty="0">
                          <a:solidFill>
                            <a:srgbClr val="000000"/>
                          </a:solidFill>
                          <a:effectLst/>
                          <a:latin typeface="Times New Roman"/>
                          <a:ea typeface="Times New Roman"/>
                          <a:cs typeface="Arial"/>
                        </a:rPr>
                        <a:t>24-30 hours.</a:t>
                      </a:r>
                      <a:endParaRPr lang="en-US" sz="2000" dirty="0">
                        <a:effectLst/>
                        <a:latin typeface="Calibri"/>
                        <a:ea typeface="Calibri"/>
                        <a:cs typeface="Ari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89821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15400" cy="1417638"/>
          </a:xfrm>
        </p:spPr>
        <p:txBody>
          <a:bodyPr>
            <a:noAutofit/>
          </a:bodyPr>
          <a:lstStyle/>
          <a:p>
            <a:br>
              <a:rPr lang="en-US" sz="6600" b="1" dirty="0">
                <a:solidFill>
                  <a:srgbClr val="C00000"/>
                </a:solidFill>
                <a:latin typeface="Times New Roman" pitchFamily="18" charset="0"/>
                <a:cs typeface="Times New Roman" pitchFamily="18" charset="0"/>
              </a:rPr>
            </a:br>
            <a:r>
              <a:rPr lang="en-US" sz="6600" b="1" dirty="0">
                <a:solidFill>
                  <a:srgbClr val="C00000"/>
                </a:solidFill>
                <a:latin typeface="Times New Roman" pitchFamily="18" charset="0"/>
                <a:cs typeface="Times New Roman" pitchFamily="18" charset="0"/>
              </a:rPr>
              <a:t>Insulin Injection Sites </a:t>
            </a:r>
            <a:br>
              <a:rPr lang="en-US" sz="6600" b="1" dirty="0">
                <a:solidFill>
                  <a:srgbClr val="C00000"/>
                </a:solidFill>
                <a:latin typeface="Times New Roman" pitchFamily="18" charset="0"/>
                <a:cs typeface="Times New Roman" pitchFamily="18" charset="0"/>
              </a:rPr>
            </a:br>
            <a:endParaRPr lang="en-US" sz="66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 y="1417638"/>
            <a:ext cx="12192001" cy="5287962"/>
          </a:xfrm>
        </p:spPr>
        <p:txBody>
          <a:bodyPr>
            <a:normAutofit/>
          </a:bodyPr>
          <a:lstStyle/>
          <a:p>
            <a:pPr marL="0" indent="0">
              <a:lnSpc>
                <a:spcPct val="120000"/>
              </a:lnSpc>
              <a:buNone/>
            </a:pPr>
            <a:r>
              <a:rPr lang="en-US" sz="3600" dirty="0">
                <a:latin typeface="Times New Roman" pitchFamily="18" charset="0"/>
                <a:cs typeface="Times New Roman" pitchFamily="18" charset="0"/>
              </a:rPr>
              <a:t>Subcutaneous tissue of upper arm.</a:t>
            </a:r>
          </a:p>
          <a:p>
            <a:pPr marL="0" indent="0">
              <a:lnSpc>
                <a:spcPct val="120000"/>
              </a:lnSpc>
              <a:buNone/>
            </a:pPr>
            <a:r>
              <a:rPr lang="en-US" sz="3600" dirty="0">
                <a:latin typeface="Times New Roman" pitchFamily="18" charset="0"/>
                <a:cs typeface="Times New Roman" pitchFamily="18" charset="0"/>
              </a:rPr>
              <a:t>Anterior and lateral aspects of the thigh, buttocks, and abdomen</a:t>
            </a:r>
          </a:p>
          <a:p>
            <a:pPr marL="0" indent="0">
              <a:lnSpc>
                <a:spcPct val="120000"/>
              </a:lnSpc>
              <a:buNone/>
            </a:pPr>
            <a:r>
              <a:rPr lang="en-US" sz="3600" dirty="0">
                <a:latin typeface="Times New Roman" pitchFamily="18" charset="0"/>
                <a:cs typeface="Times New Roman" pitchFamily="18" charset="0"/>
              </a:rPr>
              <a:t>IM not recommended but can be used </a:t>
            </a:r>
          </a:p>
          <a:p>
            <a:pPr marL="0" indent="0">
              <a:lnSpc>
                <a:spcPct val="120000"/>
              </a:lnSpc>
              <a:buNone/>
            </a:pPr>
            <a:r>
              <a:rPr lang="en-US" sz="3600" dirty="0">
                <a:latin typeface="Times New Roman" pitchFamily="18" charset="0"/>
                <a:cs typeface="Times New Roman" pitchFamily="18" charset="0"/>
              </a:rPr>
              <a:t>Rotation of injection site recommended to prevent lipoatrophy</a:t>
            </a:r>
          </a:p>
        </p:txBody>
      </p:sp>
    </p:spTree>
    <p:extLst>
      <p:ext uri="{BB962C8B-B14F-4D97-AF65-F5344CB8AC3E}">
        <p14:creationId xmlns:p14="http://schemas.microsoft.com/office/powerpoint/2010/main" val="271483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4891</TotalTime>
  <Words>1064</Words>
  <Application>Microsoft Office PowerPoint</Application>
  <PresentationFormat>Widescreen</PresentationFormat>
  <Paragraphs>156</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Times</vt:lpstr>
      <vt:lpstr>Times New Roman</vt:lpstr>
      <vt:lpstr>Wingdings</vt:lpstr>
      <vt:lpstr>Office Theme</vt:lpstr>
      <vt:lpstr>PowerPoint Presentation</vt:lpstr>
      <vt:lpstr>  1- Children with DIABETES MELLITUS </vt:lpstr>
      <vt:lpstr> Insulin Dependent Diabetes Mellitus (IDDM) Juvenile </vt:lpstr>
      <vt:lpstr> Signs and Symptoms of IDDM  </vt:lpstr>
      <vt:lpstr> Diagnostic studies of IDDM </vt:lpstr>
      <vt:lpstr> Management of IDDM </vt:lpstr>
      <vt:lpstr> Four basic forms of insulin: </vt:lpstr>
      <vt:lpstr>PowerPoint Presentation</vt:lpstr>
      <vt:lpstr> Insulin Injection Sites  </vt:lpstr>
      <vt:lpstr> Insulin Injection Sites  </vt:lpstr>
      <vt:lpstr> Complications of Diabetes Mellitus:  </vt:lpstr>
      <vt:lpstr> 2- Chronic Complications of Diabetes </vt:lpstr>
      <vt:lpstr>2- Children with PHENYLKETONURIA (PKU)</vt:lpstr>
      <vt:lpstr> Clinical manifestation of PKU  </vt:lpstr>
      <vt:lpstr> Lab investigation of PKU </vt:lpstr>
      <vt:lpstr> PKU Therapy:   </vt:lpstr>
      <vt:lpstr>PowerPoint Presentation</vt:lpstr>
      <vt:lpstr> PKU Therapy:   </vt:lpstr>
      <vt:lpstr> 3) Children with CONGENITAL HYPOTHYROIDISM </vt:lpstr>
      <vt:lpstr> Etiology of Congenital Hypothyroidism </vt:lpstr>
      <vt:lpstr> Clinical Manifestations of Congenital Hypothyroidism:   </vt:lpstr>
      <vt:lpstr>Newborn Screen Programs include</vt:lpstr>
      <vt:lpstr> Timing of Testing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n.shawish</dc:creator>
  <cp:lastModifiedBy>n.shawish</cp:lastModifiedBy>
  <cp:revision>181</cp:revision>
  <dcterms:created xsi:type="dcterms:W3CDTF">2022-10-24T04:41:32Z</dcterms:created>
  <dcterms:modified xsi:type="dcterms:W3CDTF">2023-12-26T06:42:38Z</dcterms:modified>
</cp:coreProperties>
</file>