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5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1059" r:id="rId2"/>
    <p:sldId id="701" r:id="rId3"/>
    <p:sldId id="705" r:id="rId4"/>
    <p:sldId id="706" r:id="rId5"/>
    <p:sldId id="728" r:id="rId6"/>
    <p:sldId id="729" r:id="rId7"/>
    <p:sldId id="731" r:id="rId8"/>
    <p:sldId id="732" r:id="rId9"/>
    <p:sldId id="892" r:id="rId10"/>
    <p:sldId id="736" r:id="rId11"/>
    <p:sldId id="893" r:id="rId12"/>
    <p:sldId id="894" r:id="rId13"/>
    <p:sldId id="739" r:id="rId14"/>
    <p:sldId id="741" r:id="rId15"/>
    <p:sldId id="895" r:id="rId16"/>
    <p:sldId id="755" r:id="rId17"/>
    <p:sldId id="896" r:id="rId18"/>
    <p:sldId id="761" r:id="rId19"/>
    <p:sldId id="762" r:id="rId20"/>
    <p:sldId id="763" r:id="rId21"/>
    <p:sldId id="764" r:id="rId22"/>
    <p:sldId id="765" r:id="rId23"/>
    <p:sldId id="766" r:id="rId24"/>
    <p:sldId id="770" r:id="rId25"/>
    <p:sldId id="898" r:id="rId26"/>
    <p:sldId id="773" r:id="rId27"/>
    <p:sldId id="774" r:id="rId28"/>
    <p:sldId id="776" r:id="rId29"/>
    <p:sldId id="778" r:id="rId30"/>
    <p:sldId id="779" r:id="rId31"/>
    <p:sldId id="899" r:id="rId32"/>
    <p:sldId id="911" r:id="rId33"/>
    <p:sldId id="785" r:id="rId34"/>
    <p:sldId id="786" r:id="rId35"/>
    <p:sldId id="788" r:id="rId36"/>
    <p:sldId id="789" r:id="rId37"/>
    <p:sldId id="790" r:id="rId38"/>
    <p:sldId id="621" r:id="rId39"/>
    <p:sldId id="493" r:id="rId40"/>
    <p:sldId id="1064" r:id="rId41"/>
    <p:sldId id="1065" r:id="rId42"/>
    <p:sldId id="1066" r:id="rId43"/>
    <p:sldId id="1067" r:id="rId44"/>
    <p:sldId id="902" r:id="rId45"/>
    <p:sldId id="901" r:id="rId46"/>
    <p:sldId id="802" r:id="rId47"/>
    <p:sldId id="804" r:id="rId48"/>
    <p:sldId id="1070" r:id="rId49"/>
    <p:sldId id="1072" r:id="rId50"/>
    <p:sldId id="1073" r:id="rId51"/>
    <p:sldId id="51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88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outlineViewPr>
    <p:cViewPr>
      <p:scale>
        <a:sx n="33" d="100"/>
        <a:sy n="33" d="100"/>
      </p:scale>
      <p:origin x="0" y="-242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762-418C-4E2D-8291-CFABE99A81F4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2CD20-73CA-49C0-9527-A33F1ED4B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2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EE1FA-5CD0-47F5-8BFB-EFCE20003AA9}" type="slidenum">
              <a:rPr lang="ar-SA" smtClean="0">
                <a:latin typeface="Arial" charset="0"/>
                <a:cs typeface="Arial" charset="0"/>
              </a:rPr>
              <a:pPr/>
              <a:t>5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03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7274-A10D-40BB-9CE9-B666D7E45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FF90D-2FE8-4C94-8E8A-3A43DB50A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F43B9-FC16-48C9-86C8-5B06369C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AD168-3DD8-44B5-872C-B81F3DA0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0F4F5-47A2-46AF-B9F3-C09B84B3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ED21-1B07-4969-91A4-782D415C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45D3C-662D-4953-8422-BCAD5E197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90C15-1223-4261-A46C-71A4D88E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04AED-322C-41D9-A3D0-A0786830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94A9-D2AB-4695-B628-665B1D3D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88919-B0AF-4FFD-A6D4-B883CE63B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C2BA-1975-45D5-BC05-4F94FE211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FFBE2-DF3D-4D44-B659-68548FDF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C3FCE-07AF-4B6B-81A5-24525AFE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18DC-48DA-4CEC-A407-B7C70708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5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9721-51A5-4EDA-8D93-EE9F7EDE4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300D2-27BF-490F-9596-C5DEEAA9F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42F75-B2E2-4D12-AE1C-F2719181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80F64-6686-4617-B872-FFD73B95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CDC1-4F8C-4FFE-ACFE-13466F67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0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ED0E-941D-47B6-B8F3-F40CC278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8221E-1B1A-4DAE-857B-FA2773AB1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95FA-BD15-4A66-8CA3-D1FA3F8B6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6F9DE-D02C-4ADE-A3D6-090232806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AEA06-1A16-4680-A517-7055BC25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5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39B8-2229-4551-BB22-DA9650EF6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8E078-E455-4F20-B0D4-0664C9FD4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D57BE-DEA4-4CF5-BE46-E46F85B6C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3A047-5AA7-49EF-AE41-5138DF5E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EAA98-F754-47DC-8B6E-F228B279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78461-8F10-4E48-97D0-A4CCF3C3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1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7433-381A-4F6F-8898-29C98529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6886-0149-40DD-BCF8-62979ACF5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26583-1720-4A40-B108-B434A415E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9B4C4-BD9C-4F11-9D84-7E0ACB188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CD7B78-B752-4E45-8255-31EC40051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0320D-EACB-451D-9C2C-6D5E60E7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996B8-1C0A-4A68-A4C6-39B09179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55C8CC-FDF1-46B9-858D-145F2D0A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76FB-4FBD-431B-B83E-4DB98F8B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72E61-38F3-4262-ADBA-ED96C7EA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BB347-2635-4670-9152-6C394DD0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1DA3E-E09B-4F83-BD7C-7D8F1DFA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1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EDC21-5F3A-4F19-8D7A-1444EBB20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28BDB-A1EB-4EE3-B31D-05DDFA22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5D03D-A245-41E4-875E-57B91B23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7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E367-8278-448F-9DBD-9A47E63F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CA0F6-8E74-484A-969D-7209B5F8E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A4F40-8972-4DF1-A773-81AEC6B6A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C12F9-1A54-48B2-A751-2C1ED67F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DC683-A9C9-4378-98E4-0FE8F9065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F0234-49A2-4D48-A6AF-DB71D225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15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5CB1-3C2E-49A4-8623-70BA8C90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86E66C-0C5D-47A9-AC54-BCCA36642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83C58-03BD-4378-9CC7-2A485591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DDAAA-4A61-4CE9-A778-96A707CCA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E13B1-BE29-4F16-893D-94466EA3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1C6CB-894C-4F0B-85A9-5A5F98E4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1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D7BE0-38D4-492B-A612-F4BCB9A0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5EFD2-C3D3-4FED-B4A8-575E627AB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6341E-1B85-4D16-B4BA-91430D72A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78FF5-2BEF-4C40-9356-BC98A4CF17E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E688-90AB-480A-9311-7B6F4CC19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A08F3-B112-4B0D-8B18-D9A45654D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DFCD-3B08-4BFD-8801-A76A61BEB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57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3009900" y="1920478"/>
            <a:ext cx="1771650" cy="2651522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EA25E2-CEA6-41B6-9F99-2C18A9B84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7151" y="0"/>
            <a:ext cx="5185741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28590" y="0"/>
            <a:ext cx="7063410" cy="57528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solidFill>
                  <a:srgbClr val="C000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Pediatric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5400" b="1" dirty="0">
                <a:solidFill>
                  <a:srgbClr val="C000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and New born Nursing </a:t>
            </a:r>
            <a:br>
              <a:rPr lang="en-US" sz="5400" b="1" dirty="0">
                <a:solidFill>
                  <a:srgbClr val="C00000"/>
                </a:solidFill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Unit 8</a:t>
            </a:r>
            <a:br>
              <a:rPr lang="en-US" sz="5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Care of Child with Cardiovascular  Disorders</a:t>
            </a:r>
            <a:endParaRPr lang="en-US" sz="5400" b="1" dirty="0">
              <a:solidFill>
                <a:srgbClr val="C00000"/>
              </a:solidFill>
              <a:latin typeface="Times" panose="02020603050405020304" pitchFamily="18" charset="0"/>
              <a:ea typeface="+mj-ea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4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 and symptoms of VSD: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6016" y="1600200"/>
            <a:ext cx="6559826" cy="5257800"/>
          </a:xfrm>
        </p:spPr>
        <p:txBody>
          <a:bodyPr>
            <a:normAutofit/>
          </a:bodyPr>
          <a:lstStyle/>
          <a:p>
            <a:pPr lvl="0" algn="l" rtl="0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Congestive heart failure is common</a:t>
            </a:r>
          </a:p>
          <a:p>
            <a:pPr algn="l" rtl="0">
              <a:buNone/>
            </a:pPr>
            <a:endParaRPr lang="en-US" sz="5400" dirty="0"/>
          </a:p>
        </p:txBody>
      </p:sp>
      <p:pic>
        <p:nvPicPr>
          <p:cNvPr id="4" name="Picture 3" descr="VSD"/>
          <p:cNvPicPr>
            <a:picLocks noChangeAspect="1" noChangeArrowheads="1"/>
          </p:cNvPicPr>
          <p:nvPr/>
        </p:nvPicPr>
        <p:blipFill>
          <a:blip r:embed="rId2"/>
          <a:srcRect l="19214" r="20309"/>
          <a:stretch>
            <a:fillRect/>
          </a:stretch>
        </p:blipFill>
        <p:spPr>
          <a:xfrm>
            <a:off x="5410200" y="1245705"/>
            <a:ext cx="6559826" cy="5612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ctr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Treatment of VSD: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046226" cy="5257800"/>
          </a:xfrm>
        </p:spPr>
        <p:txBody>
          <a:bodyPr>
            <a:normAutofit/>
          </a:bodyPr>
          <a:lstStyle/>
          <a:p>
            <a:pPr lvl="0" algn="l" rt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20% of all VSDs close  spontaneously during the first year of life</a:t>
            </a:r>
          </a:p>
          <a:p>
            <a:pPr lvl="0" algn="l" rt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Non-surgical treatment:  closure devise is usually implanted during cardiac catheterization.</a:t>
            </a:r>
          </a:p>
          <a:p>
            <a:pPr lvl="0" algn="l" rt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Surgical treatment: complete repair.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7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915400" cy="1417638"/>
          </a:xfrm>
        </p:spPr>
        <p:txBody>
          <a:bodyPr>
            <a:noAutofit/>
          </a:bodyPr>
          <a:lstStyle/>
          <a:p>
            <a:pPr algn="l" rtl="0"/>
            <a:br>
              <a:rPr lang="en-GB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Patent Ductus Arteriosus (PDA). </a:t>
            </a:r>
            <a:b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4" y="1232452"/>
            <a:ext cx="12006471" cy="5625548"/>
          </a:xfrm>
        </p:spPr>
        <p:txBody>
          <a:bodyPr>
            <a:normAutofit/>
          </a:bodyPr>
          <a:lstStyle/>
          <a:p>
            <a:pPr algn="l" rtl="0"/>
            <a:r>
              <a:rPr lang="en-GB" sz="4400" dirty="0">
                <a:latin typeface="Times New Roman" pitchFamily="18" charset="0"/>
                <a:cs typeface="Times New Roman" pitchFamily="18" charset="0"/>
              </a:rPr>
              <a:t>It is a connection between Pulmonary artery and  aorta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4400" dirty="0">
                <a:latin typeface="Times New Roman" pitchFamily="18" charset="0"/>
                <a:cs typeface="Times New Roman" pitchFamily="18" charset="0"/>
              </a:rPr>
              <a:t>Compromise 10% of CHD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4400" dirty="0">
                <a:latin typeface="Times New Roman" pitchFamily="18" charset="0"/>
                <a:cs typeface="Times New Roman" pitchFamily="18" charset="0"/>
              </a:rPr>
              <a:t>It causes Left to Right shunt, reverses if pulmonary resistance increases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4400" dirty="0">
                <a:latin typeface="Times New Roman" pitchFamily="18" charset="0"/>
                <a:cs typeface="Times New Roman" pitchFamily="18" charset="0"/>
              </a:rPr>
              <a:t>It leads to Right Ventricle enlargement.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79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10045148" cy="1417638"/>
          </a:xfrm>
        </p:spPr>
        <p:txBody>
          <a:bodyPr>
            <a:noAutofit/>
          </a:bodyPr>
          <a:lstStyle/>
          <a:p>
            <a:pPr algn="l" rtl="0"/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Patent </a:t>
            </a:r>
            <a:r>
              <a:rPr lang="en-GB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Arteriosus</a:t>
            </a:r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(PDA). </a:t>
            </a:r>
            <a:b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70" y="1086678"/>
            <a:ext cx="11767930" cy="5771322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Clinical features of PDA: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Depend on size and  direction of flow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Slow growth,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Short of breath,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Cyanosis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Bounding pulse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Continuous murmur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Loud S2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81B66-5B75-452A-9797-D92E2192B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992" y="2504316"/>
            <a:ext cx="7646504" cy="43007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704" y="0"/>
            <a:ext cx="10151166" cy="1842052"/>
          </a:xfrm>
        </p:spPr>
        <p:txBody>
          <a:bodyPr>
            <a:noAutofit/>
          </a:bodyPr>
          <a:lstStyle/>
          <a:p>
            <a:pPr algn="l" rtl="0"/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 Patent </a:t>
            </a:r>
            <a:r>
              <a:rPr lang="en-GB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Arteriosus</a:t>
            </a:r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(PDA). </a:t>
            </a:r>
            <a:b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1900452" cy="5257800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GB" sz="4800" b="1" dirty="0">
                <a:latin typeface="Times New Roman" pitchFamily="18" charset="0"/>
                <a:cs typeface="Times New Roman" pitchFamily="18" charset="0"/>
              </a:rPr>
              <a:t>Treatment of PDA: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Indomethacin.(NSAIDs)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Surgical: ligation is curative.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sz="4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4) Aortic Stenosis: </a:t>
            </a:r>
            <a:b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 fontScale="62500" lnSpcReduction="20000"/>
          </a:bodyPr>
          <a:lstStyle/>
          <a:p>
            <a:pPr lvl="0"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6500" dirty="0">
                <a:latin typeface="Times New Roman" pitchFamily="18" charset="0"/>
                <a:cs typeface="Times New Roman" pitchFamily="18" charset="0"/>
              </a:rPr>
              <a:t>Narrowing of the aortic valve causing resistance to blood flow in the left ventricle decreasing output</a:t>
            </a:r>
          </a:p>
          <a:p>
            <a:pPr lvl="0"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6500" dirty="0">
                <a:latin typeface="Times New Roman" pitchFamily="18" charset="0"/>
                <a:cs typeface="Times New Roman" pitchFamily="18" charset="0"/>
              </a:rPr>
              <a:t>This narrowing prevents the valve from opening fully, which reduces blood flow from heart into the aorta and onward to the rest of the body. </a:t>
            </a:r>
          </a:p>
          <a:p>
            <a:pPr lvl="0"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6500" dirty="0">
                <a:latin typeface="Times New Roman" pitchFamily="18" charset="0"/>
                <a:cs typeface="Times New Roman" pitchFamily="18" charset="0"/>
              </a:rPr>
              <a:t>It causes left ventricle hypertrophy and pulmonary vascular congestion</a:t>
            </a:r>
          </a:p>
          <a:p>
            <a:pPr lvl="0" algn="l" rtl="0">
              <a:buFont typeface="Wingdings" panose="05000000000000000000" pitchFamily="2" charset="2"/>
              <a:buChar char="§"/>
            </a:pPr>
            <a:endParaRPr lang="en-US" sz="65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3855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6" y="0"/>
            <a:ext cx="11171584" cy="1447800"/>
          </a:xfrm>
        </p:spPr>
        <p:txBody>
          <a:bodyPr>
            <a:normAutofit fontScale="90000"/>
          </a:bodyPr>
          <a:lstStyle/>
          <a:p>
            <a:pPr rtl="0"/>
            <a:br>
              <a:rPr lang="en-US" u="sng" dirty="0"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Aortic Stenosis: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6" y="1447800"/>
            <a:ext cx="11966713" cy="5410200"/>
          </a:xfrm>
        </p:spPr>
        <p:txBody>
          <a:bodyPr>
            <a:normAutofit fontScale="47500" lnSpcReduction="20000"/>
          </a:bodyPr>
          <a:lstStyle/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It may asymptotic for many years. It ranges from mild to severe. 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Heart murmur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Chest pain or tightness , Shortness of breath, 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Fatigue, 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Heart palpitations 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Difficulty feeding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Not gaining weight</a:t>
            </a:r>
          </a:p>
          <a:p>
            <a:pPr lvl="0" algn="l" rtl="0">
              <a:lnSpc>
                <a:spcPct val="120000"/>
              </a:lnSpc>
            </a:pPr>
            <a:r>
              <a:rPr lang="en-US" sz="7400" dirty="0">
                <a:latin typeface="Times New Roman" pitchFamily="18" charset="0"/>
                <a:cs typeface="Times New Roman" pitchFamily="18" charset="0"/>
              </a:rPr>
              <a:t>Faint or dizzy </a:t>
            </a:r>
          </a:p>
          <a:p>
            <a:pPr lvl="0" algn="l" rtl="0"/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C2112-3FD0-4B55-914A-C3E3243E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26" y="3548833"/>
            <a:ext cx="6626088" cy="33091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915400" cy="1417638"/>
          </a:xfrm>
        </p:spPr>
        <p:txBody>
          <a:bodyPr>
            <a:noAutofit/>
          </a:bodyPr>
          <a:lstStyle/>
          <a:p>
            <a:pPr algn="l" rtl="0"/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Aortic Valve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Stenosis</a:t>
            </a:r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3" y="1600200"/>
            <a:ext cx="11330609" cy="5105400"/>
          </a:xfrm>
        </p:spPr>
        <p:txBody>
          <a:bodyPr>
            <a:normAutofit/>
          </a:bodyPr>
          <a:lstStyle/>
          <a:p>
            <a:pPr algn="l" rtl="0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It depends on the severity of condition</a:t>
            </a:r>
          </a:p>
          <a:p>
            <a:pPr algn="l" rtl="0">
              <a:buNone/>
            </a:pPr>
            <a:r>
              <a:rPr lang="en-US" sz="4800" b="1" i="1" dirty="0">
                <a:latin typeface="Times New Roman" pitchFamily="18" charset="0"/>
                <a:cs typeface="Times New Roman" pitchFamily="18" charset="0"/>
              </a:rPr>
              <a:t>Surgery options include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l" rtl="0">
              <a:buFont typeface="Wingdings" pitchFamily="2" charset="2"/>
              <a:buChar char="Ø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Aortic valve repair</a:t>
            </a:r>
          </a:p>
          <a:p>
            <a:pPr lvl="0" algn="l" rtl="0">
              <a:buFont typeface="Wingdings" pitchFamily="2" charset="2"/>
              <a:buChar char="Ø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Balloon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valvuloplasty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itchFamily="2" charset="2"/>
              <a:buChar char="Ø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Aortic valve replacement</a:t>
            </a:r>
          </a:p>
          <a:p>
            <a:pPr algn="l" rtl="0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7574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5) Pulmonary Stenosis: </a:t>
            </a:r>
            <a:br>
              <a:rPr lang="en-US" sz="6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7169426" cy="5257800"/>
          </a:xfrm>
        </p:spPr>
        <p:txBody>
          <a:bodyPr/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Narrowing at entrance to the pulmonary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artrey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Pulmonary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Atresia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is the severe PS </a:t>
            </a:r>
          </a:p>
          <a:p>
            <a:pPr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FD62E-40C8-4B8C-A5C9-126099CC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130" y="1417638"/>
            <a:ext cx="5168743" cy="53344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69" y="0"/>
            <a:ext cx="12178747" cy="1417638"/>
          </a:xfrm>
        </p:spPr>
        <p:txBody>
          <a:bodyPr>
            <a:normAutofit fontScale="90000"/>
          </a:bodyPr>
          <a:lstStyle/>
          <a:p>
            <a:pPr rtl="0"/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</a:t>
            </a:r>
            <a:r>
              <a:rPr lang="en-US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and symptoms  Pulmonary Valve </a:t>
            </a:r>
            <a:r>
              <a:rPr lang="en-US" sz="49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Stenosis</a:t>
            </a:r>
            <a:r>
              <a:rPr lang="en-US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78746" cy="5257800"/>
          </a:xfrm>
        </p:spPr>
        <p:txBody>
          <a:bodyPr>
            <a:normAutofit/>
          </a:bodyPr>
          <a:lstStyle/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No symptoms in mild or moderately lesions.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Cyanosis 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Heart murmur 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Ejection click often present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Fatigue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Shortness of breath, Chest pain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Loss of consciousness (fainting) 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Right-sided heart failure in severe cases.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915400" cy="1417638"/>
          </a:xfrm>
        </p:spPr>
        <p:txBody>
          <a:bodyPr>
            <a:noAutofit/>
          </a:bodyPr>
          <a:lstStyle/>
          <a:p>
            <a:pPr algn="l" rtl="0"/>
            <a:b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Congenital Heart Disease 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(CHD)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>
            <a:normAutofit lnSpcReduction="10000"/>
          </a:bodyPr>
          <a:lstStyle/>
          <a:p>
            <a:pPr lvl="0" algn="l" rtl="0">
              <a:buFont typeface="Wingdings" panose="05000000000000000000" pitchFamily="2" charset="2"/>
              <a:buChar char="q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Occur early in gestation (3-8 weeks) in the first trimester</a:t>
            </a:r>
            <a:endParaRPr lang="en-GB" sz="40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VSD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ventricular septal defect 30-50%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ASD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atrial septal defect7%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PS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pulmonary stenosis7%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4000" b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aortic stenosis</a:t>
            </a: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TPGA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transposed great arteries 5%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PFO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patent foramen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ovale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PDA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patent ductus arteriosus10%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Pulmonary Valve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Stenosis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" y="1600200"/>
            <a:ext cx="11489635" cy="5257800"/>
          </a:xfrm>
        </p:spPr>
        <p:txBody>
          <a:bodyPr>
            <a:normAutofit/>
          </a:bodyPr>
          <a:lstStyle/>
          <a:p>
            <a:pPr lvl="0" algn="l" rtl="0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Balloon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valvuloplasty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Surgical repairs the pulmonary artery or valve or replaces the valve with an artificial valve. </a:t>
            </a:r>
          </a:p>
          <a:p>
            <a:pPr algn="l" rtl="0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817" y="0"/>
            <a:ext cx="11555896" cy="1417638"/>
          </a:xfrm>
        </p:spPr>
        <p:txBody>
          <a:bodyPr>
            <a:normAutofit fontScale="90000"/>
          </a:bodyPr>
          <a:lstStyle/>
          <a:p>
            <a:pPr rtl="0"/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Five Ts of Cyanotic Congenital Heart Disease</a:t>
            </a:r>
            <a:b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414281"/>
              </p:ext>
            </p:extLst>
          </p:nvPr>
        </p:nvGraphicFramePr>
        <p:xfrm>
          <a:off x="0" y="1219201"/>
          <a:ext cx="12192000" cy="5532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9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3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Transposition of the great arteries 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Tetralogy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Fallot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Truncus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arteriosus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4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Anomalous Pulmonary Venous Return 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28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Tricuspid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Atresia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4" descr="j02577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66" y="1313415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j02579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66" y="2498035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j02578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66" y="3506857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j02575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766" y="4477785"/>
            <a:ext cx="1676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j02575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766" y="5741989"/>
            <a:ext cx="1752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9154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1-Tetrology of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Fallot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(TOF):</a:t>
            </a:r>
            <a:br>
              <a:rPr lang="en-US" sz="5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17638"/>
            <a:ext cx="12072731" cy="5725284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The classic form includes four defects: </a:t>
            </a:r>
          </a:p>
          <a:p>
            <a:pPr algn="l" rtl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(1) Ventricular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Defect, </a:t>
            </a:r>
          </a:p>
          <a:p>
            <a:pPr algn="l" rtl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(2)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Pulmonic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Stenosis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l" rtl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(3) Overriding Aorta, </a:t>
            </a:r>
          </a:p>
          <a:p>
            <a:pPr algn="l" rtl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(4) Right Ventricular Hypertrophy</a:t>
            </a:r>
          </a:p>
          <a:p>
            <a:pPr lvl="0" algn="l" rtl="0">
              <a:buFont typeface="Wingdings" pitchFamily="2" charset="2"/>
              <a:buChar char="v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It is the most common complex congenital heart defect.</a:t>
            </a:r>
          </a:p>
          <a:p>
            <a:pPr algn="l" rt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AEFD4-1F0F-41AE-8643-FA238B0C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18" y="2199862"/>
            <a:ext cx="4558748" cy="27829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</a:t>
            </a:r>
            <a:r>
              <a:rPr lang="en-US" sz="5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Tetrology</a:t>
            </a: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5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Fallot</a:t>
            </a:r>
            <a:br>
              <a:rPr lang="en-US" sz="5300" dirty="0">
                <a:latin typeface="Times New Roman" pitchFamily="18" charset="0"/>
                <a:cs typeface="Times New Roman" pitchFamily="18" charset="0"/>
              </a:rPr>
            </a:br>
            <a:endParaRPr lang="en-US" sz="5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0748"/>
            <a:ext cx="12192000" cy="5347252"/>
          </a:xfrm>
        </p:spPr>
        <p:txBody>
          <a:bodyPr>
            <a:normAutofit fontScale="85000" lnSpcReduction="20000"/>
          </a:bodyPr>
          <a:lstStyle/>
          <a:p>
            <a:pPr lvl="0" algn="l" rtl="0" fontAlgn="base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Cynosis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l" rtl="0" fontAlgn="base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Heart murmur, </a:t>
            </a:r>
          </a:p>
          <a:p>
            <a:pPr lvl="0" algn="l" rtl="0" fontAlgn="base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Finger clubbing, </a:t>
            </a:r>
          </a:p>
          <a:p>
            <a:pPr lvl="0" algn="l" rtl="0" fontAlgn="base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Tiring upon breastfeeding.</a:t>
            </a:r>
          </a:p>
          <a:p>
            <a:pPr lvl="0" algn="l" rtl="0" fontAlgn="base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Boot shape heart </a:t>
            </a:r>
          </a:p>
          <a:p>
            <a:pPr marL="0" indent="0" fontAlgn="base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May develop a "tet spell"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l" rtl="0" fontAlgn="base">
              <a:buFont typeface="Wingdings" panose="05000000000000000000" pitchFamily="2" charset="2"/>
              <a:buChar char="ü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They turn very blue, </a:t>
            </a:r>
          </a:p>
          <a:p>
            <a:pPr lvl="0" algn="l" rtl="0" fontAlgn="base">
              <a:buFont typeface="Wingdings" panose="05000000000000000000" pitchFamily="2" charset="2"/>
              <a:buChar char="ü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Have difficulty breathing, </a:t>
            </a:r>
          </a:p>
          <a:p>
            <a:pPr lvl="0" algn="l" rtl="0" fontAlgn="base">
              <a:buFont typeface="Wingdings" panose="05000000000000000000" pitchFamily="2" charset="2"/>
              <a:buChar char="ü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Become limp, </a:t>
            </a:r>
          </a:p>
          <a:p>
            <a:pPr lvl="0" algn="l" rtl="0" fontAlgn="base">
              <a:buFont typeface="Wingdings" panose="05000000000000000000" pitchFamily="2" charset="2"/>
              <a:buChar char="ü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Occasionally lose consciousness</a:t>
            </a:r>
          </a:p>
          <a:p>
            <a:pPr lvl="0" algn="l" rtl="0" fontAlgn="base"/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D1C46-7456-4373-BEEA-55B4E923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1510748"/>
            <a:ext cx="5049078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78" y="0"/>
            <a:ext cx="12055522" cy="1417638"/>
          </a:xfrm>
        </p:spPr>
        <p:txBody>
          <a:bodyPr>
            <a:noAutofit/>
          </a:bodyPr>
          <a:lstStyle/>
          <a:p>
            <a:pPr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Surgical treatment of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Tetrology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Fallot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1600200"/>
            <a:ext cx="11655188" cy="5257800"/>
          </a:xfrm>
        </p:spPr>
        <p:txBody>
          <a:bodyPr>
            <a:normAutofit/>
          </a:bodyPr>
          <a:lstStyle/>
          <a:p>
            <a:pPr lvl="0" algn="l" rtl="0"/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Total complete repair is required, </a:t>
            </a:r>
          </a:p>
          <a:p>
            <a:pPr lvl="0" algn="l" rtl="0"/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Open heart surgery</a:t>
            </a:r>
          </a:p>
          <a:p>
            <a:pPr lvl="0" algn="l" rtl="0"/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VSD closure.  </a:t>
            </a:r>
          </a:p>
          <a:p>
            <a:pPr algn="l" rtl="0"/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E8A86A20-FE69-4F1F-B065-82D1FEA1C2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069080" y="-477811"/>
              <a:ext cx="2286000" cy="1714500"/>
            </p:xfrm>
            <a:graphic>
              <a:graphicData uri="http://schemas.microsoft.com/office/powerpoint/2016/slidezoom">
                <pslz:sldZm>
                  <pslz:sldZmObj sldId="769" cId="0">
                    <pslz:zmPr id="{9B07FB93-3E43-421E-9871-ABA908B5BD19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8A86A20-FE69-4F1F-B065-82D1FEA1C2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069080" y="-47781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2-Tricuspid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Atresia</a:t>
            </a:r>
            <a:b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5" y="1600200"/>
            <a:ext cx="11887200" cy="5257800"/>
          </a:xfrm>
        </p:spPr>
        <p:txBody>
          <a:bodyPr>
            <a:normAutofit fontScale="85000" lnSpcReduction="20000"/>
          </a:bodyPr>
          <a:lstStyle/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 complete absence of the </a:t>
            </a:r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tricuspid valve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Failure of the tricuspid valve to develop resulting in no communication from the right atrium to the right ventricle  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This leads to a hypoplastic (undersized) or absent right ventricle. 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The causes of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Tricupsid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atresia are unknown</a:t>
            </a:r>
          </a:p>
          <a:p>
            <a:pPr lvl="0" algn="l" rtl="0">
              <a:buFont typeface="Wingdings" pitchFamily="2" charset="2"/>
              <a:buChar char="§"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itchFamily="2" charset="2"/>
              <a:buChar char="§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13774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66713" cy="1285461"/>
          </a:xfrm>
        </p:spPr>
        <p:txBody>
          <a:bodyPr>
            <a:noAutofit/>
          </a:bodyPr>
          <a:lstStyle/>
          <a:p>
            <a:pPr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Tricuspid Atresia: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85461"/>
            <a:ext cx="7485821" cy="5572539"/>
          </a:xfrm>
        </p:spPr>
        <p:txBody>
          <a:bodyPr>
            <a:normAutofit/>
          </a:bodyPr>
          <a:lstStyle/>
          <a:p>
            <a:pPr lvl="0" algn="l" rtl="0">
              <a:buFont typeface="Wingdings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Cyanosis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Poor feeding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Tachypnea 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Murmur due to the VSD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Left axis deviation on electrocardiography and left ventricular hypertrophy (since it must pump blood to both the pulmonary and systemic systems)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Normal or mildly enlarged heart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A6135-146A-4F48-9EDA-B78E1BCA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109" y="1176131"/>
            <a:ext cx="4480891" cy="55690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Tricuspid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Atresia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/>
          <a:lstStyle/>
          <a:p>
            <a:pPr lvl="0" algn="l" rt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PGE1 to maintain patent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ductus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arteriosus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l" rt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Blood flows from right atrium to left atrium through foramen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ovale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Fontan procedure to redirect inferior vena cava and hepatic vein flow into the pulmonary circulation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53461" cy="1417638"/>
          </a:xfrm>
        </p:spPr>
        <p:txBody>
          <a:bodyPr>
            <a:noAutofit/>
          </a:bodyPr>
          <a:lstStyle/>
          <a:p>
            <a:pPr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3-Transposition of the Great Arteries</a:t>
            </a:r>
            <a:b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7638"/>
            <a:ext cx="8348870" cy="5440362"/>
          </a:xfrm>
        </p:spPr>
        <p:txBody>
          <a:bodyPr>
            <a:normAutofit fontScale="77500" lnSpcReduction="20000"/>
          </a:bodyPr>
          <a:lstStyle/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Transposition of the great arteries is a serious but rare congenital heart defect in which the two main arteries leaving the heart are reversed (transposed). 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Aorta exits from right ventricle, pulmonary artery leaves the left ventricle with communication between the systemic and pulmonary circulation. </a:t>
            </a:r>
          </a:p>
          <a:p>
            <a:pPr lvl="0" algn="l" rtl="0">
              <a:buNone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9E0FA-F071-490F-B2F6-EE6EA872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591" y="1765680"/>
            <a:ext cx="3776869" cy="474427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 fontScale="90000"/>
          </a:bodyPr>
          <a:lstStyle/>
          <a:p>
            <a:pPr algn="l" rtl="0"/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Transposition of great arteries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2292"/>
            <a:ext cx="8004313" cy="5486400"/>
          </a:xfrm>
        </p:spPr>
        <p:txBody>
          <a:bodyPr>
            <a:noAutofit/>
          </a:bodyPr>
          <a:lstStyle/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Cyanosis from birth, hypoxic spells sometimes present.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Shortness of breath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Heart failure and Lung damage often present.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Diminished pulmonary artery segment on x-ray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Egg on string appearance of the heart </a:t>
            </a:r>
          </a:p>
          <a:p>
            <a:pPr algn="l" rtl="0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2306" name="Picture 2" descr="C:\Users\owner\Desktop\transposition of great arteri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1548" y="1380391"/>
            <a:ext cx="4099919" cy="5431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348" y="0"/>
            <a:ext cx="10999304" cy="1417638"/>
          </a:xfrm>
        </p:spPr>
        <p:txBody>
          <a:bodyPr>
            <a:noAutofit/>
          </a:bodyPr>
          <a:lstStyle/>
          <a:p>
            <a:pPr algn="l" rtl="0"/>
            <a:b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Causes and risk factors of CHD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191999" cy="5440361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Unknown</a:t>
            </a:r>
          </a:p>
          <a:p>
            <a:pPr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It is a combination of genetic and environmental factors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X-ray exposure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Maternal Rubella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Maternal alcoholism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Maternal type 1 diabetes </a:t>
            </a:r>
          </a:p>
          <a:p>
            <a:pPr lvl="0" algn="l" rtl="0" fontAlgn="base">
              <a:buFont typeface="Wingdings" panose="05000000000000000000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Associated with Down syndrome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099235" cy="1417638"/>
          </a:xfrm>
        </p:spPr>
        <p:txBody>
          <a:bodyPr>
            <a:normAutofit fontScale="90000"/>
          </a:bodyPr>
          <a:lstStyle/>
          <a:p>
            <a:pPr rtl="0"/>
            <a:br>
              <a:rPr lang="en-US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Treatments of Transposition of the great arteries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5" y="1417638"/>
            <a:ext cx="12099235" cy="5440362"/>
          </a:xfrm>
        </p:spPr>
        <p:txBody>
          <a:bodyPr>
            <a:normAutofit fontScale="62500" lnSpcReduction="20000"/>
          </a:bodyPr>
          <a:lstStyle/>
          <a:p>
            <a:pPr lvl="0" algn="l" rtl="0">
              <a:lnSpc>
                <a:spcPct val="120000"/>
              </a:lnSpc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Surgery is required for all babies within the first week. </a:t>
            </a:r>
          </a:p>
          <a:p>
            <a:pPr lvl="0" algn="l" rtl="0">
              <a:lnSpc>
                <a:spcPct val="120000"/>
              </a:lnSpc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The most common type of surgery to correct transposition when identified in babies is the </a:t>
            </a:r>
            <a:r>
              <a:rPr lang="en-US" sz="5100" u="sng" dirty="0">
                <a:latin typeface="Times New Roman" pitchFamily="18" charset="0"/>
                <a:cs typeface="Times New Roman" pitchFamily="18" charset="0"/>
              </a:rPr>
              <a:t>arterial switch operation</a:t>
            </a: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l" rtl="0">
              <a:lnSpc>
                <a:spcPct val="120000"/>
              </a:lnSpc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During this operation, the surgeon moves the great arteries so they are connected to the correct pumping chamber. </a:t>
            </a:r>
          </a:p>
          <a:p>
            <a:pPr lvl="0" algn="l" rtl="0">
              <a:lnSpc>
                <a:spcPct val="120000"/>
              </a:lnSpc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The arteries that supply the heart (coronary arteries) must also be moved. </a:t>
            </a:r>
          </a:p>
          <a:p>
            <a:pPr lvl="0" algn="l" rtl="0">
              <a:lnSpc>
                <a:spcPct val="120000"/>
              </a:lnSpc>
            </a:pPr>
            <a:r>
              <a:rPr lang="en-US" sz="5100" dirty="0">
                <a:latin typeface="Times New Roman" pitchFamily="18" charset="0"/>
                <a:cs typeface="Times New Roman" pitchFamily="18" charset="0"/>
              </a:rPr>
              <a:t>Although this operation is lifesaving, problems may occur later in life</a:t>
            </a:r>
          </a:p>
          <a:p>
            <a:pPr lvl="0" algn="l" rtl="0"/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 fontScale="90000"/>
          </a:bodyPr>
          <a:lstStyle/>
          <a:p>
            <a:pPr rtl="0"/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4-Total Anomalous Pulmonary Venous Connection</a:t>
            </a:r>
            <a:b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12191999" cy="5257800"/>
          </a:xfrm>
        </p:spPr>
        <p:txBody>
          <a:bodyPr>
            <a:normAutofit fontScale="47500" lnSpcReduction="20000"/>
          </a:bodyPr>
          <a:lstStyle/>
          <a:p>
            <a:pPr lvl="0"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7000" dirty="0">
                <a:latin typeface="Times New Roman" pitchFamily="18" charset="0"/>
                <a:cs typeface="Times New Roman" pitchFamily="18" charset="0"/>
              </a:rPr>
              <a:t>Pulmonary veins attach to the heart in </a:t>
            </a:r>
            <a:r>
              <a:rPr lang="en-US" sz="7000" u="sng" dirty="0">
                <a:latin typeface="Times New Roman" pitchFamily="18" charset="0"/>
                <a:cs typeface="Times New Roman" pitchFamily="18" charset="0"/>
              </a:rPr>
              <a:t>incorrect</a:t>
            </a:r>
            <a:r>
              <a:rPr lang="en-US" sz="7000" dirty="0">
                <a:latin typeface="Times New Roman" pitchFamily="18" charset="0"/>
                <a:cs typeface="Times New Roman" pitchFamily="18" charset="0"/>
              </a:rPr>
              <a:t> places, instead of attaching correctly to the upper left heart chamber (left atrium). 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7000" dirty="0">
                <a:latin typeface="Times New Roman" pitchFamily="18" charset="0"/>
                <a:cs typeface="Times New Roman" pitchFamily="18" charset="0"/>
              </a:rPr>
              <a:t>Oxygenated blood flowing returning to the heart from the pulmonary veins returns to the upper right heart chamber (right atrium) and mixes with oxygen-poor blood either before entering the heart or in the right atrium.</a:t>
            </a:r>
          </a:p>
          <a:p>
            <a:pPr lvl="0"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7000" dirty="0">
                <a:latin typeface="Times New Roman" pitchFamily="18" charset="0"/>
                <a:cs typeface="Times New Roman" pitchFamily="18" charset="0"/>
              </a:rPr>
              <a:t>Blood reaches the left atrium only through an atrial septal defect or patent foramen </a:t>
            </a:r>
            <a:r>
              <a:rPr lang="en-US" sz="7000" dirty="0" err="1">
                <a:latin typeface="Times New Roman" pitchFamily="18" charset="0"/>
                <a:cs typeface="Times New Roman" pitchFamily="18" charset="0"/>
              </a:rPr>
              <a:t>ovale</a:t>
            </a:r>
            <a:endParaRPr lang="en-US" sz="70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None/>
            </a:pP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26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DF65-CFA7-4411-8AB0-9FD92A16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8134D-BBC8-444B-9E75-BB752F810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323" y="0"/>
            <a:ext cx="750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8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5" y="0"/>
            <a:ext cx="12099235" cy="1417638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Total Anomalous Pulmonary Venous Connection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5" y="1600200"/>
            <a:ext cx="7832035" cy="5257800"/>
          </a:xfrm>
        </p:spPr>
        <p:txBody>
          <a:bodyPr>
            <a:normAutofit lnSpcReduction="10000"/>
          </a:bodyPr>
          <a:lstStyle/>
          <a:p>
            <a:pPr lvl="0" algn="l" rtl="0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Pulmonary congestion, </a:t>
            </a:r>
          </a:p>
          <a:p>
            <a:pPr lvl="0" algn="l" rtl="0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Tachypnea, </a:t>
            </a:r>
          </a:p>
          <a:p>
            <a:pPr lvl="0" algn="l" rtl="0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Cardiac failure</a:t>
            </a:r>
          </a:p>
          <a:p>
            <a:pPr lvl="0" algn="l" rtl="0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Cyanosis.</a:t>
            </a:r>
          </a:p>
          <a:p>
            <a:pPr lvl="0" algn="l" rtl="0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Snowman appearance of the heart </a:t>
            </a:r>
          </a:p>
          <a:p>
            <a:pPr algn="l" rtl="0"/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4354" name="Picture 2" descr="C:\Users\owner\Desktop\total anomalous pulmonary venous connectio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9388" y="1638886"/>
            <a:ext cx="3902612" cy="5219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76400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Total Anomalous Pulmonary Venous Connection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2" y="1600200"/>
            <a:ext cx="11728174" cy="5105400"/>
          </a:xfrm>
        </p:spPr>
        <p:txBody>
          <a:bodyPr/>
          <a:lstStyle/>
          <a:p>
            <a:pPr lvl="0" algn="l" rtl="0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Operative repair in all cases.</a:t>
            </a:r>
          </a:p>
          <a:p>
            <a:pPr lvl="0" algn="l" rtl="0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To repair this congenital heart defect, surgeons connect the pulmonary veins to the left atrium and close the hole between the atria.</a:t>
            </a:r>
          </a:p>
          <a:p>
            <a:pPr algn="l" rtl="0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5-Truncus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Arteriosus</a:t>
            </a:r>
            <a:b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072730" cy="5257800"/>
          </a:xfrm>
        </p:spPr>
        <p:txBody>
          <a:bodyPr>
            <a:normAutofit fontScale="85000" lnSpcReduction="20000"/>
          </a:bodyPr>
          <a:lstStyle/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Failure of normal separation and division of the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embyronic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bulbar trunk into Pulmonary and aorta 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Resulting in a single vessel that overrides both ventricles causing de-saturation and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hypoxima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Pulmonary and aorta are single large vessel overrides the ventricular septum and distributes all the blood ejected from the heart.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Large VSD is present.</a:t>
            </a:r>
          </a:p>
          <a:p>
            <a:pPr lvl="0" algn="l" rtl="0">
              <a:buFont typeface="Wingdings" pitchFamily="2" charset="2"/>
              <a:buChar char="§"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rmAutofit fontScale="90000"/>
          </a:bodyPr>
          <a:lstStyle/>
          <a:p>
            <a:pPr rtl="0"/>
            <a:br>
              <a:rPr lang="en-US" dirty="0"/>
            </a:b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Causes and Risk factors of </a:t>
            </a:r>
            <a:r>
              <a:rPr lang="en-US" sz="5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Tetrology</a:t>
            </a: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5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Fallot</a:t>
            </a: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9144000" cy="5257800"/>
          </a:xfrm>
        </p:spPr>
        <p:txBody>
          <a:bodyPr>
            <a:normAutofit/>
          </a:bodyPr>
          <a:lstStyle/>
          <a:p>
            <a:pPr lvl="0" algn="l" rtl="0" fontAlgn="base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Unknown.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Maternal   alcohol,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Maternal   diabetes,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Rubella during pregnancy.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Associated with Down syndrome</a:t>
            </a:r>
          </a:p>
          <a:p>
            <a:pPr algn="l" rtl="0">
              <a:buFont typeface="Wingdings" pitchFamily="2" charset="2"/>
              <a:buChar char="§"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5" y="0"/>
            <a:ext cx="11940209" cy="1417638"/>
          </a:xfrm>
        </p:spPr>
        <p:txBody>
          <a:bodyPr>
            <a:normAutofit fontScale="90000"/>
          </a:bodyPr>
          <a:lstStyle/>
          <a:p>
            <a:pPr rtl="0"/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Truncus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Arteriosus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5" y="1600200"/>
            <a:ext cx="7368209" cy="5257800"/>
          </a:xfrm>
        </p:spPr>
        <p:txBody>
          <a:bodyPr>
            <a:normAutofit/>
          </a:bodyPr>
          <a:lstStyle/>
          <a:p>
            <a:pPr lvl="0" algn="l" rtl="0">
              <a:buFont typeface="Wingdings" pitchFamily="2" charset="2"/>
              <a:buChar char="§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Cyanosis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Poor feeding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Excessive sleepiness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Poor growth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Shortness of breath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dyspnea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Rapid breathing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tachypnea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865EE-AE5E-47E9-8946-A762F6E8C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661" y="1668117"/>
            <a:ext cx="5022575" cy="512196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099235" cy="1417638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Truncus Arteriosus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099234" cy="5440362"/>
          </a:xfrm>
        </p:spPr>
        <p:txBody>
          <a:bodyPr>
            <a:normAutofit fontScale="62500" lnSpcReduction="20000"/>
          </a:bodyPr>
          <a:lstStyle/>
          <a:p>
            <a:pPr algn="l" rtl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1) Medications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Diuretics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Ionotropic agents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to strengthens the heart's contractions.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2) Surgical procedures : done first few weeks after born.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800" u="sng" dirty="0">
                <a:latin typeface="Times New Roman" pitchFamily="18" charset="0"/>
                <a:cs typeface="Times New Roman" pitchFamily="18" charset="0"/>
              </a:rPr>
              <a:t>Most commonly surgeon will:</a:t>
            </a: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Close the hole between the two ventricles with a patch</a:t>
            </a: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Separate the upper portion of the pulmonary artery from single large vessel</a:t>
            </a: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Implant a tube (conduit) and valve to connect the right ventricle with upper portion of the pulmonary artery , creating a new, complete pulmonary artery</a:t>
            </a:r>
          </a:p>
          <a:p>
            <a:pPr lvl="0" algn="l" rtl="0">
              <a:buFont typeface="Wingdings" panose="05000000000000000000" pitchFamily="2" charset="2"/>
              <a:buChar char="ü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Reconstruct the single large vessel and aorta to create a new, complete aorta</a:t>
            </a:r>
          </a:p>
          <a:p>
            <a:pPr lvl="0" algn="l" rtl="0">
              <a:buFont typeface="Wingdings" panose="05000000000000000000" pitchFamily="2" charset="2"/>
              <a:buChar char="ü"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buFont typeface="Wingdings" pitchFamily="2" charset="2"/>
              <a:buChar char="§"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</p:spPr>
        <p:txBody>
          <a:bodyPr>
            <a:noAutofit/>
          </a:bodyPr>
          <a:lstStyle/>
          <a:p>
            <a:pPr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Children with HEART FAILURE (HF)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" y="1298713"/>
            <a:ext cx="11953461" cy="5559287"/>
          </a:xfrm>
        </p:spPr>
        <p:txBody>
          <a:bodyPr>
            <a:normAutofit fontScale="70000" lnSpcReduction="20000"/>
          </a:bodyPr>
          <a:lstStyle/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Heart failure is a medical term that describes an inability of heart pumping blood to lungs and other organs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It may affect one or both of the heart’s pumping systems. 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Left side fails first because of greatest workload. 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Failure one side usually leads to failure of the other side.</a:t>
            </a:r>
          </a:p>
          <a:p>
            <a:pPr algn="l" rtl="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Congestive heart failure (CHF) is failure of both left and right side of heart</a:t>
            </a:r>
          </a:p>
          <a:p>
            <a:pPr algn="l" rtl="0">
              <a:buFont typeface="Wingdings" panose="05000000000000000000" pitchFamily="2" charset="2"/>
              <a:buChar char="§"/>
            </a:pP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86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0"/>
            <a:ext cx="9577064" cy="1417638"/>
          </a:xfrm>
        </p:spPr>
        <p:txBody>
          <a:bodyPr>
            <a:noAutofit/>
          </a:bodyPr>
          <a:lstStyle/>
          <a:p>
            <a:pPr rtl="0"/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Causes of Heart Failure </a:t>
            </a:r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" y="1600200"/>
            <a:ext cx="11940209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Narrowed arteries that supply blood to the heart muscle coronary artery disease 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High blood pressure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Heart valve disease 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Cardiomyopathy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Congenital heart defects.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Endocarditis and myocarditis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CCD03-ABE1-4CF0-866E-67B8EA3C2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35" y="2372140"/>
            <a:ext cx="5579165" cy="43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06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GB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CHD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1676400"/>
            <a:ext cx="11449878" cy="5181600"/>
          </a:xfrm>
        </p:spPr>
        <p:txBody>
          <a:bodyPr>
            <a:normAutofit lnSpcReduction="10000"/>
          </a:bodyPr>
          <a:lstStyle/>
          <a:p>
            <a:pPr lvl="0" algn="l" rtl="0"/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Poor feeding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Failure to thrive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Fatigue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GB" sz="4800" dirty="0" err="1">
                <a:latin typeface="Times New Roman" pitchFamily="18" charset="0"/>
                <a:cs typeface="Times New Roman" pitchFamily="18" charset="0"/>
              </a:rPr>
              <a:t>Tachypnoea</a:t>
            </a:r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Tachycardia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GB" sz="4800" dirty="0" err="1">
                <a:latin typeface="Times New Roman" pitchFamily="18" charset="0"/>
                <a:cs typeface="Times New Roman" pitchFamily="18" charset="0"/>
              </a:rPr>
              <a:t>Hepatomegally</a:t>
            </a:r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Sweating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7" y="0"/>
            <a:ext cx="11781183" cy="1298713"/>
          </a:xfrm>
        </p:spPr>
        <p:txBody>
          <a:bodyPr>
            <a:normAutofit fontScale="90000"/>
          </a:bodyPr>
          <a:lstStyle/>
          <a:p>
            <a:pPr algn="l" rtl="0"/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Symptoms and signs of Suspected Heart Failure </a:t>
            </a:r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0748"/>
            <a:ext cx="12192000" cy="53472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a. Asymptomatic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b. Tachycardia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c. Increased exercise intolerance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d. Dyspnea: Shortness of breath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e. Peripheral and pulmonary edema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f. Grunting	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g. Cardiomegaly: Cardiac enlargement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h. Hypotension: Low blood pressure </a:t>
            </a:r>
          </a:p>
          <a:p>
            <a:pPr marL="0" indent="0">
              <a:buNone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Marked urine retention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j. Diaphoresis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k. Prolonged feeding times with growth failure</a:t>
            </a: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77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46226" cy="1417638"/>
          </a:xfrm>
        </p:spPr>
        <p:txBody>
          <a:bodyPr>
            <a:noAutofit/>
          </a:bodyPr>
          <a:lstStyle/>
          <a:p>
            <a:pPr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Symptoms and signs of Right-Sided Heart Failure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77" y="1205948"/>
            <a:ext cx="12231757" cy="5652052"/>
          </a:xfrm>
        </p:spPr>
        <p:txBody>
          <a:bodyPr>
            <a:noAutofit/>
          </a:bodyPr>
          <a:lstStyle/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Jugular vein distension	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Peripheral edema , Ascites , Weight gain 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Fatigue and Weakness 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Splenomegaly  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Hepatomegaly  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GI discomfort  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Nocturia  </a:t>
            </a:r>
          </a:p>
          <a:p>
            <a:pPr algn="l" rtl="0">
              <a:lnSpc>
                <a:spcPct val="12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Tachycardia</a:t>
            </a:r>
          </a:p>
          <a:p>
            <a:pPr algn="l" rtl="0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B769F-BC5A-4F06-870A-8B715A9F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78" y="1417638"/>
            <a:ext cx="4863548" cy="60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8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6792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Symptoms and signs of Left-Sided Heart Failure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556792"/>
            <a:ext cx="11542644" cy="53012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1-Dyspnea  “Paroxysmal” nocturnal dyspnea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2- Dry cough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3- Crackles  and Wheezes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4- Orthopnea 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5- Hemoptysis , Pulmonary edema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6- Cheyne-stokes respirations 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7-Fatigue  and Weakness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8-Cyanosis            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9-Nocturia 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10-Tachycardia </a:t>
            </a:r>
          </a:p>
          <a:p>
            <a:pPr marL="0" indent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11-Serious: life threatening </a:t>
            </a:r>
          </a:p>
          <a:p>
            <a:pPr marL="0" indent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9C9E2-16B4-4B56-BE53-8EA53A8DD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853" y="2559615"/>
            <a:ext cx="3810330" cy="42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56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89248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Diagnostic tests of Heart Failure 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11794435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History and Physical exam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 Electrocardiogram ECG, 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X-ray: cardiomegaly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ECHO 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Angiography 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Magnetic resonance imaging MRI  </a:t>
            </a:r>
          </a:p>
          <a:p>
            <a:pPr marL="0" indent="0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Serum labs: ABG”s, NUN,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liver enzymes, electrolytes 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Image result for EC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87" y="1417637"/>
            <a:ext cx="5141843" cy="35651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62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Heart Failure 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2351026" cy="54403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Administer medication: Diazepam (Valium), Vasodilators: reduce load on myocardium, Diuretics: decrease extracellular fluid volume, Inotropic:  increase strength of contraction of cardiac muscle, ACE inhibition., Beta-blockers, Digitalis 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Treat Hypertension 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Treat lipid disorders     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Dietary salt restriction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Mechanical assist devices 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Continuous IV inotropic infusions 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Heart transplantation</a:t>
            </a:r>
          </a:p>
          <a:p>
            <a:pPr algn="l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Hospice care</a:t>
            </a:r>
          </a:p>
          <a:p>
            <a:pPr algn="l" rtl="0">
              <a:buFont typeface="Wingdings" panose="05000000000000000000" pitchFamily="2" charset="2"/>
              <a:buChar char="v"/>
            </a:pP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41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0"/>
            <a:ext cx="11993217" cy="1417638"/>
          </a:xfrm>
        </p:spPr>
        <p:txBody>
          <a:bodyPr>
            <a:noAutofit/>
          </a:bodyPr>
          <a:lstStyle/>
          <a:p>
            <a:pPr algn="ctr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Children with Congestive Heart Failure (CHF):</a:t>
            </a:r>
            <a:b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10748"/>
            <a:ext cx="12192000" cy="5347252"/>
          </a:xfrm>
        </p:spPr>
        <p:txBody>
          <a:bodyPr>
            <a:normAutofit/>
          </a:bodyPr>
          <a:lstStyle/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Cardiac output (CO) inadequate to support circulatory and metabolic needs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4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Causes of CHF:</a:t>
            </a:r>
          </a:p>
          <a:p>
            <a:pPr algn="l" rtl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a. Volume overload, </a:t>
            </a:r>
          </a:p>
          <a:p>
            <a:pPr algn="l" rtl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b. Pressure overload,</a:t>
            </a:r>
          </a:p>
          <a:p>
            <a:pPr algn="l" rtl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c. Decreased contractility, </a:t>
            </a:r>
          </a:p>
          <a:p>
            <a:pPr algn="l" rtl="0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d. High cardiac output demands</a:t>
            </a:r>
          </a:p>
          <a:p>
            <a:pPr algn="l" rtl="0">
              <a:buFont typeface="Wingdings" pitchFamily="2" charset="2"/>
              <a:buChar char="§"/>
            </a:pP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30827-B262-4804-B3CD-C9AE0BC4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044" y="2398643"/>
            <a:ext cx="4015805" cy="41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73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CHF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11966713" cy="5440362"/>
          </a:xfrm>
        </p:spPr>
        <p:txBody>
          <a:bodyPr>
            <a:normAutofit/>
          </a:bodyPr>
          <a:lstStyle/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Tired during feeding (often first indication of CHF)</a:t>
            </a:r>
          </a:p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Tachycardia </a:t>
            </a:r>
          </a:p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Diaphoresis, </a:t>
            </a:r>
          </a:p>
          <a:p>
            <a:pPr lv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Tachypnea, Crackles and respiratory distress</a:t>
            </a:r>
          </a:p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Edema, increase weight </a:t>
            </a:r>
          </a:p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CXR shows large heart.</a:t>
            </a:r>
          </a:p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Symptoms increase with progressing disease</a:t>
            </a:r>
          </a:p>
          <a:p>
            <a:pPr lvl="0" algn="l" rtl="0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Cardiomegaly</a:t>
            </a:r>
          </a:p>
          <a:p>
            <a:pPr marL="0" lvl="0" indent="0" algn="l" rtl="0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11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Management of CHF: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47800"/>
            <a:ext cx="11622156" cy="5410200"/>
          </a:xfrm>
        </p:spPr>
        <p:txBody>
          <a:bodyPr>
            <a:noAutofit/>
          </a:bodyPr>
          <a:lstStyle/>
          <a:p>
            <a:pPr lvl="0" algn="l" rtl="0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Digoxin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to make heart work more efficiently</a:t>
            </a:r>
          </a:p>
          <a:p>
            <a:pPr lvl="0" algn="l" rtl="0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Lasix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/Diuretics to remove excess fluid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Oxygen: potent vasodilator which decreases pulmonary vascular resistance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Rest, a neutral thermal environment, 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Cluster care to promote uninterrupted rest</a:t>
            </a:r>
          </a:p>
          <a:p>
            <a:pPr lvl="0" algn="l" rtl="0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Fowler/semi position</a:t>
            </a:r>
          </a:p>
          <a:p>
            <a:pPr lvl="0" algn="l" rtl="0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62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56792"/>
          </a:xfrm>
        </p:spPr>
        <p:txBody>
          <a:bodyPr>
            <a:noAutofit/>
          </a:bodyPr>
          <a:lstStyle/>
          <a:p>
            <a:pPr rtl="0"/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Children with RHEUMATIC FEVER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4730"/>
            <a:ext cx="12085983" cy="545327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Rheumatic fever is an inflammatory autoimmune disorder as a consequence to Group A Beta Hemolytic Streptococcal (GAS) infection, that involves tonsils and pharynx.  (Not the skin infection). There is no direct invasion to the tissue by microorganism.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After GAS infection, body produces antibodies against streptococci . These antibodies react with human tissues because of antigenic similarity between streptococcal components and human connective tissues (molecular mimicry). 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R.F. causes permanent damage to the heart but not to the joint (it causes only arthritis).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is a preventable disease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It is a childhood disease: first attack usually between 5-15 years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More common in girls than boys </a:t>
            </a: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50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Autofit/>
          </a:bodyPr>
          <a:lstStyle/>
          <a:p>
            <a:pPr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Rheumatic Fever</a:t>
            </a:r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11953461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Carditis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Murmur 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Heart failure , Cardiac enlargement 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Pericardial rub or effusion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Polyarthritis:  short-term, in large joints, leave no residual deformity,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Chorea involuntary movement of legs and arms </a:t>
            </a:r>
          </a:p>
          <a:p>
            <a:pPr marL="0" indent="0">
              <a:buNone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Speech affected, twitchy, late manifestation </a:t>
            </a:r>
          </a:p>
          <a:p>
            <a:pPr marL="0" indent="0">
              <a:buNone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2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017" y="0"/>
            <a:ext cx="11873947" cy="6858000"/>
          </a:xfrm>
          <a:solidFill>
            <a:schemeClr val="bg1"/>
          </a:solidFill>
        </p:spPr>
        <p:txBody>
          <a:bodyPr/>
          <a:lstStyle/>
          <a:p>
            <a:pPr rtl="0" eaLnBrk="1" hangingPunct="1"/>
            <a:r>
              <a:rPr lang="en-US" altLang="zh-TW" sz="3600" b="1" dirty="0">
                <a:solidFill>
                  <a:srgbClr val="C00000"/>
                </a:solidFill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Classification of CHD:</a:t>
            </a:r>
          </a:p>
          <a:p>
            <a:pPr lvl="1" algn="l" rtl="0" eaLnBrk="1" hangingPunct="1">
              <a:buFontTx/>
              <a:buNone/>
            </a:pPr>
            <a:r>
              <a:rPr lang="en-US" altLang="zh-TW" dirty="0"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           </a:t>
            </a:r>
            <a:endParaRPr lang="zh-TW" altLang="en-US" dirty="0">
              <a:latin typeface="Times New Roman" pitchFamily="18" charset="0"/>
              <a:ea typeface="PMingLiU" pitchFamily="18" charset="-120"/>
              <a:cs typeface="Times New Roman" pitchFamily="18" charset="0"/>
            </a:endParaRPr>
          </a:p>
        </p:txBody>
      </p:sp>
      <p:sp>
        <p:nvSpPr>
          <p:cNvPr id="404483" name="AutoShape 3"/>
          <p:cNvSpPr>
            <a:spLocks noChangeArrowheads="1"/>
          </p:cNvSpPr>
          <p:nvPr/>
        </p:nvSpPr>
        <p:spPr bwMode="auto">
          <a:xfrm>
            <a:off x="1905000" y="609600"/>
            <a:ext cx="4038600" cy="1219200"/>
          </a:xfrm>
          <a:prstGeom prst="flowChartPreparation">
            <a:avLst/>
          </a:prstGeom>
          <a:solidFill>
            <a:srgbClr val="FFCCFF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rtl="0">
              <a:defRPr/>
            </a:pPr>
            <a:r>
              <a:rPr lang="en-US" sz="4400" b="1" dirty="0" err="1">
                <a:solidFill>
                  <a:srgbClr val="C00000"/>
                </a:solidFill>
                <a:latin typeface="Tahoma" pitchFamily="34" charset="0"/>
                <a:ea typeface="PMingLiU" pitchFamily="18" charset="-120"/>
              </a:rPr>
              <a:t>Acyanotic</a:t>
            </a:r>
            <a:endParaRPr lang="en-US" sz="4400" b="1" dirty="0">
              <a:solidFill>
                <a:srgbClr val="C00000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411652" name="AutoShape 4"/>
          <p:cNvSpPr>
            <a:spLocks noChangeArrowheads="1"/>
          </p:cNvSpPr>
          <p:nvPr/>
        </p:nvSpPr>
        <p:spPr bwMode="auto">
          <a:xfrm>
            <a:off x="8915400" y="1676401"/>
            <a:ext cx="1512888" cy="1116013"/>
          </a:xfrm>
          <a:prstGeom prst="flowChartProcess">
            <a:avLst/>
          </a:prstGeom>
          <a:solidFill>
            <a:schemeClr val="bg1"/>
          </a:solidFill>
          <a:ln w="76200">
            <a:solidFill>
              <a:srgbClr val="3333CC"/>
            </a:solidFill>
            <a:miter lim="800000"/>
            <a:headEnd/>
            <a:tailEnd/>
          </a:ln>
        </p:spPr>
        <p:txBody>
          <a:bodyPr wrap="none"/>
          <a:lstStyle/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Mixed</a:t>
            </a:r>
          </a:p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blood flow</a:t>
            </a:r>
          </a:p>
        </p:txBody>
      </p:sp>
      <p:sp>
        <p:nvSpPr>
          <p:cNvPr id="411653" name="AutoShape 5"/>
          <p:cNvSpPr>
            <a:spLocks noChangeArrowheads="1"/>
          </p:cNvSpPr>
          <p:nvPr/>
        </p:nvSpPr>
        <p:spPr bwMode="auto">
          <a:xfrm>
            <a:off x="6553200" y="1676400"/>
            <a:ext cx="1981200" cy="1079500"/>
          </a:xfrm>
          <a:prstGeom prst="flowChartProcess">
            <a:avLst/>
          </a:prstGeom>
          <a:solidFill>
            <a:schemeClr val="bg1"/>
          </a:solidFill>
          <a:ln w="76200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   Pulmonary </a:t>
            </a:r>
          </a:p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blood flow</a:t>
            </a:r>
          </a:p>
        </p:txBody>
      </p:sp>
      <p:sp>
        <p:nvSpPr>
          <p:cNvPr id="411654" name="AutoShape 6"/>
          <p:cNvSpPr>
            <a:spLocks noChangeArrowheads="1"/>
          </p:cNvSpPr>
          <p:nvPr/>
        </p:nvSpPr>
        <p:spPr bwMode="auto">
          <a:xfrm>
            <a:off x="3886200" y="1981200"/>
            <a:ext cx="2286000" cy="1143000"/>
          </a:xfrm>
          <a:prstGeom prst="flowChartProcess">
            <a:avLst/>
          </a:prstGeom>
          <a:solidFill>
            <a:schemeClr val="bg1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none"/>
          <a:lstStyle/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 Obstruction to </a:t>
            </a:r>
          </a:p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Blood flow</a:t>
            </a:r>
          </a:p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from ventricles</a:t>
            </a:r>
          </a:p>
        </p:txBody>
      </p:sp>
      <p:sp>
        <p:nvSpPr>
          <p:cNvPr id="411655" name="AutoShape 7"/>
          <p:cNvSpPr>
            <a:spLocks noChangeArrowheads="1"/>
          </p:cNvSpPr>
          <p:nvPr/>
        </p:nvSpPr>
        <p:spPr bwMode="auto">
          <a:xfrm>
            <a:off x="1752600" y="1981201"/>
            <a:ext cx="1828800" cy="1152525"/>
          </a:xfrm>
          <a:prstGeom prst="flowChartProcess">
            <a:avLst/>
          </a:prstGeom>
          <a:solidFill>
            <a:schemeClr val="bg1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none"/>
          <a:lstStyle/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   Pulmonary</a:t>
            </a:r>
          </a:p>
          <a:p>
            <a:pPr rtl="0"/>
            <a:r>
              <a:rPr lang="en-US" sz="2400">
                <a:latin typeface="Tahoma" pitchFamily="34" charset="0"/>
                <a:ea typeface="PMingLiU" pitchFamily="18" charset="-120"/>
              </a:rPr>
              <a:t>Blood flow</a:t>
            </a:r>
          </a:p>
        </p:txBody>
      </p:sp>
      <p:sp>
        <p:nvSpPr>
          <p:cNvPr id="411656" name="AutoShape 8"/>
          <p:cNvSpPr>
            <a:spLocks noChangeArrowheads="1"/>
          </p:cNvSpPr>
          <p:nvPr/>
        </p:nvSpPr>
        <p:spPr bwMode="auto">
          <a:xfrm>
            <a:off x="6705600" y="457201"/>
            <a:ext cx="3352800" cy="1116013"/>
          </a:xfrm>
          <a:prstGeom prst="flowChartPreparation">
            <a:avLst/>
          </a:prstGeom>
          <a:solidFill>
            <a:srgbClr val="00B0F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rtl="0"/>
            <a:r>
              <a:rPr lang="en-US" sz="4000" b="1" dirty="0">
                <a:solidFill>
                  <a:schemeClr val="bg1"/>
                </a:solidFill>
                <a:latin typeface="Tahoma" pitchFamily="34" charset="0"/>
                <a:ea typeface="PMingLiU" pitchFamily="18" charset="-120"/>
              </a:rPr>
              <a:t>Cyanotic</a:t>
            </a:r>
          </a:p>
        </p:txBody>
      </p:sp>
      <p:sp>
        <p:nvSpPr>
          <p:cNvPr id="411657" name="AutoShape 9"/>
          <p:cNvSpPr>
            <a:spLocks noChangeArrowheads="1"/>
          </p:cNvSpPr>
          <p:nvPr/>
        </p:nvSpPr>
        <p:spPr bwMode="auto">
          <a:xfrm>
            <a:off x="1828801" y="2057400"/>
            <a:ext cx="144463" cy="323850"/>
          </a:xfrm>
          <a:prstGeom prst="upArrow">
            <a:avLst>
              <a:gd name="adj1" fmla="val 50000"/>
              <a:gd name="adj2" fmla="val 56044"/>
            </a:avLst>
          </a:prstGeom>
          <a:solidFill>
            <a:srgbClr val="C00000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58" name="AutoShape 10"/>
          <p:cNvSpPr>
            <a:spLocks noChangeArrowheads="1"/>
          </p:cNvSpPr>
          <p:nvPr/>
        </p:nvSpPr>
        <p:spPr bwMode="auto">
          <a:xfrm>
            <a:off x="6705601" y="1828800"/>
            <a:ext cx="144463" cy="395288"/>
          </a:xfrm>
          <a:prstGeom prst="downArrow">
            <a:avLst>
              <a:gd name="adj1" fmla="val 50000"/>
              <a:gd name="adj2" fmla="val 68406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rtl="0"/>
            <a:endParaRPr lang="en-US" sz="2400"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411659" name="Text Box 11"/>
          <p:cNvSpPr txBox="1">
            <a:spLocks noChangeArrowheads="1"/>
          </p:cNvSpPr>
          <p:nvPr/>
        </p:nvSpPr>
        <p:spPr bwMode="auto">
          <a:xfrm>
            <a:off x="1524000" y="3352801"/>
            <a:ext cx="1981200" cy="3046413"/>
          </a:xfrm>
          <a:prstGeom prst="rect">
            <a:avLst/>
          </a:prstGeom>
          <a:solidFill>
            <a:schemeClr val="bg1"/>
          </a:solidFill>
          <a:ln w="76200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buFontTx/>
              <a:buChar char="•"/>
            </a:pPr>
            <a:r>
              <a:rPr lang="en-US" sz="2400" dirty="0" err="1">
                <a:latin typeface="Tahoma" pitchFamily="34" charset="0"/>
                <a:ea typeface="PMingLiU" pitchFamily="18" charset="-120"/>
              </a:rPr>
              <a:t>Atrial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septal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defect (ASD)</a:t>
            </a:r>
          </a:p>
          <a:p>
            <a:pPr algn="ctr" rtl="0">
              <a:buFontTx/>
              <a:buChar char="•"/>
            </a:pPr>
            <a:r>
              <a:rPr lang="en-US" sz="2400" dirty="0" err="1">
                <a:latin typeface="Tahoma" pitchFamily="34" charset="0"/>
                <a:ea typeface="PMingLiU" pitchFamily="18" charset="-120"/>
              </a:rPr>
              <a:t>Ventricularr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septal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defect (VSD)</a:t>
            </a:r>
          </a:p>
          <a:p>
            <a:pPr algn="ctr"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PDA</a:t>
            </a:r>
          </a:p>
          <a:p>
            <a:pPr algn="ctr"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AV-canal </a:t>
            </a:r>
          </a:p>
          <a:p>
            <a:pPr rtl="0">
              <a:buFontTx/>
              <a:buChar char="•"/>
            </a:pPr>
            <a:endParaRPr lang="en-US" sz="2400" dirty="0"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411660" name="Text Box 13"/>
          <p:cNvSpPr txBox="1">
            <a:spLocks noChangeArrowheads="1"/>
          </p:cNvSpPr>
          <p:nvPr/>
        </p:nvSpPr>
        <p:spPr bwMode="auto">
          <a:xfrm>
            <a:off x="3657600" y="3276600"/>
            <a:ext cx="2465388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buFontTx/>
              <a:buChar char="•"/>
            </a:pPr>
            <a:r>
              <a:rPr lang="en-US" sz="2400" dirty="0" err="1">
                <a:latin typeface="Tahoma" pitchFamily="34" charset="0"/>
                <a:ea typeface="PMingLiU" pitchFamily="18" charset="-120"/>
              </a:rPr>
              <a:t>Coarctation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     of Aorta</a:t>
            </a:r>
          </a:p>
          <a:p>
            <a:pPr algn="ctr"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Aortic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stenosis</a:t>
            </a:r>
            <a:endParaRPr lang="en-US" sz="2400" dirty="0">
              <a:latin typeface="Tahoma" pitchFamily="34" charset="0"/>
              <a:ea typeface="PMingLiU" pitchFamily="18" charset="-120"/>
            </a:endParaRPr>
          </a:p>
          <a:p>
            <a:pPr algn="ctr" rtl="0">
              <a:buFontTx/>
              <a:buChar char="•"/>
            </a:pPr>
            <a:r>
              <a:rPr lang="en-US" sz="2400" dirty="0" err="1">
                <a:latin typeface="Tahoma" pitchFamily="34" charset="0"/>
                <a:ea typeface="PMingLiU" pitchFamily="18" charset="-120"/>
              </a:rPr>
              <a:t>Pulmonic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stenosis</a:t>
            </a:r>
            <a:endParaRPr lang="en-US" sz="2400" dirty="0"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411661" name="Text Box 14"/>
          <p:cNvSpPr txBox="1">
            <a:spLocks noChangeArrowheads="1"/>
          </p:cNvSpPr>
          <p:nvPr/>
        </p:nvSpPr>
        <p:spPr bwMode="auto">
          <a:xfrm>
            <a:off x="6324600" y="2971800"/>
            <a:ext cx="1676400" cy="1570038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buFontTx/>
              <a:buChar char="•"/>
            </a:pPr>
            <a:r>
              <a:rPr lang="en-US" sz="2400" dirty="0" err="1">
                <a:latin typeface="Tahoma" pitchFamily="34" charset="0"/>
                <a:ea typeface="PMingLiU" pitchFamily="18" charset="-120"/>
              </a:rPr>
              <a:t>Tetrology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of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Fallot</a:t>
            </a:r>
            <a:endParaRPr lang="en-US" sz="2400" dirty="0">
              <a:latin typeface="Tahoma" pitchFamily="34" charset="0"/>
              <a:ea typeface="PMingLiU" pitchFamily="18" charset="-120"/>
            </a:endParaRPr>
          </a:p>
          <a:p>
            <a:pPr algn="ctr"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Tricuspid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atresia</a:t>
            </a:r>
            <a:endParaRPr lang="en-US" sz="2400" dirty="0"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411662" name="Text Box 15"/>
          <p:cNvSpPr txBox="1">
            <a:spLocks noChangeArrowheads="1"/>
          </p:cNvSpPr>
          <p:nvPr/>
        </p:nvSpPr>
        <p:spPr bwMode="auto">
          <a:xfrm>
            <a:off x="8153400" y="2971800"/>
            <a:ext cx="2514600" cy="34163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Transposition</a:t>
            </a:r>
          </a:p>
          <a:p>
            <a:pPr algn="ctr" rtl="0"/>
            <a:r>
              <a:rPr lang="en-US" sz="2400" dirty="0">
                <a:latin typeface="Tahoma" pitchFamily="34" charset="0"/>
                <a:ea typeface="PMingLiU" pitchFamily="18" charset="-120"/>
              </a:rPr>
              <a:t>of great vessels</a:t>
            </a:r>
          </a:p>
          <a:p>
            <a:pPr algn="ctr"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Total anomalous pulmonary venous return </a:t>
            </a:r>
          </a:p>
          <a:p>
            <a:pPr algn="ctr" rtl="0">
              <a:buFontTx/>
              <a:buChar char="•"/>
            </a:pPr>
            <a:r>
              <a:rPr lang="en-US" sz="2400" dirty="0" err="1">
                <a:latin typeface="Tahoma" pitchFamily="34" charset="0"/>
                <a:ea typeface="PMingLiU" pitchFamily="18" charset="-120"/>
              </a:rPr>
              <a:t>Truncus</a:t>
            </a:r>
            <a:r>
              <a:rPr lang="en-US" sz="2400" dirty="0">
                <a:latin typeface="Tahoma" pitchFamily="34" charset="0"/>
                <a:ea typeface="PMingLiU" pitchFamily="18" charset="-120"/>
              </a:rPr>
              <a:t> </a:t>
            </a:r>
            <a:r>
              <a:rPr lang="en-US" sz="2400" dirty="0" err="1">
                <a:latin typeface="Tahoma" pitchFamily="34" charset="0"/>
                <a:ea typeface="PMingLiU" pitchFamily="18" charset="-120"/>
              </a:rPr>
              <a:t>arteriosus</a:t>
            </a:r>
            <a:endParaRPr lang="en-US" sz="2400" dirty="0">
              <a:latin typeface="Tahoma" pitchFamily="34" charset="0"/>
              <a:ea typeface="PMingLiU" pitchFamily="18" charset="-120"/>
            </a:endParaRPr>
          </a:p>
          <a:p>
            <a:pPr algn="ctr" rtl="0">
              <a:buFontTx/>
              <a:buChar char="•"/>
            </a:pPr>
            <a:r>
              <a:rPr lang="en-US" sz="2400" dirty="0">
                <a:latin typeface="Tahoma" pitchFamily="34" charset="0"/>
                <a:ea typeface="PMingLiU" pitchFamily="18" charset="-120"/>
              </a:rPr>
              <a:t>Hypo plastic left heart syndrome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Diagnosis of Rheumatic Fever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7" y="1417638"/>
            <a:ext cx="11820939" cy="5323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History and physical exam </a:t>
            </a:r>
          </a:p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Laboratory: Raised Erythrocyte Sedimentation Rate (ESR), Raised C - reactive protein (CRP) Test, Positive GAS throat culture, Elevated streptococcal antigen test, Elevated streptococcal antibody titer </a:t>
            </a:r>
          </a:p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ECG</a:t>
            </a:r>
          </a:p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Chest x-ray show cardiomegaly, pulmonary venous congestion</a:t>
            </a:r>
          </a:p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Echocardiogram show cardiac dilatation, valve involvement, pericardial effusion</a:t>
            </a:r>
          </a:p>
          <a:p>
            <a:pPr marL="0" indent="0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Rapid response to Aspirin within 24to48hrs joint pain will disappear </a:t>
            </a: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35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964488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 of Rheumatic Fever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4" y="1600200"/>
            <a:ext cx="12099235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 Bed rest 2-6 weeks, till inflammation subsided </a:t>
            </a:r>
          </a:p>
          <a:p>
            <a:pPr marL="0" indent="0">
              <a:buNone/>
            </a:pP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 Supportive therapy: treatment of heart failure</a:t>
            </a:r>
          </a:p>
          <a:p>
            <a:pPr marL="0" indent="0">
              <a:buNone/>
            </a:pP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 Anti-streptococcal therapy: Benzathine Penicillin, Penicillin,  if allergic to Penicillin Erythromycin</a:t>
            </a:r>
          </a:p>
          <a:p>
            <a:pPr marL="0" indent="0">
              <a:buNone/>
            </a:pP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 Anti-inflammatory agents:</a:t>
            </a:r>
          </a:p>
          <a:p>
            <a:pPr marL="0" indent="0">
              <a:buNone/>
            </a:pP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-Aspirin in the </a:t>
            </a:r>
            <a:r>
              <a:rPr lang="en-US" sz="3900" u="sng" dirty="0">
                <a:latin typeface="Times New Roman" pitchFamily="18" charset="0"/>
                <a:cs typeface="Times New Roman" pitchFamily="18" charset="0"/>
              </a:rPr>
              <a:t>absence of Carditis</a:t>
            </a:r>
          </a:p>
          <a:p>
            <a:pPr marL="0" indent="0">
              <a:buNone/>
            </a:pPr>
            <a:r>
              <a:rPr lang="en-US" sz="3900" dirty="0">
                <a:latin typeface="Times New Roman" pitchFamily="18" charset="0"/>
                <a:cs typeface="Times New Roman" pitchFamily="18" charset="0"/>
              </a:rPr>
              <a:t>-Corticosteroids in </a:t>
            </a:r>
            <a:r>
              <a:rPr lang="en-US" sz="3900" u="sng" dirty="0">
                <a:latin typeface="Times New Roman" pitchFamily="18" charset="0"/>
                <a:cs typeface="Times New Roman" pitchFamily="18" charset="0"/>
              </a:rPr>
              <a:t>presence of Carditis</a:t>
            </a:r>
          </a:p>
          <a:p>
            <a:pPr marL="0" indent="0">
              <a:buNone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75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(1)ASD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Atrial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Septal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Defect: </a:t>
            </a:r>
            <a:br>
              <a:rPr lang="en-US" sz="6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8401878" cy="5334000"/>
          </a:xfrm>
        </p:spPr>
        <p:txBody>
          <a:bodyPr>
            <a:normAutofit/>
          </a:bodyPr>
          <a:lstStyle/>
          <a:p>
            <a:pPr lvl="0" algn="l" rtl="0">
              <a:buFont typeface="Wingdings" pitchFamily="2" charset="2"/>
              <a:buChar char="§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It is an abnormal opening between atria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It allows blood to move from left atrium (higher pressure) to right atrium (lower pressure).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It adds extra blood volume.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The new volume in the right ventricle is tolerable because it was sent by a low pressure from the right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artium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0545A-0509-4F2D-A787-D99EB5F1A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852" y="1205948"/>
            <a:ext cx="3617845" cy="5519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Signs and Symptoms of ASD: </a:t>
            </a:r>
            <a:b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1873948" cy="5257800"/>
          </a:xfrm>
        </p:spPr>
        <p:txBody>
          <a:bodyPr>
            <a:normAutofit/>
          </a:bodyPr>
          <a:lstStyle/>
          <a:p>
            <a:pPr lvl="0" algn="l" rtl="0"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May be asymptomatic.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May develop heart failure, 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Atrial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arrhythmias are present.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Patients with ASD may live several decades without signs and symptoms  </a:t>
            </a:r>
          </a:p>
          <a:p>
            <a:pPr algn="l" rtl="0">
              <a:buFont typeface="Wingdings" pitchFamily="2" charset="2"/>
              <a:buChar char="§"/>
            </a:pPr>
            <a:endParaRPr lang="en-US" sz="4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Autofit/>
          </a:bodyPr>
          <a:lstStyle/>
          <a:p>
            <a:pPr algn="l" rtl="0"/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Treatments of ASD</a:t>
            </a:r>
            <a:b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11820939" cy="5257800"/>
          </a:xfrm>
        </p:spPr>
        <p:txBody>
          <a:bodyPr/>
          <a:lstStyle/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Non-surgical repair: using catheterization, a repair pad is implanted.</a:t>
            </a:r>
          </a:p>
          <a:p>
            <a:pPr lvl="0"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Surgical treatment: Dacron Patch Closure.</a:t>
            </a:r>
          </a:p>
          <a:p>
            <a:pPr algn="l" rtl="0">
              <a:buFont typeface="Wingdings" pitchFamily="2" charset="2"/>
              <a:buChar char="§"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The prognosis after operation is very high.</a:t>
            </a:r>
          </a:p>
          <a:p>
            <a:pPr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7" y="0"/>
            <a:ext cx="10442713" cy="1417638"/>
          </a:xfrm>
        </p:spPr>
        <p:txBody>
          <a:bodyPr>
            <a:noAutofit/>
          </a:bodyPr>
          <a:lstStyle/>
          <a:p>
            <a:pPr algn="l" rtl="0"/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 VSD Ventricular Septal Defect: </a:t>
            </a:r>
            <a:b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2" y="1417638"/>
            <a:ext cx="12059478" cy="5440362"/>
          </a:xfrm>
        </p:spPr>
        <p:txBody>
          <a:bodyPr>
            <a:normAutofit fontScale="77500" lnSpcReduction="20000"/>
          </a:bodyPr>
          <a:lstStyle/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It is an abnormal opening between the right and the left ventricles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It is the </a:t>
            </a:r>
            <a:r>
              <a:rPr lang="en-GB" sz="4800" dirty="0">
                <a:latin typeface="Times New Roman" pitchFamily="18" charset="0"/>
                <a:cs typeface="Times New Roman" pitchFamily="18" charset="0"/>
              </a:rPr>
              <a:t>most common CHD (26%)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The blood turns from the left ventricle (higher pressure) to the right ventricle (lower pressure).</a:t>
            </a:r>
          </a:p>
          <a:p>
            <a:pPr algn="l" rtl="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It causes left-to-right shunt, then to pulmonary Artery, which increases right ventricle pressure causing right ventricle hypertrophy and by time failure.</a:t>
            </a:r>
          </a:p>
          <a:p>
            <a:pPr lvl="0" algn="l" rtl="0">
              <a:lnSpc>
                <a:spcPct val="120000"/>
              </a:lnSpc>
              <a:buFont typeface="Wingdings" pitchFamily="2" charset="2"/>
              <a:buChar char="§"/>
            </a:pP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80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4892</TotalTime>
  <Words>2364</Words>
  <Application>Microsoft Office PowerPoint</Application>
  <PresentationFormat>Widescreen</PresentationFormat>
  <Paragraphs>351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Tahoma</vt:lpstr>
      <vt:lpstr>Times</vt:lpstr>
      <vt:lpstr>Times New Roman</vt:lpstr>
      <vt:lpstr>Wingdings</vt:lpstr>
      <vt:lpstr>Office Theme</vt:lpstr>
      <vt:lpstr>PowerPoint Presentation</vt:lpstr>
      <vt:lpstr> Congenital Heart Disease (CHD) </vt:lpstr>
      <vt:lpstr> Causes and risk factors of CHD </vt:lpstr>
      <vt:lpstr> Signs and Symptoms of CHD </vt:lpstr>
      <vt:lpstr>PowerPoint Presentation</vt:lpstr>
      <vt:lpstr> (1)ASD Atrial Septal Defect:  </vt:lpstr>
      <vt:lpstr> Signs and Symptoms of ASD:  </vt:lpstr>
      <vt:lpstr> Treatments of ASD </vt:lpstr>
      <vt:lpstr> 2) VSD Ventricular Septal Defect:  </vt:lpstr>
      <vt:lpstr> Sign and symptoms of VSD: </vt:lpstr>
      <vt:lpstr>  Treatment of VSD: </vt:lpstr>
      <vt:lpstr> 3) Patent Ductus Arteriosus (PDA).  </vt:lpstr>
      <vt:lpstr>3) Patent Ductus Arteriosus (PDA).  </vt:lpstr>
      <vt:lpstr>3) Patent Ductus Arteriosus (PDA).  </vt:lpstr>
      <vt:lpstr> 4) Aortic Stenosis:  </vt:lpstr>
      <vt:lpstr> Signs and Symptoms of Aortic Stenosis: </vt:lpstr>
      <vt:lpstr> Treatment Of Aortic Valve Stenosis </vt:lpstr>
      <vt:lpstr> 5) Pulmonary Stenosis:  </vt:lpstr>
      <vt:lpstr> Signs and symptoms  Pulmonary Valve Stenosis  </vt:lpstr>
      <vt:lpstr> Treatment of Pulmonary Valve Stenosis </vt:lpstr>
      <vt:lpstr> The Five Ts of Cyanotic Congenital Heart Disease </vt:lpstr>
      <vt:lpstr> 1-Tetrology of Fallot (TOF): </vt:lpstr>
      <vt:lpstr> Signs and Symptoms of Tetrology of Fallot </vt:lpstr>
      <vt:lpstr> Surgical treatment of Tetrology of Fallot:  </vt:lpstr>
      <vt:lpstr> 2-Tricuspid Atresia </vt:lpstr>
      <vt:lpstr> Signs and Symptoms of Tricuspid Atresia: </vt:lpstr>
      <vt:lpstr> Treatment of Tricuspid Atresia: </vt:lpstr>
      <vt:lpstr> 3-Transposition of the Great Arteries </vt:lpstr>
      <vt:lpstr> Signs and symptoms of Transposition of great arteries </vt:lpstr>
      <vt:lpstr> Treatments of Transposition of the great arteries </vt:lpstr>
      <vt:lpstr> 4-Total Anomalous Pulmonary Venous Connection </vt:lpstr>
      <vt:lpstr>PowerPoint Presentation</vt:lpstr>
      <vt:lpstr> Signs and symptoms of Total Anomalous Pulmonary Venous Connection </vt:lpstr>
      <vt:lpstr> Treatment of Total Anomalous Pulmonary Venous Connection: </vt:lpstr>
      <vt:lpstr> 5-Truncus Arteriosus </vt:lpstr>
      <vt:lpstr> Signs and symptoms of Truncus Arteriosus: </vt:lpstr>
      <vt:lpstr> Treatment of Truncus Arteriosus </vt:lpstr>
      <vt:lpstr>  Children with HEART FAILURE (HF) </vt:lpstr>
      <vt:lpstr>  Causes of Heart Failure  </vt:lpstr>
      <vt:lpstr>  Symptoms and signs of Suspected Heart Failure  </vt:lpstr>
      <vt:lpstr> Symptoms and signs of Right-Sided Heart Failure </vt:lpstr>
      <vt:lpstr> Symptoms and signs of Left-Sided Heart Failure </vt:lpstr>
      <vt:lpstr> Diagnostic tests of Heart Failure  </vt:lpstr>
      <vt:lpstr> Treatment of Heart Failure  </vt:lpstr>
      <vt:lpstr> Children with Congestive Heart Failure (CHF): </vt:lpstr>
      <vt:lpstr> Signs and symptoms of CHF </vt:lpstr>
      <vt:lpstr> Management of CHF: </vt:lpstr>
      <vt:lpstr> Children with RHEUMATIC FEVER </vt:lpstr>
      <vt:lpstr> Signs and Symptoms of Rheumatic Fever </vt:lpstr>
      <vt:lpstr> Diagnosis of Rheumatic Fever </vt:lpstr>
      <vt:lpstr> Treatment of Rheumatic Fever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n.shawish</dc:creator>
  <cp:lastModifiedBy>n.shawish</cp:lastModifiedBy>
  <cp:revision>182</cp:revision>
  <dcterms:created xsi:type="dcterms:W3CDTF">2022-10-24T04:41:32Z</dcterms:created>
  <dcterms:modified xsi:type="dcterms:W3CDTF">2023-12-26T07:28:36Z</dcterms:modified>
</cp:coreProperties>
</file>