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075" r:id="rId2"/>
    <p:sldId id="1077" r:id="rId3"/>
    <p:sldId id="1078" r:id="rId4"/>
    <p:sldId id="1079" r:id="rId5"/>
    <p:sldId id="358" r:id="rId6"/>
    <p:sldId id="1083" r:id="rId7"/>
    <p:sldId id="264" r:id="rId8"/>
    <p:sldId id="272" r:id="rId9"/>
    <p:sldId id="1087" r:id="rId10"/>
    <p:sldId id="273" r:id="rId11"/>
    <p:sldId id="1092" r:id="rId12"/>
    <p:sldId id="276" r:id="rId13"/>
    <p:sldId id="1094" r:id="rId14"/>
    <p:sldId id="285" r:id="rId15"/>
    <p:sldId id="287" r:id="rId16"/>
    <p:sldId id="289" r:id="rId17"/>
    <p:sldId id="290" r:id="rId18"/>
    <p:sldId id="291" r:id="rId19"/>
    <p:sldId id="297" r:id="rId20"/>
    <p:sldId id="300" r:id="rId21"/>
    <p:sldId id="1096" r:id="rId22"/>
    <p:sldId id="304" r:id="rId23"/>
    <p:sldId id="305" r:id="rId24"/>
    <p:sldId id="306" r:id="rId25"/>
    <p:sldId id="1099" r:id="rId26"/>
    <p:sldId id="308" r:id="rId27"/>
    <p:sldId id="392" r:id="rId28"/>
    <p:sldId id="11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p:scale>
        <a:sx n="50" d="100"/>
        <a:sy n="50" d="100"/>
      </p:scale>
      <p:origin x="0" y="-1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63598" y="-13188"/>
            <a:ext cx="4330798" cy="6858000"/>
          </a:xfrm>
          <a:prstGeom prst="rect">
            <a:avLst/>
          </a:prstGeom>
        </p:spPr>
      </p:pic>
      <p:sp>
        <p:nvSpPr>
          <p:cNvPr id="6" name="Title 1"/>
          <p:cNvSpPr txBox="1">
            <a:spLocks/>
          </p:cNvSpPr>
          <p:nvPr/>
        </p:nvSpPr>
        <p:spPr>
          <a:xfrm>
            <a:off x="4267199" y="106016"/>
            <a:ext cx="7832035" cy="6738796"/>
          </a:xfrm>
          <a:prstGeom prst="rect">
            <a:avLst/>
          </a:prstGeom>
        </p:spPr>
        <p:txBody>
          <a:bodyPr vert="horz" lIns="68580" tIns="34290" rIns="68580" bIns="34290" rtlCol="0" anchor="ctr">
            <a:normAutofit/>
          </a:bodyPr>
          <a:lstStyle/>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And New Born Nursing</a:t>
            </a:r>
          </a:p>
          <a:p>
            <a:pPr algn="ctr">
              <a:spcBef>
                <a:spcPct val="0"/>
              </a:spcBef>
              <a:defRPr/>
            </a:pPr>
            <a:r>
              <a:rPr lang="en-US" sz="6000" b="1" dirty="0">
                <a:solidFill>
                  <a:srgbClr val="C00000"/>
                </a:solidFill>
                <a:latin typeface="Times" panose="02020603050405020304" pitchFamily="18" charset="0"/>
                <a:cs typeface="Times" panose="02020603050405020304" pitchFamily="18" charset="0"/>
              </a:rPr>
              <a:t>Unit 9 </a:t>
            </a:r>
            <a:br>
              <a:rPr lang="en-US" sz="6000" b="1" dirty="0">
                <a:solidFill>
                  <a:srgbClr val="C00000"/>
                </a:solidFill>
                <a:latin typeface="Times" panose="02020603050405020304" pitchFamily="18" charset="0"/>
                <a:cs typeface="Times" panose="02020603050405020304" pitchFamily="18" charset="0"/>
              </a:rPr>
            </a:br>
            <a:r>
              <a:rPr lang="en-US" sz="6000" b="1" dirty="0">
                <a:solidFill>
                  <a:srgbClr val="C00000"/>
                </a:solidFill>
                <a:latin typeface="Times" panose="02020603050405020304" pitchFamily="18" charset="0"/>
                <a:cs typeface="Times" panose="02020603050405020304" pitchFamily="18" charset="0"/>
              </a:rPr>
              <a:t>Children With Musculoskeletal Problems</a:t>
            </a:r>
            <a:r>
              <a:rPr lang="en-US" sz="6000" b="1" dirty="0">
                <a:solidFill>
                  <a:srgbClr val="C00000"/>
                </a:solidFill>
                <a:latin typeface="Times" panose="02020603050405020304" pitchFamily="18" charset="0"/>
                <a:ea typeface="+mj-ea"/>
                <a:cs typeface="Times" panose="02020603050405020304" pitchFamily="18" charset="0"/>
              </a:rPr>
              <a:t> </a:t>
            </a:r>
            <a:br>
              <a:rPr lang="en-US" sz="3300" dirty="0">
                <a:solidFill>
                  <a:srgbClr val="C00000"/>
                </a:solidFill>
                <a:latin typeface="Algerian" pitchFamily="82" charset="0"/>
                <a:ea typeface="+mj-ea"/>
                <a:cs typeface="+mj-cs"/>
              </a:rPr>
            </a:br>
            <a:endParaRPr lang="en-US" sz="3300"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183135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692348"/>
          </a:xfrm>
        </p:spPr>
        <p:txBody>
          <a:bodyPr>
            <a:normAutofit fontScale="40000" lnSpcReduction="20000"/>
          </a:bodyPr>
          <a:lstStyle/>
          <a:p>
            <a:pPr marL="0" lvl="0" indent="0" algn="ctr">
              <a:lnSpc>
                <a:spcPct val="100000"/>
              </a:lnSpc>
              <a:buNone/>
            </a:pPr>
            <a:endParaRPr lang="en-US" sz="10000" b="1" dirty="0">
              <a:solidFill>
                <a:srgbClr val="C00000"/>
              </a:solidFill>
              <a:latin typeface="Times New Roman" pitchFamily="18" charset="0"/>
              <a:cs typeface="Times New Roman" pitchFamily="18" charset="0"/>
            </a:endParaRPr>
          </a:p>
          <a:p>
            <a:pPr marL="0" lvl="0" indent="0" algn="ctr">
              <a:lnSpc>
                <a:spcPct val="100000"/>
              </a:lnSpc>
              <a:buNone/>
            </a:pPr>
            <a:r>
              <a:rPr lang="en-US" sz="10000" b="1" dirty="0">
                <a:solidFill>
                  <a:srgbClr val="C00000"/>
                </a:solidFill>
                <a:latin typeface="Times New Roman" pitchFamily="18" charset="0"/>
                <a:cs typeface="Times New Roman" pitchFamily="18" charset="0"/>
              </a:rPr>
              <a:t>Early Signs and Symptoms of DMD </a:t>
            </a:r>
          </a:p>
          <a:p>
            <a:pPr lvl="0" algn="justLow">
              <a:lnSpc>
                <a:spcPct val="100000"/>
              </a:lnSpc>
            </a:pPr>
            <a:r>
              <a:rPr lang="en-US" sz="7600" dirty="0">
                <a:latin typeface="Times New Roman" pitchFamily="18" charset="0"/>
                <a:cs typeface="Times New Roman" pitchFamily="18" charset="0"/>
              </a:rPr>
              <a:t>Delayed onset walking</a:t>
            </a:r>
          </a:p>
          <a:p>
            <a:pPr lvl="0" algn="justLow">
              <a:lnSpc>
                <a:spcPct val="100000"/>
              </a:lnSpc>
            </a:pPr>
            <a:r>
              <a:rPr lang="en-US" sz="7600" dirty="0">
                <a:latin typeface="Times New Roman" pitchFamily="18" charset="0"/>
                <a:cs typeface="Times New Roman" pitchFamily="18" charset="0"/>
              </a:rPr>
              <a:t>Difficulty in performing a standing up, jump</a:t>
            </a:r>
          </a:p>
          <a:p>
            <a:pPr lvl="0" algn="justLow">
              <a:lnSpc>
                <a:spcPct val="100000"/>
              </a:lnSpc>
            </a:pPr>
            <a:r>
              <a:rPr lang="en-US" sz="7600" dirty="0">
                <a:latin typeface="Times New Roman" pitchFamily="18" charset="0"/>
                <a:cs typeface="Times New Roman" pitchFamily="18" charset="0"/>
              </a:rPr>
              <a:t>Waddling when walking	</a:t>
            </a:r>
          </a:p>
          <a:p>
            <a:pPr lvl="0" algn="justLow">
              <a:lnSpc>
                <a:spcPct val="100000"/>
              </a:lnSpc>
            </a:pPr>
            <a:r>
              <a:rPr lang="en-US" sz="7600" dirty="0">
                <a:latin typeface="Times New Roman" pitchFamily="18" charset="0"/>
                <a:cs typeface="Times New Roman" pitchFamily="18" charset="0"/>
              </a:rPr>
              <a:t>Enlarged Calves</a:t>
            </a:r>
          </a:p>
          <a:p>
            <a:pPr marL="0" lvl="0" indent="0" algn="ctr">
              <a:lnSpc>
                <a:spcPct val="100000"/>
              </a:lnSpc>
              <a:buNone/>
            </a:pPr>
            <a:r>
              <a:rPr lang="en-US" sz="10000" b="1" dirty="0">
                <a:solidFill>
                  <a:srgbClr val="C00000"/>
                </a:solidFill>
                <a:latin typeface="Times New Roman" pitchFamily="18" charset="0"/>
                <a:cs typeface="Times New Roman" pitchFamily="18" charset="0"/>
              </a:rPr>
              <a:t>Late Signs and Symptoms of DMD:</a:t>
            </a:r>
          </a:p>
          <a:p>
            <a:pPr marL="0" indent="0" algn="justLow">
              <a:lnSpc>
                <a:spcPct val="120000"/>
              </a:lnSpc>
              <a:buNone/>
            </a:pPr>
            <a:r>
              <a:rPr lang="en-US" sz="7600" dirty="0">
                <a:latin typeface="Times New Roman" pitchFamily="18" charset="0"/>
                <a:cs typeface="Times New Roman" pitchFamily="18" charset="0"/>
              </a:rPr>
              <a:t>Stumbling</a:t>
            </a:r>
          </a:p>
          <a:p>
            <a:pPr marL="0" indent="0" algn="justLow">
              <a:lnSpc>
                <a:spcPct val="120000"/>
              </a:lnSpc>
              <a:buNone/>
            </a:pPr>
            <a:r>
              <a:rPr lang="en-US" sz="7600" dirty="0">
                <a:latin typeface="Times New Roman" pitchFamily="18" charset="0"/>
                <a:cs typeface="Times New Roman" pitchFamily="18" charset="0"/>
              </a:rPr>
              <a:t>Waddling , A sway-back (Lordosis) and Toe walking</a:t>
            </a:r>
          </a:p>
          <a:p>
            <a:pPr marL="0" indent="0" algn="justLow">
              <a:lnSpc>
                <a:spcPct val="120000"/>
              </a:lnSpc>
              <a:buNone/>
            </a:pPr>
            <a:r>
              <a:rPr lang="en-US" sz="7600" dirty="0">
                <a:latin typeface="Times New Roman" pitchFamily="18" charset="0"/>
                <a:cs typeface="Times New Roman" pitchFamily="18" charset="0"/>
              </a:rPr>
              <a:t>Difficulty going up stairs, Struggle standing up </a:t>
            </a:r>
          </a:p>
          <a:p>
            <a:pPr marL="0" indent="0" algn="justLow">
              <a:lnSpc>
                <a:spcPct val="120000"/>
              </a:lnSpc>
              <a:buNone/>
            </a:pPr>
            <a:r>
              <a:rPr lang="en-US" sz="7600" dirty="0">
                <a:latin typeface="Times New Roman" pitchFamily="18" charset="0"/>
                <a:cs typeface="Times New Roman" pitchFamily="18" charset="0"/>
              </a:rPr>
              <a:t>Hypotonia , poor head control, tightness in ankles, hips, knees and elbows, Sometimes, dislocated hips, Frequent falls </a:t>
            </a:r>
          </a:p>
          <a:p>
            <a:pPr marL="0" lvl="0" indent="0" algn="justLow">
              <a:lnSpc>
                <a:spcPct val="100000"/>
              </a:lnSpc>
              <a:buNone/>
            </a:pPr>
            <a:endParaRPr lang="en-US" sz="6200" dirty="0">
              <a:latin typeface="Times New Roman" pitchFamily="18" charset="0"/>
              <a:cs typeface="Times New Roman" pitchFamily="18" charset="0"/>
            </a:endParaRPr>
          </a:p>
          <a:p>
            <a:pPr marL="0" indent="0" algn="justLow">
              <a:lnSpc>
                <a:spcPct val="100000"/>
              </a:lnSpc>
              <a:buNone/>
            </a:pPr>
            <a:endParaRPr lang="en-US" sz="6200" dirty="0">
              <a:latin typeface="Times New Roman" pitchFamily="18" charset="0"/>
              <a:cs typeface="Times New Roman" pitchFamily="18" charset="0"/>
            </a:endParaRP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8709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1887200" cy="1205948"/>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DMD</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007165"/>
            <a:ext cx="11979966" cy="5850835"/>
          </a:xfrm>
        </p:spPr>
        <p:txBody>
          <a:bodyPr>
            <a:normAutofit/>
          </a:bodyPr>
          <a:lstStyle/>
          <a:p>
            <a:pPr lvl="0" algn="justLow">
              <a:lnSpc>
                <a:spcPct val="120000"/>
              </a:lnSpc>
            </a:pPr>
            <a:r>
              <a:rPr lang="en-US" sz="2600" dirty="0">
                <a:latin typeface="Times New Roman" pitchFamily="18" charset="0"/>
                <a:cs typeface="Times New Roman" pitchFamily="18" charset="0"/>
              </a:rPr>
              <a:t>No cure </a:t>
            </a:r>
          </a:p>
          <a:p>
            <a:pPr lvl="0" algn="justLow">
              <a:lnSpc>
                <a:spcPct val="120000"/>
              </a:lnSpc>
            </a:pPr>
            <a:r>
              <a:rPr lang="en-US" sz="2600" dirty="0">
                <a:latin typeface="Times New Roman" pitchFamily="18" charset="0"/>
                <a:cs typeface="Times New Roman" pitchFamily="18" charset="0"/>
              </a:rPr>
              <a:t>Medication to slow down the process of DMD and manage symptom. </a:t>
            </a:r>
            <a:r>
              <a:rPr lang="en-US" sz="2600" b="1" u="sng" dirty="0">
                <a:latin typeface="Times New Roman" pitchFamily="18" charset="0"/>
                <a:cs typeface="Times New Roman" pitchFamily="18" charset="0"/>
              </a:rPr>
              <a:t>Albuterol</a:t>
            </a:r>
            <a:r>
              <a:rPr lang="en-US" sz="2600" dirty="0">
                <a:latin typeface="Times New Roman" pitchFamily="18" charset="0"/>
                <a:cs typeface="Times New Roman" pitchFamily="18" charset="0"/>
              </a:rPr>
              <a:t> (beta adrenergic receptor agonist drug that increases strength and muscle mass, </a:t>
            </a:r>
            <a:r>
              <a:rPr lang="en-US" sz="2600" b="1" u="sng" dirty="0">
                <a:latin typeface="Times New Roman" pitchFamily="18" charset="0"/>
                <a:cs typeface="Times New Roman" pitchFamily="18" charset="0"/>
              </a:rPr>
              <a:t>Utrophin</a:t>
            </a:r>
            <a:r>
              <a:rPr lang="en-US" sz="2600" dirty="0">
                <a:latin typeface="Times New Roman" pitchFamily="18" charset="0"/>
                <a:cs typeface="Times New Roman" pitchFamily="18" charset="0"/>
              </a:rPr>
              <a:t> (as substituted for dystrophin</a:t>
            </a:r>
          </a:p>
          <a:p>
            <a:pPr algn="justLow">
              <a:lnSpc>
                <a:spcPct val="120000"/>
              </a:lnSpc>
            </a:pPr>
            <a:r>
              <a:rPr lang="en-US" sz="2600" dirty="0">
                <a:latin typeface="Times New Roman" pitchFamily="18" charset="0"/>
                <a:cs typeface="Times New Roman" pitchFamily="18" charset="0"/>
              </a:rPr>
              <a:t>Assistive devices for children: power wheelchairs and scooters to improve mobility, Crutches, walkers, leg braces to help them walk</a:t>
            </a:r>
          </a:p>
          <a:p>
            <a:pPr lvl="0" algn="justLow">
              <a:lnSpc>
                <a:spcPct val="120000"/>
              </a:lnSpc>
            </a:pPr>
            <a:r>
              <a:rPr lang="en-US" sz="2600" dirty="0">
                <a:latin typeface="Times New Roman" pitchFamily="18" charset="0"/>
                <a:cs typeface="Times New Roman" pitchFamily="18" charset="0"/>
              </a:rPr>
              <a:t>Physical Therapy</a:t>
            </a:r>
          </a:p>
          <a:p>
            <a:pPr lvl="0" algn="justLow">
              <a:lnSpc>
                <a:spcPct val="120000"/>
              </a:lnSpc>
            </a:pPr>
            <a:r>
              <a:rPr lang="en-US" sz="2600" dirty="0">
                <a:latin typeface="Times New Roman" pitchFamily="18" charset="0"/>
                <a:cs typeface="Times New Roman" pitchFamily="18" charset="0"/>
              </a:rPr>
              <a:t>Support breathing with a ventilator and respiratory care</a:t>
            </a:r>
          </a:p>
          <a:p>
            <a:pPr lvl="0" algn="justLow">
              <a:lnSpc>
                <a:spcPct val="120000"/>
              </a:lnSpc>
            </a:pPr>
            <a:r>
              <a:rPr lang="en-US" sz="2600" dirty="0">
                <a:latin typeface="Times New Roman" pitchFamily="18" charset="0"/>
                <a:cs typeface="Times New Roman" pitchFamily="18" charset="0"/>
              </a:rPr>
              <a:t>Specially trained dog to assist in carrying books</a:t>
            </a:r>
          </a:p>
          <a:p>
            <a:pPr lvl="0" algn="justLow">
              <a:lnSpc>
                <a:spcPct val="120000"/>
              </a:lnSpc>
            </a:pPr>
            <a:r>
              <a:rPr lang="en-US" sz="2600" dirty="0">
                <a:latin typeface="Times New Roman" pitchFamily="18" charset="0"/>
                <a:cs typeface="Times New Roman" pitchFamily="18" charset="0"/>
              </a:rPr>
              <a:t>Embryonic stem cell transplants </a:t>
            </a:r>
          </a:p>
          <a:p>
            <a:pPr lvl="0" algn="justLow">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8242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Complications of DMD  </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5" y="1258957"/>
            <a:ext cx="12138990" cy="5446643"/>
          </a:xfrm>
        </p:spPr>
        <p:txBody>
          <a:bodyPr>
            <a:noAutofit/>
          </a:bodyPr>
          <a:lstStyle/>
          <a:p>
            <a:pPr lvl="0" algn="justLow">
              <a:lnSpc>
                <a:spcPct val="110000"/>
              </a:lnSpc>
            </a:pPr>
            <a:r>
              <a:rPr lang="en-US" sz="4000" dirty="0">
                <a:latin typeface="Times New Roman" pitchFamily="18" charset="0"/>
                <a:cs typeface="Times New Roman" pitchFamily="18" charset="0"/>
              </a:rPr>
              <a:t>Cardiomyopathy </a:t>
            </a:r>
          </a:p>
          <a:p>
            <a:pPr lvl="0" algn="justLow">
              <a:lnSpc>
                <a:spcPct val="110000"/>
              </a:lnSpc>
            </a:pPr>
            <a:r>
              <a:rPr lang="en-US" sz="4000" dirty="0">
                <a:latin typeface="Times New Roman" pitchFamily="18" charset="0"/>
                <a:cs typeface="Times New Roman" pitchFamily="18" charset="0"/>
              </a:rPr>
              <a:t>Deformities </a:t>
            </a:r>
          </a:p>
          <a:p>
            <a:pPr lvl="0" algn="justLow">
              <a:lnSpc>
                <a:spcPct val="110000"/>
              </a:lnSpc>
            </a:pPr>
            <a:r>
              <a:rPr lang="en-US" sz="4000" dirty="0">
                <a:latin typeface="Times New Roman" pitchFamily="18" charset="0"/>
                <a:cs typeface="Times New Roman" pitchFamily="18" charset="0"/>
              </a:rPr>
              <a:t>Mental impairment (minimal) 	</a:t>
            </a:r>
          </a:p>
          <a:p>
            <a:pPr lvl="0" algn="justLow">
              <a:lnSpc>
                <a:spcPct val="110000"/>
              </a:lnSpc>
            </a:pPr>
            <a:r>
              <a:rPr lang="en-US" sz="4000" dirty="0">
                <a:latin typeface="Times New Roman" pitchFamily="18" charset="0"/>
                <a:cs typeface="Times New Roman" pitchFamily="18" charset="0"/>
              </a:rPr>
              <a:t>Permanent, progressive disability and  mobility</a:t>
            </a:r>
          </a:p>
          <a:p>
            <a:pPr lvl="0" algn="justLow">
              <a:lnSpc>
                <a:spcPct val="110000"/>
              </a:lnSpc>
            </a:pPr>
            <a:r>
              <a:rPr lang="en-US" sz="4000" dirty="0">
                <a:latin typeface="Times New Roman" pitchFamily="18" charset="0"/>
                <a:cs typeface="Times New Roman" pitchFamily="18" charset="0"/>
              </a:rPr>
              <a:t>Decreased ability to care for self </a:t>
            </a:r>
          </a:p>
          <a:p>
            <a:pPr lvl="0" algn="justLow">
              <a:lnSpc>
                <a:spcPct val="110000"/>
              </a:lnSpc>
            </a:pPr>
            <a:r>
              <a:rPr lang="en-US" sz="4000" dirty="0">
                <a:latin typeface="Times New Roman" pitchFamily="18" charset="0"/>
                <a:cs typeface="Times New Roman" pitchFamily="18" charset="0"/>
              </a:rPr>
              <a:t>Pneumonia  and Respiratory failure</a:t>
            </a:r>
          </a:p>
          <a:p>
            <a:pPr algn="justLow">
              <a:lnSpc>
                <a:spcPct val="11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7289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4" cy="1126435"/>
          </a:xfrm>
        </p:spPr>
        <p:txBody>
          <a:bodyPr>
            <a:normAutofit/>
          </a:bodyPr>
          <a:lstStyle/>
          <a:p>
            <a:pPr>
              <a:lnSpc>
                <a:spcPct val="100000"/>
              </a:lnSpc>
            </a:pPr>
            <a:r>
              <a:rPr lang="en-US" sz="5400" b="1" dirty="0">
                <a:solidFill>
                  <a:srgbClr val="C00000"/>
                </a:solidFill>
                <a:latin typeface="Times New Roman" pitchFamily="18" charset="0"/>
                <a:cs typeface="Times New Roman" pitchFamily="18" charset="0"/>
              </a:rPr>
              <a:t>2) Children with OSTEOMYELITIS</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26435"/>
            <a:ext cx="12191999" cy="5731565"/>
          </a:xfrm>
        </p:spPr>
        <p:txBody>
          <a:bodyPr>
            <a:normAutofit fontScale="85000" lnSpcReduction="10000"/>
          </a:bodyPr>
          <a:lstStyle/>
          <a:p>
            <a:pPr>
              <a:lnSpc>
                <a:spcPct val="120000"/>
              </a:lnSpc>
            </a:pPr>
            <a:r>
              <a:rPr lang="en-US" sz="4400" dirty="0">
                <a:latin typeface="Times New Roman" pitchFamily="18" charset="0"/>
                <a:cs typeface="Times New Roman" pitchFamily="18" charset="0"/>
              </a:rPr>
              <a:t>It is a severe infection of the bone, bone marrow, and surrounding soft tissue. </a:t>
            </a:r>
          </a:p>
          <a:p>
            <a:pPr>
              <a:lnSpc>
                <a:spcPct val="120000"/>
              </a:lnSpc>
            </a:pPr>
            <a:r>
              <a:rPr lang="en-US" sz="4400" u="sng" dirty="0">
                <a:latin typeface="Times New Roman" pitchFamily="18" charset="0"/>
                <a:cs typeface="Times New Roman" pitchFamily="18" charset="0"/>
              </a:rPr>
              <a:t>It occur by:</a:t>
            </a:r>
          </a:p>
          <a:p>
            <a:pPr marL="0" indent="0">
              <a:lnSpc>
                <a:spcPct val="120000"/>
              </a:lnSpc>
              <a:buNone/>
            </a:pPr>
            <a:r>
              <a:rPr lang="en-US" sz="4400" dirty="0">
                <a:latin typeface="Times New Roman" pitchFamily="18" charset="0"/>
                <a:cs typeface="Times New Roman" pitchFamily="18" charset="0"/>
              </a:rPr>
              <a:t>a. </a:t>
            </a:r>
            <a:r>
              <a:rPr lang="en-US" sz="4400" b="1" dirty="0">
                <a:latin typeface="Times New Roman" pitchFamily="18" charset="0"/>
                <a:cs typeface="Times New Roman" pitchFamily="18" charset="0"/>
              </a:rPr>
              <a:t>Exogenous: </a:t>
            </a:r>
            <a:r>
              <a:rPr lang="en-US" sz="4400" dirty="0">
                <a:latin typeface="Times New Roman" pitchFamily="18" charset="0"/>
                <a:cs typeface="Times New Roman" pitchFamily="18" charset="0"/>
              </a:rPr>
              <a:t>direct extension from the outside as a result of penetrating wound, open fracture contamination during surgery</a:t>
            </a:r>
          </a:p>
          <a:p>
            <a:pPr marL="0" indent="0" algn="justLow">
              <a:lnSpc>
                <a:spcPct val="120000"/>
              </a:lnSpc>
              <a:buNone/>
            </a:pPr>
            <a:r>
              <a:rPr lang="en-US" sz="4400" b="1" dirty="0">
                <a:latin typeface="Times New Roman" pitchFamily="18" charset="0"/>
                <a:cs typeface="Times New Roman" pitchFamily="18" charset="0"/>
              </a:rPr>
              <a:t>b. Hematogenous</a:t>
            </a:r>
            <a:r>
              <a:rPr lang="en-US" sz="4400" dirty="0">
                <a:latin typeface="Times New Roman" pitchFamily="18" charset="0"/>
                <a:cs typeface="Times New Roman" pitchFamily="18" charset="0"/>
              </a:rPr>
              <a:t>: spread of organism from preexisting infections including URTI, </a:t>
            </a:r>
            <a:r>
              <a:rPr lang="en-US" sz="4400" dirty="0" err="1">
                <a:latin typeface="Times New Roman" pitchFamily="18" charset="0"/>
                <a:cs typeface="Times New Roman" pitchFamily="18" charset="0"/>
              </a:rPr>
              <a:t>Tonsilites</a:t>
            </a:r>
            <a:r>
              <a:rPr lang="en-US" sz="4400" dirty="0">
                <a:latin typeface="Times New Roman" pitchFamily="18" charset="0"/>
                <a:cs typeface="Times New Roman" pitchFamily="18" charset="0"/>
              </a:rPr>
              <a:t>  </a:t>
            </a:r>
          </a:p>
          <a:p>
            <a:pPr algn="justLow">
              <a:lnSpc>
                <a:spcPct val="120000"/>
              </a:lnSpc>
            </a:pPr>
            <a:r>
              <a:rPr lang="en-US" sz="4400" dirty="0">
                <a:latin typeface="Times New Roman" pitchFamily="18" charset="0"/>
                <a:cs typeface="Times New Roman" pitchFamily="18" charset="0"/>
              </a:rPr>
              <a:t>Occur at any age but most frequently at 4-14 years of age. </a:t>
            </a:r>
          </a:p>
          <a:p>
            <a:pPr marL="0" indent="0" algn="ctr">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58786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3414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Causes of Osteomyelitis</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7809" y="1600200"/>
            <a:ext cx="11436626" cy="5029200"/>
          </a:xfrm>
        </p:spPr>
        <p:txBody>
          <a:bodyPr>
            <a:normAutofit/>
          </a:bodyPr>
          <a:lstStyle/>
          <a:p>
            <a:pPr marL="0" indent="0" algn="ctr">
              <a:lnSpc>
                <a:spcPct val="100000"/>
              </a:lnSpc>
              <a:buNone/>
            </a:pPr>
            <a:r>
              <a:rPr lang="en-US" sz="4800" dirty="0">
                <a:latin typeface="Times New Roman" pitchFamily="18" charset="0"/>
                <a:cs typeface="Times New Roman" pitchFamily="18" charset="0"/>
              </a:rPr>
              <a:t>The most common infecting microorganism is:</a:t>
            </a:r>
          </a:p>
          <a:p>
            <a:pPr marL="0" indent="0" algn="ctr">
              <a:lnSpc>
                <a:spcPct val="100000"/>
              </a:lnSpc>
              <a:buNone/>
            </a:pPr>
            <a:r>
              <a:rPr lang="en-US" sz="4800" dirty="0">
                <a:latin typeface="Times New Roman" pitchFamily="18" charset="0"/>
                <a:cs typeface="Times New Roman" pitchFamily="18" charset="0"/>
              </a:rPr>
              <a:t>1- Staphylococcus </a:t>
            </a:r>
            <a:r>
              <a:rPr lang="en-US" sz="4800" dirty="0" err="1">
                <a:latin typeface="Times New Roman" pitchFamily="18" charset="0"/>
                <a:cs typeface="Times New Roman" pitchFamily="18" charset="0"/>
              </a:rPr>
              <a:t>Aureus</a:t>
            </a:r>
            <a:r>
              <a:rPr lang="en-US" sz="4800" dirty="0">
                <a:latin typeface="Times New Roman" pitchFamily="18" charset="0"/>
                <a:cs typeface="Times New Roman" pitchFamily="18" charset="0"/>
              </a:rPr>
              <a:t> in children more than 5 years.</a:t>
            </a:r>
          </a:p>
          <a:p>
            <a:pPr marL="0" indent="0" algn="ctr">
              <a:lnSpc>
                <a:spcPct val="100000"/>
              </a:lnSpc>
              <a:buNone/>
            </a:pPr>
            <a:r>
              <a:rPr lang="en-US" sz="4800" dirty="0">
                <a:latin typeface="Times New Roman" pitchFamily="18" charset="0"/>
                <a:cs typeface="Times New Roman" pitchFamily="18" charset="0"/>
              </a:rPr>
              <a:t>2-Haemophilus influenza: in the younger children </a:t>
            </a:r>
          </a:p>
        </p:txBody>
      </p:sp>
    </p:spTree>
    <p:extLst>
      <p:ext uri="{BB962C8B-B14F-4D97-AF65-F5344CB8AC3E}">
        <p14:creationId xmlns:p14="http://schemas.microsoft.com/office/powerpoint/2010/main" val="294323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017"/>
            <a:ext cx="12192000" cy="6751983"/>
          </a:xfrm>
        </p:spPr>
        <p:txBody>
          <a:bodyPr>
            <a:normAutofit fontScale="92500" lnSpcReduction="20000"/>
          </a:bodyPr>
          <a:lstStyle/>
          <a:p>
            <a:pPr marL="0" indent="0" algn="ctr">
              <a:lnSpc>
                <a:spcPct val="100000"/>
              </a:lnSpc>
              <a:buNone/>
            </a:pPr>
            <a:r>
              <a:rPr lang="en-US" sz="4800" b="1" dirty="0">
                <a:solidFill>
                  <a:srgbClr val="C00000"/>
                </a:solidFill>
                <a:latin typeface="Times New Roman" pitchFamily="18" charset="0"/>
                <a:cs typeface="Times New Roman" pitchFamily="18" charset="0"/>
              </a:rPr>
              <a:t>Systemic Manifestations of Osteomyelitis</a:t>
            </a:r>
            <a:r>
              <a:rPr lang="en-US" sz="4800" dirty="0">
                <a:latin typeface="Times New Roman" pitchFamily="18" charset="0"/>
                <a:cs typeface="Times New Roman" pitchFamily="18" charset="0"/>
              </a:rPr>
              <a:t>:</a:t>
            </a:r>
          </a:p>
          <a:p>
            <a:pPr marL="0" indent="0">
              <a:lnSpc>
                <a:spcPct val="100000"/>
              </a:lnSpc>
              <a:buNone/>
            </a:pPr>
            <a:r>
              <a:rPr lang="en-US" sz="3600" dirty="0">
                <a:latin typeface="Times New Roman" pitchFamily="18" charset="0"/>
                <a:cs typeface="Times New Roman" pitchFamily="18" charset="0"/>
              </a:rPr>
              <a:t>	Fever, Chills, </a:t>
            </a:r>
          </a:p>
          <a:p>
            <a:pPr marL="0" indent="0">
              <a:lnSpc>
                <a:spcPct val="100000"/>
              </a:lnSpc>
              <a:buNone/>
            </a:pPr>
            <a:r>
              <a:rPr lang="en-US" sz="3600" dirty="0">
                <a:latin typeface="Times New Roman" pitchFamily="18" charset="0"/>
                <a:cs typeface="Times New Roman" pitchFamily="18" charset="0"/>
              </a:rPr>
              <a:t>	Night sweats, 		</a:t>
            </a:r>
          </a:p>
          <a:p>
            <a:pPr marL="0" indent="0">
              <a:lnSpc>
                <a:spcPct val="100000"/>
              </a:lnSpc>
              <a:buNone/>
            </a:pPr>
            <a:r>
              <a:rPr lang="en-US" sz="3600" dirty="0">
                <a:latin typeface="Times New Roman" pitchFamily="18" charset="0"/>
                <a:cs typeface="Times New Roman" pitchFamily="18" charset="0"/>
              </a:rPr>
              <a:t>	Restlessness, Malaise</a:t>
            </a:r>
          </a:p>
          <a:p>
            <a:pPr marL="0" indent="0">
              <a:lnSpc>
                <a:spcPct val="100000"/>
              </a:lnSpc>
              <a:buNone/>
            </a:pPr>
            <a:r>
              <a:rPr lang="en-US" sz="3600" dirty="0">
                <a:latin typeface="Times New Roman" pitchFamily="18" charset="0"/>
                <a:cs typeface="Times New Roman" pitchFamily="18" charset="0"/>
              </a:rPr>
              <a:t>	Nausea, </a:t>
            </a:r>
          </a:p>
          <a:p>
            <a:pPr algn="ctr">
              <a:lnSpc>
                <a:spcPct val="100000"/>
              </a:lnSpc>
            </a:pPr>
            <a:r>
              <a:rPr lang="en-US" sz="4800" b="1" dirty="0">
                <a:solidFill>
                  <a:srgbClr val="C00000"/>
                </a:solidFill>
                <a:latin typeface="Times New Roman" pitchFamily="18" charset="0"/>
                <a:cs typeface="Times New Roman" pitchFamily="18" charset="0"/>
              </a:rPr>
              <a:t>Local Manifestations Include:</a:t>
            </a:r>
          </a:p>
          <a:p>
            <a:pPr>
              <a:lnSpc>
                <a:spcPct val="100000"/>
              </a:lnSpc>
            </a:pPr>
            <a:r>
              <a:rPr lang="en-US" sz="3600" dirty="0">
                <a:latin typeface="Times New Roman" pitchFamily="18" charset="0"/>
                <a:cs typeface="Times New Roman" pitchFamily="18" charset="0"/>
              </a:rPr>
              <a:t>Constant bone pain that is unrelieved by rest and worsens with activity </a:t>
            </a:r>
          </a:p>
          <a:p>
            <a:r>
              <a:rPr lang="en-US" sz="3600" dirty="0">
                <a:latin typeface="Times New Roman" pitchFamily="18" charset="0"/>
                <a:cs typeface="Times New Roman" pitchFamily="18" charset="0"/>
              </a:rPr>
              <a:t>Swelling	</a:t>
            </a:r>
          </a:p>
          <a:p>
            <a:r>
              <a:rPr lang="en-US" sz="3600" dirty="0">
                <a:latin typeface="Times New Roman" pitchFamily="18" charset="0"/>
                <a:cs typeface="Times New Roman" pitchFamily="18" charset="0"/>
              </a:rPr>
              <a:t>Tenderness </a:t>
            </a:r>
          </a:p>
          <a:p>
            <a:r>
              <a:rPr lang="en-US" sz="3600" dirty="0">
                <a:latin typeface="Times New Roman" pitchFamily="18" charset="0"/>
                <a:cs typeface="Times New Roman" pitchFamily="18" charset="0"/>
              </a:rPr>
              <a:t>Warmth at the infection site</a:t>
            </a:r>
          </a:p>
          <a:p>
            <a:r>
              <a:rPr lang="en-US" sz="3600" dirty="0">
                <a:latin typeface="Times New Roman" pitchFamily="18" charset="0"/>
                <a:cs typeface="Times New Roman" pitchFamily="18" charset="0"/>
              </a:rPr>
              <a:t>Restricted movement of the affected part</a:t>
            </a:r>
          </a:p>
          <a:p>
            <a:pPr marL="0" indent="0">
              <a:lnSpc>
                <a:spcPct val="10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4007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0"/>
            <a:ext cx="11516139"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Diagnostic Studies of Osteomyelitis  </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417638"/>
            <a:ext cx="11834192" cy="5440362"/>
          </a:xfrm>
        </p:spPr>
        <p:txBody>
          <a:bodyPr>
            <a:noAutofit/>
          </a:bodyPr>
          <a:lstStyle/>
          <a:p>
            <a:pPr lvl="0" algn="justLow">
              <a:lnSpc>
                <a:spcPct val="110000"/>
              </a:lnSpc>
            </a:pPr>
            <a:r>
              <a:rPr lang="en-US" sz="3600" dirty="0">
                <a:latin typeface="Times New Roman" pitchFamily="18" charset="0"/>
                <a:cs typeface="Times New Roman" pitchFamily="18" charset="0"/>
              </a:rPr>
              <a:t>A bone or soft tissue biopsy </a:t>
            </a:r>
          </a:p>
          <a:p>
            <a:pPr lvl="0" algn="justLow">
              <a:lnSpc>
                <a:spcPct val="110000"/>
              </a:lnSpc>
            </a:pPr>
            <a:r>
              <a:rPr lang="en-US" sz="3600" dirty="0">
                <a:latin typeface="Times New Roman" pitchFamily="18" charset="0"/>
                <a:cs typeface="Times New Roman" pitchFamily="18" charset="0"/>
              </a:rPr>
              <a:t>Blood cultures, CBC, Erythrocyte sedimentation rate (ESR) elevated.</a:t>
            </a:r>
          </a:p>
          <a:p>
            <a:pPr lvl="0" algn="justLow">
              <a:lnSpc>
                <a:spcPct val="110000"/>
              </a:lnSpc>
            </a:pPr>
            <a:r>
              <a:rPr lang="en-US" sz="3600" dirty="0">
                <a:latin typeface="Times New Roman" pitchFamily="18" charset="0"/>
                <a:cs typeface="Times New Roman" pitchFamily="18" charset="0"/>
              </a:rPr>
              <a:t>Wound cultures </a:t>
            </a:r>
          </a:p>
          <a:p>
            <a:pPr lvl="0" algn="justLow">
              <a:lnSpc>
                <a:spcPct val="110000"/>
              </a:lnSpc>
            </a:pPr>
            <a:r>
              <a:rPr lang="en-US" sz="3600" dirty="0">
                <a:latin typeface="Times New Roman" pitchFamily="18" charset="0"/>
                <a:cs typeface="Times New Roman" pitchFamily="18" charset="0"/>
              </a:rPr>
              <a:t>Magnetic resonance imaging (MRI)</a:t>
            </a:r>
          </a:p>
          <a:p>
            <a:pPr lvl="0" algn="justLow">
              <a:lnSpc>
                <a:spcPct val="110000"/>
              </a:lnSpc>
            </a:pPr>
            <a:r>
              <a:rPr lang="en-US" sz="3600" dirty="0">
                <a:latin typeface="Times New Roman" pitchFamily="18" charset="0"/>
                <a:cs typeface="Times New Roman" pitchFamily="18" charset="0"/>
              </a:rPr>
              <a:t>Computed tomography (CT) scans </a:t>
            </a:r>
          </a:p>
          <a:p>
            <a:pPr algn="justLow">
              <a:lnSpc>
                <a:spcPct val="11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291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Osteomyelitis </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287962"/>
          </a:xfrm>
        </p:spPr>
        <p:txBody>
          <a:bodyPr>
            <a:normAutofit/>
          </a:bodyPr>
          <a:lstStyle/>
          <a:p>
            <a:pPr lvl="0">
              <a:lnSpc>
                <a:spcPct val="100000"/>
              </a:lnSpc>
            </a:pPr>
            <a:r>
              <a:rPr lang="en-US" sz="4400" dirty="0">
                <a:latin typeface="Times New Roman" pitchFamily="18" charset="0"/>
                <a:cs typeface="Times New Roman" pitchFamily="18" charset="0"/>
              </a:rPr>
              <a:t>Intravenous (IV) antibiotic: </a:t>
            </a:r>
          </a:p>
          <a:p>
            <a:pPr lvl="0">
              <a:lnSpc>
                <a:spcPct val="100000"/>
              </a:lnSpc>
            </a:pPr>
            <a:r>
              <a:rPr lang="en-US" sz="4400" dirty="0">
                <a:latin typeface="Times New Roman" pitchFamily="18" charset="0"/>
                <a:cs typeface="Times New Roman" pitchFamily="18" charset="0"/>
              </a:rPr>
              <a:t>Surgical treatment for chronic osteomyelitis includes removal of the poorly vascularized tissue and dead bone.</a:t>
            </a:r>
          </a:p>
          <a:p>
            <a:pPr algn="ctr">
              <a:lnSpc>
                <a:spcPct val="100000"/>
              </a:lnSpc>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7497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Complications of Osteomyelitis </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600200"/>
            <a:ext cx="11410121" cy="5105400"/>
          </a:xfrm>
        </p:spPr>
        <p:txBody>
          <a:bodyPr/>
          <a:lstStyle/>
          <a:p>
            <a:pPr lvl="0" algn="justLow">
              <a:lnSpc>
                <a:spcPct val="100000"/>
              </a:lnSpc>
              <a:buFont typeface="Wingdings" pitchFamily="2" charset="2"/>
              <a:buChar char="§"/>
            </a:pPr>
            <a:r>
              <a:rPr lang="en-US" sz="4800" dirty="0">
                <a:latin typeface="Times New Roman" pitchFamily="18" charset="0"/>
                <a:cs typeface="Times New Roman" pitchFamily="18" charset="0"/>
              </a:rPr>
              <a:t>Septicemia, </a:t>
            </a:r>
          </a:p>
          <a:p>
            <a:pPr lvl="0" algn="justLow">
              <a:lnSpc>
                <a:spcPct val="100000"/>
              </a:lnSpc>
              <a:buFont typeface="Wingdings" pitchFamily="2" charset="2"/>
              <a:buChar char="§"/>
            </a:pPr>
            <a:r>
              <a:rPr lang="en-US" sz="4800" dirty="0">
                <a:latin typeface="Times New Roman" pitchFamily="18" charset="0"/>
                <a:cs typeface="Times New Roman" pitchFamily="18" charset="0"/>
              </a:rPr>
              <a:t>Septic arthritis, </a:t>
            </a:r>
          </a:p>
          <a:p>
            <a:pPr lvl="0" algn="justLow">
              <a:lnSpc>
                <a:spcPct val="100000"/>
              </a:lnSpc>
              <a:buFont typeface="Wingdings" pitchFamily="2" charset="2"/>
              <a:buChar char="§"/>
            </a:pPr>
            <a:r>
              <a:rPr lang="en-US" sz="4800" dirty="0">
                <a:latin typeface="Times New Roman" pitchFamily="18" charset="0"/>
                <a:cs typeface="Times New Roman" pitchFamily="18" charset="0"/>
              </a:rPr>
              <a:t>Pathologic fractures, </a:t>
            </a:r>
          </a:p>
          <a:p>
            <a:pPr lvl="0" algn="justLow">
              <a:lnSpc>
                <a:spcPct val="100000"/>
              </a:lnSpc>
              <a:buFont typeface="Wingdings" pitchFamily="2" charset="2"/>
              <a:buChar char="§"/>
            </a:pPr>
            <a:r>
              <a:rPr lang="en-US" sz="4800" dirty="0">
                <a:latin typeface="Times New Roman" pitchFamily="18" charset="0"/>
                <a:cs typeface="Times New Roman" pitchFamily="18" charset="0"/>
              </a:rPr>
              <a:t>Amyloidosis: an abnormal amyloid protein builds up in tissues and organs.</a:t>
            </a:r>
          </a:p>
          <a:p>
            <a:pPr marL="0" indent="0" algn="justLow">
              <a:lnSpc>
                <a:spcPct val="10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9754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1900453" cy="1417638"/>
          </a:xfrm>
        </p:spPr>
        <p:txBody>
          <a:bodyPr>
            <a:noAutofit/>
          </a:bodyPr>
          <a:lstStyle/>
          <a:p>
            <a:pPr algn="ctr"/>
            <a:br>
              <a:rPr lang="en-US" sz="48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3) CLUB FOOT (Congenital Talipes </a:t>
            </a:r>
            <a:r>
              <a:rPr lang="en-US" b="1" dirty="0" err="1">
                <a:solidFill>
                  <a:srgbClr val="C00000"/>
                </a:solidFill>
                <a:latin typeface="Times New Roman" pitchFamily="18" charset="0"/>
                <a:cs typeface="Times New Roman" pitchFamily="18" charset="0"/>
              </a:rPr>
              <a:t>Aquinovarus</a:t>
            </a:r>
            <a:r>
              <a:rPr lang="en-US" b="1" dirty="0">
                <a:solidFill>
                  <a:srgbClr val="C00000"/>
                </a:solidFill>
                <a:latin typeface="Times New Roman" pitchFamily="18" charset="0"/>
                <a:cs typeface="Times New Roman" pitchFamily="18" charset="0"/>
              </a:rPr>
              <a:t> )</a:t>
            </a:r>
            <a:br>
              <a:rPr lang="en-US"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600200"/>
            <a:ext cx="12085983" cy="5257800"/>
          </a:xfrm>
        </p:spPr>
        <p:txBody>
          <a:bodyPr>
            <a:normAutofit/>
          </a:bodyPr>
          <a:lstStyle/>
          <a:p>
            <a:pPr lvl="0">
              <a:lnSpc>
                <a:spcPct val="110000"/>
              </a:lnSpc>
              <a:buFont typeface="Wingdings" panose="05000000000000000000" pitchFamily="2" charset="2"/>
              <a:buChar char="v"/>
            </a:pPr>
            <a:r>
              <a:rPr lang="en-US" sz="3600" dirty="0">
                <a:latin typeface="Times New Roman" pitchFamily="18" charset="0"/>
                <a:cs typeface="Times New Roman" pitchFamily="18" charset="0"/>
              </a:rPr>
              <a:t>One or both feet and ankles are twisted into an abnormal position at birth.</a:t>
            </a:r>
          </a:p>
          <a:p>
            <a:pPr lvl="0">
              <a:lnSpc>
                <a:spcPct val="110000"/>
              </a:lnSpc>
              <a:buFont typeface="Wingdings" panose="05000000000000000000" pitchFamily="2" charset="2"/>
              <a:buChar char="v"/>
            </a:pPr>
            <a:r>
              <a:rPr lang="en-US" sz="3600" dirty="0">
                <a:latin typeface="Times New Roman" pitchFamily="18" charset="0"/>
                <a:cs typeface="Times New Roman" pitchFamily="18" charset="0"/>
              </a:rPr>
              <a:t>Clubfoot is painless in a baby </a:t>
            </a:r>
          </a:p>
          <a:p>
            <a:pPr>
              <a:lnSpc>
                <a:spcPct val="100000"/>
              </a:lnSpc>
              <a:buFont typeface="Wingdings" panose="05000000000000000000" pitchFamily="2" charset="2"/>
              <a:buChar char="v"/>
            </a:pPr>
            <a:r>
              <a:rPr lang="en-US" sz="3600" b="1" dirty="0">
                <a:solidFill>
                  <a:srgbClr val="C00000"/>
                </a:solidFill>
                <a:latin typeface="Times New Roman" pitchFamily="18" charset="0"/>
                <a:cs typeface="Times New Roman" pitchFamily="18" charset="0"/>
              </a:rPr>
              <a:t>Causes of Congenital Clubfoot</a:t>
            </a:r>
          </a:p>
          <a:p>
            <a:pPr>
              <a:lnSpc>
                <a:spcPct val="100000"/>
              </a:lnSpc>
              <a:buFont typeface="Wingdings" panose="05000000000000000000" pitchFamily="2" charset="2"/>
              <a:buChar char="ü"/>
            </a:pPr>
            <a:r>
              <a:rPr lang="en-US" sz="3600" dirty="0">
                <a:latin typeface="Times New Roman" pitchFamily="18" charset="0"/>
                <a:cs typeface="Times New Roman" pitchFamily="18" charset="0"/>
              </a:rPr>
              <a:t>Unknown</a:t>
            </a:r>
          </a:p>
          <a:p>
            <a:pPr algn="justLow">
              <a:lnSpc>
                <a:spcPct val="100000"/>
              </a:lnSpc>
              <a:buFont typeface="Wingdings" panose="05000000000000000000" pitchFamily="2" charset="2"/>
              <a:buChar char="ü"/>
            </a:pPr>
            <a:r>
              <a:rPr lang="en-US" sz="3600" dirty="0">
                <a:latin typeface="Times New Roman" pitchFamily="18" charset="0"/>
                <a:cs typeface="Times New Roman" pitchFamily="18" charset="0"/>
              </a:rPr>
              <a:t>Teratogenic agents 	</a:t>
            </a:r>
          </a:p>
          <a:p>
            <a:pPr algn="justLow">
              <a:lnSpc>
                <a:spcPct val="100000"/>
              </a:lnSpc>
              <a:buFont typeface="Wingdings" panose="05000000000000000000" pitchFamily="2" charset="2"/>
              <a:buChar char="ü"/>
            </a:pPr>
            <a:r>
              <a:rPr lang="en-US" sz="3600" dirty="0">
                <a:latin typeface="Times New Roman" pitchFamily="18" charset="0"/>
                <a:cs typeface="Times New Roman" pitchFamily="18" charset="0"/>
              </a:rPr>
              <a:t>Genetic associations</a:t>
            </a:r>
          </a:p>
          <a:p>
            <a:pPr algn="justLow">
              <a:lnSpc>
                <a:spcPct val="11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8775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0"/>
            <a:ext cx="11820939" cy="1417638"/>
          </a:xfrm>
        </p:spPr>
        <p:txBody>
          <a:bodyPr>
            <a:normAutofit fontScale="90000"/>
          </a:bodyPr>
          <a:lstStyle/>
          <a:p>
            <a:pPr algn="ct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1) </a:t>
            </a:r>
            <a:r>
              <a:rPr lang="en-US" b="1" dirty="0">
                <a:solidFill>
                  <a:srgbClr val="C00000"/>
                </a:solidFill>
                <a:latin typeface="Times New Roman" pitchFamily="18" charset="0"/>
                <a:cs typeface="Times New Roman" pitchFamily="18" charset="0"/>
              </a:rPr>
              <a:t>Children with JUVENILE RHEUMATOID ARTHRITIS (JRA)</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99235" cy="5257800"/>
          </a:xfrm>
        </p:spPr>
        <p:txBody>
          <a:bodyPr>
            <a:normAutofit/>
          </a:bodyPr>
          <a:lstStyle/>
          <a:p>
            <a:pPr lvl="0">
              <a:lnSpc>
                <a:spcPct val="120000"/>
              </a:lnSpc>
              <a:buFont typeface="Wingdings" pitchFamily="2" charset="2"/>
              <a:buChar char="§"/>
            </a:pPr>
            <a:r>
              <a:rPr lang="en-US" sz="4400" dirty="0">
                <a:latin typeface="Times New Roman" pitchFamily="18" charset="0"/>
                <a:cs typeface="Times New Roman" pitchFamily="18" charset="0"/>
              </a:rPr>
              <a:t>JRA is systemic autoimmune illness where body's immune system attacks and destroys healthy body’s connective tissues.</a:t>
            </a:r>
          </a:p>
          <a:p>
            <a:pPr algn="justLow">
              <a:lnSpc>
                <a:spcPct val="120000"/>
              </a:lnSpc>
            </a:pPr>
            <a:r>
              <a:rPr lang="en-US" sz="4400" dirty="0">
                <a:latin typeface="Times New Roman" pitchFamily="18" charset="0"/>
                <a:cs typeface="Times New Roman" pitchFamily="18" charset="0"/>
              </a:rPr>
              <a:t>JRA occur at age of &lt; 16 years</a:t>
            </a:r>
          </a:p>
          <a:p>
            <a:pPr algn="justLow">
              <a:lnSpc>
                <a:spcPct val="120000"/>
              </a:lnSpc>
            </a:pPr>
            <a:r>
              <a:rPr lang="en-US" sz="4400" dirty="0">
                <a:latin typeface="Times New Roman" pitchFamily="18" charset="0"/>
                <a:cs typeface="Times New Roman" pitchFamily="18" charset="0"/>
              </a:rPr>
              <a:t>JRA duration of disease &gt; 6 weeks</a:t>
            </a: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2735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Positions Variations of Clubfoot</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3" y="1600200"/>
            <a:ext cx="8401879" cy="5257800"/>
          </a:xfrm>
        </p:spPr>
        <p:txBody>
          <a:bodyPr>
            <a:normAutofit lnSpcReduction="10000"/>
          </a:bodyPr>
          <a:lstStyle/>
          <a:p>
            <a:pPr marL="742950" lvl="0" indent="-742950" algn="justLow">
              <a:lnSpc>
                <a:spcPct val="110000"/>
              </a:lnSpc>
              <a:buFont typeface="+mj-lt"/>
              <a:buAutoNum type="alphaLcPeriod"/>
            </a:pPr>
            <a:r>
              <a:rPr lang="en-US" sz="3600" dirty="0" err="1">
                <a:latin typeface="Times New Roman" pitchFamily="18" charset="0"/>
                <a:cs typeface="Times New Roman" pitchFamily="18" charset="0"/>
              </a:rPr>
              <a:t>Talipes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varus</a:t>
            </a:r>
            <a:r>
              <a:rPr lang="en-US" sz="3600" dirty="0">
                <a:latin typeface="Times New Roman" pitchFamily="18" charset="0"/>
                <a:cs typeface="Times New Roman" pitchFamily="18" charset="0"/>
              </a:rPr>
              <a:t>: an inversion or a bending inward.</a:t>
            </a:r>
          </a:p>
          <a:p>
            <a:pPr marL="742950" lvl="0" indent="-742950" algn="justLow">
              <a:lnSpc>
                <a:spcPct val="110000"/>
              </a:lnSpc>
              <a:buFont typeface="+mj-lt"/>
              <a:buAutoNum type="alphaLcPeriod"/>
            </a:pPr>
            <a:r>
              <a:rPr lang="en-US" sz="3600" dirty="0" err="1">
                <a:latin typeface="Times New Roman" pitchFamily="18" charset="0"/>
                <a:cs typeface="Times New Roman" pitchFamily="18" charset="0"/>
              </a:rPr>
              <a:t>Talipes</a:t>
            </a:r>
            <a:r>
              <a:rPr lang="en-US" sz="3600" dirty="0">
                <a:latin typeface="Times New Roman" pitchFamily="18" charset="0"/>
                <a:cs typeface="Times New Roman" pitchFamily="18" charset="0"/>
              </a:rPr>
              <a:t> valgus: an inversion or bending outward</a:t>
            </a:r>
          </a:p>
          <a:p>
            <a:pPr marL="742950" lvl="0" indent="-742950" algn="justLow">
              <a:lnSpc>
                <a:spcPct val="110000"/>
              </a:lnSpc>
              <a:buFont typeface="+mj-lt"/>
              <a:buAutoNum type="alphaLcPeriod"/>
            </a:pPr>
            <a:r>
              <a:rPr lang="en-US" sz="3600" dirty="0" err="1">
                <a:latin typeface="Times New Roman" pitchFamily="18" charset="0"/>
                <a:cs typeface="Times New Roman" pitchFamily="18" charset="0"/>
              </a:rPr>
              <a:t>Talipes</a:t>
            </a:r>
            <a:r>
              <a:rPr lang="en-US" sz="3600" dirty="0">
                <a:latin typeface="Times New Roman" pitchFamily="18" charset="0"/>
                <a:cs typeface="Times New Roman" pitchFamily="18" charset="0"/>
              </a:rPr>
              <a:t> equines: plantar flexion in which the toes are lower than the heel.</a:t>
            </a:r>
          </a:p>
          <a:p>
            <a:pPr marL="742950" lvl="0" indent="-742950" algn="justLow">
              <a:lnSpc>
                <a:spcPct val="110000"/>
              </a:lnSpc>
              <a:buFont typeface="+mj-lt"/>
              <a:buAutoNum type="alphaLcPeriod"/>
            </a:pPr>
            <a:r>
              <a:rPr lang="en-US" sz="3600" dirty="0" err="1">
                <a:latin typeface="Times New Roman" pitchFamily="18" charset="0"/>
                <a:cs typeface="Times New Roman" pitchFamily="18" charset="0"/>
              </a:rPr>
              <a:t>Talipes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caleaneus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dorsi-fexion</a:t>
            </a:r>
            <a:r>
              <a:rPr lang="en-US" sz="3600" dirty="0">
                <a:latin typeface="Times New Roman" pitchFamily="18" charset="0"/>
                <a:cs typeface="Times New Roman" pitchFamily="18" charset="0"/>
              </a:rPr>
              <a:t>, in which the toes are higher than the heel. </a:t>
            </a:r>
          </a:p>
          <a:p>
            <a:pPr algn="justLow">
              <a:lnSpc>
                <a:spcPct val="110000"/>
              </a:lnSpc>
            </a:pPr>
            <a:endParaRPr lang="en-US"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427" y="1417638"/>
            <a:ext cx="3352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9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47443"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Diagnostic Procedures of Clubfoot</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94787"/>
            <a:ext cx="12192000" cy="5650570"/>
          </a:xfrm>
        </p:spPr>
        <p:txBody>
          <a:bodyPr>
            <a:normAutofit/>
          </a:bodyPr>
          <a:lstStyle/>
          <a:p>
            <a:pPr lvl="0" algn="justLow">
              <a:lnSpc>
                <a:spcPct val="100000"/>
              </a:lnSpc>
            </a:pPr>
            <a:r>
              <a:rPr lang="en-US" sz="3600" dirty="0">
                <a:latin typeface="Times New Roman" pitchFamily="18" charset="0"/>
                <a:cs typeface="Times New Roman" pitchFamily="18" charset="0"/>
              </a:rPr>
              <a:t>Ultrasonography </a:t>
            </a:r>
          </a:p>
          <a:p>
            <a:pPr lvl="0" algn="justLow">
              <a:lnSpc>
                <a:spcPct val="100000"/>
              </a:lnSpc>
            </a:pPr>
            <a:r>
              <a:rPr lang="en-US" sz="3600" dirty="0">
                <a:latin typeface="Times New Roman" pitchFamily="18" charset="0"/>
                <a:cs typeface="Times New Roman" pitchFamily="18" charset="0"/>
              </a:rPr>
              <a:t>X-ray</a:t>
            </a:r>
          </a:p>
          <a:p>
            <a:pPr lvl="0" algn="justLow">
              <a:lnSpc>
                <a:spcPct val="100000"/>
              </a:lnSpc>
            </a:pPr>
            <a:r>
              <a:rPr lang="en-US" sz="3600" dirty="0">
                <a:latin typeface="Times New Roman" pitchFamily="18" charset="0"/>
                <a:cs typeface="Times New Roman" pitchFamily="18" charset="0"/>
              </a:rPr>
              <a:t>CT-scan</a:t>
            </a:r>
          </a:p>
          <a:p>
            <a:pPr marL="0" indent="0">
              <a:lnSpc>
                <a:spcPct val="100000"/>
              </a:lnSpc>
              <a:buNone/>
            </a:pPr>
            <a:r>
              <a:rPr lang="en-US" sz="4800" b="1" dirty="0">
                <a:solidFill>
                  <a:srgbClr val="C00000"/>
                </a:solidFill>
                <a:latin typeface="Times New Roman" pitchFamily="18" charset="0"/>
                <a:cs typeface="Times New Roman" pitchFamily="18" charset="0"/>
              </a:rPr>
              <a:t>Treatment of Clubfoot</a:t>
            </a:r>
            <a:endParaRPr lang="en-US" sz="2800" dirty="0">
              <a:solidFill>
                <a:srgbClr val="C00000"/>
              </a:solidFill>
              <a:latin typeface="Times New Roman" pitchFamily="18" charset="0"/>
              <a:cs typeface="Times New Roman" pitchFamily="18" charset="0"/>
            </a:endParaRPr>
          </a:p>
          <a:p>
            <a:pPr>
              <a:lnSpc>
                <a:spcPct val="100000"/>
              </a:lnSpc>
            </a:pPr>
            <a:r>
              <a:rPr lang="en-US" sz="3600" dirty="0">
                <a:latin typeface="Times New Roman" pitchFamily="18" charset="0"/>
                <a:cs typeface="Times New Roman" pitchFamily="18" charset="0"/>
              </a:rPr>
              <a:t>Stretching and casting (</a:t>
            </a:r>
            <a:r>
              <a:rPr lang="en-US" sz="3600" dirty="0" err="1">
                <a:latin typeface="Times New Roman" pitchFamily="18" charset="0"/>
                <a:cs typeface="Times New Roman" pitchFamily="18" charset="0"/>
              </a:rPr>
              <a:t>Ponseti</a:t>
            </a:r>
            <a:r>
              <a:rPr lang="en-US" sz="3600" dirty="0">
                <a:latin typeface="Times New Roman" pitchFamily="18" charset="0"/>
                <a:cs typeface="Times New Roman" pitchFamily="18" charset="0"/>
              </a:rPr>
              <a:t> Method)</a:t>
            </a:r>
          </a:p>
          <a:p>
            <a:pPr lvl="0">
              <a:lnSpc>
                <a:spcPct val="100000"/>
              </a:lnSpc>
            </a:pPr>
            <a:r>
              <a:rPr lang="en-US" sz="3600" dirty="0">
                <a:latin typeface="Times New Roman" pitchFamily="18" charset="0"/>
                <a:cs typeface="Times New Roman" pitchFamily="18" charset="0"/>
              </a:rPr>
              <a:t>Stretching and taping (French Method)	</a:t>
            </a:r>
          </a:p>
          <a:p>
            <a:pPr lvl="0">
              <a:lnSpc>
                <a:spcPct val="100000"/>
              </a:lnSpc>
            </a:pPr>
            <a:r>
              <a:rPr lang="en-US" sz="3600" dirty="0">
                <a:latin typeface="Times New Roman" pitchFamily="18" charset="0"/>
                <a:cs typeface="Times New Roman" pitchFamily="18" charset="0"/>
              </a:rPr>
              <a:t>Surgery </a:t>
            </a:r>
          </a:p>
          <a:p>
            <a:pPr lvl="0">
              <a:lnSpc>
                <a:spcPct val="100000"/>
              </a:lnSpc>
            </a:pPr>
            <a:r>
              <a:rPr lang="en-US" sz="3600" dirty="0">
                <a:latin typeface="Times New Roman" pitchFamily="18" charset="0"/>
                <a:cs typeface="Times New Roman" pitchFamily="18" charset="0"/>
              </a:rPr>
              <a:t>Brace</a:t>
            </a:r>
          </a:p>
          <a:p>
            <a:pPr algn="justLow">
              <a:lnSpc>
                <a:spcPct val="100000"/>
              </a:lnSpc>
            </a:pPr>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4D893F6-8908-4090-A58D-E0DD7DA9CA2C}"/>
              </a:ext>
            </a:extLst>
          </p:cNvPr>
          <p:cNvPicPr>
            <a:picLocks noChangeAspect="1"/>
          </p:cNvPicPr>
          <p:nvPr/>
        </p:nvPicPr>
        <p:blipFill>
          <a:blip r:embed="rId2"/>
          <a:stretch>
            <a:fillRect/>
          </a:stretch>
        </p:blipFill>
        <p:spPr>
          <a:xfrm>
            <a:off x="7752522" y="1094788"/>
            <a:ext cx="4439478" cy="5603842"/>
          </a:xfrm>
          <a:prstGeom prst="rect">
            <a:avLst/>
          </a:prstGeom>
        </p:spPr>
      </p:pic>
    </p:spTree>
    <p:extLst>
      <p:ext uri="{BB962C8B-B14F-4D97-AF65-F5344CB8AC3E}">
        <p14:creationId xmlns:p14="http://schemas.microsoft.com/office/powerpoint/2010/main" val="286231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225288"/>
            <a:ext cx="12298018" cy="1192350"/>
          </a:xfrm>
        </p:spPr>
        <p:txBody>
          <a:bodyPr>
            <a:noAutofit/>
          </a:bodyPr>
          <a:lstStyle/>
          <a:p>
            <a:pPr algn="ctr">
              <a:lnSpc>
                <a:spcPct val="120000"/>
              </a:lnSpc>
            </a:pP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4) Children with </a:t>
            </a:r>
            <a:r>
              <a:rPr lang="en-US" sz="3600" b="1" dirty="0">
                <a:solidFill>
                  <a:srgbClr val="C00000"/>
                </a:solidFill>
                <a:latin typeface="Times New Roman" pitchFamily="18" charset="0"/>
                <a:cs typeface="Times New Roman" pitchFamily="18" charset="0"/>
              </a:rPr>
              <a:t>Developmental Dysplasia Of The Hip (DDH)</a:t>
            </a:r>
            <a:br>
              <a:rPr lang="en-US" sz="3600"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Congenital Hip Dysplasia (CDH</a:t>
            </a:r>
            <a:r>
              <a:rPr lang="en-US" sz="3600" b="1" dirty="0">
                <a:latin typeface="Times New Roman" pitchFamily="18" charset="0"/>
                <a:cs typeface="Times New Roman" pitchFamily="18" charset="0"/>
              </a:rPr>
              <a:t>)</a:t>
            </a:r>
            <a:br>
              <a:rPr lang="en-US" sz="3600" dirty="0">
                <a:latin typeface="Times New Roman" pitchFamily="18" charset="0"/>
                <a:cs typeface="Times New Roman" pitchFamily="18" charset="0"/>
              </a:rPr>
            </a:br>
            <a:br>
              <a:rPr lang="en-US" sz="3600" b="1"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92765" y="1537252"/>
            <a:ext cx="12099235" cy="5320748"/>
          </a:xfrm>
        </p:spPr>
        <p:txBody>
          <a:bodyPr>
            <a:normAutofit/>
          </a:bodyPr>
          <a:lstStyle/>
          <a:p>
            <a:pPr algn="justLow">
              <a:lnSpc>
                <a:spcPct val="120000"/>
              </a:lnSpc>
            </a:pPr>
            <a:r>
              <a:rPr lang="en-US" sz="3600" dirty="0">
                <a:latin typeface="Times New Roman" pitchFamily="18" charset="0"/>
                <a:cs typeface="Times New Roman" pitchFamily="18" charset="0"/>
              </a:rPr>
              <a:t>DDH Head of femur does not lie deep enough within the acetabulum and slips out on movement</a:t>
            </a:r>
          </a:p>
          <a:p>
            <a:pPr lvl="0" algn="justLow">
              <a:lnSpc>
                <a:spcPct val="120000"/>
              </a:lnSpc>
            </a:pPr>
            <a:r>
              <a:rPr lang="en-US" sz="3600" dirty="0">
                <a:latin typeface="Times New Roman" pitchFamily="18" charset="0"/>
                <a:cs typeface="Times New Roman" pitchFamily="18" charset="0"/>
              </a:rPr>
              <a:t>CDH misalignment is present at birth. </a:t>
            </a:r>
          </a:p>
          <a:p>
            <a:pPr lvl="0" algn="justLow">
              <a:lnSpc>
                <a:spcPct val="120000"/>
              </a:lnSpc>
            </a:pPr>
            <a:r>
              <a:rPr lang="en-US" sz="3600" dirty="0">
                <a:latin typeface="Times New Roman" pitchFamily="18" charset="0"/>
                <a:cs typeface="Times New Roman" pitchFamily="18" charset="0"/>
              </a:rPr>
              <a:t>DDH misalignment developed after birth.</a:t>
            </a:r>
          </a:p>
          <a:p>
            <a:pPr lvl="0" algn="justLow">
              <a:lnSpc>
                <a:spcPct val="120000"/>
              </a:lnSpc>
            </a:pPr>
            <a:r>
              <a:rPr lang="en-US" sz="3600" dirty="0">
                <a:latin typeface="Times New Roman" pitchFamily="18" charset="0"/>
                <a:cs typeface="Times New Roman" pitchFamily="18" charset="0"/>
              </a:rPr>
              <a:t>7 times more in females than males</a:t>
            </a:r>
          </a:p>
          <a:p>
            <a:pPr marL="0" indent="0" algn="justLow">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1570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Classification of DDH / CDH</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5" cy="5440362"/>
          </a:xfrm>
        </p:spPr>
        <p:txBody>
          <a:bodyPr>
            <a:normAutofit fontScale="70000" lnSpcReduction="20000"/>
          </a:bodyPr>
          <a:lstStyle/>
          <a:p>
            <a:pPr marL="0" indent="0">
              <a:lnSpc>
                <a:spcPct val="120000"/>
              </a:lnSpc>
              <a:buNone/>
            </a:pPr>
            <a:r>
              <a:rPr lang="en-US" sz="4600" dirty="0">
                <a:latin typeface="Times New Roman" pitchFamily="18" charset="0"/>
                <a:cs typeface="Times New Roman" pitchFamily="18" charset="0"/>
              </a:rPr>
              <a:t>1-Acetabular dysplasia (unstable hip) mildest form</a:t>
            </a:r>
          </a:p>
          <a:p>
            <a:pPr>
              <a:lnSpc>
                <a:spcPct val="120000"/>
              </a:lnSpc>
            </a:pPr>
            <a:r>
              <a:rPr lang="en-US" sz="4600" dirty="0">
                <a:latin typeface="Times New Roman" pitchFamily="18" charset="0"/>
                <a:cs typeface="Times New Roman" pitchFamily="18" charset="0"/>
              </a:rPr>
              <a:t>Femoral head remains in acetabulum, but can be partially or completely dislocated with manual manipulation.</a:t>
            </a:r>
          </a:p>
          <a:p>
            <a:pPr marL="0" indent="0">
              <a:lnSpc>
                <a:spcPct val="120000"/>
              </a:lnSpc>
              <a:buNone/>
            </a:pPr>
            <a:r>
              <a:rPr lang="en-US" sz="4600" dirty="0">
                <a:latin typeface="Times New Roman" pitchFamily="18" charset="0"/>
                <a:cs typeface="Times New Roman" pitchFamily="18" charset="0"/>
              </a:rPr>
              <a:t>2- Subluxation (most common form)</a:t>
            </a:r>
          </a:p>
          <a:p>
            <a:pPr>
              <a:lnSpc>
                <a:spcPct val="120000"/>
              </a:lnSpc>
            </a:pPr>
            <a:r>
              <a:rPr lang="en-US" sz="4600" dirty="0">
                <a:latin typeface="Times New Roman" pitchFamily="18" charset="0"/>
                <a:cs typeface="Times New Roman" pitchFamily="18" charset="0"/>
              </a:rPr>
              <a:t>Femoral head partially displaced or positioned under the edge of acetabulum.</a:t>
            </a:r>
          </a:p>
          <a:p>
            <a:pPr marL="0" indent="0">
              <a:lnSpc>
                <a:spcPct val="120000"/>
              </a:lnSpc>
              <a:buNone/>
            </a:pPr>
            <a:r>
              <a:rPr lang="en-US" sz="4600" dirty="0">
                <a:latin typeface="Times New Roman" pitchFamily="18" charset="0"/>
                <a:cs typeface="Times New Roman" pitchFamily="18" charset="0"/>
              </a:rPr>
              <a:t>3- Dislocation</a:t>
            </a:r>
          </a:p>
          <a:p>
            <a:pPr>
              <a:lnSpc>
                <a:spcPct val="120000"/>
              </a:lnSpc>
            </a:pPr>
            <a:r>
              <a:rPr lang="en-US" sz="4600" dirty="0">
                <a:latin typeface="Times New Roman" pitchFamily="18" charset="0"/>
                <a:cs typeface="Times New Roman" pitchFamily="18" charset="0"/>
              </a:rPr>
              <a:t>Femoral head not in contact with acetabulum, it is completely positioned outside </a:t>
            </a:r>
          </a:p>
          <a:p>
            <a:pPr marL="0" indent="0">
              <a:lnSpc>
                <a:spcPct val="120000"/>
              </a:lnSpc>
              <a:buNone/>
            </a:pPr>
            <a:endParaRPr lang="en-US" sz="4400" dirty="0">
              <a:latin typeface="Times New Roman" pitchFamily="18" charset="0"/>
              <a:cs typeface="Times New Roman" pitchFamily="18" charset="0"/>
            </a:endParaRPr>
          </a:p>
          <a:p>
            <a:pPr marL="0" indent="0">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5191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Causes of DDH / CDH</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4" cy="5440362"/>
          </a:xfrm>
        </p:spPr>
        <p:txBody>
          <a:bodyPr/>
          <a:lstStyle/>
          <a:p>
            <a:pPr marL="0" indent="0" algn="justLow">
              <a:lnSpc>
                <a:spcPct val="100000"/>
              </a:lnSpc>
              <a:buNone/>
            </a:pPr>
            <a:r>
              <a:rPr lang="en-US" sz="4400" dirty="0">
                <a:latin typeface="Times New Roman" pitchFamily="18" charset="0"/>
                <a:cs typeface="Times New Roman" pitchFamily="18" charset="0"/>
              </a:rPr>
              <a:t>1- Genetic factors </a:t>
            </a:r>
          </a:p>
          <a:p>
            <a:pPr marL="0" indent="0" algn="justLow">
              <a:lnSpc>
                <a:spcPct val="100000"/>
              </a:lnSpc>
              <a:buNone/>
            </a:pPr>
            <a:r>
              <a:rPr lang="en-US" sz="4400" dirty="0">
                <a:latin typeface="Times New Roman" pitchFamily="18" charset="0"/>
                <a:cs typeface="Times New Roman" pitchFamily="18" charset="0"/>
              </a:rPr>
              <a:t>2- Hormonal changes in late pregnancy lead to leg laxity</a:t>
            </a:r>
          </a:p>
          <a:p>
            <a:pPr marL="0" indent="0" algn="justLow">
              <a:lnSpc>
                <a:spcPct val="100000"/>
              </a:lnSpc>
              <a:buNone/>
            </a:pPr>
            <a:r>
              <a:rPr lang="en-US" sz="4400" dirty="0">
                <a:latin typeface="Times New Roman" pitchFamily="18" charset="0"/>
                <a:cs typeface="Times New Roman" pitchFamily="18" charset="0"/>
              </a:rPr>
              <a:t>3- Intrauterine malposition (breech, extended legs)</a:t>
            </a:r>
          </a:p>
          <a:p>
            <a:pPr marL="0" indent="0" algn="justLow">
              <a:lnSpc>
                <a:spcPct val="100000"/>
              </a:lnSpc>
              <a:buNone/>
            </a:pPr>
            <a:r>
              <a:rPr lang="en-US" sz="4400" dirty="0">
                <a:latin typeface="Times New Roman" pitchFamily="18" charset="0"/>
                <a:cs typeface="Times New Roman" pitchFamily="18" charset="0"/>
              </a:rPr>
              <a:t>4- Postnatal factors (swaddling) </a:t>
            </a: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06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15766"/>
            <a:ext cx="11900452"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Clinical manifestations of DDH / CDH </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70" y="1433404"/>
            <a:ext cx="12072730" cy="5424596"/>
          </a:xfrm>
        </p:spPr>
        <p:txBody>
          <a:bodyPr>
            <a:normAutofit/>
          </a:bodyPr>
          <a:lstStyle/>
          <a:p>
            <a:pPr lvl="0" algn="justLow">
              <a:lnSpc>
                <a:spcPct val="110000"/>
              </a:lnSpc>
            </a:pPr>
            <a:r>
              <a:rPr lang="en-US" sz="3600" dirty="0">
                <a:latin typeface="Times New Roman" pitchFamily="18" charset="0"/>
                <a:cs typeface="Times New Roman" pitchFamily="18" charset="0"/>
              </a:rPr>
              <a:t>Asymmetry in abduction of leg on affected side in supine position </a:t>
            </a:r>
          </a:p>
          <a:p>
            <a:pPr lvl="0" algn="justLow">
              <a:lnSpc>
                <a:spcPct val="110000"/>
              </a:lnSpc>
            </a:pPr>
            <a:r>
              <a:rPr lang="en-US" sz="3600" dirty="0">
                <a:latin typeface="Times New Roman" pitchFamily="18" charset="0"/>
                <a:cs typeface="Times New Roman" pitchFamily="18" charset="0"/>
              </a:rPr>
              <a:t>Asymmetry of gluteal, popliteal, and thigh folds</a:t>
            </a:r>
          </a:p>
          <a:p>
            <a:pPr lvl="0" algn="justLow">
              <a:lnSpc>
                <a:spcPct val="110000"/>
              </a:lnSpc>
            </a:pPr>
            <a:r>
              <a:rPr lang="en-US" sz="3600" dirty="0">
                <a:latin typeface="Times New Roman" pitchFamily="18" charset="0"/>
                <a:cs typeface="Times New Roman" pitchFamily="18" charset="0"/>
              </a:rPr>
              <a:t>Waddling gait and </a:t>
            </a:r>
            <a:r>
              <a:rPr lang="en-US" sz="3600" dirty="0" err="1">
                <a:latin typeface="Times New Roman" pitchFamily="18" charset="0"/>
                <a:cs typeface="Times New Roman" pitchFamily="18" charset="0"/>
              </a:rPr>
              <a:t>lordosis</a:t>
            </a:r>
            <a:r>
              <a:rPr lang="en-US" sz="3600" dirty="0">
                <a:latin typeface="Times New Roman" pitchFamily="18" charset="0"/>
                <a:cs typeface="Times New Roman" pitchFamily="18" charset="0"/>
              </a:rPr>
              <a:t> when child begins to walk </a:t>
            </a:r>
          </a:p>
          <a:p>
            <a:pPr lvl="0" algn="justLow">
              <a:lnSpc>
                <a:spcPct val="110000"/>
              </a:lnSpc>
            </a:pPr>
            <a:r>
              <a:rPr lang="en-US" sz="3600" dirty="0">
                <a:latin typeface="Times New Roman" pitchFamily="18" charset="0"/>
                <a:cs typeface="Times New Roman" pitchFamily="18" charset="0"/>
              </a:rPr>
              <a:t>Asymmetrical skin creases</a:t>
            </a:r>
          </a:p>
          <a:p>
            <a:pPr lvl="0" algn="justLow">
              <a:lnSpc>
                <a:spcPct val="110000"/>
              </a:lnSpc>
            </a:pPr>
            <a:r>
              <a:rPr lang="en-US" sz="3600" dirty="0">
                <a:latin typeface="Times New Roman" pitchFamily="18" charset="0"/>
                <a:cs typeface="Times New Roman" pitchFamily="18" charset="0"/>
              </a:rPr>
              <a:t>Affected leg is Shorter</a:t>
            </a:r>
          </a:p>
          <a:p>
            <a:pPr algn="justLow">
              <a:lnSpc>
                <a:spcPct val="110000"/>
              </a:lnSpc>
            </a:pPr>
            <a:r>
              <a:rPr lang="en-US" sz="3600" dirty="0">
                <a:latin typeface="Times New Roman" pitchFamily="18" charset="0"/>
                <a:cs typeface="Times New Roman" pitchFamily="18" charset="0"/>
              </a:rPr>
              <a:t>Delayed walking  and Limping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1407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21635"/>
          </a:xfrm>
        </p:spPr>
        <p:txBody>
          <a:bodyPr>
            <a:noAutofit/>
          </a:bodyPr>
          <a:lstStyle/>
          <a:p>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Diagnostic tests of DDH / CDH</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821635"/>
            <a:ext cx="12192001" cy="6036365"/>
          </a:xfrm>
        </p:spPr>
        <p:txBody>
          <a:bodyPr>
            <a:normAutofit lnSpcReduction="10000"/>
          </a:bodyPr>
          <a:lstStyle/>
          <a:p>
            <a:pPr marL="0" indent="0" algn="justLow">
              <a:lnSpc>
                <a:spcPct val="120000"/>
              </a:lnSpc>
              <a:buNone/>
            </a:pPr>
            <a:r>
              <a:rPr lang="en-US" u="sng" dirty="0">
                <a:latin typeface="Times New Roman" pitchFamily="18" charset="0"/>
                <a:cs typeface="Times New Roman" pitchFamily="18" charset="0"/>
              </a:rPr>
              <a:t>1) Galeazzi’s signs: </a:t>
            </a:r>
            <a:r>
              <a:rPr lang="en-US" dirty="0">
                <a:latin typeface="Times New Roman" pitchFamily="18" charset="0"/>
                <a:cs typeface="Times New Roman" pitchFamily="18" charset="0"/>
              </a:rPr>
              <a:t>With child in a supine position, the side of the subluxation appears lower than the normal because of malposition of the femur head </a:t>
            </a:r>
          </a:p>
          <a:p>
            <a:pPr marL="0" indent="0" algn="justLow">
              <a:lnSpc>
                <a:spcPct val="120000"/>
              </a:lnSpc>
              <a:buNone/>
            </a:pPr>
            <a:r>
              <a:rPr lang="en-US" u="sng" dirty="0">
                <a:latin typeface="Times New Roman" pitchFamily="18" charset="0"/>
                <a:cs typeface="Times New Roman" pitchFamily="18" charset="0"/>
              </a:rPr>
              <a:t>2) Positive Barlow’s maneuvers /test: </a:t>
            </a:r>
            <a:r>
              <a:rPr lang="en-US" dirty="0">
                <a:latin typeface="Times New Roman" pitchFamily="18" charset="0"/>
                <a:cs typeface="Times New Roman" pitchFamily="18" charset="0"/>
              </a:rPr>
              <a:t>Put infant on a supine position. Then abducts hips by moving bent hips and knees apart. If hip feels like it can be pushed out the back of the socket, this is considered abnormal.</a:t>
            </a:r>
          </a:p>
          <a:p>
            <a:pPr marL="0" indent="0" algn="justLow">
              <a:lnSpc>
                <a:spcPct val="120000"/>
              </a:lnSpc>
              <a:buNone/>
            </a:pPr>
            <a:r>
              <a:rPr lang="en-US" u="sng" dirty="0">
                <a:latin typeface="Times New Roman" pitchFamily="18" charset="0"/>
                <a:cs typeface="Times New Roman" pitchFamily="18" charset="0"/>
              </a:rPr>
              <a:t>3) Ortolani maneuver/test: </a:t>
            </a:r>
            <a:r>
              <a:rPr lang="en-US" dirty="0">
                <a:latin typeface="Times New Roman" pitchFamily="18" charset="0"/>
                <a:cs typeface="Times New Roman" pitchFamily="18" charset="0"/>
              </a:rPr>
              <a:t>As hip is abducted further, examiner might feel femoral head slide forward as it slips back into the socket. Or audible click when abducting and externally rotating hip on affected side </a:t>
            </a:r>
          </a:p>
          <a:p>
            <a:pPr marL="0" indent="0" algn="justLow">
              <a:lnSpc>
                <a:spcPct val="120000"/>
              </a:lnSpc>
              <a:buNone/>
            </a:pPr>
            <a:r>
              <a:rPr lang="en-US" dirty="0">
                <a:latin typeface="Times New Roman" pitchFamily="18" charset="0"/>
                <a:cs typeface="Times New Roman" pitchFamily="18" charset="0"/>
              </a:rPr>
              <a:t>4) Ultrasound of hip</a:t>
            </a:r>
          </a:p>
          <a:p>
            <a:pPr marL="0" indent="0" algn="justLow">
              <a:lnSpc>
                <a:spcPct val="120000"/>
              </a:lnSpc>
              <a:buNone/>
            </a:pPr>
            <a:r>
              <a:rPr lang="en-US" dirty="0">
                <a:latin typeface="Times New Roman" pitchFamily="18" charset="0"/>
                <a:cs typeface="Times New Roman" pitchFamily="18" charset="0"/>
              </a:rPr>
              <a:t>5) C-scan of hip </a:t>
            </a:r>
          </a:p>
          <a:p>
            <a:pPr marL="0" indent="0" algn="justLow">
              <a:lnSpc>
                <a:spcPct val="120000"/>
              </a:lnSpc>
              <a:buNone/>
            </a:pPr>
            <a:r>
              <a:rPr lang="en-US" dirty="0">
                <a:latin typeface="Times New Roman" pitchFamily="18" charset="0"/>
                <a:cs typeface="Times New Roman" pitchFamily="18" charset="0"/>
              </a:rPr>
              <a:t>6) X- rays </a:t>
            </a:r>
          </a:p>
          <a:p>
            <a:pPr algn="justLow">
              <a:lnSpc>
                <a:spcPct val="120000"/>
              </a:lnSpc>
            </a:pPr>
            <a:endParaRPr lang="en-US" sz="2800"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6547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mj-cs"/>
            </a:endParaRPr>
          </a:p>
        </p:txBody>
      </p:sp>
      <p:pic>
        <p:nvPicPr>
          <p:cNvPr id="4" name="Picture 4" descr="13"/>
          <p:cNvPicPr>
            <a:picLocks noGrp="1" noChangeAspect="1" noChangeArrowheads="1"/>
          </p:cNvPicPr>
          <p:nvPr>
            <p:ph idx="1"/>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055500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534400" cy="1265238"/>
          </a:xfrm>
        </p:spPr>
        <p:txBody>
          <a:bodyPr>
            <a:noAutofit/>
          </a:bodyPr>
          <a:lstStyle/>
          <a:p>
            <a:r>
              <a:rPr lang="en-US" sz="5400" b="1" dirty="0">
                <a:solidFill>
                  <a:srgbClr val="C00000"/>
                </a:solidFill>
                <a:latin typeface="Times New Roman" pitchFamily="18" charset="0"/>
                <a:cs typeface="Times New Roman" pitchFamily="18" charset="0"/>
              </a:rPr>
              <a:t>Treatment of DDH / CDH</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37252"/>
            <a:ext cx="12006470" cy="5168348"/>
          </a:xfrm>
        </p:spPr>
        <p:txBody>
          <a:bodyPr>
            <a:normAutofit/>
          </a:bodyPr>
          <a:lstStyle/>
          <a:p>
            <a:pPr lvl="0" algn="justLow">
              <a:lnSpc>
                <a:spcPct val="100000"/>
              </a:lnSpc>
            </a:pPr>
            <a:r>
              <a:rPr lang="en-US" sz="4000" dirty="0">
                <a:latin typeface="Times New Roman" pitchFamily="18" charset="0"/>
                <a:cs typeface="Times New Roman" pitchFamily="18" charset="0"/>
              </a:rPr>
              <a:t>Double diapering is not effective</a:t>
            </a:r>
          </a:p>
          <a:p>
            <a:pPr lvl="0" algn="justLow">
              <a:lnSpc>
                <a:spcPct val="100000"/>
              </a:lnSpc>
            </a:pPr>
            <a:r>
              <a:rPr lang="en-US" sz="4000" dirty="0">
                <a:latin typeface="Times New Roman" pitchFamily="18" charset="0"/>
                <a:cs typeface="Times New Roman" pitchFamily="18" charset="0"/>
              </a:rPr>
              <a:t>Stable hip splinted with a </a:t>
            </a:r>
            <a:r>
              <a:rPr lang="en-US" sz="4000" dirty="0" err="1">
                <a:latin typeface="Times New Roman" pitchFamily="18" charset="0"/>
                <a:cs typeface="Times New Roman" pitchFamily="18" charset="0"/>
              </a:rPr>
              <a:t>pavlik</a:t>
            </a:r>
            <a:r>
              <a:rPr lang="en-US" sz="4000" dirty="0">
                <a:latin typeface="Times New Roman" pitchFamily="18" charset="0"/>
                <a:cs typeface="Times New Roman" pitchFamily="18" charset="0"/>
              </a:rPr>
              <a:t> harness to maintain them in flexion, abduction and external rotation. </a:t>
            </a:r>
          </a:p>
          <a:p>
            <a:pPr lvl="0" algn="justLow">
              <a:lnSpc>
                <a:spcPct val="100000"/>
              </a:lnSpc>
            </a:pPr>
            <a:r>
              <a:rPr lang="en-US" sz="4000" dirty="0">
                <a:latin typeface="Times New Roman" pitchFamily="18" charset="0"/>
                <a:cs typeface="Times New Roman" pitchFamily="18" charset="0"/>
              </a:rPr>
              <a:t>Traction or surgery is usually required to release muscles, tendons, and ligaments  </a:t>
            </a:r>
          </a:p>
          <a:p>
            <a:pPr lvl="0" algn="justLow">
              <a:lnSpc>
                <a:spcPct val="100000"/>
              </a:lnSpc>
            </a:pPr>
            <a:r>
              <a:rPr lang="en-US" sz="4000" dirty="0">
                <a:latin typeface="Times New Roman" pitchFamily="18" charset="0"/>
                <a:cs typeface="Times New Roman" pitchFamily="18" charset="0"/>
              </a:rPr>
              <a:t>A </a:t>
            </a:r>
            <a:r>
              <a:rPr lang="en-US" sz="4000" dirty="0" err="1">
                <a:latin typeface="Times New Roman" pitchFamily="18" charset="0"/>
                <a:cs typeface="Times New Roman" pitchFamily="18" charset="0"/>
              </a:rPr>
              <a:t>spical</a:t>
            </a:r>
            <a:r>
              <a:rPr lang="en-US" sz="4000" dirty="0">
                <a:latin typeface="Times New Roman" pitchFamily="18" charset="0"/>
                <a:cs typeface="Times New Roman" pitchFamily="18" charset="0"/>
              </a:rPr>
              <a:t> cast is applied following surgery.</a:t>
            </a:r>
          </a:p>
          <a:p>
            <a:pPr algn="justLow">
              <a:lnSpc>
                <a:spcPct val="10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8518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br>
              <a:rPr lang="en-US" sz="7300" b="1" dirty="0">
                <a:solidFill>
                  <a:srgbClr val="C00000"/>
                </a:solidFill>
                <a:latin typeface="Times New Roman" pitchFamily="18" charset="0"/>
                <a:cs typeface="Times New Roman" pitchFamily="18" charset="0"/>
              </a:rPr>
            </a:br>
            <a:r>
              <a:rPr lang="en-US" sz="7300" b="1" dirty="0">
                <a:solidFill>
                  <a:srgbClr val="C00000"/>
                </a:solidFill>
                <a:latin typeface="Times New Roman" pitchFamily="18" charset="0"/>
                <a:cs typeface="Times New Roman" pitchFamily="18" charset="0"/>
              </a:rPr>
              <a:t>Types of JRT</a:t>
            </a:r>
            <a:br>
              <a:rPr lang="en-US" sz="7300"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1" cy="5364162"/>
          </a:xfrm>
        </p:spPr>
        <p:txBody>
          <a:bodyPr>
            <a:normAutofit fontScale="92500" lnSpcReduction="10000"/>
          </a:bodyPr>
          <a:lstStyle/>
          <a:p>
            <a:pPr marL="0" indent="0">
              <a:lnSpc>
                <a:spcPct val="120000"/>
              </a:lnSpc>
              <a:buNone/>
            </a:pPr>
            <a:r>
              <a:rPr lang="en-US" sz="3600" u="sng" dirty="0">
                <a:latin typeface="Times New Roman" pitchFamily="18" charset="0"/>
                <a:cs typeface="Times New Roman" pitchFamily="18" charset="0"/>
              </a:rPr>
              <a:t>1-Systemic arthritis</a:t>
            </a:r>
            <a:r>
              <a:rPr lang="en-US" sz="3600" dirty="0">
                <a:latin typeface="Times New Roman" pitchFamily="18" charset="0"/>
                <a:cs typeface="Times New Roman" pitchFamily="18" charset="0"/>
              </a:rPr>
              <a:t>: Entire body is affected involves joint swelling or pain, fevers, and rash. It is the least common category.</a:t>
            </a:r>
          </a:p>
          <a:p>
            <a:pPr marL="0" indent="0" algn="justLow">
              <a:lnSpc>
                <a:spcPct val="120000"/>
              </a:lnSpc>
              <a:buNone/>
            </a:pPr>
            <a:r>
              <a:rPr lang="en-US" sz="3600" u="sng" dirty="0">
                <a:latin typeface="Times New Roman" pitchFamily="18" charset="0"/>
                <a:cs typeface="Times New Roman" pitchFamily="18" charset="0"/>
              </a:rPr>
              <a:t>2-Polyarticular arthritis</a:t>
            </a:r>
            <a:r>
              <a:rPr lang="en-US" sz="3600" dirty="0">
                <a:latin typeface="Times New Roman" pitchFamily="18" charset="0"/>
                <a:cs typeface="Times New Roman" pitchFamily="18" charset="0"/>
              </a:rPr>
              <a:t>: Arthritis in five or more joints with major symptoms of Constant pain in the knees, ankles, wrist, fingers, elbows and shoulders. It may involve large and small joints of the legs and arms, and cervical spine.</a:t>
            </a:r>
          </a:p>
          <a:p>
            <a:pPr marL="0" indent="0">
              <a:lnSpc>
                <a:spcPct val="120000"/>
              </a:lnSpc>
              <a:buNone/>
            </a:pPr>
            <a:r>
              <a:rPr lang="en-US" sz="3600" u="sng" dirty="0">
                <a:latin typeface="Times New Roman" pitchFamily="18" charset="0"/>
                <a:cs typeface="Times New Roman" pitchFamily="18" charset="0"/>
              </a:rPr>
              <a:t>3-Pauciarticular arthritis</a:t>
            </a:r>
            <a:r>
              <a:rPr lang="en-US" sz="3600" dirty="0">
                <a:latin typeface="Times New Roman" pitchFamily="18" charset="0"/>
                <a:cs typeface="Times New Roman" pitchFamily="18" charset="0"/>
              </a:rPr>
              <a:t>:  Arthritis in four or fewer joints within the first 6 month of onset; large joints of knee, ankle, elbow, and wrist are affected.</a:t>
            </a:r>
          </a:p>
          <a:p>
            <a:pPr lvl="0" algn="justLow">
              <a:lnSpc>
                <a:spcPct val="120000"/>
              </a:lnSpc>
              <a:buFont typeface="Wingdings" pitchFamily="2" charset="2"/>
              <a:buChar char="§"/>
            </a:pPr>
            <a:endParaRPr lang="en-US"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01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Clinical Manifestations of JRA</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72209"/>
            <a:ext cx="12192000" cy="5585791"/>
          </a:xfrm>
        </p:spPr>
        <p:txBody>
          <a:bodyPr>
            <a:normAutofit fontScale="77500" lnSpcReduction="20000"/>
          </a:bodyPr>
          <a:lstStyle/>
          <a:p>
            <a:pPr lvl="0" algn="justLow">
              <a:lnSpc>
                <a:spcPct val="120000"/>
              </a:lnSpc>
              <a:buFont typeface="Wingdings" pitchFamily="2" charset="2"/>
              <a:buChar char="§"/>
            </a:pPr>
            <a:r>
              <a:rPr lang="en-US" sz="3600" dirty="0">
                <a:latin typeface="Times New Roman" pitchFamily="18" charset="0"/>
                <a:cs typeface="Times New Roman" pitchFamily="18" charset="0"/>
              </a:rPr>
              <a:t>Joint stiffness in the morning</a:t>
            </a:r>
          </a:p>
          <a:p>
            <a:pPr algn="justLow">
              <a:lnSpc>
                <a:spcPct val="120000"/>
              </a:lnSpc>
              <a:buFont typeface="Wingdings" pitchFamily="2" charset="2"/>
              <a:buChar char="§"/>
            </a:pPr>
            <a:r>
              <a:rPr lang="en-US" sz="3600" dirty="0">
                <a:latin typeface="Times New Roman" pitchFamily="18" charset="0"/>
                <a:cs typeface="Times New Roman" pitchFamily="18" charset="0"/>
              </a:rPr>
              <a:t>Joint Back pain</a:t>
            </a:r>
          </a:p>
          <a:p>
            <a:pPr lvl="0" algn="justLow">
              <a:lnSpc>
                <a:spcPct val="120000"/>
              </a:lnSpc>
              <a:buFont typeface="Wingdings" pitchFamily="2" charset="2"/>
              <a:buChar char="§"/>
            </a:pPr>
            <a:r>
              <a:rPr lang="en-US" sz="3600" dirty="0">
                <a:latin typeface="Times New Roman" pitchFamily="18" charset="0"/>
                <a:cs typeface="Times New Roman" pitchFamily="18" charset="0"/>
              </a:rPr>
              <a:t>Joint damage which affects mobility, strength limited range of motion </a:t>
            </a:r>
          </a:p>
          <a:p>
            <a:pPr lvl="0" algn="justLow">
              <a:lnSpc>
                <a:spcPct val="120000"/>
              </a:lnSpc>
              <a:buFont typeface="Wingdings" pitchFamily="2" charset="2"/>
              <a:buChar char="§"/>
            </a:pPr>
            <a:r>
              <a:rPr lang="en-US" sz="3600" dirty="0">
                <a:latin typeface="Times New Roman" pitchFamily="18" charset="0"/>
                <a:cs typeface="Times New Roman" pitchFamily="18" charset="0"/>
              </a:rPr>
              <a:t>Joints warm or swollen and red</a:t>
            </a:r>
          </a:p>
          <a:p>
            <a:pPr lvl="0" algn="justLow">
              <a:lnSpc>
                <a:spcPct val="120000"/>
              </a:lnSpc>
              <a:buFont typeface="Wingdings" pitchFamily="2" charset="2"/>
              <a:buChar char="§"/>
            </a:pPr>
            <a:r>
              <a:rPr lang="en-US" sz="3600" dirty="0">
                <a:latin typeface="Times New Roman" pitchFamily="18" charset="0"/>
                <a:cs typeface="Times New Roman" pitchFamily="18" charset="0"/>
              </a:rPr>
              <a:t>A child may stop using an affected limb or may limp</a:t>
            </a:r>
          </a:p>
          <a:p>
            <a:pPr algn="justLow">
              <a:lnSpc>
                <a:spcPct val="120000"/>
              </a:lnSpc>
            </a:pPr>
            <a:r>
              <a:rPr lang="en-US" sz="3600" dirty="0">
                <a:latin typeface="Times New Roman" pitchFamily="18" charset="0"/>
                <a:cs typeface="Times New Roman" pitchFamily="18" charset="0"/>
              </a:rPr>
              <a:t>There is periods when symptoms reduce in severity or disappear/ absent for months to years</a:t>
            </a:r>
          </a:p>
          <a:p>
            <a:pPr algn="justLow">
              <a:lnSpc>
                <a:spcPct val="120000"/>
              </a:lnSpc>
            </a:pPr>
            <a:r>
              <a:rPr lang="en-US" sz="3600" dirty="0">
                <a:latin typeface="Times New Roman" pitchFamily="18" charset="0"/>
                <a:cs typeface="Times New Roman" pitchFamily="18" charset="0"/>
              </a:rPr>
              <a:t>Lymphadenopathy: Swollen lymph nodes </a:t>
            </a:r>
          </a:p>
          <a:p>
            <a:pPr algn="justLow">
              <a:lnSpc>
                <a:spcPct val="120000"/>
              </a:lnSpc>
            </a:pPr>
            <a:r>
              <a:rPr lang="en-US" sz="3600" dirty="0">
                <a:latin typeface="Times New Roman" pitchFamily="18" charset="0"/>
                <a:cs typeface="Times New Roman" pitchFamily="18" charset="0"/>
              </a:rPr>
              <a:t>Hepato-splenomegaly, </a:t>
            </a:r>
          </a:p>
          <a:p>
            <a:pPr algn="justLow">
              <a:lnSpc>
                <a:spcPct val="120000"/>
              </a:lnSpc>
            </a:pPr>
            <a:r>
              <a:rPr lang="en-US" sz="3600" dirty="0">
                <a:latin typeface="Times New Roman" pitchFamily="18" charset="0"/>
                <a:cs typeface="Times New Roman" pitchFamily="18" charset="0"/>
              </a:rPr>
              <a:t>Uveitis : eye inflammation, blindness</a:t>
            </a:r>
          </a:p>
          <a:p>
            <a:pPr lvl="0" algn="justLow">
              <a:lnSpc>
                <a:spcPct val="120000"/>
              </a:lnSpc>
              <a:buFont typeface="Wingdings" pitchFamily="2" charset="2"/>
              <a:buChar char="§"/>
            </a:pPr>
            <a:endParaRPr lang="en-US" sz="3600"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8768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839200" cy="1417638"/>
          </a:xfrm>
        </p:spPr>
        <p:txBody>
          <a:bodyPr>
            <a:noAutofit/>
          </a:bodyPr>
          <a:lstStyle/>
          <a:p>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Diagnosis and Tests of JRA</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258957"/>
            <a:ext cx="12006470" cy="5599043"/>
          </a:xfrm>
        </p:spPr>
        <p:txBody>
          <a:bodyPr>
            <a:noAutofit/>
          </a:bodyPr>
          <a:lstStyle/>
          <a:p>
            <a:pPr lvl="0" algn="justLow">
              <a:lnSpc>
                <a:spcPct val="120000"/>
              </a:lnSpc>
            </a:pPr>
            <a:r>
              <a:rPr lang="en-US" sz="2400" dirty="0">
                <a:latin typeface="Times New Roman" pitchFamily="18" charset="0"/>
                <a:cs typeface="Times New Roman" pitchFamily="18" charset="0"/>
              </a:rPr>
              <a:t>The physical examination </a:t>
            </a:r>
          </a:p>
          <a:p>
            <a:pPr lvl="0" algn="justLow">
              <a:lnSpc>
                <a:spcPct val="120000"/>
              </a:lnSpc>
            </a:pPr>
            <a:r>
              <a:rPr lang="en-US" sz="2400" dirty="0">
                <a:latin typeface="Times New Roman" pitchFamily="18" charset="0"/>
                <a:cs typeface="Times New Roman" pitchFamily="18" charset="0"/>
              </a:rPr>
              <a:t>Laboratory Studies: CBC, Erythrocyte sedimentation rate ESR , Antinuclear Antibodies (ANA):positive, Rheumatoid Factors (RF): usually negative, Synovial fluid: class II (inflammatory)</a:t>
            </a:r>
          </a:p>
          <a:p>
            <a:pPr lvl="0" algn="justLow">
              <a:lnSpc>
                <a:spcPct val="120000"/>
              </a:lnSpc>
            </a:pPr>
            <a:r>
              <a:rPr lang="en-US" sz="2400" dirty="0">
                <a:latin typeface="Times New Roman" pitchFamily="18" charset="0"/>
                <a:cs typeface="Times New Roman" pitchFamily="18" charset="0"/>
              </a:rPr>
              <a:t>X-ray findings: soft tissue swelling, osteoporosis, growth disturbance, loss of joint space</a:t>
            </a:r>
          </a:p>
          <a:p>
            <a:pPr lvl="0" algn="justLow">
              <a:lnSpc>
                <a:spcPct val="120000"/>
              </a:lnSpc>
            </a:pPr>
            <a:r>
              <a:rPr lang="en-US" sz="2400" dirty="0">
                <a:latin typeface="Times New Roman" pitchFamily="18" charset="0"/>
                <a:cs typeface="Times New Roman" pitchFamily="18" charset="0"/>
              </a:rPr>
              <a:t>Chest X-ray </a:t>
            </a:r>
          </a:p>
          <a:p>
            <a:pPr lvl="0" algn="justLow">
              <a:lnSpc>
                <a:spcPct val="120000"/>
              </a:lnSpc>
            </a:pPr>
            <a:r>
              <a:rPr lang="en-US" sz="2400" dirty="0">
                <a:latin typeface="Times New Roman" pitchFamily="18" charset="0"/>
                <a:cs typeface="Times New Roman" pitchFamily="18" charset="0"/>
              </a:rPr>
              <a:t>ECG </a:t>
            </a:r>
          </a:p>
          <a:p>
            <a:pPr lvl="0" algn="justLow">
              <a:lnSpc>
                <a:spcPct val="120000"/>
              </a:lnSpc>
            </a:pPr>
            <a:r>
              <a:rPr lang="en-US" sz="2400" dirty="0">
                <a:latin typeface="Times New Roman" pitchFamily="18" charset="0"/>
                <a:cs typeface="Times New Roman" pitchFamily="18" charset="0"/>
              </a:rPr>
              <a:t>Eye exam : should be done on a regular basis, even if there are no eye symptoms</a:t>
            </a:r>
          </a:p>
          <a:p>
            <a:pPr lvl="0" algn="justLow">
              <a:lnSpc>
                <a:spcPct val="12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582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
            <a:ext cx="12085983" cy="1762539"/>
          </a:xfrm>
        </p:spPr>
        <p:txBody>
          <a:bodyPr>
            <a:noAutofit/>
          </a:bodyPr>
          <a:lstStyle/>
          <a:p>
            <a:pPr algn="ctr"/>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Prevention and Treatment of JRA</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5983" cy="5257799"/>
          </a:xfrm>
        </p:spPr>
        <p:txBody>
          <a:bodyPr/>
          <a:lstStyle/>
          <a:p>
            <a:pPr marL="0" indent="0">
              <a:lnSpc>
                <a:spcPct val="100000"/>
              </a:lnSpc>
              <a:buNone/>
            </a:pPr>
            <a:r>
              <a:rPr lang="en-US" sz="3600" dirty="0">
                <a:latin typeface="Times New Roman" pitchFamily="18" charset="0"/>
                <a:cs typeface="Times New Roman" pitchFamily="18" charset="0"/>
              </a:rPr>
              <a:t>There is no known prevention for JRA.</a:t>
            </a:r>
          </a:p>
          <a:p>
            <a:pPr lvl="0">
              <a:lnSpc>
                <a:spcPct val="110000"/>
              </a:lnSpc>
            </a:pPr>
            <a:r>
              <a:rPr lang="en-US" sz="3600" dirty="0">
                <a:latin typeface="Times New Roman" pitchFamily="18" charset="0"/>
                <a:cs typeface="Times New Roman" pitchFamily="18" charset="0"/>
              </a:rPr>
              <a:t>Non-Steroid anti-inflammatory drugs NSAIDs</a:t>
            </a:r>
          </a:p>
          <a:p>
            <a:pPr lvl="0">
              <a:lnSpc>
                <a:spcPct val="110000"/>
              </a:lnSpc>
            </a:pPr>
            <a:r>
              <a:rPr lang="en-US" sz="3600" dirty="0">
                <a:latin typeface="Times New Roman" pitchFamily="18" charset="0"/>
                <a:cs typeface="Times New Roman" pitchFamily="18" charset="0"/>
              </a:rPr>
              <a:t>Aspirin, Tolmetin sodium, ibuprofen, Naproxen</a:t>
            </a:r>
          </a:p>
          <a:p>
            <a:pPr lvl="0">
              <a:lnSpc>
                <a:spcPct val="110000"/>
              </a:lnSpc>
            </a:pPr>
            <a:r>
              <a:rPr lang="en-US" sz="3600" dirty="0">
                <a:latin typeface="Times New Roman" pitchFamily="18" charset="0"/>
                <a:cs typeface="Times New Roman" pitchFamily="18" charset="0"/>
              </a:rPr>
              <a:t>Corticosteroids:  Prednisone; methyl-prednisolone</a:t>
            </a:r>
          </a:p>
          <a:p>
            <a:pPr lvl="0">
              <a:lnSpc>
                <a:spcPct val="110000"/>
              </a:lnSpc>
            </a:pPr>
            <a:r>
              <a:rPr lang="en-US" sz="3600" dirty="0">
                <a:latin typeface="Times New Roman" pitchFamily="18" charset="0"/>
                <a:cs typeface="Times New Roman" pitchFamily="18" charset="0"/>
              </a:rPr>
              <a:t>Used for uncontrolled or life-threatening systemic disease; </a:t>
            </a:r>
          </a:p>
          <a:p>
            <a:pPr lvl="0">
              <a:lnSpc>
                <a:spcPct val="110000"/>
              </a:lnSpc>
            </a:pPr>
            <a:r>
              <a:rPr lang="en-US" sz="3600" dirty="0">
                <a:latin typeface="Times New Roman" pitchFamily="18" charset="0"/>
                <a:cs typeface="Times New Roman" pitchFamily="18" charset="0"/>
              </a:rPr>
              <a:t>Treatment of chronic uveitis as local ophthalmic drops; </a:t>
            </a: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1909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Complications of JRA</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600200"/>
            <a:ext cx="11860696" cy="5257800"/>
          </a:xfrm>
        </p:spPr>
        <p:txBody>
          <a:bodyPr>
            <a:normAutofit/>
          </a:bodyPr>
          <a:lstStyle/>
          <a:p>
            <a:pPr lvl="0" algn="justLow">
              <a:lnSpc>
                <a:spcPct val="100000"/>
              </a:lnSpc>
            </a:pPr>
            <a:r>
              <a:rPr lang="en-US" sz="3600" dirty="0">
                <a:latin typeface="Times New Roman" pitchFamily="18" charset="0"/>
                <a:cs typeface="Times New Roman" pitchFamily="18" charset="0"/>
              </a:rPr>
              <a:t>Wearing away or destruction of slow rate of growth musculoskeletal disabilities. </a:t>
            </a:r>
          </a:p>
          <a:p>
            <a:pPr lvl="0" algn="justLow">
              <a:lnSpc>
                <a:spcPct val="100000"/>
              </a:lnSpc>
            </a:pPr>
            <a:r>
              <a:rPr lang="en-US" sz="3600" dirty="0">
                <a:latin typeface="Times New Roman" pitchFamily="18" charset="0"/>
                <a:cs typeface="Times New Roman" pitchFamily="18" charset="0"/>
              </a:rPr>
              <a:t>Uneven growth of an arm or leg</a:t>
            </a:r>
          </a:p>
          <a:p>
            <a:pPr lvl="0" algn="justLow">
              <a:lnSpc>
                <a:spcPct val="100000"/>
              </a:lnSpc>
            </a:pPr>
            <a:r>
              <a:rPr lang="en-US" sz="3600" dirty="0">
                <a:latin typeface="Times New Roman" pitchFamily="18" charset="0"/>
                <a:cs typeface="Times New Roman" pitchFamily="18" charset="0"/>
              </a:rPr>
              <a:t>Loss of vision or decreased vision </a:t>
            </a:r>
          </a:p>
          <a:p>
            <a:pPr lvl="0" algn="justLow">
              <a:lnSpc>
                <a:spcPct val="100000"/>
              </a:lnSpc>
            </a:pPr>
            <a:r>
              <a:rPr lang="en-US" sz="3600" dirty="0">
                <a:latin typeface="Times New Roman" pitchFamily="18" charset="0"/>
                <a:cs typeface="Times New Roman" pitchFamily="18" charset="0"/>
              </a:rPr>
              <a:t>Anemia </a:t>
            </a:r>
          </a:p>
          <a:p>
            <a:pPr lvl="0" algn="justLow">
              <a:lnSpc>
                <a:spcPct val="100000"/>
              </a:lnSpc>
            </a:pPr>
            <a:r>
              <a:rPr lang="en-US" sz="3600" dirty="0">
                <a:latin typeface="Times New Roman" pitchFamily="18" charset="0"/>
                <a:cs typeface="Times New Roman" pitchFamily="18" charset="0"/>
              </a:rPr>
              <a:t>Pericarditis</a:t>
            </a:r>
          </a:p>
          <a:p>
            <a:pPr lvl="0" algn="justLow">
              <a:lnSpc>
                <a:spcPct val="100000"/>
              </a:lnSpc>
            </a:pPr>
            <a:r>
              <a:rPr lang="en-US" sz="3600" dirty="0">
                <a:latin typeface="Times New Roman" pitchFamily="18" charset="0"/>
                <a:cs typeface="Times New Roman" pitchFamily="18" charset="0"/>
              </a:rPr>
              <a:t>Chronic pain, poor school attendance.</a:t>
            </a:r>
          </a:p>
          <a:p>
            <a:pPr algn="justLow">
              <a:lnSpc>
                <a:spcPct val="10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2290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2099235" cy="1417638"/>
          </a:xfrm>
        </p:spPr>
        <p:txBody>
          <a:bodyPr>
            <a:normAutofit fontScale="90000"/>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Children with MUSCULAR DYSTROPHY (</a:t>
            </a:r>
            <a:r>
              <a:rPr lang="en-US" b="1" dirty="0" err="1">
                <a:solidFill>
                  <a:srgbClr val="C00000"/>
                </a:solidFill>
                <a:latin typeface="Times New Roman" pitchFamily="18" charset="0"/>
                <a:cs typeface="Times New Roman" pitchFamily="18" charset="0"/>
              </a:rPr>
              <a:t>Duchenne</a:t>
            </a:r>
            <a:r>
              <a:rPr lang="en-US" b="1" dirty="0">
                <a:solidFill>
                  <a:srgbClr val="C00000"/>
                </a:solidFill>
                <a:latin typeface="Times New Roman" pitchFamily="18" charset="0"/>
                <a:cs typeface="Times New Roman" pitchFamily="18" charset="0"/>
              </a:rPr>
              <a:t>: DMD</a:t>
            </a:r>
            <a:r>
              <a:rPr lang="en-US" b="1"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93218" cy="5257800"/>
          </a:xfrm>
        </p:spPr>
        <p:txBody>
          <a:bodyPr>
            <a:normAutofit fontScale="77500" lnSpcReduction="20000"/>
          </a:bodyPr>
          <a:lstStyle/>
          <a:p>
            <a:pPr lvl="0">
              <a:lnSpc>
                <a:spcPct val="120000"/>
              </a:lnSpc>
            </a:pPr>
            <a:r>
              <a:rPr lang="en-US" sz="4100" dirty="0">
                <a:latin typeface="Times New Roman" pitchFamily="18" charset="0"/>
                <a:cs typeface="Times New Roman" pitchFamily="18" charset="0"/>
              </a:rPr>
              <a:t>It is a genetic an inherited disorder (X-linked recessive) with progressive degeneration of muscle, that gradually weakens and loss of body’s muscle </a:t>
            </a:r>
          </a:p>
          <a:p>
            <a:pPr lvl="0">
              <a:lnSpc>
                <a:spcPct val="120000"/>
              </a:lnSpc>
            </a:pPr>
            <a:r>
              <a:rPr lang="en-US" sz="4100" dirty="0">
                <a:latin typeface="Times New Roman" pitchFamily="18" charset="0"/>
                <a:cs typeface="Times New Roman" pitchFamily="18" charset="0"/>
              </a:rPr>
              <a:t>Muscles are made up of bundles of fibers (muscle-fiber membrane). </a:t>
            </a:r>
          </a:p>
          <a:p>
            <a:pPr lvl="0" algn="justLow">
              <a:lnSpc>
                <a:spcPct val="120000"/>
              </a:lnSpc>
            </a:pPr>
            <a:r>
              <a:rPr lang="en-US" sz="4100" dirty="0">
                <a:latin typeface="Times New Roman" pitchFamily="18" charset="0"/>
                <a:cs typeface="Times New Roman" pitchFamily="18" charset="0"/>
              </a:rPr>
              <a:t>A group of interdependent proteins along the membrane surrounding each fiber helps to keep muscle cells working properly. </a:t>
            </a:r>
          </a:p>
          <a:p>
            <a:pPr lvl="0" algn="justLow">
              <a:lnSpc>
                <a:spcPct val="120000"/>
              </a:lnSpc>
            </a:pPr>
            <a:r>
              <a:rPr lang="en-US" sz="4100" dirty="0">
                <a:latin typeface="Times New Roman" pitchFamily="18" charset="0"/>
                <a:cs typeface="Times New Roman" pitchFamily="18" charset="0"/>
              </a:rPr>
              <a:t>DMD is caused by a mutation in the gene that produces an important muscle protein called Dystrophin, that needed to build and maintain healthy muscles </a:t>
            </a:r>
          </a:p>
          <a:p>
            <a:pPr lvl="0">
              <a:lnSpc>
                <a:spcPct val="12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07734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Children with MUSCULAR DYSTROPHY (</a:t>
            </a:r>
            <a:r>
              <a:rPr lang="en-US" b="1" dirty="0" err="1">
                <a:solidFill>
                  <a:srgbClr val="C00000"/>
                </a:solidFill>
                <a:latin typeface="Times New Roman" pitchFamily="18" charset="0"/>
                <a:cs typeface="Times New Roman" pitchFamily="18" charset="0"/>
              </a:rPr>
              <a:t>Duchenne</a:t>
            </a:r>
            <a:r>
              <a:rPr lang="en-US" b="1" dirty="0">
                <a:solidFill>
                  <a:srgbClr val="C00000"/>
                </a:solidFill>
                <a:latin typeface="Times New Roman" pitchFamily="18" charset="0"/>
                <a:cs typeface="Times New Roman" pitchFamily="18" charset="0"/>
              </a:rPr>
              <a:t>: DMD</a:t>
            </a:r>
            <a:r>
              <a:rPr lang="en-US" b="1"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0" cy="5257800"/>
          </a:xfrm>
        </p:spPr>
        <p:txBody>
          <a:bodyPr>
            <a:normAutofit/>
          </a:bodyPr>
          <a:lstStyle/>
          <a:p>
            <a:pPr lvl="0" algn="justLow">
              <a:lnSpc>
                <a:spcPct val="120000"/>
              </a:lnSpc>
            </a:pPr>
            <a:r>
              <a:rPr lang="en-US" dirty="0">
                <a:latin typeface="Times New Roman" pitchFamily="18" charset="0"/>
                <a:cs typeface="Times New Roman" pitchFamily="18" charset="0"/>
              </a:rPr>
              <a:t>Onset is before ages 6 years begin by pelvic muscles weaken. By age 12, the majority of children will be unable to walk and made to use a wheelchair.</a:t>
            </a:r>
          </a:p>
          <a:p>
            <a:pPr lvl="0" algn="justLow">
              <a:lnSpc>
                <a:spcPct val="120000"/>
              </a:lnSpc>
            </a:pPr>
            <a:r>
              <a:rPr lang="en-US" dirty="0">
                <a:latin typeface="Times New Roman" pitchFamily="18" charset="0"/>
                <a:cs typeface="Times New Roman" pitchFamily="18" charset="0"/>
              </a:rPr>
              <a:t>People with DMD lose muscle all their lives, but it is usually not noticed until an unusual walking and/or talking around the age of 3 appears</a:t>
            </a:r>
          </a:p>
          <a:p>
            <a:pPr lvl="0">
              <a:lnSpc>
                <a:spcPct val="120000"/>
              </a:lnSpc>
            </a:pPr>
            <a:r>
              <a:rPr lang="en-US" sz="2800" dirty="0">
                <a:latin typeface="Times New Roman" pitchFamily="18" charset="0"/>
                <a:cs typeface="Times New Roman" pitchFamily="18" charset="0"/>
              </a:rPr>
              <a:t>It is the most common and severe form of childhood dystrophy. Lifespan for this type is about 20years.</a:t>
            </a:r>
          </a:p>
          <a:p>
            <a:pPr lvl="0">
              <a:lnSpc>
                <a:spcPct val="120000"/>
              </a:lnSpc>
            </a:pPr>
            <a:r>
              <a:rPr lang="en-US" sz="2800" dirty="0">
                <a:latin typeface="Times New Roman" pitchFamily="18" charset="0"/>
                <a:cs typeface="Times New Roman" pitchFamily="18" charset="0"/>
              </a:rPr>
              <a:t>Girls rarely get this disease. Females with DMD have some of the symptoms like weaker muscles in the back, legs and arms that fatigue easily. May need a wheelchair or other mobility aids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8072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1587</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Calibri Light</vt:lpstr>
      <vt:lpstr>Times</vt:lpstr>
      <vt:lpstr>Times New Roman</vt:lpstr>
      <vt:lpstr>Wingdings</vt:lpstr>
      <vt:lpstr>Office Theme</vt:lpstr>
      <vt:lpstr>PowerPoint Presentation</vt:lpstr>
      <vt:lpstr> 1) Children with JUVENILE RHEUMATOID ARTHRITIS (JRA) </vt:lpstr>
      <vt:lpstr> Types of JRT </vt:lpstr>
      <vt:lpstr> Clinical Manifestations of JRA </vt:lpstr>
      <vt:lpstr> Diagnosis and Tests of JRA </vt:lpstr>
      <vt:lpstr> Prevention and Treatment of JRA </vt:lpstr>
      <vt:lpstr> Complications of JRA </vt:lpstr>
      <vt:lpstr> Children with MUSCULAR DYSTROPHY (Duchenne: DMD) </vt:lpstr>
      <vt:lpstr> Children with MUSCULAR DYSTROPHY (Duchenne: DMD) </vt:lpstr>
      <vt:lpstr>PowerPoint Presentation</vt:lpstr>
      <vt:lpstr> Treatment of DMD </vt:lpstr>
      <vt:lpstr> Complications of DMD   </vt:lpstr>
      <vt:lpstr>2) Children with OSTEOMYELITIS</vt:lpstr>
      <vt:lpstr> Causes of Osteomyelitis </vt:lpstr>
      <vt:lpstr>PowerPoint Presentation</vt:lpstr>
      <vt:lpstr> Diagnostic Studies of Osteomyelitis   </vt:lpstr>
      <vt:lpstr> Treatment of Osteomyelitis  </vt:lpstr>
      <vt:lpstr> Complications of Osteomyelitis  </vt:lpstr>
      <vt:lpstr> 3) CLUB FOOT (Congenital Talipes Aquinovarus ) </vt:lpstr>
      <vt:lpstr> Positions Variations of Clubfoot </vt:lpstr>
      <vt:lpstr> Diagnostic Procedures of Clubfoot </vt:lpstr>
      <vt:lpstr>  4) Children with Developmental Dysplasia Of The Hip (DDH) Congenital Hip Dysplasia (CDH)  </vt:lpstr>
      <vt:lpstr> Classification of DDH / CDH </vt:lpstr>
      <vt:lpstr> Causes of DDH / CDH </vt:lpstr>
      <vt:lpstr> Clinical manifestations of DDH / CDH  </vt:lpstr>
      <vt:lpstr> Diagnostic tests of DDH / CDH </vt:lpstr>
      <vt:lpstr>PowerPoint Presentation</vt:lpstr>
      <vt:lpstr>Treatment of DDH / CDH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183</cp:revision>
  <dcterms:created xsi:type="dcterms:W3CDTF">2022-10-24T04:41:32Z</dcterms:created>
  <dcterms:modified xsi:type="dcterms:W3CDTF">2023-12-26T07:30:06Z</dcterms:modified>
</cp:coreProperties>
</file>