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1103" r:id="rId2"/>
    <p:sldId id="1105" r:id="rId3"/>
    <p:sldId id="1109" r:id="rId4"/>
    <p:sldId id="278" r:id="rId5"/>
    <p:sldId id="1111" r:id="rId6"/>
    <p:sldId id="1113" r:id="rId7"/>
    <p:sldId id="1114" r:id="rId8"/>
    <p:sldId id="296" r:id="rId9"/>
    <p:sldId id="1116" r:id="rId10"/>
    <p:sldId id="1118" r:id="rId11"/>
    <p:sldId id="1120" r:id="rId12"/>
    <p:sldId id="1125" r:id="rId13"/>
    <p:sldId id="1126" r:id="rId14"/>
    <p:sldId id="344" r:id="rId15"/>
    <p:sldId id="1128" r:id="rId16"/>
    <p:sldId id="1129" r:id="rId17"/>
    <p:sldId id="1130" r:id="rId18"/>
    <p:sldId id="1132" r:id="rId19"/>
    <p:sldId id="1136" r:id="rId20"/>
    <p:sldId id="1140" r:id="rId21"/>
    <p:sldId id="1141" r:id="rId22"/>
    <p:sldId id="919" r:id="rId23"/>
    <p:sldId id="921" r:id="rId24"/>
    <p:sldId id="923" r:id="rId25"/>
    <p:sldId id="315" r:id="rId26"/>
    <p:sldId id="1143" r:id="rId27"/>
    <p:sldId id="1144" r:id="rId28"/>
    <p:sldId id="929" r:id="rId29"/>
    <p:sldId id="931" r:id="rId30"/>
    <p:sldId id="1147" r:id="rId31"/>
    <p:sldId id="1149" r:id="rId32"/>
    <p:sldId id="1150" r:id="rId33"/>
    <p:sldId id="949" r:id="rId34"/>
    <p:sldId id="1151" r:id="rId35"/>
    <p:sldId id="954" r:id="rId36"/>
    <p:sldId id="960" r:id="rId37"/>
    <p:sldId id="962" r:id="rId38"/>
    <p:sldId id="965" r:id="rId39"/>
    <p:sldId id="966" r:id="rId40"/>
    <p:sldId id="115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88" autoAdjust="0"/>
    <p:restoredTop sz="94291" autoAdjust="0"/>
  </p:normalViewPr>
  <p:slideViewPr>
    <p:cSldViewPr snapToGrid="0">
      <p:cViewPr varScale="1">
        <p:scale>
          <a:sx n="72" d="100"/>
          <a:sy n="72" d="100"/>
        </p:scale>
        <p:origin x="636" y="78"/>
      </p:cViewPr>
      <p:guideLst/>
    </p:cSldViewPr>
  </p:slideViewPr>
  <p:outlineViewPr>
    <p:cViewPr>
      <p:scale>
        <a:sx n="33" d="100"/>
        <a:sy n="33" d="100"/>
      </p:scale>
      <p:origin x="0" y="-24240"/>
    </p:cViewPr>
  </p:outlineViewPr>
  <p:notesTextViewPr>
    <p:cViewPr>
      <p:scale>
        <a:sx n="1" d="1"/>
        <a:sy n="1" d="1"/>
      </p:scale>
      <p:origin x="0" y="0"/>
    </p:cViewPr>
  </p:notesTextViewPr>
  <p:sorterViewPr>
    <p:cViewPr varScale="1">
      <p:scale>
        <a:sx n="1" d="1"/>
        <a:sy n="1" d="1"/>
      </p:scale>
      <p:origin x="0" y="-164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41762-418C-4E2D-8291-CFABE99A81F4}" type="datetimeFigureOut">
              <a:rPr lang="en-US" smtClean="0"/>
              <a:t>12/26/2023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2CD20-73CA-49C0-9527-A33F1ED4BC64}" type="slidenum">
              <a:rPr lang="en-US" smtClean="0"/>
              <a:t>‹#›</a:t>
            </a:fld>
            <a:endParaRPr lang="en-US"/>
          </a:p>
        </p:txBody>
      </p:sp>
    </p:spTree>
    <p:extLst>
      <p:ext uri="{BB962C8B-B14F-4D97-AF65-F5344CB8AC3E}">
        <p14:creationId xmlns:p14="http://schemas.microsoft.com/office/powerpoint/2010/main" val="196802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7274-A10D-40BB-9CE9-B666D7E455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F90D-2FE8-4C94-8E8A-3A43DB50A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F43B9-FC16-48C9-86C8-5B06369C2277}"/>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5" name="Footer Placeholder 4">
            <a:extLst>
              <a:ext uri="{FF2B5EF4-FFF2-40B4-BE49-F238E27FC236}">
                <a16:creationId xmlns:a16="http://schemas.microsoft.com/office/drawing/2014/main" id="{6E9AD168-3DD8-44B5-872C-B81F3DA02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0F4F5-47A2-46AF-B9F3-C09B84B3A5B3}"/>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159179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ED21-1B07-4969-91A4-782D415C6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45D3C-662D-4953-8422-BCAD5E197F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90C15-1223-4261-A46C-71A4D88E98A3}"/>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5" name="Footer Placeholder 4">
            <a:extLst>
              <a:ext uri="{FF2B5EF4-FFF2-40B4-BE49-F238E27FC236}">
                <a16:creationId xmlns:a16="http://schemas.microsoft.com/office/drawing/2014/main" id="{6D304AED-322C-41D9-A3D0-A07868306A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294A9-D2AB-4695-B628-665B1D3DEA3C}"/>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315341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D88919-B0AF-4FFD-A6D4-B883CE63B2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C2BA-1975-45D5-BC05-4F94FE211D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FFBE2-DF3D-4D44-B659-68548FDFB8EB}"/>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5" name="Footer Placeholder 4">
            <a:extLst>
              <a:ext uri="{FF2B5EF4-FFF2-40B4-BE49-F238E27FC236}">
                <a16:creationId xmlns:a16="http://schemas.microsoft.com/office/drawing/2014/main" id="{73DC3FCE-07AF-4B6B-81A5-24525AFEC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818DC-48DA-4CEC-A407-B7C707080945}"/>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315595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9721-51A5-4EDA-8D93-EE9F7EDE4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4300D2-27BF-490F-9596-C5DEEAA9F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42F75-B2E2-4D12-AE1C-F2719181E6DF}"/>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5" name="Footer Placeholder 4">
            <a:extLst>
              <a:ext uri="{FF2B5EF4-FFF2-40B4-BE49-F238E27FC236}">
                <a16:creationId xmlns:a16="http://schemas.microsoft.com/office/drawing/2014/main" id="{40080F64-6686-4617-B872-FFD73B95A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9CDC1-4F8C-4FFE-ACFE-13466F677DFB}"/>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1821906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ED0E-941D-47B6-B8F3-F40CC278B9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E8221E-1B1A-4DAE-857B-FA2773AB16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DE95FA-BD15-4A66-8CA3-D1FA3F8B6934}"/>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5" name="Footer Placeholder 4">
            <a:extLst>
              <a:ext uri="{FF2B5EF4-FFF2-40B4-BE49-F238E27FC236}">
                <a16:creationId xmlns:a16="http://schemas.microsoft.com/office/drawing/2014/main" id="{9A06F9DE-D02C-4ADE-A3D6-090232806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AEA06-1A16-4680-A517-7055BC25DC0E}"/>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390215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39B8-2229-4551-BB22-DA9650EF68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8E078-E455-4F20-B0D4-0664C9FD4A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FD57BE-DEA4-4CF5-BE46-E46F85B6CD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23A047-5AA7-49EF-AE41-5138DF5E6874}"/>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6" name="Footer Placeholder 5">
            <a:extLst>
              <a:ext uri="{FF2B5EF4-FFF2-40B4-BE49-F238E27FC236}">
                <a16:creationId xmlns:a16="http://schemas.microsoft.com/office/drawing/2014/main" id="{53BEAA98-F754-47DC-8B6E-F228B279C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78461-8F10-4E48-97D0-A4CCF3C3C00E}"/>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4073118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7433-381A-4F6F-8898-29C98529A5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D6886-0149-40DD-BCF8-62979ACF56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26583-1720-4A40-B108-B434A415E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9B4C4-BD9C-4F11-9D84-7E0ACB188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D7B78-B752-4E45-8255-31EC40051B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E0320D-EACB-451D-9C2C-6D5E60E76E4F}"/>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8" name="Footer Placeholder 7">
            <a:extLst>
              <a:ext uri="{FF2B5EF4-FFF2-40B4-BE49-F238E27FC236}">
                <a16:creationId xmlns:a16="http://schemas.microsoft.com/office/drawing/2014/main" id="{D73996B8-1C0A-4A68-A4C6-39B091791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55C8CC-FDF1-46B9-858D-145F2D0A560C}"/>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335125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76FB-4FBD-431B-B83E-4DB98F8B21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72E61-38F3-4262-ADBA-ED96C7EADBD6}"/>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4" name="Footer Placeholder 3">
            <a:extLst>
              <a:ext uri="{FF2B5EF4-FFF2-40B4-BE49-F238E27FC236}">
                <a16:creationId xmlns:a16="http://schemas.microsoft.com/office/drawing/2014/main" id="{B21BB347-2635-4670-9152-6C394DD02F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01DA3E-E09B-4F83-BD7C-7D8F1DFAACBC}"/>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3186210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EDC21-5F3A-4F19-8D7A-1444EBB20702}"/>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3" name="Footer Placeholder 2">
            <a:extLst>
              <a:ext uri="{FF2B5EF4-FFF2-40B4-BE49-F238E27FC236}">
                <a16:creationId xmlns:a16="http://schemas.microsoft.com/office/drawing/2014/main" id="{14728BDB-A1EB-4EE3-B31D-05DDFA22BE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A5D03D-A245-41E4-875E-57B91B23FECD}"/>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262207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E367-8278-448F-9DBD-9A47E63F3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4CA0F6-8E74-484A-969D-7209B5F8E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8A4F40-8972-4DF1-A773-81AEC6B6A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C12F9-1A54-48B2-A751-2C1ED67FD859}"/>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6" name="Footer Placeholder 5">
            <a:extLst>
              <a:ext uri="{FF2B5EF4-FFF2-40B4-BE49-F238E27FC236}">
                <a16:creationId xmlns:a16="http://schemas.microsoft.com/office/drawing/2014/main" id="{C38DC683-A9C9-4378-98E4-0FE8F9065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F0234-49A2-4D48-A6AF-DB71D22505BF}"/>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94661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5CB1-3C2E-49A4-8623-70BA8C907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86E66C-0C5D-47A9-AC54-BCCA36642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D83C58-03BD-4378-9CC7-2A4855918D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DDAAA-4A61-4CE9-A778-96A707CCABAD}"/>
              </a:ext>
            </a:extLst>
          </p:cNvPr>
          <p:cNvSpPr>
            <a:spLocks noGrp="1"/>
          </p:cNvSpPr>
          <p:nvPr>
            <p:ph type="dt" sz="half" idx="10"/>
          </p:nvPr>
        </p:nvSpPr>
        <p:spPr/>
        <p:txBody>
          <a:bodyPr/>
          <a:lstStyle/>
          <a:p>
            <a:fld id="{A3678FF5-2BEF-4C40-9356-BC98A4CF17E6}" type="datetimeFigureOut">
              <a:rPr lang="en-US" smtClean="0"/>
              <a:t>12/26/2023</a:t>
            </a:fld>
            <a:endParaRPr lang="en-US"/>
          </a:p>
        </p:txBody>
      </p:sp>
      <p:sp>
        <p:nvSpPr>
          <p:cNvPr id="6" name="Footer Placeholder 5">
            <a:extLst>
              <a:ext uri="{FF2B5EF4-FFF2-40B4-BE49-F238E27FC236}">
                <a16:creationId xmlns:a16="http://schemas.microsoft.com/office/drawing/2014/main" id="{0C1E13B1-BE29-4F16-893D-94466EA33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1C6CB-894C-4F0B-85A9-5A5F98E4CD91}"/>
              </a:ext>
            </a:extLst>
          </p:cNvPr>
          <p:cNvSpPr>
            <a:spLocks noGrp="1"/>
          </p:cNvSpPr>
          <p:nvPr>
            <p:ph type="sldNum" sz="quarter" idx="12"/>
          </p:nvPr>
        </p:nvSpPr>
        <p:spPr/>
        <p:txBody>
          <a:bodyPr/>
          <a:lstStyle/>
          <a:p>
            <a:fld id="{9259DFCD-3B08-4BFD-8801-A76A61BEBD34}" type="slidenum">
              <a:rPr lang="en-US" smtClean="0"/>
              <a:t>‹#›</a:t>
            </a:fld>
            <a:endParaRPr lang="en-US"/>
          </a:p>
        </p:txBody>
      </p:sp>
    </p:spTree>
    <p:extLst>
      <p:ext uri="{BB962C8B-B14F-4D97-AF65-F5344CB8AC3E}">
        <p14:creationId xmlns:p14="http://schemas.microsoft.com/office/powerpoint/2010/main" val="188918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7D7BE0-38D4-492B-A612-F4BCB9A0B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5EFD2-C3D3-4FED-B4A8-575E627ABC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6341E-1B85-4D16-B4BA-91430D72AB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78FF5-2BEF-4C40-9356-BC98A4CF17E6}" type="datetimeFigureOut">
              <a:rPr lang="en-US" smtClean="0"/>
              <a:t>12/26/2023</a:t>
            </a:fld>
            <a:endParaRPr lang="en-US"/>
          </a:p>
        </p:txBody>
      </p:sp>
      <p:sp>
        <p:nvSpPr>
          <p:cNvPr id="5" name="Footer Placeholder 4">
            <a:extLst>
              <a:ext uri="{FF2B5EF4-FFF2-40B4-BE49-F238E27FC236}">
                <a16:creationId xmlns:a16="http://schemas.microsoft.com/office/drawing/2014/main" id="{1DFAE688-90AB-480A-9311-7B6F4CC191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BA08F3-B112-4B0D-8B18-D9A45654D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DFCD-3B08-4BFD-8801-A76A61BEBD34}" type="slidenum">
              <a:rPr lang="en-US" smtClean="0"/>
              <a:t>‹#›</a:t>
            </a:fld>
            <a:endParaRPr lang="en-US"/>
          </a:p>
        </p:txBody>
      </p:sp>
    </p:spTree>
    <p:extLst>
      <p:ext uri="{BB962C8B-B14F-4D97-AF65-F5344CB8AC3E}">
        <p14:creationId xmlns:p14="http://schemas.microsoft.com/office/powerpoint/2010/main" val="1255833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EA25E2-CEA6-41B6-9F99-2C18A9B849BD}"/>
              </a:ext>
            </a:extLst>
          </p:cNvPr>
          <p:cNvPicPr>
            <a:picLocks noGrp="1" noChangeAspect="1"/>
          </p:cNvPicPr>
          <p:nvPr>
            <p:ph idx="1"/>
          </p:nvPr>
        </p:nvPicPr>
        <p:blipFill>
          <a:blip r:embed="rId2"/>
          <a:stretch>
            <a:fillRect/>
          </a:stretch>
        </p:blipFill>
        <p:spPr>
          <a:xfrm>
            <a:off x="-1" y="0"/>
            <a:ext cx="4068417" cy="6858000"/>
          </a:xfrm>
          <a:prstGeom prst="rect">
            <a:avLst/>
          </a:prstGeom>
        </p:spPr>
      </p:pic>
      <p:sp>
        <p:nvSpPr>
          <p:cNvPr id="6" name="Title 1"/>
          <p:cNvSpPr txBox="1">
            <a:spLocks/>
          </p:cNvSpPr>
          <p:nvPr/>
        </p:nvSpPr>
        <p:spPr>
          <a:xfrm>
            <a:off x="4068416" y="0"/>
            <a:ext cx="8123584" cy="6758609"/>
          </a:xfrm>
          <a:prstGeom prst="rect">
            <a:avLst/>
          </a:prstGeom>
        </p:spPr>
        <p:txBody>
          <a:bodyPr vert="horz" lIns="68580" tIns="34290" rIns="68580" bIns="34290" rtlCol="0" anchor="ctr">
            <a:normAutofit/>
          </a:bodyPr>
          <a:lstStyle/>
          <a:p>
            <a:pPr algn="ctr">
              <a:spcBef>
                <a:spcPct val="0"/>
              </a:spcBef>
              <a:defRPr/>
            </a:pPr>
            <a:r>
              <a:rPr lang="en-US" sz="6000" b="1" dirty="0">
                <a:solidFill>
                  <a:srgbClr val="C00000"/>
                </a:solidFill>
                <a:latin typeface="Times" panose="02020603050405020304" pitchFamily="18" charset="0"/>
                <a:ea typeface="+mj-ea"/>
                <a:cs typeface="Times" panose="02020603050405020304" pitchFamily="18" charset="0"/>
              </a:rPr>
              <a:t>Pediatric </a:t>
            </a:r>
          </a:p>
          <a:p>
            <a:pPr algn="ctr">
              <a:spcBef>
                <a:spcPct val="0"/>
              </a:spcBef>
              <a:defRPr/>
            </a:pPr>
            <a:r>
              <a:rPr lang="en-US" sz="6000" b="1" dirty="0">
                <a:solidFill>
                  <a:srgbClr val="C00000"/>
                </a:solidFill>
                <a:latin typeface="Times" panose="02020603050405020304" pitchFamily="18" charset="0"/>
                <a:ea typeface="+mj-ea"/>
                <a:cs typeface="Times" panose="02020603050405020304" pitchFamily="18" charset="0"/>
              </a:rPr>
              <a:t>and New born Nursing</a:t>
            </a:r>
          </a:p>
          <a:p>
            <a:pPr algn="ctr">
              <a:spcBef>
                <a:spcPct val="0"/>
              </a:spcBef>
              <a:defRPr/>
            </a:pPr>
            <a:r>
              <a:rPr lang="en-US" sz="6000" b="1">
                <a:solidFill>
                  <a:srgbClr val="C00000"/>
                </a:solidFill>
                <a:latin typeface="Times" panose="02020603050405020304" pitchFamily="18" charset="0"/>
                <a:ea typeface="Times New Roman" panose="02020603050405020304" pitchFamily="18" charset="0"/>
                <a:cs typeface="Times" panose="02020603050405020304" pitchFamily="18" charset="0"/>
              </a:rPr>
              <a:t>Unit 10</a:t>
            </a:r>
            <a:br>
              <a:rPr lang="en-US" sz="6000" b="1" dirty="0">
                <a:solidFill>
                  <a:srgbClr val="C00000"/>
                </a:solidFill>
                <a:highlight>
                  <a:srgbClr val="FFFF00"/>
                </a:highlight>
                <a:latin typeface="Times" panose="02020603050405020304" pitchFamily="18" charset="0"/>
                <a:ea typeface="Times New Roman" panose="02020603050405020304" pitchFamily="18" charset="0"/>
                <a:cs typeface="Times" panose="02020603050405020304" pitchFamily="18" charset="0"/>
              </a:rPr>
            </a:br>
            <a:r>
              <a:rPr lang="en-US" sz="6000" b="1" dirty="0">
                <a:solidFill>
                  <a:srgbClr val="C00000"/>
                </a:solidFill>
                <a:latin typeface="Times" panose="02020603050405020304" pitchFamily="18" charset="0"/>
                <a:ea typeface="Times New Roman" panose="02020603050405020304" pitchFamily="18" charset="0"/>
                <a:cs typeface="Times" panose="02020603050405020304" pitchFamily="18" charset="0"/>
              </a:rPr>
              <a:t>Care of the Child with Neurological Disorders</a:t>
            </a:r>
            <a:r>
              <a:rPr lang="en-US" sz="6000" b="1" dirty="0">
                <a:solidFill>
                  <a:srgbClr val="C00000"/>
                </a:solidFill>
                <a:latin typeface="Times" panose="02020603050405020304" pitchFamily="18" charset="0"/>
                <a:ea typeface="+mj-ea"/>
                <a:cs typeface="Times" panose="02020603050405020304" pitchFamily="18" charset="0"/>
              </a:rPr>
              <a:t> </a:t>
            </a:r>
            <a:br>
              <a:rPr lang="en-US" sz="6000" b="1" dirty="0">
                <a:solidFill>
                  <a:srgbClr val="C00000"/>
                </a:solidFill>
                <a:latin typeface="Algerian" pitchFamily="82" charset="0"/>
                <a:ea typeface="+mj-ea"/>
                <a:cs typeface="+mj-cs"/>
              </a:rPr>
            </a:br>
            <a:endParaRPr lang="en-US" sz="6000" b="1" dirty="0">
              <a:solidFill>
                <a:srgbClr val="C00000"/>
              </a:solidFill>
              <a:latin typeface="Algerian" pitchFamily="82" charset="0"/>
              <a:ea typeface="+mj-ea"/>
              <a:cs typeface="+mj-cs"/>
            </a:endParaRPr>
          </a:p>
        </p:txBody>
      </p:sp>
    </p:spTree>
    <p:extLst>
      <p:ext uri="{BB962C8B-B14F-4D97-AF65-F5344CB8AC3E}">
        <p14:creationId xmlns:p14="http://schemas.microsoft.com/office/powerpoint/2010/main" val="4082380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52939"/>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Treatment of </a:t>
            </a:r>
            <a:r>
              <a:rPr lang="en-US" sz="5400" b="1" dirty="0" err="1">
                <a:solidFill>
                  <a:srgbClr val="C00000"/>
                </a:solidFill>
                <a:latin typeface="Times New Roman" pitchFamily="18" charset="0"/>
                <a:cs typeface="Times New Roman" pitchFamily="18" charset="0"/>
              </a:rPr>
              <a:t>Spina</a:t>
            </a:r>
            <a:r>
              <a:rPr lang="en-US" sz="5400" b="1" dirty="0">
                <a:solidFill>
                  <a:srgbClr val="C00000"/>
                </a:solidFill>
                <a:latin typeface="Times New Roman" pitchFamily="18" charset="0"/>
                <a:cs typeface="Times New Roman" pitchFamily="18" charset="0"/>
              </a:rPr>
              <a:t> Bifida</a:t>
            </a:r>
            <a:br>
              <a:rPr lang="en-US" sz="5400" dirty="0">
                <a:solidFill>
                  <a:srgbClr val="C00000"/>
                </a:solidFill>
                <a:latin typeface="Times New Roman" pitchFamily="18" charset="0"/>
                <a:cs typeface="Times New Roman" pitchFamily="18" charset="0"/>
              </a:rPr>
            </a:br>
            <a:endParaRPr lang="en-US" sz="5400" dirty="0">
              <a:solidFill>
                <a:srgbClr val="C00000"/>
              </a:solidFill>
            </a:endParaRPr>
          </a:p>
        </p:txBody>
      </p:sp>
      <p:sp>
        <p:nvSpPr>
          <p:cNvPr id="3" name="Content Placeholder 2"/>
          <p:cNvSpPr>
            <a:spLocks noGrp="1"/>
          </p:cNvSpPr>
          <p:nvPr>
            <p:ph idx="1"/>
          </p:nvPr>
        </p:nvSpPr>
        <p:spPr>
          <a:xfrm>
            <a:off x="0" y="1285461"/>
            <a:ext cx="12072730" cy="5572539"/>
          </a:xfrm>
        </p:spPr>
        <p:txBody>
          <a:bodyPr>
            <a:normAutofit fontScale="92500"/>
          </a:bodyPr>
          <a:lstStyle/>
          <a:p>
            <a:pPr lvl="0">
              <a:buFont typeface="Wingdings" panose="05000000000000000000" pitchFamily="2" charset="2"/>
              <a:buChar char="§"/>
            </a:pPr>
            <a:r>
              <a:rPr lang="en-US" sz="4800" dirty="0">
                <a:latin typeface="Times New Roman" pitchFamily="18" charset="0"/>
                <a:cs typeface="Times New Roman" pitchFamily="18" charset="0"/>
              </a:rPr>
              <a:t>There is no cure for Spina Bifida. </a:t>
            </a:r>
          </a:p>
          <a:p>
            <a:pPr>
              <a:buFont typeface="Wingdings" panose="05000000000000000000" pitchFamily="2" charset="2"/>
              <a:buChar char="§"/>
            </a:pPr>
            <a:r>
              <a:rPr lang="en-US" sz="4800" dirty="0">
                <a:latin typeface="Times New Roman" pitchFamily="18" charset="0"/>
                <a:cs typeface="Times New Roman" pitchFamily="18" charset="0"/>
              </a:rPr>
              <a:t>Newborn with the mild form need no treatment.</a:t>
            </a:r>
          </a:p>
          <a:p>
            <a:pPr>
              <a:buFont typeface="Wingdings" panose="05000000000000000000" pitchFamily="2" charset="2"/>
              <a:buChar char="§"/>
            </a:pPr>
            <a:r>
              <a:rPr lang="en-US" sz="4800" dirty="0">
                <a:latin typeface="Times New Roman" pitchFamily="18" charset="0"/>
                <a:cs typeface="Times New Roman" pitchFamily="18" charset="0"/>
              </a:rPr>
              <a:t>Surgical repair </a:t>
            </a:r>
          </a:p>
          <a:p>
            <a:pPr>
              <a:buFont typeface="Wingdings" panose="05000000000000000000" pitchFamily="2" charset="2"/>
              <a:buChar char="§"/>
            </a:pPr>
            <a:r>
              <a:rPr lang="en-US" sz="4800" dirty="0">
                <a:latin typeface="Times New Roman" pitchFamily="18" charset="0"/>
                <a:cs typeface="Times New Roman" pitchFamily="18" charset="0"/>
              </a:rPr>
              <a:t>Prevent </a:t>
            </a:r>
            <a:r>
              <a:rPr lang="en-US" sz="4800" u="sng" dirty="0">
                <a:latin typeface="Times New Roman" pitchFamily="18" charset="0"/>
                <a:cs typeface="Times New Roman" pitchFamily="18" charset="0"/>
              </a:rPr>
              <a:t>infection</a:t>
            </a:r>
            <a:r>
              <a:rPr lang="en-US" sz="4800" dirty="0">
                <a:latin typeface="Times New Roman" pitchFamily="18" charset="0"/>
                <a:cs typeface="Times New Roman" pitchFamily="18" charset="0"/>
              </a:rPr>
              <a:t> and </a:t>
            </a:r>
            <a:r>
              <a:rPr lang="en-US" sz="4800" u="sng" dirty="0">
                <a:latin typeface="Times New Roman" pitchFamily="18" charset="0"/>
                <a:cs typeface="Times New Roman" pitchFamily="18" charset="0"/>
              </a:rPr>
              <a:t>trauma </a:t>
            </a:r>
            <a:r>
              <a:rPr lang="en-US" sz="4800" dirty="0">
                <a:latin typeface="Times New Roman" pitchFamily="18" charset="0"/>
                <a:cs typeface="Times New Roman" pitchFamily="18" charset="0"/>
              </a:rPr>
              <a:t>of the exposed nerves and tissue </a:t>
            </a:r>
          </a:p>
          <a:p>
            <a:pPr>
              <a:buFont typeface="Wingdings" panose="05000000000000000000" pitchFamily="2" charset="2"/>
              <a:buChar char="§"/>
            </a:pPr>
            <a:r>
              <a:rPr lang="en-US" sz="4800" dirty="0">
                <a:latin typeface="Times New Roman" pitchFamily="18" charset="0"/>
                <a:cs typeface="Times New Roman" pitchFamily="18" charset="0"/>
              </a:rPr>
              <a:t>Fetal surgery: involves opening the mother’s abdomen and uterus and closing opening spinal cord.  </a:t>
            </a:r>
          </a:p>
          <a:p>
            <a:pPr>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br>
              <a:rPr lang="en-US" sz="6000" b="1" dirty="0">
                <a:solidFill>
                  <a:srgbClr val="C00000"/>
                </a:solidFill>
                <a:latin typeface="Times New Roman" pitchFamily="18" charset="0"/>
                <a:cs typeface="Times New Roman" pitchFamily="18" charset="0"/>
              </a:rPr>
            </a:br>
            <a:r>
              <a:rPr lang="en-US" sz="6000" b="1" dirty="0">
                <a:solidFill>
                  <a:srgbClr val="C00000"/>
                </a:solidFill>
                <a:latin typeface="Times New Roman" pitchFamily="18" charset="0"/>
                <a:cs typeface="Times New Roman" pitchFamily="18" charset="0"/>
              </a:rPr>
              <a:t>Prevention of Spina Bifida: </a:t>
            </a:r>
            <a:br>
              <a:rPr lang="en-US" sz="6000" dirty="0">
                <a:solidFill>
                  <a:srgbClr val="C00000"/>
                </a:solidFill>
                <a:latin typeface="Times New Roman" pitchFamily="18" charset="0"/>
                <a:cs typeface="Times New Roman" pitchFamily="18" charset="0"/>
              </a:rPr>
            </a:br>
            <a:endParaRPr lang="en-US" sz="6000" dirty="0">
              <a:solidFill>
                <a:srgbClr val="C00000"/>
              </a:solidFill>
            </a:endParaRPr>
          </a:p>
        </p:txBody>
      </p:sp>
      <p:sp>
        <p:nvSpPr>
          <p:cNvPr id="3" name="Content Placeholder 2"/>
          <p:cNvSpPr>
            <a:spLocks noGrp="1"/>
          </p:cNvSpPr>
          <p:nvPr>
            <p:ph idx="1"/>
          </p:nvPr>
        </p:nvSpPr>
        <p:spPr>
          <a:xfrm>
            <a:off x="119270" y="1600200"/>
            <a:ext cx="11926956" cy="5257800"/>
          </a:xfrm>
        </p:spPr>
        <p:txBody>
          <a:bodyPr/>
          <a:lstStyle/>
          <a:p>
            <a:pPr lvl="0">
              <a:buFont typeface="Wingdings" pitchFamily="2" charset="2"/>
              <a:buChar char="§"/>
            </a:pPr>
            <a:r>
              <a:rPr lang="en-US" sz="4000" dirty="0">
                <a:latin typeface="Times New Roman" pitchFamily="18" charset="0"/>
                <a:cs typeface="Times New Roman" pitchFamily="18" charset="0"/>
              </a:rPr>
              <a:t>Folic Acid 70% Neural Tube Defects can be prevented </a:t>
            </a:r>
          </a:p>
          <a:p>
            <a:pPr lvl="0">
              <a:buFont typeface="Wingdings" pitchFamily="2" charset="2"/>
              <a:buChar char="§"/>
            </a:pPr>
            <a:r>
              <a:rPr lang="en-US" sz="4000" dirty="0">
                <a:latin typeface="Times New Roman" pitchFamily="18" charset="0"/>
                <a:cs typeface="Times New Roman" pitchFamily="18" charset="0"/>
              </a:rPr>
              <a:t>Multivitamin of 400 micrograms of folic acid every day  </a:t>
            </a:r>
          </a:p>
          <a:p>
            <a:pPr lvl="0">
              <a:buFont typeface="Wingdings" pitchFamily="2" charset="2"/>
              <a:buChar char="§"/>
            </a:pPr>
            <a:r>
              <a:rPr lang="en-US" sz="4000" dirty="0">
                <a:latin typeface="Times New Roman" pitchFamily="18" charset="0"/>
                <a:cs typeface="Times New Roman" pitchFamily="18" charset="0"/>
              </a:rPr>
              <a:t>Foods high in folic acid: dried beans, oranges, liver, nuts, juices:  orange, pineapple, tomato, avocado, leafy green vegetables</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91" y="0"/>
            <a:ext cx="11410121" cy="1417638"/>
          </a:xfrm>
        </p:spPr>
        <p:txBody>
          <a:bodyPr>
            <a:normAutofit/>
          </a:bodyPr>
          <a:lstStyle/>
          <a:p>
            <a:r>
              <a:rPr lang="en-US" sz="6000" b="1" dirty="0">
                <a:solidFill>
                  <a:srgbClr val="C00000"/>
                </a:solidFill>
                <a:latin typeface="Times New Roman" pitchFamily="18" charset="0"/>
                <a:cs typeface="Times New Roman" pitchFamily="18" charset="0"/>
              </a:rPr>
              <a:t>2) Children with Hydrocephalus</a:t>
            </a:r>
            <a:endParaRPr lang="en-US" sz="6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 y="1600200"/>
            <a:ext cx="12072731" cy="5257800"/>
          </a:xfrm>
        </p:spPr>
        <p:txBody>
          <a:bodyPr>
            <a:normAutofit fontScale="85000" lnSpcReduction="10000"/>
          </a:bodyPr>
          <a:lstStyle/>
          <a:p>
            <a:pPr>
              <a:lnSpc>
                <a:spcPct val="120000"/>
              </a:lnSpc>
              <a:buFont typeface="Wingdings" panose="05000000000000000000" pitchFamily="2" charset="2"/>
              <a:buChar char="v"/>
            </a:pPr>
            <a:r>
              <a:rPr lang="en-US" sz="5800" dirty="0">
                <a:latin typeface="Times New Roman" pitchFamily="18" charset="0"/>
                <a:cs typeface="Times New Roman" pitchFamily="18" charset="0"/>
              </a:rPr>
              <a:t>Buildup of Cerebrospinal Fluid (CSF) inside the skull within brain ventricles</a:t>
            </a:r>
          </a:p>
          <a:p>
            <a:pPr>
              <a:lnSpc>
                <a:spcPct val="120000"/>
              </a:lnSpc>
              <a:buFont typeface="Wingdings" panose="05000000000000000000" pitchFamily="2" charset="2"/>
              <a:buChar char="v"/>
            </a:pPr>
            <a:r>
              <a:rPr lang="en-US" sz="5800" b="1" dirty="0">
                <a:latin typeface="Times New Roman" pitchFamily="18" charset="0"/>
                <a:cs typeface="Times New Roman" pitchFamily="18" charset="0"/>
              </a:rPr>
              <a:t>Causes of Hydrocephalus:</a:t>
            </a:r>
          </a:p>
          <a:p>
            <a:pPr marL="914400" indent="-914400">
              <a:lnSpc>
                <a:spcPct val="120000"/>
              </a:lnSpc>
              <a:buFont typeface="+mj-lt"/>
              <a:buAutoNum type="arabicPeriod"/>
            </a:pPr>
            <a:r>
              <a:rPr lang="en-US" sz="5800" dirty="0">
                <a:latin typeface="Times New Roman" pitchFamily="18" charset="0"/>
                <a:cs typeface="Times New Roman" pitchFamily="18" charset="0"/>
              </a:rPr>
              <a:t>Congenital: Present at birth</a:t>
            </a:r>
          </a:p>
          <a:p>
            <a:pPr marL="914400" indent="-914400">
              <a:lnSpc>
                <a:spcPct val="120000"/>
              </a:lnSpc>
              <a:buFont typeface="+mj-lt"/>
              <a:buAutoNum type="arabicPeriod"/>
            </a:pPr>
            <a:r>
              <a:rPr lang="en-US" sz="5800" dirty="0">
                <a:latin typeface="Times New Roman" pitchFamily="18" charset="0"/>
                <a:cs typeface="Times New Roman" pitchFamily="18" charset="0"/>
              </a:rPr>
              <a:t>Acquired : As a result of disease process</a:t>
            </a:r>
          </a:p>
          <a:p>
            <a:endParaRPr lang="en-US" sz="5400" dirty="0">
              <a:latin typeface="Times New Roman" pitchFamily="18" charset="0"/>
              <a:cs typeface="Times New Roman" pitchFamily="18" charset="0"/>
            </a:endParaRP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69" y="0"/>
            <a:ext cx="11979965" cy="1417638"/>
          </a:xfrm>
        </p:spPr>
        <p:txBody>
          <a:bodyPr>
            <a:normAutofit/>
          </a:bodyPr>
          <a:lstStyle/>
          <a:p>
            <a:pPr algn="ctr"/>
            <a:r>
              <a:rPr lang="en-US" b="1" dirty="0">
                <a:solidFill>
                  <a:srgbClr val="C00000"/>
                </a:solidFill>
                <a:latin typeface="Times New Roman" pitchFamily="18" charset="0"/>
                <a:cs typeface="Times New Roman" pitchFamily="18" charset="0"/>
              </a:rPr>
              <a:t>Signs and Symptoms of Hydrocephalus</a:t>
            </a:r>
            <a:br>
              <a:rPr lang="en-US" dirty="0">
                <a:solidFill>
                  <a:srgbClr val="C00000"/>
                </a:solidFill>
                <a:latin typeface="Times New Roman" pitchFamily="18" charset="0"/>
                <a:cs typeface="Times New Roman" pitchFamily="18" charset="0"/>
              </a:rPr>
            </a:br>
            <a:endParaRPr lang="en-US" dirty="0">
              <a:solidFill>
                <a:srgbClr val="C00000"/>
              </a:solidFill>
            </a:endParaRPr>
          </a:p>
        </p:txBody>
      </p:sp>
      <p:sp>
        <p:nvSpPr>
          <p:cNvPr id="3" name="Content Placeholder 2"/>
          <p:cNvSpPr>
            <a:spLocks noGrp="1"/>
          </p:cNvSpPr>
          <p:nvPr>
            <p:ph idx="1"/>
          </p:nvPr>
        </p:nvSpPr>
        <p:spPr>
          <a:xfrm>
            <a:off x="119269" y="1219200"/>
            <a:ext cx="11781183" cy="5638800"/>
          </a:xfrm>
        </p:spPr>
        <p:txBody>
          <a:bodyPr>
            <a:normAutofit/>
          </a:bodyPr>
          <a:lstStyle/>
          <a:p>
            <a:pPr lvl="0"/>
            <a:r>
              <a:rPr lang="en-US" sz="3600" dirty="0">
                <a:latin typeface="Times New Roman" pitchFamily="18" charset="0"/>
                <a:cs typeface="Times New Roman" pitchFamily="18" charset="0"/>
              </a:rPr>
              <a:t>Head enlargement</a:t>
            </a:r>
          </a:p>
          <a:p>
            <a:pPr lvl="0"/>
            <a:r>
              <a:rPr lang="en-US" sz="3600" dirty="0">
                <a:latin typeface="Times New Roman" pitchFamily="18" charset="0"/>
                <a:cs typeface="Times New Roman" pitchFamily="18" charset="0"/>
              </a:rPr>
              <a:t>Fontanels bulging or tense </a:t>
            </a:r>
          </a:p>
          <a:p>
            <a:pPr lvl="0"/>
            <a:r>
              <a:rPr lang="en-US" sz="3600" dirty="0">
                <a:latin typeface="Times New Roman" pitchFamily="18" charset="0"/>
                <a:cs typeface="Times New Roman" pitchFamily="18" charset="0"/>
              </a:rPr>
              <a:t>Vomiting</a:t>
            </a:r>
          </a:p>
          <a:p>
            <a:pPr lvl="0"/>
            <a:r>
              <a:rPr lang="en-US" sz="3600" dirty="0">
                <a:latin typeface="Times New Roman" pitchFamily="18" charset="0"/>
                <a:cs typeface="Times New Roman" pitchFamily="18" charset="0"/>
              </a:rPr>
              <a:t>Irritability</a:t>
            </a:r>
          </a:p>
          <a:p>
            <a:pPr lvl="0"/>
            <a:r>
              <a:rPr lang="en-US" sz="3600" dirty="0">
                <a:latin typeface="Times New Roman" pitchFamily="18" charset="0"/>
                <a:cs typeface="Times New Roman" pitchFamily="18" charset="0"/>
              </a:rPr>
              <a:t>Lethargy</a:t>
            </a:r>
          </a:p>
          <a:p>
            <a:pPr lvl="0"/>
            <a:r>
              <a:rPr lang="en-US" sz="3600" dirty="0">
                <a:latin typeface="Times New Roman" pitchFamily="18" charset="0"/>
                <a:cs typeface="Times New Roman" pitchFamily="18" charset="0"/>
              </a:rPr>
              <a:t>Downward displacement of eyes</a:t>
            </a:r>
          </a:p>
          <a:p>
            <a:pPr lvl="0"/>
            <a:r>
              <a:rPr lang="en-US" sz="3600" dirty="0">
                <a:latin typeface="Times New Roman" pitchFamily="18" charset="0"/>
                <a:cs typeface="Times New Roman" pitchFamily="18" charset="0"/>
              </a:rPr>
              <a:t>Seizures</a:t>
            </a:r>
          </a:p>
          <a:p>
            <a:pPr lvl="0"/>
            <a:r>
              <a:rPr lang="en-US" sz="3600" dirty="0">
                <a:latin typeface="Times New Roman" pitchFamily="18" charset="0"/>
                <a:cs typeface="Times New Roman" pitchFamily="18" charset="0"/>
              </a:rPr>
              <a:t>High pitched cryin</a:t>
            </a:r>
            <a:r>
              <a:rPr lang="en-US" dirty="0">
                <a:latin typeface="Times New Roman" pitchFamily="18" charset="0"/>
                <a:cs typeface="Times New Roman" pitchFamily="18" charset="0"/>
              </a:rPr>
              <a:t>g</a:t>
            </a:r>
          </a:p>
          <a:p>
            <a:endParaRPr lang="en-US" dirty="0"/>
          </a:p>
        </p:txBody>
      </p:sp>
      <p:pic>
        <p:nvPicPr>
          <p:cNvPr id="4" name="Picture 3">
            <a:extLst>
              <a:ext uri="{FF2B5EF4-FFF2-40B4-BE49-F238E27FC236}">
                <a16:creationId xmlns:a16="http://schemas.microsoft.com/office/drawing/2014/main" id="{34EACE37-A6CC-4452-B257-5AD91669110F}"/>
              </a:ext>
            </a:extLst>
          </p:cNvPr>
          <p:cNvPicPr>
            <a:picLocks noChangeAspect="1"/>
          </p:cNvPicPr>
          <p:nvPr/>
        </p:nvPicPr>
        <p:blipFill>
          <a:blip r:embed="rId2"/>
          <a:stretch>
            <a:fillRect/>
          </a:stretch>
        </p:blipFill>
        <p:spPr>
          <a:xfrm>
            <a:off x="7394714" y="1325217"/>
            <a:ext cx="4668078" cy="54267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991600" cy="1417638"/>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Treatment of Hydrocephalus</a:t>
            </a:r>
            <a:br>
              <a:rPr lang="en-US" sz="5400" dirty="0">
                <a:solidFill>
                  <a:srgbClr val="C00000"/>
                </a:solidFill>
                <a:latin typeface="Times New Roman" pitchFamily="18" charset="0"/>
                <a:cs typeface="Times New Roman" pitchFamily="18" charset="0"/>
              </a:rPr>
            </a:br>
            <a:endParaRPr lang="en-US" sz="5400" dirty="0">
              <a:solidFill>
                <a:srgbClr val="C00000"/>
              </a:solidFill>
            </a:endParaRPr>
          </a:p>
        </p:txBody>
      </p:sp>
      <p:sp>
        <p:nvSpPr>
          <p:cNvPr id="3" name="Content Placeholder 2"/>
          <p:cNvSpPr>
            <a:spLocks noGrp="1"/>
          </p:cNvSpPr>
          <p:nvPr>
            <p:ph idx="1"/>
          </p:nvPr>
        </p:nvSpPr>
        <p:spPr>
          <a:xfrm>
            <a:off x="119269" y="1600200"/>
            <a:ext cx="8627165" cy="5257800"/>
          </a:xfrm>
        </p:spPr>
        <p:txBody>
          <a:bodyPr>
            <a:normAutofit/>
          </a:bodyPr>
          <a:lstStyle/>
          <a:p>
            <a:pPr lvl="0"/>
            <a:r>
              <a:rPr lang="en-US" sz="4400" dirty="0">
                <a:latin typeface="Times New Roman" pitchFamily="18" charset="0"/>
                <a:cs typeface="Times New Roman" pitchFamily="18" charset="0"/>
              </a:rPr>
              <a:t>Surgical removal of obstruction</a:t>
            </a:r>
          </a:p>
          <a:p>
            <a:pPr lvl="0"/>
            <a:r>
              <a:rPr lang="en-US" sz="4400" dirty="0">
                <a:latin typeface="Times New Roman" pitchFamily="18" charset="0"/>
                <a:cs typeface="Times New Roman" pitchFamily="18" charset="0"/>
              </a:rPr>
              <a:t>Placement of shunt VP shunt (</a:t>
            </a:r>
            <a:r>
              <a:rPr lang="en-US" sz="4400" dirty="0" err="1">
                <a:latin typeface="Times New Roman" pitchFamily="18" charset="0"/>
                <a:cs typeface="Times New Roman" pitchFamily="18" charset="0"/>
              </a:rPr>
              <a:t>Ventriculo</a:t>
            </a:r>
            <a:r>
              <a:rPr lang="en-US" sz="4400" dirty="0">
                <a:latin typeface="Times New Roman" pitchFamily="18" charset="0"/>
                <a:cs typeface="Times New Roman" pitchFamily="18" charset="0"/>
              </a:rPr>
              <a:t>-Peritoneal Shunt)</a:t>
            </a:r>
          </a:p>
          <a:p>
            <a:pPr lvl="0"/>
            <a:r>
              <a:rPr lang="en-US" sz="4400" dirty="0">
                <a:latin typeface="Times New Roman" pitchFamily="18" charset="0"/>
                <a:cs typeface="Times New Roman" pitchFamily="18" charset="0"/>
              </a:rPr>
              <a:t>Their management is  complex and long term</a:t>
            </a:r>
          </a:p>
          <a:p>
            <a:endParaRPr lang="en-US" sz="44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BD471C95-D428-43F1-8510-807F7E7240F5}"/>
              </a:ext>
            </a:extLst>
          </p:cNvPr>
          <p:cNvPicPr>
            <a:picLocks noChangeAspect="1"/>
          </p:cNvPicPr>
          <p:nvPr/>
        </p:nvPicPr>
        <p:blipFill>
          <a:blip r:embed="rId2"/>
          <a:stretch>
            <a:fillRect/>
          </a:stretch>
        </p:blipFill>
        <p:spPr>
          <a:xfrm>
            <a:off x="8405771" y="1554020"/>
            <a:ext cx="3494681" cy="53039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Complications</a:t>
            </a:r>
            <a:r>
              <a:rPr lang="en-US" sz="4800" dirty="0">
                <a:solidFill>
                  <a:srgbClr val="C00000"/>
                </a:solidFill>
                <a:latin typeface="Times New Roman" pitchFamily="18" charset="0"/>
                <a:cs typeface="Times New Roman" pitchFamily="18" charset="0"/>
              </a:rPr>
              <a:t> </a:t>
            </a:r>
            <a:r>
              <a:rPr lang="en-US" sz="4800" b="1" dirty="0">
                <a:solidFill>
                  <a:srgbClr val="C00000"/>
                </a:solidFill>
                <a:latin typeface="Times New Roman" pitchFamily="18" charset="0"/>
                <a:cs typeface="Times New Roman" pitchFamily="18" charset="0"/>
              </a:rPr>
              <a:t>of Hydrocephalus:</a:t>
            </a:r>
            <a:br>
              <a:rPr lang="en-US" sz="4800" dirty="0">
                <a:solidFill>
                  <a:srgbClr val="C00000"/>
                </a:solidFill>
                <a:latin typeface="Times New Roman" pitchFamily="18" charset="0"/>
                <a:cs typeface="Times New Roman" pitchFamily="18" charset="0"/>
              </a:rPr>
            </a:br>
            <a:endParaRPr lang="en-US" sz="4800" dirty="0">
              <a:solidFill>
                <a:srgbClr val="C00000"/>
              </a:solidFill>
            </a:endParaRPr>
          </a:p>
        </p:txBody>
      </p:sp>
      <p:sp>
        <p:nvSpPr>
          <p:cNvPr id="3" name="Content Placeholder 2"/>
          <p:cNvSpPr>
            <a:spLocks noGrp="1"/>
          </p:cNvSpPr>
          <p:nvPr>
            <p:ph idx="1"/>
          </p:nvPr>
        </p:nvSpPr>
        <p:spPr>
          <a:xfrm>
            <a:off x="371061" y="1600200"/>
            <a:ext cx="10296939" cy="5257800"/>
          </a:xfrm>
        </p:spPr>
        <p:txBody>
          <a:bodyPr>
            <a:normAutofit/>
          </a:bodyPr>
          <a:lstStyle/>
          <a:p>
            <a:pPr lvl="0" algn="ctr">
              <a:buFont typeface="Wingdings" pitchFamily="2" charset="2"/>
              <a:buChar char="§"/>
            </a:pPr>
            <a:r>
              <a:rPr lang="en-US" sz="4800" dirty="0">
                <a:latin typeface="Times New Roman" pitchFamily="18" charset="0"/>
                <a:cs typeface="Times New Roman" pitchFamily="18" charset="0"/>
              </a:rPr>
              <a:t>VP shunt obstruction/malfunction </a:t>
            </a:r>
          </a:p>
          <a:p>
            <a:pPr lvl="0" algn="ctr">
              <a:buFont typeface="Wingdings" pitchFamily="2" charset="2"/>
              <a:buChar char="§"/>
            </a:pPr>
            <a:r>
              <a:rPr lang="en-US" sz="4800" dirty="0">
                <a:latin typeface="Times New Roman" pitchFamily="18" charset="0"/>
                <a:cs typeface="Times New Roman" pitchFamily="18" charset="0"/>
              </a:rPr>
              <a:t>Infection/meningitis </a:t>
            </a:r>
          </a:p>
          <a:p>
            <a:pPr lvl="0" algn="ctr">
              <a:buFont typeface="Wingdings" pitchFamily="2" charset="2"/>
              <a:buChar char="§"/>
            </a:pPr>
            <a:r>
              <a:rPr lang="en-US" sz="4800" dirty="0">
                <a:latin typeface="Times New Roman" pitchFamily="18" charset="0"/>
                <a:cs typeface="Times New Roman" pitchFamily="18" charset="0"/>
              </a:rPr>
              <a:t>Permanent disability.</a:t>
            </a:r>
          </a:p>
          <a:p>
            <a:pPr lvl="0" algn="ctr">
              <a:buFont typeface="Wingdings" pitchFamily="2" charset="2"/>
              <a:buChar char="§"/>
            </a:pPr>
            <a:r>
              <a:rPr lang="en-US" sz="4800" dirty="0">
                <a:latin typeface="Times New Roman" pitchFamily="18" charset="0"/>
                <a:cs typeface="Times New Roman" pitchFamily="18" charset="0"/>
              </a:rPr>
              <a:t>Permanent disability</a:t>
            </a:r>
          </a:p>
          <a:p>
            <a:pPr algn="ctr">
              <a:buFont typeface="Wingdings" pitchFamily="2" charset="2"/>
              <a:buChar char="§"/>
            </a:pPr>
            <a:endParaRPr lang="en-US" sz="4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121" y="152400"/>
            <a:ext cx="11078817" cy="1265238"/>
          </a:xfrm>
        </p:spPr>
        <p:txBody>
          <a:bodyPr>
            <a:noAutofit/>
          </a:bodyPr>
          <a:lstStyle/>
          <a:p>
            <a:r>
              <a:rPr lang="en-US" b="1" dirty="0">
                <a:solidFill>
                  <a:srgbClr val="C00000"/>
                </a:solidFill>
                <a:latin typeface="Times New Roman" pitchFamily="18" charset="0"/>
                <a:cs typeface="Times New Roman" pitchFamily="18" charset="0"/>
              </a:rPr>
              <a:t>3) Children with MENINGITIS</a:t>
            </a:r>
            <a:br>
              <a:rPr lang="en-US" b="1" dirty="0">
                <a:solidFill>
                  <a:srgbClr val="C00000"/>
                </a:solidFill>
                <a:latin typeface="Times New Roman" pitchFamily="18" charset="0"/>
                <a:cs typeface="Times New Roman" pitchFamily="18" charset="0"/>
              </a:rPr>
            </a:br>
            <a:endParaRPr lang="en-US"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1417638"/>
            <a:ext cx="12191999" cy="5440362"/>
          </a:xfrm>
        </p:spPr>
        <p:txBody>
          <a:bodyPr>
            <a:normAutofit fontScale="77500" lnSpcReduction="20000"/>
          </a:bodyPr>
          <a:lstStyle/>
          <a:p>
            <a:pPr>
              <a:buFont typeface="Wingdings" panose="05000000000000000000" pitchFamily="2" charset="2"/>
              <a:buChar char="§"/>
            </a:pPr>
            <a:r>
              <a:rPr lang="en-US" sz="4800" dirty="0">
                <a:latin typeface="Times New Roman" pitchFamily="18" charset="0"/>
                <a:cs typeface="Times New Roman" pitchFamily="18" charset="0"/>
              </a:rPr>
              <a:t>Most common in infancy. 95% of the cases occur between 1 month- 5 years of age </a:t>
            </a:r>
          </a:p>
          <a:p>
            <a:pPr>
              <a:buFont typeface="Wingdings" panose="05000000000000000000" pitchFamily="2" charset="2"/>
              <a:buChar char="§"/>
            </a:pPr>
            <a:r>
              <a:rPr lang="en-US" sz="4800" b="1" dirty="0">
                <a:solidFill>
                  <a:srgbClr val="C00000"/>
                </a:solidFill>
                <a:latin typeface="Times New Roman" pitchFamily="18" charset="0"/>
                <a:cs typeface="Times New Roman" pitchFamily="18" charset="0"/>
              </a:rPr>
              <a:t>Routes of Meningitis Infection:</a:t>
            </a:r>
          </a:p>
          <a:p>
            <a:pPr>
              <a:buFont typeface="Wingdings" panose="05000000000000000000" pitchFamily="2" charset="2"/>
              <a:buChar char="ü"/>
            </a:pPr>
            <a:r>
              <a:rPr lang="en-US" sz="4800" dirty="0">
                <a:latin typeface="Times New Roman" pitchFamily="18" charset="0"/>
                <a:cs typeface="Times New Roman" pitchFamily="18" charset="0"/>
              </a:rPr>
              <a:t>Nasopharynx </a:t>
            </a:r>
          </a:p>
          <a:p>
            <a:pPr>
              <a:buFont typeface="Wingdings" panose="05000000000000000000" pitchFamily="2" charset="2"/>
              <a:buChar char="ü"/>
            </a:pPr>
            <a:r>
              <a:rPr lang="en-US" sz="4800" dirty="0">
                <a:latin typeface="Times New Roman" pitchFamily="18" charset="0"/>
                <a:cs typeface="Times New Roman" pitchFamily="18" charset="0"/>
              </a:rPr>
              <a:t>Blood stream</a:t>
            </a:r>
          </a:p>
          <a:p>
            <a:pPr>
              <a:buFont typeface="Wingdings" panose="05000000000000000000" pitchFamily="2" charset="2"/>
              <a:buChar char="ü"/>
            </a:pPr>
            <a:r>
              <a:rPr lang="en-US" sz="4800" dirty="0">
                <a:latin typeface="Times New Roman" pitchFamily="18" charset="0"/>
                <a:cs typeface="Times New Roman" pitchFamily="18" charset="0"/>
              </a:rPr>
              <a:t>Direct spread (skull fracture, </a:t>
            </a:r>
            <a:r>
              <a:rPr lang="en-US" sz="4800" dirty="0" err="1">
                <a:latin typeface="Times New Roman" pitchFamily="18" charset="0"/>
                <a:cs typeface="Times New Roman" pitchFamily="18" charset="0"/>
              </a:rPr>
              <a:t>encephalocel</a:t>
            </a:r>
            <a:r>
              <a:rPr lang="en-US" sz="4800" dirty="0">
                <a:latin typeface="Times New Roman" pitchFamily="18" charset="0"/>
                <a:cs typeface="Times New Roman" pitchFamily="18" charset="0"/>
              </a:rPr>
              <a:t>	</a:t>
            </a:r>
          </a:p>
          <a:p>
            <a:pPr>
              <a:buFont typeface="Wingdings" panose="05000000000000000000" pitchFamily="2" charset="2"/>
              <a:buChar char="ü"/>
            </a:pPr>
            <a:r>
              <a:rPr lang="en-US" sz="4800" dirty="0">
                <a:latin typeface="Times New Roman" pitchFamily="18" charset="0"/>
                <a:cs typeface="Times New Roman" pitchFamily="18" charset="0"/>
              </a:rPr>
              <a:t>Infected </a:t>
            </a:r>
            <a:r>
              <a:rPr lang="en-US" sz="4800" dirty="0" err="1">
                <a:latin typeface="Times New Roman" pitchFamily="18" charset="0"/>
                <a:cs typeface="Times New Roman" pitchFamily="18" charset="0"/>
              </a:rPr>
              <a:t>Ventriculo</a:t>
            </a:r>
            <a:r>
              <a:rPr lang="en-US" sz="4800" dirty="0">
                <a:latin typeface="Times New Roman" pitchFamily="18" charset="0"/>
                <a:cs typeface="Times New Roman" pitchFamily="18" charset="0"/>
              </a:rPr>
              <a:t>-peritoneal shunts.</a:t>
            </a:r>
          </a:p>
          <a:p>
            <a:pPr>
              <a:buFont typeface="Wingdings" panose="05000000000000000000" pitchFamily="2" charset="2"/>
              <a:buChar char="ü"/>
            </a:pPr>
            <a:r>
              <a:rPr lang="en-US" sz="4800" dirty="0">
                <a:latin typeface="Times New Roman" pitchFamily="18" charset="0"/>
                <a:cs typeface="Times New Roman" pitchFamily="18" charset="0"/>
              </a:rPr>
              <a:t>Congenital defects</a:t>
            </a:r>
          </a:p>
          <a:p>
            <a:pPr>
              <a:buFont typeface="Wingdings" panose="05000000000000000000" pitchFamily="2" charset="2"/>
              <a:buChar char="ü"/>
            </a:pPr>
            <a:r>
              <a:rPr lang="en-US" sz="4800" dirty="0">
                <a:latin typeface="Times New Roman" pitchFamily="18" charset="0"/>
                <a:cs typeface="Times New Roman" pitchFamily="18" charset="0"/>
              </a:rPr>
              <a:t>Sinusitis </a:t>
            </a:r>
            <a:endParaRPr lang="en-US" sz="4800" u="sng" dirty="0">
              <a:latin typeface="Times New Roman" pitchFamily="18" charset="0"/>
              <a:cs typeface="Times New Roman" pitchFamily="18" charset="0"/>
            </a:endParaRPr>
          </a:p>
          <a:p>
            <a:pPr>
              <a:buFont typeface="Wingdings" panose="05000000000000000000" pitchFamily="2" charset="2"/>
              <a:buChar char="ü"/>
            </a:pPr>
            <a:r>
              <a:rPr lang="en-US" sz="4800" dirty="0">
                <a:latin typeface="Times New Roman" pitchFamily="18" charset="0"/>
                <a:cs typeface="Times New Roman" pitchFamily="18" charset="0"/>
              </a:rPr>
              <a:t>Middle ear infection</a:t>
            </a:r>
          </a:p>
          <a:p>
            <a:pPr marL="0" indent="0">
              <a:buNone/>
            </a:pP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2446074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3" y="0"/>
            <a:ext cx="11767930" cy="1272209"/>
          </a:xfrm>
        </p:spPr>
        <p:txBody>
          <a:bodyPr>
            <a:noAutofit/>
          </a:bodyPr>
          <a:lstStyle/>
          <a:p>
            <a:pPr algn="ctr"/>
            <a:r>
              <a:rPr lang="en-US" b="1" dirty="0">
                <a:solidFill>
                  <a:srgbClr val="C00000"/>
                </a:solidFill>
                <a:latin typeface="Times New Roman" pitchFamily="18" charset="0"/>
                <a:cs typeface="Times New Roman" pitchFamily="18" charset="0"/>
              </a:rPr>
              <a:t>Signs and Symptoms of Meningitis</a:t>
            </a:r>
            <a:br>
              <a:rPr lang="en-US" b="1" dirty="0">
                <a:solidFill>
                  <a:srgbClr val="C00000"/>
                </a:solidFill>
                <a:latin typeface="Times New Roman" pitchFamily="18" charset="0"/>
                <a:cs typeface="Times New Roman" pitchFamily="18" charset="0"/>
              </a:rPr>
            </a:br>
            <a:endParaRPr lang="en-US"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98783" y="967409"/>
            <a:ext cx="5433391" cy="5890591"/>
          </a:xfrm>
        </p:spPr>
        <p:txBody>
          <a:bodyPr>
            <a:normAutofit lnSpcReduction="10000"/>
          </a:bodyPr>
          <a:lstStyle/>
          <a:p>
            <a:pPr>
              <a:buFont typeface="Wingdings" panose="05000000000000000000" pitchFamily="2" charset="2"/>
              <a:buChar char="Ø"/>
            </a:pPr>
            <a:r>
              <a:rPr lang="en-US" sz="4000" dirty="0">
                <a:latin typeface="Times New Roman" pitchFamily="18" charset="0"/>
                <a:cs typeface="Times New Roman" pitchFamily="18" charset="0"/>
              </a:rPr>
              <a:t>Fever  </a:t>
            </a:r>
          </a:p>
          <a:p>
            <a:pPr>
              <a:buFont typeface="Wingdings" panose="05000000000000000000" pitchFamily="2" charset="2"/>
              <a:buChar char="Ø"/>
            </a:pPr>
            <a:r>
              <a:rPr lang="en-US" sz="4000" dirty="0">
                <a:latin typeface="Times New Roman" pitchFamily="18" charset="0"/>
                <a:cs typeface="Times New Roman" pitchFamily="18" charset="0"/>
              </a:rPr>
              <a:t>Lethargy </a:t>
            </a:r>
          </a:p>
          <a:p>
            <a:pPr>
              <a:buFont typeface="Wingdings" panose="05000000000000000000" pitchFamily="2" charset="2"/>
              <a:buChar char="Ø"/>
            </a:pPr>
            <a:r>
              <a:rPr lang="en-US" sz="4000" dirty="0">
                <a:latin typeface="Times New Roman" pitchFamily="18" charset="0"/>
                <a:cs typeface="Times New Roman" pitchFamily="18" charset="0"/>
              </a:rPr>
              <a:t>Altered consciousness  </a:t>
            </a:r>
          </a:p>
          <a:p>
            <a:pPr>
              <a:buFont typeface="Wingdings" panose="05000000000000000000" pitchFamily="2" charset="2"/>
              <a:buChar char="Ø"/>
            </a:pPr>
            <a:r>
              <a:rPr lang="en-US" sz="4000" dirty="0">
                <a:latin typeface="Times New Roman" pitchFamily="18" charset="0"/>
                <a:cs typeface="Times New Roman" pitchFamily="18" charset="0"/>
              </a:rPr>
              <a:t>Irritability  </a:t>
            </a:r>
          </a:p>
          <a:p>
            <a:pPr>
              <a:buFont typeface="Wingdings" panose="05000000000000000000" pitchFamily="2" charset="2"/>
              <a:buChar char="Ø"/>
            </a:pPr>
            <a:r>
              <a:rPr lang="en-US" sz="4000" dirty="0">
                <a:latin typeface="Times New Roman" pitchFamily="18" charset="0"/>
                <a:cs typeface="Times New Roman" pitchFamily="18" charset="0"/>
              </a:rPr>
              <a:t>Headache </a:t>
            </a:r>
          </a:p>
          <a:p>
            <a:pPr>
              <a:buFont typeface="Wingdings" panose="05000000000000000000" pitchFamily="2" charset="2"/>
              <a:buChar char="Ø"/>
            </a:pPr>
            <a:r>
              <a:rPr lang="en-US" sz="4000" dirty="0">
                <a:latin typeface="Times New Roman" pitchFamily="18" charset="0"/>
                <a:cs typeface="Times New Roman" pitchFamily="18" charset="0"/>
              </a:rPr>
              <a:t>Photophobia  </a:t>
            </a:r>
          </a:p>
          <a:p>
            <a:pPr>
              <a:buFont typeface="Wingdings" panose="05000000000000000000" pitchFamily="2" charset="2"/>
              <a:buChar char="Ø"/>
            </a:pPr>
            <a:r>
              <a:rPr lang="en-US" sz="4000" dirty="0">
                <a:latin typeface="Times New Roman" pitchFamily="18" charset="0"/>
                <a:cs typeface="Times New Roman" pitchFamily="18" charset="0"/>
              </a:rPr>
              <a:t>Skin rashes  </a:t>
            </a:r>
          </a:p>
          <a:p>
            <a:pPr>
              <a:buFont typeface="Wingdings" panose="05000000000000000000" pitchFamily="2" charset="2"/>
              <a:buChar char="Ø"/>
            </a:pPr>
            <a:r>
              <a:rPr lang="en-US" sz="4000" dirty="0">
                <a:latin typeface="Times New Roman" pitchFamily="18" charset="0"/>
                <a:cs typeface="Times New Roman" pitchFamily="18" charset="0"/>
              </a:rPr>
              <a:t>Vomiting, poor appetite</a:t>
            </a:r>
          </a:p>
          <a:p>
            <a:pPr>
              <a:buFont typeface="Wingdings" panose="05000000000000000000" pitchFamily="2" charset="2"/>
              <a:buChar char="Ø"/>
            </a:pPr>
            <a:r>
              <a:rPr lang="en-US" sz="4000" dirty="0">
                <a:latin typeface="Times New Roman" pitchFamily="18" charset="0"/>
                <a:cs typeface="Times New Roman" pitchFamily="18" charset="0"/>
              </a:rPr>
              <a:t>Seizures 20 - 30%  </a:t>
            </a:r>
          </a:p>
          <a:p>
            <a:pPr>
              <a:buFont typeface="Wingdings" pitchFamily="2" charset="2"/>
              <a:buChar char="q"/>
            </a:pPr>
            <a:endParaRPr lang="en-US" sz="40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4B75D506-2BAE-48E8-BF4D-44DDB0F9423D}"/>
              </a:ext>
            </a:extLst>
          </p:cNvPr>
          <p:cNvSpPr txBox="1"/>
          <p:nvPr/>
        </p:nvSpPr>
        <p:spPr>
          <a:xfrm>
            <a:off x="5936974" y="1272209"/>
            <a:ext cx="6029739" cy="4524315"/>
          </a:xfrm>
          <a:prstGeom prst="rect">
            <a:avLst/>
          </a:prstGeom>
          <a:noFill/>
        </p:spPr>
        <p:txBody>
          <a:bodyPr wrap="square">
            <a:spAutoFit/>
          </a:bodyPr>
          <a:lstStyle/>
          <a:p>
            <a:pPr marL="742950" indent="-742950">
              <a:buFont typeface="Wingdings" panose="05000000000000000000" pitchFamily="2" charset="2"/>
              <a:buChar char="Ø"/>
            </a:pPr>
            <a:r>
              <a:rPr lang="en-US" sz="3200" dirty="0">
                <a:latin typeface="Times New Roman" pitchFamily="18" charset="0"/>
                <a:cs typeface="Times New Roman" pitchFamily="18" charset="0"/>
              </a:rPr>
              <a:t>Bulging fontanel  30% </a:t>
            </a:r>
          </a:p>
          <a:p>
            <a:pPr marL="742950" indent="-742950">
              <a:buFont typeface="Wingdings" panose="05000000000000000000" pitchFamily="2" charset="2"/>
              <a:buChar char="Ø"/>
            </a:pPr>
            <a:r>
              <a:rPr lang="en-US" sz="3200" dirty="0">
                <a:latin typeface="Times New Roman" pitchFamily="18" charset="0"/>
                <a:cs typeface="Times New Roman" pitchFamily="18" charset="0"/>
              </a:rPr>
              <a:t> A high-pitched cry	</a:t>
            </a:r>
          </a:p>
          <a:p>
            <a:pPr marL="742950" indent="-742950">
              <a:buFont typeface="Wingdings" panose="05000000000000000000" pitchFamily="2" charset="2"/>
              <a:buChar char="Ø"/>
            </a:pPr>
            <a:r>
              <a:rPr lang="en-US" sz="3200" dirty="0">
                <a:latin typeface="Times New Roman" pitchFamily="18" charset="0"/>
                <a:cs typeface="Times New Roman" pitchFamily="18" charset="0"/>
              </a:rPr>
              <a:t>Increased intracranial pressure</a:t>
            </a:r>
          </a:p>
          <a:p>
            <a:pPr marL="742950" indent="-742950">
              <a:buFont typeface="Wingdings" panose="05000000000000000000" pitchFamily="2" charset="2"/>
              <a:buChar char="Ø"/>
            </a:pPr>
            <a:r>
              <a:rPr lang="en-US" sz="3200" dirty="0">
                <a:latin typeface="Times New Roman" pitchFamily="18" charset="0"/>
                <a:cs typeface="Times New Roman" pitchFamily="18" charset="0"/>
              </a:rPr>
              <a:t>Papilledema </a:t>
            </a:r>
          </a:p>
          <a:p>
            <a:pPr marL="742950" indent="-742950">
              <a:buFont typeface="Wingdings" panose="05000000000000000000" pitchFamily="2" charset="2"/>
              <a:buChar char="Ø"/>
            </a:pPr>
            <a:r>
              <a:rPr lang="en-US" sz="3200" dirty="0">
                <a:latin typeface="Times New Roman" pitchFamily="18" charset="0"/>
                <a:cs typeface="Times New Roman" pitchFamily="18" charset="0"/>
              </a:rPr>
              <a:t>Changes in pupils</a:t>
            </a:r>
          </a:p>
          <a:p>
            <a:pPr marL="742950" indent="-742950">
              <a:buFont typeface="Wingdings" panose="05000000000000000000" pitchFamily="2" charset="2"/>
              <a:buChar char="Ø"/>
            </a:pPr>
            <a:r>
              <a:rPr lang="en-US" sz="3200" b="1" dirty="0">
                <a:latin typeface="Times New Roman" pitchFamily="18" charset="0"/>
                <a:cs typeface="Times New Roman" pitchFamily="18" charset="0"/>
              </a:rPr>
              <a:t>Cushing’s triad:  </a:t>
            </a:r>
          </a:p>
          <a:p>
            <a:pPr marL="742950" indent="-742950">
              <a:buFont typeface="+mj-lt"/>
              <a:buAutoNum type="alphaLcPeriod"/>
            </a:pPr>
            <a:r>
              <a:rPr lang="en-US" sz="3200" dirty="0">
                <a:latin typeface="Times New Roman" pitchFamily="18" charset="0"/>
                <a:cs typeface="Times New Roman" pitchFamily="18" charset="0"/>
              </a:rPr>
              <a:t>Bradycardia ,</a:t>
            </a:r>
          </a:p>
          <a:p>
            <a:pPr marL="742950" indent="-742950">
              <a:buFont typeface="+mj-lt"/>
              <a:buAutoNum type="alphaLcPeriod"/>
            </a:pPr>
            <a:r>
              <a:rPr lang="en-US" sz="3200" dirty="0">
                <a:latin typeface="Times New Roman" pitchFamily="18" charset="0"/>
                <a:cs typeface="Times New Roman" pitchFamily="18" charset="0"/>
              </a:rPr>
              <a:t>Hypertension, </a:t>
            </a:r>
          </a:p>
          <a:p>
            <a:pPr marL="742950" indent="-742950">
              <a:buFont typeface="+mj-lt"/>
              <a:buAutoNum type="alphaLcPeriod"/>
            </a:pPr>
            <a:r>
              <a:rPr lang="en-US" sz="3200" dirty="0">
                <a:latin typeface="Times New Roman" pitchFamily="18" charset="0"/>
                <a:cs typeface="Times New Roman" pitchFamily="18" charset="0"/>
              </a:rPr>
              <a:t>Irregular respiration</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2740460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9296400" cy="1417638"/>
          </a:xfrm>
        </p:spPr>
        <p:txBody>
          <a:bodyPr>
            <a:noAutofit/>
          </a:bodyPr>
          <a:lstStyle/>
          <a:p>
            <a:r>
              <a:rPr lang="en-US" b="1" dirty="0">
                <a:solidFill>
                  <a:srgbClr val="C00000"/>
                </a:solidFill>
                <a:latin typeface="Times New Roman" pitchFamily="18" charset="0"/>
                <a:cs typeface="Times New Roman" pitchFamily="18" charset="0"/>
              </a:rPr>
              <a:t>Signs and Symptoms of Meningitis</a:t>
            </a:r>
            <a:br>
              <a:rPr lang="en-US" b="1" dirty="0">
                <a:solidFill>
                  <a:srgbClr val="C00000"/>
                </a:solidFill>
                <a:latin typeface="Times New Roman" pitchFamily="18" charset="0"/>
                <a:cs typeface="Times New Roman" pitchFamily="18" charset="0"/>
              </a:rPr>
            </a:br>
            <a:endParaRPr lang="en-US"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 y="1219200"/>
            <a:ext cx="12072731" cy="5638800"/>
          </a:xfrm>
        </p:spPr>
        <p:txBody>
          <a:bodyPr>
            <a:normAutofit lnSpcReduction="10000"/>
          </a:bodyPr>
          <a:lstStyle/>
          <a:p>
            <a:pPr>
              <a:buFont typeface="Wingdings" panose="05000000000000000000" pitchFamily="2" charset="2"/>
              <a:buChar char="Ø"/>
            </a:pPr>
            <a:r>
              <a:rPr lang="en-US" sz="3600" b="1" dirty="0" err="1">
                <a:latin typeface="Times New Roman" pitchFamily="18" charset="0"/>
                <a:cs typeface="Times New Roman" pitchFamily="18" charset="0"/>
              </a:rPr>
              <a:t>Brudzinski</a:t>
            </a:r>
            <a:r>
              <a:rPr lang="en-US" sz="3600" b="1" dirty="0">
                <a:latin typeface="Times New Roman" pitchFamily="18" charset="0"/>
                <a:cs typeface="Times New Roman" pitchFamily="18" charset="0"/>
              </a:rPr>
              <a:t> sign: </a:t>
            </a:r>
          </a:p>
          <a:p>
            <a:pPr marL="0" indent="0">
              <a:buNone/>
            </a:pPr>
            <a:r>
              <a:rPr lang="en-US" sz="3600" dirty="0">
                <a:latin typeface="Times New Roman" pitchFamily="18" charset="0"/>
                <a:cs typeface="Times New Roman" pitchFamily="18" charset="0"/>
              </a:rPr>
              <a:t>Child lies supine, head is passively elevated by examiner, involuntary flexion of knees </a:t>
            </a:r>
          </a:p>
          <a:p>
            <a:pPr>
              <a:buFont typeface="Wingdings" panose="05000000000000000000" pitchFamily="2" charset="2"/>
              <a:buChar char="Ø"/>
            </a:pPr>
            <a:r>
              <a:rPr lang="en-US" sz="3600" b="1" dirty="0">
                <a:latin typeface="Times New Roman" pitchFamily="18" charset="0"/>
                <a:cs typeface="Times New Roman" pitchFamily="18" charset="0"/>
              </a:rPr>
              <a:t>Kernig sign:</a:t>
            </a:r>
          </a:p>
          <a:p>
            <a:pPr marL="0" indent="0">
              <a:buNone/>
            </a:pPr>
            <a:r>
              <a:rPr lang="en-US" sz="3600" dirty="0">
                <a:latin typeface="Times New Roman" pitchFamily="18" charset="0"/>
                <a:cs typeface="Times New Roman" pitchFamily="18" charset="0"/>
              </a:rPr>
              <a:t>Child lies supine with knees flexed, knees extended, complain of pain in back or neck </a:t>
            </a:r>
          </a:p>
          <a:p>
            <a:pPr>
              <a:buFont typeface="Wingdings" panose="05000000000000000000" pitchFamily="2" charset="2"/>
              <a:buChar char="Ø"/>
            </a:pPr>
            <a:r>
              <a:rPr lang="en-US" sz="3600" b="1" dirty="0">
                <a:latin typeface="Times New Roman" pitchFamily="18" charset="0"/>
                <a:cs typeface="Times New Roman" pitchFamily="18" charset="0"/>
              </a:rPr>
              <a:t>Stiff neck or nuchal rigidity:</a:t>
            </a:r>
          </a:p>
          <a:p>
            <a:r>
              <a:rPr lang="en-US" sz="3600" dirty="0">
                <a:latin typeface="Times New Roman" pitchFamily="18" charset="0"/>
                <a:cs typeface="Times New Roman" pitchFamily="18" charset="0"/>
              </a:rPr>
              <a:t>Inability to flex head forward due to rigidity of neck muscles</a:t>
            </a:r>
          </a:p>
          <a:p>
            <a:r>
              <a:rPr lang="en-US" sz="3600" dirty="0">
                <a:latin typeface="Times New Roman" pitchFamily="18" charset="0"/>
                <a:cs typeface="Times New Roman" pitchFamily="18" charset="0"/>
              </a:rPr>
              <a:t>If flexion of the neck is painful but full range of motion is present, nuchal rigidity is absent. </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68073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54157"/>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Types of Meningitis</a:t>
            </a:r>
            <a:br>
              <a:rPr lang="en-US" sz="5400" b="1" dirty="0">
                <a:solidFill>
                  <a:srgbClr val="C00000"/>
                </a:solidFill>
                <a:latin typeface="Times New Roman" pitchFamily="18" charset="0"/>
                <a:cs typeface="Times New Roman" pitchFamily="18" charset="0"/>
              </a:rPr>
            </a:br>
            <a:endParaRPr lang="en-US" sz="54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92765" y="954157"/>
            <a:ext cx="12099235" cy="5804451"/>
          </a:xfrm>
        </p:spPr>
        <p:txBody>
          <a:bodyPr>
            <a:normAutofit fontScale="92500" lnSpcReduction="10000"/>
          </a:bodyPr>
          <a:lstStyle/>
          <a:p>
            <a:pPr marL="0" indent="0">
              <a:lnSpc>
                <a:spcPct val="110000"/>
              </a:lnSpc>
              <a:buNone/>
            </a:pPr>
            <a:r>
              <a:rPr lang="en-US" sz="3500" dirty="0">
                <a:latin typeface="Times New Roman" pitchFamily="18" charset="0"/>
                <a:cs typeface="Times New Roman" pitchFamily="18" charset="0"/>
              </a:rPr>
              <a:t>1-Bacterial Pyogenic (Producing pus): </a:t>
            </a:r>
            <a:r>
              <a:rPr lang="en-US" sz="3500" dirty="0" err="1">
                <a:latin typeface="Times New Roman" pitchFamily="18" charset="0"/>
                <a:cs typeface="Times New Roman" pitchFamily="18" charset="0"/>
              </a:rPr>
              <a:t>Haemophilus</a:t>
            </a:r>
            <a:r>
              <a:rPr lang="en-US" sz="3500" dirty="0">
                <a:latin typeface="Times New Roman" pitchFamily="18" charset="0"/>
                <a:cs typeface="Times New Roman" pitchFamily="18" charset="0"/>
              </a:rPr>
              <a:t>  </a:t>
            </a:r>
            <a:r>
              <a:rPr lang="en-US" sz="3500" dirty="0" err="1">
                <a:latin typeface="Times New Roman" pitchFamily="18" charset="0"/>
                <a:cs typeface="Times New Roman" pitchFamily="18" charset="0"/>
              </a:rPr>
              <a:t>Influenzae</a:t>
            </a:r>
            <a:r>
              <a:rPr lang="en-US" sz="3500" dirty="0">
                <a:latin typeface="Times New Roman" pitchFamily="18" charset="0"/>
                <a:cs typeface="Times New Roman" pitchFamily="18" charset="0"/>
              </a:rPr>
              <a:t>.  Type B Streptococcus</a:t>
            </a:r>
          </a:p>
          <a:p>
            <a:pPr marL="0" indent="0">
              <a:lnSpc>
                <a:spcPct val="110000"/>
              </a:lnSpc>
              <a:buNone/>
            </a:pPr>
            <a:r>
              <a:rPr lang="en-US" sz="3500" dirty="0">
                <a:latin typeface="Times New Roman" pitchFamily="18" charset="0"/>
                <a:cs typeface="Times New Roman" pitchFamily="18" charset="0"/>
              </a:rPr>
              <a:t>2-Viral: Polio, Varicella, Mumps, Measles, Rubella, Rabies, HIV </a:t>
            </a:r>
          </a:p>
          <a:p>
            <a:pPr marL="0" indent="0">
              <a:lnSpc>
                <a:spcPct val="110000"/>
              </a:lnSpc>
              <a:buNone/>
            </a:pPr>
            <a:r>
              <a:rPr lang="en-US" sz="3500" dirty="0">
                <a:latin typeface="Times New Roman" pitchFamily="18" charset="0"/>
                <a:cs typeface="Times New Roman" pitchFamily="18" charset="0"/>
              </a:rPr>
              <a:t>3-Fungal: rare Cryptococcus Neoformans, Candida, H. capsulatum. </a:t>
            </a:r>
          </a:p>
          <a:p>
            <a:pPr marL="0" indent="0">
              <a:lnSpc>
                <a:spcPct val="110000"/>
              </a:lnSpc>
              <a:buNone/>
            </a:pPr>
            <a:r>
              <a:rPr lang="en-US" sz="3500" dirty="0">
                <a:latin typeface="Times New Roman" pitchFamily="18" charset="0"/>
                <a:cs typeface="Times New Roman" pitchFamily="18" charset="0"/>
              </a:rPr>
              <a:t>4- Parasitic:  infrequent, life-threatening, Acanthamoeba, Balamuthia, Naegleria</a:t>
            </a:r>
          </a:p>
          <a:p>
            <a:pPr marL="0" indent="0">
              <a:lnSpc>
                <a:spcPct val="110000"/>
              </a:lnSpc>
              <a:buNone/>
            </a:pPr>
            <a:r>
              <a:rPr lang="en-US" sz="3500" dirty="0">
                <a:latin typeface="Times New Roman" pitchFamily="18" charset="0"/>
                <a:cs typeface="Times New Roman" pitchFamily="18" charset="0"/>
              </a:rPr>
              <a:t>5- Non-infectious: Rare, caused by exposure to medications, Immune globulin, Levamisole , Metronidazole , Mumps and rubella vaccines  NSAID (Ibuprofen, Diclofenac, Naproxen)</a:t>
            </a:r>
          </a:p>
          <a:p>
            <a:pPr marL="0" indent="0">
              <a:lnSpc>
                <a:spcPct val="110000"/>
              </a:lnSpc>
              <a:buNone/>
            </a:pPr>
            <a:r>
              <a:rPr lang="en-US" sz="3500" dirty="0">
                <a:latin typeface="Times New Roman" pitchFamily="18" charset="0"/>
                <a:cs typeface="Times New Roman" pitchFamily="18" charset="0"/>
              </a:rPr>
              <a:t>6-Tuberculous meningitis: </a:t>
            </a:r>
          </a:p>
          <a:p>
            <a:pPr marL="0" indent="0">
              <a:buNone/>
            </a:pPr>
            <a:endParaRPr lang="en-US" sz="3600" dirty="0">
              <a:latin typeface="Times New Roman" pitchFamily="18" charset="0"/>
              <a:cs typeface="Times New Roman" pitchFamily="18" charset="0"/>
            </a:endParaRPr>
          </a:p>
          <a:p>
            <a:endParaRPr lang="en-US" sz="3600" dirty="0">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a:p>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11723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351026" cy="1126435"/>
          </a:xfrm>
        </p:spPr>
        <p:txBody>
          <a:bodyPr>
            <a:noAutofit/>
          </a:bodyPr>
          <a:lstStyle/>
          <a:p>
            <a:pPr algn="ctr"/>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1) Children with Spina Bifida</a:t>
            </a:r>
            <a:br>
              <a:rPr lang="en-US" sz="4800" dirty="0">
                <a:solidFill>
                  <a:srgbClr val="C00000"/>
                </a:solidFill>
                <a:latin typeface="Times New Roman" pitchFamily="18" charset="0"/>
                <a:cs typeface="Times New Roman" pitchFamily="18" charset="0"/>
              </a:rPr>
            </a:br>
            <a:endParaRPr lang="en-US" sz="4800" dirty="0">
              <a:solidFill>
                <a:srgbClr val="C00000"/>
              </a:solidFill>
            </a:endParaRPr>
          </a:p>
        </p:txBody>
      </p:sp>
      <p:sp>
        <p:nvSpPr>
          <p:cNvPr id="3" name="Content Placeholder 2"/>
          <p:cNvSpPr>
            <a:spLocks noGrp="1"/>
          </p:cNvSpPr>
          <p:nvPr>
            <p:ph idx="1"/>
          </p:nvPr>
        </p:nvSpPr>
        <p:spPr>
          <a:xfrm>
            <a:off x="0" y="954157"/>
            <a:ext cx="12192000" cy="5903843"/>
          </a:xfrm>
        </p:spPr>
        <p:txBody>
          <a:bodyPr>
            <a:noAutofit/>
          </a:bodyPr>
          <a:lstStyle/>
          <a:p>
            <a:pPr>
              <a:lnSpc>
                <a:spcPct val="120000"/>
              </a:lnSpc>
              <a:buFont typeface="Wingdings" pitchFamily="2" charset="2"/>
              <a:buChar char="§"/>
            </a:pPr>
            <a:r>
              <a:rPr lang="en-US" dirty="0">
                <a:latin typeface="Times New Roman" pitchFamily="18" charset="0"/>
                <a:cs typeface="Times New Roman" pitchFamily="18" charset="0"/>
              </a:rPr>
              <a:t>As embryo forms, bones in spinal column come together and tissue grows around vertebrae, closing it. </a:t>
            </a:r>
          </a:p>
          <a:p>
            <a:pPr lvl="0">
              <a:buFont typeface="Wingdings" pitchFamily="2" charset="2"/>
              <a:buChar char="§"/>
            </a:pPr>
            <a:r>
              <a:rPr lang="en-US" dirty="0">
                <a:latin typeface="Times New Roman" pitchFamily="18" charset="0"/>
                <a:cs typeface="Times New Roman" pitchFamily="18" charset="0"/>
              </a:rPr>
              <a:t>Neural plate development at 18th day</a:t>
            </a:r>
          </a:p>
          <a:p>
            <a:pPr lvl="0">
              <a:buFont typeface="Wingdings" pitchFamily="2" charset="2"/>
              <a:buChar char="§"/>
            </a:pPr>
            <a:r>
              <a:rPr lang="en-US" dirty="0">
                <a:latin typeface="Times New Roman" pitchFamily="18" charset="0"/>
                <a:cs typeface="Times New Roman" pitchFamily="18" charset="0"/>
              </a:rPr>
              <a:t>Cranial closure by 24th day (upper spine)</a:t>
            </a:r>
          </a:p>
          <a:p>
            <a:pPr lvl="0">
              <a:buFont typeface="Wingdings" pitchFamily="2" charset="2"/>
              <a:buChar char="§"/>
            </a:pPr>
            <a:r>
              <a:rPr lang="en-US" dirty="0">
                <a:latin typeface="Times New Roman" pitchFamily="18" charset="0"/>
                <a:cs typeface="Times New Roman" pitchFamily="18" charset="0"/>
              </a:rPr>
              <a:t>Caudal closure by 26th day (lower spine)</a:t>
            </a:r>
          </a:p>
          <a:p>
            <a:pPr lvl="0">
              <a:buFont typeface="Wingdings" pitchFamily="2" charset="2"/>
              <a:buChar char="§"/>
            </a:pPr>
            <a:r>
              <a:rPr lang="en-US" dirty="0">
                <a:latin typeface="Times New Roman" pitchFamily="18" charset="0"/>
                <a:cs typeface="Times New Roman" pitchFamily="18" charset="0"/>
              </a:rPr>
              <a:t>This process is usually complete by the 28th day of pregnancy.</a:t>
            </a:r>
          </a:p>
          <a:p>
            <a:pPr>
              <a:lnSpc>
                <a:spcPct val="120000"/>
              </a:lnSpc>
              <a:buFont typeface="Wingdings" pitchFamily="2" charset="2"/>
              <a:buChar char="§"/>
            </a:pPr>
            <a:r>
              <a:rPr lang="en-US" dirty="0">
                <a:latin typeface="Times New Roman" pitchFamily="18" charset="0"/>
                <a:cs typeface="Times New Roman" pitchFamily="18" charset="0"/>
              </a:rPr>
              <a:t>Spina Bifida is birth defect result from incomplete closure of embryonic neural tube. The term Spina Bifida means “open spine”</a:t>
            </a:r>
          </a:p>
          <a:p>
            <a:pPr lvl="0">
              <a:lnSpc>
                <a:spcPct val="120000"/>
              </a:lnSpc>
              <a:buFont typeface="Wingdings" pitchFamily="2" charset="2"/>
              <a:buChar char="§"/>
            </a:pPr>
            <a:r>
              <a:rPr lang="en-US" dirty="0">
                <a:latin typeface="Times New Roman" pitchFamily="18" charset="0"/>
                <a:cs typeface="Times New Roman" pitchFamily="18" charset="0"/>
              </a:rPr>
              <a:t>It is complex birth defects. </a:t>
            </a:r>
          </a:p>
          <a:p>
            <a:pPr lvl="0">
              <a:buFont typeface="Wingdings" pitchFamily="2" charset="2"/>
              <a:buChar char="§"/>
            </a:pPr>
            <a:r>
              <a:rPr lang="en-US" dirty="0">
                <a:latin typeface="Times New Roman" pitchFamily="18" charset="0"/>
                <a:cs typeface="Times New Roman" pitchFamily="18" charset="0"/>
              </a:rPr>
              <a:t>The size of the opening varies from almost pinpoint to several inches.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8991600" cy="1295400"/>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Investigations of Meningitis</a:t>
            </a:r>
            <a:br>
              <a:rPr lang="en-US" sz="5400" b="1" dirty="0">
                <a:solidFill>
                  <a:srgbClr val="C00000"/>
                </a:solidFill>
                <a:latin typeface="Times New Roman" pitchFamily="18" charset="0"/>
                <a:cs typeface="Times New Roman" pitchFamily="18" charset="0"/>
              </a:rPr>
            </a:br>
            <a:endParaRPr lang="en-US" sz="54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283443" y="1295400"/>
            <a:ext cx="10384557" cy="5562600"/>
          </a:xfrm>
        </p:spPr>
        <p:txBody>
          <a:bodyPr>
            <a:normAutofit fontScale="92500" lnSpcReduction="20000"/>
          </a:bodyPr>
          <a:lstStyle/>
          <a:p>
            <a:pPr marL="0" indent="0">
              <a:buNone/>
            </a:pPr>
            <a:r>
              <a:rPr lang="en-US" sz="3600" dirty="0">
                <a:latin typeface="Times New Roman" pitchFamily="18" charset="0"/>
                <a:cs typeface="Times New Roman" pitchFamily="18" charset="0"/>
              </a:rPr>
              <a:t>	CBC, </a:t>
            </a:r>
          </a:p>
          <a:p>
            <a:pPr marL="0" indent="0">
              <a:buNone/>
            </a:pPr>
            <a:r>
              <a:rPr lang="en-US" sz="3600" dirty="0">
                <a:latin typeface="Times New Roman" pitchFamily="18" charset="0"/>
                <a:cs typeface="Times New Roman" pitchFamily="18" charset="0"/>
              </a:rPr>
              <a:t>	Blood culture,</a:t>
            </a:r>
          </a:p>
          <a:p>
            <a:pPr marL="0" indent="0">
              <a:buNone/>
            </a:pPr>
            <a:r>
              <a:rPr lang="en-US" sz="3600" dirty="0">
                <a:latin typeface="Times New Roman" pitchFamily="18" charset="0"/>
                <a:cs typeface="Times New Roman" pitchFamily="18" charset="0"/>
              </a:rPr>
              <a:t>	Gram staining, </a:t>
            </a:r>
          </a:p>
          <a:p>
            <a:pPr marL="0" indent="0">
              <a:buNone/>
            </a:pPr>
            <a:r>
              <a:rPr lang="en-US" sz="3600" dirty="0">
                <a:latin typeface="Times New Roman" pitchFamily="18" charset="0"/>
                <a:cs typeface="Times New Roman" pitchFamily="18" charset="0"/>
              </a:rPr>
              <a:t>	Lumbar Puncture (LP) </a:t>
            </a:r>
          </a:p>
          <a:p>
            <a:pPr marL="0" indent="0">
              <a:buNone/>
            </a:pPr>
            <a:r>
              <a:rPr lang="en-US" sz="3600" dirty="0">
                <a:latin typeface="Times New Roman" pitchFamily="18" charset="0"/>
                <a:cs typeface="Times New Roman" pitchFamily="18" charset="0"/>
              </a:rPr>
              <a:t>	Coagulation profile</a:t>
            </a:r>
          </a:p>
          <a:p>
            <a:pPr marL="0" indent="0">
              <a:buNone/>
            </a:pPr>
            <a:r>
              <a:rPr lang="en-US" sz="3600" dirty="0">
                <a:latin typeface="Times New Roman" pitchFamily="18" charset="0"/>
                <a:cs typeface="Times New Roman" pitchFamily="18" charset="0"/>
              </a:rPr>
              <a:t>	Liver and kidney function, 	</a:t>
            </a:r>
          </a:p>
          <a:p>
            <a:pPr marL="0" indent="0">
              <a:buNone/>
            </a:pPr>
            <a:r>
              <a:rPr lang="en-US" sz="3600" dirty="0">
                <a:latin typeface="Times New Roman" pitchFamily="18" charset="0"/>
                <a:cs typeface="Times New Roman" pitchFamily="18" charset="0"/>
              </a:rPr>
              <a:t>	Chest X-ray, </a:t>
            </a:r>
          </a:p>
          <a:p>
            <a:pPr marL="0" indent="0">
              <a:buNone/>
            </a:pPr>
            <a:r>
              <a:rPr lang="en-US" sz="3600" dirty="0">
                <a:latin typeface="Times New Roman" pitchFamily="18" charset="0"/>
                <a:cs typeface="Times New Roman" pitchFamily="18" charset="0"/>
              </a:rPr>
              <a:t>	CT/ MRI</a:t>
            </a:r>
          </a:p>
          <a:p>
            <a:pPr marL="0" indent="0">
              <a:buNone/>
            </a:pPr>
            <a:r>
              <a:rPr lang="en-US" sz="3600" dirty="0">
                <a:latin typeface="Times New Roman" pitchFamily="18" charset="0"/>
                <a:cs typeface="Times New Roman" pitchFamily="18" charset="0"/>
              </a:rPr>
              <a:t>	Blood gases, </a:t>
            </a:r>
          </a:p>
          <a:p>
            <a:pPr marL="0" indent="0">
              <a:buNone/>
            </a:pPr>
            <a:r>
              <a:rPr lang="en-US" sz="3600" dirty="0">
                <a:latin typeface="Times New Roman" pitchFamily="18" charset="0"/>
                <a:cs typeface="Times New Roman" pitchFamily="18" charset="0"/>
              </a:rPr>
              <a:t>	EEG, </a:t>
            </a:r>
          </a:p>
          <a:p>
            <a:pPr marL="0" indent="0">
              <a:buNone/>
            </a:pPr>
            <a:r>
              <a:rPr lang="en-US" sz="3600" dirty="0">
                <a:latin typeface="Times New Roman" pitchFamily="18" charset="0"/>
                <a:cs typeface="Times New Roman" pitchFamily="18" charset="0"/>
              </a:rPr>
              <a:t>	ECG</a:t>
            </a:r>
          </a:p>
          <a:p>
            <a:pPr marL="0" indent="0">
              <a:buNone/>
            </a:pPr>
            <a:endParaRPr lang="en-US" sz="3600" dirty="0">
              <a:latin typeface="Times New Roman" pitchFamily="18" charset="0"/>
              <a:cs typeface="Times New Roman" pitchFamily="18" charset="0"/>
            </a:endParaRPr>
          </a:p>
        </p:txBody>
      </p:sp>
      <p:pic>
        <p:nvPicPr>
          <p:cNvPr id="6" name="Picture 4" descr="LP close up"/>
          <p:cNvPicPr>
            <a:picLocks noChangeAspect="1" noChangeArrowheads="1"/>
          </p:cNvPicPr>
          <p:nvPr/>
        </p:nvPicPr>
        <p:blipFill>
          <a:blip r:embed="rId2" cstate="print"/>
          <a:srcRect/>
          <a:stretch>
            <a:fillRect/>
          </a:stretch>
        </p:blipFill>
        <p:spPr>
          <a:xfrm>
            <a:off x="7793757" y="1295400"/>
            <a:ext cx="4114800" cy="5378450"/>
          </a:xfrm>
          <a:prstGeom prst="rect">
            <a:avLst/>
          </a:prstGeom>
          <a:noFill/>
          <a:ln/>
        </p:spPr>
      </p:pic>
    </p:spTree>
    <p:extLst>
      <p:ext uri="{BB962C8B-B14F-4D97-AF65-F5344CB8AC3E}">
        <p14:creationId xmlns:p14="http://schemas.microsoft.com/office/powerpoint/2010/main" val="398613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948" y="0"/>
            <a:ext cx="9462052" cy="1205948"/>
          </a:xfrm>
        </p:spPr>
        <p:txBody>
          <a:bodyPr>
            <a:noAutofit/>
          </a:bodyPr>
          <a:lstStyle/>
          <a:p>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Treatments of Meningitis </a:t>
            </a:r>
            <a:br>
              <a:rPr lang="en-US" sz="4800" b="1" dirty="0">
                <a:solidFill>
                  <a:srgbClr val="C00000"/>
                </a:solidFill>
                <a:latin typeface="Times New Roman" pitchFamily="18" charset="0"/>
                <a:cs typeface="Times New Roman" pitchFamily="18" charset="0"/>
              </a:rPr>
            </a:br>
            <a:endParaRPr lang="en-US" sz="48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06017" y="1205948"/>
            <a:ext cx="12085983" cy="5652052"/>
          </a:xfrm>
        </p:spPr>
        <p:txBody>
          <a:bodyPr>
            <a:normAutofit fontScale="92500" lnSpcReduction="20000"/>
          </a:bodyPr>
          <a:lstStyle/>
          <a:p>
            <a:pPr>
              <a:lnSpc>
                <a:spcPct val="120000"/>
              </a:lnSpc>
            </a:pPr>
            <a:r>
              <a:rPr lang="en-US" sz="3600" dirty="0">
                <a:latin typeface="Times New Roman" pitchFamily="18" charset="0"/>
                <a:cs typeface="Times New Roman" pitchFamily="18" charset="0"/>
              </a:rPr>
              <a:t>The vaccines is best prevention </a:t>
            </a:r>
            <a:endParaRPr lang="en-US" sz="1800" dirty="0">
              <a:latin typeface="Times New Roman" pitchFamily="18" charset="0"/>
              <a:cs typeface="Times New Roman" pitchFamily="18" charset="0"/>
            </a:endParaRPr>
          </a:p>
          <a:p>
            <a:pPr>
              <a:lnSpc>
                <a:spcPct val="120000"/>
              </a:lnSpc>
            </a:pPr>
            <a:r>
              <a:rPr lang="en-US" sz="3600" dirty="0">
                <a:latin typeface="Times New Roman" pitchFamily="18" charset="0"/>
                <a:cs typeface="Times New Roman" pitchFamily="18" charset="0"/>
              </a:rPr>
              <a:t>Maintain fluid and electrolyte </a:t>
            </a:r>
          </a:p>
          <a:p>
            <a:pPr>
              <a:lnSpc>
                <a:spcPct val="120000"/>
              </a:lnSpc>
            </a:pPr>
            <a:r>
              <a:rPr lang="en-US" sz="3600" dirty="0">
                <a:latin typeface="Times New Roman" pitchFamily="18" charset="0"/>
                <a:cs typeface="Times New Roman" pitchFamily="18" charset="0"/>
              </a:rPr>
              <a:t>Transfuse whole blood, PRC, FFP ,platelets</a:t>
            </a:r>
          </a:p>
          <a:p>
            <a:pPr>
              <a:lnSpc>
                <a:spcPct val="120000"/>
              </a:lnSpc>
            </a:pPr>
            <a:r>
              <a:rPr lang="en-US" sz="3600" dirty="0">
                <a:latin typeface="Times New Roman" pitchFamily="18" charset="0"/>
                <a:cs typeface="Times New Roman" pitchFamily="18" charset="0"/>
              </a:rPr>
              <a:t>Maintain temperature control</a:t>
            </a:r>
          </a:p>
          <a:p>
            <a:pPr>
              <a:lnSpc>
                <a:spcPct val="120000"/>
              </a:lnSpc>
            </a:pPr>
            <a:r>
              <a:rPr lang="en-US" sz="3600" dirty="0">
                <a:latin typeface="Times New Roman" pitchFamily="18" charset="0"/>
                <a:cs typeface="Times New Roman" pitchFamily="18" charset="0"/>
              </a:rPr>
              <a:t>Strict monitor </a:t>
            </a:r>
          </a:p>
          <a:p>
            <a:pPr>
              <a:lnSpc>
                <a:spcPct val="120000"/>
              </a:lnSpc>
            </a:pPr>
            <a:r>
              <a:rPr lang="en-US" sz="3600" dirty="0">
                <a:latin typeface="Times New Roman" pitchFamily="18" charset="0"/>
                <a:cs typeface="Times New Roman" pitchFamily="18" charset="0"/>
              </a:rPr>
              <a:t>Steroids: Dexamethasone useful for H. influenzae B</a:t>
            </a:r>
          </a:p>
          <a:p>
            <a:pPr>
              <a:lnSpc>
                <a:spcPct val="120000"/>
              </a:lnSpc>
            </a:pPr>
            <a:r>
              <a:rPr lang="en-US" sz="3600" dirty="0">
                <a:latin typeface="Times New Roman" pitchFamily="18" charset="0"/>
                <a:cs typeface="Times New Roman" pitchFamily="18" charset="0"/>
              </a:rPr>
              <a:t>Antibiotics IV.</a:t>
            </a:r>
          </a:p>
          <a:p>
            <a:pPr>
              <a:lnSpc>
                <a:spcPct val="120000"/>
              </a:lnSpc>
            </a:pPr>
            <a:r>
              <a:rPr lang="en-US" sz="3600" dirty="0">
                <a:latin typeface="Times New Roman" pitchFamily="18" charset="0"/>
                <a:cs typeface="Times New Roman" pitchFamily="18" charset="0"/>
              </a:rPr>
              <a:t>Anti-Viral</a:t>
            </a:r>
          </a:p>
          <a:p>
            <a:pPr>
              <a:lnSpc>
                <a:spcPct val="120000"/>
              </a:lnSpc>
            </a:pPr>
            <a:r>
              <a:rPr lang="en-US" sz="3600" dirty="0">
                <a:latin typeface="Times New Roman" pitchFamily="18" charset="0"/>
                <a:cs typeface="Times New Roman" pitchFamily="18" charset="0"/>
              </a:rPr>
              <a:t>Anti-fungal</a:t>
            </a:r>
          </a:p>
          <a:p>
            <a:pPr>
              <a:lnSpc>
                <a:spcPct val="120000"/>
              </a:lnSpc>
            </a:pPr>
            <a:endParaRPr lang="en-US" sz="3600" dirty="0">
              <a:latin typeface="Times New Roman" pitchFamily="18" charset="0"/>
              <a:cs typeface="Times New Roman" pitchFamily="18" charset="0"/>
            </a:endParaRPr>
          </a:p>
          <a:p>
            <a:pPr marL="742950" indent="-742950" algn="ctr">
              <a:buAutoNum type="arabicPeriod" startAt="5"/>
            </a:pPr>
            <a:endParaRPr lang="en-US" sz="3600" dirty="0">
              <a:latin typeface="Times New Roman" pitchFamily="18" charset="0"/>
              <a:cs typeface="Times New Roman" pitchFamily="18" charset="0"/>
            </a:endParaRPr>
          </a:p>
          <a:p>
            <a:pPr algn="ct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32586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9372600" cy="1417638"/>
          </a:xfrm>
        </p:spPr>
        <p:txBody>
          <a:bodyPr>
            <a:noAutofit/>
          </a:bodyPr>
          <a:lstStyle/>
          <a:p>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Complications of Meningitis </a:t>
            </a:r>
            <a:br>
              <a:rPr lang="en-US" sz="4800" b="1" dirty="0">
                <a:solidFill>
                  <a:srgbClr val="C00000"/>
                </a:solidFill>
                <a:latin typeface="Times New Roman" pitchFamily="18" charset="0"/>
                <a:cs typeface="Times New Roman" pitchFamily="18" charset="0"/>
              </a:rPr>
            </a:br>
            <a:endParaRPr lang="en-US" sz="48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410817" y="1417638"/>
            <a:ext cx="10827026" cy="5440362"/>
          </a:xfrm>
        </p:spPr>
        <p:txBody>
          <a:bodyPr>
            <a:normAutofit lnSpcReduction="10000"/>
          </a:bodyPr>
          <a:lstStyle/>
          <a:p>
            <a:pPr marL="0" indent="0">
              <a:buNone/>
            </a:pPr>
            <a:r>
              <a:rPr lang="en-US" sz="3600" dirty="0">
                <a:latin typeface="Times New Roman" pitchFamily="18" charset="0"/>
                <a:cs typeface="Times New Roman" pitchFamily="18" charset="0"/>
              </a:rPr>
              <a:t>a.	Hydrocephalus</a:t>
            </a:r>
          </a:p>
          <a:p>
            <a:pPr marL="0" indent="0">
              <a:buNone/>
            </a:pPr>
            <a:r>
              <a:rPr lang="en-US" sz="3600" dirty="0">
                <a:latin typeface="Times New Roman" pitchFamily="18" charset="0"/>
                <a:cs typeface="Times New Roman" pitchFamily="18" charset="0"/>
              </a:rPr>
              <a:t>b.	Subdural effusion</a:t>
            </a:r>
          </a:p>
          <a:p>
            <a:pPr marL="0" indent="0">
              <a:buNone/>
            </a:pPr>
            <a:r>
              <a:rPr lang="en-US" sz="3600" dirty="0">
                <a:latin typeface="Times New Roman" pitchFamily="18" charset="0"/>
                <a:cs typeface="Times New Roman" pitchFamily="18" charset="0"/>
              </a:rPr>
              <a:t>c.	Stroke</a:t>
            </a:r>
          </a:p>
          <a:p>
            <a:pPr marL="0" indent="0">
              <a:buNone/>
            </a:pPr>
            <a:r>
              <a:rPr lang="en-US" sz="3600" dirty="0">
                <a:latin typeface="Times New Roman" pitchFamily="18" charset="0"/>
                <a:cs typeface="Times New Roman" pitchFamily="18" charset="0"/>
              </a:rPr>
              <a:t>d.	Abscess</a:t>
            </a:r>
          </a:p>
          <a:p>
            <a:pPr marL="742950" indent="-742950">
              <a:buAutoNum type="alphaLcPeriod" startAt="5"/>
            </a:pPr>
            <a:r>
              <a:rPr lang="en-US" sz="3600" dirty="0">
                <a:latin typeface="Times New Roman" pitchFamily="18" charset="0"/>
                <a:cs typeface="Times New Roman" pitchFamily="18" charset="0"/>
              </a:rPr>
              <a:t>Dural sinus thrombophlebitis 	</a:t>
            </a:r>
          </a:p>
          <a:p>
            <a:pPr marL="742950" indent="-742950">
              <a:buAutoNum type="alphaLcPeriod" startAt="5"/>
            </a:pPr>
            <a:r>
              <a:rPr lang="en-US" sz="3600" dirty="0">
                <a:latin typeface="Times New Roman" pitchFamily="18" charset="0"/>
                <a:cs typeface="Times New Roman" pitchFamily="18" charset="0"/>
              </a:rPr>
              <a:t>Cerebral edema and  Convulsions</a:t>
            </a:r>
          </a:p>
          <a:p>
            <a:pPr marL="0" indent="0">
              <a:buNone/>
            </a:pPr>
            <a:r>
              <a:rPr lang="en-US" sz="3600" dirty="0">
                <a:latin typeface="Times New Roman" pitchFamily="18" charset="0"/>
                <a:cs typeface="Times New Roman" pitchFamily="18" charset="0"/>
              </a:rPr>
              <a:t>g.	Shock: </a:t>
            </a:r>
          </a:p>
          <a:p>
            <a:pPr marL="0" indent="0">
              <a:buNone/>
            </a:pPr>
            <a:r>
              <a:rPr lang="en-US" sz="3600" dirty="0" err="1">
                <a:latin typeface="Times New Roman" pitchFamily="18" charset="0"/>
                <a:cs typeface="Times New Roman" pitchFamily="18" charset="0"/>
              </a:rPr>
              <a:t>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Hyponatremia</a:t>
            </a:r>
            <a:r>
              <a:rPr lang="en-US" sz="3600" dirty="0">
                <a:latin typeface="Times New Roman" pitchFamily="18" charset="0"/>
                <a:cs typeface="Times New Roman" pitchFamily="18" charset="0"/>
              </a:rPr>
              <a:t>.</a:t>
            </a:r>
          </a:p>
          <a:p>
            <a:pPr marL="0" indent="0">
              <a:buNone/>
            </a:pPr>
            <a:r>
              <a:rPr lang="en-US" sz="3600" dirty="0">
                <a:latin typeface="Times New Roman" pitchFamily="18" charset="0"/>
                <a:cs typeface="Times New Roman" pitchFamily="18" charset="0"/>
              </a:rPr>
              <a:t>j.	Hyperpyrexia</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93289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35" y="0"/>
            <a:ext cx="10853530" cy="1417638"/>
          </a:xfrm>
        </p:spPr>
        <p:txBody>
          <a:bodyPr>
            <a:noAutofit/>
          </a:bodyPr>
          <a:lstStyle/>
          <a:p>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4) Children with ENCEPHALITIS:</a:t>
            </a:r>
            <a:br>
              <a:rPr lang="en-US" b="1" dirty="0">
                <a:solidFill>
                  <a:srgbClr val="C00000"/>
                </a:solidFill>
                <a:latin typeface="Times New Roman" pitchFamily="18" charset="0"/>
                <a:cs typeface="Times New Roman" pitchFamily="18" charset="0"/>
              </a:rPr>
            </a:br>
            <a:endParaRPr lang="en-US"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1285461"/>
            <a:ext cx="12191999" cy="5572539"/>
          </a:xfrm>
        </p:spPr>
        <p:txBody>
          <a:bodyPr>
            <a:noAutofit/>
          </a:bodyPr>
          <a:lstStyle/>
          <a:p>
            <a:pPr>
              <a:buFont typeface="Wingdings" panose="05000000000000000000" pitchFamily="2" charset="2"/>
              <a:buChar char="v"/>
            </a:pPr>
            <a:r>
              <a:rPr lang="en-US" sz="3200" dirty="0">
                <a:latin typeface="Times New Roman" pitchFamily="18" charset="0"/>
                <a:cs typeface="Times New Roman" pitchFamily="18" charset="0"/>
              </a:rPr>
              <a:t>It is inflammation, irritation and swelling of brain parenchyma, most often due to infections. </a:t>
            </a:r>
          </a:p>
          <a:p>
            <a:pPr>
              <a:buFont typeface="Wingdings" panose="05000000000000000000" pitchFamily="2" charset="2"/>
              <a:buChar char="v"/>
            </a:pPr>
            <a:r>
              <a:rPr lang="en-US" sz="3200" u="sng" dirty="0">
                <a:latin typeface="Times New Roman" pitchFamily="18" charset="0"/>
                <a:cs typeface="Times New Roman" pitchFamily="18" charset="0"/>
              </a:rPr>
              <a:t>Encephalitis caused by: </a:t>
            </a:r>
            <a:r>
              <a:rPr lang="en-US" sz="3200" dirty="0">
                <a:latin typeface="Times New Roman" pitchFamily="18" charset="0"/>
                <a:cs typeface="Times New Roman" pitchFamily="18" charset="0"/>
              </a:rPr>
              <a:t>bacteria, fungi protozoa, viruses (most frequent) </a:t>
            </a:r>
          </a:p>
          <a:p>
            <a:pPr>
              <a:buFont typeface="Wingdings" panose="05000000000000000000" pitchFamily="2" charset="2"/>
              <a:buChar char="v"/>
            </a:pPr>
            <a:r>
              <a:rPr lang="en-US" sz="3200" u="sng" dirty="0">
                <a:latin typeface="Times New Roman" pitchFamily="18" charset="0"/>
                <a:cs typeface="Times New Roman" pitchFamily="18" charset="0"/>
              </a:rPr>
              <a:t>Mode of Transmission of Encephalitis</a:t>
            </a:r>
          </a:p>
          <a:p>
            <a:pPr>
              <a:buFont typeface="Wingdings" panose="05000000000000000000" pitchFamily="2" charset="2"/>
              <a:buChar char="ü"/>
            </a:pPr>
            <a:r>
              <a:rPr lang="en-US" sz="3200" dirty="0">
                <a:latin typeface="Times New Roman" pitchFamily="18" charset="0"/>
                <a:cs typeface="Times New Roman" pitchFamily="18" charset="0"/>
              </a:rPr>
              <a:t>Respiratory droplets 	</a:t>
            </a:r>
          </a:p>
          <a:p>
            <a:pPr>
              <a:buFont typeface="Wingdings" panose="05000000000000000000" pitchFamily="2" charset="2"/>
              <a:buChar char="ü"/>
            </a:pPr>
            <a:r>
              <a:rPr lang="en-US" sz="3200" dirty="0">
                <a:latin typeface="Times New Roman" pitchFamily="18" charset="0"/>
                <a:cs typeface="Times New Roman" pitchFamily="18" charset="0"/>
              </a:rPr>
              <a:t>Skin contact </a:t>
            </a:r>
          </a:p>
          <a:p>
            <a:pPr>
              <a:buFont typeface="Wingdings" panose="05000000000000000000" pitchFamily="2" charset="2"/>
              <a:buChar char="ü"/>
            </a:pPr>
            <a:r>
              <a:rPr lang="en-US" sz="3200" dirty="0">
                <a:latin typeface="Times New Roman" pitchFamily="18" charset="0"/>
                <a:cs typeface="Times New Roman" pitchFamily="18" charset="0"/>
              </a:rPr>
              <a:t>Mosquito, tick, and other insect bites, Tick of Horses</a:t>
            </a:r>
          </a:p>
          <a:p>
            <a:pPr>
              <a:buFont typeface="Wingdings" panose="05000000000000000000" pitchFamily="2" charset="2"/>
              <a:buChar char="ü"/>
            </a:pPr>
            <a:r>
              <a:rPr lang="en-US" sz="3200" dirty="0">
                <a:latin typeface="Times New Roman" pitchFamily="18" charset="0"/>
                <a:cs typeface="Times New Roman" pitchFamily="18" charset="0"/>
              </a:rPr>
              <a:t>Migratory Birds</a:t>
            </a:r>
          </a:p>
          <a:p>
            <a:pPr>
              <a:buFont typeface="Wingdings" panose="05000000000000000000" pitchFamily="2" charset="2"/>
              <a:buChar char="ü"/>
            </a:pPr>
            <a:r>
              <a:rPr lang="en-US" sz="3200" dirty="0">
                <a:latin typeface="Times New Roman" pitchFamily="18" charset="0"/>
                <a:cs typeface="Times New Roman" pitchFamily="18" charset="0"/>
              </a:rPr>
              <a:t>Contaminated food or drink</a:t>
            </a:r>
          </a:p>
          <a:p>
            <a:pPr marL="0" indent="0" algn="ctr">
              <a:buNone/>
            </a:pPr>
            <a:endParaRPr lang="en-US" sz="6000" dirty="0">
              <a:latin typeface="Times New Roman" pitchFamily="18" charset="0"/>
              <a:cs typeface="Times New Roman" pitchFamily="18" charset="0"/>
            </a:endParaRPr>
          </a:p>
        </p:txBody>
      </p:sp>
    </p:spTree>
    <p:extLst>
      <p:ext uri="{BB962C8B-B14F-4D97-AF65-F5344CB8AC3E}">
        <p14:creationId xmlns:p14="http://schemas.microsoft.com/office/powerpoint/2010/main" val="559189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8991600" cy="1417638"/>
          </a:xfrm>
        </p:spPr>
        <p:txBody>
          <a:bodyPr>
            <a:noAutofit/>
          </a:bodyPr>
          <a:lstStyle/>
          <a:p>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Signs and Symptoms of Encephalitis </a:t>
            </a:r>
            <a:br>
              <a:rPr lang="en-US" b="1" dirty="0">
                <a:solidFill>
                  <a:srgbClr val="C00000"/>
                </a:solidFill>
                <a:latin typeface="Times New Roman" pitchFamily="18" charset="0"/>
                <a:cs typeface="Times New Roman" pitchFamily="18" charset="0"/>
              </a:rPr>
            </a:br>
            <a:endParaRPr lang="en-US"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212035" y="1417638"/>
            <a:ext cx="12072729" cy="5440362"/>
          </a:xfrm>
        </p:spPr>
        <p:txBody>
          <a:bodyPr>
            <a:normAutofit fontScale="92500" lnSpcReduction="20000"/>
          </a:bodyPr>
          <a:lstStyle/>
          <a:p>
            <a:pPr>
              <a:buFont typeface="Wingdings" pitchFamily="2" charset="2"/>
              <a:buChar char="Ø"/>
            </a:pPr>
            <a:r>
              <a:rPr lang="en-US" sz="4000" dirty="0">
                <a:latin typeface="Times New Roman" pitchFamily="18" charset="0"/>
                <a:cs typeface="Times New Roman" pitchFamily="18" charset="0"/>
              </a:rPr>
              <a:t>Severe headache</a:t>
            </a:r>
          </a:p>
          <a:p>
            <a:pPr>
              <a:buFont typeface="Wingdings" pitchFamily="2" charset="2"/>
              <a:buChar char="Ø"/>
            </a:pPr>
            <a:r>
              <a:rPr lang="en-US" sz="4000" dirty="0">
                <a:latin typeface="Times New Roman" pitchFamily="18" charset="0"/>
                <a:cs typeface="Times New Roman" pitchFamily="18" charset="0"/>
              </a:rPr>
              <a:t>Fever</a:t>
            </a:r>
          </a:p>
          <a:p>
            <a:pPr>
              <a:buFont typeface="Wingdings" pitchFamily="2" charset="2"/>
              <a:buChar char="Ø"/>
            </a:pPr>
            <a:r>
              <a:rPr lang="en-US" sz="4000" dirty="0">
                <a:latin typeface="Times New Roman" pitchFamily="18" charset="0"/>
                <a:cs typeface="Times New Roman" pitchFamily="18" charset="0"/>
              </a:rPr>
              <a:t>Altered consciousness, Confusion or agitation</a:t>
            </a:r>
          </a:p>
          <a:p>
            <a:pPr>
              <a:buFont typeface="Wingdings" pitchFamily="2" charset="2"/>
              <a:buChar char="Ø"/>
            </a:pPr>
            <a:r>
              <a:rPr lang="en-US" sz="4000" dirty="0">
                <a:latin typeface="Times New Roman" pitchFamily="18" charset="0"/>
                <a:cs typeface="Times New Roman" pitchFamily="18" charset="0"/>
              </a:rPr>
              <a:t>Personality changes</a:t>
            </a:r>
          </a:p>
          <a:p>
            <a:pPr>
              <a:buFont typeface="Wingdings" pitchFamily="2" charset="2"/>
              <a:buChar char="Ø"/>
            </a:pPr>
            <a:r>
              <a:rPr lang="en-US" sz="4000" dirty="0">
                <a:latin typeface="Times New Roman" pitchFamily="18" charset="0"/>
                <a:cs typeface="Times New Roman" pitchFamily="18" charset="0"/>
              </a:rPr>
              <a:t>Muscle weakness, Loss of sensation or paralysis</a:t>
            </a:r>
          </a:p>
          <a:p>
            <a:pPr>
              <a:buFont typeface="Wingdings" pitchFamily="2" charset="2"/>
              <a:buChar char="Ø"/>
            </a:pPr>
            <a:r>
              <a:rPr lang="en-US" sz="4000" dirty="0">
                <a:latin typeface="Times New Roman" pitchFamily="18" charset="0"/>
                <a:cs typeface="Times New Roman" pitchFamily="18" charset="0"/>
              </a:rPr>
              <a:t>Hallucinations</a:t>
            </a:r>
          </a:p>
          <a:p>
            <a:pPr>
              <a:buFont typeface="Wingdings" pitchFamily="2" charset="2"/>
              <a:buChar char="Ø"/>
            </a:pPr>
            <a:r>
              <a:rPr lang="en-US" sz="4000" dirty="0">
                <a:latin typeface="Times New Roman" pitchFamily="18" charset="0"/>
                <a:cs typeface="Times New Roman" pitchFamily="18" charset="0"/>
              </a:rPr>
              <a:t>Double vision</a:t>
            </a:r>
          </a:p>
          <a:p>
            <a:pPr>
              <a:buFont typeface="Wingdings" pitchFamily="2" charset="2"/>
              <a:buChar char="Ø"/>
            </a:pPr>
            <a:r>
              <a:rPr lang="en-US" sz="4000" dirty="0">
                <a:latin typeface="Times New Roman" pitchFamily="18" charset="0"/>
                <a:cs typeface="Times New Roman" pitchFamily="18" charset="0"/>
              </a:rPr>
              <a:t>Perception of foul smells</a:t>
            </a:r>
          </a:p>
          <a:p>
            <a:pPr>
              <a:buFont typeface="Wingdings" pitchFamily="2" charset="2"/>
              <a:buChar char="Ø"/>
            </a:pPr>
            <a:r>
              <a:rPr lang="en-US" sz="4000" dirty="0">
                <a:latin typeface="Times New Roman" pitchFamily="18" charset="0"/>
                <a:cs typeface="Times New Roman" pitchFamily="18" charset="0"/>
              </a:rPr>
              <a:t>Problems with speech or hearing</a:t>
            </a:r>
          </a:p>
          <a:p>
            <a:pPr>
              <a:buFont typeface="Wingdings" pitchFamily="2" charset="2"/>
              <a:buChar char="Ø"/>
            </a:pPr>
            <a:r>
              <a:rPr lang="en-US" sz="4000" dirty="0">
                <a:latin typeface="Times New Roman" pitchFamily="18" charset="0"/>
                <a:cs typeface="Times New Roman" pitchFamily="18" charset="0"/>
              </a:rPr>
              <a:t>Seizures</a:t>
            </a:r>
          </a:p>
        </p:txBody>
      </p:sp>
    </p:spTree>
    <p:extLst>
      <p:ext uri="{BB962C8B-B14F-4D97-AF65-F5344CB8AC3E}">
        <p14:creationId xmlns:p14="http://schemas.microsoft.com/office/powerpoint/2010/main" val="4139490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46226" cy="1417638"/>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Diagnostic Procedure of Encephalitis: </a:t>
            </a:r>
            <a:br>
              <a:rPr lang="en-US" sz="5400" b="1" dirty="0">
                <a:solidFill>
                  <a:srgbClr val="C00000"/>
                </a:solidFill>
                <a:latin typeface="Times New Roman" pitchFamily="18" charset="0"/>
                <a:cs typeface="Times New Roman" pitchFamily="18" charset="0"/>
              </a:rPr>
            </a:br>
            <a:endParaRPr lang="en-US" sz="54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0" y="1600200"/>
            <a:ext cx="9144000" cy="5257800"/>
          </a:xfrm>
        </p:spPr>
        <p:txBody>
          <a:bodyPr>
            <a:normAutofit/>
          </a:bodyPr>
          <a:lstStyle/>
          <a:p>
            <a:pPr algn="ctr">
              <a:buFont typeface="Wingdings" pitchFamily="2" charset="2"/>
              <a:buChar char="§"/>
            </a:pPr>
            <a:r>
              <a:rPr lang="en-US" sz="4800" dirty="0">
                <a:latin typeface="Times New Roman" pitchFamily="18" charset="0"/>
                <a:cs typeface="Times New Roman" pitchFamily="18" charset="0"/>
              </a:rPr>
              <a:t>Lumbar puncture </a:t>
            </a:r>
          </a:p>
          <a:p>
            <a:pPr algn="ctr">
              <a:buFont typeface="Wingdings" pitchFamily="2" charset="2"/>
              <a:buChar char="§"/>
            </a:pPr>
            <a:r>
              <a:rPr lang="en-US" sz="4800" dirty="0">
                <a:latin typeface="Times New Roman" pitchFamily="18" charset="0"/>
                <a:cs typeface="Times New Roman" pitchFamily="18" charset="0"/>
              </a:rPr>
              <a:t>Electroencephalography (EEG)</a:t>
            </a:r>
          </a:p>
          <a:p>
            <a:pPr algn="ctr">
              <a:buFont typeface="Wingdings" pitchFamily="2" charset="2"/>
              <a:buChar char="§"/>
            </a:pPr>
            <a:r>
              <a:rPr lang="en-US" sz="4800" dirty="0">
                <a:latin typeface="Times New Roman" pitchFamily="18" charset="0"/>
                <a:cs typeface="Times New Roman" pitchFamily="18" charset="0"/>
              </a:rPr>
              <a:t>Blood tests</a:t>
            </a:r>
          </a:p>
          <a:p>
            <a:pPr algn="ctr">
              <a:buFont typeface="Wingdings" pitchFamily="2" charset="2"/>
              <a:buChar char="§"/>
            </a:pPr>
            <a:r>
              <a:rPr lang="en-US" sz="4800" dirty="0">
                <a:latin typeface="Times New Roman" pitchFamily="18" charset="0"/>
                <a:cs typeface="Times New Roman" pitchFamily="18" charset="0"/>
              </a:rPr>
              <a:t>Computed tomography </a:t>
            </a:r>
          </a:p>
          <a:p>
            <a:pPr algn="ctr">
              <a:buFont typeface="Wingdings" pitchFamily="2" charset="2"/>
              <a:buChar char="§"/>
            </a:pPr>
            <a:r>
              <a:rPr lang="en-US" sz="4800" dirty="0">
                <a:latin typeface="Times New Roman" pitchFamily="18" charset="0"/>
                <a:cs typeface="Times New Roman" pitchFamily="18" charset="0"/>
              </a:rPr>
              <a:t>Magnetic resonance imaging</a:t>
            </a:r>
          </a:p>
        </p:txBody>
      </p:sp>
    </p:spTree>
    <p:extLst>
      <p:ext uri="{BB962C8B-B14F-4D97-AF65-F5344CB8AC3E}">
        <p14:creationId xmlns:p14="http://schemas.microsoft.com/office/powerpoint/2010/main" val="1447930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7" y="0"/>
            <a:ext cx="11767931" cy="1417638"/>
          </a:xfrm>
        </p:spPr>
        <p:txBody>
          <a:bodyPr>
            <a:noAutofit/>
          </a:bodyPr>
          <a:lstStyle/>
          <a:p>
            <a:pPr algn="ctr"/>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Treatments of Encephalitis</a:t>
            </a:r>
            <a:br>
              <a:rPr lang="en-US" b="1" dirty="0">
                <a:solidFill>
                  <a:srgbClr val="C00000"/>
                </a:solidFill>
                <a:latin typeface="Times New Roman" pitchFamily="18" charset="0"/>
                <a:cs typeface="Times New Roman" pitchFamily="18" charset="0"/>
              </a:rPr>
            </a:br>
            <a:endParaRPr lang="en-US"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06017" y="1295400"/>
            <a:ext cx="11979966" cy="5562600"/>
          </a:xfrm>
        </p:spPr>
        <p:txBody>
          <a:bodyPr>
            <a:noAutofit/>
          </a:bodyPr>
          <a:lstStyle/>
          <a:p>
            <a:pPr>
              <a:buFont typeface="Wingdings" pitchFamily="2" charset="2"/>
              <a:buChar char="§"/>
            </a:pPr>
            <a:r>
              <a:rPr lang="en-US" sz="4400" dirty="0">
                <a:latin typeface="Times New Roman" pitchFamily="18" charset="0"/>
                <a:cs typeface="Times New Roman" pitchFamily="18" charset="0"/>
              </a:rPr>
              <a:t>Antiviral medications</a:t>
            </a:r>
          </a:p>
          <a:p>
            <a:pPr>
              <a:buFont typeface="Wingdings" pitchFamily="2" charset="2"/>
              <a:buChar char="§"/>
            </a:pPr>
            <a:r>
              <a:rPr lang="en-US" sz="4400" dirty="0">
                <a:latin typeface="Times New Roman" pitchFamily="18" charset="0"/>
                <a:cs typeface="Times New Roman" pitchFamily="18" charset="0"/>
              </a:rPr>
              <a:t>Antibiotics</a:t>
            </a:r>
          </a:p>
          <a:p>
            <a:pPr>
              <a:buFont typeface="Wingdings" pitchFamily="2" charset="2"/>
              <a:buChar char="§"/>
            </a:pPr>
            <a:r>
              <a:rPr lang="en-US" sz="4400" dirty="0">
                <a:latin typeface="Times New Roman" pitchFamily="18" charset="0"/>
                <a:cs typeface="Times New Roman" pitchFamily="18" charset="0"/>
              </a:rPr>
              <a:t>Anti-seizure medications (Phenytoin) </a:t>
            </a:r>
          </a:p>
          <a:p>
            <a:pPr>
              <a:buFont typeface="Wingdings" pitchFamily="2" charset="2"/>
              <a:buChar char="§"/>
            </a:pPr>
            <a:r>
              <a:rPr lang="en-US" sz="4400" dirty="0">
                <a:latin typeface="Times New Roman" pitchFamily="18" charset="0"/>
                <a:cs typeface="Times New Roman" pitchFamily="18" charset="0"/>
              </a:rPr>
              <a:t>Steroids (Dexamethasone): to reduce brain swelling </a:t>
            </a:r>
          </a:p>
          <a:p>
            <a:pPr>
              <a:buFont typeface="Wingdings" pitchFamily="2" charset="2"/>
              <a:buChar char="§"/>
            </a:pPr>
            <a:r>
              <a:rPr lang="en-US" sz="4400" dirty="0">
                <a:latin typeface="Times New Roman" pitchFamily="18" charset="0"/>
                <a:cs typeface="Times New Roman" pitchFamily="18" charset="0"/>
              </a:rPr>
              <a:t>Sedatives: to treat irritability or restlessness</a:t>
            </a:r>
          </a:p>
          <a:p>
            <a:pPr>
              <a:buFont typeface="Wingdings" pitchFamily="2" charset="2"/>
              <a:buChar char="§"/>
            </a:pPr>
            <a:r>
              <a:rPr lang="en-US" sz="4400" dirty="0">
                <a:latin typeface="Times New Roman" pitchFamily="18" charset="0"/>
                <a:cs typeface="Times New Roman" pitchFamily="18" charset="0"/>
              </a:rPr>
              <a:t>Acetaminophen:  fever and headache.</a:t>
            </a:r>
          </a:p>
          <a:p>
            <a:pPr>
              <a:buFont typeface="Wingdings" pitchFamily="2" charset="2"/>
              <a:buChar char="§"/>
            </a:pP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528182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2" y="0"/>
            <a:ext cx="11741426" cy="1417638"/>
          </a:xfrm>
        </p:spPr>
        <p:txBody>
          <a:bodyPr>
            <a:noAutofit/>
          </a:bodyPr>
          <a:lstStyle/>
          <a:p>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5) Children with CEREBRAL PALSY (CP)</a:t>
            </a:r>
            <a:br>
              <a:rPr lang="en-US" sz="4800" b="1" dirty="0">
                <a:solidFill>
                  <a:srgbClr val="C00000"/>
                </a:solidFill>
                <a:latin typeface="Times New Roman" pitchFamily="18" charset="0"/>
                <a:cs typeface="Times New Roman" pitchFamily="18" charset="0"/>
              </a:rPr>
            </a:br>
            <a:endParaRPr lang="en-US" sz="48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 y="1600200"/>
            <a:ext cx="12099234" cy="5257800"/>
          </a:xfrm>
        </p:spPr>
        <p:txBody>
          <a:bodyPr>
            <a:normAutofit lnSpcReduction="10000"/>
          </a:bodyPr>
          <a:lstStyle/>
          <a:p>
            <a:pPr>
              <a:lnSpc>
                <a:spcPct val="100000"/>
              </a:lnSpc>
              <a:buFont typeface="Wingdings" panose="05000000000000000000" pitchFamily="2" charset="2"/>
              <a:buChar char="q"/>
            </a:pPr>
            <a:r>
              <a:rPr lang="en-US" sz="4800" dirty="0">
                <a:latin typeface="Times New Roman" pitchFamily="18" charset="0"/>
                <a:cs typeface="Times New Roman" pitchFamily="18" charset="0"/>
              </a:rPr>
              <a:t>CP is an abnormality of motor function in motor pyramidal system (motor cortex basal ganglia and cerebellum), as opposed to mental function, and postural tone that is acquired at an early age, even before birth.</a:t>
            </a:r>
          </a:p>
          <a:p>
            <a:pPr>
              <a:lnSpc>
                <a:spcPct val="100000"/>
              </a:lnSpc>
              <a:buFont typeface="Wingdings" panose="05000000000000000000" pitchFamily="2" charset="2"/>
              <a:buChar char="q"/>
            </a:pPr>
            <a:r>
              <a:rPr lang="en-US" sz="4800" dirty="0">
                <a:latin typeface="Times New Roman" pitchFamily="18" charset="0"/>
                <a:cs typeface="Times New Roman" pitchFamily="18" charset="0"/>
              </a:rPr>
              <a:t>Signs and symptoms of cerebral palsy usually show in the first year of life</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958527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8915400" cy="1341438"/>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Causes of Cerebral Palsy </a:t>
            </a:r>
            <a:br>
              <a:rPr lang="en-US" sz="5400" b="1" dirty="0">
                <a:solidFill>
                  <a:srgbClr val="C00000"/>
                </a:solidFill>
                <a:latin typeface="Times New Roman" pitchFamily="18" charset="0"/>
                <a:cs typeface="Times New Roman" pitchFamily="18" charset="0"/>
              </a:rPr>
            </a:br>
            <a:endParaRPr lang="en-US" sz="54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 y="1417639"/>
            <a:ext cx="12192000" cy="5440362"/>
          </a:xfrm>
        </p:spPr>
        <p:txBody>
          <a:bodyPr>
            <a:normAutofit/>
          </a:bodyPr>
          <a:lstStyle/>
          <a:p>
            <a:pPr>
              <a:buFont typeface="Wingdings" pitchFamily="2" charset="2"/>
              <a:buChar char="Ø"/>
            </a:pPr>
            <a:r>
              <a:rPr lang="en-US" sz="3600" dirty="0">
                <a:latin typeface="Times New Roman" pitchFamily="18" charset="0"/>
                <a:cs typeface="Times New Roman" pitchFamily="18" charset="0"/>
              </a:rPr>
              <a:t>Gene mutations that lead to abnormal development</a:t>
            </a:r>
          </a:p>
          <a:p>
            <a:pPr>
              <a:buFont typeface="Wingdings" pitchFamily="2" charset="2"/>
              <a:buChar char="Ø"/>
            </a:pPr>
            <a:r>
              <a:rPr lang="en-US" sz="3600" dirty="0">
                <a:latin typeface="Times New Roman" pitchFamily="18" charset="0"/>
                <a:cs typeface="Times New Roman" pitchFamily="18" charset="0"/>
              </a:rPr>
              <a:t>Maternal infections</a:t>
            </a:r>
          </a:p>
          <a:p>
            <a:pPr>
              <a:buFont typeface="Wingdings" pitchFamily="2" charset="2"/>
              <a:buChar char="Ø"/>
            </a:pPr>
            <a:r>
              <a:rPr lang="en-US" sz="3600" dirty="0">
                <a:latin typeface="Times New Roman" pitchFamily="18" charset="0"/>
                <a:cs typeface="Times New Roman" pitchFamily="18" charset="0"/>
              </a:rPr>
              <a:t>Fetal stroke, a disruption of blood supply to developing brain</a:t>
            </a:r>
          </a:p>
          <a:p>
            <a:pPr>
              <a:buFont typeface="Wingdings" pitchFamily="2" charset="2"/>
              <a:buChar char="Ø"/>
            </a:pPr>
            <a:r>
              <a:rPr lang="en-US" sz="3600" dirty="0">
                <a:latin typeface="Times New Roman" pitchFamily="18" charset="0"/>
                <a:cs typeface="Times New Roman" pitchFamily="18" charset="0"/>
              </a:rPr>
              <a:t>Brain Bleeding in womb or a newborn</a:t>
            </a:r>
          </a:p>
          <a:p>
            <a:pPr>
              <a:buFont typeface="Wingdings" pitchFamily="2" charset="2"/>
              <a:buChar char="Ø"/>
            </a:pPr>
            <a:r>
              <a:rPr lang="en-US" sz="3600" dirty="0">
                <a:latin typeface="Times New Roman" pitchFamily="18" charset="0"/>
                <a:cs typeface="Times New Roman" pitchFamily="18" charset="0"/>
              </a:rPr>
              <a:t>Infant infections </a:t>
            </a:r>
          </a:p>
          <a:p>
            <a:pPr>
              <a:buFont typeface="Wingdings" pitchFamily="2" charset="2"/>
              <a:buChar char="Ø"/>
            </a:pPr>
            <a:r>
              <a:rPr lang="en-US" sz="3600" dirty="0">
                <a:latin typeface="Times New Roman" pitchFamily="18" charset="0"/>
                <a:cs typeface="Times New Roman" pitchFamily="18" charset="0"/>
              </a:rPr>
              <a:t>Traumatic head injury to an infant </a:t>
            </a:r>
            <a:r>
              <a:rPr lang="en-US" sz="3600" dirty="0" err="1">
                <a:latin typeface="Times New Roman" pitchFamily="18" charset="0"/>
                <a:cs typeface="Times New Roman" pitchFamily="18" charset="0"/>
              </a:rPr>
              <a:t>e.g</a:t>
            </a:r>
            <a:r>
              <a:rPr lang="en-US" sz="3600" dirty="0">
                <a:latin typeface="Times New Roman" pitchFamily="18" charset="0"/>
                <a:cs typeface="Times New Roman" pitchFamily="18" charset="0"/>
              </a:rPr>
              <a:t> fall down </a:t>
            </a:r>
          </a:p>
          <a:p>
            <a:pPr>
              <a:buFont typeface="Wingdings" pitchFamily="2" charset="2"/>
              <a:buChar char="Ø"/>
            </a:pPr>
            <a:r>
              <a:rPr lang="en-US" sz="3600" dirty="0">
                <a:latin typeface="Times New Roman" pitchFamily="18" charset="0"/>
                <a:cs typeface="Times New Roman" pitchFamily="18" charset="0"/>
              </a:rPr>
              <a:t>Lack of oxygen to the brain during delivery: rare </a:t>
            </a:r>
          </a:p>
          <a:p>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637807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9220200" cy="1417638"/>
          </a:xfrm>
        </p:spPr>
        <p:txBody>
          <a:bodyPr>
            <a:noAutofit/>
          </a:bodyPr>
          <a:lstStyle/>
          <a:p>
            <a:br>
              <a:rPr lang="en-US" sz="4000" b="1" dirty="0">
                <a:solidFill>
                  <a:srgbClr val="C00000"/>
                </a:solidFill>
                <a:latin typeface="Times New Roman" pitchFamily="18" charset="0"/>
                <a:cs typeface="Times New Roman" pitchFamily="18" charset="0"/>
              </a:rPr>
            </a:br>
            <a:r>
              <a:rPr lang="en-US" sz="4000" b="1" dirty="0">
                <a:solidFill>
                  <a:srgbClr val="C00000"/>
                </a:solidFill>
                <a:latin typeface="Times New Roman" pitchFamily="18" charset="0"/>
                <a:cs typeface="Times New Roman" pitchFamily="18" charset="0"/>
              </a:rPr>
              <a:t>Signs and Symptoms of Cerebral Palsy</a:t>
            </a:r>
            <a:br>
              <a:rPr lang="en-US" sz="4000" b="1" dirty="0">
                <a:solidFill>
                  <a:srgbClr val="C00000"/>
                </a:solidFill>
                <a:latin typeface="Times New Roman" pitchFamily="18" charset="0"/>
                <a:cs typeface="Times New Roman" pitchFamily="18" charset="0"/>
              </a:rPr>
            </a:br>
            <a:endParaRPr lang="en-US" sz="40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19269" y="1417638"/>
            <a:ext cx="12072731" cy="5440362"/>
          </a:xfrm>
        </p:spPr>
        <p:txBody>
          <a:bodyPr>
            <a:normAutofit fontScale="85000" lnSpcReduction="20000"/>
          </a:bodyPr>
          <a:lstStyle/>
          <a:p>
            <a:pPr>
              <a:lnSpc>
                <a:spcPct val="110000"/>
              </a:lnSpc>
              <a:buFont typeface="Wingdings" panose="05000000000000000000" pitchFamily="2" charset="2"/>
              <a:buChar char="ü"/>
            </a:pPr>
            <a:r>
              <a:rPr lang="en-US" sz="3600" dirty="0">
                <a:latin typeface="Times New Roman" pitchFamily="18" charset="0"/>
                <a:cs typeface="Times New Roman" pitchFamily="18" charset="0"/>
              </a:rPr>
              <a:t>Excessive drooling or problems with swallowing and  feeding </a:t>
            </a:r>
          </a:p>
          <a:p>
            <a:pPr>
              <a:lnSpc>
                <a:spcPct val="110000"/>
              </a:lnSpc>
              <a:buFont typeface="Wingdings" panose="05000000000000000000" pitchFamily="2" charset="2"/>
              <a:buChar char="ü"/>
            </a:pPr>
            <a:r>
              <a:rPr lang="en-US" sz="3600" dirty="0">
                <a:latin typeface="Times New Roman" pitchFamily="18" charset="0"/>
                <a:cs typeface="Times New Roman" pitchFamily="18" charset="0"/>
              </a:rPr>
              <a:t>Respiratory problems, </a:t>
            </a:r>
          </a:p>
          <a:p>
            <a:pPr>
              <a:lnSpc>
                <a:spcPct val="110000"/>
              </a:lnSpc>
              <a:buFont typeface="Wingdings" panose="05000000000000000000" pitchFamily="2" charset="2"/>
              <a:buChar char="ü"/>
            </a:pPr>
            <a:r>
              <a:rPr lang="en-US" sz="3600" dirty="0">
                <a:latin typeface="Times New Roman" pitchFamily="18" charset="0"/>
                <a:cs typeface="Times New Roman" pitchFamily="18" charset="0"/>
              </a:rPr>
              <a:t>Variations in muscle tone, stiff, floppy, spasticity</a:t>
            </a:r>
          </a:p>
          <a:p>
            <a:pPr>
              <a:lnSpc>
                <a:spcPct val="110000"/>
              </a:lnSpc>
              <a:buFont typeface="Wingdings" panose="05000000000000000000" pitchFamily="2" charset="2"/>
              <a:buChar char="ü"/>
            </a:pPr>
            <a:r>
              <a:rPr lang="en-US" sz="3600" dirty="0">
                <a:latin typeface="Times New Roman" pitchFamily="18" charset="0"/>
                <a:cs typeface="Times New Roman" pitchFamily="18" charset="0"/>
              </a:rPr>
              <a:t>Ataxia lack of balance and muscle coordination </a:t>
            </a:r>
          </a:p>
          <a:p>
            <a:pPr>
              <a:lnSpc>
                <a:spcPct val="110000"/>
              </a:lnSpc>
              <a:buFont typeface="Wingdings" panose="05000000000000000000" pitchFamily="2" charset="2"/>
              <a:buChar char="ü"/>
            </a:pPr>
            <a:r>
              <a:rPr lang="en-US" sz="3600" dirty="0">
                <a:latin typeface="Times New Roman" pitchFamily="18" charset="0"/>
                <a:cs typeface="Times New Roman" pitchFamily="18" charset="0"/>
              </a:rPr>
              <a:t>Tremors or involuntary movements, slow, twisting movements</a:t>
            </a:r>
          </a:p>
          <a:p>
            <a:pPr>
              <a:lnSpc>
                <a:spcPct val="110000"/>
              </a:lnSpc>
              <a:buFont typeface="Wingdings" panose="05000000000000000000" pitchFamily="2" charset="2"/>
              <a:buChar char="ü"/>
            </a:pPr>
            <a:r>
              <a:rPr lang="en-US" sz="3600" dirty="0">
                <a:latin typeface="Times New Roman" pitchFamily="18" charset="0"/>
                <a:cs typeface="Times New Roman" pitchFamily="18" charset="0"/>
              </a:rPr>
              <a:t>Delays in motor skills sitting, crawling</a:t>
            </a:r>
          </a:p>
          <a:p>
            <a:pPr>
              <a:lnSpc>
                <a:spcPct val="110000"/>
              </a:lnSpc>
              <a:buFont typeface="Wingdings" panose="05000000000000000000" pitchFamily="2" charset="2"/>
              <a:buChar char="ü"/>
            </a:pPr>
            <a:r>
              <a:rPr lang="en-US" sz="3600" dirty="0">
                <a:latin typeface="Times New Roman" pitchFamily="18" charset="0"/>
                <a:cs typeface="Times New Roman" pitchFamily="18" charset="0"/>
              </a:rPr>
              <a:t>Favoring one side of body, </a:t>
            </a:r>
            <a:r>
              <a:rPr lang="en-US" sz="3600" dirty="0" err="1">
                <a:latin typeface="Times New Roman" pitchFamily="18" charset="0"/>
                <a:cs typeface="Times New Roman" pitchFamily="18" charset="0"/>
              </a:rPr>
              <a:t>e.g</a:t>
            </a:r>
            <a:r>
              <a:rPr lang="en-US" sz="3600" dirty="0">
                <a:latin typeface="Times New Roman" pitchFamily="18" charset="0"/>
                <a:cs typeface="Times New Roman" pitchFamily="18" charset="0"/>
              </a:rPr>
              <a:t>  reaching with one hand or dragging a leg while crawling</a:t>
            </a:r>
          </a:p>
          <a:p>
            <a:pPr>
              <a:lnSpc>
                <a:spcPct val="110000"/>
              </a:lnSpc>
              <a:buFont typeface="Wingdings" panose="05000000000000000000" pitchFamily="2" charset="2"/>
              <a:buChar char="ü"/>
            </a:pPr>
            <a:r>
              <a:rPr lang="en-US" sz="3600" dirty="0">
                <a:latin typeface="Times New Roman" pitchFamily="18" charset="0"/>
                <a:cs typeface="Times New Roman" pitchFamily="18" charset="0"/>
              </a:rPr>
              <a:t>Difficulty walking, walking on toes, a crouched gait, a scissors-like gait with knees crossing, a wide gait or an asymmetrical gait</a:t>
            </a:r>
          </a:p>
          <a:p>
            <a:pPr>
              <a:buFont typeface="Wingdings" pitchFamily="2" charset="2"/>
              <a:buChar char="§"/>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04754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Causes of </a:t>
            </a:r>
            <a:r>
              <a:rPr lang="en-US" sz="5400" b="1" dirty="0" err="1">
                <a:solidFill>
                  <a:srgbClr val="C00000"/>
                </a:solidFill>
                <a:latin typeface="Times New Roman" pitchFamily="18" charset="0"/>
                <a:cs typeface="Times New Roman" pitchFamily="18" charset="0"/>
              </a:rPr>
              <a:t>Spina</a:t>
            </a:r>
            <a:r>
              <a:rPr lang="en-US" sz="5400" b="1" dirty="0">
                <a:solidFill>
                  <a:srgbClr val="C00000"/>
                </a:solidFill>
                <a:latin typeface="Times New Roman" pitchFamily="18" charset="0"/>
                <a:cs typeface="Times New Roman" pitchFamily="18" charset="0"/>
              </a:rPr>
              <a:t> Bifida:</a:t>
            </a:r>
            <a:br>
              <a:rPr lang="en-US" sz="5400" dirty="0">
                <a:solidFill>
                  <a:srgbClr val="C00000"/>
                </a:solidFill>
                <a:latin typeface="Times New Roman" pitchFamily="18" charset="0"/>
                <a:cs typeface="Times New Roman" pitchFamily="18" charset="0"/>
              </a:rPr>
            </a:br>
            <a:endParaRPr lang="en-US" sz="5400" dirty="0">
              <a:solidFill>
                <a:srgbClr val="C00000"/>
              </a:solidFill>
            </a:endParaRPr>
          </a:p>
        </p:txBody>
      </p:sp>
      <p:sp>
        <p:nvSpPr>
          <p:cNvPr id="3" name="Content Placeholder 2"/>
          <p:cNvSpPr>
            <a:spLocks noGrp="1"/>
          </p:cNvSpPr>
          <p:nvPr>
            <p:ph idx="1"/>
          </p:nvPr>
        </p:nvSpPr>
        <p:spPr>
          <a:xfrm>
            <a:off x="0" y="1417638"/>
            <a:ext cx="12192000" cy="5440362"/>
          </a:xfrm>
        </p:spPr>
        <p:txBody>
          <a:bodyPr>
            <a:normAutofit fontScale="92500" lnSpcReduction="10000"/>
          </a:bodyPr>
          <a:lstStyle/>
          <a:p>
            <a:pPr lvl="0">
              <a:buFont typeface="Wingdings" pitchFamily="2" charset="2"/>
              <a:buChar char="§"/>
            </a:pPr>
            <a:r>
              <a:rPr lang="en-US" sz="3300" dirty="0">
                <a:latin typeface="Times New Roman" pitchFamily="18" charset="0"/>
                <a:cs typeface="Times New Roman" pitchFamily="18" charset="0"/>
              </a:rPr>
              <a:t>It is not completely understood include combined genetic and environmental factors </a:t>
            </a:r>
          </a:p>
          <a:p>
            <a:pPr lvl="0">
              <a:buFont typeface="Wingdings" pitchFamily="2" charset="2"/>
              <a:buChar char="§"/>
            </a:pPr>
            <a:r>
              <a:rPr lang="en-US" sz="3300" dirty="0">
                <a:latin typeface="Times New Roman" pitchFamily="18" charset="0"/>
                <a:cs typeface="Times New Roman" pitchFamily="18" charset="0"/>
              </a:rPr>
              <a:t>95% of affected babies are born to parents with no family history of these disorders. </a:t>
            </a:r>
          </a:p>
          <a:p>
            <a:pPr>
              <a:buFont typeface="Wingdings" panose="05000000000000000000" pitchFamily="2" charset="2"/>
              <a:buChar char="§"/>
            </a:pPr>
            <a:r>
              <a:rPr lang="en-US" sz="3300" b="1" dirty="0">
                <a:solidFill>
                  <a:srgbClr val="C00000"/>
                </a:solidFill>
                <a:latin typeface="Times New Roman" pitchFamily="18" charset="0"/>
                <a:cs typeface="Times New Roman" pitchFamily="18" charset="0"/>
              </a:rPr>
              <a:t>Risk Factors of Spina Bifida</a:t>
            </a:r>
          </a:p>
          <a:p>
            <a:pPr lvl="0">
              <a:buFont typeface="Wingdings" panose="05000000000000000000" pitchFamily="2" charset="2"/>
              <a:buChar char="ü"/>
            </a:pPr>
            <a:r>
              <a:rPr lang="en-US" sz="3300" dirty="0">
                <a:latin typeface="Times New Roman" pitchFamily="18" charset="0"/>
                <a:cs typeface="Times New Roman" pitchFamily="18" charset="0"/>
              </a:rPr>
              <a:t>Family with history of Spina Bifida </a:t>
            </a:r>
          </a:p>
          <a:p>
            <a:pPr lvl="0">
              <a:buFont typeface="Wingdings" panose="05000000000000000000" pitchFamily="2" charset="2"/>
              <a:buChar char="ü"/>
            </a:pPr>
            <a:r>
              <a:rPr lang="en-US" sz="3300" dirty="0">
                <a:latin typeface="Times New Roman" pitchFamily="18" charset="0"/>
                <a:cs typeface="Times New Roman" pitchFamily="18" charset="0"/>
              </a:rPr>
              <a:t>Uncontrolled diabetes.</a:t>
            </a:r>
          </a:p>
          <a:p>
            <a:pPr lvl="0">
              <a:buFont typeface="Wingdings" panose="05000000000000000000" pitchFamily="2" charset="2"/>
              <a:buChar char="ü"/>
            </a:pPr>
            <a:r>
              <a:rPr lang="en-US" sz="3300" dirty="0">
                <a:latin typeface="Times New Roman" pitchFamily="18" charset="0"/>
                <a:cs typeface="Times New Roman" pitchFamily="18" charset="0"/>
              </a:rPr>
              <a:t>Anti-seizure medication </a:t>
            </a:r>
          </a:p>
          <a:p>
            <a:pPr lvl="0">
              <a:buFont typeface="Wingdings" panose="05000000000000000000" pitchFamily="2" charset="2"/>
              <a:buChar char="ü"/>
            </a:pPr>
            <a:r>
              <a:rPr lang="en-US" sz="3300" dirty="0">
                <a:latin typeface="Times New Roman" pitchFamily="18" charset="0"/>
                <a:cs typeface="Times New Roman" pitchFamily="18" charset="0"/>
              </a:rPr>
              <a:t>Folic acid deficiency, </a:t>
            </a:r>
          </a:p>
          <a:p>
            <a:pPr lvl="0">
              <a:buFont typeface="Wingdings" panose="05000000000000000000" pitchFamily="2" charset="2"/>
              <a:buChar char="ü"/>
            </a:pPr>
            <a:r>
              <a:rPr lang="en-US" sz="3300" dirty="0">
                <a:latin typeface="Times New Roman" pitchFamily="18" charset="0"/>
                <a:cs typeface="Times New Roman" pitchFamily="18" charset="0"/>
              </a:rPr>
              <a:t>Viral, </a:t>
            </a:r>
          </a:p>
          <a:p>
            <a:pPr lvl="0">
              <a:buFont typeface="Wingdings" panose="05000000000000000000" pitchFamily="2" charset="2"/>
              <a:buChar char="ü"/>
            </a:pPr>
            <a:r>
              <a:rPr lang="en-US" sz="3300" dirty="0">
                <a:latin typeface="Times New Roman" pitchFamily="18" charset="0"/>
                <a:cs typeface="Times New Roman" pitchFamily="18" charset="0"/>
              </a:rPr>
              <a:t>Radiation</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9220200" cy="1417638"/>
          </a:xfrm>
        </p:spPr>
        <p:txBody>
          <a:bodyPr>
            <a:noAutofit/>
          </a:bodyPr>
          <a:lstStyle/>
          <a:p>
            <a:br>
              <a:rPr lang="en-US" sz="4000" b="1" dirty="0">
                <a:solidFill>
                  <a:srgbClr val="C00000"/>
                </a:solidFill>
                <a:latin typeface="Times New Roman" pitchFamily="18" charset="0"/>
                <a:cs typeface="Times New Roman" pitchFamily="18" charset="0"/>
              </a:rPr>
            </a:br>
            <a:r>
              <a:rPr lang="en-US" sz="4000" b="1" dirty="0">
                <a:solidFill>
                  <a:srgbClr val="C00000"/>
                </a:solidFill>
                <a:latin typeface="Times New Roman" pitchFamily="18" charset="0"/>
                <a:cs typeface="Times New Roman" pitchFamily="18" charset="0"/>
              </a:rPr>
              <a:t>Signs and Symptoms of Cerebral Palsy</a:t>
            </a:r>
            <a:br>
              <a:rPr lang="en-US" sz="4000" b="1" dirty="0">
                <a:solidFill>
                  <a:srgbClr val="C00000"/>
                </a:solidFill>
                <a:latin typeface="Times New Roman" pitchFamily="18" charset="0"/>
                <a:cs typeface="Times New Roman" pitchFamily="18" charset="0"/>
              </a:rPr>
            </a:br>
            <a:endParaRPr lang="en-US" sz="40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72277" y="1417638"/>
            <a:ext cx="11873949" cy="5440362"/>
          </a:xfrm>
        </p:spPr>
        <p:txBody>
          <a:bodyPr>
            <a:normAutofit lnSpcReduction="10000"/>
          </a:bodyPr>
          <a:lstStyle/>
          <a:p>
            <a:pPr>
              <a:buFont typeface="Wingdings" panose="05000000000000000000" pitchFamily="2" charset="2"/>
              <a:buChar char="ü"/>
            </a:pPr>
            <a:r>
              <a:rPr lang="en-US" sz="3600" dirty="0">
                <a:latin typeface="Times New Roman" pitchFamily="18" charset="0"/>
                <a:cs typeface="Times New Roman" pitchFamily="18" charset="0"/>
              </a:rPr>
              <a:t>Delays in speech development or difficulty speaking</a:t>
            </a:r>
          </a:p>
          <a:p>
            <a:pPr>
              <a:buFont typeface="Wingdings" panose="05000000000000000000" pitchFamily="2" charset="2"/>
              <a:buChar char="ü"/>
            </a:pPr>
            <a:r>
              <a:rPr lang="en-US" sz="3600" dirty="0">
                <a:latin typeface="Times New Roman" pitchFamily="18" charset="0"/>
                <a:cs typeface="Times New Roman" pitchFamily="18" charset="0"/>
              </a:rPr>
              <a:t>Learning difficulties, Intellectual, Mental disabilities</a:t>
            </a:r>
          </a:p>
          <a:p>
            <a:pPr>
              <a:buFont typeface="Wingdings" panose="05000000000000000000" pitchFamily="2" charset="2"/>
              <a:buChar char="ü"/>
            </a:pPr>
            <a:r>
              <a:rPr lang="en-US" sz="3600" dirty="0">
                <a:latin typeface="Times New Roman" pitchFamily="18" charset="0"/>
                <a:cs typeface="Times New Roman" pitchFamily="18" charset="0"/>
              </a:rPr>
              <a:t>Difficulty with fine motor skills, buttoning clothes</a:t>
            </a:r>
          </a:p>
          <a:p>
            <a:pPr>
              <a:buFont typeface="Wingdings" panose="05000000000000000000" pitchFamily="2" charset="2"/>
              <a:buChar char="ü"/>
            </a:pPr>
            <a:r>
              <a:rPr lang="en-US" sz="3600" dirty="0">
                <a:latin typeface="Times New Roman" pitchFamily="18" charset="0"/>
                <a:cs typeface="Times New Roman" pitchFamily="18" charset="0"/>
              </a:rPr>
              <a:t>Seizures</a:t>
            </a:r>
          </a:p>
          <a:p>
            <a:pPr>
              <a:buFont typeface="Wingdings" panose="05000000000000000000" pitchFamily="2" charset="2"/>
              <a:buChar char="ü"/>
            </a:pPr>
            <a:r>
              <a:rPr lang="en-US" sz="3600" dirty="0">
                <a:latin typeface="Times New Roman" pitchFamily="18" charset="0"/>
                <a:cs typeface="Times New Roman" pitchFamily="18" charset="0"/>
              </a:rPr>
              <a:t>Difficulty seeing and hearing</a:t>
            </a:r>
          </a:p>
          <a:p>
            <a:pPr>
              <a:buFont typeface="Wingdings" panose="05000000000000000000" pitchFamily="2" charset="2"/>
              <a:buChar char="ü"/>
            </a:pPr>
            <a:r>
              <a:rPr lang="en-US" sz="3600" dirty="0">
                <a:latin typeface="Times New Roman" pitchFamily="18" charset="0"/>
                <a:cs typeface="Times New Roman" pitchFamily="18" charset="0"/>
              </a:rPr>
              <a:t>Abnormal touch or pain perceptions</a:t>
            </a:r>
          </a:p>
          <a:p>
            <a:pPr>
              <a:buFont typeface="Wingdings" panose="05000000000000000000" pitchFamily="2" charset="2"/>
              <a:buChar char="ü"/>
            </a:pPr>
            <a:r>
              <a:rPr lang="en-US" sz="3600" dirty="0">
                <a:latin typeface="Times New Roman" pitchFamily="18" charset="0"/>
                <a:cs typeface="Times New Roman" pitchFamily="18" charset="0"/>
              </a:rPr>
              <a:t>Oral diseases</a:t>
            </a:r>
          </a:p>
          <a:p>
            <a:pPr>
              <a:buFont typeface="Wingdings" panose="05000000000000000000" pitchFamily="2" charset="2"/>
              <a:buChar char="ü"/>
            </a:pPr>
            <a:r>
              <a:rPr lang="en-US" sz="3600" dirty="0">
                <a:latin typeface="Times New Roman" pitchFamily="18" charset="0"/>
                <a:cs typeface="Times New Roman" pitchFamily="18" charset="0"/>
              </a:rPr>
              <a:t>Urinary incontinence</a:t>
            </a:r>
          </a:p>
          <a:p>
            <a:pPr>
              <a:buFont typeface="Wingdings" panose="05000000000000000000" pitchFamily="2" charset="2"/>
              <a:buChar char="ü"/>
            </a:pPr>
            <a:r>
              <a:rPr lang="en-US" sz="3600" dirty="0">
                <a:latin typeface="Times New Roman" pitchFamily="18" charset="0"/>
                <a:cs typeface="Times New Roman" pitchFamily="18" charset="0"/>
              </a:rPr>
              <a:t>Coma</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758889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991600" cy="1417638"/>
          </a:xfrm>
        </p:spPr>
        <p:txBody>
          <a:bodyPr>
            <a:noAutofit/>
          </a:bodyPr>
          <a:lstStyle/>
          <a:p>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Diagnostic tests of Cerebral Palsy </a:t>
            </a:r>
            <a:br>
              <a:rPr lang="en-US" b="1" dirty="0">
                <a:solidFill>
                  <a:srgbClr val="C00000"/>
                </a:solidFill>
                <a:latin typeface="Times New Roman" pitchFamily="18" charset="0"/>
                <a:cs typeface="Times New Roman" pitchFamily="18" charset="0"/>
              </a:rPr>
            </a:br>
            <a:endParaRPr lang="en-US"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98783" y="1600200"/>
            <a:ext cx="11767930" cy="5105400"/>
          </a:xfrm>
        </p:spPr>
        <p:txBody>
          <a:bodyPr/>
          <a:lstStyle/>
          <a:p>
            <a:pPr>
              <a:buFont typeface="Wingdings" pitchFamily="2" charset="2"/>
              <a:buChar char="§"/>
            </a:pPr>
            <a:r>
              <a:rPr lang="en-US" sz="5400" dirty="0">
                <a:latin typeface="Times New Roman" pitchFamily="18" charset="0"/>
                <a:cs typeface="Times New Roman" pitchFamily="18" charset="0"/>
              </a:rPr>
              <a:t>Clinical picture and history </a:t>
            </a:r>
          </a:p>
          <a:p>
            <a:pPr>
              <a:buFont typeface="Wingdings" pitchFamily="2" charset="2"/>
              <a:buChar char="§"/>
            </a:pPr>
            <a:r>
              <a:rPr lang="en-US" sz="5400" dirty="0">
                <a:latin typeface="Times New Roman" pitchFamily="18" charset="0"/>
                <a:cs typeface="Times New Roman" pitchFamily="18" charset="0"/>
              </a:rPr>
              <a:t>EEG</a:t>
            </a:r>
          </a:p>
          <a:p>
            <a:pPr>
              <a:buFont typeface="Wingdings" pitchFamily="2" charset="2"/>
              <a:buChar char="§"/>
            </a:pPr>
            <a:r>
              <a:rPr lang="en-US" sz="5400" dirty="0">
                <a:latin typeface="Times New Roman" pitchFamily="18" charset="0"/>
                <a:cs typeface="Times New Roman" pitchFamily="18" charset="0"/>
              </a:rPr>
              <a:t>Computerized </a:t>
            </a:r>
            <a:r>
              <a:rPr lang="en-US" sz="5400" dirty="0" err="1">
                <a:latin typeface="Times New Roman" pitchFamily="18" charset="0"/>
                <a:cs typeface="Times New Roman" pitchFamily="18" charset="0"/>
              </a:rPr>
              <a:t>tomograohy</a:t>
            </a:r>
            <a:endParaRPr lang="en-US" sz="5400" dirty="0">
              <a:latin typeface="Times New Roman" pitchFamily="18" charset="0"/>
              <a:cs typeface="Times New Roman" pitchFamily="18" charset="0"/>
            </a:endParaRPr>
          </a:p>
          <a:p>
            <a:pPr>
              <a:buFont typeface="Wingdings" pitchFamily="2" charset="2"/>
              <a:buChar char="§"/>
            </a:pPr>
            <a:r>
              <a:rPr lang="en-US" sz="5400" dirty="0">
                <a:latin typeface="Times New Roman" pitchFamily="18" charset="0"/>
                <a:cs typeface="Times New Roman" pitchFamily="18" charset="0"/>
              </a:rPr>
              <a:t>Electrolyte count </a:t>
            </a:r>
          </a:p>
          <a:p>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041652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067800" cy="1417638"/>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Treatment of Cerebral Palsy </a:t>
            </a:r>
            <a:br>
              <a:rPr lang="en-US" sz="5400" b="1" dirty="0">
                <a:solidFill>
                  <a:srgbClr val="C00000"/>
                </a:solidFill>
                <a:latin typeface="Times New Roman" pitchFamily="18" charset="0"/>
                <a:cs typeface="Times New Roman" pitchFamily="18" charset="0"/>
              </a:rPr>
            </a:br>
            <a:endParaRPr lang="en-US" sz="54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304799" y="1600200"/>
            <a:ext cx="11357113" cy="5257800"/>
          </a:xfrm>
        </p:spPr>
        <p:txBody>
          <a:bodyPr>
            <a:normAutofit/>
          </a:bodyPr>
          <a:lstStyle/>
          <a:p>
            <a:pPr>
              <a:buFont typeface="Wingdings" pitchFamily="2" charset="2"/>
              <a:buChar char="§"/>
            </a:pPr>
            <a:r>
              <a:rPr lang="en-US" sz="4000" dirty="0">
                <a:latin typeface="Times New Roman" pitchFamily="18" charset="0"/>
                <a:cs typeface="Times New Roman" pitchFamily="18" charset="0"/>
              </a:rPr>
              <a:t>Physical therapy</a:t>
            </a:r>
          </a:p>
          <a:p>
            <a:pPr>
              <a:buFont typeface="Wingdings" pitchFamily="2" charset="2"/>
              <a:buChar char="§"/>
            </a:pPr>
            <a:r>
              <a:rPr lang="en-US" sz="4000" dirty="0">
                <a:latin typeface="Times New Roman" pitchFamily="18" charset="0"/>
                <a:cs typeface="Times New Roman" pitchFamily="18" charset="0"/>
              </a:rPr>
              <a:t>Occupational therapy</a:t>
            </a:r>
          </a:p>
          <a:p>
            <a:pPr>
              <a:buFont typeface="Wingdings" pitchFamily="2" charset="2"/>
              <a:buChar char="§"/>
            </a:pPr>
            <a:r>
              <a:rPr lang="en-US" sz="4000" dirty="0">
                <a:latin typeface="Times New Roman" pitchFamily="18" charset="0"/>
                <a:cs typeface="Times New Roman" pitchFamily="18" charset="0"/>
              </a:rPr>
              <a:t>Speech and language therapy</a:t>
            </a:r>
          </a:p>
          <a:p>
            <a:pPr>
              <a:buFont typeface="Wingdings" pitchFamily="2" charset="2"/>
              <a:buChar char="§"/>
            </a:pPr>
            <a:r>
              <a:rPr lang="en-US" sz="4000" dirty="0">
                <a:latin typeface="Times New Roman" pitchFamily="18" charset="0"/>
                <a:cs typeface="Times New Roman" pitchFamily="18" charset="0"/>
              </a:rPr>
              <a:t>Recreational therapy</a:t>
            </a:r>
          </a:p>
          <a:p>
            <a:pPr>
              <a:buFont typeface="Wingdings" pitchFamily="2" charset="2"/>
              <a:buChar char="§"/>
            </a:pPr>
            <a:r>
              <a:rPr lang="en-US" sz="4000" dirty="0">
                <a:latin typeface="Times New Roman" pitchFamily="18" charset="0"/>
                <a:cs typeface="Times New Roman" pitchFamily="18" charset="0"/>
              </a:rPr>
              <a:t>Medications for spasticity, seizures, </a:t>
            </a:r>
          </a:p>
          <a:p>
            <a:pPr>
              <a:buFont typeface="Wingdings" pitchFamily="2" charset="2"/>
              <a:buChar char="§"/>
            </a:pPr>
            <a:r>
              <a:rPr lang="en-US" sz="4000" dirty="0">
                <a:latin typeface="Times New Roman" pitchFamily="18" charset="0"/>
                <a:cs typeface="Times New Roman" pitchFamily="18" charset="0"/>
              </a:rPr>
              <a:t>Surgery for spasticity, seizures, vision issues</a:t>
            </a:r>
          </a:p>
        </p:txBody>
      </p:sp>
      <p:sp>
        <p:nvSpPr>
          <p:cNvPr id="4" name="AutoShape 6" descr="نتيجة بحث الصور عن ‪wheelchair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85128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0" y="0"/>
            <a:ext cx="12006470" cy="1417638"/>
          </a:xfrm>
        </p:spPr>
        <p:txBody>
          <a:bodyPr>
            <a:noAutofit/>
          </a:bodyPr>
          <a:lstStyle/>
          <a:p>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6) Children with SEIZURES</a:t>
            </a:r>
            <a:br>
              <a:rPr lang="en-US" sz="4800" b="1" dirty="0">
                <a:solidFill>
                  <a:srgbClr val="C00000"/>
                </a:solidFill>
                <a:latin typeface="Times New Roman" pitchFamily="18" charset="0"/>
                <a:cs typeface="Times New Roman" pitchFamily="18" charset="0"/>
              </a:rPr>
            </a:br>
            <a:endParaRPr lang="en-US" sz="48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 y="1285461"/>
            <a:ext cx="12099236" cy="5648739"/>
          </a:xfrm>
        </p:spPr>
        <p:txBody>
          <a:bodyPr>
            <a:normAutofit fontScale="92500"/>
          </a:bodyPr>
          <a:lstStyle/>
          <a:p>
            <a:pPr>
              <a:lnSpc>
                <a:spcPct val="110000"/>
              </a:lnSpc>
              <a:buFont typeface="Wingdings" pitchFamily="2" charset="2"/>
              <a:buChar char="§"/>
            </a:pPr>
            <a:r>
              <a:rPr lang="en-US" sz="3900" dirty="0">
                <a:latin typeface="Times New Roman" pitchFamily="18" charset="0"/>
                <a:cs typeface="Times New Roman" pitchFamily="18" charset="0"/>
              </a:rPr>
              <a:t>Seizure is an abnormal neural discharge in the cerebral cortex that result in abnormal function, the nature of clinical manifestations depend on the region(s) of the brain affected.</a:t>
            </a:r>
          </a:p>
          <a:p>
            <a:pPr>
              <a:lnSpc>
                <a:spcPct val="110000"/>
              </a:lnSpc>
              <a:buFont typeface="Wingdings" pitchFamily="2" charset="2"/>
              <a:buChar char="§"/>
            </a:pPr>
            <a:r>
              <a:rPr lang="en-US" sz="3900" dirty="0">
                <a:latin typeface="Times New Roman" pitchFamily="18" charset="0"/>
                <a:cs typeface="Times New Roman" pitchFamily="18" charset="0"/>
              </a:rPr>
              <a:t>Manifestation of Seizure:</a:t>
            </a:r>
          </a:p>
          <a:p>
            <a:pPr>
              <a:lnSpc>
                <a:spcPct val="110000"/>
              </a:lnSpc>
              <a:buFont typeface="Wingdings" panose="05000000000000000000" pitchFamily="2" charset="2"/>
              <a:buChar char="ü"/>
            </a:pPr>
            <a:r>
              <a:rPr lang="en-US" sz="3900" dirty="0">
                <a:latin typeface="Times New Roman" pitchFamily="18" charset="0"/>
                <a:cs typeface="Times New Roman" pitchFamily="18" charset="0"/>
              </a:rPr>
              <a:t>Transient, involuntary alteration or loss of consciousness, </a:t>
            </a:r>
          </a:p>
          <a:p>
            <a:pPr>
              <a:lnSpc>
                <a:spcPct val="110000"/>
              </a:lnSpc>
              <a:buFont typeface="Wingdings" panose="05000000000000000000" pitchFamily="2" charset="2"/>
              <a:buChar char="ü"/>
            </a:pPr>
            <a:r>
              <a:rPr lang="en-US" sz="3900" dirty="0">
                <a:latin typeface="Times New Roman" pitchFamily="18" charset="0"/>
                <a:cs typeface="Times New Roman" pitchFamily="18" charset="0"/>
              </a:rPr>
              <a:t>Abnormal motor activity </a:t>
            </a:r>
          </a:p>
          <a:p>
            <a:pPr>
              <a:lnSpc>
                <a:spcPct val="110000"/>
              </a:lnSpc>
              <a:buFont typeface="Wingdings" panose="05000000000000000000" pitchFamily="2" charset="2"/>
              <a:buChar char="ü"/>
            </a:pPr>
            <a:r>
              <a:rPr lang="en-US" sz="3900" dirty="0">
                <a:latin typeface="Times New Roman" pitchFamily="18" charset="0"/>
                <a:cs typeface="Times New Roman" pitchFamily="18" charset="0"/>
              </a:rPr>
              <a:t>Behavioral abnormalities </a:t>
            </a:r>
          </a:p>
          <a:p>
            <a:pPr>
              <a:lnSpc>
                <a:spcPct val="110000"/>
              </a:lnSpc>
              <a:buFont typeface="Wingdings" panose="05000000000000000000" pitchFamily="2" charset="2"/>
              <a:buChar char="ü"/>
            </a:pPr>
            <a:r>
              <a:rPr lang="en-US" sz="3900" dirty="0">
                <a:latin typeface="Times New Roman" pitchFamily="18" charset="0"/>
                <a:cs typeface="Times New Roman" pitchFamily="18" charset="0"/>
              </a:rPr>
              <a:t>Sensory disturbance or autonomic dysfunction </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070263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085983" cy="1417638"/>
          </a:xfrm>
        </p:spPr>
        <p:txBody>
          <a:bodyPr>
            <a:noAutofit/>
          </a:bodyPr>
          <a:lstStyle/>
          <a:p>
            <a:pPr algn="ctr"/>
            <a:br>
              <a:rPr lang="en-US" sz="6000" b="1" dirty="0">
                <a:solidFill>
                  <a:srgbClr val="C00000"/>
                </a:solidFill>
                <a:latin typeface="Times New Roman" pitchFamily="18" charset="0"/>
                <a:cs typeface="Times New Roman" pitchFamily="18" charset="0"/>
              </a:rPr>
            </a:br>
            <a:r>
              <a:rPr lang="en-US" sz="6000" b="1" dirty="0">
                <a:solidFill>
                  <a:srgbClr val="C00000"/>
                </a:solidFill>
                <a:latin typeface="Times New Roman" pitchFamily="18" charset="0"/>
                <a:cs typeface="Times New Roman" pitchFamily="18" charset="0"/>
              </a:rPr>
              <a:t>Causes of Seizures</a:t>
            </a:r>
            <a:br>
              <a:rPr lang="en-US" sz="6000" b="1" dirty="0">
                <a:solidFill>
                  <a:srgbClr val="C00000"/>
                </a:solidFill>
                <a:latin typeface="Times New Roman" pitchFamily="18" charset="0"/>
                <a:cs typeface="Times New Roman" pitchFamily="18" charset="0"/>
              </a:rPr>
            </a:br>
            <a:endParaRPr lang="en-US" sz="60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2" y="1205949"/>
            <a:ext cx="12192001" cy="5652052"/>
          </a:xfrm>
        </p:spPr>
        <p:txBody>
          <a:bodyPr>
            <a:normAutofit fontScale="62500" lnSpcReduction="20000"/>
          </a:bodyPr>
          <a:lstStyle/>
          <a:p>
            <a:pPr marL="0" indent="0">
              <a:lnSpc>
                <a:spcPct val="120000"/>
              </a:lnSpc>
              <a:buNone/>
            </a:pPr>
            <a:r>
              <a:rPr lang="en-US" sz="4400" dirty="0">
                <a:latin typeface="Times New Roman" pitchFamily="18" charset="0"/>
                <a:cs typeface="Times New Roman" pitchFamily="18" charset="0"/>
              </a:rPr>
              <a:t>A. Congenital seizures, Galactosemia, Hypocalcemia, Hypoglycemia, Hypomagnesemia, </a:t>
            </a:r>
          </a:p>
          <a:p>
            <a:pPr marL="0" indent="0">
              <a:lnSpc>
                <a:spcPct val="120000"/>
              </a:lnSpc>
              <a:buNone/>
            </a:pPr>
            <a:r>
              <a:rPr lang="en-US" sz="4400" dirty="0">
                <a:latin typeface="Times New Roman" pitchFamily="18" charset="0"/>
                <a:cs typeface="Times New Roman" pitchFamily="18" charset="0"/>
              </a:rPr>
              <a:t>B. Acquired seizures</a:t>
            </a:r>
          </a:p>
          <a:p>
            <a:pPr marL="742950" indent="-742950">
              <a:lnSpc>
                <a:spcPct val="120000"/>
              </a:lnSpc>
              <a:buAutoNum type="arabicPeriod"/>
            </a:pPr>
            <a:r>
              <a:rPr lang="en-US" sz="4400" dirty="0">
                <a:latin typeface="Times New Roman" pitchFamily="18" charset="0"/>
                <a:cs typeface="Times New Roman" pitchFamily="18" charset="0"/>
              </a:rPr>
              <a:t>Trauma, cerebral ischemia, hypoxia, </a:t>
            </a:r>
          </a:p>
          <a:p>
            <a:pPr marL="742950" indent="-742950">
              <a:lnSpc>
                <a:spcPct val="120000"/>
              </a:lnSpc>
              <a:buAutoNum type="arabicPeriod"/>
            </a:pPr>
            <a:r>
              <a:rPr lang="en-US" sz="4400" dirty="0">
                <a:latin typeface="Times New Roman" pitchFamily="18" charset="0"/>
                <a:cs typeface="Times New Roman" pitchFamily="18" charset="0"/>
              </a:rPr>
              <a:t>Infections: Febrile Convulsion ≥38oC </a:t>
            </a:r>
          </a:p>
          <a:p>
            <a:pPr marL="742950" indent="-742950">
              <a:lnSpc>
                <a:spcPct val="120000"/>
              </a:lnSpc>
              <a:buAutoNum type="arabicPeriod" startAt="3"/>
            </a:pPr>
            <a:r>
              <a:rPr lang="en-US" sz="4400" dirty="0">
                <a:latin typeface="Times New Roman" pitchFamily="18" charset="0"/>
                <a:cs typeface="Times New Roman" pitchFamily="18" charset="0"/>
              </a:rPr>
              <a:t>Drugs: Insulin, Prednisolone, Procaine, Antibiotics: Penicillin, </a:t>
            </a:r>
          </a:p>
          <a:p>
            <a:pPr marL="742950" indent="-742950">
              <a:lnSpc>
                <a:spcPct val="120000"/>
              </a:lnSpc>
              <a:buAutoNum type="arabicPeriod" startAt="3"/>
            </a:pPr>
            <a:r>
              <a:rPr lang="en-US" sz="4400" dirty="0">
                <a:latin typeface="Times New Roman" pitchFamily="18" charset="0"/>
                <a:cs typeface="Times New Roman" pitchFamily="18" charset="0"/>
              </a:rPr>
              <a:t>Withdrawal of drugs: Fentanyl </a:t>
            </a:r>
          </a:p>
          <a:p>
            <a:pPr marL="742950" indent="-742950">
              <a:lnSpc>
                <a:spcPct val="120000"/>
              </a:lnSpc>
              <a:buAutoNum type="arabicPeriod" startAt="3"/>
            </a:pPr>
            <a:r>
              <a:rPr lang="en-US" sz="4400" dirty="0">
                <a:latin typeface="Times New Roman" pitchFamily="18" charset="0"/>
                <a:cs typeface="Times New Roman" pitchFamily="18" charset="0"/>
              </a:rPr>
              <a:t>Tumor </a:t>
            </a:r>
          </a:p>
          <a:p>
            <a:pPr marL="742950" indent="-742950">
              <a:lnSpc>
                <a:spcPct val="120000"/>
              </a:lnSpc>
              <a:buAutoNum type="arabicPeriod" startAt="3"/>
            </a:pPr>
            <a:r>
              <a:rPr lang="en-US" sz="4400" dirty="0">
                <a:latin typeface="Times New Roman" pitchFamily="18" charset="0"/>
                <a:cs typeface="Times New Roman" pitchFamily="18" charset="0"/>
              </a:rPr>
              <a:t>Toxic disorders: uremia, hepatic encephalopathy, leads poisoning, tetanus</a:t>
            </a:r>
          </a:p>
          <a:p>
            <a:pPr marL="0" indent="0">
              <a:buNone/>
            </a:pP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032130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5" y="0"/>
            <a:ext cx="11171583" cy="1417638"/>
          </a:xfrm>
        </p:spPr>
        <p:txBody>
          <a:bodyPr>
            <a:noAutofit/>
          </a:bodyPr>
          <a:lstStyle/>
          <a:p>
            <a:pPr algn="ctr"/>
            <a:br>
              <a:rPr lang="en-US" sz="6000" b="1" dirty="0">
                <a:solidFill>
                  <a:srgbClr val="C00000"/>
                </a:solidFill>
                <a:latin typeface="Times New Roman" pitchFamily="18" charset="0"/>
                <a:cs typeface="Times New Roman" pitchFamily="18" charset="0"/>
              </a:rPr>
            </a:br>
            <a:r>
              <a:rPr lang="en-US" sz="6000" b="1" dirty="0">
                <a:solidFill>
                  <a:srgbClr val="C00000"/>
                </a:solidFill>
                <a:latin typeface="Times New Roman" pitchFamily="18" charset="0"/>
                <a:cs typeface="Times New Roman" pitchFamily="18" charset="0"/>
              </a:rPr>
              <a:t>Causes of Seizures</a:t>
            </a:r>
            <a:br>
              <a:rPr lang="en-US" sz="6000" b="1" dirty="0">
                <a:solidFill>
                  <a:srgbClr val="C00000"/>
                </a:solidFill>
                <a:latin typeface="Times New Roman" pitchFamily="18" charset="0"/>
                <a:cs typeface="Times New Roman" pitchFamily="18" charset="0"/>
              </a:rPr>
            </a:br>
            <a:endParaRPr lang="en-US" sz="6000" dirty="0">
              <a:latin typeface="Times New Roman" pitchFamily="18" charset="0"/>
              <a:cs typeface="Times New Roman" pitchFamily="18" charset="0"/>
            </a:endParaRPr>
          </a:p>
        </p:txBody>
      </p:sp>
      <p:sp>
        <p:nvSpPr>
          <p:cNvPr id="3" name="Content Placeholder 2"/>
          <p:cNvSpPr>
            <a:spLocks noGrp="1"/>
          </p:cNvSpPr>
          <p:nvPr>
            <p:ph idx="1"/>
          </p:nvPr>
        </p:nvSpPr>
        <p:spPr>
          <a:xfrm>
            <a:off x="159025" y="1258957"/>
            <a:ext cx="12032975" cy="5599043"/>
          </a:xfrm>
        </p:spPr>
        <p:txBody>
          <a:bodyPr>
            <a:normAutofit fontScale="92500" lnSpcReduction="20000"/>
          </a:bodyPr>
          <a:lstStyle/>
          <a:p>
            <a:pPr marL="0" indent="0">
              <a:lnSpc>
                <a:spcPct val="120000"/>
              </a:lnSpc>
              <a:buNone/>
            </a:pPr>
            <a:r>
              <a:rPr lang="en-US" sz="3600" dirty="0">
                <a:latin typeface="Times New Roman" pitchFamily="18" charset="0"/>
                <a:cs typeface="Times New Roman" pitchFamily="18" charset="0"/>
              </a:rPr>
              <a:t>C. Epilepsy: </a:t>
            </a:r>
          </a:p>
          <a:p>
            <a:pPr>
              <a:lnSpc>
                <a:spcPct val="120000"/>
              </a:lnSpc>
            </a:pPr>
            <a:r>
              <a:rPr lang="en-US" sz="3600" dirty="0">
                <a:latin typeface="Times New Roman" pitchFamily="18" charset="0"/>
                <a:cs typeface="Times New Roman" pitchFamily="18" charset="0"/>
              </a:rPr>
              <a:t>It is a recurrent seizures unrelated to fever or acute cerebral insult. </a:t>
            </a:r>
          </a:p>
          <a:p>
            <a:pPr>
              <a:lnSpc>
                <a:spcPct val="120000"/>
              </a:lnSpc>
            </a:pPr>
            <a:r>
              <a:rPr lang="en-US" sz="3600" dirty="0">
                <a:latin typeface="Times New Roman" pitchFamily="18" charset="0"/>
                <a:cs typeface="Times New Roman" pitchFamily="18" charset="0"/>
              </a:rPr>
              <a:t>Less than 1/3rd of seizures are caused by epilepsy </a:t>
            </a:r>
          </a:p>
          <a:p>
            <a:pPr>
              <a:lnSpc>
                <a:spcPct val="120000"/>
              </a:lnSpc>
            </a:pPr>
            <a:r>
              <a:rPr lang="en-US" sz="3600" dirty="0">
                <a:latin typeface="Times New Roman" pitchFamily="18" charset="0"/>
                <a:cs typeface="Times New Roman" pitchFamily="18" charset="0"/>
              </a:rPr>
              <a:t>In 72% of Epilepsy are Idiopathic Causes </a:t>
            </a:r>
          </a:p>
          <a:p>
            <a:pPr>
              <a:lnSpc>
                <a:spcPct val="120000"/>
              </a:lnSpc>
            </a:pPr>
            <a:r>
              <a:rPr lang="en-US" sz="3600" dirty="0">
                <a:latin typeface="Times New Roman" pitchFamily="18" charset="0"/>
                <a:cs typeface="Times New Roman" pitchFamily="18" charset="0"/>
              </a:rPr>
              <a:t>Short, uncomplicated seizures does not cause permanent/ progressive </a:t>
            </a:r>
            <a:r>
              <a:rPr lang="en-US" sz="3600" dirty="0" err="1">
                <a:latin typeface="Times New Roman" pitchFamily="18" charset="0"/>
                <a:cs typeface="Times New Roman" pitchFamily="18" charset="0"/>
              </a:rPr>
              <a:t>neorological</a:t>
            </a:r>
            <a:r>
              <a:rPr lang="en-US" sz="3600" dirty="0">
                <a:latin typeface="Times New Roman" pitchFamily="18" charset="0"/>
                <a:cs typeface="Times New Roman" pitchFamily="18" charset="0"/>
              </a:rPr>
              <a:t> dysfunctions in brain</a:t>
            </a:r>
          </a:p>
          <a:p>
            <a:pPr>
              <a:lnSpc>
                <a:spcPct val="120000"/>
              </a:lnSpc>
            </a:pPr>
            <a:r>
              <a:rPr lang="en-US" sz="3600" dirty="0">
                <a:latin typeface="Times New Roman" pitchFamily="18" charset="0"/>
                <a:cs typeface="Times New Roman" pitchFamily="18" charset="0"/>
              </a:rPr>
              <a:t>Chronic epileptic discharges and status epilepticus may lead to high neurological morbidity and permanent brain damage due to hypo perfusion, hypoxia, acidosis and other metabolic disturbance.</a:t>
            </a:r>
          </a:p>
          <a:p>
            <a:pPr marL="0" indent="0">
              <a:lnSpc>
                <a:spcPct val="120000"/>
              </a:lnSpc>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879380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265238"/>
          </a:xfrm>
        </p:spPr>
        <p:txBody>
          <a:bodyPr>
            <a:noAutofit/>
          </a:bodyPr>
          <a:lstStyle/>
          <a:p>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Types Of Generalized Seizures :</a:t>
            </a:r>
            <a:br>
              <a:rPr lang="en-US" sz="4800" b="1" dirty="0">
                <a:solidFill>
                  <a:srgbClr val="C00000"/>
                </a:solidFill>
                <a:latin typeface="Times New Roman" pitchFamily="18" charset="0"/>
                <a:cs typeface="Times New Roman" pitchFamily="18" charset="0"/>
              </a:rPr>
            </a:br>
            <a:endParaRPr lang="en-US" sz="48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1245704"/>
            <a:ext cx="12192000" cy="5612296"/>
          </a:xfrm>
        </p:spPr>
        <p:txBody>
          <a:bodyPr>
            <a:normAutofit fontScale="85000" lnSpcReduction="10000"/>
          </a:bodyPr>
          <a:lstStyle/>
          <a:p>
            <a:pPr marL="0" indent="0">
              <a:lnSpc>
                <a:spcPct val="110000"/>
              </a:lnSpc>
              <a:buNone/>
            </a:pPr>
            <a:r>
              <a:rPr lang="en-US" sz="4000" dirty="0">
                <a:latin typeface="Times New Roman" pitchFamily="18" charset="0"/>
                <a:cs typeface="Times New Roman" pitchFamily="18" charset="0"/>
              </a:rPr>
              <a:t>a. Absence seizures. (Petit mal seizures)</a:t>
            </a:r>
          </a:p>
          <a:p>
            <a:pPr>
              <a:lnSpc>
                <a:spcPct val="110000"/>
              </a:lnSpc>
              <a:buFont typeface="Wingdings" panose="05000000000000000000" pitchFamily="2" charset="2"/>
              <a:buChar char="ü"/>
            </a:pPr>
            <a:r>
              <a:rPr lang="en-US" sz="4000" dirty="0">
                <a:latin typeface="Times New Roman" pitchFamily="18" charset="0"/>
                <a:cs typeface="Times New Roman" pitchFamily="18" charset="0"/>
              </a:rPr>
              <a:t>Common in children and are characterized by staring into space or by subtle body movements, such as eye blinking or lip smacking. </a:t>
            </a:r>
          </a:p>
          <a:p>
            <a:pPr>
              <a:lnSpc>
                <a:spcPct val="110000"/>
              </a:lnSpc>
              <a:buFont typeface="Wingdings" panose="05000000000000000000" pitchFamily="2" charset="2"/>
              <a:buChar char="ü"/>
            </a:pPr>
            <a:r>
              <a:rPr lang="en-US" sz="4000" dirty="0">
                <a:latin typeface="Times New Roman" pitchFamily="18" charset="0"/>
                <a:cs typeface="Times New Roman" pitchFamily="18" charset="0"/>
              </a:rPr>
              <a:t>These seizures may occur in clusters and cause a brief loss of awareness.</a:t>
            </a:r>
          </a:p>
          <a:p>
            <a:pPr marL="0" indent="0">
              <a:lnSpc>
                <a:spcPct val="110000"/>
              </a:lnSpc>
              <a:buNone/>
            </a:pPr>
            <a:r>
              <a:rPr lang="en-US" sz="4000" dirty="0">
                <a:latin typeface="Times New Roman" pitchFamily="18" charset="0"/>
                <a:cs typeface="Times New Roman" pitchFamily="18" charset="0"/>
              </a:rPr>
              <a:t>b. Tonic seizures. </a:t>
            </a:r>
          </a:p>
          <a:p>
            <a:pPr>
              <a:lnSpc>
                <a:spcPct val="110000"/>
              </a:lnSpc>
              <a:buFont typeface="Wingdings" panose="05000000000000000000" pitchFamily="2" charset="2"/>
              <a:buChar char="ü"/>
            </a:pPr>
            <a:r>
              <a:rPr lang="en-US" sz="4000" dirty="0">
                <a:latin typeface="Times New Roman" pitchFamily="18" charset="0"/>
                <a:cs typeface="Times New Roman" pitchFamily="18" charset="0"/>
              </a:rPr>
              <a:t>It causes stiffening of muscles. </a:t>
            </a:r>
          </a:p>
          <a:p>
            <a:pPr>
              <a:lnSpc>
                <a:spcPct val="110000"/>
              </a:lnSpc>
              <a:buFont typeface="Wingdings" panose="05000000000000000000" pitchFamily="2" charset="2"/>
              <a:buChar char="ü"/>
            </a:pPr>
            <a:r>
              <a:rPr lang="en-US" sz="4000" dirty="0">
                <a:latin typeface="Times New Roman" pitchFamily="18" charset="0"/>
                <a:cs typeface="Times New Roman" pitchFamily="18" charset="0"/>
              </a:rPr>
              <a:t>These seizures usually affect muscles in back, arms and legs and may cause to fall to the ground</a:t>
            </a:r>
          </a:p>
          <a:p>
            <a:pPr marL="0" indent="0">
              <a:buNone/>
            </a:pP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32601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Types of Generalized Seizures :</a:t>
            </a:r>
            <a:br>
              <a:rPr lang="en-US" sz="4800" b="1" dirty="0">
                <a:solidFill>
                  <a:srgbClr val="C00000"/>
                </a:solidFill>
                <a:latin typeface="Times New Roman" pitchFamily="18" charset="0"/>
                <a:cs typeface="Times New Roman" pitchFamily="18" charset="0"/>
              </a:rPr>
            </a:br>
            <a:endParaRPr lang="en-US" sz="5400" dirty="0">
              <a:latin typeface="Times New Roman" pitchFamily="18" charset="0"/>
              <a:cs typeface="Times New Roman" pitchFamily="18" charset="0"/>
            </a:endParaRPr>
          </a:p>
        </p:txBody>
      </p:sp>
      <p:sp>
        <p:nvSpPr>
          <p:cNvPr id="3" name="Content Placeholder 2"/>
          <p:cNvSpPr>
            <a:spLocks noGrp="1"/>
          </p:cNvSpPr>
          <p:nvPr>
            <p:ph idx="1"/>
          </p:nvPr>
        </p:nvSpPr>
        <p:spPr>
          <a:xfrm>
            <a:off x="-1" y="1600200"/>
            <a:ext cx="12085983" cy="5105400"/>
          </a:xfrm>
        </p:spPr>
        <p:txBody>
          <a:bodyPr>
            <a:normAutofit/>
          </a:bodyPr>
          <a:lstStyle/>
          <a:p>
            <a:pPr marL="0" indent="0">
              <a:buNone/>
            </a:pPr>
            <a:r>
              <a:rPr lang="en-US" sz="4000" dirty="0">
                <a:latin typeface="Times New Roman" pitchFamily="18" charset="0"/>
                <a:cs typeface="Times New Roman" pitchFamily="18" charset="0"/>
              </a:rPr>
              <a:t>c. Atonic seizures (drop seizures)</a:t>
            </a:r>
          </a:p>
          <a:p>
            <a:pPr>
              <a:buFont typeface="Wingdings" panose="05000000000000000000" pitchFamily="2" charset="2"/>
              <a:buChar char="ü"/>
            </a:pPr>
            <a:r>
              <a:rPr lang="en-US" sz="4000" dirty="0">
                <a:latin typeface="Times New Roman" pitchFamily="18" charset="0"/>
                <a:cs typeface="Times New Roman" pitchFamily="18" charset="0"/>
              </a:rPr>
              <a:t>It causes a loss of muscle control, which causes to suddenly collapse or fall down.</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Clonic</a:t>
            </a:r>
            <a:r>
              <a:rPr lang="en-US" sz="4000" dirty="0">
                <a:latin typeface="Times New Roman" pitchFamily="18" charset="0"/>
                <a:cs typeface="Times New Roman" pitchFamily="18" charset="0"/>
              </a:rPr>
              <a:t> seizures. </a:t>
            </a:r>
          </a:p>
          <a:p>
            <a:pPr>
              <a:buFont typeface="Wingdings" panose="05000000000000000000" pitchFamily="2" charset="2"/>
              <a:buChar char="ü"/>
            </a:pPr>
            <a:r>
              <a:rPr lang="en-US" sz="4000" dirty="0">
                <a:latin typeface="Times New Roman" pitchFamily="18" charset="0"/>
                <a:cs typeface="Times New Roman" pitchFamily="18" charset="0"/>
              </a:rPr>
              <a:t>It associated with repeated or rhythmic, jerking muscle movements. </a:t>
            </a:r>
          </a:p>
          <a:p>
            <a:pPr>
              <a:buFont typeface="Wingdings" panose="05000000000000000000" pitchFamily="2" charset="2"/>
              <a:buChar char="ü"/>
            </a:pPr>
            <a:r>
              <a:rPr lang="en-US" sz="4000" dirty="0">
                <a:latin typeface="Times New Roman" pitchFamily="18" charset="0"/>
                <a:cs typeface="Times New Roman" pitchFamily="18" charset="0"/>
              </a:rPr>
              <a:t>These seizures usually affect the neck, face and arms</a:t>
            </a:r>
          </a:p>
          <a:p>
            <a:pPr marL="0" indent="0" algn="ctr">
              <a:buNone/>
            </a:pP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853265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Types of Generalized Seizures :</a:t>
            </a:r>
            <a:br>
              <a:rPr lang="en-US" b="1" dirty="0">
                <a:solidFill>
                  <a:srgbClr val="C00000"/>
                </a:solidFill>
                <a:latin typeface="Times New Roman" pitchFamily="18" charset="0"/>
                <a:cs typeface="Times New Roman" pitchFamily="18" charset="0"/>
              </a:rPr>
            </a:br>
            <a:endParaRPr lang="en-US"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172277" y="1600200"/>
            <a:ext cx="12019723" cy="5257800"/>
          </a:xfrm>
        </p:spPr>
        <p:txBody>
          <a:bodyPr>
            <a:normAutofit/>
          </a:bodyPr>
          <a:lstStyle/>
          <a:p>
            <a:pPr marL="0" indent="0">
              <a:buNone/>
            </a:pPr>
            <a:r>
              <a:rPr lang="en-US" sz="4400" dirty="0">
                <a:latin typeface="Times New Roman" pitchFamily="18" charset="0"/>
                <a:cs typeface="Times New Roman" pitchFamily="18" charset="0"/>
              </a:rPr>
              <a:t>e. Tonic-</a:t>
            </a:r>
            <a:r>
              <a:rPr lang="en-US" sz="4400" dirty="0" err="1">
                <a:latin typeface="Times New Roman" pitchFamily="18" charset="0"/>
                <a:cs typeface="Times New Roman" pitchFamily="18" charset="0"/>
              </a:rPr>
              <a:t>clonic</a:t>
            </a:r>
            <a:r>
              <a:rPr lang="en-US" sz="4400" dirty="0">
                <a:latin typeface="Times New Roman" pitchFamily="18" charset="0"/>
                <a:cs typeface="Times New Roman" pitchFamily="18" charset="0"/>
              </a:rPr>
              <a:t> seizures. (Grand mal seizures): </a:t>
            </a:r>
          </a:p>
          <a:p>
            <a:pPr>
              <a:buFont typeface="Wingdings" panose="05000000000000000000" pitchFamily="2" charset="2"/>
              <a:buChar char="ü"/>
            </a:pPr>
            <a:r>
              <a:rPr lang="en-US" sz="4400" dirty="0">
                <a:latin typeface="Times New Roman" pitchFamily="18" charset="0"/>
                <a:cs typeface="Times New Roman" pitchFamily="18" charset="0"/>
              </a:rPr>
              <a:t>The most dramatic type of epileptic seizure and can cause an abrupt loss of consciousness, body stiffening and shaking, and sometimes loss of bladder control or biting tongue.</a:t>
            </a:r>
          </a:p>
          <a:p>
            <a:pPr marL="0" indent="0">
              <a:buNone/>
            </a:pP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513819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br>
              <a:rPr lang="en-US" sz="5400" b="1" dirty="0">
                <a:solidFill>
                  <a:srgbClr val="C00000"/>
                </a:solidFill>
                <a:latin typeface="Times New Roman" pitchFamily="18" charset="0"/>
                <a:cs typeface="Times New Roman" pitchFamily="18" charset="0"/>
              </a:rPr>
            </a:br>
            <a:r>
              <a:rPr lang="en-US" sz="5400" b="1" dirty="0">
                <a:solidFill>
                  <a:srgbClr val="C00000"/>
                </a:solidFill>
                <a:latin typeface="Times New Roman" pitchFamily="18" charset="0"/>
                <a:cs typeface="Times New Roman" pitchFamily="18" charset="0"/>
              </a:rPr>
              <a:t>Diagnosis of Epilepsy	</a:t>
            </a:r>
            <a:br>
              <a:rPr lang="en-US" sz="5400" b="1" dirty="0">
                <a:solidFill>
                  <a:srgbClr val="C00000"/>
                </a:solidFill>
                <a:latin typeface="Times New Roman" pitchFamily="18" charset="0"/>
                <a:cs typeface="Times New Roman" pitchFamily="18" charset="0"/>
              </a:rPr>
            </a:br>
            <a:endParaRPr lang="en-US" sz="54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9025" y="1600200"/>
            <a:ext cx="11608905" cy="5257800"/>
          </a:xfrm>
        </p:spPr>
        <p:txBody>
          <a:bodyPr>
            <a:normAutofit/>
          </a:bodyPr>
          <a:lstStyle/>
          <a:p>
            <a:pPr marL="0" indent="0">
              <a:buNone/>
            </a:pPr>
            <a:r>
              <a:rPr lang="en-US" sz="3600" dirty="0">
                <a:latin typeface="Times New Roman" pitchFamily="18" charset="0"/>
                <a:cs typeface="Times New Roman" pitchFamily="18" charset="0"/>
              </a:rPr>
              <a:t>History </a:t>
            </a:r>
          </a:p>
          <a:p>
            <a:pPr marL="0" indent="0">
              <a:buNone/>
            </a:pPr>
            <a:r>
              <a:rPr lang="en-US" sz="3600" dirty="0">
                <a:latin typeface="Times New Roman" pitchFamily="18" charset="0"/>
                <a:cs typeface="Times New Roman" pitchFamily="18" charset="0"/>
              </a:rPr>
              <a:t>Physical Examination/ neurological system </a:t>
            </a:r>
          </a:p>
          <a:p>
            <a:pPr marL="0" indent="0">
              <a:buNone/>
            </a:pPr>
            <a:r>
              <a:rPr lang="en-US" sz="3600" dirty="0">
                <a:latin typeface="Times New Roman" pitchFamily="18" charset="0"/>
                <a:cs typeface="Times New Roman" pitchFamily="18" charset="0"/>
              </a:rPr>
              <a:t>Laboratory Investigation: Serum electrolytes, blood sugar, CBC, Thyroid function tests (TFT), LFT, RFT, CSF </a:t>
            </a:r>
          </a:p>
          <a:p>
            <a:pPr marL="0" indent="0">
              <a:buNone/>
            </a:pPr>
            <a:r>
              <a:rPr lang="en-US" sz="3600" dirty="0">
                <a:latin typeface="Times New Roman" pitchFamily="18" charset="0"/>
                <a:cs typeface="Times New Roman" pitchFamily="18" charset="0"/>
              </a:rPr>
              <a:t>Imaging: EEG, CT Scan of Brain, MRI of Brain, </a:t>
            </a:r>
          </a:p>
        </p:txBody>
      </p:sp>
    </p:spTree>
    <p:extLst>
      <p:ext uri="{BB962C8B-B14F-4D97-AF65-F5344CB8AC3E}">
        <p14:creationId xmlns:p14="http://schemas.microsoft.com/office/powerpoint/2010/main" val="1201400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2696"/>
          </a:xfrm>
        </p:spPr>
        <p:txBody>
          <a:bodyPr>
            <a:noAutofit/>
          </a:bodyPr>
          <a:lstStyle/>
          <a:p>
            <a:pPr lvl="0" algn="ctr"/>
            <a:br>
              <a:rPr lang="en-US" sz="60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Types  of  Spina Bifida 1) Occulta</a:t>
            </a:r>
            <a:br>
              <a:rPr lang="en-US" sz="6000" dirty="0">
                <a:solidFill>
                  <a:srgbClr val="C00000"/>
                </a:solidFill>
                <a:latin typeface="Times New Roman" pitchFamily="18" charset="0"/>
                <a:cs typeface="Times New Roman" pitchFamily="18" charset="0"/>
              </a:rPr>
            </a:br>
            <a:endParaRPr lang="en-US" sz="6000" dirty="0">
              <a:solidFill>
                <a:srgbClr val="C00000"/>
              </a:solidFill>
            </a:endParaRPr>
          </a:p>
        </p:txBody>
      </p:sp>
      <p:sp>
        <p:nvSpPr>
          <p:cNvPr id="3" name="Content Placeholder 2"/>
          <p:cNvSpPr>
            <a:spLocks noGrp="1"/>
          </p:cNvSpPr>
          <p:nvPr>
            <p:ph idx="1"/>
          </p:nvPr>
        </p:nvSpPr>
        <p:spPr>
          <a:xfrm>
            <a:off x="-1" y="1192696"/>
            <a:ext cx="12191999" cy="5665304"/>
          </a:xfrm>
        </p:spPr>
        <p:txBody>
          <a:bodyPr>
            <a:normAutofit/>
          </a:bodyPr>
          <a:lstStyle/>
          <a:p>
            <a:pPr lvl="0">
              <a:buFont typeface="Wingdings" panose="05000000000000000000" pitchFamily="2" charset="2"/>
              <a:buChar char="§"/>
            </a:pPr>
            <a:r>
              <a:rPr lang="en-US" sz="4400" dirty="0">
                <a:latin typeface="Times New Roman" pitchFamily="18" charset="0"/>
                <a:cs typeface="Times New Roman" pitchFamily="18" charset="0"/>
              </a:rPr>
              <a:t>“Occulta,” means “hidden,” the malformation, or opening in spine, is covered by a layer of skin</a:t>
            </a:r>
          </a:p>
          <a:p>
            <a:pPr>
              <a:buFont typeface="Wingdings" panose="05000000000000000000" pitchFamily="2" charset="2"/>
              <a:buChar char="§"/>
            </a:pPr>
            <a:r>
              <a:rPr lang="en-US" sz="4400" dirty="0">
                <a:latin typeface="Times New Roman" pitchFamily="18" charset="0"/>
                <a:cs typeface="Times New Roman" pitchFamily="18" charset="0"/>
              </a:rPr>
              <a:t>The mildest and  most common form in which one or more vertebrae are malformed </a:t>
            </a:r>
          </a:p>
          <a:p>
            <a:pPr>
              <a:buFont typeface="Wingdings" panose="05000000000000000000" pitchFamily="2" charset="2"/>
              <a:buChar char="§"/>
            </a:pPr>
            <a:r>
              <a:rPr lang="en-US" sz="4400" dirty="0">
                <a:latin typeface="Times New Roman" pitchFamily="18" charset="0"/>
                <a:cs typeface="Times New Roman" pitchFamily="18" charset="0"/>
              </a:rPr>
              <a:t> It appears as spine dimple, hair patch dark spot or swelling over affected area spinal cords and nerves.</a:t>
            </a:r>
          </a:p>
          <a:p>
            <a:pPr lvl="0">
              <a:buFont typeface="Wingdings" pitchFamily="2" charset="2"/>
              <a:buChar char="§"/>
            </a:pPr>
            <a:r>
              <a:rPr lang="en-US" sz="4400" dirty="0">
                <a:latin typeface="Times New Roman" pitchFamily="18" charset="0"/>
                <a:cs typeface="Times New Roman" pitchFamily="18" charset="0"/>
              </a:rPr>
              <a:t>Usually normal neural function</a:t>
            </a:r>
          </a:p>
          <a:p>
            <a:pPr lvl="0">
              <a:buFont typeface="Wingdings" pitchFamily="2" charset="2"/>
              <a:buChar char="§"/>
            </a:pPr>
            <a:r>
              <a:rPr lang="en-US" sz="4400" dirty="0">
                <a:latin typeface="Times New Roman" pitchFamily="18" charset="0"/>
                <a:cs typeface="Times New Roman" pitchFamily="18" charset="0"/>
              </a:rPr>
              <a:t>No treatment is needed.</a:t>
            </a:r>
          </a:p>
          <a:p>
            <a:pPr>
              <a:buFont typeface="Wingdings" panose="05000000000000000000" pitchFamily="2" charset="2"/>
              <a:buChar char="§"/>
            </a:pPr>
            <a:endParaRPr lang="en-US" sz="4400" dirty="0">
              <a:latin typeface="Times New Roman" pitchFamily="18" charset="0"/>
              <a:cs typeface="Times New Roman" pitchFamily="18" charset="0"/>
            </a:endParaRPr>
          </a:p>
          <a:p>
            <a:pPr lvl="0"/>
            <a:endParaRPr lang="en-US" sz="4400" dirty="0">
              <a:latin typeface="Times New Roman" pitchFamily="18" charset="0"/>
              <a:cs typeface="Times New Roman" pitchFamily="18" charset="0"/>
            </a:endParaRPr>
          </a:p>
          <a:p>
            <a:pPr lvl="0">
              <a:buNone/>
            </a:pPr>
            <a:endParaRPr lang="en-US" sz="4400" dirty="0">
              <a:latin typeface="Times New Roman" pitchFamily="18" charset="0"/>
              <a:cs typeface="Times New Roman" pitchFamily="18" charset="0"/>
            </a:endParaRPr>
          </a:p>
          <a:p>
            <a:pPr>
              <a:buNone/>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9067800" cy="967409"/>
          </a:xfrm>
        </p:spPr>
        <p:txBody>
          <a:bodyPr>
            <a:noAutofit/>
          </a:bodyPr>
          <a:lstStyle/>
          <a:p>
            <a:br>
              <a:rPr lang="en-US" sz="48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Management of Epilepsy</a:t>
            </a:r>
            <a:br>
              <a:rPr lang="en-US" sz="4800" b="1" dirty="0">
                <a:solidFill>
                  <a:srgbClr val="C00000"/>
                </a:solidFill>
                <a:latin typeface="Times New Roman" pitchFamily="18" charset="0"/>
                <a:cs typeface="Times New Roman" pitchFamily="18" charset="0"/>
              </a:rPr>
            </a:br>
            <a:endParaRPr lang="en-US" sz="48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 y="1086678"/>
            <a:ext cx="12192000" cy="6042992"/>
          </a:xfrm>
        </p:spPr>
        <p:txBody>
          <a:bodyPr>
            <a:normAutofit fontScale="32500" lnSpcReduction="20000"/>
          </a:bodyPr>
          <a:lstStyle/>
          <a:p>
            <a:pPr marL="0" indent="0">
              <a:lnSpc>
                <a:spcPct val="120000"/>
              </a:lnSpc>
              <a:buNone/>
            </a:pPr>
            <a:r>
              <a:rPr lang="en-US" sz="7000" b="1" dirty="0">
                <a:latin typeface="Times New Roman" pitchFamily="18" charset="0"/>
                <a:cs typeface="Times New Roman" pitchFamily="18" charset="0"/>
              </a:rPr>
              <a:t>1.	Medical treatment: first aid </a:t>
            </a:r>
          </a:p>
          <a:p>
            <a:pPr marL="0" indent="0">
              <a:lnSpc>
                <a:spcPct val="120000"/>
              </a:lnSpc>
              <a:buNone/>
            </a:pPr>
            <a:r>
              <a:rPr lang="en-US" sz="7000" dirty="0">
                <a:latin typeface="Times New Roman" pitchFamily="18" charset="0"/>
                <a:cs typeface="Times New Roman" pitchFamily="18" charset="0"/>
              </a:rPr>
              <a:t>Move persons away from danger</a:t>
            </a:r>
          </a:p>
          <a:p>
            <a:pPr marL="0" indent="0">
              <a:lnSpc>
                <a:spcPct val="120000"/>
              </a:lnSpc>
              <a:buNone/>
            </a:pPr>
            <a:r>
              <a:rPr lang="en-US" sz="7000" dirty="0">
                <a:latin typeface="Times New Roman" pitchFamily="18" charset="0"/>
                <a:cs typeface="Times New Roman" pitchFamily="18" charset="0"/>
              </a:rPr>
              <a:t>Recovery position on side .</a:t>
            </a:r>
          </a:p>
          <a:p>
            <a:pPr marL="0" indent="0">
              <a:lnSpc>
                <a:spcPct val="120000"/>
              </a:lnSpc>
              <a:buNone/>
            </a:pPr>
            <a:r>
              <a:rPr lang="en-US" sz="7000" dirty="0">
                <a:latin typeface="Times New Roman" pitchFamily="18" charset="0"/>
                <a:cs typeface="Times New Roman" pitchFamily="18" charset="0"/>
              </a:rPr>
              <a:t>Ensure clear airway</a:t>
            </a:r>
          </a:p>
          <a:p>
            <a:pPr marL="0" indent="0">
              <a:lnSpc>
                <a:spcPct val="120000"/>
              </a:lnSpc>
              <a:buNone/>
            </a:pPr>
            <a:r>
              <a:rPr lang="en-US" sz="7000" dirty="0">
                <a:latin typeface="Times New Roman" pitchFamily="18" charset="0"/>
                <a:cs typeface="Times New Roman" pitchFamily="18" charset="0"/>
              </a:rPr>
              <a:t>Do not insert anything into mouth</a:t>
            </a:r>
          </a:p>
          <a:p>
            <a:pPr marL="0" indent="0">
              <a:lnSpc>
                <a:spcPct val="120000"/>
              </a:lnSpc>
              <a:buNone/>
            </a:pPr>
            <a:r>
              <a:rPr lang="en-US" sz="7000" dirty="0">
                <a:latin typeface="Times New Roman" pitchFamily="18" charset="0"/>
                <a:cs typeface="Times New Roman" pitchFamily="18" charset="0"/>
              </a:rPr>
              <a:t>Urgent medical attention: patent airway, O2, anticonvulsant </a:t>
            </a:r>
          </a:p>
          <a:p>
            <a:pPr marL="0" indent="0">
              <a:lnSpc>
                <a:spcPct val="120000"/>
              </a:lnSpc>
              <a:buNone/>
            </a:pPr>
            <a:r>
              <a:rPr lang="en-US" sz="7000" dirty="0">
                <a:latin typeface="Times New Roman" pitchFamily="18" charset="0"/>
                <a:cs typeface="Times New Roman" pitchFamily="18" charset="0"/>
              </a:rPr>
              <a:t>Should not be left alone after recovery</a:t>
            </a:r>
          </a:p>
          <a:p>
            <a:pPr marL="742950" indent="-742950">
              <a:lnSpc>
                <a:spcPct val="120000"/>
              </a:lnSpc>
              <a:buAutoNum type="arabicPeriod" startAt="2"/>
            </a:pPr>
            <a:r>
              <a:rPr lang="en-US" sz="7000" b="1" dirty="0">
                <a:latin typeface="Times New Roman" pitchFamily="18" charset="0"/>
                <a:cs typeface="Times New Roman" pitchFamily="18" charset="0"/>
              </a:rPr>
              <a:t>Anticonvulsant Therapy : </a:t>
            </a:r>
            <a:r>
              <a:rPr lang="en-US" sz="7000" dirty="0">
                <a:latin typeface="Times New Roman" pitchFamily="18" charset="0"/>
                <a:cs typeface="Times New Roman" pitchFamily="18" charset="0"/>
              </a:rPr>
              <a:t>Phenytoin , </a:t>
            </a:r>
            <a:r>
              <a:rPr lang="en-US" sz="7000" dirty="0" err="1">
                <a:latin typeface="Times New Roman" pitchFamily="18" charset="0"/>
                <a:cs typeface="Times New Roman" pitchFamily="18" charset="0"/>
              </a:rPr>
              <a:t>Lorazepum</a:t>
            </a:r>
            <a:r>
              <a:rPr lang="en-US" sz="7000" dirty="0">
                <a:latin typeface="Times New Roman" pitchFamily="18" charset="0"/>
                <a:cs typeface="Times New Roman" pitchFamily="18" charset="0"/>
              </a:rPr>
              <a:t>  ,</a:t>
            </a:r>
            <a:r>
              <a:rPr lang="en-US" sz="7000" dirty="0" err="1">
                <a:latin typeface="Times New Roman" pitchFamily="18" charset="0"/>
                <a:cs typeface="Times New Roman" pitchFamily="18" charset="0"/>
              </a:rPr>
              <a:t>Clonazepum</a:t>
            </a:r>
            <a:r>
              <a:rPr lang="en-US" sz="7000" dirty="0">
                <a:latin typeface="Times New Roman" pitchFamily="18" charset="0"/>
                <a:cs typeface="Times New Roman" pitchFamily="18" charset="0"/>
              </a:rPr>
              <a:t> ,Phenobarbital</a:t>
            </a:r>
          </a:p>
          <a:p>
            <a:pPr marL="742950" indent="-742950">
              <a:lnSpc>
                <a:spcPct val="120000"/>
              </a:lnSpc>
              <a:buAutoNum type="arabicPeriod" startAt="2"/>
            </a:pPr>
            <a:r>
              <a:rPr lang="en-US" sz="7000" b="1" dirty="0">
                <a:latin typeface="Times New Roman" pitchFamily="18" charset="0"/>
                <a:cs typeface="Times New Roman" pitchFamily="18" charset="0"/>
              </a:rPr>
              <a:t>Surgical treatment:  </a:t>
            </a:r>
            <a:r>
              <a:rPr lang="en-US" sz="7000" dirty="0">
                <a:latin typeface="Times New Roman" pitchFamily="18" charset="0"/>
                <a:cs typeface="Times New Roman" pitchFamily="18" charset="0"/>
              </a:rPr>
              <a:t>Removal of epileptic focus.  Anterior Temporal Lobectomy</a:t>
            </a:r>
          </a:p>
          <a:p>
            <a:pPr marL="0" indent="0">
              <a:lnSpc>
                <a:spcPct val="120000"/>
              </a:lnSpc>
              <a:buNone/>
            </a:pPr>
            <a:r>
              <a:rPr lang="en-US" sz="7000" b="1" dirty="0">
                <a:latin typeface="Times New Roman" pitchFamily="18" charset="0"/>
                <a:cs typeface="Times New Roman" pitchFamily="18" charset="0"/>
              </a:rPr>
              <a:t>4.  </a:t>
            </a:r>
            <a:r>
              <a:rPr lang="en-US" sz="7000" b="1" dirty="0" err="1">
                <a:latin typeface="Times New Roman" pitchFamily="18" charset="0"/>
                <a:cs typeface="Times New Roman" pitchFamily="18" charset="0"/>
              </a:rPr>
              <a:t>Vagus</a:t>
            </a:r>
            <a:r>
              <a:rPr lang="en-US" sz="7000" b="1" dirty="0">
                <a:latin typeface="Times New Roman" pitchFamily="18" charset="0"/>
                <a:cs typeface="Times New Roman" pitchFamily="18" charset="0"/>
              </a:rPr>
              <a:t> Nerve stimulation</a:t>
            </a:r>
          </a:p>
          <a:p>
            <a:pPr marL="0" indent="0">
              <a:buNone/>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979507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099235" cy="1417638"/>
          </a:xfrm>
        </p:spPr>
        <p:txBody>
          <a:bodyPr>
            <a:noAutofit/>
          </a:bodyPr>
          <a:lstStyle/>
          <a:p>
            <a:pPr lvl="0" algn="ctr"/>
            <a:br>
              <a:rPr lang="en-US" sz="54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Types  of  Spina Bifida 2) Meningocele</a:t>
            </a:r>
            <a:br>
              <a:rPr lang="en-US" sz="4800" dirty="0">
                <a:solidFill>
                  <a:srgbClr val="C00000"/>
                </a:solidFill>
                <a:latin typeface="Times New Roman" pitchFamily="18" charset="0"/>
                <a:cs typeface="Times New Roman" pitchFamily="18" charset="0"/>
              </a:rPr>
            </a:br>
            <a:endParaRPr lang="en-US" sz="5400" dirty="0">
              <a:solidFill>
                <a:srgbClr val="C00000"/>
              </a:solidFill>
            </a:endParaRPr>
          </a:p>
        </p:txBody>
      </p:sp>
      <p:sp>
        <p:nvSpPr>
          <p:cNvPr id="3" name="Content Placeholder 2"/>
          <p:cNvSpPr>
            <a:spLocks noGrp="1"/>
          </p:cNvSpPr>
          <p:nvPr>
            <p:ph idx="1"/>
          </p:nvPr>
        </p:nvSpPr>
        <p:spPr>
          <a:xfrm>
            <a:off x="92765" y="1285461"/>
            <a:ext cx="12006469" cy="5572539"/>
          </a:xfrm>
        </p:spPr>
        <p:txBody>
          <a:bodyPr>
            <a:normAutofit/>
          </a:bodyPr>
          <a:lstStyle/>
          <a:p>
            <a:pPr lvl="0">
              <a:buFont typeface="Wingdings" pitchFamily="2" charset="2"/>
              <a:buChar char="§"/>
            </a:pPr>
            <a:r>
              <a:rPr lang="en-US" sz="4000" dirty="0">
                <a:latin typeface="Times New Roman" pitchFamily="18" charset="0"/>
                <a:cs typeface="Times New Roman" pitchFamily="18" charset="0"/>
              </a:rPr>
              <a:t>Cyst or fluid-filled sac pokes through open part of spine sac contains membranes that protect spinal cord, </a:t>
            </a:r>
            <a:r>
              <a:rPr lang="en-US" sz="4000" u="sng" dirty="0">
                <a:latin typeface="Times New Roman" pitchFamily="18" charset="0"/>
                <a:cs typeface="Times New Roman" pitchFamily="18" charset="0"/>
              </a:rPr>
              <a:t>but not spinal nerves cyst</a:t>
            </a:r>
            <a:r>
              <a:rPr lang="en-US" sz="4000" dirty="0">
                <a:latin typeface="Times New Roman" pitchFamily="18" charset="0"/>
                <a:cs typeface="Times New Roman" pitchFamily="18" charset="0"/>
              </a:rPr>
              <a:t>.</a:t>
            </a:r>
          </a:p>
          <a:p>
            <a:pPr lvl="0">
              <a:buFont typeface="Wingdings" pitchFamily="2" charset="2"/>
              <a:buChar char="§"/>
            </a:pPr>
            <a:r>
              <a:rPr lang="en-US" sz="4000" dirty="0">
                <a:latin typeface="Times New Roman" pitchFamily="18" charset="0"/>
                <a:cs typeface="Times New Roman" pitchFamily="18" charset="0"/>
              </a:rPr>
              <a:t>It is the rarest form</a:t>
            </a:r>
          </a:p>
          <a:p>
            <a:pPr lvl="0">
              <a:buFont typeface="Wingdings" pitchFamily="2" charset="2"/>
              <a:buChar char="§"/>
            </a:pPr>
            <a:r>
              <a:rPr lang="en-US" sz="4000" dirty="0">
                <a:latin typeface="Times New Roman" pitchFamily="18" charset="0"/>
                <a:cs typeface="Times New Roman" pitchFamily="18" charset="0"/>
              </a:rPr>
              <a:t>It allows normal development  of child</a:t>
            </a:r>
          </a:p>
          <a:p>
            <a:pPr lvl="0">
              <a:buFont typeface="Wingdings" pitchFamily="2" charset="2"/>
              <a:buChar char="§"/>
            </a:pPr>
            <a:r>
              <a:rPr lang="en-US" sz="4000" dirty="0">
                <a:latin typeface="Times New Roman" pitchFamily="18" charset="0"/>
                <a:cs typeface="Times New Roman" pitchFamily="18" charset="0"/>
              </a:rPr>
              <a:t>Treatment by surgical removable </a:t>
            </a:r>
          </a:p>
          <a:p>
            <a:pPr lvl="0">
              <a:buFont typeface="Wingdings" pitchFamily="2" charset="2"/>
              <a:buChar char="§"/>
            </a:pPr>
            <a:endParaRPr lang="en-US" sz="4000" dirty="0">
              <a:latin typeface="Times New Roman" pitchFamily="18" charset="0"/>
              <a:cs typeface="Times New Roman" pitchFamily="18" charset="0"/>
            </a:endParaRPr>
          </a:p>
          <a:p>
            <a:pPr>
              <a:buNone/>
            </a:pPr>
            <a:endParaRPr lang="en-US" dirty="0"/>
          </a:p>
        </p:txBody>
      </p:sp>
      <p:pic>
        <p:nvPicPr>
          <p:cNvPr id="4" name="Picture 3">
            <a:extLst>
              <a:ext uri="{FF2B5EF4-FFF2-40B4-BE49-F238E27FC236}">
                <a16:creationId xmlns:a16="http://schemas.microsoft.com/office/drawing/2014/main" id="{502C5485-6A23-42A6-A7A8-6A78E8F5C224}"/>
              </a:ext>
            </a:extLst>
          </p:cNvPr>
          <p:cNvPicPr>
            <a:picLocks noChangeAspect="1"/>
          </p:cNvPicPr>
          <p:nvPr/>
        </p:nvPicPr>
        <p:blipFill>
          <a:blip r:embed="rId2"/>
          <a:stretch>
            <a:fillRect/>
          </a:stretch>
        </p:blipFill>
        <p:spPr>
          <a:xfrm>
            <a:off x="8521148" y="2570922"/>
            <a:ext cx="3353196" cy="41932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Autofit/>
          </a:bodyPr>
          <a:lstStyle/>
          <a:p>
            <a:pPr lvl="0" algn="ctr"/>
            <a:br>
              <a:rPr lang="en-US" sz="6000" b="1" dirty="0">
                <a:solidFill>
                  <a:srgbClr val="C00000"/>
                </a:solidFill>
                <a:latin typeface="Times New Roman" pitchFamily="18" charset="0"/>
                <a:cs typeface="Times New Roman" pitchFamily="18" charset="0"/>
              </a:rPr>
            </a:br>
            <a:r>
              <a:rPr lang="en-US" sz="4800" b="1" dirty="0">
                <a:solidFill>
                  <a:srgbClr val="C00000"/>
                </a:solidFill>
                <a:latin typeface="Times New Roman" pitchFamily="18" charset="0"/>
                <a:cs typeface="Times New Roman" pitchFamily="18" charset="0"/>
              </a:rPr>
              <a:t>Types  of  Spina Bifida 3) Myelomeningocele:</a:t>
            </a:r>
            <a:br>
              <a:rPr lang="en-US" sz="4800" dirty="0">
                <a:solidFill>
                  <a:srgbClr val="C00000"/>
                </a:solidFill>
                <a:latin typeface="Times New Roman" pitchFamily="18" charset="0"/>
                <a:cs typeface="Times New Roman" pitchFamily="18" charset="0"/>
              </a:rPr>
            </a:br>
            <a:endParaRPr lang="en-US" sz="6000" dirty="0">
              <a:solidFill>
                <a:srgbClr val="C00000"/>
              </a:solidFill>
            </a:endParaRPr>
          </a:p>
        </p:txBody>
      </p:sp>
      <p:sp>
        <p:nvSpPr>
          <p:cNvPr id="3" name="Content Placeholder 2"/>
          <p:cNvSpPr>
            <a:spLocks noGrp="1"/>
          </p:cNvSpPr>
          <p:nvPr>
            <p:ph idx="1"/>
          </p:nvPr>
        </p:nvSpPr>
        <p:spPr>
          <a:xfrm>
            <a:off x="0" y="1417638"/>
            <a:ext cx="12192000" cy="5440362"/>
          </a:xfrm>
        </p:spPr>
        <p:txBody>
          <a:bodyPr>
            <a:normAutofit fontScale="92500" lnSpcReduction="10000"/>
          </a:bodyPr>
          <a:lstStyle/>
          <a:p>
            <a:pPr>
              <a:buFont typeface="Wingdings" panose="05000000000000000000" pitchFamily="2" charset="2"/>
              <a:buChar char="§"/>
            </a:pPr>
            <a:r>
              <a:rPr lang="en-US" sz="4800" dirty="0">
                <a:latin typeface="Times New Roman" pitchFamily="18" charset="0"/>
                <a:cs typeface="Times New Roman" pitchFamily="18" charset="0"/>
              </a:rPr>
              <a:t>The cyst holds both membranes and nerve roots of spinal cord and, often, the cord itself. </a:t>
            </a:r>
          </a:p>
          <a:p>
            <a:pPr lvl="0">
              <a:buFont typeface="Wingdings" panose="05000000000000000000" pitchFamily="2" charset="2"/>
              <a:buChar char="§"/>
            </a:pPr>
            <a:r>
              <a:rPr lang="en-US" sz="4800" dirty="0">
                <a:latin typeface="Times New Roman" pitchFamily="18" charset="0"/>
                <a:cs typeface="Times New Roman" pitchFamily="18" charset="0"/>
              </a:rPr>
              <a:t>It is the most severe form </a:t>
            </a:r>
          </a:p>
          <a:p>
            <a:pPr lvl="0">
              <a:buFont typeface="Wingdings" panose="05000000000000000000" pitchFamily="2" charset="2"/>
              <a:buChar char="§"/>
            </a:pPr>
            <a:r>
              <a:rPr lang="en-US" sz="4800" dirty="0">
                <a:latin typeface="Times New Roman" pitchFamily="18" charset="0"/>
                <a:cs typeface="Times New Roman" pitchFamily="18" charset="0"/>
              </a:rPr>
              <a:t>A fully exposed section of spinal cord and nerves closed surgically after birth</a:t>
            </a:r>
          </a:p>
          <a:p>
            <a:pPr marL="0" indent="0">
              <a:buNone/>
              <a:defRPr/>
            </a:pPr>
            <a:r>
              <a:rPr lang="en-US" sz="4800" u="sng" dirty="0">
                <a:solidFill>
                  <a:prstClr val="black"/>
                </a:solidFill>
                <a:latin typeface="Times New Roman" pitchFamily="18" charset="0"/>
                <a:cs typeface="Times New Roman" pitchFamily="18" charset="0"/>
              </a:rPr>
              <a:t>Affected babies suffer from: </a:t>
            </a:r>
          </a:p>
          <a:p>
            <a:pPr>
              <a:lnSpc>
                <a:spcPct val="100000"/>
              </a:lnSpc>
              <a:spcBef>
                <a:spcPct val="20000"/>
              </a:spcBef>
              <a:buFont typeface="Wingdings" panose="05000000000000000000" pitchFamily="2" charset="2"/>
              <a:buChar char="§"/>
              <a:defRPr/>
            </a:pPr>
            <a:r>
              <a:rPr lang="en-US" sz="4800" dirty="0">
                <a:solidFill>
                  <a:prstClr val="black"/>
                </a:solidFill>
                <a:latin typeface="Times New Roman" pitchFamily="18" charset="0"/>
                <a:cs typeface="Times New Roman" pitchFamily="18" charset="0"/>
              </a:rPr>
              <a:t>Leg paralysis </a:t>
            </a:r>
          </a:p>
          <a:p>
            <a:pPr>
              <a:lnSpc>
                <a:spcPct val="100000"/>
              </a:lnSpc>
              <a:spcBef>
                <a:spcPct val="20000"/>
              </a:spcBef>
              <a:buFont typeface="Wingdings" panose="05000000000000000000" pitchFamily="2" charset="2"/>
              <a:buChar char="§"/>
              <a:defRPr/>
            </a:pPr>
            <a:r>
              <a:rPr lang="en-US" sz="4800" dirty="0">
                <a:solidFill>
                  <a:prstClr val="black"/>
                </a:solidFill>
                <a:latin typeface="Times New Roman" pitchFamily="18" charset="0"/>
                <a:cs typeface="Times New Roman" pitchFamily="18" charset="0"/>
              </a:rPr>
              <a:t>Bladder and bowel control problems </a:t>
            </a:r>
          </a:p>
          <a:p>
            <a:pPr lvl="0" algn="ctr"/>
            <a:endParaRPr lang="en-US" sz="4800" dirty="0">
              <a:latin typeface="Times New Roman" pitchFamily="18" charset="0"/>
              <a:cs typeface="Times New Roman" pitchFamily="18" charset="0"/>
            </a:endParaRPr>
          </a:p>
          <a:p>
            <a:pPr lvl="0" algn="ctr">
              <a:buNone/>
            </a:pPr>
            <a:endParaRPr lang="en-US" sz="4800" dirty="0">
              <a:latin typeface="Times New Roman" pitchFamily="18" charset="0"/>
              <a:cs typeface="Times New Roman" pitchFamily="18" charset="0"/>
            </a:endParaRPr>
          </a:p>
          <a:p>
            <a:pPr algn="ctr">
              <a:buNone/>
            </a:pP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eylo"/>
          <p:cNvPicPr>
            <a:picLocks noChangeAspect="1" noChangeArrowheads="1"/>
          </p:cNvPicPr>
          <p:nvPr/>
        </p:nvPicPr>
        <p:blipFill>
          <a:blip r:embed="rId2"/>
          <a:srcRect/>
          <a:stretch>
            <a:fillRect/>
          </a:stretch>
        </p:blipFill>
        <p:spPr bwMode="auto">
          <a:xfrm>
            <a:off x="0" y="76200"/>
            <a:ext cx="6506817" cy="6705600"/>
          </a:xfrm>
          <a:prstGeom prst="rect">
            <a:avLst/>
          </a:prstGeom>
          <a:noFill/>
          <a:ln w="9525">
            <a:noFill/>
            <a:miter lim="800000"/>
            <a:headEnd/>
            <a:tailEnd/>
          </a:ln>
        </p:spPr>
      </p:pic>
      <p:pic>
        <p:nvPicPr>
          <p:cNvPr id="2" name="Picture 1">
            <a:extLst>
              <a:ext uri="{FF2B5EF4-FFF2-40B4-BE49-F238E27FC236}">
                <a16:creationId xmlns:a16="http://schemas.microsoft.com/office/drawing/2014/main" id="{848A669C-F2D0-4E10-8E15-9A8D89AF5B24}"/>
              </a:ext>
            </a:extLst>
          </p:cNvPr>
          <p:cNvPicPr>
            <a:picLocks noChangeAspect="1"/>
          </p:cNvPicPr>
          <p:nvPr/>
        </p:nvPicPr>
        <p:blipFill>
          <a:blip r:embed="rId3"/>
          <a:stretch>
            <a:fillRect/>
          </a:stretch>
        </p:blipFill>
        <p:spPr>
          <a:xfrm>
            <a:off x="6281530" y="76200"/>
            <a:ext cx="591047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13704" cy="1417638"/>
          </a:xfrm>
        </p:spPr>
        <p:txBody>
          <a:bodyPr>
            <a:noAutofit/>
          </a:bodyPr>
          <a:lstStyle/>
          <a:p>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Diagnosis and Detection of </a:t>
            </a:r>
            <a:r>
              <a:rPr lang="en-US" b="1" dirty="0" err="1">
                <a:solidFill>
                  <a:srgbClr val="C00000"/>
                </a:solidFill>
                <a:latin typeface="Times New Roman" pitchFamily="18" charset="0"/>
                <a:cs typeface="Times New Roman" pitchFamily="18" charset="0"/>
              </a:rPr>
              <a:t>Spina</a:t>
            </a:r>
            <a:r>
              <a:rPr lang="en-US" b="1" dirty="0">
                <a:solidFill>
                  <a:srgbClr val="C00000"/>
                </a:solidFill>
                <a:latin typeface="Times New Roman" pitchFamily="18" charset="0"/>
                <a:cs typeface="Times New Roman" pitchFamily="18" charset="0"/>
              </a:rPr>
              <a:t> Bifida</a:t>
            </a:r>
            <a:br>
              <a:rPr lang="en-US" dirty="0">
                <a:solidFill>
                  <a:srgbClr val="C00000"/>
                </a:solidFill>
                <a:latin typeface="Times New Roman" pitchFamily="18" charset="0"/>
                <a:cs typeface="Times New Roman" pitchFamily="18" charset="0"/>
              </a:rPr>
            </a:b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1311965"/>
            <a:ext cx="11913703" cy="5546035"/>
          </a:xfrm>
        </p:spPr>
        <p:txBody>
          <a:bodyPr>
            <a:normAutofit/>
          </a:bodyPr>
          <a:lstStyle/>
          <a:p>
            <a:pPr lvl="0"/>
            <a:r>
              <a:rPr lang="en-US" sz="4000" dirty="0">
                <a:solidFill>
                  <a:srgbClr val="202124"/>
                </a:solidFill>
                <a:latin typeface="Times New Roman" panose="02020603050405020304" pitchFamily="18" charset="0"/>
                <a:cs typeface="Times New Roman" panose="02020603050405020304" pitchFamily="18" charset="0"/>
              </a:rPr>
              <a:t>Amniocentesis</a:t>
            </a:r>
            <a:endParaRPr lang="en-US" sz="4000" dirty="0">
              <a:latin typeface="Times New Roman" pitchFamily="18" charset="0"/>
              <a:cs typeface="Times New Roman" pitchFamily="18" charset="0"/>
            </a:endParaRPr>
          </a:p>
          <a:p>
            <a:pPr lvl="0"/>
            <a:r>
              <a:rPr lang="en-US" sz="4000" dirty="0">
                <a:latin typeface="Times New Roman" pitchFamily="18" charset="0"/>
                <a:cs typeface="Times New Roman" pitchFamily="18" charset="0"/>
              </a:rPr>
              <a:t>Blood test:  Maternal blood samples of </a:t>
            </a:r>
            <a:r>
              <a:rPr lang="en-US" sz="4000" b="1" dirty="0">
                <a:latin typeface="Times New Roman" pitchFamily="18" charset="0"/>
                <a:cs typeface="Times New Roman" pitchFamily="18" charset="0"/>
              </a:rPr>
              <a:t>alpha-fetoprotein (AFP) </a:t>
            </a:r>
            <a:r>
              <a:rPr lang="en-US" sz="4000" dirty="0">
                <a:latin typeface="Times New Roman" pitchFamily="18" charset="0"/>
                <a:cs typeface="Times New Roman" pitchFamily="18" charset="0"/>
              </a:rPr>
              <a:t>which is made naturally by the fetus and placenta.  But if abnormally high levels of this protein appear in the mother’s bloodstream it may indicate that the fetus has a neural tube defect.</a:t>
            </a:r>
          </a:p>
          <a:p>
            <a:r>
              <a:rPr lang="en-US" sz="4000" dirty="0">
                <a:latin typeface="Times New Roman" pitchFamily="18" charset="0"/>
                <a:cs typeface="Times New Roman" pitchFamily="18" charset="0"/>
              </a:rPr>
              <a:t> Ultrasonography: for locating back lesion cranial </a:t>
            </a:r>
          </a:p>
          <a:p>
            <a:pPr lvl="0"/>
            <a:endParaRPr lang="en-US" dirty="0">
              <a:latin typeface="Times New Roman" pitchFamily="18" charset="0"/>
              <a:cs typeface="Times New Roman" pitchFamily="18" charset="0"/>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0"/>
            <a:ext cx="12046226" cy="1417638"/>
          </a:xfrm>
        </p:spPr>
        <p:txBody>
          <a:bodyPr>
            <a:normAutofit fontScale="90000"/>
          </a:bodyPr>
          <a:lstStyle/>
          <a:p>
            <a:br>
              <a:rPr lang="en-US" b="1" dirty="0">
                <a:solidFill>
                  <a:srgbClr val="C00000"/>
                </a:solidFill>
                <a:latin typeface="Times New Roman" pitchFamily="18" charset="0"/>
                <a:cs typeface="Times New Roman" pitchFamily="18" charset="0"/>
              </a:rPr>
            </a:br>
            <a:r>
              <a:rPr lang="en-US" b="1" dirty="0">
                <a:solidFill>
                  <a:srgbClr val="C00000"/>
                </a:solidFill>
                <a:latin typeface="Times New Roman" pitchFamily="18" charset="0"/>
                <a:cs typeface="Times New Roman" pitchFamily="18" charset="0"/>
              </a:rPr>
              <a:t>Medical Problems and Complication of </a:t>
            </a:r>
            <a:r>
              <a:rPr lang="en-US" b="1" dirty="0" err="1">
                <a:solidFill>
                  <a:srgbClr val="C00000"/>
                </a:solidFill>
                <a:latin typeface="Times New Roman" pitchFamily="18" charset="0"/>
                <a:cs typeface="Times New Roman" pitchFamily="18" charset="0"/>
              </a:rPr>
              <a:t>Spina</a:t>
            </a:r>
            <a:r>
              <a:rPr lang="en-US" b="1" dirty="0">
                <a:solidFill>
                  <a:srgbClr val="C00000"/>
                </a:solidFill>
                <a:latin typeface="Times New Roman" pitchFamily="18" charset="0"/>
                <a:cs typeface="Times New Roman" pitchFamily="18" charset="0"/>
              </a:rPr>
              <a:t> Bifida</a:t>
            </a:r>
            <a:br>
              <a:rPr lang="en-US" dirty="0">
                <a:solidFill>
                  <a:srgbClr val="C00000"/>
                </a:solidFill>
                <a:latin typeface="Times New Roman" pitchFamily="18" charset="0"/>
                <a:cs typeface="Times New Roman" pitchFamily="18" charset="0"/>
              </a:rPr>
            </a:br>
            <a:endParaRPr lang="en-US" dirty="0">
              <a:solidFill>
                <a:srgbClr val="C00000"/>
              </a:solidFill>
            </a:endParaRPr>
          </a:p>
        </p:txBody>
      </p:sp>
      <p:sp>
        <p:nvSpPr>
          <p:cNvPr id="3" name="Content Placeholder 2"/>
          <p:cNvSpPr>
            <a:spLocks noGrp="1"/>
          </p:cNvSpPr>
          <p:nvPr>
            <p:ph idx="1"/>
          </p:nvPr>
        </p:nvSpPr>
        <p:spPr>
          <a:xfrm>
            <a:off x="0" y="1232452"/>
            <a:ext cx="6096000" cy="5625548"/>
          </a:xfrm>
        </p:spPr>
        <p:txBody>
          <a:bodyPr>
            <a:normAutofit/>
          </a:bodyPr>
          <a:lstStyle/>
          <a:p>
            <a:pPr lvl="0"/>
            <a:r>
              <a:rPr lang="nl-NL" sz="3600" dirty="0">
                <a:latin typeface="Times New Roman" pitchFamily="18" charset="0"/>
                <a:cs typeface="Times New Roman" pitchFamily="18" charset="0"/>
              </a:rPr>
              <a:t>Bowel Dysfunction  </a:t>
            </a:r>
            <a:endParaRPr lang="en-US" sz="3600" dirty="0">
              <a:latin typeface="Times New Roman" pitchFamily="18" charset="0"/>
              <a:cs typeface="Times New Roman" pitchFamily="18" charset="0"/>
            </a:endParaRPr>
          </a:p>
          <a:p>
            <a:pPr lvl="0"/>
            <a:r>
              <a:rPr lang="en-US" sz="3600" dirty="0">
                <a:latin typeface="Times New Roman" pitchFamily="18" charset="0"/>
                <a:cs typeface="Times New Roman" pitchFamily="18" charset="0"/>
              </a:rPr>
              <a:t>Respiration/Sleep Apnea </a:t>
            </a:r>
          </a:p>
          <a:p>
            <a:pPr lvl="0"/>
            <a:r>
              <a:rPr lang="en-US" sz="3600" dirty="0">
                <a:latin typeface="Times New Roman" pitchFamily="18" charset="0"/>
                <a:cs typeface="Times New Roman" pitchFamily="18" charset="0"/>
              </a:rPr>
              <a:t>Seizures</a:t>
            </a:r>
          </a:p>
          <a:p>
            <a:pPr lvl="0"/>
            <a:r>
              <a:rPr lang="en-US" sz="3600" dirty="0">
                <a:latin typeface="Times New Roman" pitchFamily="18" charset="0"/>
                <a:cs typeface="Times New Roman" pitchFamily="18" charset="0"/>
              </a:rPr>
              <a:t>Vision disabilities  </a:t>
            </a:r>
          </a:p>
          <a:p>
            <a:pPr lvl="0"/>
            <a:r>
              <a:rPr lang="en-US" sz="3600" dirty="0">
                <a:latin typeface="Times New Roman" pitchFamily="18" charset="0"/>
                <a:cs typeface="Times New Roman" pitchFamily="18" charset="0"/>
              </a:rPr>
              <a:t>Skin breakdown/ Pressure sores </a:t>
            </a:r>
          </a:p>
          <a:p>
            <a:pPr lvl="0"/>
            <a:r>
              <a:rPr lang="en-US" sz="3600" dirty="0">
                <a:latin typeface="Times New Roman" pitchFamily="18" charset="0"/>
                <a:cs typeface="Times New Roman" pitchFamily="18" charset="0"/>
              </a:rPr>
              <a:t>Social/Emotional Issues</a:t>
            </a:r>
          </a:p>
          <a:p>
            <a:pPr lvl="0"/>
            <a:r>
              <a:rPr lang="en-US" sz="3600" dirty="0">
                <a:latin typeface="Times New Roman" pitchFamily="18" charset="0"/>
                <a:cs typeface="Times New Roman" pitchFamily="18" charset="0"/>
              </a:rPr>
              <a:t>Various degrees of leg , foot deformities, Paralysis</a:t>
            </a:r>
          </a:p>
          <a:p>
            <a:endParaRPr lang="en-US"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0052311-CB5F-4D9F-94B5-B25CA786889A}"/>
              </a:ext>
            </a:extLst>
          </p:cNvPr>
          <p:cNvSpPr txBox="1"/>
          <p:nvPr/>
        </p:nvSpPr>
        <p:spPr>
          <a:xfrm>
            <a:off x="5685183" y="1335012"/>
            <a:ext cx="6506817" cy="4832092"/>
          </a:xfrm>
          <a:prstGeom prst="rect">
            <a:avLst/>
          </a:prstGeom>
          <a:noFill/>
        </p:spPr>
        <p:txBody>
          <a:bodyPr wrap="square">
            <a:spAutoFit/>
          </a:bodyPr>
          <a:lstStyle/>
          <a:p>
            <a:pPr marL="571500" lvl="0" indent="-571500">
              <a:buFont typeface="Arial" panose="020B0604020202020204" pitchFamily="34" charset="0"/>
              <a:buChar char="•"/>
            </a:pPr>
            <a:r>
              <a:rPr lang="en-US" sz="4400" dirty="0">
                <a:latin typeface="Times New Roman" pitchFamily="18" charset="0"/>
                <a:cs typeface="Times New Roman" pitchFamily="18" charset="0"/>
              </a:rPr>
              <a:t>Hydrocephalus (70-90%) </a:t>
            </a:r>
          </a:p>
          <a:p>
            <a:pPr marL="571500" lvl="0" indent="-571500">
              <a:buFont typeface="Arial" panose="020B0604020202020204" pitchFamily="34" charset="0"/>
              <a:buChar char="•"/>
            </a:pPr>
            <a:r>
              <a:rPr lang="en-US" sz="4400" dirty="0">
                <a:latin typeface="Times New Roman" pitchFamily="18" charset="0"/>
                <a:cs typeface="Times New Roman" pitchFamily="18" charset="0"/>
              </a:rPr>
              <a:t>Urinary tract disorders/</a:t>
            </a:r>
            <a:r>
              <a:rPr lang="nl-NL" sz="4400" dirty="0">
                <a:latin typeface="Times New Roman" pitchFamily="18" charset="0"/>
                <a:cs typeface="Times New Roman" pitchFamily="18" charset="0"/>
              </a:rPr>
              <a:t> Neurogenic Bladder  Dysfunction</a:t>
            </a:r>
            <a:endParaRPr lang="en-US" sz="4400" dirty="0">
              <a:latin typeface="Times New Roman" pitchFamily="18" charset="0"/>
              <a:cs typeface="Times New Roman" pitchFamily="18" charset="0"/>
            </a:endParaRPr>
          </a:p>
          <a:p>
            <a:pPr marL="571500" lvl="0" indent="-571500">
              <a:buFont typeface="Arial" panose="020B0604020202020204" pitchFamily="34" charset="0"/>
              <a:buChar char="•"/>
            </a:pPr>
            <a:r>
              <a:rPr lang="en-US" sz="4400" dirty="0">
                <a:latin typeface="Times New Roman" pitchFamily="18" charset="0"/>
                <a:cs typeface="Times New Roman" pitchFamily="18" charset="0"/>
              </a:rPr>
              <a:t>Latex allergy (73%)</a:t>
            </a:r>
          </a:p>
          <a:p>
            <a:pPr marL="571500" lvl="0" indent="-571500">
              <a:buFont typeface="Arial" panose="020B0604020202020204" pitchFamily="34" charset="0"/>
              <a:buChar char="•"/>
            </a:pPr>
            <a:r>
              <a:rPr lang="en-US" sz="4400" dirty="0">
                <a:latin typeface="Times New Roman" pitchFamily="18" charset="0"/>
                <a:cs typeface="Times New Roman" pitchFamily="18" charset="0"/>
              </a:rPr>
              <a:t>Loss of sensation </a:t>
            </a:r>
          </a:p>
          <a:p>
            <a:pPr marL="571500" lvl="0" indent="-571500">
              <a:buFont typeface="Arial" panose="020B0604020202020204" pitchFamily="34" charset="0"/>
              <a:buChar char="•"/>
            </a:pPr>
            <a:r>
              <a:rPr lang="en-US" sz="4400" dirty="0">
                <a:latin typeface="Times New Roman" pitchFamily="18" charset="0"/>
                <a:cs typeface="Times New Roman" pitchFamily="18" charset="0"/>
              </a:rPr>
              <a:t>Learning disabilities 	</a:t>
            </a:r>
            <a:endParaRPr lang="en-US" sz="1800"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4891</TotalTime>
  <Words>2106</Words>
  <Application>Microsoft Office PowerPoint</Application>
  <PresentationFormat>Widescreen</PresentationFormat>
  <Paragraphs>302</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Algerian</vt:lpstr>
      <vt:lpstr>Arial</vt:lpstr>
      <vt:lpstr>Calibri</vt:lpstr>
      <vt:lpstr>Calibri Light</vt:lpstr>
      <vt:lpstr>Times</vt:lpstr>
      <vt:lpstr>Times New Roman</vt:lpstr>
      <vt:lpstr>Wingdings</vt:lpstr>
      <vt:lpstr>Office Theme</vt:lpstr>
      <vt:lpstr>PowerPoint Presentation</vt:lpstr>
      <vt:lpstr> 1) Children with Spina Bifida </vt:lpstr>
      <vt:lpstr> Causes of Spina Bifida: </vt:lpstr>
      <vt:lpstr> Types  of  Spina Bifida 1) Occulta </vt:lpstr>
      <vt:lpstr> Types  of  Spina Bifida 2) Meningocele </vt:lpstr>
      <vt:lpstr> Types  of  Spina Bifida 3) Myelomeningocele: </vt:lpstr>
      <vt:lpstr>PowerPoint Presentation</vt:lpstr>
      <vt:lpstr> Diagnosis and Detection of Spina Bifida </vt:lpstr>
      <vt:lpstr> Medical Problems and Complication of Spina Bifida </vt:lpstr>
      <vt:lpstr> Treatment of Spina Bifida </vt:lpstr>
      <vt:lpstr> Prevention of Spina Bifida:  </vt:lpstr>
      <vt:lpstr>2) Children with Hydrocephalus</vt:lpstr>
      <vt:lpstr>Signs and Symptoms of Hydrocephalus </vt:lpstr>
      <vt:lpstr> Treatment of Hydrocephalus </vt:lpstr>
      <vt:lpstr> Complications of Hydrocephalus: </vt:lpstr>
      <vt:lpstr>3) Children with MENINGITIS </vt:lpstr>
      <vt:lpstr>Signs and Symptoms of Meningitis </vt:lpstr>
      <vt:lpstr>Signs and Symptoms of Meningitis </vt:lpstr>
      <vt:lpstr> Types of Meningitis </vt:lpstr>
      <vt:lpstr> Investigations of Meningitis </vt:lpstr>
      <vt:lpstr> Treatments of Meningitis  </vt:lpstr>
      <vt:lpstr> Complications of Meningitis  </vt:lpstr>
      <vt:lpstr> 4) Children with ENCEPHALITIS: </vt:lpstr>
      <vt:lpstr> Signs and Symptoms of Encephalitis  </vt:lpstr>
      <vt:lpstr> Diagnostic Procedure of Encephalitis:  </vt:lpstr>
      <vt:lpstr> Treatments of Encephalitis </vt:lpstr>
      <vt:lpstr> 5) Children with CEREBRAL PALSY (CP) </vt:lpstr>
      <vt:lpstr> Causes of Cerebral Palsy  </vt:lpstr>
      <vt:lpstr> Signs and Symptoms of Cerebral Palsy </vt:lpstr>
      <vt:lpstr> Signs and Symptoms of Cerebral Palsy </vt:lpstr>
      <vt:lpstr> Diagnostic tests of Cerebral Palsy  </vt:lpstr>
      <vt:lpstr> Treatment of Cerebral Palsy  </vt:lpstr>
      <vt:lpstr> 6) Children with SEIZURES </vt:lpstr>
      <vt:lpstr> Causes of Seizures </vt:lpstr>
      <vt:lpstr> Causes of Seizures </vt:lpstr>
      <vt:lpstr> Types Of Generalized Seizures : </vt:lpstr>
      <vt:lpstr> Types of Generalized Seizures : </vt:lpstr>
      <vt:lpstr> Types of Generalized Seizures : </vt:lpstr>
      <vt:lpstr> Diagnosis of Epilepsy  </vt:lpstr>
      <vt:lpstr> Management of Epilepsy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n.shawish</dc:creator>
  <cp:lastModifiedBy>n.shawish</cp:lastModifiedBy>
  <cp:revision>184</cp:revision>
  <dcterms:created xsi:type="dcterms:W3CDTF">2022-10-24T04:41:32Z</dcterms:created>
  <dcterms:modified xsi:type="dcterms:W3CDTF">2023-12-26T07:31:43Z</dcterms:modified>
</cp:coreProperties>
</file>