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1443" r:id="rId2"/>
    <p:sldId id="1159" r:id="rId3"/>
    <p:sldId id="379" r:id="rId4"/>
    <p:sldId id="1161" r:id="rId5"/>
    <p:sldId id="265" r:id="rId6"/>
    <p:sldId id="1163" r:id="rId7"/>
    <p:sldId id="1164" r:id="rId8"/>
    <p:sldId id="271" r:id="rId9"/>
    <p:sldId id="1166" r:id="rId10"/>
    <p:sldId id="1168" r:id="rId11"/>
    <p:sldId id="1169" r:id="rId12"/>
    <p:sldId id="1171" r:id="rId13"/>
    <p:sldId id="1172" r:id="rId14"/>
    <p:sldId id="1173" r:id="rId15"/>
    <p:sldId id="1174" r:id="rId16"/>
    <p:sldId id="283" r:id="rId17"/>
    <p:sldId id="1176" r:id="rId18"/>
    <p:sldId id="1179" r:id="rId19"/>
    <p:sldId id="1180" r:id="rId20"/>
    <p:sldId id="294" r:id="rId21"/>
    <p:sldId id="1181" r:id="rId22"/>
    <p:sldId id="1183" r:id="rId23"/>
    <p:sldId id="1186" r:id="rId24"/>
    <p:sldId id="1187" r:id="rId25"/>
    <p:sldId id="1189" r:id="rId26"/>
    <p:sldId id="346" r:id="rId27"/>
    <p:sldId id="1191" r:id="rId28"/>
    <p:sldId id="1192" r:id="rId29"/>
    <p:sldId id="1193" r:id="rId30"/>
    <p:sldId id="1194" r:id="rId31"/>
    <p:sldId id="1197" r:id="rId32"/>
    <p:sldId id="310" r:id="rId33"/>
    <p:sldId id="1199" r:id="rId34"/>
    <p:sldId id="1200" r:id="rId35"/>
    <p:sldId id="1201" r:id="rId36"/>
    <p:sldId id="1203" r:id="rId37"/>
    <p:sldId id="1204" r:id="rId38"/>
    <p:sldId id="1208" r:id="rId39"/>
    <p:sldId id="1209" r:id="rId40"/>
    <p:sldId id="1210" r:id="rId41"/>
    <p:sldId id="320" r:id="rId42"/>
    <p:sldId id="1212" r:id="rId43"/>
    <p:sldId id="1213" r:id="rId44"/>
    <p:sldId id="323" r:id="rId45"/>
    <p:sldId id="559" r:id="rId46"/>
    <p:sldId id="1215" r:id="rId47"/>
    <p:sldId id="56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 d="1"/>
        <a:sy n="1" d="1"/>
      </p:scale>
      <p:origin x="0" y="-19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1" y="0"/>
            <a:ext cx="4068417" cy="6858000"/>
          </a:xfrm>
          <a:prstGeom prst="rect">
            <a:avLst/>
          </a:prstGeom>
        </p:spPr>
      </p:pic>
      <p:sp>
        <p:nvSpPr>
          <p:cNvPr id="6" name="Title 1"/>
          <p:cNvSpPr txBox="1">
            <a:spLocks/>
          </p:cNvSpPr>
          <p:nvPr/>
        </p:nvSpPr>
        <p:spPr>
          <a:xfrm>
            <a:off x="4068416" y="0"/>
            <a:ext cx="8123584" cy="6758609"/>
          </a:xfrm>
          <a:prstGeom prst="rect">
            <a:avLst/>
          </a:prstGeom>
        </p:spPr>
        <p:txBody>
          <a:bodyPr vert="horz" lIns="68580" tIns="34290" rIns="68580" bIns="34290" rtlCol="0" anchor="ctr">
            <a:normAutofit/>
          </a:bodyPr>
          <a:lstStyle/>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Pediatric </a:t>
            </a:r>
          </a:p>
          <a:p>
            <a:pPr algn="ctr">
              <a:spcBef>
                <a:spcPct val="0"/>
              </a:spcBef>
              <a:defRPr/>
            </a:pPr>
            <a:r>
              <a:rPr lang="en-US" sz="6000" b="1" dirty="0">
                <a:solidFill>
                  <a:srgbClr val="C00000"/>
                </a:solidFill>
                <a:latin typeface="Times" panose="02020603050405020304" pitchFamily="18" charset="0"/>
                <a:ea typeface="+mj-ea"/>
                <a:cs typeface="Times" panose="02020603050405020304" pitchFamily="18" charset="0"/>
              </a:rPr>
              <a:t>and New born Nursing</a:t>
            </a:r>
          </a:p>
          <a:p>
            <a:pPr algn="ctr">
              <a:spcBef>
                <a:spcPct val="0"/>
              </a:spcBef>
              <a:defRPr/>
            </a:pPr>
            <a:r>
              <a:rPr lang="en-US" sz="6000" b="1" dirty="0">
                <a:solidFill>
                  <a:srgbClr val="C00000"/>
                </a:solidFill>
                <a:latin typeface="Times" panose="02020603050405020304" pitchFamily="18" charset="0"/>
                <a:ea typeface="Times New Roman" panose="02020603050405020304" pitchFamily="18" charset="0"/>
                <a:cs typeface="Times" panose="02020603050405020304" pitchFamily="18" charset="0"/>
              </a:rPr>
              <a:t>Unit 11</a:t>
            </a:r>
            <a:br>
              <a:rPr lang="en-US" sz="6000" b="1" dirty="0">
                <a:solidFill>
                  <a:srgbClr val="C00000"/>
                </a:solidFill>
                <a:highlight>
                  <a:srgbClr val="FFFF00"/>
                </a:highlight>
                <a:latin typeface="Times" panose="02020603050405020304" pitchFamily="18" charset="0"/>
                <a:ea typeface="Times New Roman" panose="02020603050405020304" pitchFamily="18" charset="0"/>
                <a:cs typeface="Times" panose="02020603050405020304" pitchFamily="18" charset="0"/>
              </a:rPr>
            </a:br>
            <a:r>
              <a:rPr lang="en-US" sz="6000" b="1" dirty="0">
                <a:solidFill>
                  <a:srgbClr val="C00000"/>
                </a:solidFill>
                <a:latin typeface="Times" panose="02020603050405020304" pitchFamily="18" charset="0"/>
                <a:ea typeface="Times New Roman" panose="02020603050405020304" pitchFamily="18" charset="0"/>
                <a:cs typeface="Times" panose="02020603050405020304" pitchFamily="18" charset="0"/>
              </a:rPr>
              <a:t>Care of the Child with Respiratory Problems </a:t>
            </a:r>
          </a:p>
          <a:p>
            <a:pPr algn="ctr">
              <a:spcBef>
                <a:spcPct val="0"/>
              </a:spcBef>
              <a:defRPr/>
            </a:pPr>
            <a:br>
              <a:rPr lang="en-US" sz="6000" b="1" dirty="0">
                <a:solidFill>
                  <a:srgbClr val="C00000"/>
                </a:solidFill>
                <a:latin typeface="Algerian" pitchFamily="82" charset="0"/>
                <a:ea typeface="+mj-ea"/>
                <a:cs typeface="+mj-cs"/>
              </a:rPr>
            </a:br>
            <a:endParaRPr lang="en-US" sz="6000" b="1" dirty="0">
              <a:solidFill>
                <a:srgbClr val="C00000"/>
              </a:solidFill>
              <a:latin typeface="Algerian" pitchFamily="82" charset="0"/>
              <a:ea typeface="+mj-ea"/>
              <a:cs typeface="+mj-cs"/>
            </a:endParaRPr>
          </a:p>
        </p:txBody>
      </p:sp>
    </p:spTree>
    <p:extLst>
      <p:ext uri="{BB962C8B-B14F-4D97-AF65-F5344CB8AC3E}">
        <p14:creationId xmlns:p14="http://schemas.microsoft.com/office/powerpoint/2010/main" val="2747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pPr rtl="0"/>
            <a:r>
              <a:rPr lang="en-US" b="1" dirty="0">
                <a:solidFill>
                  <a:srgbClr val="C00000"/>
                </a:solidFill>
                <a:latin typeface="Times New Roman" pitchFamily="18" charset="0"/>
                <a:cs typeface="Times New Roman" pitchFamily="18" charset="0"/>
              </a:rPr>
              <a:t>Recommendation for Tonsillectomy</a:t>
            </a:r>
          </a:p>
        </p:txBody>
      </p:sp>
      <p:sp>
        <p:nvSpPr>
          <p:cNvPr id="3" name="Content Placeholder 2"/>
          <p:cNvSpPr>
            <a:spLocks noGrp="1"/>
          </p:cNvSpPr>
          <p:nvPr>
            <p:ph idx="1"/>
          </p:nvPr>
        </p:nvSpPr>
        <p:spPr>
          <a:xfrm>
            <a:off x="0" y="1700808"/>
            <a:ext cx="12006470" cy="5112568"/>
          </a:xfrm>
        </p:spPr>
        <p:txBody>
          <a:bodyPr>
            <a:normAutofit/>
          </a:bodyPr>
          <a:lstStyle/>
          <a:p>
            <a:pPr marL="0" indent="0">
              <a:buNone/>
            </a:pPr>
            <a:r>
              <a:rPr lang="en-US" sz="3600" b="1" dirty="0">
                <a:latin typeface="Times New Roman" pitchFamily="18" charset="0"/>
                <a:cs typeface="Times New Roman" pitchFamily="18" charset="0"/>
              </a:rPr>
              <a:t>If the person has had:</a:t>
            </a:r>
            <a:br>
              <a:rPr lang="en-US" sz="3600" b="1" dirty="0">
                <a:latin typeface="Times New Roman" pitchFamily="18" charset="0"/>
                <a:cs typeface="Times New Roman" pitchFamily="18" charset="0"/>
              </a:rPr>
            </a:br>
            <a:r>
              <a:rPr lang="en-US" sz="3600" dirty="0">
                <a:latin typeface="Times New Roman" pitchFamily="18" charset="0"/>
                <a:cs typeface="Times New Roman" pitchFamily="18" charset="0"/>
              </a:rPr>
              <a:t>3 to 5 bacterial tonsillitis within 3 to 5 years</a:t>
            </a:r>
          </a:p>
          <a:p>
            <a:pPr marL="0" indent="0">
              <a:buNone/>
            </a:pPr>
            <a:r>
              <a:rPr lang="en-US" sz="3600" dirty="0">
                <a:latin typeface="Times New Roman" pitchFamily="18" charset="0"/>
                <a:cs typeface="Times New Roman" pitchFamily="18" charset="0"/>
              </a:rPr>
              <a:t>More than 6 episodes of Tonsillitis in one year</a:t>
            </a:r>
          </a:p>
          <a:p>
            <a:pPr marL="0" indent="0">
              <a:buNone/>
            </a:pPr>
            <a:r>
              <a:rPr lang="en-US" sz="3600" dirty="0">
                <a:latin typeface="Times New Roman" pitchFamily="18" charset="0"/>
                <a:cs typeface="Times New Roman" pitchFamily="18" charset="0"/>
              </a:rPr>
              <a:t>Enlargement of the tonsils that causes sleep apnea, a breathing disorder, difficulty swallowing</a:t>
            </a:r>
          </a:p>
          <a:p>
            <a:pPr marL="0" indent="0">
              <a:buNone/>
            </a:pPr>
            <a:r>
              <a:rPr lang="en-US" sz="3600" dirty="0">
                <a:latin typeface="Times New Roman" pitchFamily="18" charset="0"/>
                <a:cs typeface="Times New Roman" pitchFamily="18" charset="0"/>
              </a:rPr>
              <a:t>Chronic Tonsillitis that does not respond to antibiotics</a:t>
            </a:r>
          </a:p>
          <a:p>
            <a:pPr algn="ctr" rtl="0"/>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4895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0"/>
            <a:ext cx="12085983" cy="1298714"/>
          </a:xfrm>
        </p:spPr>
        <p:txBody>
          <a:bodyPr>
            <a:noAutofit/>
          </a:bodyPr>
          <a:lstStyle/>
          <a:p>
            <a:pPr rtl="0"/>
            <a:br>
              <a:rPr lang="en-US" sz="4000" b="1" dirty="0">
                <a:solidFill>
                  <a:srgbClr val="C00000"/>
                </a:solidFill>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3) Children with ACUTE LARYNGITIS</a:t>
            </a:r>
            <a:br>
              <a:rPr lang="en-US" sz="4000" b="1" dirty="0">
                <a:solidFill>
                  <a:srgbClr val="C00000"/>
                </a:solidFill>
                <a:latin typeface="Times New Roman" pitchFamily="18" charset="0"/>
                <a:cs typeface="Times New Roman" pitchFamily="18" charset="0"/>
              </a:rPr>
            </a:b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033670"/>
            <a:ext cx="11979966" cy="5850292"/>
          </a:xfrm>
        </p:spPr>
        <p:txBody>
          <a:bodyPr>
            <a:normAutofit/>
          </a:bodyPr>
          <a:lstStyle/>
          <a:p>
            <a:pPr>
              <a:buFont typeface="Wingdings" panose="05000000000000000000" pitchFamily="2" charset="2"/>
              <a:buChar char="v"/>
            </a:pPr>
            <a:r>
              <a:rPr lang="en-US" sz="3200" dirty="0">
                <a:latin typeface="Times New Roman" pitchFamily="18" charset="0"/>
                <a:cs typeface="Times New Roman" pitchFamily="18" charset="0"/>
              </a:rPr>
              <a:t>It is an acute infection manifested by swelling of the laryngeal mucosa underlying tissue</a:t>
            </a:r>
          </a:p>
          <a:p>
            <a:pPr>
              <a:buFont typeface="Wingdings" panose="05000000000000000000" pitchFamily="2" charset="2"/>
              <a:buChar char="v"/>
            </a:pPr>
            <a:r>
              <a:rPr lang="en-US" sz="3200" dirty="0">
                <a:latin typeface="Times New Roman" pitchFamily="18" charset="0"/>
                <a:cs typeface="Times New Roman" pitchFamily="18" charset="0"/>
              </a:rPr>
              <a:t>Occur more in winter and early spring.  </a:t>
            </a:r>
          </a:p>
          <a:p>
            <a:pPr>
              <a:buFont typeface="Wingdings" panose="05000000000000000000" pitchFamily="2" charset="2"/>
              <a:buChar char="v"/>
            </a:pPr>
            <a:r>
              <a:rPr lang="en-US" sz="3200" dirty="0">
                <a:latin typeface="Times New Roman" pitchFamily="18" charset="0"/>
                <a:cs typeface="Times New Roman" pitchFamily="18" charset="0"/>
              </a:rPr>
              <a:t>Occur more in patients suffering from sinusitis, nasal obstruction</a:t>
            </a:r>
          </a:p>
          <a:p>
            <a:pPr>
              <a:buFont typeface="Wingdings" panose="05000000000000000000" pitchFamily="2" charset="2"/>
              <a:buChar char="v"/>
            </a:pPr>
            <a:r>
              <a:rPr lang="en-US" sz="3200" dirty="0">
                <a:latin typeface="Times New Roman" pitchFamily="18" charset="0"/>
                <a:cs typeface="Times New Roman" pitchFamily="18" charset="0"/>
              </a:rPr>
              <a:t>Causes of Acute Laryngitis</a:t>
            </a:r>
          </a:p>
          <a:p>
            <a:pPr marL="0" indent="0">
              <a:buNone/>
            </a:pPr>
            <a:r>
              <a:rPr lang="en-US" sz="3200" dirty="0">
                <a:latin typeface="Times New Roman" pitchFamily="18" charset="0"/>
                <a:cs typeface="Times New Roman" pitchFamily="18" charset="0"/>
              </a:rPr>
              <a:t>1.Infection : Viral:  influenza and adeno-virus. Bacterial: Streptococcus   Pneumoniae,     </a:t>
            </a:r>
            <a:r>
              <a:rPr lang="en-US" sz="3200" dirty="0" err="1">
                <a:latin typeface="Times New Roman" pitchFamily="18" charset="0"/>
                <a:cs typeface="Times New Roman" pitchFamily="18" charset="0"/>
              </a:rPr>
              <a:t>H.influenza</a:t>
            </a:r>
            <a:r>
              <a:rPr lang="en-US" sz="3200" dirty="0">
                <a:latin typeface="Times New Roman" pitchFamily="18" charset="0"/>
                <a:cs typeface="Times New Roman" pitchFamily="18" charset="0"/>
              </a:rPr>
              <a:t>. </a:t>
            </a:r>
          </a:p>
          <a:p>
            <a:pPr marL="0" indent="0">
              <a:buNone/>
            </a:pPr>
            <a:r>
              <a:rPr lang="en-US" sz="3200" dirty="0">
                <a:latin typeface="Times New Roman" pitchFamily="18" charset="0"/>
                <a:cs typeface="Times New Roman" pitchFamily="18" charset="0"/>
              </a:rPr>
              <a:t>2.Trauma to vocal, endoscopic manipulation, overuse of voice (singing).</a:t>
            </a:r>
          </a:p>
          <a:p>
            <a:pPr marL="0" indent="0">
              <a:buNone/>
            </a:pPr>
            <a:r>
              <a:rPr lang="en-US" sz="3200" dirty="0">
                <a:latin typeface="Times New Roman" pitchFamily="18" charset="0"/>
                <a:cs typeface="Times New Roman" pitchFamily="18" charset="0"/>
              </a:rPr>
              <a:t>3.Irritation from inhaled fumes or gas, including tobacco smoke.</a:t>
            </a:r>
          </a:p>
          <a:p>
            <a:pPr>
              <a:buFont typeface="Wingdings" panose="05000000000000000000" pitchFamily="2" charset="2"/>
              <a:buChar char="v"/>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5835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561654"/>
          </a:xfrm>
        </p:spPr>
        <p:txBody>
          <a:bodyPr>
            <a:normAutofit fontScale="90000"/>
          </a:bodyPr>
          <a:lstStyle/>
          <a:p>
            <a:pPr algn="justLow" rtl="0"/>
            <a:r>
              <a:rPr lang="en-US" b="1" dirty="0">
                <a:solidFill>
                  <a:srgbClr val="C00000"/>
                </a:solidFill>
                <a:latin typeface="Times New Roman" pitchFamily="18" charset="0"/>
                <a:cs typeface="Times New Roman" pitchFamily="18" charset="0"/>
              </a:rPr>
              <a:t>Signs and Symptoms of Acute Laryngitis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5043" y="1340768"/>
            <a:ext cx="11224592" cy="5517232"/>
          </a:xfrm>
        </p:spPr>
        <p:txBody>
          <a:bodyPr>
            <a:normAutofit/>
          </a:bodyPr>
          <a:lstStyle/>
          <a:p>
            <a:pPr marL="0" indent="0" algn="justLow">
              <a:buNone/>
            </a:pPr>
            <a:r>
              <a:rPr lang="en-US" sz="3200" dirty="0">
                <a:latin typeface="Times New Roman" pitchFamily="18" charset="0"/>
                <a:cs typeface="Times New Roman" pitchFamily="18" charset="0"/>
              </a:rPr>
              <a:t>Hoarseness (high-pitched husky voice).</a:t>
            </a:r>
          </a:p>
          <a:p>
            <a:pPr marL="0" indent="0" algn="justLow">
              <a:buNone/>
            </a:pPr>
            <a:r>
              <a:rPr lang="en-US" sz="3200" dirty="0">
                <a:latin typeface="Times New Roman" pitchFamily="18" charset="0"/>
                <a:cs typeface="Times New Roman" pitchFamily="18" charset="0"/>
              </a:rPr>
              <a:t>Discomfort in throat.</a:t>
            </a:r>
          </a:p>
          <a:p>
            <a:pPr marL="0" indent="0" algn="justLow">
              <a:buNone/>
            </a:pPr>
            <a:r>
              <a:rPr lang="en-US" sz="3200" dirty="0">
                <a:latin typeface="Times New Roman" pitchFamily="18" charset="0"/>
                <a:cs typeface="Times New Roman" pitchFamily="18" charset="0"/>
              </a:rPr>
              <a:t>Pain is slight or absent.</a:t>
            </a:r>
          </a:p>
          <a:p>
            <a:pPr marL="0" indent="0" algn="justLow">
              <a:buNone/>
            </a:pPr>
            <a:r>
              <a:rPr lang="en-US" sz="3200" dirty="0">
                <a:latin typeface="Times New Roman" pitchFamily="18" charset="0"/>
                <a:cs typeface="Times New Roman" pitchFamily="18" charset="0"/>
              </a:rPr>
              <a:t>Dysphagia if epiglottis involved.</a:t>
            </a:r>
          </a:p>
          <a:p>
            <a:pPr marL="0" indent="0" algn="justLow">
              <a:buNone/>
            </a:pP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Dyspnoea</a:t>
            </a:r>
            <a:r>
              <a:rPr lang="en-US" sz="3200" dirty="0">
                <a:latin typeface="Times New Roman" pitchFamily="18" charset="0"/>
                <a:cs typeface="Times New Roman" pitchFamily="18" charset="0"/>
              </a:rPr>
              <a:t> in severe oedema.</a:t>
            </a:r>
          </a:p>
          <a:p>
            <a:pPr marL="0" indent="0" algn="justLow">
              <a:buNone/>
            </a:pPr>
            <a:r>
              <a:rPr lang="en-US" sz="3200" dirty="0">
                <a:latin typeface="Times New Roman" pitchFamily="18" charset="0"/>
                <a:cs typeface="Times New Roman" pitchFamily="18" charset="0"/>
              </a:rPr>
              <a:t>Dry and irritant cough. </a:t>
            </a:r>
          </a:p>
          <a:p>
            <a:pPr marL="0" indent="0" algn="justLow">
              <a:buNone/>
            </a:pPr>
            <a:r>
              <a:rPr lang="en-US" sz="3200" dirty="0">
                <a:latin typeface="Times New Roman" pitchFamily="18" charset="0"/>
                <a:cs typeface="Times New Roman" pitchFamily="18" charset="0"/>
              </a:rPr>
              <a:t>Malaise and Fever </a:t>
            </a:r>
          </a:p>
          <a:p>
            <a:pPr marL="0" indent="0" algn="justLow">
              <a:buNone/>
            </a:pPr>
            <a:r>
              <a:rPr lang="en-US" sz="3200" dirty="0">
                <a:latin typeface="Times New Roman" pitchFamily="18" charset="0"/>
                <a:cs typeface="Times New Roman" pitchFamily="18" charset="0"/>
              </a:rPr>
              <a:t>Redness and/or sticky secretions on vocal cords.</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8932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64488" cy="1417638"/>
          </a:xfrm>
        </p:spPr>
        <p:txBody>
          <a:bodyPr>
            <a:noAutofit/>
          </a:bodyPr>
          <a:lstStyle/>
          <a:p>
            <a:pPr rtl="0"/>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Treatment of Acute Laryngitis</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2277" y="1600200"/>
            <a:ext cx="11913705" cy="5257800"/>
          </a:xfrm>
        </p:spPr>
        <p:txBody>
          <a:bodyPr>
            <a:normAutofit/>
          </a:bodyPr>
          <a:lstStyle/>
          <a:p>
            <a:pPr marL="0" indent="0" algn="justLow">
              <a:buNone/>
            </a:pPr>
            <a:r>
              <a:rPr lang="en-US" sz="3200" dirty="0">
                <a:latin typeface="Times New Roman" pitchFamily="18" charset="0"/>
                <a:cs typeface="Times New Roman" pitchFamily="18" charset="0"/>
              </a:rPr>
              <a:t>Voice rest and sedatives</a:t>
            </a:r>
          </a:p>
          <a:p>
            <a:pPr marL="0" indent="0" algn="justLow">
              <a:buNone/>
            </a:pPr>
            <a:r>
              <a:rPr lang="en-US" sz="3200" dirty="0">
                <a:latin typeface="Times New Roman" pitchFamily="18" charset="0"/>
                <a:cs typeface="Times New Roman" pitchFamily="18" charset="0"/>
              </a:rPr>
              <a:t>Steam inhalations: Menthol loosens viscid secretions.</a:t>
            </a:r>
          </a:p>
          <a:p>
            <a:pPr marL="0" indent="0" algn="justLow">
              <a:buNone/>
            </a:pPr>
            <a:r>
              <a:rPr lang="en-US" sz="3200" dirty="0">
                <a:latin typeface="Times New Roman" pitchFamily="18" charset="0"/>
                <a:cs typeface="Times New Roman" pitchFamily="18" charset="0"/>
              </a:rPr>
              <a:t>Aspirin</a:t>
            </a:r>
          </a:p>
          <a:p>
            <a:pPr marL="0" indent="0" algn="justLow">
              <a:buNone/>
            </a:pPr>
            <a:r>
              <a:rPr lang="en-US" sz="3200" dirty="0">
                <a:latin typeface="Times New Roman" pitchFamily="18" charset="0"/>
                <a:cs typeface="Times New Roman" pitchFamily="18" charset="0"/>
              </a:rPr>
              <a:t>Warm application to the neck. </a:t>
            </a:r>
          </a:p>
          <a:p>
            <a:pPr marL="0" indent="0" algn="justLow">
              <a:buNone/>
            </a:pPr>
            <a:r>
              <a:rPr lang="en-US" sz="3200" dirty="0">
                <a:latin typeface="Times New Roman" pitchFamily="18" charset="0"/>
                <a:cs typeface="Times New Roman" pitchFamily="18" charset="0"/>
              </a:rPr>
              <a:t>Codeine to suppress dry cough.</a:t>
            </a:r>
          </a:p>
          <a:p>
            <a:pPr marL="0" indent="0" algn="justLow">
              <a:buNone/>
            </a:pPr>
            <a:r>
              <a:rPr lang="en-US" sz="3200" dirty="0">
                <a:latin typeface="Times New Roman" pitchFamily="18" charset="0"/>
                <a:cs typeface="Times New Roman" pitchFamily="18" charset="0"/>
              </a:rPr>
              <a:t>Systemic antibiotics for bacterial infection: Penicillin (Augmentin), Antihistamines.</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1449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0"/>
            <a:ext cx="12231757" cy="1417638"/>
          </a:xfrm>
        </p:spPr>
        <p:txBody>
          <a:bodyPr>
            <a:normAutofit fontScale="90000"/>
          </a:bodyPr>
          <a:lstStyle/>
          <a:p>
            <a:pPr rtl="0"/>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4.	Children with Acute EPIGLOTTITIS</a:t>
            </a:r>
            <a:r>
              <a:rPr lang="ar-SA" dirty="0"/>
              <a:t> التهاب لسان المزمار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069160"/>
          </a:xfrm>
        </p:spPr>
        <p:txBody>
          <a:bodyPr/>
          <a:lstStyle/>
          <a:p>
            <a:pPr>
              <a:buFont typeface="Wingdings" panose="05000000000000000000" pitchFamily="2" charset="2"/>
              <a:buChar char="§"/>
            </a:pPr>
            <a:r>
              <a:rPr lang="en-US" sz="3200" dirty="0">
                <a:latin typeface="Times New Roman" pitchFamily="18" charset="0"/>
                <a:cs typeface="Times New Roman" pitchFamily="18" charset="0"/>
              </a:rPr>
              <a:t>Acute inflammation and swelling of epiglottis and surrounding upper respiratory structures.</a:t>
            </a:r>
          </a:p>
          <a:p>
            <a:pPr>
              <a:buFont typeface="Wingdings" panose="05000000000000000000" pitchFamily="2" charset="2"/>
              <a:buChar char="§"/>
            </a:pPr>
            <a:r>
              <a:rPr lang="en-US" sz="3200" dirty="0">
                <a:latin typeface="Times New Roman" pitchFamily="18" charset="0"/>
                <a:cs typeface="Times New Roman" pitchFamily="18" charset="0"/>
              </a:rPr>
              <a:t>It is a medical emergency that cause complete airway obstruction within a few hours of onset. </a:t>
            </a:r>
            <a:endParaRPr lang="en-US" sz="3200" b="1" dirty="0">
              <a:latin typeface="Times New Roman" pitchFamily="18" charset="0"/>
              <a:cs typeface="Times New Roman" pitchFamily="18" charset="0"/>
            </a:endParaRPr>
          </a:p>
          <a:p>
            <a:pPr>
              <a:buFont typeface="Wingdings" panose="05000000000000000000" pitchFamily="2" charset="2"/>
              <a:buChar char="§"/>
            </a:pPr>
            <a:r>
              <a:rPr lang="en-US" sz="3200" b="1" dirty="0">
                <a:latin typeface="Times New Roman" pitchFamily="18" charset="0"/>
                <a:cs typeface="Times New Roman" pitchFamily="18" charset="0"/>
              </a:rPr>
              <a:t>Causes of Epiglottis</a:t>
            </a:r>
          </a:p>
          <a:p>
            <a:pPr>
              <a:buFont typeface="Wingdings" panose="05000000000000000000" pitchFamily="2" charset="2"/>
              <a:buChar char="ü"/>
            </a:pPr>
            <a:r>
              <a:rPr lang="en-US" sz="3200" dirty="0">
                <a:latin typeface="Times New Roman" pitchFamily="18" charset="0"/>
                <a:cs typeface="Times New Roman" pitchFamily="18" charset="0"/>
              </a:rPr>
              <a:t>Localized edema lead to airway obstruction.</a:t>
            </a:r>
          </a:p>
          <a:p>
            <a:pPr algn="justLow">
              <a:buFont typeface="Wingdings" panose="05000000000000000000" pitchFamily="2" charset="2"/>
              <a:buChar char="ü"/>
            </a:pPr>
            <a:r>
              <a:rPr lang="en-US" sz="3200" dirty="0">
                <a:latin typeface="Times New Roman" pitchFamily="18" charset="0"/>
                <a:cs typeface="Times New Roman" pitchFamily="18" charset="0"/>
              </a:rPr>
              <a:t>Homophiles Influenza is the usual causative organism.</a:t>
            </a:r>
          </a:p>
          <a:p>
            <a:pPr algn="justLow">
              <a:buFont typeface="Wingdings" panose="05000000000000000000" pitchFamily="2" charset="2"/>
              <a:buChar char="ü"/>
            </a:pPr>
            <a:r>
              <a:rPr lang="en-US" sz="3200" dirty="0">
                <a:latin typeface="Times New Roman" pitchFamily="18" charset="0"/>
                <a:cs typeface="Times New Roman" pitchFamily="18" charset="0"/>
              </a:rPr>
              <a:t>B-Hemolytic streptococci rarely.</a:t>
            </a:r>
          </a:p>
          <a:p>
            <a:pPr algn="justLow">
              <a:buFont typeface="Wingdings" panose="05000000000000000000" pitchFamily="2" charset="2"/>
              <a:buChar char="ü"/>
            </a:pPr>
            <a:r>
              <a:rPr lang="en-US" sz="3200" dirty="0">
                <a:latin typeface="Times New Roman" pitchFamily="18" charset="0"/>
                <a:cs typeface="Times New Roman" pitchFamily="18" charset="0"/>
              </a:rPr>
              <a:t>Sub mucous abscesses. </a:t>
            </a:r>
          </a:p>
          <a:p>
            <a:pPr>
              <a:buFont typeface="Wingdings" panose="05000000000000000000" pitchFamily="2" charset="2"/>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8577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 y="116632"/>
            <a:ext cx="11555895" cy="1301006"/>
          </a:xfrm>
        </p:spPr>
        <p:txBody>
          <a:bodyPr>
            <a:normAutofit/>
          </a:bodyPr>
          <a:lstStyle/>
          <a:p>
            <a:pPr algn="ctr" rtl="0"/>
            <a:r>
              <a:rPr lang="en-US" b="1" dirty="0">
                <a:solidFill>
                  <a:srgbClr val="C00000"/>
                </a:solidFill>
                <a:latin typeface="Times New Roman" pitchFamily="18" charset="0"/>
                <a:cs typeface="Times New Roman" pitchFamily="18" charset="0"/>
              </a:rPr>
              <a:t>Signs and Symptoms of Epiglottis</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1" y="1556792"/>
            <a:ext cx="11900453" cy="5301208"/>
          </a:xfrm>
        </p:spPr>
        <p:txBody>
          <a:bodyPr>
            <a:normAutofit fontScale="92500" lnSpcReduction="10000"/>
          </a:bodyPr>
          <a:lstStyle/>
          <a:p>
            <a:pPr algn="justLow">
              <a:buFont typeface="Wingdings" panose="05000000000000000000" pitchFamily="2" charset="2"/>
              <a:buChar char="ü"/>
            </a:pPr>
            <a:r>
              <a:rPr lang="en-US" sz="3600" dirty="0">
                <a:latin typeface="Times New Roman" pitchFamily="18" charset="0"/>
                <a:cs typeface="Times New Roman" pitchFamily="18" charset="0"/>
              </a:rPr>
              <a:t>History is short and abrupt breath </a:t>
            </a:r>
          </a:p>
          <a:p>
            <a:pPr algn="justLow">
              <a:buFont typeface="Wingdings" panose="05000000000000000000" pitchFamily="2" charset="2"/>
              <a:buChar char="ü"/>
            </a:pPr>
            <a:r>
              <a:rPr lang="en-US" sz="3600" dirty="0">
                <a:latin typeface="Times New Roman" pitchFamily="18" charset="0"/>
                <a:cs typeface="Times New Roman" pitchFamily="18" charset="0"/>
              </a:rPr>
              <a:t>Fever &gt;40 C.</a:t>
            </a:r>
          </a:p>
          <a:p>
            <a:pPr algn="justLow">
              <a:buFont typeface="Wingdings" panose="05000000000000000000" pitchFamily="2" charset="2"/>
              <a:buChar char="ü"/>
            </a:pPr>
            <a:r>
              <a:rPr lang="en-US" sz="3600" dirty="0">
                <a:latin typeface="Times New Roman" pitchFamily="18" charset="0"/>
                <a:cs typeface="Times New Roman" pitchFamily="18" charset="0"/>
              </a:rPr>
              <a:t>Pain on swallowing</a:t>
            </a:r>
          </a:p>
          <a:p>
            <a:pPr algn="justLow">
              <a:buFont typeface="Wingdings" panose="05000000000000000000" pitchFamily="2" charset="2"/>
              <a:buChar char="ü"/>
            </a:pPr>
            <a:r>
              <a:rPr lang="en-US" sz="3600" dirty="0">
                <a:latin typeface="Times New Roman" pitchFamily="18" charset="0"/>
                <a:cs typeface="Times New Roman" pitchFamily="18" charset="0"/>
              </a:rPr>
              <a:t>The patient prefers the sitting position</a:t>
            </a:r>
          </a:p>
          <a:p>
            <a:pPr algn="justLow">
              <a:buFont typeface="Wingdings" panose="05000000000000000000" pitchFamily="2" charset="2"/>
              <a:buChar char="ü"/>
            </a:pPr>
            <a:r>
              <a:rPr lang="en-US" sz="3600" dirty="0">
                <a:latin typeface="Times New Roman" pitchFamily="18" charset="0"/>
                <a:cs typeface="Times New Roman" pitchFamily="18" charset="0"/>
              </a:rPr>
              <a:t>Cherry red epiglottis</a:t>
            </a:r>
          </a:p>
          <a:p>
            <a:pPr algn="justLow">
              <a:buFont typeface="Wingdings" panose="05000000000000000000" pitchFamily="2" charset="2"/>
              <a:buChar char="ü"/>
            </a:pPr>
            <a:r>
              <a:rPr lang="en-US" sz="3600" b="1" dirty="0">
                <a:solidFill>
                  <a:srgbClr val="C00000"/>
                </a:solidFill>
                <a:latin typeface="Times New Roman" pitchFamily="18" charset="0"/>
                <a:cs typeface="Times New Roman" pitchFamily="18" charset="0"/>
              </a:rPr>
              <a:t>Four D’s signs </a:t>
            </a:r>
          </a:p>
          <a:p>
            <a:pPr marL="0" indent="0" algn="justLow">
              <a:buNone/>
            </a:pPr>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Dysphnoea</a:t>
            </a:r>
            <a:r>
              <a:rPr lang="en-US" sz="3600" dirty="0">
                <a:latin typeface="Times New Roman" pitchFamily="18" charset="0"/>
                <a:cs typeface="Times New Roman" pitchFamily="18" charset="0"/>
              </a:rPr>
              <a:t> (difficulty speaking) and stridor </a:t>
            </a:r>
          </a:p>
          <a:p>
            <a:pPr marL="514350" indent="-514350" algn="justLow">
              <a:buAutoNum type="arabicPeriod" startAt="2"/>
            </a:pPr>
            <a:r>
              <a:rPr lang="en-US" sz="3600" dirty="0">
                <a:latin typeface="Times New Roman" pitchFamily="18" charset="0"/>
                <a:cs typeface="Times New Roman" pitchFamily="18" charset="0"/>
              </a:rPr>
              <a:t>Drooling of saliva.	</a:t>
            </a:r>
          </a:p>
          <a:p>
            <a:pPr marL="514350" indent="-514350" algn="justLow">
              <a:buAutoNum type="arabicPeriod" startAt="2"/>
            </a:pPr>
            <a:r>
              <a:rPr lang="en-US" sz="3600" dirty="0">
                <a:latin typeface="Times New Roman" pitchFamily="18" charset="0"/>
                <a:cs typeface="Times New Roman" pitchFamily="18" charset="0"/>
              </a:rPr>
              <a:t>Dysphagia </a:t>
            </a:r>
          </a:p>
          <a:p>
            <a:pPr marL="514350" indent="-514350" algn="justLow">
              <a:buAutoNum type="arabicPeriod" startAt="2"/>
            </a:pPr>
            <a:r>
              <a:rPr lang="en-US" sz="3600" dirty="0">
                <a:latin typeface="Times New Roman" pitchFamily="18" charset="0"/>
                <a:cs typeface="Times New Roman" pitchFamily="18" charset="0"/>
              </a:rPr>
              <a:t>Distressed inspiratory efforts</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1829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1940208" cy="1301006"/>
          </a:xfrm>
        </p:spPr>
        <p:txBody>
          <a:bodyPr>
            <a:noAutofit/>
          </a:bodyPr>
          <a:lstStyle/>
          <a:p>
            <a:pPr algn="ct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Diagnostic tests and Management of Epiglottis</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298018" cy="5141168"/>
          </a:xfrm>
        </p:spPr>
        <p:txBody>
          <a:bodyPr>
            <a:normAutofit lnSpcReduction="10000"/>
          </a:bodyPr>
          <a:lstStyle/>
          <a:p>
            <a:pPr marL="0" indent="0" algn="justLow">
              <a:buNone/>
            </a:pPr>
            <a:r>
              <a:rPr lang="en-US" dirty="0">
                <a:latin typeface="Times New Roman" pitchFamily="18" charset="0"/>
                <a:cs typeface="Times New Roman" pitchFamily="18" charset="0"/>
              </a:rPr>
              <a:t>History of four D’s, </a:t>
            </a:r>
          </a:p>
          <a:p>
            <a:pPr marL="0" indent="0" algn="justLow">
              <a:buNone/>
            </a:pPr>
            <a:r>
              <a:rPr lang="en-US" dirty="0">
                <a:latin typeface="Times New Roman" pitchFamily="18" charset="0"/>
                <a:cs typeface="Times New Roman" pitchFamily="18" charset="0"/>
              </a:rPr>
              <a:t>CBC: elevated WBC count	</a:t>
            </a:r>
          </a:p>
          <a:p>
            <a:pPr marL="0" indent="0" algn="justLow">
              <a:buNone/>
            </a:pPr>
            <a:r>
              <a:rPr lang="en-US" dirty="0">
                <a:latin typeface="Times New Roman" pitchFamily="18" charset="0"/>
                <a:cs typeface="Times New Roman" pitchFamily="18" charset="0"/>
              </a:rPr>
              <a:t>ABG’s</a:t>
            </a:r>
          </a:p>
          <a:p>
            <a:pPr marL="0" indent="0" algn="justLow">
              <a:buNone/>
            </a:pPr>
            <a:r>
              <a:rPr lang="en-US" dirty="0">
                <a:latin typeface="Times New Roman" pitchFamily="18" charset="0"/>
                <a:cs typeface="Times New Roman" pitchFamily="18" charset="0"/>
              </a:rPr>
              <a:t>Throat swab and blood cultures</a:t>
            </a:r>
          </a:p>
          <a:p>
            <a:pPr marL="0" indent="0" algn="justLow">
              <a:buNone/>
            </a:pPr>
            <a:r>
              <a:rPr lang="en-US" sz="2800" b="1" dirty="0">
                <a:solidFill>
                  <a:srgbClr val="C00000"/>
                </a:solidFill>
                <a:latin typeface="Times New Roman" pitchFamily="18" charset="0"/>
                <a:cs typeface="Times New Roman" pitchFamily="18" charset="0"/>
              </a:rPr>
              <a:t>Management</a:t>
            </a:r>
            <a:endParaRPr lang="en-US" dirty="0">
              <a:latin typeface="Times New Roman" pitchFamily="18" charset="0"/>
              <a:cs typeface="Times New Roman" pitchFamily="18" charset="0"/>
            </a:endParaRPr>
          </a:p>
          <a:p>
            <a:pPr marL="0" indent="0" algn="justLow">
              <a:buNone/>
            </a:pPr>
            <a:r>
              <a:rPr lang="en-US" sz="2800" dirty="0">
                <a:latin typeface="Times New Roman" pitchFamily="18" charset="0"/>
                <a:cs typeface="Times New Roman" pitchFamily="18" charset="0"/>
              </a:rPr>
              <a:t>a. Hospitalization (PICU) when stridor is present.</a:t>
            </a:r>
          </a:p>
          <a:p>
            <a:pPr marL="0" indent="0" algn="justLow">
              <a:buNone/>
            </a:pPr>
            <a:r>
              <a:rPr lang="en-US" sz="2800" dirty="0">
                <a:latin typeface="Times New Roman" pitchFamily="18" charset="0"/>
                <a:cs typeface="Times New Roman" pitchFamily="18" charset="0"/>
              </a:rPr>
              <a:t>b. Oxygenation Inhalation of moist air.</a:t>
            </a:r>
          </a:p>
          <a:p>
            <a:pPr marL="0" indent="0" algn="justLow">
              <a:buNone/>
            </a:pPr>
            <a:r>
              <a:rPr lang="en-US" sz="2800" dirty="0">
                <a:latin typeface="Times New Roman" pitchFamily="18" charset="0"/>
                <a:cs typeface="Times New Roman" pitchFamily="18" charset="0"/>
              </a:rPr>
              <a:t>c. IV fluid 	</a:t>
            </a:r>
          </a:p>
          <a:p>
            <a:pPr marL="0" indent="0" algn="justLow">
              <a:buNone/>
            </a:pPr>
            <a:r>
              <a:rPr lang="en-US" sz="2800" dirty="0">
                <a:latin typeface="Times New Roman" pitchFamily="18" charset="0"/>
                <a:cs typeface="Times New Roman" pitchFamily="18" charset="0"/>
              </a:rPr>
              <a:t>d. IV antibiotics: Augmentin, cephalosporin </a:t>
            </a:r>
          </a:p>
          <a:p>
            <a:pPr marL="0" indent="0" algn="justLow">
              <a:buNone/>
            </a:pPr>
            <a:r>
              <a:rPr lang="en-US" sz="2800" dirty="0">
                <a:latin typeface="Times New Roman" pitchFamily="18" charset="0"/>
                <a:cs typeface="Times New Roman" pitchFamily="18" charset="0"/>
              </a:rPr>
              <a:t>e. Mechanical ventilation.</a:t>
            </a:r>
          </a:p>
          <a:p>
            <a:pPr marL="0" indent="0" algn="justLow">
              <a:buNone/>
            </a:pPr>
            <a:r>
              <a:rPr lang="en-US" sz="2800" dirty="0">
                <a:latin typeface="Times New Roman" pitchFamily="18" charset="0"/>
                <a:cs typeface="Times New Roman" pitchFamily="18" charset="0"/>
              </a:rPr>
              <a:t>f. Tracheostomy.</a:t>
            </a:r>
          </a:p>
          <a:p>
            <a:pPr algn="justLow" rtl="0"/>
            <a:endParaRPr lang="en-US" dirty="0">
              <a:latin typeface="Times New Roman" pitchFamily="18" charset="0"/>
              <a:cs typeface="Times New Roman" pitchFamily="18" charset="0"/>
            </a:endParaRP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261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301006"/>
          </a:xfrm>
        </p:spPr>
        <p:txBody>
          <a:bodyPr>
            <a:noAutofit/>
          </a:bodyPr>
          <a:lstStyle/>
          <a:p>
            <a:pPr algn="ctr" rtl="0"/>
            <a:br>
              <a:rPr lang="en-US" b="1" dirty="0">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5.	Children with BRONCHIOLITIS</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1192696"/>
            <a:ext cx="12192000" cy="5665304"/>
          </a:xfrm>
        </p:spPr>
        <p:txBody>
          <a:bodyPr/>
          <a:lstStyle/>
          <a:p>
            <a:pPr>
              <a:buFont typeface="Wingdings" panose="05000000000000000000" pitchFamily="2" charset="2"/>
              <a:buChar char="q"/>
            </a:pPr>
            <a:r>
              <a:rPr lang="en-US" sz="4000" dirty="0">
                <a:latin typeface="Times New Roman" pitchFamily="18" charset="0"/>
                <a:cs typeface="Times New Roman" pitchFamily="18" charset="0"/>
              </a:rPr>
              <a:t>It is an inflammation of bronchioles (small airway passage in the lower respiratory tract) , mainly affects children less than 1 year </a:t>
            </a:r>
          </a:p>
          <a:p>
            <a:pPr>
              <a:buFont typeface="Wingdings" panose="05000000000000000000" pitchFamily="2" charset="2"/>
              <a:buChar char="q"/>
            </a:pPr>
            <a:r>
              <a:rPr lang="en-US" sz="4000" b="1" dirty="0">
                <a:latin typeface="Times New Roman" pitchFamily="18" charset="0"/>
                <a:cs typeface="Times New Roman" pitchFamily="18" charset="0"/>
              </a:rPr>
              <a:t>Etiology of Bronchiolitis:</a:t>
            </a:r>
          </a:p>
          <a:p>
            <a:pPr>
              <a:buFont typeface="Wingdings" panose="05000000000000000000" pitchFamily="2" charset="2"/>
              <a:buChar char="ü"/>
            </a:pPr>
            <a:r>
              <a:rPr lang="en-US" sz="4000" dirty="0">
                <a:latin typeface="Times New Roman" pitchFamily="18" charset="0"/>
                <a:cs typeface="Times New Roman" pitchFamily="18" charset="0"/>
              </a:rPr>
              <a:t>Respiratory Syncytial Virus: more than 50% of cases.</a:t>
            </a:r>
          </a:p>
          <a:p>
            <a:pPr>
              <a:buFont typeface="Wingdings" panose="05000000000000000000" pitchFamily="2" charset="2"/>
              <a:buChar char="ü"/>
            </a:pPr>
            <a:r>
              <a:rPr lang="en-US" sz="4000" dirty="0">
                <a:latin typeface="Times New Roman" pitchFamily="18" charset="0"/>
                <a:cs typeface="Times New Roman" pitchFamily="18" charset="0"/>
              </a:rPr>
              <a:t>Adenovirus </a:t>
            </a:r>
          </a:p>
          <a:p>
            <a:pPr>
              <a:buFont typeface="Wingdings" panose="05000000000000000000" pitchFamily="2" charset="2"/>
              <a:buChar char="ü"/>
            </a:pPr>
            <a:r>
              <a:rPr lang="en-US" sz="4000" dirty="0">
                <a:latin typeface="Times New Roman" pitchFamily="18" charset="0"/>
                <a:cs typeface="Times New Roman" pitchFamily="18" charset="0"/>
              </a:rPr>
              <a:t>Influenza</a:t>
            </a:r>
          </a:p>
          <a:p>
            <a:pPr>
              <a:buFont typeface="Wingdings" panose="05000000000000000000" pitchFamily="2" charset="2"/>
              <a:buChar char="ü"/>
            </a:pPr>
            <a:r>
              <a:rPr lang="en-US" sz="4000" dirty="0">
                <a:latin typeface="Times New Roman" pitchFamily="18" charset="0"/>
                <a:cs typeface="Times New Roman" pitchFamily="18" charset="0"/>
              </a:rPr>
              <a:t>Parainfluenza</a:t>
            </a:r>
          </a:p>
          <a:p>
            <a:pPr marL="0" indent="0">
              <a:buNone/>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45577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9036496" cy="1301006"/>
          </a:xfrm>
        </p:spPr>
        <p:txBody>
          <a:bodyPr>
            <a:normAutofit/>
          </a:bodyPr>
          <a:lstStyle/>
          <a:p>
            <a:pPr rtl="0"/>
            <a:r>
              <a:rPr lang="en-US" b="1" dirty="0">
                <a:solidFill>
                  <a:srgbClr val="C00000"/>
                </a:solidFill>
                <a:latin typeface="Times New Roman" pitchFamily="18" charset="0"/>
                <a:cs typeface="Times New Roman" pitchFamily="18" charset="0"/>
              </a:rPr>
              <a:t>Signs and Symptoms of Bronchiolitis</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113183"/>
            <a:ext cx="12085983" cy="5628185"/>
          </a:xfrm>
        </p:spPr>
        <p:txBody>
          <a:bodyPr>
            <a:normAutofit/>
          </a:bodyPr>
          <a:lstStyle/>
          <a:p>
            <a:pPr algn="justLow">
              <a:buFont typeface="Wingdings" panose="05000000000000000000" pitchFamily="2" charset="2"/>
              <a:buChar char="ü"/>
            </a:pPr>
            <a:r>
              <a:rPr lang="en-US" sz="3600" dirty="0">
                <a:latin typeface="Times New Roman" pitchFamily="18" charset="0"/>
                <a:cs typeface="Times New Roman" pitchFamily="18" charset="0"/>
              </a:rPr>
              <a:t>History of upper respiratory infection   </a:t>
            </a:r>
          </a:p>
          <a:p>
            <a:pPr algn="justLow">
              <a:buFont typeface="Wingdings" panose="05000000000000000000" pitchFamily="2" charset="2"/>
              <a:buChar char="ü"/>
            </a:pPr>
            <a:r>
              <a:rPr lang="en-US" sz="3600" dirty="0">
                <a:latin typeface="Times New Roman" pitchFamily="18" charset="0"/>
                <a:cs typeface="Times New Roman" pitchFamily="18" charset="0"/>
              </a:rPr>
              <a:t>Cyanosis </a:t>
            </a:r>
          </a:p>
          <a:p>
            <a:pPr algn="justLow">
              <a:buFont typeface="Wingdings" panose="05000000000000000000" pitchFamily="2" charset="2"/>
              <a:buChar char="ü"/>
            </a:pPr>
            <a:r>
              <a:rPr lang="en-US" sz="3600" dirty="0">
                <a:latin typeface="Times New Roman" pitchFamily="18" charset="0"/>
                <a:cs typeface="Times New Roman" pitchFamily="18" charset="0"/>
              </a:rPr>
              <a:t>Shortness of breath and  Tachypnea   </a:t>
            </a:r>
          </a:p>
          <a:p>
            <a:pPr algn="justLow">
              <a:buFont typeface="Wingdings" panose="05000000000000000000" pitchFamily="2" charset="2"/>
              <a:buChar char="ü"/>
            </a:pPr>
            <a:r>
              <a:rPr lang="en-US" sz="3600" dirty="0">
                <a:latin typeface="Times New Roman" pitchFamily="18" charset="0"/>
                <a:cs typeface="Times New Roman" pitchFamily="18" charset="0"/>
              </a:rPr>
              <a:t>Cough and sneezing</a:t>
            </a:r>
          </a:p>
          <a:p>
            <a:pPr algn="justLow">
              <a:buFont typeface="Wingdings" panose="05000000000000000000" pitchFamily="2" charset="2"/>
              <a:buChar char="ü"/>
            </a:pPr>
            <a:r>
              <a:rPr lang="en-US" sz="3600" dirty="0">
                <a:latin typeface="Times New Roman" pitchFamily="18" charset="0"/>
                <a:cs typeface="Times New Roman" pitchFamily="18" charset="0"/>
              </a:rPr>
              <a:t>Nasal drainage, 	</a:t>
            </a:r>
          </a:p>
          <a:p>
            <a:pPr algn="justLow">
              <a:buFont typeface="Wingdings" panose="05000000000000000000" pitchFamily="2" charset="2"/>
              <a:buChar char="ü"/>
            </a:pPr>
            <a:r>
              <a:rPr lang="en-US" sz="3600" dirty="0">
                <a:latin typeface="Times New Roman" pitchFamily="18" charset="0"/>
                <a:cs typeface="Times New Roman" pitchFamily="18" charset="0"/>
              </a:rPr>
              <a:t>Fatigue   </a:t>
            </a:r>
          </a:p>
          <a:p>
            <a:pPr algn="justLow">
              <a:buFont typeface="Wingdings" panose="05000000000000000000" pitchFamily="2" charset="2"/>
              <a:buChar char="ü"/>
            </a:pPr>
            <a:r>
              <a:rPr lang="en-US" sz="3600" dirty="0">
                <a:latin typeface="Times New Roman" pitchFamily="18" charset="0"/>
                <a:cs typeface="Times New Roman" pitchFamily="18" charset="0"/>
              </a:rPr>
              <a:t>Fever  </a:t>
            </a:r>
          </a:p>
          <a:p>
            <a:pPr algn="justLow">
              <a:buFont typeface="Wingdings" panose="05000000000000000000" pitchFamily="2" charset="2"/>
              <a:buChar char="ü"/>
            </a:pPr>
            <a:r>
              <a:rPr lang="en-US" sz="3600" dirty="0">
                <a:latin typeface="Times New Roman" pitchFamily="18" charset="0"/>
                <a:cs typeface="Times New Roman" pitchFamily="18" charset="0"/>
              </a:rPr>
              <a:t>Nasal flaring in infants </a:t>
            </a:r>
          </a:p>
          <a:p>
            <a:pPr algn="justLow">
              <a:buFont typeface="Wingdings" panose="05000000000000000000" pitchFamily="2" charset="2"/>
              <a:buChar char="ü"/>
            </a:pPr>
            <a:r>
              <a:rPr lang="en-US" sz="3600" dirty="0">
                <a:latin typeface="Times New Roman" pitchFamily="18" charset="0"/>
                <a:cs typeface="Times New Roman" pitchFamily="18" charset="0"/>
              </a:rPr>
              <a:t>Wheezing, rales</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5795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026"/>
            <a:ext cx="12192000" cy="6698974"/>
          </a:xfrm>
        </p:spPr>
        <p:txBody>
          <a:bodyPr>
            <a:normAutofit fontScale="92500" lnSpcReduction="10000"/>
          </a:bodyPr>
          <a:lstStyle/>
          <a:p>
            <a:pPr marL="0" indent="0" algn="ctr">
              <a:buNone/>
            </a:pPr>
            <a:r>
              <a:rPr lang="en-US" sz="4400" b="1" dirty="0">
                <a:solidFill>
                  <a:srgbClr val="C00000"/>
                </a:solidFill>
                <a:latin typeface="Times New Roman" pitchFamily="18" charset="0"/>
                <a:cs typeface="Times New Roman" pitchFamily="18" charset="0"/>
              </a:rPr>
              <a:t>Diagnostic Tests of Bronchiolitis</a:t>
            </a:r>
            <a:endParaRPr lang="en-US" sz="4400" dirty="0">
              <a:latin typeface="Times New Roman" pitchFamily="18" charset="0"/>
              <a:cs typeface="Times New Roman" pitchFamily="18" charset="0"/>
            </a:endParaRPr>
          </a:p>
          <a:p>
            <a:pPr marL="0" indent="0" algn="justLow">
              <a:buNone/>
            </a:pPr>
            <a:r>
              <a:rPr lang="en-US" sz="3600" dirty="0">
                <a:latin typeface="Times New Roman" pitchFamily="18" charset="0"/>
                <a:cs typeface="Times New Roman" pitchFamily="18" charset="0"/>
              </a:rPr>
              <a:t>1.History </a:t>
            </a:r>
          </a:p>
          <a:p>
            <a:pPr marL="514350" indent="-514350" algn="justLow">
              <a:buAutoNum type="arabicPeriod" startAt="2"/>
            </a:pPr>
            <a:r>
              <a:rPr lang="en-US" sz="3600" dirty="0">
                <a:latin typeface="Times New Roman" pitchFamily="18" charset="0"/>
                <a:cs typeface="Times New Roman" pitchFamily="18" charset="0"/>
              </a:rPr>
              <a:t>Chest x-ray	</a:t>
            </a:r>
          </a:p>
          <a:p>
            <a:pPr marL="514350" indent="-514350" algn="justLow">
              <a:buAutoNum type="arabicPeriod" startAt="2"/>
            </a:pPr>
            <a:r>
              <a:rPr lang="en-US" sz="3600" dirty="0">
                <a:latin typeface="Times New Roman" pitchFamily="18" charset="0"/>
                <a:cs typeface="Times New Roman" pitchFamily="18" charset="0"/>
              </a:rPr>
              <a:t>CBC </a:t>
            </a:r>
          </a:p>
          <a:p>
            <a:pPr marL="0" indent="0" algn="ctr">
              <a:buNone/>
            </a:pPr>
            <a:r>
              <a:rPr lang="en-US" sz="4300" b="1" dirty="0">
                <a:solidFill>
                  <a:srgbClr val="C00000"/>
                </a:solidFill>
                <a:latin typeface="Times New Roman" pitchFamily="18" charset="0"/>
                <a:cs typeface="Times New Roman" pitchFamily="18" charset="0"/>
              </a:rPr>
              <a:t>Management of Bronchiolitis</a:t>
            </a:r>
          </a:p>
          <a:p>
            <a:pPr algn="justLow">
              <a:buFont typeface="Wingdings" panose="05000000000000000000" pitchFamily="2" charset="2"/>
              <a:buChar char="§"/>
            </a:pPr>
            <a:r>
              <a:rPr lang="en-US" sz="3600" dirty="0">
                <a:latin typeface="Times New Roman" pitchFamily="18" charset="0"/>
                <a:cs typeface="Times New Roman" pitchFamily="18" charset="0"/>
              </a:rPr>
              <a:t>Mild bronchiolitis can be managed at home, Moderate or severe bronchiolitis should always be hospitalized</a:t>
            </a:r>
          </a:p>
          <a:p>
            <a:pPr algn="justLow">
              <a:buFont typeface="Wingdings" panose="05000000000000000000" pitchFamily="2" charset="2"/>
              <a:buChar char="§"/>
            </a:pPr>
            <a:r>
              <a:rPr lang="en-US" sz="3600" dirty="0">
                <a:latin typeface="Times New Roman" pitchFamily="18" charset="0"/>
                <a:cs typeface="Times New Roman" pitchFamily="18" charset="0"/>
              </a:rPr>
              <a:t>Pedialyte and Nutritional support, Parenteral fluids </a:t>
            </a:r>
          </a:p>
          <a:p>
            <a:pPr algn="justLow">
              <a:buFont typeface="Wingdings" panose="05000000000000000000" pitchFamily="2" charset="2"/>
              <a:buChar char="§"/>
            </a:pPr>
            <a:r>
              <a:rPr lang="en-US" sz="3600" dirty="0">
                <a:latin typeface="Times New Roman" pitchFamily="18" charset="0"/>
                <a:cs typeface="Times New Roman" pitchFamily="18" charset="0"/>
              </a:rPr>
              <a:t>Oxygen, humidification  </a:t>
            </a:r>
          </a:p>
          <a:p>
            <a:pPr algn="justLow">
              <a:buFont typeface="Wingdings" panose="05000000000000000000" pitchFamily="2" charset="2"/>
              <a:buChar char="§"/>
            </a:pPr>
            <a:r>
              <a:rPr lang="en-US" sz="3600" dirty="0">
                <a:latin typeface="Times New Roman" pitchFamily="18" charset="0"/>
                <a:cs typeface="Times New Roman" pitchFamily="18" charset="0"/>
              </a:rPr>
              <a:t>Rest </a:t>
            </a:r>
          </a:p>
          <a:p>
            <a:pPr algn="justLow">
              <a:buFont typeface="Wingdings" panose="05000000000000000000" pitchFamily="2" charset="2"/>
              <a:buChar char="§"/>
            </a:pPr>
            <a:r>
              <a:rPr lang="en-US" sz="3600" dirty="0">
                <a:latin typeface="Times New Roman" pitchFamily="18" charset="0"/>
                <a:cs typeface="Times New Roman" pitchFamily="18" charset="0"/>
              </a:rPr>
              <a:t>Antibiotics</a:t>
            </a:r>
          </a:p>
          <a:p>
            <a:pPr algn="justLow">
              <a:buFont typeface="Wingdings" panose="05000000000000000000" pitchFamily="2" charset="2"/>
              <a:buChar char="§"/>
            </a:pPr>
            <a:r>
              <a:rPr lang="en-US" sz="3600" dirty="0">
                <a:latin typeface="Times New Roman" pitchFamily="18" charset="0"/>
                <a:cs typeface="Times New Roman" pitchFamily="18" charset="0"/>
              </a:rPr>
              <a:t>Antiviral</a:t>
            </a: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8664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12192000" cy="1373014"/>
          </a:xfrm>
        </p:spPr>
        <p:txBody>
          <a:bodyPr>
            <a:normAutofit fontScale="90000"/>
          </a:bodyPr>
          <a:lstStyle/>
          <a:p>
            <a:pPr rtl="0"/>
            <a:br>
              <a:rPr lang="en-US" dirty="0">
                <a:latin typeface="Times New Roman" pitchFamily="18" charset="0"/>
                <a:cs typeface="Times New Roman" pitchFamily="18" charset="0"/>
              </a:rPr>
            </a:br>
            <a:r>
              <a:rPr lang="en-US" b="1" dirty="0">
                <a:latin typeface="Times New Roman" pitchFamily="18" charset="0"/>
                <a:cs typeface="Times New Roman" pitchFamily="18" charset="0"/>
              </a:rPr>
              <a:t>1) </a:t>
            </a:r>
            <a:r>
              <a:rPr lang="en-US" sz="4900" b="1" dirty="0">
                <a:solidFill>
                  <a:srgbClr val="C00000"/>
                </a:solidFill>
                <a:latin typeface="Times New Roman" pitchFamily="18" charset="0"/>
                <a:cs typeface="Times New Roman" pitchFamily="18" charset="0"/>
              </a:rPr>
              <a:t>Children with Nasopharyngitis (Common Cold)</a:t>
            </a:r>
            <a:br>
              <a:rPr lang="en-US" sz="4900" b="1" dirty="0">
                <a:solidFill>
                  <a:srgbClr val="C00000"/>
                </a:solidFill>
                <a:latin typeface="Times New Roman" pitchFamily="18" charset="0"/>
                <a:cs typeface="Times New Roman" pitchFamily="18" charset="0"/>
              </a:rPr>
            </a:br>
            <a:endParaRPr lang="en-US" sz="49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12019722" cy="5217368"/>
          </a:xfrm>
        </p:spPr>
        <p:txBody>
          <a:bodyPr>
            <a:normAutofit/>
          </a:bodyPr>
          <a:lstStyle/>
          <a:p>
            <a:pPr marL="0" indent="0" algn="justLow">
              <a:buNone/>
            </a:pPr>
            <a:r>
              <a:rPr lang="en-US" sz="4000" dirty="0">
                <a:latin typeface="Times New Roman" pitchFamily="18" charset="0"/>
                <a:cs typeface="Times New Roman" pitchFamily="18" charset="0"/>
              </a:rPr>
              <a:t>People have more colds than any other type of illness. </a:t>
            </a:r>
          </a:p>
          <a:p>
            <a:pPr marL="0" indent="0" algn="justLow">
              <a:buNone/>
            </a:pPr>
            <a:r>
              <a:rPr lang="en-US" sz="4000" dirty="0">
                <a:latin typeface="Times New Roman" pitchFamily="18" charset="0"/>
                <a:cs typeface="Times New Roman" pitchFamily="18" charset="0"/>
              </a:rPr>
              <a:t>Children average three to eight colds per year. </a:t>
            </a:r>
          </a:p>
          <a:p>
            <a:pPr marL="0" indent="0" algn="justLow">
              <a:buNone/>
            </a:pPr>
            <a:r>
              <a:rPr lang="en-US" sz="4000" dirty="0">
                <a:latin typeface="Times New Roman" pitchFamily="18" charset="0"/>
                <a:cs typeface="Times New Roman" pitchFamily="18" charset="0"/>
              </a:rPr>
              <a:t>Colds occur all year, but mostly in the winter.</a:t>
            </a:r>
          </a:p>
          <a:p>
            <a:pPr marL="0" indent="0" algn="justLow">
              <a:buNone/>
            </a:pPr>
            <a:r>
              <a:rPr lang="en-US" sz="4000" b="1" dirty="0">
                <a:solidFill>
                  <a:srgbClr val="C00000"/>
                </a:solidFill>
                <a:latin typeface="Times New Roman" pitchFamily="18" charset="0"/>
                <a:cs typeface="Times New Roman" pitchFamily="18" charset="0"/>
              </a:rPr>
              <a:t>Transmission   of Common Cold</a:t>
            </a:r>
          </a:p>
          <a:p>
            <a:pPr marL="0" indent="0" algn="justLow">
              <a:buNone/>
            </a:pPr>
            <a:r>
              <a:rPr lang="en-US" sz="4000" dirty="0">
                <a:latin typeface="Times New Roman" pitchFamily="18" charset="0"/>
                <a:cs typeface="Times New Roman" pitchFamily="18" charset="0"/>
              </a:rPr>
              <a:t>Sneezing, nose-blowing spread the virus. </a:t>
            </a:r>
          </a:p>
          <a:p>
            <a:pPr marL="0" indent="0" algn="justLow">
              <a:buNone/>
            </a:pPr>
            <a:r>
              <a:rPr lang="en-US" sz="4000" dirty="0">
                <a:latin typeface="Times New Roman" pitchFamily="18" charset="0"/>
                <a:cs typeface="Times New Roman" pitchFamily="18" charset="0"/>
              </a:rPr>
              <a:t>Patients contagious for first 2 to 3 days of a cold</a:t>
            </a:r>
          </a:p>
        </p:txBody>
      </p:sp>
    </p:spTree>
    <p:extLst>
      <p:ext uri="{BB962C8B-B14F-4D97-AF65-F5344CB8AC3E}">
        <p14:creationId xmlns:p14="http://schemas.microsoft.com/office/powerpoint/2010/main" val="113571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16632"/>
            <a:ext cx="11940209" cy="1301006"/>
          </a:xfrm>
        </p:spPr>
        <p:txBody>
          <a:bodyPr>
            <a:noAutofit/>
          </a:bodyPr>
          <a:lstStyle/>
          <a:p>
            <a:pP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6.	Children with PNEUMONIA</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417638"/>
            <a:ext cx="12085983" cy="5440362"/>
          </a:xfrm>
        </p:spPr>
        <p:txBody>
          <a:bodyPr>
            <a:normAutofit/>
          </a:bodyPr>
          <a:lstStyle/>
          <a:p>
            <a:pPr marL="0" indent="0" algn="justLow">
              <a:buNone/>
            </a:pPr>
            <a:r>
              <a:rPr lang="en-US" dirty="0">
                <a:latin typeface="Times New Roman" pitchFamily="18" charset="0"/>
                <a:cs typeface="Times New Roman" pitchFamily="18" charset="0"/>
              </a:rPr>
              <a:t>It is an inflammation of alveoli of the lungs.</a:t>
            </a:r>
          </a:p>
          <a:p>
            <a:pPr marL="0" indent="0" algn="justLow">
              <a:buNone/>
            </a:pPr>
            <a:r>
              <a:rPr lang="en-US" dirty="0">
                <a:latin typeface="Times New Roman" pitchFamily="18" charset="0"/>
                <a:cs typeface="Times New Roman" pitchFamily="18" charset="0"/>
              </a:rPr>
              <a:t>Alveolar </a:t>
            </a:r>
            <a:r>
              <a:rPr lang="en-US" b="1" dirty="0">
                <a:latin typeface="Times New Roman" pitchFamily="18" charset="0"/>
                <a:cs typeface="Times New Roman" pitchFamily="18" charset="0"/>
              </a:rPr>
              <a:t>abnormally</a:t>
            </a:r>
            <a:r>
              <a:rPr lang="en-US" dirty="0">
                <a:latin typeface="Times New Roman" pitchFamily="18" charset="0"/>
                <a:cs typeface="Times New Roman" pitchFamily="18" charset="0"/>
              </a:rPr>
              <a:t> filled with fluid. </a:t>
            </a:r>
          </a:p>
          <a:p>
            <a:pPr marL="0" indent="0" algn="justLow">
              <a:buNone/>
            </a:pPr>
            <a:r>
              <a:rPr lang="en-US" dirty="0">
                <a:latin typeface="Times New Roman" pitchFamily="18" charset="0"/>
                <a:cs typeface="Times New Roman" pitchFamily="18" charset="0"/>
              </a:rPr>
              <a:t>It is primary or secondary disease (community acquired pneumonia CAP) </a:t>
            </a:r>
          </a:p>
          <a:p>
            <a:pPr marL="0" indent="0" algn="justLow">
              <a:buNone/>
            </a:pPr>
            <a:r>
              <a:rPr lang="en-US" dirty="0">
                <a:latin typeface="Times New Roman" pitchFamily="18" charset="0"/>
                <a:cs typeface="Times New Roman" pitchFamily="18" charset="0"/>
              </a:rPr>
              <a:t>Pneumonia remains leading killer of children under five years of age worldwide. The highest incidence is between the ages 2-3years. </a:t>
            </a:r>
          </a:p>
          <a:p>
            <a:pPr marL="0" indent="0">
              <a:buNone/>
            </a:pPr>
            <a:r>
              <a:rPr lang="en-US" b="1" u="sng" dirty="0">
                <a:solidFill>
                  <a:srgbClr val="C00000"/>
                </a:solidFill>
                <a:latin typeface="Times New Roman" pitchFamily="18" charset="0"/>
                <a:cs typeface="Times New Roman" pitchFamily="18" charset="0"/>
              </a:rPr>
              <a:t>Causes of Pneumonia </a:t>
            </a:r>
            <a:br>
              <a:rPr lang="en-US" b="1" dirty="0">
                <a:solidFill>
                  <a:srgbClr val="C00000"/>
                </a:solidFill>
                <a:latin typeface="Times New Roman" pitchFamily="18" charset="0"/>
                <a:cs typeface="Times New Roman" pitchFamily="18" charset="0"/>
              </a:rPr>
            </a:br>
            <a:r>
              <a:rPr lang="en-US" dirty="0">
                <a:latin typeface="Times New Roman" pitchFamily="18" charset="0"/>
                <a:cs typeface="Times New Roman" pitchFamily="18" charset="0"/>
              </a:rPr>
              <a:t>1.Bacteria: Staphylococcus Aurous, H. Influenza, Streptococcus Pneumonia 2.Fungus </a:t>
            </a:r>
          </a:p>
          <a:p>
            <a:pPr marL="0" indent="0">
              <a:buNone/>
            </a:pPr>
            <a:r>
              <a:rPr lang="en-US" dirty="0">
                <a:latin typeface="Times New Roman" pitchFamily="18" charset="0"/>
                <a:cs typeface="Times New Roman" pitchFamily="18" charset="0"/>
              </a:rPr>
              <a:t>3.Foreign substances/chemical</a:t>
            </a:r>
          </a:p>
          <a:p>
            <a:pPr marL="0" indent="0">
              <a:buNone/>
            </a:pPr>
            <a:r>
              <a:rPr lang="en-US" dirty="0">
                <a:latin typeface="Times New Roman" pitchFamily="18" charset="0"/>
                <a:cs typeface="Times New Roman" pitchFamily="18" charset="0"/>
              </a:rPr>
              <a:t>4.Virus Cytomegalovirus CMV</a:t>
            </a:r>
          </a:p>
        </p:txBody>
      </p:sp>
    </p:spTree>
    <p:extLst>
      <p:ext uri="{BB962C8B-B14F-4D97-AF65-F5344CB8AC3E}">
        <p14:creationId xmlns:p14="http://schemas.microsoft.com/office/powerpoint/2010/main" val="167017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0"/>
            <a:ext cx="9073008" cy="1417638"/>
          </a:xfrm>
        </p:spPr>
        <p:txBody>
          <a:bodyPr>
            <a:noAutofit/>
          </a:bodyPr>
          <a:lstStyle/>
          <a:p>
            <a:pPr rtl="0"/>
            <a:br>
              <a:rPr lang="en-US" sz="4800"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Signs and Symptoms of Pneumonia</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84784"/>
            <a:ext cx="5738191" cy="5256584"/>
          </a:xfrm>
        </p:spPr>
        <p:txBody>
          <a:bodyPr>
            <a:normAutofit/>
          </a:bodyPr>
          <a:lstStyle/>
          <a:p>
            <a:pPr marL="0" indent="0" algn="justLow">
              <a:buNone/>
            </a:pPr>
            <a:r>
              <a:rPr lang="en-US" sz="4000" dirty="0">
                <a:latin typeface="Times New Roman" pitchFamily="18" charset="0"/>
                <a:cs typeface="Times New Roman" pitchFamily="18" charset="0"/>
              </a:rPr>
              <a:t>Muscle  and Chest pain </a:t>
            </a:r>
          </a:p>
          <a:p>
            <a:pPr marL="0" indent="0" algn="justLow">
              <a:buNone/>
            </a:pPr>
            <a:r>
              <a:rPr lang="en-US" sz="4000" dirty="0">
                <a:latin typeface="Times New Roman" pitchFamily="18" charset="0"/>
                <a:cs typeface="Times New Roman" pitchFamily="18" charset="0"/>
              </a:rPr>
              <a:t>Headache</a:t>
            </a:r>
          </a:p>
          <a:p>
            <a:pPr marL="0" indent="0" algn="justLow">
              <a:buNone/>
            </a:pPr>
            <a:r>
              <a:rPr lang="en-US" sz="4000" dirty="0">
                <a:latin typeface="Times New Roman" pitchFamily="18" charset="0"/>
                <a:cs typeface="Times New Roman" pitchFamily="18" charset="0"/>
              </a:rPr>
              <a:t>Fatigue</a:t>
            </a:r>
          </a:p>
          <a:p>
            <a:pPr marL="0" indent="0" algn="justLow">
              <a:buNone/>
            </a:pPr>
            <a:r>
              <a:rPr lang="en-US" sz="4000" dirty="0">
                <a:latin typeface="Times New Roman" pitchFamily="18" charset="0"/>
                <a:cs typeface="Times New Roman" pitchFamily="18" charset="0"/>
              </a:rPr>
              <a:t>Fever</a:t>
            </a:r>
          </a:p>
          <a:p>
            <a:pPr marL="0" indent="0" algn="justLow">
              <a:buNone/>
            </a:pPr>
            <a:r>
              <a:rPr lang="en-US" sz="4000" dirty="0">
                <a:latin typeface="Times New Roman" pitchFamily="18" charset="0"/>
                <a:cs typeface="Times New Roman" pitchFamily="18" charset="0"/>
              </a:rPr>
              <a:t>Diaphoretic</a:t>
            </a:r>
          </a:p>
          <a:p>
            <a:pPr marL="0" indent="0" algn="justLow">
              <a:buNone/>
            </a:pPr>
            <a:r>
              <a:rPr lang="en-US" sz="4000" dirty="0">
                <a:latin typeface="Times New Roman" pitchFamily="18" charset="0"/>
                <a:cs typeface="Times New Roman" pitchFamily="18" charset="0"/>
              </a:rPr>
              <a:t>Shaking chills	</a:t>
            </a:r>
          </a:p>
          <a:p>
            <a:pPr marL="0" indent="0" algn="justLow">
              <a:buNone/>
            </a:pPr>
            <a:endParaRPr lang="en-US"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A92645BF-B7C8-43CE-A8DF-E7605891722E}"/>
              </a:ext>
            </a:extLst>
          </p:cNvPr>
          <p:cNvSpPr txBox="1"/>
          <p:nvPr/>
        </p:nvSpPr>
        <p:spPr>
          <a:xfrm>
            <a:off x="5738191" y="1484784"/>
            <a:ext cx="6453809" cy="4401205"/>
          </a:xfrm>
          <a:prstGeom prst="rect">
            <a:avLst/>
          </a:prstGeom>
          <a:noFill/>
        </p:spPr>
        <p:txBody>
          <a:bodyPr wrap="square">
            <a:spAutoFit/>
          </a:bodyPr>
          <a:lstStyle/>
          <a:p>
            <a:pPr marL="0" indent="0" algn="justLow">
              <a:buNone/>
            </a:pPr>
            <a:r>
              <a:rPr lang="en-US" sz="4000" dirty="0">
                <a:latin typeface="Times New Roman" pitchFamily="18" charset="0"/>
                <a:cs typeface="Times New Roman" pitchFamily="18" charset="0"/>
              </a:rPr>
              <a:t>Sore throat</a:t>
            </a:r>
          </a:p>
          <a:p>
            <a:pPr marL="0" indent="0" algn="justLow">
              <a:buNone/>
            </a:pPr>
            <a:r>
              <a:rPr lang="en-US" sz="4000" dirty="0">
                <a:latin typeface="Times New Roman" pitchFamily="18" charset="0"/>
                <a:cs typeface="Times New Roman" pitchFamily="18" charset="0"/>
              </a:rPr>
              <a:t>Nausea and Vomiting</a:t>
            </a:r>
          </a:p>
          <a:p>
            <a:pPr marL="0" indent="0" algn="justLow">
              <a:buNone/>
            </a:pPr>
            <a:r>
              <a:rPr lang="en-US" sz="4000" dirty="0">
                <a:latin typeface="Times New Roman" pitchFamily="18" charset="0"/>
                <a:cs typeface="Times New Roman" pitchFamily="18" charset="0"/>
              </a:rPr>
              <a:t>Diarrhea</a:t>
            </a:r>
          </a:p>
          <a:p>
            <a:pPr marL="0" indent="0" algn="justLow">
              <a:buNone/>
            </a:pPr>
            <a:r>
              <a:rPr lang="en-US" sz="4000" dirty="0">
                <a:latin typeface="Times New Roman" pitchFamily="18" charset="0"/>
                <a:cs typeface="Times New Roman" pitchFamily="18" charset="0"/>
              </a:rPr>
              <a:t>Tachycardia  and Tachypnea </a:t>
            </a:r>
          </a:p>
          <a:p>
            <a:pPr marL="0" indent="0" algn="justLow">
              <a:buNone/>
            </a:pPr>
            <a:r>
              <a:rPr lang="en-US" sz="4000" dirty="0">
                <a:latin typeface="Times New Roman" pitchFamily="18" charset="0"/>
                <a:cs typeface="Times New Roman" pitchFamily="18" charset="0"/>
              </a:rPr>
              <a:t>Rales and rhonchi breathe sounds</a:t>
            </a:r>
          </a:p>
          <a:p>
            <a:pPr marL="0" indent="0" algn="justLow">
              <a:buNone/>
            </a:pPr>
            <a:r>
              <a:rPr lang="en-US" sz="4000" dirty="0">
                <a:latin typeface="Times New Roman" pitchFamily="18" charset="0"/>
                <a:cs typeface="Times New Roman" pitchFamily="18" charset="0"/>
              </a:rPr>
              <a:t>Cough: Discolored mucous</a:t>
            </a:r>
          </a:p>
        </p:txBody>
      </p:sp>
    </p:spTree>
    <p:extLst>
      <p:ext uri="{BB962C8B-B14F-4D97-AF65-F5344CB8AC3E}">
        <p14:creationId xmlns:p14="http://schemas.microsoft.com/office/powerpoint/2010/main" val="340609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txBody>
          <a:bodyPr>
            <a:normAutofit fontScale="40000" lnSpcReduction="20000"/>
          </a:bodyPr>
          <a:lstStyle/>
          <a:p>
            <a:pPr marL="0" indent="0">
              <a:buNone/>
            </a:pPr>
            <a:endParaRPr lang="en-US" sz="6700" b="1" dirty="0">
              <a:solidFill>
                <a:srgbClr val="C00000"/>
              </a:solidFill>
              <a:latin typeface="Times New Roman" pitchFamily="18" charset="0"/>
              <a:cs typeface="Times New Roman" pitchFamily="18" charset="0"/>
            </a:endParaRPr>
          </a:p>
          <a:p>
            <a:pPr marL="0" indent="0" algn="ctr">
              <a:buNone/>
            </a:pPr>
            <a:r>
              <a:rPr lang="en-US" sz="10000" b="1" dirty="0">
                <a:solidFill>
                  <a:srgbClr val="C00000"/>
                </a:solidFill>
                <a:latin typeface="Times New Roman" pitchFamily="18" charset="0"/>
                <a:cs typeface="Times New Roman" pitchFamily="18" charset="0"/>
              </a:rPr>
              <a:t>Diagnostic tests of Pneumonia</a:t>
            </a:r>
          </a:p>
          <a:p>
            <a:pPr marL="0" indent="0">
              <a:buNone/>
            </a:pPr>
            <a:r>
              <a:rPr lang="en-US" sz="6700" dirty="0">
                <a:latin typeface="Times New Roman" pitchFamily="18" charset="0"/>
                <a:cs typeface="Times New Roman" pitchFamily="18" charset="0"/>
              </a:rPr>
              <a:t>Chest x-ray</a:t>
            </a:r>
          </a:p>
          <a:p>
            <a:pPr marL="0" indent="0">
              <a:buNone/>
            </a:pPr>
            <a:r>
              <a:rPr lang="en-US" sz="6700" dirty="0">
                <a:latin typeface="Times New Roman" pitchFamily="18" charset="0"/>
                <a:cs typeface="Times New Roman" pitchFamily="18" charset="0"/>
              </a:rPr>
              <a:t>CBC: WBC high</a:t>
            </a:r>
          </a:p>
          <a:p>
            <a:pPr marL="0" indent="0">
              <a:buNone/>
            </a:pPr>
            <a:r>
              <a:rPr lang="en-US" sz="6700" dirty="0">
                <a:latin typeface="Times New Roman" pitchFamily="18" charset="0"/>
                <a:cs typeface="Times New Roman" pitchFamily="18" charset="0"/>
              </a:rPr>
              <a:t>Culture/sensitivity test</a:t>
            </a:r>
          </a:p>
          <a:p>
            <a:pPr marL="0" indent="0" algn="ctr">
              <a:buNone/>
            </a:pPr>
            <a:r>
              <a:rPr lang="en-US" sz="12000" b="1" dirty="0">
                <a:solidFill>
                  <a:srgbClr val="C00000"/>
                </a:solidFill>
                <a:latin typeface="Times New Roman" pitchFamily="18" charset="0"/>
                <a:cs typeface="Times New Roman" pitchFamily="18" charset="0"/>
              </a:rPr>
              <a:t>Treatment of Pneumonia </a:t>
            </a:r>
            <a:endParaRPr lang="en-US" sz="12000" b="1" dirty="0">
              <a:latin typeface="Times New Roman" pitchFamily="18" charset="0"/>
              <a:cs typeface="Times New Roman" pitchFamily="18" charset="0"/>
            </a:endParaRPr>
          </a:p>
          <a:p>
            <a:pPr algn="justLow">
              <a:buFont typeface="Wingdings" panose="05000000000000000000" pitchFamily="2" charset="2"/>
              <a:buChar char="ü"/>
            </a:pPr>
            <a:r>
              <a:rPr lang="en-US" sz="6700" dirty="0">
                <a:latin typeface="Times New Roman" pitchFamily="18" charset="0"/>
                <a:cs typeface="Times New Roman" pitchFamily="18" charset="0"/>
              </a:rPr>
              <a:t>Bacterial Pneumonia: Antibiotics amoxicillin,  Vaccination</a:t>
            </a:r>
          </a:p>
          <a:p>
            <a:pPr algn="justLow">
              <a:buFont typeface="Wingdings" panose="05000000000000000000" pitchFamily="2" charset="2"/>
              <a:buChar char="ü"/>
            </a:pPr>
            <a:r>
              <a:rPr lang="en-US" sz="6700" dirty="0">
                <a:latin typeface="Times New Roman" pitchFamily="18" charset="0"/>
                <a:cs typeface="Times New Roman" pitchFamily="18" charset="0"/>
              </a:rPr>
              <a:t>Rest, hydration, </a:t>
            </a:r>
          </a:p>
          <a:p>
            <a:pPr algn="justLow">
              <a:buFont typeface="Wingdings" panose="05000000000000000000" pitchFamily="2" charset="2"/>
              <a:buChar char="ü"/>
            </a:pPr>
            <a:r>
              <a:rPr lang="en-US" sz="6700" dirty="0">
                <a:latin typeface="Times New Roman" pitchFamily="18" charset="0"/>
                <a:cs typeface="Times New Roman" pitchFamily="18" charset="0"/>
              </a:rPr>
              <a:t>Pain medication, </a:t>
            </a:r>
          </a:p>
          <a:p>
            <a:pPr algn="justLow">
              <a:buFont typeface="Wingdings" panose="05000000000000000000" pitchFamily="2" charset="2"/>
              <a:buChar char="ü"/>
            </a:pPr>
            <a:r>
              <a:rPr lang="en-US" sz="6700" dirty="0">
                <a:latin typeface="Times New Roman" pitchFamily="18" charset="0"/>
                <a:cs typeface="Times New Roman" pitchFamily="18" charset="0"/>
              </a:rPr>
              <a:t>Cough suppressant, </a:t>
            </a:r>
          </a:p>
          <a:p>
            <a:pPr algn="justLow">
              <a:buFont typeface="Wingdings" panose="05000000000000000000" pitchFamily="2" charset="2"/>
              <a:buChar char="ü"/>
            </a:pPr>
            <a:r>
              <a:rPr lang="en-US" sz="6700" dirty="0">
                <a:latin typeface="Times New Roman" pitchFamily="18" charset="0"/>
                <a:cs typeface="Times New Roman" pitchFamily="18" charset="0"/>
              </a:rPr>
              <a:t>Antipyretics </a:t>
            </a:r>
          </a:p>
          <a:p>
            <a:pPr algn="justLow">
              <a:buFont typeface="Wingdings" panose="05000000000000000000" pitchFamily="2" charset="2"/>
              <a:buChar char="ü"/>
            </a:pPr>
            <a:r>
              <a:rPr lang="en-US" sz="6700" dirty="0">
                <a:latin typeface="Times New Roman" pitchFamily="18" charset="0"/>
                <a:cs typeface="Times New Roman" pitchFamily="18" charset="0"/>
              </a:rPr>
              <a:t>Oxygen </a:t>
            </a:r>
          </a:p>
          <a:p>
            <a:pPr algn="justLow">
              <a:buFont typeface="Wingdings" panose="05000000000000000000" pitchFamily="2" charset="2"/>
              <a:buChar char="ü"/>
            </a:pPr>
            <a:r>
              <a:rPr lang="en-US" sz="6700" dirty="0">
                <a:latin typeface="Times New Roman" pitchFamily="18" charset="0"/>
                <a:cs typeface="Times New Roman" pitchFamily="18" charset="0"/>
              </a:rPr>
              <a:t>Intravenous fluid</a:t>
            </a:r>
          </a:p>
          <a:p>
            <a:pPr algn="justLow" rtl="0">
              <a:buFont typeface="Wingdings" panose="05000000000000000000" pitchFamily="2" charset="2"/>
              <a:buChar char="ü"/>
            </a:pPr>
            <a:r>
              <a:rPr lang="en-US" sz="6700" dirty="0">
                <a:latin typeface="Times New Roman" pitchFamily="18" charset="0"/>
                <a:cs typeface="Times New Roman" pitchFamily="18" charset="0"/>
              </a:rPr>
              <a:t>Vaccinations against </a:t>
            </a:r>
            <a:r>
              <a:rPr lang="en-US" sz="6700" dirty="0" err="1">
                <a:latin typeface="Times New Roman" pitchFamily="18" charset="0"/>
                <a:cs typeface="Times New Roman" pitchFamily="18" charset="0"/>
              </a:rPr>
              <a:t>Haemophilias</a:t>
            </a:r>
            <a:r>
              <a:rPr lang="en-US" sz="6700" dirty="0">
                <a:latin typeface="Times New Roman" pitchFamily="18" charset="0"/>
                <a:cs typeface="Times New Roman" pitchFamily="18" charset="0"/>
              </a:rPr>
              <a:t> influenza and Streptococcus pneumonia </a:t>
            </a:r>
          </a:p>
          <a:p>
            <a:pPr algn="justLow" rtl="0">
              <a:buFont typeface="Wingdings" panose="05000000000000000000" pitchFamily="2" charset="2"/>
              <a:buChar char="ü"/>
            </a:pPr>
            <a:r>
              <a:rPr lang="en-US" sz="6700" dirty="0">
                <a:latin typeface="Times New Roman" pitchFamily="18" charset="0"/>
                <a:cs typeface="Times New Roman" pitchFamily="18" charset="0"/>
              </a:rPr>
              <a:t>Hand washing </a:t>
            </a:r>
          </a:p>
          <a:p>
            <a:pPr marL="0" indent="0" algn="justLow">
              <a:buNone/>
            </a:pPr>
            <a:endParaRPr lang="en-US" sz="6600" dirty="0">
              <a:latin typeface="Times New Roman" pitchFamily="18" charset="0"/>
              <a:cs typeface="Times New Roman" pitchFamily="18" charset="0"/>
            </a:endParaRPr>
          </a:p>
        </p:txBody>
      </p:sp>
    </p:spTree>
    <p:extLst>
      <p:ext uri="{BB962C8B-B14F-4D97-AF65-F5344CB8AC3E}">
        <p14:creationId xmlns:p14="http://schemas.microsoft.com/office/powerpoint/2010/main" val="380885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rtl="0"/>
            <a:br>
              <a:rPr lang="en-US" sz="5400"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7. Children with CYSTIC FIBROSIS</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12192000" cy="5638800"/>
          </a:xfrm>
        </p:spPr>
        <p:txBody>
          <a:bodyPr>
            <a:noAutofit/>
          </a:bodyPr>
          <a:lstStyle/>
          <a:p>
            <a:pPr marL="0" indent="0">
              <a:buNone/>
            </a:pPr>
            <a:r>
              <a:rPr lang="en-US" sz="3600" dirty="0">
                <a:latin typeface="Times New Roman" pitchFamily="18" charset="0"/>
                <a:cs typeface="Times New Roman" pitchFamily="18" charset="0"/>
              </a:rPr>
              <a:t>*It is an inherited disease that causes thick, sticky mucus to build up in organs such as lungs, pancreas, liver, intestines, sinuses, and sex organs. </a:t>
            </a:r>
          </a:p>
          <a:p>
            <a:pPr marL="0" indent="0">
              <a:buNone/>
            </a:pPr>
            <a:r>
              <a:rPr lang="en-US" sz="3600" dirty="0">
                <a:latin typeface="Times New Roman" pitchFamily="18" charset="0"/>
                <a:cs typeface="Times New Roman" pitchFamily="18" charset="0"/>
              </a:rPr>
              <a:t>*Most children are diagnosed with CF by their 2nd birthday </a:t>
            </a:r>
          </a:p>
          <a:p>
            <a:pPr marL="0" indent="0">
              <a:buNone/>
            </a:pPr>
            <a:r>
              <a:rPr lang="en-US" sz="3600" dirty="0">
                <a:latin typeface="Times New Roman" pitchFamily="18" charset="0"/>
                <a:cs typeface="Times New Roman" pitchFamily="18" charset="0"/>
              </a:rPr>
              <a:t>*It is the most common type of chronic lung disease in children and young adults, </a:t>
            </a:r>
          </a:p>
          <a:p>
            <a:pPr marL="0" indent="0">
              <a:buNone/>
            </a:pPr>
            <a:r>
              <a:rPr lang="en-US" sz="3600" dirty="0">
                <a:latin typeface="Times New Roman" pitchFamily="18" charset="0"/>
                <a:cs typeface="Times New Roman" pitchFamily="18" charset="0"/>
              </a:rPr>
              <a:t>*It is the most common inherited, life limiting, lethal condition </a:t>
            </a:r>
          </a:p>
          <a:p>
            <a:pPr marL="0" indent="0">
              <a:buNone/>
            </a:pPr>
            <a:r>
              <a:rPr lang="en-US" sz="3600" dirty="0">
                <a:latin typeface="Times New Roman" pitchFamily="18" charset="0"/>
                <a:cs typeface="Times New Roman" pitchFamily="18" charset="0"/>
              </a:rPr>
              <a:t>*The average life span is approximately 35 years </a:t>
            </a:r>
          </a:p>
          <a:p>
            <a:pPr marL="0" indent="0">
              <a:buNone/>
            </a:pPr>
            <a:r>
              <a:rPr lang="en-US" sz="3600" dirty="0">
                <a:latin typeface="Times New Roman" pitchFamily="18" charset="0"/>
                <a:cs typeface="Times New Roman" pitchFamily="18" charset="0"/>
              </a:rPr>
              <a:t>*Death is usually caused by lung complications.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2508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0"/>
            <a:ext cx="11476383" cy="1417638"/>
          </a:xfrm>
        </p:spPr>
        <p:txBody>
          <a:bodyPr>
            <a:noAutofit/>
          </a:bodyPr>
          <a:lstStyle/>
          <a:p>
            <a:pPr rtl="0"/>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Causes of Cystic Fibrosis</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417638"/>
            <a:ext cx="12099235" cy="5440362"/>
          </a:xfrm>
        </p:spPr>
        <p:txBody>
          <a:bodyPr>
            <a:normAutofit fontScale="92500" lnSpcReduction="10000"/>
          </a:bodyPr>
          <a:lstStyle/>
          <a:p>
            <a:pPr algn="justLow">
              <a:buFont typeface="Wingdings" panose="05000000000000000000" pitchFamily="2" charset="2"/>
              <a:buChar char="q"/>
            </a:pPr>
            <a:r>
              <a:rPr lang="en-US" sz="4000" dirty="0">
                <a:latin typeface="Times New Roman" pitchFamily="18" charset="0"/>
                <a:cs typeface="Times New Roman" pitchFamily="18" charset="0"/>
              </a:rPr>
              <a:t>If Both parents carriers of a defective gene on chromosome </a:t>
            </a:r>
            <a:r>
              <a:rPr lang="en-US" sz="4000" b="1" u="sng" dirty="0">
                <a:latin typeface="Times New Roman" pitchFamily="18" charset="0"/>
                <a:cs typeface="Times New Roman" pitchFamily="18" charset="0"/>
              </a:rPr>
              <a:t>7. </a:t>
            </a:r>
            <a:r>
              <a:rPr lang="en-US" sz="4000" b="1" dirty="0">
                <a:latin typeface="Times New Roman" pitchFamily="18" charset="0"/>
                <a:cs typeface="Times New Roman" pitchFamily="18" charset="0"/>
              </a:rPr>
              <a:t> , </a:t>
            </a:r>
            <a:r>
              <a:rPr lang="en-US" sz="4000" dirty="0">
                <a:latin typeface="Times New Roman" pitchFamily="18" charset="0"/>
                <a:cs typeface="Times New Roman" pitchFamily="18" charset="0"/>
              </a:rPr>
              <a:t>children have a 50% chance of becoming a carrier.  A 25% chance of having Cystic Fibrosis,  A 25% chance of being healthy. </a:t>
            </a:r>
          </a:p>
          <a:p>
            <a:pPr>
              <a:lnSpc>
                <a:spcPct val="120000"/>
              </a:lnSpc>
              <a:buFont typeface="Wingdings" panose="05000000000000000000" pitchFamily="2" charset="2"/>
              <a:buChar char="q"/>
            </a:pPr>
            <a:r>
              <a:rPr lang="en-US" sz="4000" dirty="0">
                <a:latin typeface="Times New Roman" pitchFamily="18" charset="0"/>
                <a:cs typeface="Times New Roman" pitchFamily="18" charset="0"/>
              </a:rPr>
              <a:t>Chromosome 7 carries the cystic fibrosis trans-membrane conductance regulator (CFTR).   CFTR controls salt and water movements in and out of cells. When salt and water don’t move in and out of cells properly, sweat becomes 5 times saltier and thick, sticky mucus is produced outside cell. </a:t>
            </a:r>
          </a:p>
          <a:p>
            <a:pPr marL="0" indent="0" algn="justLow">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198399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rtl="0"/>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Causes of Cystic Fibrosis</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85461"/>
            <a:ext cx="12099235" cy="5801139"/>
          </a:xfrm>
        </p:spPr>
        <p:txBody>
          <a:bodyPr>
            <a:normAutofit/>
          </a:bodyPr>
          <a:lstStyle/>
          <a:p>
            <a:pPr marL="0" indent="0">
              <a:lnSpc>
                <a:spcPct val="120000"/>
              </a:lnSpc>
              <a:buNone/>
            </a:pPr>
            <a:r>
              <a:rPr lang="en-US" sz="2400" b="1" u="sng" dirty="0">
                <a:latin typeface="Times New Roman" pitchFamily="18" charset="0"/>
                <a:cs typeface="Times New Roman" pitchFamily="18" charset="0"/>
              </a:rPr>
              <a:t>The thick, sticky mucus affects Lungs: </a:t>
            </a:r>
          </a:p>
          <a:p>
            <a:pPr marL="0" indent="0">
              <a:lnSpc>
                <a:spcPct val="120000"/>
              </a:lnSpc>
              <a:buNone/>
            </a:pPr>
            <a:r>
              <a:rPr lang="en-US" sz="2400" dirty="0">
                <a:latin typeface="Times New Roman" pitchFamily="18" charset="0"/>
                <a:cs typeface="Times New Roman" pitchFamily="18" charset="0"/>
              </a:rPr>
              <a:t>Mucus builds up and obstructs airways.  </a:t>
            </a:r>
          </a:p>
          <a:p>
            <a:pPr marL="0" indent="0">
              <a:lnSpc>
                <a:spcPct val="120000"/>
              </a:lnSpc>
              <a:buNone/>
            </a:pPr>
            <a:r>
              <a:rPr lang="en-US" sz="2400" dirty="0">
                <a:latin typeface="Times New Roman" pitchFamily="18" charset="0"/>
                <a:cs typeface="Times New Roman" pitchFamily="18" charset="0"/>
              </a:rPr>
              <a:t>Makes it a suitable environment for bacterial growth which increases risk of </a:t>
            </a:r>
            <a:r>
              <a:rPr lang="en-US" sz="2400" u="sng" dirty="0">
                <a:latin typeface="Times New Roman" pitchFamily="18" charset="0"/>
                <a:cs typeface="Times New Roman" pitchFamily="18" charset="0"/>
              </a:rPr>
              <a:t>infections</a:t>
            </a:r>
            <a:r>
              <a:rPr lang="en-US" sz="2400" dirty="0">
                <a:latin typeface="Times New Roman" pitchFamily="18" charset="0"/>
                <a:cs typeface="Times New Roman" pitchFamily="18" charset="0"/>
              </a:rPr>
              <a:t>. </a:t>
            </a:r>
          </a:p>
          <a:p>
            <a:pPr marL="0" indent="0">
              <a:lnSpc>
                <a:spcPct val="120000"/>
              </a:lnSpc>
              <a:buNone/>
            </a:pPr>
            <a:r>
              <a:rPr lang="en-US" sz="2400" dirty="0">
                <a:latin typeface="Times New Roman" pitchFamily="18" charset="0"/>
                <a:cs typeface="Times New Roman" pitchFamily="18" charset="0"/>
              </a:rPr>
              <a:t>Repeated infections cause lung damage</a:t>
            </a:r>
          </a:p>
          <a:p>
            <a:pPr marL="0" indent="0">
              <a:lnSpc>
                <a:spcPct val="120000"/>
              </a:lnSpc>
              <a:buNone/>
            </a:pPr>
            <a:r>
              <a:rPr lang="en-US" sz="2400" b="1" u="sng" dirty="0">
                <a:latin typeface="Times New Roman" pitchFamily="18" charset="0"/>
                <a:cs typeface="Times New Roman" pitchFamily="18" charset="0"/>
              </a:rPr>
              <a:t>The thick, sticky mucus affects Pancreas: </a:t>
            </a:r>
          </a:p>
          <a:p>
            <a:pPr>
              <a:lnSpc>
                <a:spcPct val="120000"/>
              </a:lnSpc>
              <a:buFont typeface="Wingdings" panose="05000000000000000000" pitchFamily="2" charset="2"/>
              <a:buChar char="ü"/>
            </a:pPr>
            <a:r>
              <a:rPr lang="en-US" sz="2400" dirty="0">
                <a:latin typeface="Times New Roman" pitchFamily="18" charset="0"/>
                <a:cs typeface="Times New Roman" pitchFamily="18" charset="0"/>
              </a:rPr>
              <a:t>Pancreas produces enzymes that help with digestion.</a:t>
            </a:r>
          </a:p>
          <a:p>
            <a:pPr>
              <a:lnSpc>
                <a:spcPct val="120000"/>
              </a:lnSpc>
              <a:buFont typeface="Wingdings" panose="05000000000000000000" pitchFamily="2" charset="2"/>
              <a:buChar char="ü"/>
            </a:pPr>
            <a:r>
              <a:rPr lang="en-US" sz="2400" dirty="0">
                <a:latin typeface="Times New Roman" pitchFamily="18" charset="0"/>
                <a:cs typeface="Times New Roman" pitchFamily="18" charset="0"/>
              </a:rPr>
              <a:t>Build up of mucus </a:t>
            </a:r>
            <a:r>
              <a:rPr lang="en-US" sz="2400" u="sng" dirty="0">
                <a:latin typeface="Times New Roman" pitchFamily="18" charset="0"/>
                <a:cs typeface="Times New Roman" pitchFamily="18" charset="0"/>
              </a:rPr>
              <a:t>blocks ducts </a:t>
            </a:r>
            <a:r>
              <a:rPr lang="en-US" sz="2400" dirty="0">
                <a:latin typeface="Times New Roman" pitchFamily="18" charset="0"/>
                <a:cs typeface="Times New Roman" pitchFamily="18" charset="0"/>
              </a:rPr>
              <a:t>in pancreas, stopping enzymes form reaching intestine.</a:t>
            </a:r>
          </a:p>
          <a:p>
            <a:pPr>
              <a:lnSpc>
                <a:spcPct val="120000"/>
              </a:lnSpc>
              <a:buFont typeface="Wingdings" panose="05000000000000000000" pitchFamily="2" charset="2"/>
              <a:buChar char="ü"/>
            </a:pPr>
            <a:r>
              <a:rPr lang="en-US" sz="2400" dirty="0">
                <a:latin typeface="Times New Roman" pitchFamily="18" charset="0"/>
                <a:cs typeface="Times New Roman" pitchFamily="18" charset="0"/>
              </a:rPr>
              <a:t>Without enzymes, intestines can’t digest food properly.  Leads to loss of vitamins</a:t>
            </a:r>
          </a:p>
          <a:p>
            <a:pPr marL="0" indent="0">
              <a:lnSpc>
                <a:spcPct val="120000"/>
              </a:lnSpc>
              <a:buNone/>
            </a:pPr>
            <a:endParaRPr lang="en-US" sz="2400" dirty="0">
              <a:latin typeface="Times New Roman" pitchFamily="18" charset="0"/>
              <a:cs typeface="Times New Roman" pitchFamily="18" charset="0"/>
            </a:endParaRPr>
          </a:p>
          <a:p>
            <a:pPr marL="0" indent="0">
              <a:lnSpc>
                <a:spcPct val="120000"/>
              </a:lnSpc>
              <a:buNone/>
            </a:pP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198691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rtl="0"/>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Signs and Symptoms of Cystic Fibrosis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9"/>
            <a:ext cx="12191999" cy="5453300"/>
          </a:xfrm>
        </p:spPr>
        <p:txBody>
          <a:bodyPr>
            <a:noAutofit/>
          </a:bodyPr>
          <a:lstStyle/>
          <a:p>
            <a:pPr marL="0" indent="0">
              <a:buNone/>
            </a:pPr>
            <a:r>
              <a:rPr lang="en-US" sz="3200" dirty="0">
                <a:latin typeface="Times New Roman" pitchFamily="18" charset="0"/>
                <a:cs typeface="Times New Roman" pitchFamily="18" charset="0"/>
              </a:rPr>
              <a:t>Diarrhea,  Stools that are pale or clay colored foul smelling, or that float (steatorrhea).     </a:t>
            </a:r>
          </a:p>
          <a:p>
            <a:pPr marL="0" indent="0">
              <a:buNone/>
            </a:pPr>
            <a:r>
              <a:rPr lang="en-US" sz="3200" dirty="0">
                <a:latin typeface="Times New Roman" pitchFamily="18" charset="0"/>
                <a:cs typeface="Times New Roman" pitchFamily="18" charset="0"/>
              </a:rPr>
              <a:t>Recurrent respiratory infections, such as pneumonia, sinusitis, bronchitis, Difficulty breathing / wheezing</a:t>
            </a:r>
          </a:p>
          <a:p>
            <a:pPr marL="0" indent="0">
              <a:buNone/>
            </a:pPr>
            <a:r>
              <a:rPr lang="en-US" sz="3200" dirty="0">
                <a:latin typeface="Times New Roman" pitchFamily="18" charset="0"/>
                <a:cs typeface="Times New Roman" pitchFamily="18" charset="0"/>
              </a:rPr>
              <a:t>Persistent cough, possibly blood streaking                   </a:t>
            </a:r>
          </a:p>
          <a:p>
            <a:pPr marL="0" indent="0">
              <a:buNone/>
            </a:pPr>
            <a:r>
              <a:rPr lang="en-US" sz="3200" dirty="0">
                <a:latin typeface="Times New Roman" pitchFamily="18" charset="0"/>
                <a:cs typeface="Times New Roman" pitchFamily="18" charset="0"/>
              </a:rPr>
              <a:t>Delayed growth , Weight loss or failure to gain weight normally </a:t>
            </a:r>
          </a:p>
          <a:p>
            <a:pPr marL="0" indent="0" algn="justLow">
              <a:buNone/>
            </a:pPr>
            <a:r>
              <a:rPr lang="en-US" sz="3200" dirty="0">
                <a:latin typeface="Times New Roman" pitchFamily="18" charset="0"/>
                <a:cs typeface="Times New Roman" pitchFamily="18" charset="0"/>
              </a:rPr>
              <a:t>Barrel chest  </a:t>
            </a:r>
          </a:p>
          <a:p>
            <a:pPr marL="0" indent="0" algn="justLow">
              <a:buNone/>
            </a:pPr>
            <a:r>
              <a:rPr lang="en-US" sz="3200" dirty="0">
                <a:latin typeface="Times New Roman" pitchFamily="18" charset="0"/>
                <a:cs typeface="Times New Roman" pitchFamily="18" charset="0"/>
              </a:rPr>
              <a:t>Fatigue </a:t>
            </a:r>
          </a:p>
          <a:p>
            <a:pPr marL="0" indent="0" algn="justLow">
              <a:buNone/>
            </a:pPr>
            <a:r>
              <a:rPr lang="en-US" sz="3200" dirty="0">
                <a:latin typeface="Times New Roman" pitchFamily="18" charset="0"/>
                <a:cs typeface="Times New Roman" pitchFamily="18" charset="0"/>
              </a:rPr>
              <a:t>Nasal polyps)</a:t>
            </a:r>
          </a:p>
          <a:p>
            <a:pPr marL="0" indent="0" algn="justLow">
              <a:buNone/>
            </a:pPr>
            <a:r>
              <a:rPr lang="en-US" sz="3200" dirty="0">
                <a:latin typeface="Times New Roman" pitchFamily="18" charset="0"/>
                <a:cs typeface="Times New Roman" pitchFamily="18" charset="0"/>
              </a:rPr>
              <a:t>Abdominal pain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0460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0"/>
            <a:ext cx="11131826" cy="1417638"/>
          </a:xfrm>
        </p:spPr>
        <p:txBody>
          <a:bodyPr>
            <a:noAutofit/>
          </a:bodyPr>
          <a:lstStyle/>
          <a:p>
            <a:pPr rtl="0"/>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Signs and Symptoms of Cystic Fibrosis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767930" cy="5257800"/>
          </a:xfrm>
        </p:spPr>
        <p:txBody>
          <a:bodyPr>
            <a:normAutofit/>
          </a:bodyPr>
          <a:lstStyle/>
          <a:p>
            <a:pPr marL="0" indent="0" algn="justLow">
              <a:buNone/>
            </a:pPr>
            <a:r>
              <a:rPr lang="en-US" sz="3600" dirty="0">
                <a:latin typeface="Times New Roman" pitchFamily="18" charset="0"/>
                <a:cs typeface="Times New Roman" pitchFamily="18" charset="0"/>
              </a:rPr>
              <a:t>Salty tasting skin (dehydration)       </a:t>
            </a:r>
          </a:p>
          <a:p>
            <a:pPr marL="0" indent="0" algn="justLow">
              <a:buNone/>
            </a:pPr>
            <a:r>
              <a:rPr lang="en-US" sz="3600" dirty="0">
                <a:latin typeface="Times New Roman" pitchFamily="18" charset="0"/>
                <a:cs typeface="Times New Roman" pitchFamily="18" charset="0"/>
              </a:rPr>
              <a:t>CHF   </a:t>
            </a:r>
          </a:p>
          <a:p>
            <a:pPr marL="0" indent="0" algn="justLow">
              <a:buNone/>
            </a:pPr>
            <a:r>
              <a:rPr lang="en-US" sz="3600" dirty="0">
                <a:latin typeface="Times New Roman" pitchFamily="18" charset="0"/>
                <a:cs typeface="Times New Roman" pitchFamily="18" charset="0"/>
              </a:rPr>
              <a:t>Deficiencies in fat soluble vitamins: A, D,E,K </a:t>
            </a:r>
          </a:p>
          <a:p>
            <a:pPr marL="0" indent="0" algn="justLow">
              <a:buNone/>
            </a:pPr>
            <a:r>
              <a:rPr lang="en-US" sz="3600" dirty="0">
                <a:latin typeface="Times New Roman" pitchFamily="18" charset="0"/>
                <a:cs typeface="Times New Roman" pitchFamily="18" charset="0"/>
              </a:rPr>
              <a:t>Clubbing of the fingers or toes. </a:t>
            </a:r>
          </a:p>
          <a:p>
            <a:pPr marL="0" indent="0" algn="justLow">
              <a:buNone/>
            </a:pPr>
            <a:r>
              <a:rPr lang="en-US" sz="3600" dirty="0">
                <a:latin typeface="Times New Roman" pitchFamily="18" charset="0"/>
                <a:cs typeface="Times New Roman" pitchFamily="18" charset="0"/>
              </a:rPr>
              <a:t>17- 90% of Cystic Fibrosis males are sterile  </a:t>
            </a:r>
          </a:p>
          <a:p>
            <a:pPr marL="0" indent="0" algn="justLow">
              <a:buNone/>
            </a:pPr>
            <a:r>
              <a:rPr lang="en-US" sz="3600" dirty="0">
                <a:latin typeface="Times New Roman" pitchFamily="18" charset="0"/>
                <a:cs typeface="Times New Roman" pitchFamily="18" charset="0"/>
              </a:rPr>
              <a:t>Failure to thrive.</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47969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8964488" cy="1301006"/>
          </a:xfrm>
        </p:spPr>
        <p:txBody>
          <a:bodyPr>
            <a:noAutofit/>
          </a:bodyPr>
          <a:lstStyle/>
          <a:p>
            <a:pPr rtl="0"/>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Diagnostic test of Cystic Fibrosis</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5042" y="1600200"/>
            <a:ext cx="11264349" cy="5257800"/>
          </a:xfrm>
        </p:spPr>
        <p:txBody>
          <a:bodyPr>
            <a:normAutofit/>
          </a:bodyPr>
          <a:lstStyle/>
          <a:p>
            <a:pPr marL="0" indent="0" algn="justLow">
              <a:buNone/>
            </a:pPr>
            <a:r>
              <a:rPr lang="en-US" sz="3600" dirty="0">
                <a:latin typeface="Times New Roman" pitchFamily="18" charset="0"/>
                <a:cs typeface="Times New Roman" pitchFamily="18" charset="0"/>
              </a:rPr>
              <a:t>Positive sweat chloride (&gt;60mEq/L )</a:t>
            </a:r>
          </a:p>
          <a:p>
            <a:pPr marL="0" indent="0" algn="justLow">
              <a:buNone/>
            </a:pPr>
            <a:r>
              <a:rPr lang="en-US" sz="3600" dirty="0">
                <a:latin typeface="Times New Roman" pitchFamily="18" charset="0"/>
                <a:cs typeface="Times New Roman" pitchFamily="18" charset="0"/>
              </a:rPr>
              <a:t>Family history </a:t>
            </a:r>
          </a:p>
          <a:p>
            <a:pPr marL="0" indent="0" algn="justLow">
              <a:buNone/>
            </a:pPr>
            <a:r>
              <a:rPr lang="en-US" sz="3600" dirty="0">
                <a:latin typeface="Times New Roman" pitchFamily="18" charset="0"/>
                <a:cs typeface="Times New Roman" pitchFamily="18" charset="0"/>
              </a:rPr>
              <a:t>72hour fecal fat determination</a:t>
            </a:r>
          </a:p>
          <a:p>
            <a:pPr marL="0" indent="0" algn="justLow">
              <a:buNone/>
            </a:pPr>
            <a:r>
              <a:rPr lang="en-US" sz="3600" dirty="0">
                <a:latin typeface="Times New Roman" pitchFamily="18" charset="0"/>
                <a:cs typeface="Times New Roman" pitchFamily="18" charset="0"/>
              </a:rPr>
              <a:t>Liver enzymes, Fasting blood sugar </a:t>
            </a:r>
          </a:p>
          <a:p>
            <a:pPr marL="0" indent="0" algn="justLow">
              <a:buNone/>
            </a:pPr>
            <a:r>
              <a:rPr lang="en-US" sz="3600" dirty="0">
                <a:latin typeface="Times New Roman" pitchFamily="18" charset="0"/>
                <a:cs typeface="Times New Roman" pitchFamily="18" charset="0"/>
              </a:rPr>
              <a:t>Chest x-ray </a:t>
            </a:r>
          </a:p>
          <a:p>
            <a:pPr marL="0" indent="0" algn="justLow">
              <a:buNone/>
            </a:pPr>
            <a:r>
              <a:rPr lang="en-US" sz="3600" dirty="0">
                <a:latin typeface="Times New Roman" pitchFamily="18" charset="0"/>
                <a:cs typeface="Times New Roman" pitchFamily="18" charset="0"/>
              </a:rPr>
              <a:t>Sputum culture </a:t>
            </a:r>
          </a:p>
          <a:p>
            <a:pPr marL="0" indent="0" algn="justLow">
              <a:buNone/>
            </a:pPr>
            <a:r>
              <a:rPr lang="en-US" sz="3600" dirty="0">
                <a:latin typeface="Times New Roman" pitchFamily="18" charset="0"/>
                <a:cs typeface="Times New Roman" pitchFamily="18" charset="0"/>
              </a:rPr>
              <a:t>Pulmonary function tests</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4724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417638"/>
          </a:xfrm>
        </p:spPr>
        <p:txBody>
          <a:bodyPr>
            <a:noAutofit/>
          </a:bodyPr>
          <a:lstStyle/>
          <a:p>
            <a:pP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Treatment Of Cystic Fibrosis</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099235" cy="5440362"/>
          </a:xfrm>
        </p:spPr>
        <p:txBody>
          <a:bodyPr>
            <a:normAutofit fontScale="77500" lnSpcReduction="20000"/>
          </a:bodyPr>
          <a:lstStyle/>
          <a:p>
            <a:pPr marL="0" indent="0" algn="ctr">
              <a:buNone/>
            </a:pPr>
            <a:r>
              <a:rPr lang="en-US" sz="4400" dirty="0">
                <a:latin typeface="Times New Roman" pitchFamily="18" charset="0"/>
                <a:cs typeface="Times New Roman" pitchFamily="18" charset="0"/>
              </a:rPr>
              <a:t>Antibiotics for respiratory infections. </a:t>
            </a:r>
          </a:p>
          <a:p>
            <a:pPr marL="0" indent="0" algn="ctr">
              <a:buNone/>
            </a:pPr>
            <a:r>
              <a:rPr lang="en-US" sz="4400" dirty="0">
                <a:latin typeface="Times New Roman" pitchFamily="18" charset="0"/>
                <a:cs typeface="Times New Roman" pitchFamily="18" charset="0"/>
              </a:rPr>
              <a:t>Pancreatic enzymes to replace missing trypsin, amylase, lipase  </a:t>
            </a:r>
          </a:p>
          <a:p>
            <a:pPr marL="0" indent="0" algn="ctr">
              <a:buNone/>
            </a:pPr>
            <a:r>
              <a:rPr lang="en-US" sz="4400" dirty="0">
                <a:latin typeface="Times New Roman" pitchFamily="18" charset="0"/>
                <a:cs typeface="Times New Roman" pitchFamily="18" charset="0"/>
              </a:rPr>
              <a:t>Vitamin supplements</a:t>
            </a:r>
          </a:p>
          <a:p>
            <a:pPr marL="0" indent="0" algn="ctr">
              <a:buNone/>
            </a:pPr>
            <a:r>
              <a:rPr lang="en-US" sz="4400" dirty="0">
                <a:latin typeface="Times New Roman" pitchFamily="18" charset="0"/>
                <a:cs typeface="Times New Roman" pitchFamily="18" charset="0"/>
              </a:rPr>
              <a:t>Inhaled medicines to help open the airways. </a:t>
            </a:r>
          </a:p>
          <a:p>
            <a:pPr marL="0" indent="0" algn="ctr">
              <a:buNone/>
            </a:pPr>
            <a:r>
              <a:rPr lang="en-US" sz="4400" dirty="0">
                <a:latin typeface="Times New Roman" pitchFamily="18" charset="0"/>
                <a:cs typeface="Times New Roman" pitchFamily="18" charset="0"/>
              </a:rPr>
              <a:t>Replacement therapy to thin the mucus and makes it easier to cough up. </a:t>
            </a:r>
          </a:p>
          <a:p>
            <a:pPr marL="0" indent="0" algn="ctr">
              <a:buNone/>
            </a:pPr>
            <a:r>
              <a:rPr lang="en-US" sz="4400" dirty="0">
                <a:latin typeface="Times New Roman" pitchFamily="18" charset="0"/>
                <a:cs typeface="Times New Roman" pitchFamily="18" charset="0"/>
              </a:rPr>
              <a:t>Pain relievers Ibuprofen </a:t>
            </a:r>
          </a:p>
          <a:p>
            <a:pPr marL="0" indent="0" algn="ctr">
              <a:buNone/>
            </a:pPr>
            <a:r>
              <a:rPr lang="en-US" sz="4400" dirty="0">
                <a:latin typeface="Times New Roman" pitchFamily="18" charset="0"/>
                <a:cs typeface="Times New Roman" pitchFamily="18" charset="0"/>
              </a:rPr>
              <a:t>Postural drainage and chest percussion. </a:t>
            </a:r>
          </a:p>
          <a:p>
            <a:pPr marL="0" indent="0" algn="ctr">
              <a:buNone/>
            </a:pPr>
            <a:r>
              <a:rPr lang="en-US" sz="4400" dirty="0">
                <a:latin typeface="Times New Roman" pitchFamily="18" charset="0"/>
                <a:cs typeface="Times New Roman" pitchFamily="18" charset="0"/>
              </a:rPr>
              <a:t>Lung transplant may be considered in some cases.</a:t>
            </a:r>
          </a:p>
          <a:p>
            <a:pPr marL="0" indent="0" algn="ctr">
              <a:buNone/>
            </a:pPr>
            <a:r>
              <a:rPr lang="en-US" sz="4400" dirty="0">
                <a:latin typeface="Times New Roman" pitchFamily="18" charset="0"/>
                <a:cs typeface="Times New Roman" pitchFamily="18" charset="0"/>
              </a:rPr>
              <a:t>No cure.</a:t>
            </a:r>
          </a:p>
          <a:p>
            <a:pPr marL="0" indent="0" algn="ctr">
              <a:buNone/>
            </a:pPr>
            <a:endParaRPr lang="en-US" sz="4400" dirty="0">
              <a:latin typeface="Times New Roman" pitchFamily="18" charset="0"/>
              <a:cs typeface="Times New Roman" pitchFamily="18" charset="0"/>
            </a:endParaRP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1555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144000" cy="1301006"/>
          </a:xfrm>
        </p:spPr>
        <p:txBody>
          <a:bodyPr>
            <a:normAutofit fontScale="90000"/>
          </a:bodyPr>
          <a:lstStyle/>
          <a:p>
            <a:pPr lvl="0" algn="justLow" rtl="0"/>
            <a:r>
              <a:rPr lang="en-US" b="1" dirty="0">
                <a:solidFill>
                  <a:srgbClr val="C00000"/>
                </a:solidFill>
                <a:latin typeface="Times New Roman" pitchFamily="18" charset="0"/>
                <a:ea typeface="Calibri" pitchFamily="34" charset="0"/>
                <a:cs typeface="Times New Roman" pitchFamily="18" charset="0"/>
              </a:rPr>
              <a:t>Symptoms and Signs of Common Cold</a:t>
            </a:r>
            <a:br>
              <a:rPr lang="en-US" sz="5400" dirty="0">
                <a:solidFill>
                  <a:srgbClr val="C00000"/>
                </a:solidFill>
                <a:latin typeface="Arial" pitchFamily="34" charset="0"/>
                <a:cs typeface="Arial" pitchFamily="34" charset="0"/>
              </a:rPr>
            </a:br>
            <a:endParaRPr lang="en-US" dirty="0">
              <a:solidFill>
                <a:srgbClr val="C00000"/>
              </a:solidFill>
              <a:latin typeface="Times New Roman" pitchFamily="18" charset="0"/>
              <a:cs typeface="Times New Roman" pitchFamily="18" charset="0"/>
            </a:endParaRPr>
          </a:p>
        </p:txBody>
      </p:sp>
      <p:sp>
        <p:nvSpPr>
          <p:cNvPr id="13" name="Content Placeholder 12"/>
          <p:cNvSpPr>
            <a:spLocks noGrp="1"/>
          </p:cNvSpPr>
          <p:nvPr>
            <p:ph idx="1"/>
          </p:nvPr>
        </p:nvSpPr>
        <p:spPr>
          <a:xfrm>
            <a:off x="0" y="1143000"/>
            <a:ext cx="12311270" cy="5715000"/>
          </a:xfrm>
        </p:spPr>
        <p:txBody>
          <a:bodyPr>
            <a:normAutofit fontScale="32500" lnSpcReduction="20000"/>
          </a:bodyPr>
          <a:lstStyle/>
          <a:p>
            <a:pPr marL="0" indent="0">
              <a:lnSpc>
                <a:spcPct val="120000"/>
              </a:lnSpc>
              <a:buNone/>
            </a:pPr>
            <a:r>
              <a:rPr lang="en-US" sz="8800" dirty="0"/>
              <a:t>1. </a:t>
            </a:r>
            <a:r>
              <a:rPr lang="en-US" sz="8800" dirty="0">
                <a:latin typeface="Times New Roman" pitchFamily="18" charset="0"/>
                <a:cs typeface="Times New Roman" pitchFamily="18" charset="0"/>
              </a:rPr>
              <a:t>First sign is irritated nose or scratchy throat.</a:t>
            </a:r>
          </a:p>
          <a:p>
            <a:pPr marL="0" indent="0">
              <a:lnSpc>
                <a:spcPct val="120000"/>
              </a:lnSpc>
              <a:buNone/>
            </a:pPr>
            <a:r>
              <a:rPr lang="en-US" sz="8800" dirty="0">
                <a:latin typeface="Times New Roman" pitchFamily="18" charset="0"/>
                <a:cs typeface="Times New Roman" pitchFamily="18" charset="0"/>
              </a:rPr>
              <a:t>2. Nasal congestion</a:t>
            </a:r>
          </a:p>
          <a:p>
            <a:pPr marL="0" indent="0">
              <a:lnSpc>
                <a:spcPct val="120000"/>
              </a:lnSpc>
              <a:buNone/>
            </a:pPr>
            <a:r>
              <a:rPr lang="en-US" sz="8800" dirty="0">
                <a:latin typeface="Times New Roman" pitchFamily="18" charset="0"/>
                <a:cs typeface="Times New Roman" pitchFamily="18" charset="0"/>
              </a:rPr>
              <a:t>3. Runny nose: Start watery nasal discharge, Within 1 to 3 days nasal secretions become thicker, yellow or green. </a:t>
            </a:r>
          </a:p>
          <a:p>
            <a:pPr marL="0" indent="0">
              <a:lnSpc>
                <a:spcPct val="120000"/>
              </a:lnSpc>
              <a:buNone/>
            </a:pPr>
            <a:r>
              <a:rPr lang="en-US" sz="8800" dirty="0">
                <a:latin typeface="Times New Roman" pitchFamily="18" charset="0"/>
                <a:cs typeface="Times New Roman" pitchFamily="18" charset="0"/>
              </a:rPr>
              <a:t>4.Sneezing</a:t>
            </a:r>
          </a:p>
          <a:p>
            <a:pPr marL="0" indent="0">
              <a:lnSpc>
                <a:spcPct val="120000"/>
              </a:lnSpc>
              <a:buNone/>
            </a:pPr>
            <a:r>
              <a:rPr lang="en-US" sz="8800" dirty="0">
                <a:latin typeface="Times New Roman" pitchFamily="18" charset="0"/>
                <a:cs typeface="Times New Roman" pitchFamily="18" charset="0"/>
              </a:rPr>
              <a:t>5. Low fever or no fever. </a:t>
            </a:r>
          </a:p>
          <a:p>
            <a:pPr marL="0" indent="0">
              <a:lnSpc>
                <a:spcPct val="120000"/>
              </a:lnSpc>
              <a:buNone/>
            </a:pPr>
            <a:r>
              <a:rPr lang="en-US" sz="8800" dirty="0">
                <a:latin typeface="Times New Roman" pitchFamily="18" charset="0"/>
                <a:cs typeface="Times New Roman" pitchFamily="18" charset="0"/>
              </a:rPr>
              <a:t>6. Cough </a:t>
            </a:r>
          </a:p>
          <a:p>
            <a:pPr marL="0" indent="0">
              <a:lnSpc>
                <a:spcPct val="120000"/>
              </a:lnSpc>
              <a:buNone/>
            </a:pPr>
            <a:r>
              <a:rPr lang="en-US" sz="8800" dirty="0">
                <a:latin typeface="Times New Roman" pitchFamily="18" charset="0"/>
                <a:cs typeface="Times New Roman" pitchFamily="18" charset="0"/>
              </a:rPr>
              <a:t>7. Decreased appetite ,Sore throat</a:t>
            </a:r>
          </a:p>
          <a:p>
            <a:pPr marL="0" indent="0">
              <a:lnSpc>
                <a:spcPct val="120000"/>
              </a:lnSpc>
              <a:buNone/>
            </a:pPr>
            <a:r>
              <a:rPr lang="en-US" sz="8800" dirty="0">
                <a:latin typeface="Times New Roman" pitchFamily="18" charset="0"/>
                <a:cs typeface="Times New Roman" pitchFamily="18" charset="0"/>
              </a:rPr>
              <a:t>8. Headache   </a:t>
            </a:r>
          </a:p>
          <a:p>
            <a:pPr marL="0" indent="0">
              <a:lnSpc>
                <a:spcPct val="120000"/>
              </a:lnSpc>
              <a:buNone/>
            </a:pPr>
            <a:r>
              <a:rPr lang="en-US" sz="8800" dirty="0">
                <a:latin typeface="Times New Roman" pitchFamily="18" charset="0"/>
                <a:cs typeface="Times New Roman" pitchFamily="18" charset="0"/>
              </a:rPr>
              <a:t>9. Muscle aches     </a:t>
            </a:r>
          </a:p>
          <a:p>
            <a:pPr algn="l" rtl="0">
              <a:buFont typeface="Wingdings" pitchFamily="2" charset="2"/>
              <a:buChar char="§"/>
            </a:pPr>
            <a:endParaRPr lang="en-US" sz="8800" dirty="0">
              <a:latin typeface="Times New Roman" pitchFamily="18" charset="0"/>
              <a:cs typeface="Times New Roman" pitchFamily="18" charset="0"/>
            </a:endParaRPr>
          </a:p>
          <a:p>
            <a:pPr marL="0" indent="0">
              <a:buNone/>
            </a:pPr>
            <a:endParaRPr lang="en-US" sz="8800" dirty="0">
              <a:latin typeface="Times New Roman" pitchFamily="18" charset="0"/>
              <a:cs typeface="Times New Roman" pitchFamily="18" charset="0"/>
            </a:endParaRPr>
          </a:p>
        </p:txBody>
      </p:sp>
    </p:spTree>
    <p:extLst>
      <p:ext uri="{BB962C8B-B14F-4D97-AF65-F5344CB8AC3E}">
        <p14:creationId xmlns:p14="http://schemas.microsoft.com/office/powerpoint/2010/main" val="243857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417638"/>
          </a:xfrm>
        </p:spPr>
        <p:txBody>
          <a:bodyPr>
            <a:normAutofit fontScale="90000"/>
          </a:bodyPr>
          <a:lstStyle/>
          <a:p>
            <a:pPr rtl="0"/>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8. Children with ASTHMA</a:t>
            </a:r>
            <a:br>
              <a:rPr lang="en-US" sz="6000"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417638"/>
            <a:ext cx="12099235" cy="5440362"/>
          </a:xfrm>
        </p:spPr>
        <p:txBody>
          <a:bodyPr>
            <a:noAutofit/>
          </a:bodyPr>
          <a:lstStyle/>
          <a:p>
            <a:pPr>
              <a:lnSpc>
                <a:spcPct val="120000"/>
              </a:lnSpc>
              <a:buFont typeface="Wingdings" panose="05000000000000000000" pitchFamily="2" charset="2"/>
              <a:buChar char="§"/>
            </a:pPr>
            <a:r>
              <a:rPr lang="en-US" dirty="0">
                <a:latin typeface="Times New Roman" pitchFamily="18" charset="0"/>
                <a:cs typeface="Times New Roman" pitchFamily="18" charset="0"/>
              </a:rPr>
              <a:t>Asthma is a chronic, obstructive airway condition </a:t>
            </a:r>
          </a:p>
          <a:p>
            <a:pPr>
              <a:lnSpc>
                <a:spcPct val="120000"/>
              </a:lnSpc>
              <a:buFont typeface="Wingdings" panose="05000000000000000000" pitchFamily="2" charset="2"/>
              <a:buChar char="§"/>
            </a:pPr>
            <a:r>
              <a:rPr lang="en-US" u="sng" dirty="0">
                <a:latin typeface="Times New Roman" pitchFamily="18" charset="0"/>
                <a:cs typeface="Times New Roman" pitchFamily="18" charset="0"/>
              </a:rPr>
              <a:t>Characterized by: </a:t>
            </a:r>
            <a:r>
              <a:rPr lang="en-US" dirty="0">
                <a:latin typeface="Times New Roman" pitchFamily="18" charset="0"/>
                <a:cs typeface="Times New Roman" pitchFamily="18" charset="0"/>
              </a:rPr>
              <a:t>Broncho-spasms, Inflammation, stimulants hypersensitivity</a:t>
            </a:r>
          </a:p>
          <a:p>
            <a:pPr>
              <a:lnSpc>
                <a:spcPct val="120000"/>
              </a:lnSpc>
              <a:buFont typeface="Wingdings" panose="05000000000000000000" pitchFamily="2" charset="2"/>
              <a:buChar char="§"/>
            </a:pPr>
            <a:r>
              <a:rPr lang="en-US" dirty="0">
                <a:latin typeface="Times New Roman" pitchFamily="18" charset="0"/>
                <a:cs typeface="Times New Roman" pitchFamily="18" charset="0"/>
              </a:rPr>
              <a:t>The inside walls of airways become inflamed or swollen. </a:t>
            </a:r>
          </a:p>
          <a:p>
            <a:pPr>
              <a:lnSpc>
                <a:spcPct val="120000"/>
              </a:lnSpc>
              <a:buFont typeface="Wingdings" panose="05000000000000000000" pitchFamily="2" charset="2"/>
              <a:buChar char="§"/>
            </a:pPr>
            <a:r>
              <a:rPr lang="en-US" dirty="0">
                <a:latin typeface="Times New Roman" pitchFamily="18" charset="0"/>
                <a:cs typeface="Times New Roman" pitchFamily="18" charset="0"/>
              </a:rPr>
              <a:t>The inflammation makes airways very sensitive causing muscles around to tighten up and airways narrower so less air flows through. </a:t>
            </a:r>
          </a:p>
          <a:p>
            <a:pPr>
              <a:lnSpc>
                <a:spcPct val="120000"/>
              </a:lnSpc>
              <a:buFont typeface="Wingdings" panose="05000000000000000000" pitchFamily="2" charset="2"/>
              <a:buChar char="§"/>
            </a:pPr>
            <a:r>
              <a:rPr lang="en-US" dirty="0">
                <a:latin typeface="Times New Roman" pitchFamily="18" charset="0"/>
                <a:cs typeface="Times New Roman" pitchFamily="18" charset="0"/>
              </a:rPr>
              <a:t>Episode is when asthma symptoms become worsen, Most often extra sticky mucus is produced which narrows airways making it more difficult to breathe. </a:t>
            </a:r>
          </a:p>
          <a:p>
            <a:pPr>
              <a:lnSpc>
                <a:spcPct val="120000"/>
              </a:lnSpc>
              <a:buFont typeface="Wingdings" panose="05000000000000000000" pitchFamily="2" charset="2"/>
              <a:buChar char="§"/>
            </a:pPr>
            <a:r>
              <a:rPr lang="en-US" dirty="0">
                <a:latin typeface="Times New Roman" pitchFamily="18" charset="0"/>
                <a:cs typeface="Times New Roman" pitchFamily="18" charset="0"/>
              </a:rPr>
              <a:t>Asthma </a:t>
            </a:r>
            <a:r>
              <a:rPr lang="en-US" b="1" u="sng" dirty="0">
                <a:solidFill>
                  <a:srgbClr val="C00000"/>
                </a:solidFill>
                <a:latin typeface="Times New Roman" pitchFamily="18" charset="0"/>
                <a:cs typeface="Times New Roman" pitchFamily="18" charset="0"/>
              </a:rPr>
              <a:t>cannot</a:t>
            </a:r>
            <a:r>
              <a:rPr lang="en-US" dirty="0">
                <a:latin typeface="Times New Roman" pitchFamily="18" charset="0"/>
                <a:cs typeface="Times New Roman" pitchFamily="18" charset="0"/>
              </a:rPr>
              <a:t> be </a:t>
            </a:r>
            <a:r>
              <a:rPr lang="en-US" b="1" dirty="0">
                <a:latin typeface="Times New Roman" pitchFamily="18" charset="0"/>
                <a:cs typeface="Times New Roman" pitchFamily="18" charset="0"/>
              </a:rPr>
              <a:t>cured</a:t>
            </a:r>
            <a:r>
              <a:rPr lang="en-US" dirty="0">
                <a:latin typeface="Times New Roman" pitchFamily="18" charset="0"/>
                <a:cs typeface="Times New Roman" pitchFamily="18" charset="0"/>
              </a:rPr>
              <a:t>, but can be </a:t>
            </a:r>
            <a:r>
              <a:rPr lang="en-US" b="1" dirty="0">
                <a:latin typeface="Times New Roman" pitchFamily="18" charset="0"/>
                <a:cs typeface="Times New Roman" pitchFamily="18" charset="0"/>
              </a:rPr>
              <a:t>control</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1639760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8964488" cy="1301006"/>
          </a:xfrm>
        </p:spPr>
        <p:txBody>
          <a:bodyPr>
            <a:noAutofit/>
          </a:bodyPr>
          <a:lstStyle/>
          <a:p>
            <a:pPr rtl="0"/>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Signs and Symptoms of Asthma </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85461"/>
            <a:ext cx="12192001" cy="5572539"/>
          </a:xfrm>
        </p:spPr>
        <p:txBody>
          <a:bodyPr>
            <a:normAutofit fontScale="85000" lnSpcReduction="10000"/>
          </a:bodyPr>
          <a:lstStyle/>
          <a:p>
            <a:pPr marL="0" indent="0" algn="justLow">
              <a:buNone/>
            </a:pPr>
            <a:r>
              <a:rPr lang="en-US" sz="4000" dirty="0">
                <a:latin typeface="Times New Roman" pitchFamily="18" charset="0"/>
                <a:cs typeface="Times New Roman" pitchFamily="18" charset="0"/>
              </a:rPr>
              <a:t>•Dyspnea, Shortness of breath,  Fast or noisy breathing </a:t>
            </a:r>
          </a:p>
          <a:p>
            <a:pPr marL="0" indent="0" algn="justLow">
              <a:buNone/>
            </a:pPr>
            <a:r>
              <a:rPr lang="en-US" sz="4000" dirty="0">
                <a:latin typeface="Times New Roman" pitchFamily="18" charset="0"/>
                <a:cs typeface="Times New Roman" pitchFamily="18" charset="0"/>
              </a:rPr>
              <a:t>•Nasal flaring , </a:t>
            </a:r>
          </a:p>
          <a:p>
            <a:pPr marL="0" indent="0" algn="justLow">
              <a:buNone/>
            </a:pPr>
            <a:r>
              <a:rPr lang="en-US" sz="4000" dirty="0">
                <a:latin typeface="Times New Roman" pitchFamily="18" charset="0"/>
                <a:cs typeface="Times New Roman" pitchFamily="18" charset="0"/>
              </a:rPr>
              <a:t>•Retraction , </a:t>
            </a:r>
          </a:p>
          <a:p>
            <a:pPr marL="0" indent="0" algn="justLow">
              <a:buNone/>
            </a:pPr>
            <a:r>
              <a:rPr lang="en-US" sz="4000" dirty="0">
                <a:latin typeface="Times New Roman" pitchFamily="18" charset="0"/>
                <a:cs typeface="Times New Roman" pitchFamily="18" charset="0"/>
              </a:rPr>
              <a:t>•Strider, Wheezing is a whistling or squeaky sound when breathe</a:t>
            </a:r>
          </a:p>
          <a:p>
            <a:pPr marL="0" indent="0">
              <a:buNone/>
            </a:pPr>
            <a:r>
              <a:rPr lang="en-US" sz="4000" dirty="0">
                <a:latin typeface="Times New Roman" pitchFamily="18" charset="0"/>
                <a:cs typeface="Times New Roman" pitchFamily="18" charset="0"/>
              </a:rPr>
              <a:t>•Coughing that can be worse at night or early in the morning</a:t>
            </a:r>
          </a:p>
          <a:p>
            <a:pPr marL="0" indent="0">
              <a:buNone/>
            </a:pPr>
            <a:r>
              <a:rPr lang="en-US" sz="4000" dirty="0">
                <a:latin typeface="Times New Roman" pitchFamily="18" charset="0"/>
                <a:cs typeface="Times New Roman" pitchFamily="18" charset="0"/>
              </a:rPr>
              <a:t>•Non reproductive cough</a:t>
            </a:r>
          </a:p>
          <a:p>
            <a:pPr marL="0" indent="0">
              <a:buNone/>
            </a:pPr>
            <a:r>
              <a:rPr lang="en-US" sz="4000" dirty="0">
                <a:latin typeface="Times New Roman" pitchFamily="18" charset="0"/>
                <a:cs typeface="Times New Roman" pitchFamily="18" charset="0"/>
              </a:rPr>
              <a:t>•Chest tightness as something sitting on the chest </a:t>
            </a:r>
          </a:p>
          <a:p>
            <a:pPr marL="0" indent="0">
              <a:buNone/>
            </a:pPr>
            <a:r>
              <a:rPr lang="en-US" sz="4000" dirty="0">
                <a:latin typeface="Times New Roman" pitchFamily="18" charset="0"/>
                <a:cs typeface="Times New Roman" pitchFamily="18" charset="0"/>
              </a:rPr>
              <a:t>•Tired, lethargic</a:t>
            </a:r>
          </a:p>
          <a:p>
            <a:pPr marL="0" indent="0">
              <a:buNone/>
            </a:pPr>
            <a:r>
              <a:rPr lang="en-US" sz="4000" dirty="0">
                <a:latin typeface="Times New Roman" pitchFamily="18" charset="0"/>
                <a:cs typeface="Times New Roman" pitchFamily="18" charset="0"/>
              </a:rPr>
              <a:t>•Pale, grey colour</a:t>
            </a:r>
          </a:p>
          <a:p>
            <a:pPr marL="0" indent="0">
              <a:buNone/>
            </a:pPr>
            <a:r>
              <a:rPr lang="en-US" sz="4000" dirty="0">
                <a:latin typeface="Times New Roman" pitchFamily="18" charset="0"/>
                <a:cs typeface="Times New Roman" pitchFamily="18" charset="0"/>
              </a:rPr>
              <a:t>•Diaphoresis (sweating)</a:t>
            </a:r>
          </a:p>
          <a:p>
            <a:pPr marL="0" indent="0" algn="justLow">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139787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rtl="0"/>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Cause of Asthma </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099930"/>
            <a:ext cx="12192000" cy="5645427"/>
          </a:xfrm>
        </p:spPr>
        <p:txBody>
          <a:bodyPr>
            <a:normAutofit fontScale="55000" lnSpcReduction="20000"/>
          </a:bodyPr>
          <a:lstStyle/>
          <a:p>
            <a:pPr marL="0" indent="0" algn="justLow">
              <a:lnSpc>
                <a:spcPct val="120000"/>
              </a:lnSpc>
              <a:buNone/>
            </a:pPr>
            <a:r>
              <a:rPr lang="en-US" sz="4800" dirty="0">
                <a:latin typeface="Times New Roman" pitchFamily="18" charset="0"/>
                <a:cs typeface="Times New Roman" pitchFamily="18" charset="0"/>
              </a:rPr>
              <a:t>Unknown. </a:t>
            </a:r>
          </a:p>
          <a:p>
            <a:pPr marL="0" indent="0" algn="justLow">
              <a:lnSpc>
                <a:spcPct val="120000"/>
              </a:lnSpc>
              <a:buNone/>
            </a:pPr>
            <a:r>
              <a:rPr lang="en-US" sz="4800" dirty="0">
                <a:latin typeface="Times New Roman" pitchFamily="18" charset="0"/>
                <a:cs typeface="Times New Roman" pitchFamily="18" charset="0"/>
              </a:rPr>
              <a:t>It can be inherited. </a:t>
            </a:r>
          </a:p>
          <a:p>
            <a:pPr marL="0" indent="0" algn="justLow">
              <a:lnSpc>
                <a:spcPct val="120000"/>
              </a:lnSpc>
              <a:buNone/>
            </a:pPr>
            <a:r>
              <a:rPr lang="en-US" sz="4800" dirty="0">
                <a:latin typeface="Times New Roman" pitchFamily="18" charset="0"/>
                <a:cs typeface="Times New Roman" pitchFamily="18" charset="0"/>
              </a:rPr>
              <a:t>Exercise </a:t>
            </a:r>
          </a:p>
          <a:p>
            <a:pPr marL="0" indent="0" algn="justLow">
              <a:lnSpc>
                <a:spcPct val="120000"/>
              </a:lnSpc>
              <a:buNone/>
            </a:pPr>
            <a:r>
              <a:rPr lang="en-US" sz="4800" dirty="0">
                <a:latin typeface="Times New Roman" pitchFamily="18" charset="0"/>
                <a:cs typeface="Times New Roman" pitchFamily="18" charset="0"/>
              </a:rPr>
              <a:t>Viral infections. </a:t>
            </a:r>
          </a:p>
          <a:p>
            <a:pPr marL="0" indent="0" algn="justLow">
              <a:lnSpc>
                <a:spcPct val="120000"/>
              </a:lnSpc>
              <a:buNone/>
            </a:pPr>
            <a:r>
              <a:rPr lang="en-US" sz="4800" dirty="0">
                <a:latin typeface="Times New Roman" pitchFamily="18" charset="0"/>
                <a:cs typeface="Times New Roman" pitchFamily="18" charset="0"/>
              </a:rPr>
              <a:t>Medicines </a:t>
            </a:r>
            <a:r>
              <a:rPr lang="en-US" sz="4800" dirty="0" err="1">
                <a:latin typeface="Times New Roman" pitchFamily="18" charset="0"/>
                <a:cs typeface="Times New Roman" pitchFamily="18" charset="0"/>
              </a:rPr>
              <a:t>e.g</a:t>
            </a:r>
            <a:r>
              <a:rPr lang="en-US" sz="4800" dirty="0">
                <a:latin typeface="Times New Roman" pitchFamily="18" charset="0"/>
                <a:cs typeface="Times New Roman" pitchFamily="18" charset="0"/>
              </a:rPr>
              <a:t> aspirin and beta-blockers , colds and flu </a:t>
            </a:r>
          </a:p>
          <a:p>
            <a:pPr marL="0" indent="0" algn="justLow">
              <a:lnSpc>
                <a:spcPct val="120000"/>
              </a:lnSpc>
              <a:buNone/>
            </a:pPr>
            <a:r>
              <a:rPr lang="en-US" sz="4800" dirty="0">
                <a:latin typeface="Times New Roman" pitchFamily="18" charset="0"/>
                <a:cs typeface="Times New Roman" pitchFamily="18" charset="0"/>
              </a:rPr>
              <a:t> Stress, intense emotions</a:t>
            </a:r>
          </a:p>
          <a:p>
            <a:pPr marL="0" indent="0" algn="justLow">
              <a:lnSpc>
                <a:spcPct val="120000"/>
              </a:lnSpc>
              <a:buNone/>
            </a:pPr>
            <a:r>
              <a:rPr lang="en-US" sz="4800" dirty="0">
                <a:latin typeface="Times New Roman" pitchFamily="18" charset="0"/>
                <a:cs typeface="Times New Roman" pitchFamily="18" charset="0"/>
              </a:rPr>
              <a:t>Environment stimulus: </a:t>
            </a:r>
          </a:p>
          <a:p>
            <a:pPr algn="justLow">
              <a:lnSpc>
                <a:spcPct val="120000"/>
              </a:lnSpc>
              <a:buFont typeface="Wingdings" panose="05000000000000000000" pitchFamily="2" charset="2"/>
              <a:buChar char="ü"/>
            </a:pPr>
            <a:r>
              <a:rPr lang="en-US" sz="4800" b="1" dirty="0">
                <a:latin typeface="Times New Roman" pitchFamily="18" charset="0"/>
                <a:cs typeface="Times New Roman" pitchFamily="18" charset="0"/>
              </a:rPr>
              <a:t>Irritants: </a:t>
            </a:r>
            <a:r>
              <a:rPr lang="en-US" sz="4800" dirty="0">
                <a:latin typeface="Times New Roman" pitchFamily="18" charset="0"/>
                <a:cs typeface="Times New Roman" pitchFamily="18" charset="0"/>
              </a:rPr>
              <a:t>smoking, air pollution, cold weather, strong odors painting , perfume </a:t>
            </a:r>
          </a:p>
          <a:p>
            <a:pPr algn="justLow">
              <a:lnSpc>
                <a:spcPct val="120000"/>
              </a:lnSpc>
              <a:buFont typeface="Wingdings" panose="05000000000000000000" pitchFamily="2" charset="2"/>
              <a:buChar char="ü"/>
            </a:pPr>
            <a:r>
              <a:rPr lang="en-US" sz="4800" b="1" dirty="0">
                <a:latin typeface="Times New Roman" pitchFamily="18" charset="0"/>
                <a:cs typeface="Times New Roman" pitchFamily="18" charset="0"/>
              </a:rPr>
              <a:t>Allergens: </a:t>
            </a:r>
            <a:r>
              <a:rPr lang="en-US" sz="4800" dirty="0">
                <a:latin typeface="Times New Roman" pitchFamily="18" charset="0"/>
                <a:cs typeface="Times New Roman" pitchFamily="18" charset="0"/>
              </a:rPr>
              <a:t>animals, dust mites, cockroaches , pollen from trees, grass , mold (indoor and outdoor) </a:t>
            </a:r>
          </a:p>
          <a:p>
            <a:pPr algn="justLow" rtl="0">
              <a:buFont typeface="Wingdings" pitchFamily="2" charset="2"/>
              <a:buChar char="ü"/>
            </a:pPr>
            <a:endParaRPr lang="en-US" sz="4800" dirty="0">
              <a:latin typeface="Times New Roman" pitchFamily="18" charset="0"/>
              <a:cs typeface="Times New Roman" pitchFamily="18" charset="0"/>
            </a:endParaRPr>
          </a:p>
          <a:p>
            <a:pPr marL="0" indent="0" algn="justLow">
              <a:buNone/>
            </a:pPr>
            <a:endParaRPr lang="en-US" sz="4800" dirty="0">
              <a:latin typeface="Times New Roman" pitchFamily="18" charset="0"/>
              <a:cs typeface="Times New Roman" pitchFamily="18" charset="0"/>
            </a:endParaRP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4323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Diagnostic Tests of Asthma:</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2278" y="1311965"/>
            <a:ext cx="11834192" cy="5393635"/>
          </a:xfrm>
        </p:spPr>
        <p:txBody>
          <a:bodyPr>
            <a:normAutofit/>
          </a:bodyPr>
          <a:lstStyle/>
          <a:p>
            <a:pPr marL="0" indent="0" algn="justLow">
              <a:buNone/>
            </a:pPr>
            <a:r>
              <a:rPr lang="en-US" sz="4400" dirty="0">
                <a:latin typeface="Times New Roman" pitchFamily="18" charset="0"/>
                <a:cs typeface="Times New Roman" pitchFamily="18" charset="0"/>
              </a:rPr>
              <a:t>	History and physical exam</a:t>
            </a:r>
          </a:p>
          <a:p>
            <a:pPr marL="0" indent="0" algn="justLow">
              <a:buNone/>
            </a:pPr>
            <a:r>
              <a:rPr lang="en-US" sz="4400" dirty="0">
                <a:latin typeface="Times New Roman" pitchFamily="18" charset="0"/>
                <a:cs typeface="Times New Roman" pitchFamily="18" charset="0"/>
              </a:rPr>
              <a:t>	Chest x-ray </a:t>
            </a:r>
          </a:p>
          <a:p>
            <a:pPr marL="0" indent="0" algn="justLow">
              <a:buNone/>
            </a:pPr>
            <a:r>
              <a:rPr lang="en-US" sz="4400" dirty="0">
                <a:latin typeface="Times New Roman" pitchFamily="18" charset="0"/>
                <a:cs typeface="Times New Roman" pitchFamily="18" charset="0"/>
              </a:rPr>
              <a:t>	Pulmonary function tests </a:t>
            </a:r>
          </a:p>
          <a:p>
            <a:pPr marL="0" indent="0" algn="justLow">
              <a:buNone/>
            </a:pPr>
            <a:r>
              <a:rPr lang="en-US" sz="4400" dirty="0">
                <a:latin typeface="Times New Roman" pitchFamily="18" charset="0"/>
                <a:cs typeface="Times New Roman" pitchFamily="18" charset="0"/>
              </a:rPr>
              <a:t>	Blood and sputum culture </a:t>
            </a:r>
          </a:p>
          <a:p>
            <a:pPr marL="0" indent="0" algn="justLow">
              <a:buNone/>
            </a:pPr>
            <a:r>
              <a:rPr lang="en-US" sz="4400" dirty="0">
                <a:latin typeface="Times New Roman" pitchFamily="18" charset="0"/>
                <a:cs typeface="Times New Roman" pitchFamily="18" charset="0"/>
              </a:rPr>
              <a:t>	Arterial blood gases (ABG’s) </a:t>
            </a:r>
          </a:p>
          <a:p>
            <a:pPr marL="0" indent="0" algn="justLow">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042775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0"/>
            <a:ext cx="9252520" cy="1417638"/>
          </a:xfrm>
        </p:spPr>
        <p:txBody>
          <a:bodyPr>
            <a:noAutofit/>
          </a:bodyPr>
          <a:lstStyle/>
          <a:p>
            <a:pP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Management of Asthma</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79443"/>
            <a:ext cx="12192000" cy="5676551"/>
          </a:xfrm>
        </p:spPr>
        <p:txBody>
          <a:bodyPr>
            <a:normAutofit fontScale="85000" lnSpcReduction="10000"/>
          </a:bodyPr>
          <a:lstStyle/>
          <a:p>
            <a:pPr marL="0" indent="0">
              <a:lnSpc>
                <a:spcPct val="110000"/>
              </a:lnSpc>
              <a:buNone/>
            </a:pPr>
            <a:r>
              <a:rPr lang="en-US" sz="4000" b="1" dirty="0">
                <a:latin typeface="Times New Roman" pitchFamily="18" charset="0"/>
                <a:cs typeface="Times New Roman" pitchFamily="18" charset="0"/>
              </a:rPr>
              <a:t>a.)Long-term control medicines, controllers or preventers: </a:t>
            </a:r>
            <a:r>
              <a:rPr lang="en-US" sz="4000" dirty="0">
                <a:latin typeface="Times New Roman" pitchFamily="18" charset="0"/>
                <a:cs typeface="Times New Roman" pitchFamily="18" charset="0"/>
              </a:rPr>
              <a:t>Controllers should be taken every day usually over long periods of time to prevent symptoms and asthma episodes or attacks. </a:t>
            </a:r>
          </a:p>
          <a:p>
            <a:pPr marL="0" indent="0" algn="justLow">
              <a:lnSpc>
                <a:spcPct val="110000"/>
              </a:lnSpc>
              <a:buNone/>
            </a:pPr>
            <a:r>
              <a:rPr lang="en-US" sz="4000" b="1" dirty="0">
                <a:latin typeface="Times New Roman" pitchFamily="18" charset="0"/>
                <a:cs typeface="Times New Roman" pitchFamily="18" charset="0"/>
              </a:rPr>
              <a:t>Controllers </a:t>
            </a:r>
          </a:p>
          <a:p>
            <a:pPr marL="0" indent="0" algn="justLow">
              <a:lnSpc>
                <a:spcPct val="110000"/>
              </a:lnSpc>
              <a:buNone/>
            </a:pPr>
            <a:r>
              <a:rPr lang="en-US" sz="4000" dirty="0">
                <a:latin typeface="Times New Roman" pitchFamily="18" charset="0"/>
                <a:cs typeface="Times New Roman" pitchFamily="18" charset="0"/>
              </a:rPr>
              <a:t>Inhaled corticosteroid. </a:t>
            </a:r>
          </a:p>
          <a:p>
            <a:pPr marL="0" indent="0" algn="justLow">
              <a:lnSpc>
                <a:spcPct val="110000"/>
              </a:lnSpc>
              <a:buNone/>
            </a:pPr>
            <a:r>
              <a:rPr lang="en-US" sz="4000" dirty="0">
                <a:latin typeface="Times New Roman" pitchFamily="18" charset="0"/>
                <a:cs typeface="Times New Roman" pitchFamily="18" charset="0"/>
              </a:rPr>
              <a:t>Long-acting beta-2 agonists (LABAs)</a:t>
            </a:r>
          </a:p>
          <a:p>
            <a:pPr marL="0" indent="0" algn="justLow">
              <a:lnSpc>
                <a:spcPct val="110000"/>
              </a:lnSpc>
              <a:buNone/>
            </a:pPr>
            <a:r>
              <a:rPr lang="en-US" sz="4000" dirty="0">
                <a:latin typeface="Times New Roman" pitchFamily="18" charset="0"/>
                <a:cs typeface="Times New Roman" pitchFamily="18" charset="0"/>
              </a:rPr>
              <a:t>Leukotriene modifiers</a:t>
            </a:r>
          </a:p>
          <a:p>
            <a:pPr marL="0" indent="0" algn="justLow">
              <a:lnSpc>
                <a:spcPct val="110000"/>
              </a:lnSpc>
              <a:buNone/>
            </a:pPr>
            <a:r>
              <a:rPr lang="en-US" sz="4000" dirty="0">
                <a:latin typeface="Times New Roman" pitchFamily="18" charset="0"/>
                <a:cs typeface="Times New Roman" pitchFamily="18" charset="0"/>
              </a:rPr>
              <a:t>Cromolyn and nedocromil (</a:t>
            </a:r>
            <a:r>
              <a:rPr lang="en-US" sz="4000" dirty="0" err="1">
                <a:latin typeface="Times New Roman" pitchFamily="18" charset="0"/>
                <a:cs typeface="Times New Roman" pitchFamily="18" charset="0"/>
              </a:rPr>
              <a:t>Tilade</a:t>
            </a:r>
            <a:r>
              <a:rPr lang="en-US" sz="4000" dirty="0">
                <a:latin typeface="Times New Roman" pitchFamily="18" charset="0"/>
                <a:cs typeface="Times New Roman" pitchFamily="18" charset="0"/>
              </a:rPr>
              <a:t>).</a:t>
            </a:r>
          </a:p>
          <a:p>
            <a:pPr marL="0" indent="0" algn="justLow">
              <a:lnSpc>
                <a:spcPct val="110000"/>
              </a:lnSpc>
              <a:buNone/>
            </a:pPr>
            <a:r>
              <a:rPr lang="en-US" sz="4000" dirty="0">
                <a:latin typeface="Times New Roman" pitchFamily="18" charset="0"/>
                <a:cs typeface="Times New Roman" pitchFamily="18" charset="0"/>
              </a:rPr>
              <a:t>Theophylline </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366265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0"/>
            <a:ext cx="9252520" cy="1417638"/>
          </a:xfrm>
        </p:spPr>
        <p:txBody>
          <a:bodyPr>
            <a:noAutofit/>
          </a:bodyPr>
          <a:lstStyle/>
          <a:p>
            <a:pP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Management of Asthma</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272209"/>
            <a:ext cx="12099235" cy="5989982"/>
          </a:xfrm>
        </p:spPr>
        <p:txBody>
          <a:bodyPr>
            <a:normAutofit fontScale="32500" lnSpcReduction="20000"/>
          </a:bodyPr>
          <a:lstStyle/>
          <a:p>
            <a:pPr marL="0" indent="0">
              <a:lnSpc>
                <a:spcPct val="120000"/>
              </a:lnSpc>
              <a:buNone/>
            </a:pPr>
            <a:r>
              <a:rPr lang="en-US" sz="7400" b="1" dirty="0">
                <a:latin typeface="Times New Roman" pitchFamily="18" charset="0"/>
                <a:cs typeface="Times New Roman" pitchFamily="18" charset="0"/>
              </a:rPr>
              <a:t>b.) Quick-relief medications (relievers): a short-term solution for breathing problems: </a:t>
            </a:r>
            <a:r>
              <a:rPr lang="en-US" sz="7400" dirty="0">
                <a:latin typeface="Times New Roman" pitchFamily="18" charset="0"/>
                <a:cs typeface="Times New Roman" pitchFamily="18" charset="0"/>
              </a:rPr>
              <a:t>Relievers are taken at the first signs of asthma symptoms for immediate relief. </a:t>
            </a:r>
          </a:p>
          <a:p>
            <a:pPr marL="0" indent="0" algn="justLow">
              <a:lnSpc>
                <a:spcPct val="120000"/>
              </a:lnSpc>
              <a:buNone/>
            </a:pPr>
            <a:r>
              <a:rPr lang="en-US" sz="7400" b="1" dirty="0">
                <a:latin typeface="Times New Roman" pitchFamily="18" charset="0"/>
                <a:cs typeface="Times New Roman" pitchFamily="18" charset="0"/>
              </a:rPr>
              <a:t>Relievers </a:t>
            </a:r>
          </a:p>
          <a:p>
            <a:pPr marL="0" indent="0" algn="justLow">
              <a:lnSpc>
                <a:spcPct val="120000"/>
              </a:lnSpc>
              <a:buNone/>
            </a:pPr>
            <a:r>
              <a:rPr lang="en-US" sz="7400" dirty="0">
                <a:latin typeface="Times New Roman" pitchFamily="18" charset="0"/>
                <a:cs typeface="Times New Roman" pitchFamily="18" charset="0"/>
              </a:rPr>
              <a:t>Bronchodilators. </a:t>
            </a:r>
          </a:p>
          <a:p>
            <a:pPr marL="0" indent="0" algn="justLow">
              <a:lnSpc>
                <a:spcPct val="120000"/>
              </a:lnSpc>
              <a:buNone/>
            </a:pPr>
            <a:r>
              <a:rPr lang="en-US" sz="7400" dirty="0">
                <a:latin typeface="Times New Roman" pitchFamily="18" charset="0"/>
                <a:cs typeface="Times New Roman" pitchFamily="18" charset="0"/>
              </a:rPr>
              <a:t>Short-acting beta-2 agonists</a:t>
            </a:r>
          </a:p>
          <a:p>
            <a:pPr marL="0" indent="0" algn="justLow">
              <a:lnSpc>
                <a:spcPct val="120000"/>
              </a:lnSpc>
              <a:buNone/>
            </a:pPr>
            <a:r>
              <a:rPr lang="en-US" sz="7400" dirty="0">
                <a:latin typeface="Times New Roman" pitchFamily="18" charset="0"/>
                <a:cs typeface="Times New Roman" pitchFamily="18" charset="0"/>
              </a:rPr>
              <a:t>Ipratropium (Atrovent) </a:t>
            </a:r>
          </a:p>
          <a:p>
            <a:pPr marL="0" indent="0" algn="justLow">
              <a:lnSpc>
                <a:spcPct val="120000"/>
              </a:lnSpc>
              <a:buNone/>
            </a:pPr>
            <a:r>
              <a:rPr lang="en-US" sz="7400" dirty="0">
                <a:latin typeface="Times New Roman" pitchFamily="18" charset="0"/>
                <a:cs typeface="Times New Roman" pitchFamily="18" charset="0"/>
              </a:rPr>
              <a:t>Oral and intravenous corticosteroids </a:t>
            </a:r>
          </a:p>
          <a:p>
            <a:pPr marL="0" indent="0" algn="justLow">
              <a:lnSpc>
                <a:spcPct val="120000"/>
              </a:lnSpc>
              <a:buNone/>
            </a:pPr>
            <a:r>
              <a:rPr lang="en-US" sz="7400" dirty="0">
                <a:latin typeface="Times New Roman" pitchFamily="18" charset="0"/>
                <a:cs typeface="Times New Roman" pitchFamily="18" charset="0"/>
              </a:rPr>
              <a:t>Medications for allergy-induced asthma </a:t>
            </a:r>
          </a:p>
          <a:p>
            <a:pPr marL="0" indent="0" algn="justLow">
              <a:lnSpc>
                <a:spcPct val="120000"/>
              </a:lnSpc>
              <a:buNone/>
            </a:pPr>
            <a:r>
              <a:rPr lang="en-US" sz="7400" dirty="0">
                <a:latin typeface="Times New Roman" pitchFamily="18" charset="0"/>
                <a:cs typeface="Times New Roman" pitchFamily="18" charset="0"/>
              </a:rPr>
              <a:t>Immunotherapy</a:t>
            </a:r>
          </a:p>
          <a:p>
            <a:pPr marL="0" indent="0" algn="justLow">
              <a:lnSpc>
                <a:spcPct val="120000"/>
              </a:lnSpc>
              <a:buNone/>
            </a:pPr>
            <a:r>
              <a:rPr lang="en-US" sz="7400" dirty="0">
                <a:latin typeface="Times New Roman" pitchFamily="18" charset="0"/>
                <a:cs typeface="Times New Roman" pitchFamily="18" charset="0"/>
              </a:rPr>
              <a:t>Anti-</a:t>
            </a:r>
            <a:r>
              <a:rPr lang="en-US" sz="7400" dirty="0" err="1">
                <a:latin typeface="Times New Roman" pitchFamily="18" charset="0"/>
                <a:cs typeface="Times New Roman" pitchFamily="18" charset="0"/>
              </a:rPr>
              <a:t>IgE</a:t>
            </a:r>
            <a:r>
              <a:rPr lang="en-US" sz="7400" dirty="0">
                <a:latin typeface="Times New Roman" pitchFamily="18" charset="0"/>
                <a:cs typeface="Times New Roman" pitchFamily="18" charset="0"/>
              </a:rPr>
              <a:t> monoclonal antibodies </a:t>
            </a:r>
          </a:p>
          <a:p>
            <a:pPr marL="0" indent="0">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712684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84784"/>
          </a:xfrm>
        </p:spPr>
        <p:txBody>
          <a:bodyPr>
            <a:noAutofit/>
          </a:bodyPr>
          <a:lstStyle/>
          <a:p>
            <a:pP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9. Children with OTITIS MEDIA (OM)</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5" name="Content Placeholder 4">
            <a:extLst>
              <a:ext uri="{FF2B5EF4-FFF2-40B4-BE49-F238E27FC236}">
                <a16:creationId xmlns:a16="http://schemas.microsoft.com/office/drawing/2014/main" id="{081DD506-F8BE-43C5-8096-C08D4B127882}"/>
              </a:ext>
            </a:extLst>
          </p:cNvPr>
          <p:cNvSpPr>
            <a:spLocks noGrp="1"/>
          </p:cNvSpPr>
          <p:nvPr>
            <p:ph idx="1"/>
          </p:nvPr>
        </p:nvSpPr>
        <p:spPr>
          <a:xfrm>
            <a:off x="145774" y="1338470"/>
            <a:ext cx="11926956" cy="5380382"/>
          </a:xfrm>
        </p:spPr>
        <p:txBody>
          <a:bodyPr>
            <a:normAutofit lnSpcReduction="10000"/>
          </a:bodyPr>
          <a:lstStyle/>
          <a:p>
            <a:pPr>
              <a:buFont typeface="Wingdings" panose="05000000000000000000" pitchFamily="2" charset="2"/>
              <a:buChar char="v"/>
            </a:pPr>
            <a:r>
              <a:rPr lang="en-US" sz="4000" dirty="0">
                <a:latin typeface="Times New Roman" pitchFamily="18" charset="0"/>
                <a:cs typeface="Times New Roman" pitchFamily="18" charset="0"/>
              </a:rPr>
              <a:t>It is an inflammation of the middle ear space</a:t>
            </a:r>
          </a:p>
          <a:p>
            <a:pPr marL="0" indent="0" algn="justLow">
              <a:buNone/>
            </a:pPr>
            <a:r>
              <a:rPr lang="en-US" sz="4000" dirty="0">
                <a:latin typeface="Times New Roman" pitchFamily="18" charset="0"/>
                <a:cs typeface="Times New Roman" pitchFamily="18" charset="0"/>
              </a:rPr>
              <a:t>Bacteria from the back of the nose, sore throats, colds, or other respiratory problems can travel through the lining or passageway of Eustachian tube directly into the middle ear cavity and get trapped. </a:t>
            </a:r>
          </a:p>
          <a:p>
            <a:pPr marL="0" indent="0" algn="justLow">
              <a:buNone/>
            </a:pPr>
            <a:r>
              <a:rPr lang="en-US" sz="4000" dirty="0">
                <a:latin typeface="Times New Roman" pitchFamily="18" charset="0"/>
                <a:cs typeface="Times New Roman" pitchFamily="18" charset="0"/>
              </a:rPr>
              <a:t>These germs can breed in the trapped fluid. </a:t>
            </a:r>
          </a:p>
          <a:p>
            <a:pPr marL="0" indent="0">
              <a:buNone/>
            </a:pPr>
            <a:r>
              <a:rPr lang="en-US" sz="4000" dirty="0">
                <a:latin typeface="Times New Roman" pitchFamily="18" charset="0"/>
                <a:cs typeface="Times New Roman" pitchFamily="18" charset="0"/>
              </a:rPr>
              <a:t>If the Eustachian tube gets infected/ inflamed, the fluid cannot drain through the tube, causing obstruction of the Eustachian tube, results in an ear infection</a:t>
            </a:r>
            <a:endParaRPr lang="en-US" sz="4000" dirty="0"/>
          </a:p>
        </p:txBody>
      </p:sp>
    </p:spTree>
    <p:extLst>
      <p:ext uri="{BB962C8B-B14F-4D97-AF65-F5344CB8AC3E}">
        <p14:creationId xmlns:p14="http://schemas.microsoft.com/office/powerpoint/2010/main" val="2020011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820472" cy="1417638"/>
          </a:xfrm>
        </p:spPr>
        <p:txBody>
          <a:bodyPr>
            <a:noAutofit/>
          </a:bodyPr>
          <a:lstStyle/>
          <a:p>
            <a:pPr rtl="0"/>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Middle Ear Effusion: </a:t>
            </a:r>
            <a:br>
              <a:rPr lang="en-US" sz="6600" b="1" dirty="0">
                <a:solidFill>
                  <a:srgbClr val="C00000"/>
                </a:solidFill>
                <a:latin typeface="Times New Roman" pitchFamily="18" charset="0"/>
                <a:cs typeface="Times New Roman" pitchFamily="18" charset="0"/>
              </a:rPr>
            </a:br>
            <a:endParaRPr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a:bodyPr>
          <a:lstStyle/>
          <a:p>
            <a:pPr>
              <a:buFont typeface="Wingdings" panose="05000000000000000000" pitchFamily="2" charset="2"/>
              <a:buChar char="v"/>
            </a:pPr>
            <a:r>
              <a:rPr lang="en-US" sz="4800" dirty="0">
                <a:latin typeface="Times New Roman" pitchFamily="18" charset="0"/>
                <a:cs typeface="Times New Roman" pitchFamily="18" charset="0"/>
              </a:rPr>
              <a:t>It is the liquid resulting from Otitis Media. </a:t>
            </a:r>
          </a:p>
          <a:p>
            <a:pPr marL="0" indent="0" algn="justLow">
              <a:buNone/>
            </a:pPr>
            <a:r>
              <a:rPr lang="en-US" sz="4800" dirty="0">
                <a:latin typeface="Times New Roman" pitchFamily="18" charset="0"/>
                <a:cs typeface="Times New Roman" pitchFamily="18" charset="0"/>
              </a:rPr>
              <a:t>An effusion may be:</a:t>
            </a:r>
          </a:p>
          <a:p>
            <a:pPr algn="justLow" rtl="0">
              <a:buFont typeface="Wingdings" pitchFamily="2" charset="2"/>
              <a:buChar char="ü"/>
            </a:pPr>
            <a:r>
              <a:rPr lang="en-US" sz="4800" dirty="0">
                <a:latin typeface="Times New Roman" pitchFamily="18" charset="0"/>
                <a:cs typeface="Times New Roman" pitchFamily="18" charset="0"/>
              </a:rPr>
              <a:t>Serous (thin, watery), </a:t>
            </a:r>
          </a:p>
          <a:p>
            <a:pPr algn="justLow" rtl="0">
              <a:buFont typeface="Wingdings" pitchFamily="2" charset="2"/>
              <a:buChar char="ü"/>
            </a:pPr>
            <a:r>
              <a:rPr lang="en-US" sz="4800" dirty="0" err="1">
                <a:latin typeface="Times New Roman" pitchFamily="18" charset="0"/>
                <a:cs typeface="Times New Roman" pitchFamily="18" charset="0"/>
              </a:rPr>
              <a:t>Mucoid</a:t>
            </a:r>
            <a:r>
              <a:rPr lang="en-US" sz="4800" dirty="0">
                <a:latin typeface="Times New Roman" pitchFamily="18" charset="0"/>
                <a:cs typeface="Times New Roman" pitchFamily="18" charset="0"/>
              </a:rPr>
              <a:t> (viscid, thick), </a:t>
            </a:r>
          </a:p>
          <a:p>
            <a:pPr algn="justLow" rtl="0">
              <a:buFont typeface="Wingdings" pitchFamily="2" charset="2"/>
              <a:buChar char="ü"/>
            </a:pPr>
            <a:r>
              <a:rPr lang="en-US" sz="4800" dirty="0">
                <a:latin typeface="Times New Roman" pitchFamily="18" charset="0"/>
                <a:cs typeface="Times New Roman" pitchFamily="18" charset="0"/>
              </a:rPr>
              <a:t>Purulent (pus). </a:t>
            </a:r>
          </a:p>
        </p:txBody>
      </p:sp>
    </p:spTree>
    <p:extLst>
      <p:ext uri="{BB962C8B-B14F-4D97-AF65-F5344CB8AC3E}">
        <p14:creationId xmlns:p14="http://schemas.microsoft.com/office/powerpoint/2010/main" val="59878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820472" cy="1417638"/>
          </a:xfrm>
        </p:spPr>
        <p:txBody>
          <a:bodyPr>
            <a:noAutofit/>
          </a:bodyPr>
          <a:lstStyle/>
          <a:p>
            <a:pPr rtl="0"/>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Middle Ear Effusion: </a:t>
            </a:r>
            <a:br>
              <a:rPr lang="en-US" sz="6600" b="1" dirty="0">
                <a:solidFill>
                  <a:srgbClr val="C00000"/>
                </a:solidFill>
                <a:latin typeface="Times New Roman" pitchFamily="18" charset="0"/>
                <a:cs typeface="Times New Roman" pitchFamily="18" charset="0"/>
              </a:rPr>
            </a:br>
            <a:endParaRPr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600200"/>
            <a:ext cx="11979965" cy="5257800"/>
          </a:xfrm>
        </p:spPr>
        <p:txBody>
          <a:bodyPr>
            <a:normAutofit/>
          </a:bodyPr>
          <a:lstStyle/>
          <a:p>
            <a:pPr marL="0" indent="0" algn="justLow">
              <a:buNone/>
            </a:pPr>
            <a:r>
              <a:rPr lang="en-US" sz="4400" dirty="0">
                <a:latin typeface="Times New Roman" pitchFamily="18" charset="0"/>
                <a:cs typeface="Times New Roman" pitchFamily="18" charset="0"/>
              </a:rPr>
              <a:t>Otitis high in children   because:</a:t>
            </a:r>
          </a:p>
          <a:p>
            <a:pPr algn="justLow" rtl="0"/>
            <a:r>
              <a:rPr lang="en-US" sz="4400" dirty="0">
                <a:latin typeface="Times New Roman" pitchFamily="18" charset="0"/>
                <a:cs typeface="Times New Roman" pitchFamily="18" charset="0"/>
              </a:rPr>
              <a:t>Their short, wide, and more horizontal  auditory tube </a:t>
            </a:r>
            <a:r>
              <a:rPr lang="en-US" sz="4400" b="1" dirty="0">
                <a:latin typeface="Times New Roman" pitchFamily="18" charset="0"/>
                <a:cs typeface="Times New Roman" pitchFamily="18" charset="0"/>
              </a:rPr>
              <a:t>Eustachian  tube</a:t>
            </a:r>
          </a:p>
          <a:p>
            <a:pPr algn="justLow" rtl="0"/>
            <a:r>
              <a:rPr lang="en-US" sz="4400" dirty="0">
                <a:latin typeface="Times New Roman" pitchFamily="18" charset="0"/>
                <a:cs typeface="Times New Roman" pitchFamily="18" charset="0"/>
              </a:rPr>
              <a:t>They don’t drain efficiently </a:t>
            </a:r>
          </a:p>
          <a:p>
            <a:pPr algn="justLow" rtl="0"/>
            <a:r>
              <a:rPr lang="en-US" sz="4400" dirty="0">
                <a:latin typeface="Times New Roman" pitchFamily="18" charset="0"/>
                <a:cs typeface="Times New Roman" pitchFamily="18" charset="0"/>
              </a:rPr>
              <a:t>Recumbent position of the body in newborns. </a:t>
            </a:r>
          </a:p>
          <a:p>
            <a:pPr marL="0" indent="0" algn="justLow">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81967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0"/>
            <a:ext cx="9036496" cy="1417638"/>
          </a:xfrm>
        </p:spPr>
        <p:txBody>
          <a:bodyPr>
            <a:noAutofit/>
          </a:bodyPr>
          <a:lstStyle/>
          <a:p>
            <a:pPr rtl="0"/>
            <a:br>
              <a:rPr lang="en-US" sz="7200" b="1" dirty="0">
                <a:solidFill>
                  <a:srgbClr val="C00000"/>
                </a:solidFill>
                <a:latin typeface="Times New Roman" pitchFamily="18" charset="0"/>
                <a:cs typeface="Times New Roman" pitchFamily="18" charset="0"/>
              </a:rPr>
            </a:br>
            <a:r>
              <a:rPr lang="en-US" sz="7200" b="1" dirty="0">
                <a:solidFill>
                  <a:srgbClr val="C00000"/>
                </a:solidFill>
                <a:latin typeface="Times New Roman" pitchFamily="18" charset="0"/>
                <a:cs typeface="Times New Roman" pitchFamily="18" charset="0"/>
              </a:rPr>
              <a:t>Cause of Otitis Media:</a:t>
            </a:r>
            <a:br>
              <a:rPr lang="en-US" sz="7200" b="1" dirty="0">
                <a:solidFill>
                  <a:srgbClr val="C00000"/>
                </a:solidFill>
                <a:latin typeface="Times New Roman" pitchFamily="18" charset="0"/>
                <a:cs typeface="Times New Roman" pitchFamily="18" charset="0"/>
              </a:rPr>
            </a:br>
            <a:endParaRPr lang="en-US" sz="7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46226" cy="5257800"/>
          </a:xfrm>
        </p:spPr>
        <p:txBody>
          <a:bodyPr>
            <a:normAutofit/>
          </a:bodyPr>
          <a:lstStyle/>
          <a:p>
            <a:pPr marL="0" indent="0" algn="justLow">
              <a:buNone/>
            </a:pPr>
            <a:r>
              <a:rPr lang="en-US" sz="4000" b="1" dirty="0">
                <a:latin typeface="Times New Roman" pitchFamily="18" charset="0"/>
                <a:cs typeface="Times New Roman" pitchFamily="18" charset="0"/>
              </a:rPr>
              <a:t>Bacterial infection:  </a:t>
            </a:r>
          </a:p>
          <a:p>
            <a:pPr algn="justLow" rtl="0">
              <a:buFont typeface="Wingdings" pitchFamily="2" charset="2"/>
              <a:buChar char="ü"/>
            </a:pPr>
            <a:r>
              <a:rPr lang="en-US" sz="4000" dirty="0">
                <a:latin typeface="Times New Roman" pitchFamily="18" charset="0"/>
                <a:cs typeface="Times New Roman" pitchFamily="18" charset="0"/>
              </a:rPr>
              <a:t>Streptococcus Pneumonia, </a:t>
            </a:r>
          </a:p>
          <a:p>
            <a:pPr algn="justLow" rtl="0">
              <a:buFont typeface="Wingdings" pitchFamily="2" charset="2"/>
              <a:buChar char="ü"/>
            </a:pPr>
            <a:r>
              <a:rPr lang="en-US" sz="4000" dirty="0" err="1">
                <a:latin typeface="Times New Roman" pitchFamily="18" charset="0"/>
                <a:cs typeface="Times New Roman" pitchFamily="18" charset="0"/>
              </a:rPr>
              <a:t>Haemophilus</a:t>
            </a:r>
            <a:r>
              <a:rPr lang="en-US" sz="4000" dirty="0">
                <a:latin typeface="Times New Roman" pitchFamily="18" charset="0"/>
                <a:cs typeface="Times New Roman" pitchFamily="18" charset="0"/>
              </a:rPr>
              <a:t> Influenza.</a:t>
            </a:r>
          </a:p>
          <a:p>
            <a:pPr marL="0" indent="0" algn="justLow">
              <a:buNone/>
            </a:pPr>
            <a:r>
              <a:rPr lang="en-US" sz="4000" b="1" dirty="0">
                <a:latin typeface="Times New Roman" pitchFamily="18" charset="0"/>
                <a:cs typeface="Times New Roman" pitchFamily="18" charset="0"/>
              </a:rPr>
              <a:t>Viral infection: </a:t>
            </a:r>
          </a:p>
          <a:p>
            <a:pPr algn="justLow" rtl="0"/>
            <a:r>
              <a:rPr lang="en-US" sz="4000" dirty="0">
                <a:latin typeface="Times New Roman" pitchFamily="18" charset="0"/>
                <a:cs typeface="Times New Roman" pitchFamily="18" charset="0"/>
              </a:rPr>
              <a:t>Rhinoviruses, </a:t>
            </a:r>
          </a:p>
          <a:p>
            <a:pPr algn="justLow" rtl="0"/>
            <a:r>
              <a:rPr lang="en-US" sz="4000" dirty="0">
                <a:latin typeface="Times New Roman" pitchFamily="18" charset="0"/>
                <a:cs typeface="Times New Roman" pitchFamily="18" charset="0"/>
              </a:rPr>
              <a:t>Influenza Viruses, </a:t>
            </a:r>
          </a:p>
          <a:p>
            <a:pPr algn="justLow" rtl="0"/>
            <a:r>
              <a:rPr lang="en-US" sz="4000" dirty="0">
                <a:latin typeface="Times New Roman" pitchFamily="18" charset="0"/>
                <a:cs typeface="Times New Roman" pitchFamily="18" charset="0"/>
              </a:rPr>
              <a:t>Adenoviruses.</a:t>
            </a:r>
          </a:p>
          <a:p>
            <a:pPr algn="justLow" rtl="0"/>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80620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justLow"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Treatment of Common Cold</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84784"/>
            <a:ext cx="12046227" cy="5373216"/>
          </a:xfrm>
        </p:spPr>
        <p:txBody>
          <a:bodyPr>
            <a:normAutofit/>
          </a:bodyPr>
          <a:lstStyle/>
          <a:p>
            <a:pPr marL="0" indent="0">
              <a:buNone/>
            </a:pPr>
            <a:r>
              <a:rPr lang="en-US" sz="3600" dirty="0">
                <a:latin typeface="Times New Roman" pitchFamily="18" charset="0"/>
                <a:cs typeface="Times New Roman" pitchFamily="18" charset="0"/>
              </a:rPr>
              <a:t>Rest </a:t>
            </a:r>
          </a:p>
          <a:p>
            <a:pPr marL="0" indent="0">
              <a:buNone/>
            </a:pPr>
            <a:r>
              <a:rPr lang="en-US" sz="3600" dirty="0">
                <a:latin typeface="Times New Roman" pitchFamily="18" charset="0"/>
                <a:cs typeface="Times New Roman" pitchFamily="18" charset="0"/>
              </a:rPr>
              <a:t>Drink lots of Fluids. </a:t>
            </a:r>
          </a:p>
          <a:p>
            <a:pPr marL="0" indent="0">
              <a:buNone/>
            </a:pPr>
            <a:r>
              <a:rPr lang="en-US" sz="3600" dirty="0">
                <a:latin typeface="Times New Roman" pitchFamily="18" charset="0"/>
                <a:cs typeface="Times New Roman" pitchFamily="18" charset="0"/>
              </a:rPr>
              <a:t>Over-the-counter cold remedies. These won't actually shorten the length of a cold, but can help patient feel better.</a:t>
            </a:r>
          </a:p>
          <a:p>
            <a:pPr marL="0" indent="0">
              <a:buNone/>
            </a:pPr>
            <a:r>
              <a:rPr lang="en-US" sz="3600" dirty="0">
                <a:latin typeface="Times New Roman" pitchFamily="18" charset="0"/>
                <a:cs typeface="Times New Roman" pitchFamily="18" charset="0"/>
              </a:rPr>
              <a:t>It is not recommended using cough and cold drugs in children under age 6. </a:t>
            </a:r>
          </a:p>
          <a:p>
            <a:pPr marL="0" indent="0">
              <a:buNone/>
            </a:pPr>
            <a:r>
              <a:rPr lang="en-US" sz="3600" dirty="0">
                <a:latin typeface="Times New Roman" pitchFamily="18" charset="0"/>
                <a:cs typeface="Times New Roman" pitchFamily="18" charset="0"/>
              </a:rPr>
              <a:t>Antibiotics should not be used. </a:t>
            </a:r>
          </a:p>
          <a:p>
            <a:pPr marL="0" indent="0">
              <a:buNone/>
            </a:pPr>
            <a:r>
              <a:rPr lang="en-US" sz="3600" dirty="0">
                <a:latin typeface="Times New Roman" pitchFamily="18" charset="0"/>
                <a:cs typeface="Times New Roman" pitchFamily="18" charset="0"/>
              </a:rPr>
              <a:t>Antiviral drugs can clear up runny noses</a:t>
            </a:r>
          </a:p>
        </p:txBody>
      </p:sp>
    </p:spTree>
    <p:extLst>
      <p:ext uri="{BB962C8B-B14F-4D97-AF65-F5344CB8AC3E}">
        <p14:creationId xmlns:p14="http://schemas.microsoft.com/office/powerpoint/2010/main" val="1753547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0"/>
            <a:ext cx="11728174" cy="1099930"/>
          </a:xfrm>
        </p:spPr>
        <p:txBody>
          <a:bodyPr>
            <a:noAutofit/>
          </a:bodyPr>
          <a:lstStyle/>
          <a:p>
            <a:pPr algn="ctr" rtl="0"/>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Types of Otitis Media: </a:t>
            </a:r>
            <a:br>
              <a:rPr lang="en-US" sz="6600" b="1" dirty="0">
                <a:solidFill>
                  <a:srgbClr val="C00000"/>
                </a:solidFill>
                <a:latin typeface="Times New Roman" pitchFamily="18" charset="0"/>
                <a:cs typeface="Times New Roman" pitchFamily="18" charset="0"/>
              </a:rPr>
            </a:br>
            <a:endParaRPr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272209"/>
            <a:ext cx="11966713" cy="5585791"/>
          </a:xfrm>
        </p:spPr>
        <p:txBody>
          <a:bodyPr>
            <a:normAutofit fontScale="70000" lnSpcReduction="20000"/>
          </a:bodyPr>
          <a:lstStyle/>
          <a:p>
            <a:pPr marL="0" indent="0">
              <a:buNone/>
            </a:pPr>
            <a:r>
              <a:rPr lang="en-US" sz="5400" b="1" dirty="0">
                <a:latin typeface="Times New Roman" pitchFamily="18" charset="0"/>
                <a:cs typeface="Times New Roman" pitchFamily="18" charset="0"/>
              </a:rPr>
              <a:t>a</a:t>
            </a:r>
            <a:r>
              <a:rPr lang="en-US" sz="5700" b="1" dirty="0">
                <a:latin typeface="Times New Roman" pitchFamily="18" charset="0"/>
                <a:cs typeface="Times New Roman" pitchFamily="18" charset="0"/>
              </a:rPr>
              <a:t>.	Acute Otitis Media  : </a:t>
            </a:r>
          </a:p>
          <a:p>
            <a:pPr marL="0" indent="0">
              <a:buNone/>
            </a:pPr>
            <a:r>
              <a:rPr lang="en-US" sz="5700" dirty="0">
                <a:latin typeface="Times New Roman" pitchFamily="18" charset="0"/>
                <a:cs typeface="Times New Roman" pitchFamily="18" charset="0"/>
              </a:rPr>
              <a:t>Rapid onset and short duration 0 to 3 weeks in duration, Caused by a bacterial (85%) or viral (15%) infection   </a:t>
            </a:r>
          </a:p>
          <a:p>
            <a:pPr marL="0" indent="0" algn="justLow">
              <a:buNone/>
            </a:pPr>
            <a:r>
              <a:rPr lang="en-US" sz="5700" b="1" dirty="0">
                <a:solidFill>
                  <a:srgbClr val="C00000"/>
                </a:solidFill>
                <a:latin typeface="Times New Roman" pitchFamily="18" charset="0"/>
                <a:cs typeface="Times New Roman" pitchFamily="18" charset="0"/>
              </a:rPr>
              <a:t>Signs and Symptoms of Otitis Media: </a:t>
            </a:r>
          </a:p>
          <a:p>
            <a:pPr marL="0" indent="0" algn="justLow">
              <a:buNone/>
            </a:pPr>
            <a:r>
              <a:rPr lang="en-US" sz="5700" dirty="0">
                <a:latin typeface="Times New Roman" pitchFamily="18" charset="0"/>
                <a:cs typeface="Times New Roman" pitchFamily="18" charset="0"/>
              </a:rPr>
              <a:t>1.Irritability, pain, fever</a:t>
            </a:r>
          </a:p>
          <a:p>
            <a:pPr marL="0" indent="0" algn="justLow">
              <a:buNone/>
            </a:pPr>
            <a:r>
              <a:rPr lang="en-US" sz="5700" dirty="0">
                <a:latin typeface="Times New Roman" pitchFamily="18" charset="0"/>
                <a:cs typeface="Times New Roman" pitchFamily="18" charset="0"/>
              </a:rPr>
              <a:t>2. Vertigo balance problems</a:t>
            </a:r>
          </a:p>
          <a:p>
            <a:pPr marL="0" indent="0" algn="justLow">
              <a:buNone/>
            </a:pPr>
            <a:r>
              <a:rPr lang="en-US" sz="5700" dirty="0">
                <a:latin typeface="Times New Roman" pitchFamily="18" charset="0"/>
                <a:cs typeface="Times New Roman" pitchFamily="18" charset="0"/>
              </a:rPr>
              <a:t>3. Conjunctivitis inflammation of the eye</a:t>
            </a:r>
          </a:p>
          <a:p>
            <a:pPr marL="0" indent="0" algn="justLow">
              <a:buNone/>
            </a:pPr>
            <a:r>
              <a:rPr lang="en-US" sz="5700" dirty="0">
                <a:latin typeface="Times New Roman" pitchFamily="18" charset="0"/>
                <a:cs typeface="Times New Roman" pitchFamily="18" charset="0"/>
              </a:rPr>
              <a:t>4. Bulging and reddened ear drum. </a:t>
            </a:r>
          </a:p>
          <a:p>
            <a:pPr marL="0" indent="0" algn="justLow">
              <a:buNone/>
            </a:pPr>
            <a:r>
              <a:rPr lang="en-US" sz="5700" dirty="0">
                <a:latin typeface="Times New Roman" pitchFamily="18" charset="0"/>
                <a:cs typeface="Times New Roman" pitchFamily="18" charset="0"/>
              </a:rPr>
              <a:t>5.Drum may perforate (10-20%) causing a bloody, purulent discharge/pus (Otorrhea) </a:t>
            </a:r>
          </a:p>
          <a:p>
            <a:pPr marL="0" indent="0" algn="ctr">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2833700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417638"/>
          </a:xfrm>
        </p:spPr>
        <p:txBody>
          <a:bodyPr>
            <a:noAutofit/>
          </a:bodyPr>
          <a:lstStyle/>
          <a:p>
            <a:pPr rtl="0"/>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Types of Otitis Media: </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1953461" cy="5440362"/>
          </a:xfrm>
        </p:spPr>
        <p:txBody>
          <a:bodyPr>
            <a:normAutofit fontScale="77500" lnSpcReduction="20000"/>
          </a:bodyPr>
          <a:lstStyle/>
          <a:p>
            <a:pPr marL="0" indent="0" algn="ctr">
              <a:buNone/>
            </a:pPr>
            <a:r>
              <a:rPr lang="en-US" sz="4800" b="1" dirty="0">
                <a:latin typeface="Times New Roman" pitchFamily="18" charset="0"/>
                <a:cs typeface="Times New Roman" pitchFamily="18" charset="0"/>
              </a:rPr>
              <a:t>b. Otitis Media with Effusion (GLUE EAR): </a:t>
            </a:r>
          </a:p>
          <a:p>
            <a:pPr algn="justLow" rtl="0">
              <a:buFont typeface="Wingdings" pitchFamily="2" charset="2"/>
              <a:buChar char="§"/>
            </a:pPr>
            <a:r>
              <a:rPr lang="en-US" sz="4800" dirty="0">
                <a:latin typeface="Times New Roman" pitchFamily="18" charset="0"/>
                <a:cs typeface="Times New Roman" pitchFamily="18" charset="0"/>
              </a:rPr>
              <a:t>It is a build up of fluid in the middle ear for &gt;3 months.</a:t>
            </a:r>
          </a:p>
          <a:p>
            <a:pPr algn="justLow" rtl="0">
              <a:buFont typeface="Wingdings" pitchFamily="2" charset="2"/>
              <a:buChar char="§"/>
            </a:pPr>
            <a:r>
              <a:rPr lang="en-US" sz="4800" dirty="0">
                <a:latin typeface="Times New Roman" pitchFamily="18" charset="0"/>
                <a:cs typeface="Times New Roman" pitchFamily="18" charset="0"/>
              </a:rPr>
              <a:t>Caused by bacterial or viral infection. </a:t>
            </a:r>
          </a:p>
          <a:p>
            <a:pPr algn="justLow" rtl="0"/>
            <a:r>
              <a:rPr lang="en-US" sz="4800" dirty="0">
                <a:latin typeface="Times New Roman" pitchFamily="18" charset="0"/>
                <a:cs typeface="Times New Roman" pitchFamily="18" charset="0"/>
              </a:rPr>
              <a:t>NO signs and symptoms of acute infection (pain, redness of the eardrum, pus, and fever).  </a:t>
            </a:r>
          </a:p>
          <a:p>
            <a:pPr algn="justLow" rtl="0"/>
            <a:r>
              <a:rPr lang="en-US" sz="4800" dirty="0">
                <a:latin typeface="Times New Roman" pitchFamily="18" charset="0"/>
                <a:cs typeface="Times New Roman" pitchFamily="18" charset="0"/>
              </a:rPr>
              <a:t>No perforation of the eardrum. </a:t>
            </a:r>
          </a:p>
          <a:p>
            <a:pPr algn="justLow" rtl="0"/>
            <a:r>
              <a:rPr lang="en-US" sz="4800" dirty="0">
                <a:latin typeface="Times New Roman" pitchFamily="18" charset="0"/>
                <a:cs typeface="Times New Roman" pitchFamily="18" charset="0"/>
              </a:rPr>
              <a:t>No pain and tends to resolve spontaneously.  </a:t>
            </a:r>
          </a:p>
          <a:p>
            <a:pPr algn="justLow" rtl="0"/>
            <a:r>
              <a:rPr lang="en-US" sz="4800" dirty="0">
                <a:latin typeface="Times New Roman" pitchFamily="18" charset="0"/>
                <a:cs typeface="Times New Roman" pitchFamily="18" charset="0"/>
              </a:rPr>
              <a:t>Associated with increased risk of permanent damage to middle ear </a:t>
            </a:r>
            <a:r>
              <a:rPr lang="en-US" sz="4800" b="1" dirty="0">
                <a:latin typeface="Times New Roman" pitchFamily="18" charset="0"/>
                <a:cs typeface="Times New Roman" pitchFamily="18" charset="0"/>
              </a:rPr>
              <a:t>hearing impairment</a:t>
            </a:r>
            <a:r>
              <a:rPr lang="en-US" sz="4800" dirty="0">
                <a:latin typeface="Times New Roman" pitchFamily="18" charset="0"/>
                <a:cs typeface="Times New Roman" pitchFamily="18" charset="0"/>
              </a:rPr>
              <a:t>, </a:t>
            </a:r>
            <a:r>
              <a:rPr lang="en-US" sz="4800" b="1" dirty="0">
                <a:latin typeface="Times New Roman" pitchFamily="18" charset="0"/>
                <a:cs typeface="Times New Roman" pitchFamily="18" charset="0"/>
              </a:rPr>
              <a:t>impaired language </a:t>
            </a:r>
            <a:r>
              <a:rPr lang="en-US" sz="4800" dirty="0">
                <a:latin typeface="Times New Roman" pitchFamily="18" charset="0"/>
                <a:cs typeface="Times New Roman" pitchFamily="18" charset="0"/>
              </a:rPr>
              <a:t>development in children.</a:t>
            </a:r>
          </a:p>
          <a:p>
            <a:pPr algn="justLow" rtl="0">
              <a:buFont typeface="Wingdings" pitchFamily="2" charset="2"/>
              <a:buChar char="§"/>
            </a:pPr>
            <a:endParaRPr lang="en-US" sz="4800" dirty="0">
              <a:latin typeface="Times New Roman" pitchFamily="18" charset="0"/>
              <a:cs typeface="Times New Roman" pitchFamily="18" charset="0"/>
            </a:endParaRPr>
          </a:p>
          <a:p>
            <a:pPr algn="justLow" rtl="0"/>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238250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036496" cy="1417638"/>
          </a:xfrm>
        </p:spPr>
        <p:txBody>
          <a:bodyPr>
            <a:noAutofit/>
          </a:bodyPr>
          <a:lstStyle/>
          <a:p>
            <a:pP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Types of Otitis Media: </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099235" cy="5257800"/>
          </a:xfrm>
        </p:spPr>
        <p:txBody>
          <a:bodyPr>
            <a:normAutofit fontScale="92500" lnSpcReduction="10000"/>
          </a:bodyPr>
          <a:lstStyle/>
          <a:p>
            <a:pPr marL="0" indent="0" algn="ctr">
              <a:buNone/>
            </a:pPr>
            <a:r>
              <a:rPr lang="en-US" sz="4800" b="1" dirty="0">
                <a:latin typeface="Times New Roman" pitchFamily="18" charset="0"/>
                <a:cs typeface="Times New Roman" pitchFamily="18" charset="0"/>
              </a:rPr>
              <a:t>c.	Chronic Otitis Media:  </a:t>
            </a:r>
          </a:p>
          <a:p>
            <a:pPr algn="justLow" rtl="0">
              <a:buFont typeface="Wingdings" pitchFamily="2" charset="2"/>
              <a:buChar char="§"/>
            </a:pPr>
            <a:r>
              <a:rPr lang="en-US" sz="4800" dirty="0">
                <a:latin typeface="Times New Roman" pitchFamily="18" charset="0"/>
                <a:cs typeface="Times New Roman" pitchFamily="18" charset="0"/>
              </a:rPr>
              <a:t>Persistent inflammation for longer than 3 months.</a:t>
            </a:r>
          </a:p>
          <a:p>
            <a:pPr algn="justLow" rtl="0">
              <a:buFont typeface="Wingdings" pitchFamily="2" charset="2"/>
              <a:buChar char="§"/>
            </a:pPr>
            <a:r>
              <a:rPr lang="en-US" sz="4800" dirty="0">
                <a:latin typeface="Times New Roman" pitchFamily="18" charset="0"/>
                <a:cs typeface="Times New Roman" pitchFamily="18" charset="0"/>
              </a:rPr>
              <a:t>Characterized by perforated eardrum and muco-purulent discharge.</a:t>
            </a:r>
          </a:p>
          <a:p>
            <a:pPr algn="justLow" rtl="0">
              <a:buFont typeface="Wingdings" pitchFamily="2" charset="2"/>
              <a:buChar char="§"/>
            </a:pPr>
            <a:r>
              <a:rPr lang="en-US" sz="4800" dirty="0">
                <a:latin typeface="Times New Roman" pitchFamily="18" charset="0"/>
                <a:cs typeface="Times New Roman" pitchFamily="18" charset="0"/>
              </a:rPr>
              <a:t>  Often starts painlessly without fever.  </a:t>
            </a:r>
          </a:p>
          <a:p>
            <a:pPr algn="justLow" rtl="0">
              <a:buFont typeface="Wingdings" pitchFamily="2" charset="2"/>
              <a:buChar char="§"/>
            </a:pPr>
            <a:r>
              <a:rPr lang="en-US" sz="4800" dirty="0">
                <a:latin typeface="Times New Roman" pitchFamily="18" charset="0"/>
                <a:cs typeface="Times New Roman" pitchFamily="18" charset="0"/>
              </a:rPr>
              <a:t>Otorrhea</a:t>
            </a:r>
          </a:p>
          <a:p>
            <a:pPr algn="justLow" rtl="0">
              <a:buFont typeface="Wingdings" pitchFamily="2" charset="2"/>
              <a:buChar char="§"/>
            </a:pPr>
            <a:r>
              <a:rPr lang="en-US" sz="4800" dirty="0">
                <a:latin typeface="Times New Roman" pitchFamily="18" charset="0"/>
                <a:cs typeface="Times New Roman" pitchFamily="18" charset="0"/>
              </a:rPr>
              <a:t>Cause damage to middle ear and eardrum</a:t>
            </a:r>
          </a:p>
          <a:p>
            <a:pPr algn="justLow" rtl="0">
              <a:buFont typeface="Wingdings" pitchFamily="2" charset="2"/>
              <a:buChar char="§"/>
            </a:pPr>
            <a:r>
              <a:rPr lang="en-US" sz="4800" dirty="0">
                <a:latin typeface="Times New Roman" pitchFamily="18" charset="0"/>
                <a:cs typeface="Times New Roman" pitchFamily="18" charset="0"/>
              </a:rPr>
              <a:t>Accompanied with loss of hearing.</a:t>
            </a:r>
          </a:p>
          <a:p>
            <a:pPr algn="justLow" rtl="0">
              <a:buFont typeface="Wingdings" pitchFamily="2" charset="2"/>
              <a:buChar char="§"/>
            </a:pPr>
            <a:endParaRPr lang="en-US" sz="4800" dirty="0">
              <a:latin typeface="Times New Roman" pitchFamily="18" charset="0"/>
              <a:cs typeface="Times New Roman" pitchFamily="18" charset="0"/>
            </a:endParaRP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02591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64488" cy="1403648"/>
          </a:xfrm>
        </p:spPr>
        <p:txBody>
          <a:bodyPr>
            <a:noAutofit/>
          </a:bodyPr>
          <a:lstStyle/>
          <a:p>
            <a:pPr rtl="0"/>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Diagnosis of Otitis Media:</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00452" cy="5257800"/>
          </a:xfrm>
        </p:spPr>
        <p:txBody>
          <a:bodyPr/>
          <a:lstStyle/>
          <a:p>
            <a:pPr marL="0" indent="0" algn="justLow">
              <a:buNone/>
            </a:pPr>
            <a:r>
              <a:rPr lang="en-US" sz="4000" dirty="0">
                <a:latin typeface="Times New Roman" pitchFamily="18" charset="0"/>
                <a:cs typeface="Times New Roman" pitchFamily="18" charset="0"/>
              </a:rPr>
              <a:t>1-History </a:t>
            </a:r>
          </a:p>
          <a:p>
            <a:pPr marL="0" indent="0" algn="justLow">
              <a:buNone/>
            </a:pPr>
            <a:r>
              <a:rPr lang="en-US" sz="4000" dirty="0">
                <a:latin typeface="Times New Roman" pitchFamily="18" charset="0"/>
                <a:cs typeface="Times New Roman" pitchFamily="18" charset="0"/>
              </a:rPr>
              <a:t>2-Presence of middle ear effusion </a:t>
            </a:r>
          </a:p>
          <a:p>
            <a:pPr marL="0" indent="0" algn="justLow">
              <a:buNone/>
            </a:pPr>
            <a:r>
              <a:rPr lang="en-US" sz="4000" dirty="0">
                <a:latin typeface="Times New Roman" pitchFamily="18" charset="0"/>
                <a:cs typeface="Times New Roman" pitchFamily="18" charset="0"/>
              </a:rPr>
              <a:t>3-S&amp;S of middle ear inflammation</a:t>
            </a:r>
          </a:p>
          <a:p>
            <a:pPr marL="0" indent="0" algn="justLow">
              <a:buNone/>
            </a:pPr>
            <a:r>
              <a:rPr lang="en-US" sz="4000" dirty="0">
                <a:latin typeface="Times New Roman" pitchFamily="18" charset="0"/>
                <a:cs typeface="Times New Roman" pitchFamily="18" charset="0"/>
              </a:rPr>
              <a:t>4- Blood counts elevation.</a:t>
            </a:r>
          </a:p>
          <a:p>
            <a:pPr marL="0" indent="0" algn="justLow">
              <a:buNone/>
            </a:pPr>
            <a:r>
              <a:rPr lang="en-US" sz="4000" dirty="0">
                <a:latin typeface="Times New Roman" pitchFamily="18" charset="0"/>
                <a:cs typeface="Times New Roman" pitchFamily="18" charset="0"/>
              </a:rPr>
              <a:t>5-Hearing tests: Conductive hearing loss to evaluate degree of hearing loss </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21112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64488" cy="1417638"/>
          </a:xfrm>
        </p:spPr>
        <p:txBody>
          <a:bodyPr>
            <a:noAutofit/>
          </a:bodyPr>
          <a:lstStyle/>
          <a:p>
            <a:pPr rtl="0"/>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Treatment of Otitis Media    </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417638"/>
            <a:ext cx="12006470" cy="5440362"/>
          </a:xfrm>
        </p:spPr>
        <p:txBody>
          <a:bodyPr>
            <a:normAutofit/>
          </a:bodyPr>
          <a:lstStyle/>
          <a:p>
            <a:pPr marL="742950" indent="-742950" algn="justLow">
              <a:buAutoNum type="alphaLcParenR"/>
            </a:pPr>
            <a:r>
              <a:rPr lang="en-US" sz="3600" b="1" dirty="0">
                <a:latin typeface="Times New Roman" pitchFamily="18" charset="0"/>
                <a:cs typeface="Times New Roman" pitchFamily="18" charset="0"/>
              </a:rPr>
              <a:t>Antibiotic: </a:t>
            </a:r>
            <a:r>
              <a:rPr lang="en-US" sz="3600" dirty="0">
                <a:latin typeface="Times New Roman" pitchFamily="18" charset="0"/>
                <a:cs typeface="Times New Roman" pitchFamily="18" charset="0"/>
              </a:rPr>
              <a:t>Amoxicillin, Amoxicillin. </a:t>
            </a:r>
            <a:r>
              <a:rPr lang="en-US" sz="3600" u="sng" dirty="0">
                <a:latin typeface="Times New Roman" pitchFamily="18" charset="0"/>
                <a:cs typeface="Times New Roman" pitchFamily="18" charset="0"/>
              </a:rPr>
              <a:t>If allergic </a:t>
            </a:r>
            <a:r>
              <a:rPr lang="en-US" sz="3600" dirty="0">
                <a:latin typeface="Times New Roman" pitchFamily="18" charset="0"/>
                <a:cs typeface="Times New Roman" pitchFamily="18" charset="0"/>
              </a:rPr>
              <a:t>Cephalosporins, Cefuroxime, Erythromycin Azithromycin </a:t>
            </a:r>
          </a:p>
          <a:p>
            <a:pPr marL="0" indent="0" algn="justLow">
              <a:buNone/>
            </a:pPr>
            <a:r>
              <a:rPr lang="en-US" sz="3600" dirty="0">
                <a:latin typeface="Times New Roman" pitchFamily="18" charset="0"/>
                <a:cs typeface="Times New Roman" pitchFamily="18" charset="0"/>
              </a:rPr>
              <a:t>b)	Antihistamines </a:t>
            </a:r>
          </a:p>
          <a:p>
            <a:pPr marL="0" indent="0" algn="justLow">
              <a:buNone/>
            </a:pPr>
            <a:r>
              <a:rPr lang="en-US" sz="3600" dirty="0">
                <a:latin typeface="Times New Roman" pitchFamily="18" charset="0"/>
                <a:cs typeface="Times New Roman" pitchFamily="18" charset="0"/>
              </a:rPr>
              <a:t>c)	Best rest, light diet </a:t>
            </a:r>
          </a:p>
          <a:p>
            <a:pPr marL="0" indent="0" algn="justLow">
              <a:buNone/>
            </a:pPr>
            <a:r>
              <a:rPr lang="en-US" sz="3600" dirty="0">
                <a:latin typeface="Times New Roman" pitchFamily="18" charset="0"/>
                <a:cs typeface="Times New Roman" pitchFamily="18" charset="0"/>
              </a:rPr>
              <a:t>d)	Analgesics</a:t>
            </a:r>
          </a:p>
          <a:p>
            <a:pPr marL="0" indent="0" algn="justLow">
              <a:buNone/>
            </a:pPr>
            <a:r>
              <a:rPr lang="en-US" sz="3600" dirty="0">
                <a:latin typeface="Times New Roman" pitchFamily="18" charset="0"/>
                <a:cs typeface="Times New Roman" pitchFamily="18" charset="0"/>
              </a:rPr>
              <a:t>e)	Antipyretics</a:t>
            </a:r>
          </a:p>
          <a:p>
            <a:pPr marL="0" indent="0" algn="justLow">
              <a:buNone/>
            </a:pPr>
            <a:r>
              <a:rPr lang="en-US" sz="3600" b="1" dirty="0">
                <a:latin typeface="Times New Roman" pitchFamily="18" charset="0"/>
                <a:cs typeface="Times New Roman" pitchFamily="18" charset="0"/>
              </a:rPr>
              <a:t>Perforation of the drum  </a:t>
            </a:r>
          </a:p>
          <a:p>
            <a:pPr algn="justLow"/>
            <a:r>
              <a:rPr lang="en-US" sz="3600" dirty="0">
                <a:latin typeface="Times New Roman" pitchFamily="18" charset="0"/>
                <a:cs typeface="Times New Roman" pitchFamily="18" charset="0"/>
              </a:rPr>
              <a:t>Surgery: Myringotomy with placement of tubes to drain the fluid</a:t>
            </a:r>
          </a:p>
          <a:p>
            <a:pPr algn="ctr" rtl="0"/>
            <a:endParaRPr lang="en-US" sz="3600" dirty="0">
              <a:latin typeface="Times New Roman" pitchFamily="18" charset="0"/>
              <a:cs typeface="Times New Roman" pitchFamily="18" charset="0"/>
            </a:endParaRPr>
          </a:p>
          <a:p>
            <a:pPr marL="0" indent="0" algn="justLow">
              <a:buNone/>
            </a:pPr>
            <a:endParaRPr lang="en-US" dirty="0">
              <a:latin typeface="Times New Roman" pitchFamily="18" charset="0"/>
              <a:cs typeface="Times New Roman" pitchFamily="18" charset="0"/>
            </a:endParaRP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2642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417638"/>
          </a:xfrm>
        </p:spPr>
        <p:txBody>
          <a:bodyPr>
            <a:noAutofit/>
          </a:bodyPr>
          <a:lstStyle/>
          <a:p>
            <a:pPr algn="ct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10) Children with Congenital Diaphragmatic Hernia (CDH):</a:t>
            </a:r>
            <a:br>
              <a:rPr lang="en-US" dirty="0">
                <a:solidFill>
                  <a:srgbClr val="C00000"/>
                </a:solidFill>
                <a:latin typeface="Times New Roman" pitchFamily="18" charset="0"/>
                <a:cs typeface="Times New Roman" pitchFamily="18" charset="0"/>
              </a:rPr>
            </a:br>
            <a:endParaRPr lang="en-US" dirty="0">
              <a:solidFill>
                <a:srgbClr val="C00000"/>
              </a:solidFill>
            </a:endParaRPr>
          </a:p>
        </p:txBody>
      </p:sp>
      <p:sp>
        <p:nvSpPr>
          <p:cNvPr id="3" name="Content Placeholder 2"/>
          <p:cNvSpPr>
            <a:spLocks noGrp="1"/>
          </p:cNvSpPr>
          <p:nvPr>
            <p:ph idx="1"/>
          </p:nvPr>
        </p:nvSpPr>
        <p:spPr>
          <a:xfrm>
            <a:off x="-1" y="1417638"/>
            <a:ext cx="12192001" cy="5440362"/>
          </a:xfrm>
        </p:spPr>
        <p:txBody>
          <a:bodyPr>
            <a:noAutofit/>
          </a:bodyPr>
          <a:lstStyle/>
          <a:p>
            <a:pPr>
              <a:buFont typeface="Wingdings" pitchFamily="2" charset="2"/>
              <a:buChar char="§"/>
            </a:pPr>
            <a:r>
              <a:rPr lang="en-US" sz="3600" dirty="0">
                <a:latin typeface="Times New Roman" pitchFamily="18" charset="0"/>
                <a:cs typeface="Times New Roman" pitchFamily="18" charset="0"/>
              </a:rPr>
              <a:t>Defect in closure of pleuro-peritoneal canal impaired lung growth</a:t>
            </a:r>
          </a:p>
          <a:p>
            <a:pPr lvl="0">
              <a:buFont typeface="Wingdings" pitchFamily="2" charset="2"/>
              <a:buChar char="§"/>
            </a:pPr>
            <a:r>
              <a:rPr lang="en-US" sz="3600" dirty="0">
                <a:latin typeface="Times New Roman" pitchFamily="18" charset="0"/>
                <a:cs typeface="Times New Roman" pitchFamily="18" charset="0"/>
              </a:rPr>
              <a:t>8 % of all major congenital anomalies, Mortality rate nearing 70 %, 85% occur in left side of diaphragm</a:t>
            </a:r>
          </a:p>
          <a:p>
            <a:pPr lvl="0">
              <a:buFont typeface="Wingdings" pitchFamily="2" charset="2"/>
              <a:buChar char="§"/>
            </a:pPr>
            <a:r>
              <a:rPr lang="en-US" sz="3600" dirty="0">
                <a:latin typeface="Times New Roman" pitchFamily="18" charset="0"/>
                <a:cs typeface="Times New Roman" pitchFamily="18" charset="0"/>
              </a:rPr>
              <a:t>The cause of CDH is largely unknown, CDH can occur as part of a multiple malformation syndrome in up to 40% of infants (cardiovascular, genitourinary, and gastrointestinal malformations). CDH may be found in a variety of chromosomal anomalies including trisomy 13, trisomy 18</a:t>
            </a:r>
            <a:endParaRPr lang="en-US"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48139"/>
          </a:xfrm>
        </p:spPr>
        <p:txBody>
          <a:bodyPr>
            <a:noAutofit/>
          </a:bodyPr>
          <a:lstStyle/>
          <a:p>
            <a:pPr algn="ct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Diagnosis of CDH</a:t>
            </a:r>
            <a:br>
              <a:rPr lang="en-US" sz="5400" b="1" dirty="0">
                <a:solidFill>
                  <a:srgbClr val="C00000"/>
                </a:solidFill>
                <a:latin typeface="Times New Roman" pitchFamily="18" charset="0"/>
                <a:cs typeface="Times New Roman" pitchFamily="18" charset="0"/>
              </a:rPr>
            </a:br>
            <a:endParaRPr lang="en-US" sz="5400" b="1" dirty="0">
              <a:solidFill>
                <a:srgbClr val="C00000"/>
              </a:solidFill>
            </a:endParaRPr>
          </a:p>
        </p:txBody>
      </p:sp>
      <p:sp>
        <p:nvSpPr>
          <p:cNvPr id="3" name="Content Placeholder 2"/>
          <p:cNvSpPr>
            <a:spLocks noGrp="1"/>
          </p:cNvSpPr>
          <p:nvPr>
            <p:ph idx="1"/>
          </p:nvPr>
        </p:nvSpPr>
        <p:spPr>
          <a:xfrm>
            <a:off x="119270" y="848139"/>
            <a:ext cx="12072730" cy="6009861"/>
          </a:xfrm>
        </p:spPr>
        <p:txBody>
          <a:bodyPr>
            <a:normAutofit lnSpcReduction="10000"/>
          </a:bodyPr>
          <a:lstStyle/>
          <a:p>
            <a:pPr lvl="0">
              <a:buFont typeface="Wingdings" panose="05000000000000000000" pitchFamily="2" charset="2"/>
              <a:buChar char="q"/>
            </a:pPr>
            <a:r>
              <a:rPr lang="en-US" sz="3600" b="1" dirty="0">
                <a:solidFill>
                  <a:srgbClr val="C00000"/>
                </a:solidFill>
                <a:latin typeface="Times New Roman" pitchFamily="18" charset="0"/>
                <a:cs typeface="Times New Roman" pitchFamily="18" charset="0"/>
              </a:rPr>
              <a:t>Prenatal:</a:t>
            </a:r>
          </a:p>
          <a:p>
            <a:pPr lvl="0"/>
            <a:r>
              <a:rPr lang="en-US" sz="3600" dirty="0">
                <a:latin typeface="Times New Roman" pitchFamily="18" charset="0"/>
                <a:cs typeface="Times New Roman" pitchFamily="18" charset="0"/>
              </a:rPr>
              <a:t>Ultrasonography diagnosis (as early as the second trimester) </a:t>
            </a:r>
          </a:p>
          <a:p>
            <a:pPr lvl="0"/>
            <a:r>
              <a:rPr lang="en-US" sz="3600" dirty="0">
                <a:latin typeface="Times New Roman" pitchFamily="18" charset="0"/>
                <a:cs typeface="Times New Roman" pitchFamily="18" charset="0"/>
              </a:rPr>
              <a:t>Prenatal MR Imaging </a:t>
            </a:r>
          </a:p>
          <a:p>
            <a:pPr>
              <a:buFont typeface="Wingdings" panose="05000000000000000000" pitchFamily="2" charset="2"/>
              <a:buChar char="q"/>
            </a:pPr>
            <a:r>
              <a:rPr lang="en-US" sz="3600" b="1" dirty="0">
                <a:solidFill>
                  <a:srgbClr val="C00000"/>
                </a:solidFill>
                <a:latin typeface="Times New Roman" pitchFamily="18" charset="0"/>
                <a:cs typeface="Times New Roman" pitchFamily="18" charset="0"/>
              </a:rPr>
              <a:t>Postnatal </a:t>
            </a:r>
          </a:p>
          <a:p>
            <a:pPr>
              <a:buFont typeface="Wingdings" panose="05000000000000000000" pitchFamily="2" charset="2"/>
              <a:buChar char="ü"/>
            </a:pPr>
            <a:r>
              <a:rPr lang="en-US" sz="3600" dirty="0">
                <a:latin typeface="Times New Roman" pitchFamily="18" charset="0"/>
                <a:cs typeface="Times New Roman" pitchFamily="18" charset="0"/>
              </a:rPr>
              <a:t>Assessment: respiratory distress , scaphoid abdomen, auscultation of the lungs reveals poor air entry , shift of the heart to the side opposite</a:t>
            </a:r>
          </a:p>
          <a:p>
            <a:pPr lvl="0">
              <a:buFont typeface="Wingdings" panose="05000000000000000000" pitchFamily="2" charset="2"/>
              <a:buChar char="ü"/>
            </a:pPr>
            <a:r>
              <a:rPr lang="en-US" sz="3600" dirty="0">
                <a:latin typeface="Times New Roman" pitchFamily="18" charset="0"/>
                <a:cs typeface="Times New Roman" pitchFamily="18" charset="0"/>
              </a:rPr>
              <a:t>Lab Studies : arterial blood gas , chromosome studies , serum electrolytes </a:t>
            </a:r>
          </a:p>
          <a:p>
            <a:pPr lvl="0">
              <a:buFont typeface="Wingdings" panose="05000000000000000000" pitchFamily="2" charset="2"/>
              <a:buChar char="ü"/>
            </a:pPr>
            <a:r>
              <a:rPr lang="en-US" sz="3600" dirty="0">
                <a:latin typeface="Times New Roman" pitchFamily="18" charset="0"/>
                <a:cs typeface="Times New Roman" pitchFamily="18" charset="0"/>
              </a:rPr>
              <a:t>Imaging Studies : cardiac, renal, cranial ultrasonography </a:t>
            </a:r>
            <a:r>
              <a:rPr lang="en-US" sz="3600" dirty="0" err="1">
                <a:latin typeface="Times New Roman" pitchFamily="18" charset="0"/>
                <a:cs typeface="Times New Roman" pitchFamily="18" charset="0"/>
              </a:rPr>
              <a:t>chet</a:t>
            </a:r>
            <a:r>
              <a:rPr lang="en-US" sz="3600" dirty="0">
                <a:latin typeface="Times New Roman" pitchFamily="18" charset="0"/>
                <a:cs typeface="Times New Roman" pitchFamily="18" charset="0"/>
              </a:rPr>
              <a:t> x-ray </a:t>
            </a:r>
          </a:p>
          <a:p>
            <a:pPr marL="0" indent="0">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p:spPr>
        <p:txBody>
          <a:bodyPr>
            <a:noAutofit/>
          </a:bodyPr>
          <a:lstStyle/>
          <a:p>
            <a:pPr algn="ct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Management of Congenital Diaphragmatic Hernia</a:t>
            </a:r>
            <a:br>
              <a:rPr lang="en-US" sz="4800" b="1" dirty="0">
                <a:solidFill>
                  <a:srgbClr val="C00000"/>
                </a:solidFill>
                <a:latin typeface="Times New Roman" pitchFamily="18" charset="0"/>
                <a:cs typeface="Times New Roman" pitchFamily="18" charset="0"/>
              </a:rPr>
            </a:br>
            <a:endParaRPr lang="en-US" sz="4800" b="1" dirty="0">
              <a:solidFill>
                <a:srgbClr val="C00000"/>
              </a:solidFill>
            </a:endParaRPr>
          </a:p>
        </p:txBody>
      </p:sp>
      <p:sp>
        <p:nvSpPr>
          <p:cNvPr id="3" name="Content Placeholder 2"/>
          <p:cNvSpPr>
            <a:spLocks noGrp="1"/>
          </p:cNvSpPr>
          <p:nvPr>
            <p:ph idx="1"/>
          </p:nvPr>
        </p:nvSpPr>
        <p:spPr>
          <a:xfrm>
            <a:off x="0" y="1417983"/>
            <a:ext cx="12192000" cy="5440017"/>
          </a:xfrm>
        </p:spPr>
        <p:txBody>
          <a:bodyPr>
            <a:normAutofit fontScale="92500"/>
          </a:bodyPr>
          <a:lstStyle/>
          <a:p>
            <a:pPr>
              <a:buNone/>
            </a:pPr>
            <a:r>
              <a:rPr lang="en-US" sz="4000" b="1" dirty="0">
                <a:latin typeface="Times New Roman" pitchFamily="18" charset="0"/>
                <a:cs typeface="Times New Roman" pitchFamily="18" charset="0"/>
              </a:rPr>
              <a:t>1.) Prenatal management: </a:t>
            </a:r>
            <a:r>
              <a:rPr lang="en-US" sz="4000" dirty="0">
                <a:latin typeface="Times New Roman" pitchFamily="18" charset="0"/>
                <a:cs typeface="Times New Roman" pitchFamily="18" charset="0"/>
              </a:rPr>
              <a:t>Glucocorticoids, Thyrotropin-releasing hormone, Fetal surgical therapy (intrauterine) repair.</a:t>
            </a:r>
          </a:p>
          <a:p>
            <a:pPr>
              <a:buNone/>
            </a:pPr>
            <a:r>
              <a:rPr lang="en-US" sz="4000" b="1" dirty="0">
                <a:latin typeface="Times New Roman" pitchFamily="18" charset="0"/>
                <a:cs typeface="Times New Roman" pitchFamily="18" charset="0"/>
              </a:rPr>
              <a:t>2.) </a:t>
            </a:r>
            <a:r>
              <a:rPr lang="en-US" sz="4000" b="1" dirty="0">
                <a:solidFill>
                  <a:srgbClr val="C00000"/>
                </a:solidFill>
                <a:latin typeface="Times New Roman" pitchFamily="18" charset="0"/>
                <a:cs typeface="Times New Roman" pitchFamily="18" charset="0"/>
              </a:rPr>
              <a:t>Postnatal </a:t>
            </a:r>
            <a:r>
              <a:rPr lang="en-US" sz="4000" b="1" dirty="0">
                <a:latin typeface="Times New Roman" pitchFamily="18" charset="0"/>
                <a:cs typeface="Times New Roman" pitchFamily="18" charset="0"/>
              </a:rPr>
              <a:t>Management:</a:t>
            </a:r>
          </a:p>
          <a:p>
            <a:pPr>
              <a:buFont typeface="Wingdings" panose="05000000000000000000" pitchFamily="2" charset="2"/>
              <a:buChar char="ü"/>
            </a:pPr>
            <a:r>
              <a:rPr lang="en-US" sz="4000" dirty="0">
                <a:latin typeface="Times New Roman" pitchFamily="18" charset="0"/>
                <a:cs typeface="Times New Roman" pitchFamily="18" charset="0"/>
              </a:rPr>
              <a:t>No bag-mask ventilation</a:t>
            </a:r>
          </a:p>
          <a:p>
            <a:pPr>
              <a:buFont typeface="Wingdings" panose="05000000000000000000" pitchFamily="2" charset="2"/>
              <a:buChar char="ü"/>
            </a:pPr>
            <a:r>
              <a:rPr lang="en-US" sz="4000" dirty="0">
                <a:latin typeface="Times New Roman" pitchFamily="18" charset="0"/>
                <a:cs typeface="Times New Roman" pitchFamily="18" charset="0"/>
              </a:rPr>
              <a:t>Early intubation and Mechanical ventilation.</a:t>
            </a:r>
          </a:p>
          <a:p>
            <a:pPr>
              <a:buFont typeface="Wingdings" panose="05000000000000000000" pitchFamily="2" charset="2"/>
              <a:buChar char="ü"/>
            </a:pPr>
            <a:r>
              <a:rPr lang="en-US" sz="4000" dirty="0">
                <a:latin typeface="Times New Roman" pitchFamily="18" charset="0"/>
                <a:cs typeface="Times New Roman" pitchFamily="18" charset="0"/>
              </a:rPr>
              <a:t>Nitric Oxide  </a:t>
            </a:r>
          </a:p>
          <a:p>
            <a:pPr>
              <a:buFont typeface="Wingdings" panose="05000000000000000000" pitchFamily="2" charset="2"/>
              <a:buChar char="ü"/>
            </a:pPr>
            <a:r>
              <a:rPr lang="en-US" sz="4000" dirty="0">
                <a:latin typeface="Times New Roman" pitchFamily="18" charset="0"/>
                <a:cs typeface="Times New Roman" pitchFamily="18" charset="0"/>
              </a:rPr>
              <a:t>Surfactant  </a:t>
            </a:r>
          </a:p>
          <a:p>
            <a:pPr>
              <a:buFont typeface="Wingdings" panose="05000000000000000000" pitchFamily="2" charset="2"/>
              <a:buChar char="ü"/>
            </a:pPr>
            <a:r>
              <a:rPr lang="en-US" sz="4000" dirty="0">
                <a:latin typeface="Times New Roman" pitchFamily="18" charset="0"/>
                <a:cs typeface="Times New Roman" pitchFamily="18" charset="0"/>
              </a:rPr>
              <a:t>Nasogastric or orogastric tube to prevent distension of the gastrointestinal tract</a:t>
            </a:r>
          </a:p>
          <a:p>
            <a:pPr>
              <a:buNone/>
            </a:pPr>
            <a:endParaRPr lang="en-US" sz="4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9" y="116632"/>
            <a:ext cx="11661913" cy="1301006"/>
          </a:xfrm>
        </p:spPr>
        <p:txBody>
          <a:bodyPr>
            <a:normAutofit/>
          </a:bodyPr>
          <a:lstStyle/>
          <a:p>
            <a:pPr algn="ctr" rtl="0"/>
            <a:r>
              <a:rPr lang="en-US" b="1" dirty="0">
                <a:solidFill>
                  <a:srgbClr val="C00000"/>
                </a:solidFill>
                <a:latin typeface="Times New Roman" pitchFamily="18" charset="0"/>
                <a:cs typeface="Times New Roman" pitchFamily="18" charset="0"/>
              </a:rPr>
              <a:t>2) Children with TONSILLITIS</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32451"/>
            <a:ext cx="12191999" cy="5406887"/>
          </a:xfrm>
        </p:spPr>
        <p:txBody>
          <a:bodyPr>
            <a:normAutofit/>
          </a:bodyPr>
          <a:lstStyle/>
          <a:p>
            <a:pPr algn="justLow"/>
            <a:r>
              <a:rPr lang="en-US" sz="4400" dirty="0">
                <a:latin typeface="Times New Roman" pitchFamily="18" charset="0"/>
                <a:cs typeface="Times New Roman" pitchFamily="18" charset="0"/>
              </a:rPr>
              <a:t>It is inflammation or infection of palatine tonsils. </a:t>
            </a:r>
          </a:p>
          <a:p>
            <a:pPr algn="justLow"/>
            <a:r>
              <a:rPr lang="en-US" sz="4400" dirty="0">
                <a:latin typeface="Times New Roman" pitchFamily="18" charset="0"/>
                <a:cs typeface="Times New Roman" pitchFamily="18" charset="0"/>
              </a:rPr>
              <a:t>But sometimes the infection can involve the lingual tonsils and lymph nodes in the back of the throat.</a:t>
            </a:r>
          </a:p>
          <a:p>
            <a:pPr marL="0" indent="0" algn="justLow">
              <a:buNone/>
            </a:pPr>
            <a:endParaRPr lang="en-US" sz="4400" dirty="0">
              <a:latin typeface="Times New Roman" pitchFamily="18" charset="0"/>
              <a:cs typeface="Times New Roman" pitchFamily="18" charset="0"/>
            </a:endParaRP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8580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0" y="119270"/>
            <a:ext cx="12059479" cy="6622099"/>
          </a:xfrm>
        </p:spPr>
        <p:txBody>
          <a:bodyPr>
            <a:normAutofit fontScale="92500" lnSpcReduction="20000"/>
          </a:bodyPr>
          <a:lstStyle/>
          <a:p>
            <a:pPr marL="0" indent="0" algn="ctr">
              <a:buNone/>
            </a:pPr>
            <a:r>
              <a:rPr lang="en-US" sz="4000" b="1" dirty="0">
                <a:solidFill>
                  <a:srgbClr val="C00000"/>
                </a:solidFill>
                <a:latin typeface="Times New Roman" pitchFamily="18" charset="0"/>
                <a:cs typeface="Times New Roman" pitchFamily="18" charset="0"/>
              </a:rPr>
              <a:t>Causes of Tonsillitis:</a:t>
            </a:r>
            <a:endParaRPr lang="en-US" sz="4000" dirty="0">
              <a:latin typeface="Times New Roman" pitchFamily="18" charset="0"/>
              <a:cs typeface="Times New Roman" pitchFamily="18" charset="0"/>
            </a:endParaRPr>
          </a:p>
          <a:p>
            <a:pPr marL="0" indent="0">
              <a:lnSpc>
                <a:spcPct val="110000"/>
              </a:lnSpc>
              <a:buNone/>
            </a:pPr>
            <a:r>
              <a:rPr lang="en-US" sz="4000" dirty="0">
                <a:latin typeface="Times New Roman" pitchFamily="18" charset="0"/>
                <a:cs typeface="Times New Roman" pitchFamily="18" charset="0"/>
              </a:rPr>
              <a:t>a.	Bacteria, such as, </a:t>
            </a:r>
            <a:r>
              <a:rPr lang="en-US" sz="4000" dirty="0" err="1">
                <a:latin typeface="Times New Roman" pitchFamily="18" charset="0"/>
                <a:cs typeface="Times New Roman" pitchFamily="18" charset="0"/>
              </a:rPr>
              <a:t>Hemophilus</a:t>
            </a:r>
            <a:r>
              <a:rPr lang="en-US" sz="4000" dirty="0">
                <a:latin typeface="Times New Roman" pitchFamily="18" charset="0"/>
                <a:cs typeface="Times New Roman" pitchFamily="18" charset="0"/>
              </a:rPr>
              <a:t> bacteria or Streptococcal (the most common cause of Tonsillitis is a beta-hemolytic streptococcus)  </a:t>
            </a:r>
          </a:p>
          <a:p>
            <a:pPr marL="742950" indent="-742950">
              <a:lnSpc>
                <a:spcPct val="110000"/>
              </a:lnSpc>
              <a:buAutoNum type="alphaLcPeriod" startAt="2"/>
            </a:pPr>
            <a:r>
              <a:rPr lang="en-US" sz="4000" dirty="0">
                <a:latin typeface="Times New Roman" pitchFamily="18" charset="0"/>
                <a:cs typeface="Times New Roman" pitchFamily="18" charset="0"/>
              </a:rPr>
              <a:t>Viruses such as Adenovirus </a:t>
            </a:r>
          </a:p>
          <a:p>
            <a:pPr marL="742950" indent="-742950">
              <a:lnSpc>
                <a:spcPct val="110000"/>
              </a:lnSpc>
              <a:buAutoNum type="alphaLcPeriod" startAt="2"/>
            </a:pPr>
            <a:r>
              <a:rPr lang="en-US" sz="4000" dirty="0">
                <a:latin typeface="Times New Roman" pitchFamily="18" charset="0"/>
                <a:cs typeface="Times New Roman" pitchFamily="18" charset="0"/>
              </a:rPr>
              <a:t>Diphtheria</a:t>
            </a:r>
            <a:endParaRPr lang="en-US" sz="4000" b="1" dirty="0">
              <a:solidFill>
                <a:srgbClr val="C00000"/>
              </a:solidFill>
              <a:latin typeface="Times New Roman" pitchFamily="18" charset="0"/>
              <a:cs typeface="Times New Roman" pitchFamily="18" charset="0"/>
            </a:endParaRPr>
          </a:p>
          <a:p>
            <a:pPr marL="0" indent="0" algn="ctr">
              <a:lnSpc>
                <a:spcPct val="110000"/>
              </a:lnSpc>
              <a:buNone/>
            </a:pPr>
            <a:r>
              <a:rPr lang="en-US" sz="4000" b="1" dirty="0">
                <a:solidFill>
                  <a:srgbClr val="C00000"/>
                </a:solidFill>
                <a:latin typeface="Times New Roman" pitchFamily="18" charset="0"/>
                <a:cs typeface="Times New Roman" pitchFamily="18" charset="0"/>
              </a:rPr>
              <a:t>Forms of Tonsillitis:</a:t>
            </a:r>
          </a:p>
          <a:p>
            <a:pPr marL="0" indent="0">
              <a:lnSpc>
                <a:spcPct val="110000"/>
              </a:lnSpc>
              <a:buNone/>
            </a:pPr>
            <a:r>
              <a:rPr lang="en-US" sz="4000" dirty="0">
                <a:latin typeface="Times New Roman" pitchFamily="18" charset="0"/>
                <a:cs typeface="Times New Roman" pitchFamily="18" charset="0"/>
              </a:rPr>
              <a:t>I. Acute, with rapid onset of significant symptoms bacterial/viral</a:t>
            </a:r>
          </a:p>
          <a:p>
            <a:pPr marL="0" indent="0">
              <a:lnSpc>
                <a:spcPct val="110000"/>
              </a:lnSpc>
              <a:buNone/>
            </a:pPr>
            <a:r>
              <a:rPr lang="en-US" sz="4000" dirty="0">
                <a:latin typeface="Times New Roman" pitchFamily="18" charset="0"/>
                <a:cs typeface="Times New Roman" pitchFamily="18" charset="0"/>
              </a:rPr>
              <a:t>II. Chronic with intermittent symptoms that persist over time bacterial infection (Streptococcus)</a:t>
            </a:r>
          </a:p>
          <a:p>
            <a:pPr marL="0" indent="0" algn="justLow">
              <a:buNone/>
            </a:pPr>
            <a:endParaRPr lang="en-US" dirty="0">
              <a:latin typeface="Times New Roman" pitchFamily="18" charset="0"/>
              <a:cs typeface="Times New Roman" pitchFamily="18" charset="0"/>
            </a:endParaRP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4184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0"/>
            <a:ext cx="11900452" cy="1417638"/>
          </a:xfrm>
        </p:spPr>
        <p:txBody>
          <a:bodyPr>
            <a:noAutofit/>
          </a:bodyPr>
          <a:lstStyle/>
          <a:p>
            <a:pPr algn="justLow" rtl="0"/>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Signs and Symptoms of Acute Tonsillitis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8783" y="1417638"/>
            <a:ext cx="11900452" cy="5323730"/>
          </a:xfrm>
        </p:spPr>
        <p:txBody>
          <a:bodyPr>
            <a:normAutofit/>
          </a:bodyPr>
          <a:lstStyle/>
          <a:p>
            <a:pPr marL="0" indent="0" algn="justLow">
              <a:buNone/>
            </a:pPr>
            <a:r>
              <a:rPr lang="en-US" sz="4400" dirty="0">
                <a:latin typeface="Times New Roman" pitchFamily="18" charset="0"/>
                <a:cs typeface="Times New Roman" pitchFamily="18" charset="0"/>
              </a:rPr>
              <a:t>Severe sore throat that worsens over time</a:t>
            </a:r>
          </a:p>
          <a:p>
            <a:pPr marL="0" indent="0" algn="justLow">
              <a:buNone/>
            </a:pPr>
            <a:r>
              <a:rPr lang="en-US" sz="4400" dirty="0">
                <a:latin typeface="Times New Roman" pitchFamily="18" charset="0"/>
                <a:cs typeface="Times New Roman" pitchFamily="18" charset="0"/>
              </a:rPr>
              <a:t>Moderate to high fever</a:t>
            </a:r>
          </a:p>
          <a:p>
            <a:pPr marL="0" indent="0" algn="justLow">
              <a:buNone/>
            </a:pPr>
            <a:r>
              <a:rPr lang="en-US" sz="4400" dirty="0">
                <a:latin typeface="Times New Roman" pitchFamily="18" charset="0"/>
                <a:cs typeface="Times New Roman" pitchFamily="18" charset="0"/>
              </a:rPr>
              <a:t>Difficulty swallowing</a:t>
            </a:r>
          </a:p>
          <a:p>
            <a:pPr marL="0" indent="0" algn="justLow">
              <a:buNone/>
            </a:pPr>
            <a:r>
              <a:rPr lang="en-US" sz="4400" dirty="0">
                <a:latin typeface="Times New Roman" pitchFamily="18" charset="0"/>
                <a:cs typeface="Times New Roman" pitchFamily="18" charset="0"/>
              </a:rPr>
              <a:t>Red, enlarged tonsils that with or without not pus on the surface </a:t>
            </a:r>
          </a:p>
          <a:p>
            <a:pPr marL="0" indent="0" algn="justLow">
              <a:buNone/>
            </a:pPr>
            <a:r>
              <a:rPr lang="en-US" sz="4400" dirty="0">
                <a:latin typeface="Times New Roman" pitchFamily="18" charset="0"/>
                <a:cs typeface="Times New Roman" pitchFamily="18" charset="0"/>
              </a:rPr>
              <a:t>Swollen or tender lymph nodes </a:t>
            </a:r>
          </a:p>
          <a:p>
            <a:pPr marL="0" indent="0" algn="justLow">
              <a:buNone/>
            </a:pPr>
            <a:r>
              <a:rPr lang="en-US" sz="4400" dirty="0">
                <a:latin typeface="Times New Roman" pitchFamily="18" charset="0"/>
                <a:cs typeface="Times New Roman" pitchFamily="18" charset="0"/>
              </a:rPr>
              <a:t>Sore throat</a:t>
            </a:r>
          </a:p>
        </p:txBody>
      </p:sp>
    </p:spTree>
    <p:extLst>
      <p:ext uri="{BB962C8B-B14F-4D97-AF65-F5344CB8AC3E}">
        <p14:creationId xmlns:p14="http://schemas.microsoft.com/office/powerpoint/2010/main" val="107341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624"/>
            <a:ext cx="9036496" cy="1373014"/>
          </a:xfrm>
        </p:spPr>
        <p:txBody>
          <a:bodyPr>
            <a:noAutofit/>
          </a:bodyPr>
          <a:lstStyle/>
          <a:p>
            <a:pPr rtl="0"/>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Diagnosed of Tonsillitis</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2278" y="1600200"/>
            <a:ext cx="12019722" cy="5069160"/>
          </a:xfrm>
        </p:spPr>
        <p:txBody>
          <a:bodyPr>
            <a:normAutofit/>
          </a:bodyPr>
          <a:lstStyle/>
          <a:p>
            <a:pPr marL="0" indent="0" algn="justLow">
              <a:buNone/>
            </a:pPr>
            <a:r>
              <a:rPr lang="en-US" sz="3600" b="1" dirty="0">
                <a:latin typeface="Times New Roman" pitchFamily="18" charset="0"/>
                <a:cs typeface="Times New Roman" pitchFamily="18" charset="0"/>
              </a:rPr>
              <a:t>Acute Tonsillitis:</a:t>
            </a:r>
          </a:p>
          <a:p>
            <a:pPr marL="0" indent="0" algn="justLow">
              <a:buNone/>
            </a:pPr>
            <a:r>
              <a:rPr lang="en-US" sz="3600" dirty="0">
                <a:latin typeface="Times New Roman" pitchFamily="18" charset="0"/>
                <a:cs typeface="Times New Roman" pitchFamily="18" charset="0"/>
              </a:rPr>
              <a:t>Health history and a physical exam.        </a:t>
            </a:r>
          </a:p>
          <a:p>
            <a:pPr marL="0" indent="0" algn="justLow">
              <a:buNone/>
            </a:pPr>
            <a:r>
              <a:rPr lang="en-US" sz="3600" dirty="0">
                <a:latin typeface="Times New Roman" pitchFamily="18" charset="0"/>
                <a:cs typeface="Times New Roman" pitchFamily="18" charset="0"/>
              </a:rPr>
              <a:t>A throat culture</a:t>
            </a:r>
          </a:p>
          <a:p>
            <a:pPr marL="0" indent="0" algn="justLow">
              <a:buNone/>
            </a:pPr>
            <a:r>
              <a:rPr lang="en-US" sz="3600" dirty="0">
                <a:latin typeface="Times New Roman" pitchFamily="18" charset="0"/>
                <a:cs typeface="Times New Roman" pitchFamily="18" charset="0"/>
              </a:rPr>
              <a:t>CBC</a:t>
            </a:r>
          </a:p>
          <a:p>
            <a:pPr marL="0" indent="0" algn="justLow">
              <a:buNone/>
            </a:pPr>
            <a:r>
              <a:rPr lang="en-US" sz="3600" b="1" dirty="0">
                <a:latin typeface="Times New Roman" pitchFamily="18" charset="0"/>
                <a:cs typeface="Times New Roman" pitchFamily="18" charset="0"/>
              </a:rPr>
              <a:t>Chronic Tonsillitis:</a:t>
            </a:r>
          </a:p>
          <a:p>
            <a:pPr marL="0" indent="0" algn="justLow">
              <a:buNone/>
            </a:pPr>
            <a:r>
              <a:rPr lang="en-US" sz="3600" dirty="0">
                <a:latin typeface="Times New Roman" pitchFamily="18" charset="0"/>
                <a:cs typeface="Times New Roman" pitchFamily="18" charset="0"/>
              </a:rPr>
              <a:t>Health record and a physical exam.</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7214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624"/>
            <a:ext cx="9144000" cy="1373014"/>
          </a:xfrm>
        </p:spPr>
        <p:txBody>
          <a:bodyPr>
            <a:noAutofit/>
          </a:bodyPr>
          <a:lstStyle/>
          <a:p>
            <a:pPr rtl="0"/>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Treatments of Tonsillitis </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269" y="1272209"/>
            <a:ext cx="11860696" cy="5585791"/>
          </a:xfrm>
        </p:spPr>
        <p:txBody>
          <a:bodyPr>
            <a:normAutofit fontScale="92500" lnSpcReduction="10000"/>
          </a:bodyPr>
          <a:lstStyle/>
          <a:p>
            <a:pPr marL="0" indent="0">
              <a:buNone/>
            </a:pPr>
            <a:r>
              <a:rPr lang="en-US" sz="3600" b="1" dirty="0">
                <a:latin typeface="Times New Roman" pitchFamily="18" charset="0"/>
                <a:cs typeface="Times New Roman" pitchFamily="18" charset="0"/>
              </a:rPr>
              <a:t>Acute Tonsillitis </a:t>
            </a:r>
          </a:p>
          <a:p>
            <a:pPr marL="0" indent="0">
              <a:buNone/>
            </a:pPr>
            <a:r>
              <a:rPr lang="en-US" sz="3600" dirty="0">
                <a:latin typeface="Times New Roman" pitchFamily="18" charset="0"/>
                <a:cs typeface="Times New Roman" pitchFamily="18" charset="0"/>
              </a:rPr>
              <a:t>Pain medication</a:t>
            </a:r>
          </a:p>
          <a:p>
            <a:pPr marL="0" indent="0">
              <a:buNone/>
            </a:pPr>
            <a:r>
              <a:rPr lang="en-US" sz="3600" dirty="0">
                <a:latin typeface="Times New Roman" pitchFamily="18" charset="0"/>
                <a:cs typeface="Times New Roman" pitchFamily="18" charset="0"/>
              </a:rPr>
              <a:t>Oral fluids</a:t>
            </a:r>
          </a:p>
          <a:p>
            <a:pPr marL="0" indent="0">
              <a:buNone/>
            </a:pPr>
            <a:r>
              <a:rPr lang="en-US" sz="3600" dirty="0">
                <a:latin typeface="Times New Roman" pitchFamily="18" charset="0"/>
                <a:cs typeface="Times New Roman" pitchFamily="18" charset="0"/>
              </a:rPr>
              <a:t>Antipyretic medications</a:t>
            </a:r>
          </a:p>
          <a:p>
            <a:pPr marL="0" indent="0">
              <a:buNone/>
            </a:pPr>
            <a:r>
              <a:rPr lang="en-US" sz="3600" dirty="0">
                <a:latin typeface="Times New Roman" pitchFamily="18" charset="0"/>
                <a:cs typeface="Times New Roman" pitchFamily="18" charset="0"/>
              </a:rPr>
              <a:t>Bacteria Tonsillitis, antibiotics penicillin, amoxicillin </a:t>
            </a:r>
          </a:p>
          <a:p>
            <a:pPr marL="0" indent="0">
              <a:buNone/>
            </a:pPr>
            <a:r>
              <a:rPr lang="en-US" sz="3600" dirty="0">
                <a:latin typeface="Times New Roman" pitchFamily="18" charset="0"/>
                <a:cs typeface="Times New Roman" pitchFamily="18" charset="0"/>
              </a:rPr>
              <a:t>Viral Tonsillitis medication to reduce fever and pain. </a:t>
            </a:r>
          </a:p>
          <a:p>
            <a:pPr marL="0" indent="0">
              <a:buNone/>
            </a:pPr>
            <a:r>
              <a:rPr lang="en-US" sz="3600" dirty="0">
                <a:latin typeface="Times New Roman" pitchFamily="18" charset="0"/>
                <a:cs typeface="Times New Roman" pitchFamily="18" charset="0"/>
              </a:rPr>
              <a:t>Oral steroids if symptoms are severe.</a:t>
            </a:r>
          </a:p>
          <a:p>
            <a:pPr marL="0" indent="0">
              <a:buNone/>
            </a:pPr>
            <a:r>
              <a:rPr lang="en-US" sz="3600" b="1" dirty="0">
                <a:latin typeface="Times New Roman" pitchFamily="18" charset="0"/>
                <a:cs typeface="Times New Roman" pitchFamily="18" charset="0"/>
              </a:rPr>
              <a:t>Chronic Tonsillitis, </a:t>
            </a:r>
          </a:p>
          <a:p>
            <a:pPr marL="0" indent="0">
              <a:buNone/>
            </a:pPr>
            <a:r>
              <a:rPr lang="en-US" sz="3600" dirty="0">
                <a:latin typeface="Times New Roman" pitchFamily="18" charset="0"/>
                <a:cs typeface="Times New Roman" pitchFamily="18" charset="0"/>
              </a:rPr>
              <a:t>Antibiotics combined with oral steroids </a:t>
            </a:r>
          </a:p>
          <a:p>
            <a:pPr marL="0" indent="0">
              <a:buNone/>
            </a:pPr>
            <a:r>
              <a:rPr lang="en-US" sz="3600" dirty="0">
                <a:latin typeface="Times New Roman" pitchFamily="18" charset="0"/>
                <a:cs typeface="Times New Roman" pitchFamily="18" charset="0"/>
              </a:rPr>
              <a:t>If not cured the tonsils should be removed.</a:t>
            </a: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87293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4892</TotalTime>
  <Words>2903</Words>
  <Application>Microsoft Office PowerPoint</Application>
  <PresentationFormat>Widescreen</PresentationFormat>
  <Paragraphs>379</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Algerian</vt:lpstr>
      <vt:lpstr>Arial</vt:lpstr>
      <vt:lpstr>Calibri</vt:lpstr>
      <vt:lpstr>Calibri Light</vt:lpstr>
      <vt:lpstr>Times</vt:lpstr>
      <vt:lpstr>Times New Roman</vt:lpstr>
      <vt:lpstr>Wingdings</vt:lpstr>
      <vt:lpstr>Office Theme</vt:lpstr>
      <vt:lpstr>PowerPoint Presentation</vt:lpstr>
      <vt:lpstr> 1) Children with Nasopharyngitis (Common Cold) </vt:lpstr>
      <vt:lpstr>Symptoms and Signs of Common Cold </vt:lpstr>
      <vt:lpstr> Treatment of Common Cold </vt:lpstr>
      <vt:lpstr>2) Children with TONSILLITIS </vt:lpstr>
      <vt:lpstr>PowerPoint Presentation</vt:lpstr>
      <vt:lpstr> Signs and Symptoms of Acute Tonsillitis  </vt:lpstr>
      <vt:lpstr> Diagnosed of Tonsillitis </vt:lpstr>
      <vt:lpstr> Treatments of Tonsillitis  </vt:lpstr>
      <vt:lpstr>Recommendation for Tonsillectomy</vt:lpstr>
      <vt:lpstr> 3) Children with ACUTE LARYNGITIS </vt:lpstr>
      <vt:lpstr>Signs and Symptoms of Acute Laryngitis  </vt:lpstr>
      <vt:lpstr> Treatment of Acute Laryngitis </vt:lpstr>
      <vt:lpstr> 4. Children with Acute EPIGLOTTITIS التهاب لسان المزمار  </vt:lpstr>
      <vt:lpstr>Signs and Symptoms of Epiglottis </vt:lpstr>
      <vt:lpstr> Diagnostic tests and Management of Epiglottis </vt:lpstr>
      <vt:lpstr> 5. Children with BRONCHIOLITIS </vt:lpstr>
      <vt:lpstr>Signs and Symptoms of Bronchiolitis </vt:lpstr>
      <vt:lpstr>PowerPoint Presentation</vt:lpstr>
      <vt:lpstr> 6. Children with PNEUMONIA </vt:lpstr>
      <vt:lpstr> Signs and Symptoms of Pneumonia </vt:lpstr>
      <vt:lpstr>PowerPoint Presentation</vt:lpstr>
      <vt:lpstr> 7. Children with CYSTIC FIBROSIS </vt:lpstr>
      <vt:lpstr> Causes of Cystic Fibrosis </vt:lpstr>
      <vt:lpstr> Causes of Cystic Fibrosis </vt:lpstr>
      <vt:lpstr> Signs and Symptoms of Cystic Fibrosis  </vt:lpstr>
      <vt:lpstr> Signs and Symptoms of Cystic Fibrosis  </vt:lpstr>
      <vt:lpstr> Diagnostic test of Cystic Fibrosis </vt:lpstr>
      <vt:lpstr> Treatment Of Cystic Fibrosis </vt:lpstr>
      <vt:lpstr> 8. Children with ASTHMA </vt:lpstr>
      <vt:lpstr> Signs and Symptoms of Asthma  </vt:lpstr>
      <vt:lpstr> Cause of Asthma  </vt:lpstr>
      <vt:lpstr> Diagnostic Tests of Asthma: </vt:lpstr>
      <vt:lpstr> Management of Asthma </vt:lpstr>
      <vt:lpstr> Management of Asthma </vt:lpstr>
      <vt:lpstr> 9. Children with OTITIS MEDIA (OM) </vt:lpstr>
      <vt:lpstr> Middle Ear Effusion:  </vt:lpstr>
      <vt:lpstr> Middle Ear Effusion:  </vt:lpstr>
      <vt:lpstr> Cause of Otitis Media: </vt:lpstr>
      <vt:lpstr> Types of Otitis Media:  </vt:lpstr>
      <vt:lpstr> Types of Otitis Media:  </vt:lpstr>
      <vt:lpstr> Types of Otitis Media:  </vt:lpstr>
      <vt:lpstr> Diagnosis of Otitis Media: </vt:lpstr>
      <vt:lpstr> Treatment of Otitis Media     </vt:lpstr>
      <vt:lpstr> 10) Children with Congenital Diaphragmatic Hernia (CDH): </vt:lpstr>
      <vt:lpstr> Diagnosis of CDH </vt:lpstr>
      <vt:lpstr> Management of Congenital Diaphragmatic Hernia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184</cp:revision>
  <dcterms:created xsi:type="dcterms:W3CDTF">2022-10-24T04:41:32Z</dcterms:created>
  <dcterms:modified xsi:type="dcterms:W3CDTF">2023-12-26T07:32:58Z</dcterms:modified>
</cp:coreProperties>
</file>