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1445" r:id="rId2"/>
    <p:sldId id="468" r:id="rId3"/>
    <p:sldId id="1289" r:id="rId4"/>
    <p:sldId id="1290" r:id="rId5"/>
    <p:sldId id="478" r:id="rId6"/>
    <p:sldId id="1291" r:id="rId7"/>
    <p:sldId id="1292" r:id="rId8"/>
    <p:sldId id="486" r:id="rId9"/>
    <p:sldId id="1288" r:id="rId10"/>
    <p:sldId id="1293" r:id="rId11"/>
    <p:sldId id="1294" r:id="rId12"/>
    <p:sldId id="1295" r:id="rId13"/>
    <p:sldId id="1296" r:id="rId14"/>
    <p:sldId id="1297" r:id="rId15"/>
    <p:sldId id="502" r:id="rId16"/>
    <p:sldId id="1300" r:id="rId17"/>
    <p:sldId id="549" r:id="rId18"/>
    <p:sldId id="555" r:id="rId19"/>
    <p:sldId id="558" r:id="rId20"/>
    <p:sldId id="1303" r:id="rId21"/>
    <p:sldId id="1304" r:id="rId22"/>
    <p:sldId id="1305" r:id="rId23"/>
    <p:sldId id="1306" r:id="rId24"/>
    <p:sldId id="1307" r:id="rId25"/>
    <p:sldId id="1308" r:id="rId26"/>
    <p:sldId id="1309" r:id="rId27"/>
    <p:sldId id="1310" r:id="rId28"/>
    <p:sldId id="544" r:id="rId29"/>
    <p:sldId id="545" r:id="rId30"/>
    <p:sldId id="546" r:id="rId31"/>
    <p:sldId id="547" r:id="rId32"/>
    <p:sldId id="406" r:id="rId33"/>
    <p:sldId id="1312" r:id="rId34"/>
    <p:sldId id="408" r:id="rId35"/>
    <p:sldId id="409" r:id="rId36"/>
    <p:sldId id="622" r:id="rId37"/>
    <p:sldId id="1316" r:id="rId38"/>
    <p:sldId id="1317" r:id="rId39"/>
    <p:sldId id="1319" r:id="rId40"/>
    <p:sldId id="423" r:id="rId41"/>
    <p:sldId id="425" r:id="rId42"/>
    <p:sldId id="426" r:id="rId43"/>
    <p:sldId id="1449" r:id="rId44"/>
    <p:sldId id="526" r:id="rId45"/>
    <p:sldId id="528" r:id="rId46"/>
    <p:sldId id="1324" r:id="rId47"/>
    <p:sldId id="1327" r:id="rId48"/>
    <p:sldId id="1329" r:id="rId49"/>
    <p:sldId id="1330" r:id="rId50"/>
    <p:sldId id="1333" r:id="rId51"/>
    <p:sldId id="462" r:id="rId52"/>
    <p:sldId id="1340" r:id="rId53"/>
    <p:sldId id="1341" r:id="rId54"/>
    <p:sldId id="487" r:id="rId55"/>
    <p:sldId id="460" r:id="rId56"/>
    <p:sldId id="665" r:id="rId57"/>
    <p:sldId id="670" r:id="rId58"/>
    <p:sldId id="671" r:id="rId59"/>
    <p:sldId id="673" r:id="rId60"/>
    <p:sldId id="1343" r:id="rId61"/>
    <p:sldId id="675" r:id="rId62"/>
    <p:sldId id="1344" r:id="rId63"/>
    <p:sldId id="679" r:id="rId64"/>
    <p:sldId id="680" r:id="rId65"/>
    <p:sldId id="1345" r:id="rId66"/>
    <p:sldId id="685" r:id="rId67"/>
    <p:sldId id="686" r:id="rId68"/>
    <p:sldId id="515" r:id="rId69"/>
    <p:sldId id="690" r:id="rId70"/>
    <p:sldId id="691" r:id="rId71"/>
    <p:sldId id="1348" r:id="rId72"/>
    <p:sldId id="1349" r:id="rId73"/>
    <p:sldId id="698" r:id="rId74"/>
    <p:sldId id="589" r:id="rId75"/>
    <p:sldId id="1355" r:id="rId76"/>
    <p:sldId id="382" r:id="rId77"/>
    <p:sldId id="135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00" d="100"/>
        <a:sy n="100" d="100"/>
      </p:scale>
      <p:origin x="0" y="-33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Si hay más de un problema, duplique esta diapositiva tantas veces como sea necesario.</a:t>
            </a:r>
          </a:p>
          <a:p>
            <a:r>
              <a:rPr lang="es-ES" dirty="0"/>
              <a:t>Ésta y las diapositivas relacionadas</a:t>
            </a:r>
            <a:r>
              <a:rPr lang="es-ES" baseline="0" dirty="0"/>
              <a:t> se pueden colocar en el apéndice u ocultarlas si fuera necesario.</a:t>
            </a:r>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Si hay más de un problema, duplique esta diapositiva tantas veces como sea necesario.</a:t>
            </a:r>
          </a:p>
          <a:p>
            <a:r>
              <a:rPr lang="es-ES" dirty="0"/>
              <a:t>Ésta y las diapositivas relacionadas</a:t>
            </a:r>
            <a:r>
              <a:rPr lang="es-ES" baseline="0" dirty="0"/>
              <a:t> se pueden colocar en el apéndice u ocultarlas si fuera necesario.</a:t>
            </a:r>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0B780-E9F6-4FBB-AD6C-1581E1D3A52A}" type="slidenum">
              <a:rPr lang="en-US"/>
              <a:pPr fontAlgn="base">
                <a:spcBef>
                  <a:spcPct val="0"/>
                </a:spcBef>
                <a:spcAft>
                  <a:spcPct val="0"/>
                </a:spcAft>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531813"/>
            <a:ext cx="10390716" cy="1462088"/>
          </a:xfrm>
        </p:spPr>
        <p:txBody>
          <a:bodyPr/>
          <a:lstStyle/>
          <a:p>
            <a:r>
              <a:rPr lang="en-US"/>
              <a:t>Click to edit Master title style</a:t>
            </a:r>
          </a:p>
        </p:txBody>
      </p:sp>
      <p:sp>
        <p:nvSpPr>
          <p:cNvPr id="3" name="Table Placeholder 2"/>
          <p:cNvSpPr>
            <a:spLocks noGrp="1"/>
          </p:cNvSpPr>
          <p:nvPr>
            <p:ph type="tbl" idx="1"/>
          </p:nvPr>
        </p:nvSpPr>
        <p:spPr>
          <a:xfrm>
            <a:off x="1576917" y="1271588"/>
            <a:ext cx="10363200" cy="4114800"/>
          </a:xfrm>
        </p:spPr>
        <p:txBody>
          <a:bodyPr/>
          <a:lstStyle/>
          <a:p>
            <a:endParaRPr lang="en-US"/>
          </a:p>
        </p:txBody>
      </p:sp>
      <p:sp>
        <p:nvSpPr>
          <p:cNvPr id="4" name="Date Placeholder 3"/>
          <p:cNvSpPr>
            <a:spLocks noGrp="1"/>
          </p:cNvSpPr>
          <p:nvPr>
            <p:ph type="dt" sz="half" idx="10"/>
          </p:nvPr>
        </p:nvSpPr>
        <p:spPr>
          <a:xfrm>
            <a:off x="1549400" y="5497513"/>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876800" y="5497513"/>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389533" y="5497513"/>
            <a:ext cx="2540000" cy="457200"/>
          </a:xfrm>
        </p:spPr>
        <p:txBody>
          <a:bodyPr/>
          <a:lstStyle>
            <a:lvl1pPr>
              <a:defRPr/>
            </a:lvl1pPr>
          </a:lstStyle>
          <a:p>
            <a:fld id="{AB4B2DC5-054E-450B-8B10-236FB9EB745D}" type="slidenum">
              <a:rPr lang="en-US"/>
              <a:pPr/>
              <a:t>‹#›</a:t>
            </a:fld>
            <a:endParaRPr lang="en-US"/>
          </a:p>
        </p:txBody>
      </p:sp>
    </p:spTree>
    <p:extLst>
      <p:ext uri="{BB962C8B-B14F-4D97-AF65-F5344CB8AC3E}">
        <p14:creationId xmlns:p14="http://schemas.microsoft.com/office/powerpoint/2010/main" val="351887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a:t>Click to edit Master title style</a:t>
            </a:r>
          </a:p>
        </p:txBody>
      </p:sp>
      <p:sp>
        <p:nvSpPr>
          <p:cNvPr id="3" name="Text Placeholder 2"/>
          <p:cNvSpPr>
            <a:spLocks noGrp="1"/>
          </p:cNvSpPr>
          <p:nvPr>
            <p:ph type="body" sz="half" idx="1"/>
          </p:nvPr>
        </p:nvSpPr>
        <p:spPr>
          <a:xfrm>
            <a:off x="1079500" y="2214563"/>
            <a:ext cx="5202767"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5467" y="2214563"/>
            <a:ext cx="5204884"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3ABC6925-81D1-4F72-BD35-6D7658960C51}" type="slidenum">
              <a:rPr lang="en-US"/>
              <a:pPr/>
              <a:t>‹#›</a:t>
            </a:fld>
            <a:endParaRPr lang="en-US"/>
          </a:p>
        </p:txBody>
      </p:sp>
    </p:spTree>
    <p:extLst>
      <p:ext uri="{BB962C8B-B14F-4D97-AF65-F5344CB8AC3E}">
        <p14:creationId xmlns:p14="http://schemas.microsoft.com/office/powerpoint/2010/main" val="385588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728870"/>
            <a:ext cx="8123584" cy="6029739"/>
          </a:xfrm>
          <a:prstGeom prst="rect">
            <a:avLst/>
          </a:prstGeom>
        </p:spPr>
        <p:txBody>
          <a:bodyPr vert="horz" lIns="68580" tIns="34290" rIns="68580" bIns="34290" rtlCol="0" anchor="ctr">
            <a:normAutofit fontScale="92500" lnSpcReduction="20000"/>
          </a:bodyPr>
          <a:lstStyle/>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Pediatric </a:t>
            </a:r>
          </a:p>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and New born Nursing</a:t>
            </a:r>
          </a:p>
          <a:p>
            <a:pPr algn="ctr">
              <a:spcBef>
                <a:spcPct val="0"/>
              </a:spcBef>
              <a:defRPr/>
            </a:pPr>
            <a:r>
              <a:rPr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Unit 12 </a:t>
            </a:r>
            <a:br>
              <a:rPr lang="en-US" sz="60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a:rPr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Care of the Child with Gastrointestinal  Problems </a:t>
            </a: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3231790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9236" cy="1417638"/>
          </a:xfrm>
        </p:spPr>
        <p:txBody>
          <a:bodyPr>
            <a:noAutofit/>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2) Children with Esophageal Atresia (EA) and Tracheo-esophageal Fistula (TEF)</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417638"/>
            <a:ext cx="12192002" cy="5440362"/>
          </a:xfrm>
        </p:spPr>
        <p:txBody>
          <a:bodyPr>
            <a:normAutofit fontScale="70000" lnSpcReduction="20000"/>
          </a:bodyPr>
          <a:lstStyle/>
          <a:p>
            <a:pPr lvl="0">
              <a:lnSpc>
                <a:spcPct val="120000"/>
              </a:lnSpc>
            </a:pPr>
            <a:r>
              <a:rPr lang="en-US" sz="4600" dirty="0">
                <a:latin typeface="Times New Roman" pitchFamily="18" charset="0"/>
                <a:cs typeface="Times New Roman" pitchFamily="18" charset="0"/>
              </a:rPr>
              <a:t>Incomplete formation of oesophagus or an abnormal connection  between oesophagus and trachea. Due to faulty separation of primitive trachea and esophagus. Foregut fails to lengthen, separate and fuse into 2 parallel tubes (at 4-5 weeks gestation) </a:t>
            </a:r>
          </a:p>
          <a:p>
            <a:pPr lvl="0">
              <a:lnSpc>
                <a:spcPct val="120000"/>
              </a:lnSpc>
            </a:pPr>
            <a:r>
              <a:rPr lang="en-US" sz="4600" dirty="0">
                <a:latin typeface="Times New Roman" pitchFamily="18" charset="0"/>
                <a:cs typeface="Times New Roman" pitchFamily="18" charset="0"/>
              </a:rPr>
              <a:t>Associated with maternal polyhydramnios. </a:t>
            </a:r>
          </a:p>
          <a:p>
            <a:pPr lvl="0">
              <a:lnSpc>
                <a:spcPct val="120000"/>
              </a:lnSpc>
            </a:pPr>
            <a:r>
              <a:rPr lang="en-US" sz="4600" dirty="0">
                <a:latin typeface="Times New Roman" pitchFamily="18" charset="0"/>
                <a:cs typeface="Times New Roman" pitchFamily="18" charset="0"/>
              </a:rPr>
              <a:t>The fetus begins swallowing around 14 weeks and since secretions enter the blind pouch, they have nowhere to go except back out into the amniotic fluid, leading to polyhydramnios </a:t>
            </a:r>
          </a:p>
          <a:p>
            <a:pPr>
              <a:lnSpc>
                <a:spcPct val="120000"/>
              </a:lnSpc>
            </a:pPr>
            <a:r>
              <a:rPr lang="en-US" sz="4600" dirty="0">
                <a:latin typeface="Times New Roman" pitchFamily="18" charset="0"/>
                <a:cs typeface="Times New Roman" pitchFamily="18" charset="0"/>
              </a:rPr>
              <a:t>EA and TEF can occur separately, they most commonly occur together </a:t>
            </a:r>
          </a:p>
          <a:p>
            <a:pPr lvl="0"/>
            <a:endParaRPr lang="en-US" sz="4400" dirty="0">
              <a:latin typeface="Times New Roman" pitchFamily="18" charset="0"/>
              <a:cs typeface="Times New Roman" pitchFamily="18" charset="0"/>
            </a:endParaRPr>
          </a:p>
          <a:p>
            <a:pPr algn="ctr">
              <a:buNone/>
            </a:pPr>
            <a:endParaRPr lang="en-US" sz="4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7200" b="1" dirty="0">
                <a:solidFill>
                  <a:srgbClr val="C00000"/>
                </a:solidFill>
                <a:latin typeface="Times New Roman" pitchFamily="18" charset="0"/>
                <a:cs typeface="Times New Roman" pitchFamily="18" charset="0"/>
              </a:rPr>
              <a:t>Types of TEF</a:t>
            </a:r>
            <a:endParaRPr lang="en-US" sz="72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lvl="0"/>
            <a:r>
              <a:rPr lang="en-US" sz="4000" b="1" dirty="0">
                <a:latin typeface="Times New Roman" pitchFamily="18" charset="0"/>
                <a:cs typeface="Times New Roman" pitchFamily="18" charset="0"/>
              </a:rPr>
              <a:t>Type A:</a:t>
            </a:r>
            <a:r>
              <a:rPr lang="en-US" sz="4000" dirty="0">
                <a:latin typeface="Times New Roman" pitchFamily="18" charset="0"/>
                <a:cs typeface="Times New Roman" pitchFamily="18" charset="0"/>
              </a:rPr>
              <a:t> isolated EA: It is an interruption in esophagus resulting in a blind pouch</a:t>
            </a:r>
          </a:p>
          <a:p>
            <a:pPr lvl="0"/>
            <a:r>
              <a:rPr lang="en-US" sz="4000" b="1" dirty="0">
                <a:latin typeface="Times New Roman" pitchFamily="18" charset="0"/>
                <a:cs typeface="Times New Roman" pitchFamily="18" charset="0"/>
              </a:rPr>
              <a:t>Type B:</a:t>
            </a:r>
            <a:r>
              <a:rPr lang="en-US" sz="4000" dirty="0">
                <a:latin typeface="Times New Roman" pitchFamily="18" charset="0"/>
                <a:cs typeface="Times New Roman" pitchFamily="18" charset="0"/>
              </a:rPr>
              <a:t> EA with proximal TEF</a:t>
            </a:r>
          </a:p>
          <a:p>
            <a:pPr lvl="0"/>
            <a:r>
              <a:rPr lang="en-US" sz="4000" b="1" dirty="0">
                <a:latin typeface="Times New Roman" pitchFamily="18" charset="0"/>
                <a:cs typeface="Times New Roman" pitchFamily="18" charset="0"/>
              </a:rPr>
              <a:t>Type C:</a:t>
            </a:r>
            <a:r>
              <a:rPr lang="en-US" sz="4000" dirty="0">
                <a:latin typeface="Times New Roman" pitchFamily="18" charset="0"/>
                <a:cs typeface="Times New Roman" pitchFamily="18" charset="0"/>
              </a:rPr>
              <a:t> EA with distal TEF: most common presentation</a:t>
            </a:r>
          </a:p>
          <a:p>
            <a:pPr lvl="0"/>
            <a:r>
              <a:rPr lang="en-US" sz="4000" b="1" dirty="0">
                <a:latin typeface="Times New Roman" pitchFamily="18" charset="0"/>
                <a:cs typeface="Times New Roman" pitchFamily="18" charset="0"/>
              </a:rPr>
              <a:t>Type D:</a:t>
            </a:r>
            <a:r>
              <a:rPr lang="en-US" sz="4000" dirty="0">
                <a:latin typeface="Times New Roman" pitchFamily="18" charset="0"/>
                <a:cs typeface="Times New Roman" pitchFamily="18" charset="0"/>
              </a:rPr>
              <a:t> EA with proximal and distal TEF</a:t>
            </a:r>
          </a:p>
          <a:p>
            <a:pPr lvl="0"/>
            <a:r>
              <a:rPr lang="en-US" sz="4000" b="1" dirty="0">
                <a:latin typeface="Times New Roman" pitchFamily="18" charset="0"/>
                <a:cs typeface="Times New Roman" pitchFamily="18" charset="0"/>
              </a:rPr>
              <a:t>Type H:</a:t>
            </a:r>
            <a:r>
              <a:rPr lang="en-US" sz="4000" dirty="0">
                <a:latin typeface="Times New Roman" pitchFamily="18" charset="0"/>
                <a:cs typeface="Times New Roman" pitchFamily="18" charset="0"/>
              </a:rPr>
              <a:t> isolated TEF with no EA: the easiest to repair</a:t>
            </a:r>
          </a:p>
          <a:p>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3F00-C937-4465-BB14-9540019C2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B32FD3-7CFA-4135-B8BD-A29ADFDCCE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71CD51-F2FF-4FE8-9092-CFAE4D4E8D4D}"/>
              </a:ext>
            </a:extLst>
          </p:cNvPr>
          <p:cNvPicPr>
            <a:picLocks noChangeAspect="1"/>
          </p:cNvPicPr>
          <p:nvPr/>
        </p:nvPicPr>
        <p:blipFill>
          <a:blip r:embed="rId2"/>
          <a:stretch>
            <a:fillRect/>
          </a:stretch>
        </p:blipFill>
        <p:spPr>
          <a:xfrm>
            <a:off x="84823" y="185530"/>
            <a:ext cx="12022354" cy="6565789"/>
          </a:xfrm>
          <a:prstGeom prst="rect">
            <a:avLst/>
          </a:prstGeom>
        </p:spPr>
      </p:pic>
    </p:spTree>
    <p:extLst>
      <p:ext uri="{BB962C8B-B14F-4D97-AF65-F5344CB8AC3E}">
        <p14:creationId xmlns:p14="http://schemas.microsoft.com/office/powerpoint/2010/main" val="147789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Physical Assessment of TEF: </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92500"/>
          </a:bodyPr>
          <a:lstStyle/>
          <a:p>
            <a:pPr lvl="0"/>
            <a:r>
              <a:rPr lang="en-US" sz="4800" dirty="0">
                <a:latin typeface="Times New Roman" pitchFamily="18" charset="0"/>
                <a:cs typeface="Times New Roman" pitchFamily="18" charset="0"/>
              </a:rPr>
              <a:t>Pooling of secretions:  excessive drooling, salivation</a:t>
            </a:r>
          </a:p>
          <a:p>
            <a:pPr lvl="0"/>
            <a:r>
              <a:rPr lang="en-US" sz="4800" dirty="0">
                <a:latin typeface="Times New Roman" pitchFamily="18" charset="0"/>
                <a:cs typeface="Times New Roman" pitchFamily="18" charset="0"/>
              </a:rPr>
              <a:t>Inability to swallow feedings </a:t>
            </a:r>
          </a:p>
          <a:p>
            <a:pPr lvl="0"/>
            <a:r>
              <a:rPr lang="en-US" sz="4800" dirty="0">
                <a:latin typeface="Times New Roman" pitchFamily="18" charset="0"/>
                <a:cs typeface="Times New Roman" pitchFamily="18" charset="0"/>
              </a:rPr>
              <a:t>Coughing and Choking </a:t>
            </a:r>
          </a:p>
          <a:p>
            <a:pPr lvl="0"/>
            <a:r>
              <a:rPr lang="en-US" sz="4800" dirty="0">
                <a:latin typeface="Times New Roman" pitchFamily="18" charset="0"/>
                <a:cs typeface="Times New Roman" pitchFamily="18" charset="0"/>
              </a:rPr>
              <a:t>Inability to pass NG/OG tube </a:t>
            </a:r>
          </a:p>
          <a:p>
            <a:pPr lvl="0"/>
            <a:r>
              <a:rPr lang="en-US" sz="4800" dirty="0">
                <a:latin typeface="Times New Roman" pitchFamily="18" charset="0"/>
                <a:cs typeface="Times New Roman" pitchFamily="18" charset="0"/>
              </a:rPr>
              <a:t>Abdominal distension </a:t>
            </a:r>
          </a:p>
          <a:p>
            <a:pPr lvl="0"/>
            <a:r>
              <a:rPr lang="en-US" sz="4800" dirty="0">
                <a:latin typeface="Times New Roman" pitchFamily="18" charset="0"/>
                <a:cs typeface="Times New Roman" pitchFamily="18" charset="0"/>
              </a:rPr>
              <a:t>Recurrent pneumonia </a:t>
            </a:r>
          </a:p>
          <a:p>
            <a:pPr lvl="0"/>
            <a:r>
              <a:rPr lang="en-US" sz="4800" dirty="0">
                <a:latin typeface="Times New Roman" pitchFamily="18" charset="0"/>
                <a:cs typeface="Times New Roman" pitchFamily="18" charset="0"/>
              </a:rPr>
              <a:t>Respiratory distress and  Cyanosis</a:t>
            </a:r>
          </a:p>
          <a:p>
            <a:pPr lvl="0"/>
            <a:endParaRPr lang="en-US" sz="48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7200" b="1" dirty="0">
                <a:solidFill>
                  <a:srgbClr val="C00000"/>
                </a:solidFill>
                <a:latin typeface="Times New Roman" pitchFamily="18" charset="0"/>
                <a:cs typeface="Times New Roman" pitchFamily="18" charset="0"/>
              </a:rPr>
            </a:br>
            <a:r>
              <a:rPr lang="en-US" sz="7200" b="1" dirty="0">
                <a:solidFill>
                  <a:srgbClr val="C00000"/>
                </a:solidFill>
                <a:latin typeface="Times New Roman" pitchFamily="18" charset="0"/>
                <a:cs typeface="Times New Roman" pitchFamily="18" charset="0"/>
              </a:rPr>
              <a:t>Diagnosis of TEF:</a:t>
            </a:r>
            <a:br>
              <a:rPr lang="en-US" sz="7200" dirty="0">
                <a:solidFill>
                  <a:srgbClr val="C00000"/>
                </a:solidFill>
                <a:latin typeface="Times New Roman" pitchFamily="18" charset="0"/>
                <a:cs typeface="Times New Roman" pitchFamily="18" charset="0"/>
              </a:rPr>
            </a:b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8811" y="1550504"/>
            <a:ext cx="11930424" cy="5307496"/>
          </a:xfrm>
        </p:spPr>
        <p:txBody>
          <a:bodyPr>
            <a:normAutofit/>
          </a:bodyPr>
          <a:lstStyle/>
          <a:p>
            <a:pPr lvl="0"/>
            <a:r>
              <a:rPr lang="en-US" sz="3600" dirty="0">
                <a:latin typeface="Times New Roman" pitchFamily="18" charset="0"/>
                <a:cs typeface="Times New Roman" pitchFamily="18" charset="0"/>
              </a:rPr>
              <a:t>Confirmed by attempting to pass a 5 or 8 French  NG Tube into stomach. </a:t>
            </a:r>
          </a:p>
          <a:p>
            <a:pPr lvl="0"/>
            <a:r>
              <a:rPr lang="en-US" sz="3600" dirty="0">
                <a:latin typeface="Times New Roman" pitchFamily="18" charset="0"/>
                <a:cs typeface="Times New Roman" pitchFamily="18" charset="0"/>
              </a:rPr>
              <a:t>On chest x-ray, the NG/OG appears coiled in the upper esophageal pouch. </a:t>
            </a:r>
          </a:p>
          <a:p>
            <a:pPr lvl="0"/>
            <a:r>
              <a:rPr lang="en-US" sz="3600" dirty="0">
                <a:latin typeface="Times New Roman" pitchFamily="18" charset="0"/>
                <a:cs typeface="Times New Roman" pitchFamily="18" charset="0"/>
              </a:rPr>
              <a:t>On abdominal x-ray, air in the GI tract indicates a TEF. </a:t>
            </a:r>
          </a:p>
          <a:p>
            <a:pPr lvl="0"/>
            <a:r>
              <a:rPr lang="en-US" sz="3600" dirty="0">
                <a:latin typeface="Times New Roman" pitchFamily="18" charset="0"/>
                <a:cs typeface="Times New Roman" pitchFamily="18" charset="0"/>
              </a:rPr>
              <a:t>A gasless abdomen indicates an isolated EA. </a:t>
            </a:r>
          </a:p>
          <a:p>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Management of TEF:</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166191"/>
            <a:ext cx="12192001" cy="5691809"/>
          </a:xfrm>
        </p:spPr>
        <p:txBody>
          <a:bodyPr>
            <a:normAutofit fontScale="62500" lnSpcReduction="20000"/>
          </a:bodyPr>
          <a:lstStyle/>
          <a:p>
            <a:pPr lvl="0"/>
            <a:r>
              <a:rPr lang="en-US" sz="4800" dirty="0">
                <a:latin typeface="Times New Roman" pitchFamily="18" charset="0"/>
                <a:cs typeface="Times New Roman" pitchFamily="18" charset="0"/>
              </a:rPr>
              <a:t>Antibiotics</a:t>
            </a:r>
          </a:p>
          <a:p>
            <a:pPr lvl="0"/>
            <a:r>
              <a:rPr lang="en-US" sz="4800" dirty="0">
                <a:latin typeface="Times New Roman" pitchFamily="18" charset="0"/>
                <a:cs typeface="Times New Roman" pitchFamily="18" charset="0"/>
              </a:rPr>
              <a:t>Medications used to treat reflux.</a:t>
            </a:r>
          </a:p>
          <a:p>
            <a:pPr lvl="0"/>
            <a:r>
              <a:rPr lang="en-US" sz="4800" dirty="0">
                <a:latin typeface="Times New Roman" pitchFamily="18" charset="0"/>
                <a:cs typeface="Times New Roman" pitchFamily="18" charset="0"/>
              </a:rPr>
              <a:t>NPO with total parenteral nutrition (TPN </a:t>
            </a:r>
          </a:p>
          <a:p>
            <a:r>
              <a:rPr lang="en-US" sz="4800" dirty="0">
                <a:latin typeface="Times New Roman" pitchFamily="18" charset="0"/>
                <a:cs typeface="Times New Roman" pitchFamily="18" charset="0"/>
              </a:rPr>
              <a:t>TEF</a:t>
            </a:r>
            <a:r>
              <a:rPr lang="en-US" sz="4800" b="1" dirty="0">
                <a:latin typeface="Times New Roman" pitchFamily="18" charset="0"/>
                <a:cs typeface="Times New Roman" pitchFamily="18" charset="0"/>
              </a:rPr>
              <a:t> </a:t>
            </a:r>
            <a:r>
              <a:rPr lang="en-US" sz="4800" dirty="0">
                <a:latin typeface="Times New Roman" pitchFamily="18" charset="0"/>
                <a:cs typeface="Times New Roman" pitchFamily="18" charset="0"/>
              </a:rPr>
              <a:t>is a </a:t>
            </a:r>
            <a:r>
              <a:rPr lang="en-US" sz="4800" u="sng" dirty="0">
                <a:latin typeface="Times New Roman" pitchFamily="18" charset="0"/>
                <a:cs typeface="Times New Roman" pitchFamily="18" charset="0"/>
              </a:rPr>
              <a:t>surgical</a:t>
            </a:r>
            <a:r>
              <a:rPr lang="en-US" sz="4800" dirty="0">
                <a:latin typeface="Times New Roman" pitchFamily="18" charset="0"/>
                <a:cs typeface="Times New Roman" pitchFamily="18" charset="0"/>
              </a:rPr>
              <a:t> emergency condition </a:t>
            </a:r>
          </a:p>
          <a:p>
            <a:pPr>
              <a:buNone/>
            </a:pPr>
            <a:r>
              <a:rPr lang="en-US" sz="4800" b="1" u="sng" dirty="0">
                <a:latin typeface="Times New Roman" pitchFamily="18" charset="0"/>
                <a:cs typeface="Times New Roman" pitchFamily="18" charset="0"/>
              </a:rPr>
              <a:t>Pre-operatively </a:t>
            </a:r>
            <a:endParaRPr lang="en-US" sz="4800" b="1" dirty="0">
              <a:latin typeface="Times New Roman" pitchFamily="18" charset="0"/>
              <a:cs typeface="Times New Roman" pitchFamily="18" charset="0"/>
            </a:endParaRPr>
          </a:p>
          <a:p>
            <a:pPr lvl="0"/>
            <a:r>
              <a:rPr lang="en-US" sz="4800" dirty="0">
                <a:latin typeface="Times New Roman" pitchFamily="18" charset="0"/>
                <a:cs typeface="Times New Roman" pitchFamily="18" charset="0"/>
              </a:rPr>
              <a:t>Catheter set to continuous or intermittent low </a:t>
            </a:r>
            <a:r>
              <a:rPr lang="en-US" sz="4800" u="sng" dirty="0">
                <a:latin typeface="Times New Roman" pitchFamily="18" charset="0"/>
                <a:cs typeface="Times New Roman" pitchFamily="18" charset="0"/>
              </a:rPr>
              <a:t>suction</a:t>
            </a:r>
            <a:r>
              <a:rPr lang="en-US" sz="4800" dirty="0">
                <a:latin typeface="Times New Roman" pitchFamily="18" charset="0"/>
                <a:cs typeface="Times New Roman" pitchFamily="18" charset="0"/>
              </a:rPr>
              <a:t> is placed in esophageal pouch to prevent aspiration</a:t>
            </a:r>
          </a:p>
          <a:p>
            <a:pPr lvl="0"/>
            <a:r>
              <a:rPr lang="en-US" sz="4800" dirty="0">
                <a:latin typeface="Times New Roman" pitchFamily="18" charset="0"/>
                <a:cs typeface="Times New Roman" pitchFamily="18" charset="0"/>
              </a:rPr>
              <a:t>Surgical repair depends on the type of esophageal obstruction (anastomosis)</a:t>
            </a:r>
          </a:p>
          <a:p>
            <a:pPr>
              <a:buNone/>
            </a:pPr>
            <a:r>
              <a:rPr lang="en-US" sz="4800" u="sng" dirty="0">
                <a:latin typeface="Times New Roman" pitchFamily="18" charset="0"/>
                <a:cs typeface="Times New Roman" pitchFamily="18" charset="0"/>
              </a:rPr>
              <a:t>Post-operatively </a:t>
            </a:r>
            <a:endParaRPr lang="en-US" sz="4800" dirty="0">
              <a:latin typeface="Times New Roman" pitchFamily="18" charset="0"/>
              <a:cs typeface="Times New Roman" pitchFamily="18" charset="0"/>
            </a:endParaRPr>
          </a:p>
          <a:p>
            <a:pPr lvl="0"/>
            <a:r>
              <a:rPr lang="en-US" sz="4800" dirty="0">
                <a:latin typeface="Times New Roman" pitchFamily="18" charset="0"/>
                <a:cs typeface="Times New Roman" pitchFamily="18" charset="0"/>
              </a:rPr>
              <a:t>Low-pressure ventilation </a:t>
            </a:r>
          </a:p>
          <a:p>
            <a:pPr lvl="0"/>
            <a:r>
              <a:rPr lang="en-US" sz="4800" dirty="0">
                <a:latin typeface="Times New Roman" pitchFamily="18" charset="0"/>
                <a:cs typeface="Times New Roman" pitchFamily="18" charset="0"/>
              </a:rPr>
              <a:t>Care of chest tube</a:t>
            </a:r>
          </a:p>
          <a:p>
            <a:pPr lvl="0"/>
            <a:r>
              <a:rPr lang="en-US" sz="4800" dirty="0">
                <a:latin typeface="Times New Roman" pitchFamily="18" charset="0"/>
                <a:cs typeface="Times New Roman" pitchFamily="18" charset="0"/>
              </a:rPr>
              <a:t>Feedings through the gastrostomy tube </a:t>
            </a:r>
          </a:p>
          <a:p>
            <a:pPr lvl="0"/>
            <a:endParaRPr lang="en-US" sz="4800" dirty="0">
              <a:latin typeface="Times New Roman" pitchFamily="18" charset="0"/>
              <a:cs typeface="Times New Roman" pitchFamily="18" charset="0"/>
            </a:endParaRPr>
          </a:p>
          <a:p>
            <a:endParaRPr lang="en-US" sz="4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1"/>
            <a:ext cx="11966713" cy="1417983"/>
          </a:xfrm>
        </p:spPr>
        <p:txBody>
          <a:bodyPr>
            <a:noAutofit/>
          </a:bodyPr>
          <a:lstStyle/>
          <a:p>
            <a:r>
              <a:rPr lang="en-US" sz="7200" b="1" dirty="0">
                <a:solidFill>
                  <a:srgbClr val="C00000"/>
                </a:solidFill>
                <a:latin typeface="Times New Roman" pitchFamily="18" charset="0"/>
                <a:cs typeface="Times New Roman" pitchFamily="18" charset="0"/>
              </a:rPr>
              <a:t>3) Children  with Hernias</a:t>
            </a:r>
            <a:endParaRPr lang="en-US" sz="8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99234" cy="5257800"/>
          </a:xfrm>
        </p:spPr>
        <p:txBody>
          <a:bodyPr>
            <a:normAutofit lnSpcReduction="10000"/>
          </a:bodyPr>
          <a:lstStyle/>
          <a:p>
            <a:pPr lvl="0">
              <a:buFont typeface="Wingdings" panose="05000000000000000000" pitchFamily="2" charset="2"/>
              <a:buChar char="§"/>
            </a:pPr>
            <a:r>
              <a:rPr lang="en-US" sz="4000" dirty="0">
                <a:latin typeface="Times New Roman" pitchFamily="18" charset="0"/>
                <a:cs typeface="Times New Roman" pitchFamily="18" charset="0"/>
              </a:rPr>
              <a:t>A protrusion of a part or whole organ from its normal cavity through a congenital or acquired defect or opening.</a:t>
            </a:r>
          </a:p>
          <a:p>
            <a:pPr lvl="0">
              <a:buFont typeface="Wingdings" panose="05000000000000000000" pitchFamily="2" charset="2"/>
              <a:buChar char="§"/>
            </a:pPr>
            <a:r>
              <a:rPr lang="en-US" sz="4000" dirty="0">
                <a:latin typeface="Times New Roman" pitchFamily="18" charset="0"/>
                <a:cs typeface="Times New Roman" pitchFamily="18" charset="0"/>
              </a:rPr>
              <a:t>A hernia may contain peritoneal fat, a loop of intestine, a section of a bladder or a portion of the stomach.</a:t>
            </a:r>
          </a:p>
          <a:p>
            <a:pPr lvl="0">
              <a:buFont typeface="Wingdings" panose="05000000000000000000" pitchFamily="2" charset="2"/>
              <a:buChar char="§"/>
            </a:pPr>
            <a:r>
              <a:rPr lang="en-US" sz="4000" b="1" dirty="0">
                <a:solidFill>
                  <a:srgbClr val="C00000"/>
                </a:solidFill>
                <a:latin typeface="Times New Roman" pitchFamily="18" charset="0"/>
                <a:cs typeface="Times New Roman" pitchFamily="18" charset="0"/>
              </a:rPr>
              <a:t>Types of Hernias:</a:t>
            </a:r>
          </a:p>
          <a:p>
            <a:pPr lvl="0">
              <a:buFont typeface="Wingdings" panose="05000000000000000000" pitchFamily="2" charset="2"/>
              <a:buChar char="ü"/>
            </a:pPr>
            <a:r>
              <a:rPr lang="en-US" sz="4000" dirty="0">
                <a:latin typeface="Times New Roman" pitchFamily="18" charset="0"/>
                <a:cs typeface="Times New Roman" pitchFamily="18" charset="0"/>
              </a:rPr>
              <a:t>Indirect inguinal hernia </a:t>
            </a:r>
          </a:p>
          <a:p>
            <a:pPr lvl="0">
              <a:buFont typeface="Wingdings" panose="05000000000000000000" pitchFamily="2" charset="2"/>
              <a:buChar char="ü"/>
            </a:pPr>
            <a:r>
              <a:rPr lang="en-US" sz="4000" dirty="0">
                <a:latin typeface="Times New Roman" pitchFamily="18" charset="0"/>
                <a:cs typeface="Times New Roman" pitchFamily="18" charset="0"/>
              </a:rPr>
              <a:t>Umbilical Hernia</a:t>
            </a:r>
          </a:p>
          <a:p>
            <a:pPr lvl="0">
              <a:buFont typeface="Wingdings" panose="05000000000000000000" pitchFamily="2" charset="2"/>
              <a:buChar char="ü"/>
            </a:pPr>
            <a:r>
              <a:rPr lang="en-US" sz="4000" dirty="0">
                <a:latin typeface="Times New Roman" pitchFamily="18" charset="0"/>
                <a:cs typeface="Times New Roman" pitchFamily="18" charset="0"/>
              </a:rPr>
              <a:t>Congenital diaphragmatic hernia</a:t>
            </a:r>
          </a:p>
          <a:p>
            <a:pPr lvl="0">
              <a:buNone/>
            </a:pPr>
            <a:endParaRPr lang="en-US" sz="40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a. Indirect inguinal hernia: </a:t>
            </a:r>
            <a:br>
              <a:rPr lang="en-US" sz="6000" dirty="0">
                <a:solidFill>
                  <a:srgbClr val="C00000"/>
                </a:solidFill>
                <a:latin typeface="Times New Roman" pitchFamily="18" charset="0"/>
                <a:cs typeface="Times New Roman" pitchFamily="18" charset="0"/>
              </a:rPr>
            </a:br>
            <a:endParaRPr lang="en-US" sz="6000" dirty="0">
              <a:solidFill>
                <a:srgbClr val="C00000"/>
              </a:solidFill>
            </a:endParaRPr>
          </a:p>
        </p:txBody>
      </p:sp>
      <p:sp>
        <p:nvSpPr>
          <p:cNvPr id="3" name="Content Placeholder 2"/>
          <p:cNvSpPr>
            <a:spLocks noGrp="1"/>
          </p:cNvSpPr>
          <p:nvPr>
            <p:ph idx="1"/>
          </p:nvPr>
        </p:nvSpPr>
        <p:spPr>
          <a:xfrm>
            <a:off x="0" y="1524000"/>
            <a:ext cx="12192000" cy="5334000"/>
          </a:xfrm>
        </p:spPr>
        <p:txBody>
          <a:bodyPr>
            <a:normAutofit lnSpcReduction="10000"/>
          </a:bodyPr>
          <a:lstStyle/>
          <a:p>
            <a:pPr lvl="0">
              <a:buFont typeface="Wingdings" panose="05000000000000000000" pitchFamily="2" charset="2"/>
              <a:buChar char="§"/>
            </a:pPr>
            <a:r>
              <a:rPr lang="en-US" sz="3600" dirty="0">
                <a:latin typeface="Times New Roman" pitchFamily="18" charset="0"/>
                <a:cs typeface="Times New Roman" pitchFamily="18" charset="0"/>
              </a:rPr>
              <a:t>When a loop of intestine passes through abdominal ring to the inguinal canal . Caused by increase in intra-abdominal pressure which forces the intestines to be pushed into a congenital defect </a:t>
            </a:r>
          </a:p>
          <a:p>
            <a:pPr lvl="0">
              <a:buFont typeface="Wingdings" panose="05000000000000000000" pitchFamily="2" charset="2"/>
              <a:buChar char="§"/>
            </a:pPr>
            <a:r>
              <a:rPr lang="en-US" sz="3600" dirty="0">
                <a:latin typeface="Times New Roman" pitchFamily="18" charset="0"/>
                <a:cs typeface="Times New Roman" pitchFamily="18" charset="0"/>
              </a:rPr>
              <a:t>Failure of the processus vaginalis to close during fetal development</a:t>
            </a:r>
          </a:p>
          <a:p>
            <a:pPr lvl="0">
              <a:buFont typeface="Wingdings" panose="05000000000000000000" pitchFamily="2" charset="2"/>
              <a:buChar char="§"/>
            </a:pPr>
            <a:r>
              <a:rPr lang="en-US" sz="3600" dirty="0">
                <a:latin typeface="Times New Roman" pitchFamily="18" charset="0"/>
                <a:cs typeface="Times New Roman" pitchFamily="18" charset="0"/>
              </a:rPr>
              <a:t>It is present from around the 12th week of gestation</a:t>
            </a:r>
          </a:p>
          <a:p>
            <a:pPr lvl="0">
              <a:buFont typeface="Wingdings" panose="05000000000000000000" pitchFamily="2" charset="2"/>
              <a:buChar char="§"/>
            </a:pPr>
            <a:r>
              <a:rPr lang="en-US" sz="3600" b="1" dirty="0">
                <a:solidFill>
                  <a:srgbClr val="C00000"/>
                </a:solidFill>
                <a:latin typeface="Times New Roman" pitchFamily="18" charset="0"/>
                <a:cs typeface="Times New Roman" pitchFamily="18" charset="0"/>
              </a:rPr>
              <a:t>Management of Indirect inguinal hernia</a:t>
            </a:r>
          </a:p>
          <a:p>
            <a:pPr>
              <a:buFont typeface="Wingdings" panose="05000000000000000000" pitchFamily="2" charset="2"/>
              <a:buChar char="ü"/>
            </a:pPr>
            <a:r>
              <a:rPr lang="en-US" sz="3600" dirty="0">
                <a:latin typeface="Times New Roman" pitchFamily="18" charset="0"/>
                <a:cs typeface="Times New Roman" pitchFamily="18" charset="0"/>
              </a:rPr>
              <a:t>Surgery: Herniorrhaphy : herniating tissues are returned to abdominal cavity and defect in fascia or muscle is closed with sutures </a:t>
            </a:r>
          </a:p>
          <a:p>
            <a:pPr marL="0" lvl="0" indent="0">
              <a:buNone/>
            </a:pP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b. Umbilical Hernia</a:t>
            </a:r>
            <a:br>
              <a:rPr lang="en-US" sz="6600" dirty="0">
                <a:solidFill>
                  <a:srgbClr val="C00000"/>
                </a:solidFill>
                <a:latin typeface="Times New Roman" pitchFamily="18" charset="0"/>
                <a:cs typeface="Times New Roman" pitchFamily="18" charset="0"/>
              </a:rPr>
            </a:br>
            <a:endParaRPr lang="en-US" sz="6600" dirty="0">
              <a:solidFill>
                <a:srgbClr val="C00000"/>
              </a:solidFill>
            </a:endParaRPr>
          </a:p>
        </p:txBody>
      </p:sp>
      <p:sp>
        <p:nvSpPr>
          <p:cNvPr id="3" name="Content Placeholder 2"/>
          <p:cNvSpPr>
            <a:spLocks noGrp="1"/>
          </p:cNvSpPr>
          <p:nvPr>
            <p:ph idx="1"/>
          </p:nvPr>
        </p:nvSpPr>
        <p:spPr>
          <a:xfrm>
            <a:off x="0" y="1417638"/>
            <a:ext cx="12192000" cy="5440362"/>
          </a:xfrm>
        </p:spPr>
        <p:txBody>
          <a:bodyPr>
            <a:normAutofit lnSpcReduction="10000"/>
          </a:bodyPr>
          <a:lstStyle/>
          <a:p>
            <a:pPr lvl="0">
              <a:buFont typeface="Wingdings" panose="05000000000000000000" pitchFamily="2" charset="2"/>
              <a:buChar char="Ø"/>
            </a:pPr>
            <a:r>
              <a:rPr lang="en-US" sz="3600" dirty="0">
                <a:latin typeface="Times New Roman" pitchFamily="18" charset="0"/>
                <a:cs typeface="Times New Roman" pitchFamily="18" charset="0"/>
              </a:rPr>
              <a:t>Results from imperfect closure of the umbilical muscle ring </a:t>
            </a:r>
          </a:p>
          <a:p>
            <a:pPr>
              <a:buFont typeface="Wingdings" panose="05000000000000000000" pitchFamily="2" charset="2"/>
              <a:buChar char="Ø"/>
            </a:pPr>
            <a:r>
              <a:rPr lang="en-US" sz="3600" dirty="0">
                <a:latin typeface="Times New Roman" pitchFamily="18" charset="0"/>
                <a:cs typeface="Times New Roman" pitchFamily="18" charset="0"/>
              </a:rPr>
              <a:t>Often associated with diastasis recti (lateral separation of abdominal muscles).  Around week 11 gestation and obliterated umbilical vessels occupy the space in the umbilical ring.</a:t>
            </a:r>
          </a:p>
          <a:p>
            <a:pPr>
              <a:buFont typeface="Wingdings" panose="05000000000000000000" pitchFamily="2" charset="2"/>
              <a:buChar char="Ø"/>
            </a:pPr>
            <a:r>
              <a:rPr lang="en-US" sz="3600" dirty="0">
                <a:latin typeface="Times New Roman" pitchFamily="18" charset="0"/>
                <a:cs typeface="Times New Roman" pitchFamily="18" charset="0"/>
              </a:rPr>
              <a:t>Etiology unknown</a:t>
            </a:r>
          </a:p>
          <a:p>
            <a:pPr>
              <a:buNone/>
            </a:pPr>
            <a:r>
              <a:rPr lang="en-US" sz="3600" b="1" dirty="0">
                <a:solidFill>
                  <a:srgbClr val="C00000"/>
                </a:solidFill>
                <a:latin typeface="Times New Roman" pitchFamily="18" charset="0"/>
                <a:cs typeface="Times New Roman" pitchFamily="18" charset="0"/>
              </a:rPr>
              <a:t>Clinical Manifestations of Umbilical Hernia:</a:t>
            </a:r>
          </a:p>
          <a:p>
            <a:pPr>
              <a:buNone/>
            </a:pPr>
            <a:r>
              <a:rPr lang="en-US" sz="3600" dirty="0">
                <a:latin typeface="Times New Roman" pitchFamily="18" charset="0"/>
                <a:cs typeface="Times New Roman" pitchFamily="18" charset="0"/>
              </a:rPr>
              <a:t>1-Herniated umbilicus protrudes with coughing, crying or straining. </a:t>
            </a:r>
          </a:p>
          <a:p>
            <a:pPr>
              <a:buNone/>
            </a:pPr>
            <a:r>
              <a:rPr lang="en-US" sz="3600" dirty="0">
                <a:latin typeface="Times New Roman" pitchFamily="18" charset="0"/>
                <a:cs typeface="Times New Roman" pitchFamily="18" charset="0"/>
              </a:rPr>
              <a:t>2-Hernia can be reduced by pushing contents back into fibrous ring.</a:t>
            </a:r>
          </a:p>
          <a:p>
            <a:pPr>
              <a:buFont typeface="Wingdings" panose="05000000000000000000" pitchFamily="2" charset="2"/>
              <a:buChar char="Ø"/>
            </a:pP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0"/>
            <a:ext cx="9951720" cy="1935480"/>
          </a:xfrm>
        </p:spPr>
        <p:txBody>
          <a:bodyPr>
            <a:noAutofit/>
          </a:bodyPr>
          <a:lstStyle/>
          <a:p>
            <a:pPr algn="ct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Managements of Umbilical Hernia:</a:t>
            </a:r>
            <a:br>
              <a:rPr lang="en-US" sz="6000" b="1" dirty="0">
                <a:solidFill>
                  <a:srgbClr val="C00000"/>
                </a:solidFill>
                <a:latin typeface="Times New Roman" pitchFamily="18" charset="0"/>
                <a:cs typeface="Times New Roman" pitchFamily="18" charset="0"/>
              </a:rPr>
            </a:br>
            <a:endParaRPr lang="en-US" sz="6000" b="1" dirty="0">
              <a:solidFill>
                <a:srgbClr val="C00000"/>
              </a:solidFill>
            </a:endParaRPr>
          </a:p>
        </p:txBody>
      </p:sp>
      <p:sp>
        <p:nvSpPr>
          <p:cNvPr id="3" name="Content Placeholder 2"/>
          <p:cNvSpPr>
            <a:spLocks noGrp="1"/>
          </p:cNvSpPr>
          <p:nvPr>
            <p:ph idx="1"/>
          </p:nvPr>
        </p:nvSpPr>
        <p:spPr>
          <a:xfrm>
            <a:off x="-137160" y="2164080"/>
            <a:ext cx="12329160" cy="4693920"/>
          </a:xfrm>
        </p:spPr>
        <p:txBody>
          <a:bodyPr>
            <a:normAutofit/>
          </a:bodyPr>
          <a:lstStyle/>
          <a:p>
            <a:pPr algn="ctr">
              <a:buFont typeface="Wingdings" pitchFamily="2" charset="2"/>
              <a:buChar char="§"/>
            </a:pPr>
            <a:r>
              <a:rPr lang="en-US" sz="4000" dirty="0">
                <a:latin typeface="Times New Roman" pitchFamily="18" charset="0"/>
                <a:cs typeface="Times New Roman" pitchFamily="18" charset="0"/>
              </a:rPr>
              <a:t>Most defects spontaneously resolve by 3-4 years of age as the muscular ring closes.</a:t>
            </a:r>
          </a:p>
          <a:p>
            <a:pPr algn="ctr">
              <a:buFont typeface="Wingdings" pitchFamily="2" charset="2"/>
              <a:buChar char="§"/>
            </a:pPr>
            <a:r>
              <a:rPr lang="en-US" sz="4000" dirty="0">
                <a:latin typeface="Times New Roman" pitchFamily="18" charset="0"/>
                <a:cs typeface="Times New Roman" pitchFamily="18" charset="0"/>
              </a:rPr>
              <a:t>Surgery indicated in cases of strangulation, increased protrusion after 2 years of age or no improvement in large defect after 4 years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12039600" cy="1325217"/>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1</a:t>
            </a:r>
            <a:r>
              <a:rPr lang="en-US" sz="4800" b="1" dirty="0">
                <a:solidFill>
                  <a:srgbClr val="C00000"/>
                </a:solidFill>
                <a:latin typeface="Times New Roman" pitchFamily="18" charset="0"/>
                <a:cs typeface="Times New Roman" pitchFamily="18" charset="0"/>
              </a:rPr>
              <a:t>) Children with Cleft Lip and Cleft Palate</a:t>
            </a:r>
            <a:br>
              <a:rPr lang="en-US" sz="48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39600" cy="5257800"/>
          </a:xfrm>
        </p:spPr>
        <p:txBody>
          <a:bodyPr>
            <a:normAutofit/>
          </a:bodyPr>
          <a:lstStyle/>
          <a:p>
            <a:pPr lvl="0">
              <a:buFont typeface="Wingdings" pitchFamily="2" charset="2"/>
              <a:buChar char="§"/>
            </a:pPr>
            <a:r>
              <a:rPr lang="en-US" sz="4400" dirty="0">
                <a:latin typeface="Times New Roman" pitchFamily="18" charset="0"/>
                <a:cs typeface="Times New Roman" pitchFamily="18" charset="0"/>
              </a:rPr>
              <a:t>Congenital failure of the maxillary processes to fuse occurring during weeks 6-12 gestation</a:t>
            </a:r>
          </a:p>
          <a:p>
            <a:pPr lvl="0">
              <a:buFont typeface="Wingdings" pitchFamily="2" charset="2"/>
              <a:buChar char="§"/>
            </a:pPr>
            <a:r>
              <a:rPr lang="en-US" sz="4400" dirty="0">
                <a:latin typeface="Times New Roman" pitchFamily="18" charset="0"/>
                <a:cs typeface="Times New Roman" pitchFamily="18" charset="0"/>
              </a:rPr>
              <a:t>Each abnormality may appear by itself or may be seen together </a:t>
            </a:r>
          </a:p>
          <a:p>
            <a:pPr lvl="0">
              <a:buFont typeface="Wingdings" pitchFamily="2" charset="2"/>
              <a:buChar char="§"/>
            </a:pPr>
            <a:r>
              <a:rPr lang="en-US" sz="4400" dirty="0">
                <a:latin typeface="Times New Roman" pitchFamily="18" charset="0"/>
                <a:cs typeface="Times New Roman" pitchFamily="18" charset="0"/>
              </a:rPr>
              <a:t>It has varying degrees of severity.</a:t>
            </a:r>
          </a:p>
          <a:p>
            <a:pPr lvl="0">
              <a:buNone/>
            </a:pPr>
            <a:endParaRPr lang="en-US" sz="4400" dirty="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4) Children with </a:t>
            </a:r>
            <a:r>
              <a:rPr lang="en-US" sz="5400" b="1" dirty="0">
                <a:solidFill>
                  <a:srgbClr val="C00000"/>
                </a:solidFill>
                <a:latin typeface="Times New Roman" pitchFamily="18" charset="0"/>
                <a:cs typeface="Times New Roman" pitchFamily="18" charset="0"/>
              </a:rPr>
              <a:t>Anorectal Malformations</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1999" cy="5552904"/>
          </a:xfrm>
        </p:spPr>
        <p:txBody>
          <a:bodyPr>
            <a:normAutofit fontScale="77500" lnSpcReduction="20000"/>
          </a:bodyPr>
          <a:lstStyle/>
          <a:p>
            <a:pPr>
              <a:buFont typeface="Wingdings" panose="05000000000000000000" pitchFamily="2" charset="2"/>
              <a:buChar char="§"/>
            </a:pPr>
            <a:r>
              <a:rPr lang="en-US" sz="6000" dirty="0">
                <a:latin typeface="Times New Roman" pitchFamily="18" charset="0"/>
                <a:cs typeface="Times New Roman" pitchFamily="18" charset="0"/>
              </a:rPr>
              <a:t>Associated anomalies up to 70% of the time</a:t>
            </a:r>
          </a:p>
          <a:p>
            <a:pPr algn="ctr">
              <a:buNone/>
            </a:pPr>
            <a:r>
              <a:rPr lang="en-US" sz="6000" b="1" dirty="0">
                <a:solidFill>
                  <a:srgbClr val="C00000"/>
                </a:solidFill>
                <a:latin typeface="Times New Roman" pitchFamily="18" charset="0"/>
                <a:cs typeface="Times New Roman" pitchFamily="18" charset="0"/>
              </a:rPr>
              <a:t>Types of Anorectal malformations</a:t>
            </a:r>
          </a:p>
          <a:p>
            <a:pPr marL="1143000" indent="-1143000">
              <a:buAutoNum type="alphaLcPeriod"/>
            </a:pPr>
            <a:r>
              <a:rPr lang="en-US" sz="6000" b="1" dirty="0">
                <a:latin typeface="Times New Roman" pitchFamily="18" charset="0"/>
                <a:cs typeface="Times New Roman" pitchFamily="18" charset="0"/>
              </a:rPr>
              <a:t>Anal stenosis: </a:t>
            </a:r>
          </a:p>
          <a:p>
            <a:pPr marL="0" indent="0">
              <a:buNone/>
            </a:pPr>
            <a:r>
              <a:rPr lang="en-US" sz="6000" dirty="0">
                <a:latin typeface="Times New Roman" pitchFamily="18" charset="0"/>
                <a:cs typeface="Times New Roman" pitchFamily="18" charset="0"/>
              </a:rPr>
              <a:t>A thickened and constricted anal wall characterize by ribbon-like stools</a:t>
            </a:r>
          </a:p>
          <a:p>
            <a:pPr>
              <a:buNone/>
            </a:pPr>
            <a:r>
              <a:rPr lang="en-US" sz="6000" b="1" dirty="0">
                <a:latin typeface="Times New Roman" pitchFamily="18" charset="0"/>
                <a:cs typeface="Times New Roman" pitchFamily="18" charset="0"/>
              </a:rPr>
              <a:t>b. Anal Atresia (Imperforated Anus)</a:t>
            </a:r>
          </a:p>
          <a:p>
            <a:r>
              <a:rPr lang="en-US" sz="6000" dirty="0">
                <a:latin typeface="Times New Roman" pitchFamily="18" charset="0"/>
                <a:cs typeface="Times New Roman" pitchFamily="18" charset="0"/>
              </a:rPr>
              <a:t>Absence of an anal opening.</a:t>
            </a:r>
          </a:p>
          <a:p>
            <a:r>
              <a:rPr lang="en-US" sz="6000" dirty="0">
                <a:latin typeface="Times New Roman" pitchFamily="18" charset="0"/>
                <a:cs typeface="Times New Roman" pitchFamily="18" charset="0"/>
              </a:rPr>
              <a:t>Occur in during the 4th-6th week of gestation </a:t>
            </a:r>
          </a:p>
          <a:p>
            <a:pPr lvl="0" algn="ctr">
              <a:buNone/>
            </a:pPr>
            <a:endParaRPr lang="en-US" sz="6000" dirty="0">
              <a:latin typeface="Times New Roman" pitchFamily="18" charset="0"/>
              <a:cs typeface="Times New Roman" pitchFamily="18" charset="0"/>
            </a:endParaRPr>
          </a:p>
          <a:p>
            <a:pPr algn="ctr">
              <a:buNone/>
            </a:pPr>
            <a:endParaRPr lang="en-US" sz="6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 y="0"/>
            <a:ext cx="12051323"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Physical Assessment of Anorectal Malformations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0674" y="1417638"/>
            <a:ext cx="12051323" cy="5440362"/>
          </a:xfrm>
        </p:spPr>
        <p:txBody>
          <a:bodyPr>
            <a:normAutofit fontScale="40000" lnSpcReduction="20000"/>
          </a:bodyPr>
          <a:lstStyle/>
          <a:p>
            <a:pPr lvl="0">
              <a:lnSpc>
                <a:spcPct val="120000"/>
              </a:lnSpc>
            </a:pPr>
            <a:r>
              <a:rPr lang="en-US" sz="7400" dirty="0">
                <a:latin typeface="Times New Roman" pitchFamily="18" charset="0"/>
                <a:cs typeface="Times New Roman" pitchFamily="18" charset="0"/>
              </a:rPr>
              <a:t>Imperforate anus is often obvious at birth, can range from mild stenosis to a complex</a:t>
            </a:r>
          </a:p>
          <a:p>
            <a:pPr>
              <a:lnSpc>
                <a:spcPct val="120000"/>
              </a:lnSpc>
            </a:pPr>
            <a:r>
              <a:rPr lang="en-US" sz="7400" dirty="0">
                <a:latin typeface="Times New Roman" pitchFamily="18" charset="0"/>
                <a:cs typeface="Times New Roman" pitchFamily="18" charset="0"/>
              </a:rPr>
              <a:t>Abdominal distention, Failure to pass meconium during the first 24 hours</a:t>
            </a:r>
          </a:p>
          <a:p>
            <a:pPr lvl="0">
              <a:lnSpc>
                <a:spcPct val="120000"/>
              </a:lnSpc>
            </a:pPr>
            <a:r>
              <a:rPr lang="en-US" sz="7400" dirty="0">
                <a:latin typeface="Times New Roman" pitchFamily="18" charset="0"/>
                <a:cs typeface="Times New Roman" pitchFamily="18" charset="0"/>
              </a:rPr>
              <a:t>Emesis </a:t>
            </a:r>
          </a:p>
          <a:p>
            <a:pPr lvl="0">
              <a:lnSpc>
                <a:spcPct val="120000"/>
              </a:lnSpc>
            </a:pPr>
            <a:r>
              <a:rPr lang="en-US" sz="7400" dirty="0">
                <a:latin typeface="Times New Roman" pitchFamily="18" charset="0"/>
                <a:cs typeface="Times New Roman" pitchFamily="18" charset="0"/>
              </a:rPr>
              <a:t>Most neonates with anorectal malformations have an abnormal pathway between rectum and the genitourinary system or perineum called a fistula. </a:t>
            </a:r>
          </a:p>
          <a:p>
            <a:pPr lvl="0">
              <a:lnSpc>
                <a:spcPct val="120000"/>
              </a:lnSpc>
            </a:pPr>
            <a:r>
              <a:rPr lang="en-US" sz="7400" dirty="0">
                <a:latin typeface="Times New Roman" pitchFamily="18" charset="0"/>
                <a:cs typeface="Times New Roman" pitchFamily="18" charset="0"/>
              </a:rPr>
              <a:t>Careful exam of anal area: may be missed if fistula present </a:t>
            </a:r>
          </a:p>
          <a:p>
            <a:pPr lvl="0">
              <a:lnSpc>
                <a:spcPct val="120000"/>
              </a:lnSpc>
            </a:pPr>
            <a:r>
              <a:rPr lang="en-US" sz="7400" dirty="0">
                <a:latin typeface="Times New Roman" pitchFamily="18" charset="0"/>
                <a:cs typeface="Times New Roman" pitchFamily="18" charset="0"/>
              </a:rPr>
              <a:t>Stool in urine due to fistula to perineum</a:t>
            </a:r>
          </a:p>
          <a:p>
            <a:pPr lvl="0">
              <a:lnSpc>
                <a:spcPct val="120000"/>
              </a:lnSpc>
            </a:pPr>
            <a:r>
              <a:rPr lang="en-US" sz="7400" dirty="0">
                <a:latin typeface="Times New Roman" pitchFamily="18" charset="0"/>
                <a:cs typeface="Times New Roman" pitchFamily="18" charset="0"/>
              </a:rPr>
              <a:t>Stool in vagina due to fistula.</a:t>
            </a:r>
          </a:p>
          <a:p>
            <a:pPr lvl="0">
              <a:lnSpc>
                <a:spcPct val="120000"/>
              </a:lnSpc>
            </a:pPr>
            <a:endParaRPr lang="en-US" sz="7400" dirty="0">
              <a:latin typeface="Times New Roman" pitchFamily="18" charset="0"/>
              <a:cs typeface="Times New Roman" pitchFamily="18" charset="0"/>
            </a:endParaRPr>
          </a:p>
          <a:p>
            <a:pPr lvl="0">
              <a:lnSpc>
                <a:spcPct val="120000"/>
              </a:lnSpc>
            </a:pPr>
            <a:endParaRPr lang="en-US" sz="4400" dirty="0">
              <a:latin typeface="Times New Roman" pitchFamily="18" charset="0"/>
              <a:cs typeface="Times New Roman" pitchFamily="18" charset="0"/>
            </a:endParaRPr>
          </a:p>
          <a:p>
            <a:pPr lvl="0"/>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44997"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Diagnosis</a:t>
            </a:r>
            <a:r>
              <a:rPr lang="en-US" sz="4800" dirty="0">
                <a:solidFill>
                  <a:srgbClr val="C000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of </a:t>
            </a:r>
            <a:r>
              <a:rPr lang="en-US" sz="4800" b="1" dirty="0" err="1">
                <a:solidFill>
                  <a:srgbClr val="C00000"/>
                </a:solidFill>
                <a:latin typeface="Times New Roman" pitchFamily="18" charset="0"/>
                <a:cs typeface="Times New Roman" pitchFamily="18" charset="0"/>
              </a:rPr>
              <a:t>Anorectal</a:t>
            </a:r>
            <a:r>
              <a:rPr lang="en-US" sz="4800" b="1" dirty="0">
                <a:solidFill>
                  <a:srgbClr val="C00000"/>
                </a:solidFill>
                <a:latin typeface="Times New Roman" pitchFamily="18" charset="0"/>
                <a:cs typeface="Times New Roman" pitchFamily="18" charset="0"/>
              </a:rPr>
              <a:t> Malformations</a:t>
            </a:r>
            <a:r>
              <a:rPr lang="en-US" sz="4800" dirty="0">
                <a:solidFill>
                  <a:srgbClr val="C00000"/>
                </a:solidFill>
                <a:latin typeface="Times New Roman" pitchFamily="18" charset="0"/>
                <a:cs typeface="Times New Roman" pitchFamily="18" charset="0"/>
              </a:rPr>
              <a:t>:</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0668001" cy="5257800"/>
          </a:xfrm>
        </p:spPr>
        <p:txBody>
          <a:bodyPr/>
          <a:lstStyle/>
          <a:p>
            <a:pPr lvl="0"/>
            <a:r>
              <a:rPr lang="en-US" sz="4800" dirty="0">
                <a:latin typeface="Times New Roman" pitchFamily="18" charset="0"/>
                <a:cs typeface="Times New Roman" pitchFamily="18" charset="0"/>
              </a:rPr>
              <a:t>Rectal Exam </a:t>
            </a:r>
          </a:p>
          <a:p>
            <a:pPr lvl="0"/>
            <a:r>
              <a:rPr lang="en-US" sz="4800" dirty="0">
                <a:latin typeface="Times New Roman" pitchFamily="18" charset="0"/>
                <a:cs typeface="Times New Roman" pitchFamily="18" charset="0"/>
              </a:rPr>
              <a:t>Ultrasound Abdominal </a:t>
            </a:r>
          </a:p>
          <a:p>
            <a:pPr lvl="0"/>
            <a:r>
              <a:rPr lang="en-US" sz="4800" dirty="0">
                <a:latin typeface="Times New Roman" pitchFamily="18" charset="0"/>
                <a:cs typeface="Times New Roman" pitchFamily="18" charset="0"/>
              </a:rPr>
              <a:t>X-Rays show bowel distention and a contrast study can show if a fistula exists. </a:t>
            </a:r>
          </a:p>
          <a:p>
            <a:pPr lvl="0"/>
            <a:r>
              <a:rPr lang="en-US" sz="4800" dirty="0">
                <a:latin typeface="Times New Roman" pitchFamily="18" charset="0"/>
                <a:cs typeface="Times New Roman" pitchFamily="18" charset="0"/>
              </a:rPr>
              <a:t>CT Scans.</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0"/>
            <a:ext cx="11873131"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Managements of </a:t>
            </a:r>
            <a:r>
              <a:rPr lang="en-US" b="1" dirty="0" err="1">
                <a:solidFill>
                  <a:srgbClr val="C00000"/>
                </a:solidFill>
                <a:latin typeface="Times New Roman" pitchFamily="18" charset="0"/>
                <a:cs typeface="Times New Roman" pitchFamily="18" charset="0"/>
              </a:rPr>
              <a:t>Anorectal</a:t>
            </a:r>
            <a:r>
              <a:rPr lang="en-US" b="1" dirty="0">
                <a:solidFill>
                  <a:srgbClr val="C00000"/>
                </a:solidFill>
                <a:latin typeface="Times New Roman" pitchFamily="18" charset="0"/>
                <a:cs typeface="Times New Roman" pitchFamily="18" charset="0"/>
              </a:rPr>
              <a:t> Malformations:   </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4746" y="1600200"/>
            <a:ext cx="7770054" cy="5257800"/>
          </a:xfrm>
        </p:spPr>
        <p:txBody>
          <a:bodyPr>
            <a:normAutofit/>
          </a:bodyPr>
          <a:lstStyle/>
          <a:p>
            <a:pPr>
              <a:buFont typeface="Wingdings" pitchFamily="2" charset="2"/>
              <a:buChar char="§"/>
            </a:pPr>
            <a:r>
              <a:rPr lang="en-US" sz="4400" dirty="0">
                <a:latin typeface="Times New Roman" pitchFamily="18" charset="0"/>
                <a:cs typeface="Times New Roman" pitchFamily="18" charset="0"/>
              </a:rPr>
              <a:t>For low lesions with just an anal membrane, serial rectal digital dilations are effective </a:t>
            </a:r>
          </a:p>
          <a:p>
            <a:pPr>
              <a:buFont typeface="Wingdings" pitchFamily="2" charset="2"/>
              <a:buChar char="§"/>
            </a:pPr>
            <a:r>
              <a:rPr lang="en-US" sz="4400" dirty="0">
                <a:latin typeface="Times New Roman" pitchFamily="18" charset="0"/>
                <a:cs typeface="Times New Roman" pitchFamily="18" charset="0"/>
              </a:rPr>
              <a:t>For higher lesions: 2 stage surgical repair: </a:t>
            </a:r>
          </a:p>
          <a:p>
            <a:pPr>
              <a:buNone/>
            </a:pPr>
            <a:r>
              <a:rPr lang="en-US" sz="4400" dirty="0">
                <a:latin typeface="Times New Roman" pitchFamily="18" charset="0"/>
                <a:cs typeface="Times New Roman" pitchFamily="18" charset="0"/>
              </a:rPr>
              <a:t>a. Temporary colostomy  </a:t>
            </a:r>
          </a:p>
          <a:p>
            <a:pPr>
              <a:buNone/>
            </a:pPr>
            <a:r>
              <a:rPr lang="en-US" sz="4400" dirty="0">
                <a:latin typeface="Times New Roman" pitchFamily="18" charset="0"/>
                <a:cs typeface="Times New Roman" pitchFamily="18" charset="0"/>
              </a:rPr>
              <a:t>b. Abdominal pull-through.</a:t>
            </a:r>
          </a:p>
          <a:p>
            <a:pPr>
              <a:buFont typeface="Wingdings" pitchFamily="2" charset="2"/>
              <a:buChar char="§"/>
            </a:pPr>
            <a:endParaRPr lang="en-US" sz="4400" dirty="0">
              <a:latin typeface="Times New Roman" pitchFamily="18" charset="0"/>
              <a:cs typeface="Times New Roman"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26" name="Picture 2" descr="C:\Users\owner\Downloads\photo_250x148.jpg"/>
          <p:cNvPicPr>
            <a:picLocks noChangeAspect="1" noChangeArrowheads="1"/>
          </p:cNvPicPr>
          <p:nvPr/>
        </p:nvPicPr>
        <p:blipFill>
          <a:blip r:embed="rId2"/>
          <a:srcRect/>
          <a:stretch>
            <a:fillRect/>
          </a:stretch>
        </p:blipFill>
        <p:spPr bwMode="auto">
          <a:xfrm>
            <a:off x="8021438" y="2223052"/>
            <a:ext cx="4006438" cy="28558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8160" cy="1417638"/>
          </a:xfrm>
        </p:spPr>
        <p:txBody>
          <a:bodyPr>
            <a:noAutofit/>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5) Children with PYLORIC STENOSIS</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(Infantile Hypertrophic Pyloric Stenosis (IHPS),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192000" cy="5257800"/>
          </a:xfrm>
        </p:spPr>
        <p:txBody>
          <a:bodyPr>
            <a:normAutofit/>
          </a:bodyPr>
          <a:lstStyle/>
          <a:p>
            <a:pPr marL="0" indent="0">
              <a:buNone/>
            </a:pPr>
            <a:r>
              <a:rPr lang="en-US" sz="3600" dirty="0">
                <a:latin typeface="Times New Roman" pitchFamily="18" charset="0"/>
                <a:cs typeface="Times New Roman" pitchFamily="18" charset="0"/>
              </a:rPr>
              <a:t></a:t>
            </a:r>
            <a:r>
              <a:rPr lang="en-US" sz="4000" dirty="0">
                <a:latin typeface="Times New Roman" pitchFamily="18" charset="0"/>
                <a:cs typeface="Times New Roman" pitchFamily="18" charset="0"/>
              </a:rPr>
              <a:t>The most common cause of intestinal obstruction in infancy. </a:t>
            </a:r>
          </a:p>
          <a:p>
            <a:pPr marL="0" indent="0">
              <a:buNone/>
            </a:pPr>
            <a:r>
              <a:rPr lang="en-US" sz="4000" dirty="0">
                <a:latin typeface="Times New Roman" pitchFamily="18" charset="0"/>
                <a:cs typeface="Times New Roman" pitchFamily="18" charset="0"/>
              </a:rPr>
              <a:t>IHPS occurs secondary to hypertrophy and hyperplasia of muscular layers of the pylorus, causing a functional gastric outlet obstruction. </a:t>
            </a:r>
          </a:p>
          <a:p>
            <a:pPr marL="0" indent="0">
              <a:buNone/>
            </a:pPr>
            <a:r>
              <a:rPr lang="en-US" sz="4000" dirty="0">
                <a:latin typeface="Times New Roman" pitchFamily="18" charset="0"/>
                <a:cs typeface="Times New Roman" pitchFamily="18" charset="0"/>
              </a:rPr>
              <a:t>The pyloric canal becomes lengthened, and the whole pylorus becomes thickened</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8124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76200"/>
            <a:ext cx="11858172" cy="1524000"/>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Symptoms and Signs of Pyloric Stenosis</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1600" y="1470991"/>
            <a:ext cx="11974286" cy="5387009"/>
          </a:xfrm>
        </p:spPr>
        <p:txBody>
          <a:bodyPr>
            <a:noAutofit/>
          </a:bodyPr>
          <a:lstStyle/>
          <a:p>
            <a:pPr marL="0" indent="0">
              <a:buNone/>
            </a:pPr>
            <a:r>
              <a:rPr lang="en-US" sz="3200" dirty="0">
                <a:latin typeface="Times New Roman" pitchFamily="18" charset="0"/>
                <a:cs typeface="Times New Roman" pitchFamily="18" charset="0"/>
              </a:rPr>
              <a:t>1.Vomiting: It  is the first symptom in most children, Occur after every feeding , Starts between 1 week and 5 months of age, Is forceful (projectile vomiting)</a:t>
            </a:r>
          </a:p>
          <a:p>
            <a:pPr marL="0" indent="0">
              <a:buNone/>
            </a:pPr>
            <a:r>
              <a:rPr lang="en-US" sz="3200" dirty="0">
                <a:latin typeface="Times New Roman" pitchFamily="18" charset="0"/>
                <a:cs typeface="Times New Roman" pitchFamily="18" charset="0"/>
              </a:rPr>
              <a:t>2.The infant is hungry after vomiting</a:t>
            </a:r>
          </a:p>
          <a:p>
            <a:pPr marL="0" indent="0">
              <a:buNone/>
            </a:pPr>
            <a:r>
              <a:rPr lang="en-US" sz="3200" dirty="0">
                <a:latin typeface="Times New Roman" pitchFamily="18" charset="0"/>
                <a:cs typeface="Times New Roman" pitchFamily="18" charset="0"/>
              </a:rPr>
              <a:t>3.Abdominal pain</a:t>
            </a:r>
          </a:p>
          <a:p>
            <a:pPr marL="0" indent="0">
              <a:buNone/>
            </a:pPr>
            <a:r>
              <a:rPr lang="en-US" sz="3200" dirty="0">
                <a:latin typeface="Times New Roman" pitchFamily="18" charset="0"/>
                <a:cs typeface="Times New Roman" pitchFamily="18" charset="0"/>
              </a:rPr>
              <a:t>4.Burping</a:t>
            </a:r>
          </a:p>
          <a:p>
            <a:pPr marL="0" indent="0">
              <a:buNone/>
            </a:pPr>
            <a:r>
              <a:rPr lang="en-US" sz="3200" dirty="0">
                <a:latin typeface="Times New Roman" pitchFamily="18" charset="0"/>
                <a:cs typeface="Times New Roman" pitchFamily="18" charset="0"/>
              </a:rPr>
              <a:t>5.Constant hunger</a:t>
            </a:r>
          </a:p>
          <a:p>
            <a:pPr marL="0" indent="0">
              <a:buNone/>
            </a:pPr>
            <a:r>
              <a:rPr lang="en-US" sz="3200" dirty="0">
                <a:latin typeface="Times New Roman" pitchFamily="18" charset="0"/>
                <a:cs typeface="Times New Roman" pitchFamily="18" charset="0"/>
              </a:rPr>
              <a:t>6.Dehydration </a:t>
            </a:r>
          </a:p>
          <a:p>
            <a:pPr marL="0" indent="0">
              <a:buNone/>
            </a:pPr>
            <a:r>
              <a:rPr lang="en-US" sz="3200" dirty="0">
                <a:latin typeface="Times New Roman" pitchFamily="18" charset="0"/>
                <a:cs typeface="Times New Roman" pitchFamily="18" charset="0"/>
              </a:rPr>
              <a:t>7.Failure to gain weight or weight loss</a:t>
            </a:r>
          </a:p>
          <a:p>
            <a:pPr marL="0" indent="0">
              <a:buNone/>
            </a:pPr>
            <a:endParaRPr lang="en-US" sz="3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2703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33743"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Diagnosis and Tests of Pyloric Stenosis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600200"/>
            <a:ext cx="12079458" cy="5257800"/>
          </a:xfrm>
        </p:spPr>
        <p:txBody>
          <a:bodyPr>
            <a:normAutofit fontScale="92500" lnSpcReduction="10000"/>
          </a:bodyPr>
          <a:lstStyle/>
          <a:p>
            <a:pPr marL="0" indent="0">
              <a:buNone/>
            </a:pPr>
            <a:r>
              <a:rPr lang="en-US" sz="4400" b="1" dirty="0">
                <a:latin typeface="Times New Roman" pitchFamily="18" charset="0"/>
                <a:cs typeface="Times New Roman" pitchFamily="18" charset="0"/>
              </a:rPr>
              <a:t>A physical exam: </a:t>
            </a:r>
          </a:p>
          <a:p>
            <a:pPr marL="0" indent="0">
              <a:buNone/>
            </a:pPr>
            <a:r>
              <a:rPr lang="en-US" sz="4400" dirty="0">
                <a:latin typeface="Times New Roman" pitchFamily="18" charset="0"/>
                <a:cs typeface="Times New Roman" pitchFamily="18" charset="0"/>
              </a:rPr>
              <a:t>Infant has a swollen abdomen, abnormal pylorus, which feels like an olive-shaped mass, when touching stomach area.</a:t>
            </a:r>
          </a:p>
          <a:p>
            <a:pPr marL="0" indent="0">
              <a:buNone/>
            </a:pPr>
            <a:r>
              <a:rPr lang="en-US" sz="4400" dirty="0">
                <a:latin typeface="Times New Roman" pitchFamily="18" charset="0"/>
                <a:cs typeface="Times New Roman" pitchFamily="18" charset="0"/>
              </a:rPr>
              <a:t>An ultrasound of the abdomen </a:t>
            </a:r>
          </a:p>
          <a:p>
            <a:pPr marL="0" indent="0">
              <a:buNone/>
            </a:pPr>
            <a:r>
              <a:rPr lang="en-US" sz="4400" dirty="0">
                <a:latin typeface="Times New Roman" pitchFamily="18" charset="0"/>
                <a:cs typeface="Times New Roman" pitchFamily="18" charset="0"/>
              </a:rPr>
              <a:t>Barium x-ray: reveals a swollen stomach and narrowed pylorus</a:t>
            </a:r>
          </a:p>
          <a:p>
            <a:pPr marL="0" indent="0">
              <a:buNone/>
            </a:pPr>
            <a:r>
              <a:rPr lang="en-US" sz="4400" dirty="0">
                <a:latin typeface="Times New Roman" pitchFamily="18" charset="0"/>
                <a:cs typeface="Times New Roman" pitchFamily="18" charset="0"/>
              </a:rPr>
              <a:t>Blood chemistry panel:  reveals an electrolyte imbalance</a:t>
            </a:r>
          </a:p>
          <a:p>
            <a:pPr marL="0" indent="0">
              <a:buNone/>
            </a:pP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5972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8856984"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Treatment of Pyloric Stenosis</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84148" cy="5141168"/>
          </a:xfrm>
        </p:spPr>
        <p:txBody>
          <a:bodyPr>
            <a:normAutofit lnSpcReduction="10000"/>
          </a:bodyPr>
          <a:lstStyle/>
          <a:p>
            <a:pPr marL="0" indent="0">
              <a:buNone/>
            </a:pP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Pyloromyotomy</a:t>
            </a:r>
            <a:r>
              <a:rPr lang="en-US" sz="4400" dirty="0">
                <a:latin typeface="Times New Roman" pitchFamily="18" charset="0"/>
                <a:cs typeface="Times New Roman" pitchFamily="18" charset="0"/>
              </a:rPr>
              <a:t> surgery: to split the overdeveloped muscles.</a:t>
            </a:r>
          </a:p>
          <a:p>
            <a:pPr marL="0" indent="0">
              <a:buNone/>
            </a:pPr>
            <a:r>
              <a:rPr lang="en-US" sz="4400" dirty="0">
                <a:latin typeface="Times New Roman" pitchFamily="18" charset="0"/>
                <a:cs typeface="Times New Roman" pitchFamily="18" charset="0"/>
              </a:rPr>
              <a:t>Balloon dilation does not work as well as surgery, but may be considered for infants when the risk of general anesthesia is high.</a:t>
            </a:r>
          </a:p>
          <a:p>
            <a:pPr marL="0" indent="0">
              <a:buNone/>
            </a:pPr>
            <a:r>
              <a:rPr lang="en-US" sz="4400" dirty="0">
                <a:latin typeface="Times New Roman" pitchFamily="18" charset="0"/>
                <a:cs typeface="Times New Roman" pitchFamily="18" charset="0"/>
              </a:rPr>
              <a:t>Intravenous fluids </a:t>
            </a:r>
          </a:p>
          <a:p>
            <a:pPr>
              <a:buFont typeface="Wingdings" panose="05000000000000000000" pitchFamily="2" charset="2"/>
              <a:buChar char="v"/>
            </a:pPr>
            <a:r>
              <a:rPr lang="en-US" sz="4400" dirty="0">
                <a:latin typeface="Times New Roman" pitchFamily="18" charset="0"/>
                <a:cs typeface="Times New Roman" pitchFamily="18" charset="0"/>
              </a:rPr>
              <a:t>Surgery usually provides complete relief of symptoms</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43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6E51-8C39-4A3B-A21D-BB73EBC1776A}"/>
              </a:ext>
            </a:extLst>
          </p:cNvPr>
          <p:cNvSpPr>
            <a:spLocks noGrp="1"/>
          </p:cNvSpPr>
          <p:nvPr>
            <p:ph type="title"/>
          </p:nvPr>
        </p:nvSpPr>
        <p:spPr>
          <a:xfrm>
            <a:off x="0" y="1"/>
            <a:ext cx="12192000" cy="1690688"/>
          </a:xfrm>
        </p:spPr>
        <p:txBody>
          <a:bodyPr>
            <a:noAutofit/>
          </a:bodyPr>
          <a:lstStyle/>
          <a:p>
            <a:pPr algn="ctr"/>
            <a:r>
              <a:rPr lang="en-US" sz="5400" b="1" i="0" dirty="0">
                <a:solidFill>
                  <a:srgbClr val="C00000"/>
                </a:solidFill>
                <a:effectLst/>
                <a:latin typeface="Times New Roman" panose="02020603050405020304" pitchFamily="18" charset="0"/>
                <a:cs typeface="Times New Roman" panose="02020603050405020304" pitchFamily="18" charset="0"/>
              </a:rPr>
              <a:t>6) Children with Hirschsprung’s Disease </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98C8F4-6C76-4576-B964-B59EABD017CD}"/>
              </a:ext>
            </a:extLst>
          </p:cNvPr>
          <p:cNvSpPr>
            <a:spLocks noGrp="1"/>
          </p:cNvSpPr>
          <p:nvPr>
            <p:ph idx="1"/>
          </p:nvPr>
        </p:nvSpPr>
        <p:spPr>
          <a:xfrm>
            <a:off x="-1" y="1444487"/>
            <a:ext cx="12191999" cy="5413513"/>
          </a:xfrm>
        </p:spPr>
        <p:txBody>
          <a:bodyPr>
            <a:normAutofit/>
          </a:bodyPr>
          <a:lstStyle/>
          <a:p>
            <a:pPr>
              <a:lnSpc>
                <a:spcPct val="100000"/>
              </a:lnSpc>
            </a:pPr>
            <a:r>
              <a:rPr lang="en-US" sz="3200" b="0" i="0" dirty="0">
                <a:solidFill>
                  <a:srgbClr val="111111"/>
                </a:solidFill>
                <a:effectLst/>
                <a:latin typeface="Times New Roman" panose="02020603050405020304" pitchFamily="18" charset="0"/>
                <a:cs typeface="Times New Roman" panose="02020603050405020304" pitchFamily="18" charset="0"/>
              </a:rPr>
              <a:t>Is a congenital condition that affects large intestine (colon) and causes problems with passing stool. </a:t>
            </a:r>
          </a:p>
          <a:p>
            <a:pPr>
              <a:lnSpc>
                <a:spcPct val="100000"/>
              </a:lnSpc>
            </a:pPr>
            <a:r>
              <a:rPr lang="en-US" sz="3200" b="0" i="0" dirty="0">
                <a:solidFill>
                  <a:srgbClr val="111111"/>
                </a:solidFill>
                <a:effectLst/>
                <a:latin typeface="Times New Roman" panose="02020603050405020304" pitchFamily="18" charset="0"/>
                <a:cs typeface="Times New Roman" panose="02020603050405020304" pitchFamily="18" charset="0"/>
              </a:rPr>
              <a:t>There is missing nerve cells in muscles of baby's colon. </a:t>
            </a:r>
          </a:p>
          <a:p>
            <a:pPr>
              <a:lnSpc>
                <a:spcPct val="100000"/>
              </a:lnSpc>
            </a:pPr>
            <a:r>
              <a:rPr lang="en-US" sz="3200" b="0" i="0" dirty="0">
                <a:solidFill>
                  <a:srgbClr val="111111"/>
                </a:solidFill>
                <a:effectLst/>
                <a:latin typeface="Times New Roman" panose="02020603050405020304" pitchFamily="18" charset="0"/>
                <a:cs typeface="Times New Roman" panose="02020603050405020304" pitchFamily="18" charset="0"/>
              </a:rPr>
              <a:t>Without these nerve cells stimulating intestine muscles to help move stool through colon, the stool can back up and cause blockages in the bowel.</a:t>
            </a:r>
          </a:p>
          <a:p>
            <a:pPr>
              <a:lnSpc>
                <a:spcPct val="100000"/>
              </a:lnSpc>
            </a:pPr>
            <a:r>
              <a:rPr lang="en-US" sz="3200" b="0" i="0" dirty="0">
                <a:solidFill>
                  <a:srgbClr val="111111"/>
                </a:solidFill>
                <a:effectLst/>
                <a:latin typeface="Times New Roman" panose="02020603050405020304" pitchFamily="18" charset="0"/>
                <a:cs typeface="Times New Roman" panose="02020603050405020304" pitchFamily="18" charset="0"/>
              </a:rPr>
              <a:t>Usually signs and symptoms appear shortly after birth, but sometimes they're not apparent until later in life. It vary with the severity of the condition. </a:t>
            </a:r>
          </a:p>
          <a:p>
            <a:pPr>
              <a:lnSpc>
                <a:spcPct val="100000"/>
              </a:lnSpc>
            </a:pPr>
            <a:endParaRPr lang="en-US" b="0" i="0" dirty="0">
              <a:solidFill>
                <a:srgbClr val="111111"/>
              </a:solidFill>
              <a:effectLst/>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88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3074-5329-47F0-BEFF-AC504A0862D9}"/>
              </a:ext>
            </a:extLst>
          </p:cNvPr>
          <p:cNvSpPr>
            <a:spLocks noGrp="1"/>
          </p:cNvSpPr>
          <p:nvPr>
            <p:ph type="title"/>
          </p:nvPr>
        </p:nvSpPr>
        <p:spPr>
          <a:xfrm>
            <a:off x="-1" y="1"/>
            <a:ext cx="12041945" cy="1690688"/>
          </a:xfrm>
        </p:spPr>
        <p:txBody>
          <a:bodyPr/>
          <a:lstStyle/>
          <a:p>
            <a:pPr algn="ctr"/>
            <a:r>
              <a:rPr lang="en-US" b="1" i="0" dirty="0">
                <a:solidFill>
                  <a:srgbClr val="C00000"/>
                </a:solidFill>
                <a:effectLst/>
                <a:latin typeface="Times New Roman" panose="02020603050405020304" pitchFamily="18" charset="0"/>
                <a:cs typeface="Times New Roman" panose="02020603050405020304" pitchFamily="18" charset="0"/>
              </a:rPr>
              <a:t>Signs and symptoms of Hirschsprung's disease </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E1D921-F15F-4C66-9047-146398BCED65}"/>
              </a:ext>
            </a:extLst>
          </p:cNvPr>
          <p:cNvSpPr>
            <a:spLocks noGrp="1"/>
          </p:cNvSpPr>
          <p:nvPr>
            <p:ph idx="1"/>
          </p:nvPr>
        </p:nvSpPr>
        <p:spPr>
          <a:xfrm>
            <a:off x="-2" y="1484243"/>
            <a:ext cx="12041945" cy="5373756"/>
          </a:xfrm>
        </p:spPr>
        <p:txBody>
          <a:bodyPr>
            <a:normAutofit/>
          </a:bodyPr>
          <a:lstStyle/>
          <a:p>
            <a:r>
              <a:rPr lang="en-US" sz="3600" b="0" i="0" dirty="0">
                <a:solidFill>
                  <a:srgbClr val="111111"/>
                </a:solidFill>
                <a:effectLst/>
                <a:latin typeface="Times New Roman" panose="02020603050405020304" pitchFamily="18" charset="0"/>
                <a:cs typeface="Times New Roman" panose="02020603050405020304" pitchFamily="18" charset="0"/>
              </a:rPr>
              <a:t>The most obvious sign is a newborn's failure to have a bowel movement within 48 hours after birth.</a:t>
            </a:r>
          </a:p>
          <a:p>
            <a:pPr algn="l">
              <a:buFont typeface="Arial" panose="020B0604020202020204" pitchFamily="34" charset="0"/>
              <a:buChar char="•"/>
            </a:pPr>
            <a:r>
              <a:rPr lang="en-US" sz="3600" b="0" i="0" dirty="0">
                <a:solidFill>
                  <a:srgbClr val="111111"/>
                </a:solidFill>
                <a:effectLst/>
                <a:latin typeface="Times New Roman" panose="02020603050405020304" pitchFamily="18" charset="0"/>
                <a:cs typeface="Times New Roman" panose="02020603050405020304" pitchFamily="18" charset="0"/>
              </a:rPr>
              <a:t>Swollen belly</a:t>
            </a:r>
          </a:p>
          <a:p>
            <a:pPr algn="l">
              <a:buFont typeface="Arial" panose="020B0604020202020204" pitchFamily="34" charset="0"/>
              <a:buChar char="•"/>
            </a:pPr>
            <a:r>
              <a:rPr lang="en-US" sz="3600" b="0" i="0" dirty="0">
                <a:solidFill>
                  <a:srgbClr val="111111"/>
                </a:solidFill>
                <a:effectLst/>
                <a:latin typeface="Times New Roman" panose="02020603050405020304" pitchFamily="18" charset="0"/>
                <a:cs typeface="Times New Roman" panose="02020603050405020304" pitchFamily="18" charset="0"/>
              </a:rPr>
              <a:t>Vomiting, including vomiting a green or brown substance</a:t>
            </a:r>
          </a:p>
          <a:p>
            <a:pPr algn="l">
              <a:buFont typeface="Arial" panose="020B0604020202020204" pitchFamily="34" charset="0"/>
              <a:buChar char="•"/>
            </a:pPr>
            <a:r>
              <a:rPr lang="en-US" sz="3600" b="0" i="0" dirty="0">
                <a:solidFill>
                  <a:srgbClr val="111111"/>
                </a:solidFill>
                <a:effectLst/>
                <a:latin typeface="Times New Roman" panose="02020603050405020304" pitchFamily="18" charset="0"/>
                <a:cs typeface="Times New Roman" panose="02020603050405020304" pitchFamily="18" charset="0"/>
              </a:rPr>
              <a:t>Constipation </a:t>
            </a:r>
          </a:p>
          <a:p>
            <a:pPr algn="l">
              <a:buFont typeface="Arial" panose="020B0604020202020204" pitchFamily="34" charset="0"/>
              <a:buChar char="•"/>
            </a:pPr>
            <a:r>
              <a:rPr lang="en-US" sz="3600" b="0" i="0" dirty="0">
                <a:solidFill>
                  <a:srgbClr val="111111"/>
                </a:solidFill>
                <a:effectLst/>
                <a:latin typeface="Times New Roman" panose="02020603050405020304" pitchFamily="18" charset="0"/>
                <a:cs typeface="Times New Roman" panose="02020603050405020304" pitchFamily="18" charset="0"/>
              </a:rPr>
              <a:t>Gas</a:t>
            </a:r>
          </a:p>
          <a:p>
            <a:r>
              <a:rPr lang="en-US" sz="3600" b="0" i="0" dirty="0">
                <a:solidFill>
                  <a:srgbClr val="111111"/>
                </a:solidFill>
                <a:effectLst/>
                <a:latin typeface="Times New Roman" panose="02020603050405020304" pitchFamily="18" charset="0"/>
                <a:cs typeface="Times New Roman" panose="02020603050405020304" pitchFamily="18" charset="0"/>
              </a:rPr>
              <a:t>Fatigue</a:t>
            </a:r>
          </a:p>
          <a:p>
            <a:pPr algn="l">
              <a:buFont typeface="Arial" panose="020B0604020202020204" pitchFamily="34" charset="0"/>
              <a:buChar char="•"/>
            </a:pPr>
            <a:r>
              <a:rPr lang="en-US" sz="3600" b="0" i="0" dirty="0">
                <a:solidFill>
                  <a:srgbClr val="111111"/>
                </a:solidFill>
                <a:effectLst/>
                <a:latin typeface="Times New Roman" panose="02020603050405020304" pitchFamily="18" charset="0"/>
                <a:cs typeface="Times New Roman" panose="02020603050405020304" pitchFamily="18" charset="0"/>
              </a:rPr>
              <a:t>Failure to thrive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12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pPr algn="ct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Cleft Lip</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6609" y="1417638"/>
            <a:ext cx="12065391" cy="5440362"/>
          </a:xfrm>
        </p:spPr>
        <p:txBody>
          <a:bodyPr>
            <a:normAutofit/>
          </a:bodyPr>
          <a:lstStyle/>
          <a:p>
            <a:pPr lvl="0">
              <a:buFont typeface="Wingdings" pitchFamily="2" charset="2"/>
              <a:buChar char="§"/>
            </a:pPr>
            <a:r>
              <a:rPr lang="en-US" sz="4400" dirty="0">
                <a:latin typeface="Times New Roman" pitchFamily="18" charset="0"/>
                <a:cs typeface="Times New Roman" pitchFamily="18" charset="0"/>
              </a:rPr>
              <a:t>Opening between the nose and lip, Apparent at birth</a:t>
            </a:r>
          </a:p>
          <a:p>
            <a:pPr lvl="0">
              <a:buFont typeface="Wingdings" pitchFamily="2" charset="2"/>
              <a:buChar char="§"/>
            </a:pPr>
            <a:r>
              <a:rPr lang="en-US" sz="4400" dirty="0">
                <a:latin typeface="Times New Roman" pitchFamily="18" charset="0"/>
                <a:cs typeface="Times New Roman" pitchFamily="18" charset="0"/>
              </a:rPr>
              <a:t>Should be documented during newborn assessment</a:t>
            </a:r>
          </a:p>
          <a:p>
            <a:pPr lvl="0">
              <a:buFont typeface="Wingdings" pitchFamily="2" charset="2"/>
              <a:buChar char="§"/>
            </a:pPr>
            <a:r>
              <a:rPr lang="en-US" sz="4400" dirty="0">
                <a:latin typeface="Times New Roman" pitchFamily="18" charset="0"/>
                <a:cs typeface="Times New Roman" pitchFamily="18" charset="0"/>
              </a:rPr>
              <a:t>Assess child’s ability to suck and swallow.</a:t>
            </a:r>
          </a:p>
          <a:p>
            <a:pPr lvl="0">
              <a:buFont typeface="Wingdings" pitchFamily="2" charset="2"/>
              <a:buChar char="§"/>
            </a:pPr>
            <a:r>
              <a:rPr lang="en-US" sz="4400" dirty="0">
                <a:latin typeface="Times New Roman" pitchFamily="18" charset="0"/>
                <a:cs typeface="Times New Roman" pitchFamily="18" charset="0"/>
              </a:rPr>
              <a:t>Cleft lip repair is performed during first month of life,</a:t>
            </a:r>
          </a:p>
          <a:p>
            <a:pPr lvl="0">
              <a:buFont typeface="Wingdings" pitchFamily="2" charset="2"/>
              <a:buChar char="§"/>
            </a:pPr>
            <a:r>
              <a:rPr lang="en-US" sz="4400" dirty="0">
                <a:latin typeface="Times New Roman" pitchFamily="18" charset="0"/>
                <a:cs typeface="Times New Roman" pitchFamily="18" charset="0"/>
              </a:rPr>
              <a:t>Special feeding techniques if surgery is delayed</a:t>
            </a:r>
          </a:p>
          <a:p>
            <a:pPr lvl="0">
              <a:buFont typeface="Wingdings" pitchFamily="2" charset="2"/>
              <a:buChar char="§"/>
            </a:pPr>
            <a:endParaRPr lang="en-US" sz="4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8A70-E7AA-44A3-9306-74F55E8F9AEA}"/>
              </a:ext>
            </a:extLst>
          </p:cNvPr>
          <p:cNvSpPr>
            <a:spLocks noGrp="1"/>
          </p:cNvSpPr>
          <p:nvPr>
            <p:ph type="title"/>
          </p:nvPr>
        </p:nvSpPr>
        <p:spPr>
          <a:xfrm>
            <a:off x="838200" y="1"/>
            <a:ext cx="10515600" cy="1245704"/>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Causes </a:t>
            </a:r>
            <a:r>
              <a:rPr lang="en-US" b="1" i="0" dirty="0">
                <a:solidFill>
                  <a:srgbClr val="C00000"/>
                </a:solidFill>
                <a:effectLst/>
                <a:latin typeface="Times New Roman" panose="02020603050405020304" pitchFamily="18" charset="0"/>
                <a:cs typeface="Times New Roman" panose="02020603050405020304" pitchFamily="18" charset="0"/>
              </a:rPr>
              <a:t>Hirschsprung's disease</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63DFFE-2F50-4225-95EE-F816107A7910}"/>
              </a:ext>
            </a:extLst>
          </p:cNvPr>
          <p:cNvSpPr>
            <a:spLocks noGrp="1"/>
          </p:cNvSpPr>
          <p:nvPr>
            <p:ph idx="1"/>
          </p:nvPr>
        </p:nvSpPr>
        <p:spPr>
          <a:xfrm>
            <a:off x="0" y="1152940"/>
            <a:ext cx="12192000" cy="5705060"/>
          </a:xfrm>
        </p:spPr>
        <p:txBody>
          <a:bodyPr>
            <a:normAutofit/>
          </a:bodyPr>
          <a:lstStyle/>
          <a:p>
            <a:r>
              <a:rPr lang="en-US" sz="3600" b="0" i="0" dirty="0">
                <a:solidFill>
                  <a:srgbClr val="111111"/>
                </a:solidFill>
                <a:effectLst/>
                <a:latin typeface="Times New Roman" panose="02020603050405020304" pitchFamily="18" charset="0"/>
                <a:cs typeface="Times New Roman" panose="02020603050405020304" pitchFamily="18" charset="0"/>
              </a:rPr>
              <a:t>It's not clear what causes Hirschsprung's disease. Can be associated with a genetic mutation.</a:t>
            </a:r>
          </a:p>
          <a:p>
            <a:pPr marL="0" indent="0" algn="l">
              <a:buNone/>
            </a:pPr>
            <a:r>
              <a:rPr lang="en-US" sz="3600" b="0" i="0" u="sng" dirty="0">
                <a:solidFill>
                  <a:srgbClr val="111111"/>
                </a:solidFill>
                <a:effectLst/>
                <a:latin typeface="Times New Roman" panose="02020603050405020304" pitchFamily="18" charset="0"/>
                <a:cs typeface="Times New Roman" panose="02020603050405020304" pitchFamily="18" charset="0"/>
              </a:rPr>
              <a:t>Risk factors</a:t>
            </a:r>
          </a:p>
          <a:p>
            <a:pPr algn="l">
              <a:buFont typeface="Arial" panose="020B0604020202020204" pitchFamily="34" charset="0"/>
              <a:buChar char="•"/>
            </a:pPr>
            <a:r>
              <a:rPr lang="en-US" sz="3600" i="0" dirty="0">
                <a:solidFill>
                  <a:srgbClr val="111111"/>
                </a:solidFill>
                <a:effectLst/>
                <a:latin typeface="Times New Roman" panose="02020603050405020304" pitchFamily="18" charset="0"/>
                <a:cs typeface="Times New Roman" panose="02020603050405020304" pitchFamily="18" charset="0"/>
              </a:rPr>
              <a:t>Having a sibling who has Hirschsprung's disease. (inherited). </a:t>
            </a:r>
            <a:endParaRPr lang="en-US" sz="3600" dirty="0">
              <a:solidFill>
                <a:srgbClr val="111111"/>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600" i="0" dirty="0">
                <a:solidFill>
                  <a:srgbClr val="111111"/>
                </a:solidFill>
                <a:effectLst/>
                <a:latin typeface="Times New Roman" panose="02020603050405020304" pitchFamily="18" charset="0"/>
                <a:cs typeface="Times New Roman" panose="02020603050405020304" pitchFamily="18" charset="0"/>
              </a:rPr>
              <a:t>Being male. Hirschsprung's disease is more common in males.</a:t>
            </a:r>
          </a:p>
          <a:p>
            <a:pPr algn="l">
              <a:buFont typeface="Arial" panose="020B0604020202020204" pitchFamily="34" charset="0"/>
              <a:buChar char="•"/>
            </a:pPr>
            <a:r>
              <a:rPr lang="en-US" sz="3600" i="0" dirty="0">
                <a:solidFill>
                  <a:srgbClr val="111111"/>
                </a:solidFill>
                <a:effectLst/>
                <a:latin typeface="Times New Roman" panose="02020603050405020304" pitchFamily="18" charset="0"/>
                <a:cs typeface="Times New Roman" panose="02020603050405020304" pitchFamily="18" charset="0"/>
              </a:rPr>
              <a:t>Having other inherited conditions</a:t>
            </a:r>
            <a:r>
              <a:rPr lang="en-US" sz="3600" b="1" i="0" dirty="0">
                <a:solidFill>
                  <a:srgbClr val="111111"/>
                </a:solidFill>
                <a:effectLst/>
                <a:latin typeface="Times New Roman" panose="02020603050405020304" pitchFamily="18" charset="0"/>
                <a:cs typeface="Times New Roman" panose="02020603050405020304" pitchFamily="18" charset="0"/>
              </a:rPr>
              <a:t>.</a:t>
            </a:r>
            <a:r>
              <a:rPr lang="en-US" sz="3600" b="0" i="0" dirty="0">
                <a:solidFill>
                  <a:srgbClr val="111111"/>
                </a:solidFill>
                <a:effectLst/>
                <a:latin typeface="Times New Roman" panose="02020603050405020304" pitchFamily="18" charset="0"/>
                <a:cs typeface="Times New Roman" panose="02020603050405020304" pitchFamily="18" charset="0"/>
              </a:rPr>
              <a:t>  such as Down syndrome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1B415-15B8-4F9F-92B3-21FEE67F0227}"/>
              </a:ext>
            </a:extLst>
          </p:cNvPr>
          <p:cNvSpPr>
            <a:spLocks noGrp="1"/>
          </p:cNvSpPr>
          <p:nvPr>
            <p:ph idx="1"/>
          </p:nvPr>
        </p:nvSpPr>
        <p:spPr>
          <a:xfrm>
            <a:off x="0" y="0"/>
            <a:ext cx="12192000" cy="6858000"/>
          </a:xfrm>
        </p:spPr>
        <p:txBody>
          <a:bodyPr>
            <a:normAutofit fontScale="92500" lnSpcReduction="10000"/>
          </a:bodyPr>
          <a:lstStyle/>
          <a:p>
            <a:pPr marL="0" indent="0" algn="ctr">
              <a:buNone/>
            </a:pPr>
            <a:endParaRPr lang="en-US" sz="4400" b="1" dirty="0">
              <a:solidFill>
                <a:srgbClr val="C00000"/>
              </a:solidFill>
              <a:latin typeface="Times New Roman" panose="02020603050405020304" pitchFamily="18" charset="0"/>
              <a:cs typeface="Times New Roman" panose="02020603050405020304" pitchFamily="18" charset="0"/>
            </a:endParaRPr>
          </a:p>
          <a:p>
            <a:pPr marL="0" indent="0" algn="ctr">
              <a:buNone/>
            </a:pPr>
            <a:r>
              <a:rPr lang="en-US" sz="4400" b="1" dirty="0">
                <a:solidFill>
                  <a:srgbClr val="C00000"/>
                </a:solidFill>
                <a:latin typeface="Times New Roman" panose="02020603050405020304" pitchFamily="18" charset="0"/>
                <a:cs typeface="Times New Roman" panose="02020603050405020304" pitchFamily="18" charset="0"/>
              </a:rPr>
              <a:t>Diagnosis Hirschsprung's disease</a:t>
            </a:r>
          </a:p>
          <a:p>
            <a:pPr>
              <a:buFont typeface="Wingdings" panose="05000000000000000000" pitchFamily="2" charset="2"/>
              <a:buChar char="Ø"/>
            </a:pPr>
            <a:r>
              <a:rPr lang="en-US" sz="3200" b="1" dirty="0">
                <a:solidFill>
                  <a:srgbClr val="111111"/>
                </a:solidFill>
                <a:latin typeface="Times New Roman" panose="02020603050405020304" pitchFamily="18" charset="0"/>
                <a:cs typeface="Times New Roman" panose="02020603050405020304" pitchFamily="18" charset="0"/>
              </a:rPr>
              <a:t>Biopsy of colon tissue </a:t>
            </a:r>
            <a:r>
              <a:rPr lang="en-US" sz="3200" b="0" i="0" dirty="0">
                <a:solidFill>
                  <a:srgbClr val="111111"/>
                </a:solidFill>
                <a:effectLst/>
                <a:latin typeface="Times New Roman" panose="02020603050405020304" pitchFamily="18" charset="0"/>
                <a:cs typeface="Times New Roman" panose="02020603050405020304" pitchFamily="18" charset="0"/>
              </a:rPr>
              <a:t>to determine whether nerve cells are missing.</a:t>
            </a:r>
          </a:p>
          <a:p>
            <a:pPr algn="l">
              <a:buFont typeface="Wingdings" panose="05000000000000000000" pitchFamily="2" charset="2"/>
              <a:buChar char="Ø"/>
            </a:pPr>
            <a:r>
              <a:rPr lang="en-US" sz="3200" b="1" i="0" dirty="0">
                <a:solidFill>
                  <a:srgbClr val="111111"/>
                </a:solidFill>
                <a:effectLst/>
                <a:latin typeface="Times New Roman" panose="02020603050405020304" pitchFamily="18" charset="0"/>
                <a:cs typeface="Times New Roman" panose="02020603050405020304" pitchFamily="18" charset="0"/>
              </a:rPr>
              <a:t>Abdominal X-ray using a contrast dye.</a:t>
            </a:r>
            <a:r>
              <a:rPr lang="en-US" sz="3200" b="0" i="0" dirty="0">
                <a:solidFill>
                  <a:srgbClr val="111111"/>
                </a:solidFill>
                <a:effectLst/>
                <a:latin typeface="Times New Roman" panose="02020603050405020304" pitchFamily="18" charset="0"/>
                <a:cs typeface="Times New Roman" panose="02020603050405020304" pitchFamily="18" charset="0"/>
              </a:rPr>
              <a:t> </a:t>
            </a:r>
          </a:p>
          <a:p>
            <a:pPr marL="0" indent="0" algn="ctr">
              <a:buNone/>
            </a:pPr>
            <a:r>
              <a:rPr lang="en-US" sz="4400" b="1" i="0" dirty="0">
                <a:solidFill>
                  <a:srgbClr val="C00000"/>
                </a:solidFill>
                <a:effectLst/>
                <a:latin typeface="Times New Roman" panose="02020603050405020304" pitchFamily="18" charset="0"/>
                <a:cs typeface="Times New Roman" panose="02020603050405020304" pitchFamily="18" charset="0"/>
              </a:rPr>
              <a:t>Treatment:</a:t>
            </a:r>
          </a:p>
          <a:p>
            <a:pPr algn="l">
              <a:buFont typeface="Wingdings" panose="05000000000000000000" pitchFamily="2" charset="2"/>
              <a:buChar char="v"/>
            </a:pPr>
            <a:r>
              <a:rPr lang="en-US" sz="3200" b="0" i="0" dirty="0">
                <a:solidFill>
                  <a:srgbClr val="111111"/>
                </a:solidFill>
                <a:effectLst/>
                <a:latin typeface="Times New Roman" panose="02020603050405020304" pitchFamily="18" charset="0"/>
                <a:cs typeface="Times New Roman" panose="02020603050405020304" pitchFamily="18" charset="0"/>
              </a:rPr>
              <a:t>Surgery to bypass or remove the part of the colon that's lacking nerve cells. </a:t>
            </a:r>
          </a:p>
          <a:p>
            <a:pPr algn="l"/>
            <a:r>
              <a:rPr lang="en-US" sz="3200" b="0" i="0" dirty="0">
                <a:solidFill>
                  <a:srgbClr val="111111"/>
                </a:solidFill>
                <a:effectLst/>
                <a:latin typeface="Times New Roman" panose="02020603050405020304" pitchFamily="18" charset="0"/>
                <a:cs typeface="Times New Roman" panose="02020603050405020304" pitchFamily="18" charset="0"/>
              </a:rPr>
              <a:t>There are two ways this can be done:  abnormal portion of the colon is removed then </a:t>
            </a:r>
          </a:p>
          <a:p>
            <a:pPr marL="514350" indent="-514350" algn="l">
              <a:buFont typeface="+mj-lt"/>
              <a:buAutoNum type="arabicPeriod"/>
            </a:pPr>
            <a:r>
              <a:rPr lang="en-US" sz="3200" b="0" i="0" dirty="0">
                <a:solidFill>
                  <a:srgbClr val="111111"/>
                </a:solidFill>
                <a:effectLst/>
                <a:latin typeface="Times New Roman" panose="02020603050405020304" pitchFamily="18" charset="0"/>
                <a:cs typeface="Times New Roman" panose="02020603050405020304" pitchFamily="18" charset="0"/>
              </a:rPr>
              <a:t>a pull-through surgery (normal section is pulled through the colon from the inside and attached to the anus</a:t>
            </a:r>
          </a:p>
          <a:p>
            <a:pPr marL="514350" indent="-514350" algn="l">
              <a:buFont typeface="+mj-lt"/>
              <a:buAutoNum type="arabicPeriod"/>
            </a:pPr>
            <a:r>
              <a:rPr lang="en-US" sz="3200" b="0" i="0" dirty="0">
                <a:solidFill>
                  <a:srgbClr val="111111"/>
                </a:solidFill>
                <a:effectLst/>
                <a:latin typeface="Times New Roman" panose="02020603050405020304" pitchFamily="18" charset="0"/>
                <a:cs typeface="Times New Roman" panose="02020603050405020304" pitchFamily="18" charset="0"/>
              </a:rPr>
              <a:t>an ostomy surgery.(healthy portion of the colon is connected to an opening the surgeon creates in the child's abdomen. </a:t>
            </a:r>
          </a:p>
          <a:p>
            <a:pPr algn="l">
              <a:buFont typeface="Wingdings" panose="05000000000000000000" pitchFamily="2" charset="2"/>
              <a:buChar char="v"/>
            </a:pPr>
            <a:r>
              <a:rPr lang="en-US" sz="3200" b="0" i="0" dirty="0">
                <a:solidFill>
                  <a:srgbClr val="111111"/>
                </a:solidFill>
                <a:effectLst/>
                <a:latin typeface="Times New Roman" panose="02020603050405020304" pitchFamily="18" charset="0"/>
                <a:cs typeface="Times New Roman" panose="02020603050405020304" pitchFamily="18" charset="0"/>
              </a:rPr>
              <a:t>Serve high-fiber foods.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92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7) </a:t>
            </a:r>
            <a:r>
              <a:rPr lang="en-US" sz="5400" b="1" dirty="0">
                <a:solidFill>
                  <a:srgbClr val="C00000"/>
                </a:solidFill>
                <a:latin typeface="Times New Roman" pitchFamily="18" charset="0"/>
                <a:cs typeface="Times New Roman" pitchFamily="18" charset="0"/>
              </a:rPr>
              <a:t>Children with CELIAC DISEASE </a:t>
            </a:r>
            <a:r>
              <a:rPr lang="en-US" b="1" dirty="0">
                <a:solidFill>
                  <a:srgbClr val="C00000"/>
                </a:solidFill>
                <a:latin typeface="Times New Roman" pitchFamily="18" charset="0"/>
                <a:cs typeface="Times New Roman" pitchFamily="18" charset="0"/>
              </a:rPr>
              <a:t>Celiac Sprue or Gluten-Sensitive Enteropathy.</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56522"/>
            <a:ext cx="12298017" cy="5327373"/>
          </a:xfrm>
        </p:spPr>
        <p:txBody>
          <a:bodyPr>
            <a:normAutofit fontScale="40000" lnSpcReduction="20000"/>
          </a:bodyPr>
          <a:lstStyle/>
          <a:p>
            <a:pPr>
              <a:lnSpc>
                <a:spcPct val="120000"/>
              </a:lnSpc>
              <a:buFont typeface="Wingdings" panose="05000000000000000000" pitchFamily="2" charset="2"/>
              <a:buChar char="§"/>
            </a:pPr>
            <a:r>
              <a:rPr lang="en-US" sz="9000" dirty="0">
                <a:latin typeface="Times New Roman" pitchFamily="18" charset="0"/>
                <a:cs typeface="Times New Roman" pitchFamily="18" charset="0"/>
              </a:rPr>
              <a:t>Celiac disease is a digestive and autoimmune disease.  </a:t>
            </a:r>
          </a:p>
          <a:p>
            <a:pPr>
              <a:lnSpc>
                <a:spcPct val="120000"/>
              </a:lnSpc>
              <a:buFont typeface="Wingdings" panose="05000000000000000000" pitchFamily="2" charset="2"/>
              <a:buChar char="§"/>
            </a:pPr>
            <a:r>
              <a:rPr lang="en-US" sz="9000" dirty="0">
                <a:latin typeface="Times New Roman" pitchFamily="18" charset="0"/>
                <a:cs typeface="Times New Roman" pitchFamily="18" charset="0"/>
              </a:rPr>
              <a:t>It develops when the immune system forms antibodies to gluten, which attack the intestinal lining. This causes inflammation in intestine and damages villi (hair-like structures on the lining of the small intestine). Villi normally allow nutrients from food to be absorbed through the walls of the small intestine into the bloodstream. If villi are damaged, nutrients cannot be absorbed and person will become malnourished.</a:t>
            </a:r>
          </a:p>
          <a:p>
            <a:pPr>
              <a:lnSpc>
                <a:spcPct val="120000"/>
              </a:lnSpc>
              <a:buFont typeface="Wingdings" panose="05000000000000000000" pitchFamily="2" charset="2"/>
              <a:buChar char="§"/>
            </a:pPr>
            <a:r>
              <a:rPr lang="en-US" sz="9000" dirty="0">
                <a:latin typeface="Times New Roman" pitchFamily="18" charset="0"/>
                <a:cs typeface="Times New Roman" pitchFamily="18" charset="0"/>
              </a:rPr>
              <a:t>Gluten is the Protein flour in Wheat , Rye </a:t>
            </a:r>
            <a:r>
              <a:rPr lang="ar-SA" sz="9000" dirty="0">
                <a:latin typeface="Times New Roman" pitchFamily="18" charset="0"/>
                <a:cs typeface="Times New Roman" pitchFamily="18" charset="0"/>
              </a:rPr>
              <a:t>الذرة</a:t>
            </a:r>
            <a:endParaRPr lang="en-US" sz="9000" dirty="0">
              <a:latin typeface="Times New Roman" pitchFamily="18" charset="0"/>
              <a:cs typeface="Times New Roman" pitchFamily="18" charset="0"/>
            </a:endParaRPr>
          </a:p>
        </p:txBody>
      </p:sp>
    </p:spTree>
    <p:extLst>
      <p:ext uri="{BB962C8B-B14F-4D97-AF65-F5344CB8AC3E}">
        <p14:creationId xmlns:p14="http://schemas.microsoft.com/office/powerpoint/2010/main" val="231452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1901268" cy="1417638"/>
          </a:xfrm>
        </p:spPr>
        <p:txBody>
          <a:bodyPr>
            <a:noAutofit/>
          </a:bodyPr>
          <a:lstStyle/>
          <a:p>
            <a:pPr algn="ct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Cause of Celiac Disease </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37252"/>
            <a:ext cx="12191999" cy="5320748"/>
          </a:xfrm>
        </p:spPr>
        <p:txBody>
          <a:bodyPr>
            <a:noAutofit/>
          </a:bodyPr>
          <a:lstStyle/>
          <a:p>
            <a:pPr>
              <a:lnSpc>
                <a:spcPct val="100000"/>
              </a:lnSpc>
              <a:buFont typeface="Wingdings" panose="05000000000000000000" pitchFamily="2" charset="2"/>
              <a:buChar char="§"/>
            </a:pPr>
            <a:r>
              <a:rPr lang="en-US" sz="3200" dirty="0">
                <a:latin typeface="Times New Roman" pitchFamily="18" charset="0"/>
                <a:cs typeface="Times New Roman" pitchFamily="18" charset="0"/>
              </a:rPr>
              <a:t>Celiac disease follows a multifactorial inheritance pattern (genetic and environmental). It is an autosomal recessive mutation. It is associated with specific genes known as HLA-DQ2 and HLA-DQ8 located on chromosome 6p21.  Most of Celiac disease patients (95%) express HLA-DQ2 and the remaining 5% are HLA-DQ8 positive.</a:t>
            </a:r>
          </a:p>
          <a:p>
            <a:pPr>
              <a:lnSpc>
                <a:spcPct val="100000"/>
              </a:lnSpc>
              <a:buFont typeface="Wingdings" panose="05000000000000000000" pitchFamily="2" charset="2"/>
              <a:buChar char="§"/>
            </a:pPr>
            <a:r>
              <a:rPr lang="en-US" sz="3200" dirty="0">
                <a:latin typeface="Times New Roman" pitchFamily="18" charset="0"/>
                <a:cs typeface="Times New Roman" pitchFamily="18" charset="0"/>
              </a:rPr>
              <a:t>Patient must have a genetic predisposition and then, </a:t>
            </a:r>
            <a:r>
              <a:rPr lang="en-US" sz="3200" u="sng" dirty="0">
                <a:latin typeface="Times New Roman" pitchFamily="18" charset="0"/>
                <a:cs typeface="Times New Roman" pitchFamily="18" charset="0"/>
              </a:rPr>
              <a:t>environmen</a:t>
            </a:r>
            <a:r>
              <a:rPr lang="en-US" sz="3200" dirty="0">
                <a:latin typeface="Times New Roman" pitchFamily="18" charset="0"/>
                <a:cs typeface="Times New Roman" pitchFamily="18" charset="0"/>
              </a:rPr>
              <a:t>t stimulus trigger the  immune system, which makes the disease active. </a:t>
            </a:r>
          </a:p>
          <a:p>
            <a:pPr>
              <a:lnSpc>
                <a:spcPct val="100000"/>
              </a:lnSpc>
              <a:buFont typeface="Wingdings" panose="05000000000000000000" pitchFamily="2" charset="2"/>
              <a:buChar char="§"/>
            </a:pPr>
            <a:r>
              <a:rPr lang="en-US" sz="3200" dirty="0">
                <a:latin typeface="Times New Roman" pitchFamily="18" charset="0"/>
                <a:cs typeface="Times New Roman" pitchFamily="18" charset="0"/>
              </a:rPr>
              <a:t>Factors that can provoke celiac disease are: Surgery, Severe emotion stress,  A viral infection.  </a:t>
            </a:r>
          </a:p>
          <a:p>
            <a:pPr marL="0" indent="0">
              <a:buNone/>
            </a:pPr>
            <a:endParaRPr lang="en-US" sz="3600" dirty="0">
              <a:latin typeface="Times New Roman" pitchFamily="18" charset="0"/>
              <a:cs typeface="Times New Roman" pitchFamily="18" charset="0"/>
            </a:endParaRPr>
          </a:p>
          <a:p>
            <a:pPr marL="0" indent="0" algn="ctr">
              <a:buNone/>
            </a:pPr>
            <a:r>
              <a:rPr lang="en-US" sz="3600" dirty="0">
                <a:latin typeface="Times New Roman" pitchFamily="18" charset="0"/>
                <a:cs typeface="Times New Roman" pitchFamily="18" charset="0"/>
              </a:rPr>
              <a:t> </a:t>
            </a:r>
          </a:p>
          <a:p>
            <a:pPr marL="0" indent="0" algn="ctr">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8781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Symptoms of Celiac Disease</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47500" lnSpcReduction="20000"/>
          </a:bodyPr>
          <a:lstStyle/>
          <a:p>
            <a:pPr marL="0" indent="0">
              <a:lnSpc>
                <a:spcPct val="120000"/>
              </a:lnSpc>
              <a:buNone/>
            </a:pPr>
            <a:r>
              <a:rPr lang="en-US" sz="6400" dirty="0">
                <a:latin typeface="Times New Roman" pitchFamily="18" charset="0"/>
                <a:cs typeface="Times New Roman" pitchFamily="18" charset="0"/>
              </a:rPr>
              <a:t>There may be up to 300 symptoms with Celiac Disease.  Most people do not experience all of the symptoms.</a:t>
            </a:r>
          </a:p>
          <a:p>
            <a:pPr marL="0" indent="0">
              <a:lnSpc>
                <a:spcPct val="120000"/>
              </a:lnSpc>
              <a:buNone/>
            </a:pPr>
            <a:r>
              <a:rPr lang="en-US" sz="6400" dirty="0">
                <a:latin typeface="Times New Roman" pitchFamily="18" charset="0"/>
                <a:cs typeface="Times New Roman" pitchFamily="18" charset="0"/>
              </a:rPr>
              <a:t>Abdominal bloating and pain, Increased gas, Diarrhea, Pale, fatty stools</a:t>
            </a:r>
          </a:p>
          <a:p>
            <a:pPr marL="0" indent="0">
              <a:lnSpc>
                <a:spcPct val="120000"/>
              </a:lnSpc>
              <a:buNone/>
            </a:pPr>
            <a:r>
              <a:rPr lang="en-US" sz="6400" dirty="0">
                <a:latin typeface="Times New Roman" pitchFamily="18" charset="0"/>
                <a:cs typeface="Times New Roman" pitchFamily="18" charset="0"/>
              </a:rPr>
              <a:t>Weight loss, Growth problems, Failure to thrive, </a:t>
            </a:r>
          </a:p>
          <a:p>
            <a:pPr marL="0" indent="0">
              <a:lnSpc>
                <a:spcPct val="120000"/>
              </a:lnSpc>
              <a:buNone/>
            </a:pPr>
            <a:r>
              <a:rPr lang="en-US" sz="6400" dirty="0">
                <a:latin typeface="Times New Roman" pitchFamily="18" charset="0"/>
                <a:cs typeface="Times New Roman" pitchFamily="18" charset="0"/>
              </a:rPr>
              <a:t>Severe skin rash, </a:t>
            </a:r>
          </a:p>
          <a:p>
            <a:pPr marL="0" indent="0">
              <a:lnSpc>
                <a:spcPct val="120000"/>
              </a:lnSpc>
              <a:buNone/>
            </a:pPr>
            <a:r>
              <a:rPr lang="en-US" sz="6400" dirty="0">
                <a:latin typeface="Times New Roman" pitchFamily="18" charset="0"/>
                <a:cs typeface="Times New Roman" pitchFamily="18" charset="0"/>
              </a:rPr>
              <a:t>Iron deficiency anemia, 	</a:t>
            </a:r>
          </a:p>
          <a:p>
            <a:pPr marL="0" indent="0">
              <a:lnSpc>
                <a:spcPct val="120000"/>
              </a:lnSpc>
              <a:buNone/>
            </a:pPr>
            <a:r>
              <a:rPr lang="en-US" sz="6400" dirty="0">
                <a:latin typeface="Times New Roman" pitchFamily="18" charset="0"/>
                <a:cs typeface="Times New Roman" pitchFamily="18" charset="0"/>
              </a:rPr>
              <a:t>Muscle cramps,  Joint and bone pain, Tingling sensation in legs, </a:t>
            </a:r>
          </a:p>
          <a:p>
            <a:pPr marL="0" indent="0">
              <a:lnSpc>
                <a:spcPct val="120000"/>
              </a:lnSpc>
              <a:buNone/>
            </a:pPr>
            <a:r>
              <a:rPr lang="en-US" sz="6400" dirty="0">
                <a:latin typeface="Times New Roman" pitchFamily="18" charset="0"/>
                <a:cs typeface="Times New Roman" pitchFamily="18" charset="0"/>
              </a:rPr>
              <a:t>Seizures, </a:t>
            </a:r>
          </a:p>
          <a:p>
            <a:pPr marL="0" indent="0">
              <a:lnSpc>
                <a:spcPct val="120000"/>
              </a:lnSpc>
              <a:buNone/>
            </a:pPr>
            <a:r>
              <a:rPr lang="en-US" sz="6400" dirty="0">
                <a:latin typeface="Times New Roman" pitchFamily="18" charset="0"/>
                <a:cs typeface="Times New Roman" pitchFamily="18" charset="0"/>
              </a:rPr>
              <a:t>Sores in the mouth. </a:t>
            </a:r>
          </a:p>
          <a:p>
            <a:pPr marL="0" indent="0">
              <a:buNone/>
            </a:pPr>
            <a:endParaRPr lang="en-US" sz="5400" dirty="0">
              <a:latin typeface="Times New Roman" pitchFamily="18" charset="0"/>
              <a:cs typeface="Times New Roman" pitchFamily="18" charset="0"/>
            </a:endParaRPr>
          </a:p>
          <a:p>
            <a:pPr marL="0" indent="0">
              <a:buNone/>
            </a:pPr>
            <a:endParaRPr lang="en-US" sz="5400" dirty="0">
              <a:latin typeface="Times New Roman" pitchFamily="18" charset="0"/>
              <a:cs typeface="Times New Roman" pitchFamily="18" charset="0"/>
            </a:endParaRPr>
          </a:p>
          <a:p>
            <a:pPr marL="0" indent="0">
              <a:buNone/>
            </a:pPr>
            <a:endParaRPr lang="en-US" sz="5400" dirty="0">
              <a:latin typeface="Times New Roman" pitchFamily="18" charset="0"/>
              <a:cs typeface="Times New Roman" pitchFamily="18" charset="0"/>
            </a:endParaRP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187562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57538" cy="1301006"/>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Diagnostic Tests of Celiac Disease</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marL="0" indent="0">
              <a:buNone/>
            </a:pPr>
            <a:r>
              <a:rPr lang="en-US" sz="4800" dirty="0">
                <a:latin typeface="Times New Roman" pitchFamily="18" charset="0"/>
                <a:cs typeface="Times New Roman" pitchFamily="18" charset="0"/>
              </a:rPr>
              <a:t>Blood tests</a:t>
            </a:r>
          </a:p>
          <a:p>
            <a:pPr marL="0" indent="0">
              <a:buNone/>
            </a:pPr>
            <a:r>
              <a:rPr lang="en-US" sz="4800" dirty="0">
                <a:latin typeface="Times New Roman" pitchFamily="18" charset="0"/>
                <a:cs typeface="Times New Roman" pitchFamily="18" charset="0"/>
              </a:rPr>
              <a:t>Check for anti-body levels in the blood Called a “celiac panel”</a:t>
            </a:r>
          </a:p>
          <a:p>
            <a:pPr marL="0" indent="0">
              <a:buNone/>
            </a:pPr>
            <a:r>
              <a:rPr lang="en-US" sz="4800" dirty="0">
                <a:latin typeface="Times New Roman" pitchFamily="18" charset="0"/>
                <a:cs typeface="Times New Roman" pitchFamily="18" charset="0"/>
              </a:rPr>
              <a:t>Endoscopy and biopsy of the small intestine</a:t>
            </a:r>
          </a:p>
          <a:p>
            <a:pPr marL="0" indent="0">
              <a:buNone/>
            </a:pPr>
            <a:r>
              <a:rPr lang="en-US" sz="4800" dirty="0">
                <a:latin typeface="Times New Roman" pitchFamily="18" charset="0"/>
                <a:cs typeface="Times New Roman" pitchFamily="18" charset="0"/>
              </a:rPr>
              <a:t>Symptoms and physical exam</a:t>
            </a:r>
          </a:p>
          <a:p>
            <a:pPr marL="0" indent="0">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506170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0"/>
            <a:ext cx="12112283" cy="1417638"/>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Management of Celiac Disease</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12282" cy="5440362"/>
          </a:xfrm>
        </p:spPr>
        <p:txBody>
          <a:bodyPr>
            <a:noAutofit/>
          </a:bodyPr>
          <a:lstStyle/>
          <a:p>
            <a:pPr marL="0" indent="0">
              <a:buNone/>
            </a:pPr>
            <a:r>
              <a:rPr lang="en-US" sz="3200" dirty="0">
                <a:latin typeface="Times New Roman" pitchFamily="18" charset="0"/>
                <a:cs typeface="Times New Roman" pitchFamily="18" charset="0"/>
              </a:rPr>
              <a:t>No cure or medication </a:t>
            </a:r>
          </a:p>
          <a:p>
            <a:pPr marL="0" indent="0">
              <a:buNone/>
            </a:pPr>
            <a:r>
              <a:rPr lang="en-US" sz="3200" dirty="0">
                <a:latin typeface="Times New Roman" pitchFamily="18" charset="0"/>
                <a:cs typeface="Times New Roman" pitchFamily="18" charset="0"/>
              </a:rPr>
              <a:t>The only treatment for celiac disease is a gluten-free diet</a:t>
            </a:r>
          </a:p>
          <a:p>
            <a:pPr marL="0" indent="0">
              <a:buNone/>
            </a:pPr>
            <a:r>
              <a:rPr lang="en-US" sz="3200" dirty="0">
                <a:latin typeface="Times New Roman" pitchFamily="18" charset="0"/>
                <a:cs typeface="Times New Roman" pitchFamily="18" charset="0"/>
              </a:rPr>
              <a:t> Don't eat foods that contain wheat, rye; oats and barley </a:t>
            </a:r>
            <a:r>
              <a:rPr lang="ar-SA" sz="3200" dirty="0">
                <a:latin typeface="Times New Roman" pitchFamily="18" charset="0"/>
                <a:cs typeface="Times New Roman" pitchFamily="18" charset="0"/>
              </a:rPr>
              <a:t>شعير</a:t>
            </a:r>
            <a:r>
              <a:rPr lang="en-US" sz="3200" dirty="0">
                <a:latin typeface="Times New Roman" pitchFamily="18" charset="0"/>
                <a:cs typeface="Times New Roman" pitchFamily="18" charset="0"/>
              </a:rPr>
              <a:t> or foods and products made from these grains </a:t>
            </a:r>
          </a:p>
          <a:p>
            <a:pPr marL="0" indent="0">
              <a:buNone/>
            </a:pPr>
            <a:r>
              <a:rPr lang="en-US" sz="3200" dirty="0">
                <a:latin typeface="Times New Roman" pitchFamily="18" charset="0"/>
                <a:cs typeface="Times New Roman" pitchFamily="18" charset="0"/>
              </a:rPr>
              <a:t>They can eat plain meat, fish, rice, fruits, and vegetables </a:t>
            </a:r>
          </a:p>
          <a:p>
            <a:pPr marL="0" indent="0">
              <a:buNone/>
            </a:pPr>
            <a:r>
              <a:rPr lang="en-US" sz="3200" dirty="0">
                <a:latin typeface="Times New Roman" pitchFamily="18" charset="0"/>
                <a:cs typeface="Times New Roman" pitchFamily="18" charset="0"/>
              </a:rPr>
              <a:t>Supplements of vitamins, minerals:  iron, folate, or  vitamin B12, k</a:t>
            </a:r>
          </a:p>
          <a:p>
            <a:pPr marL="0" indent="0">
              <a:buNone/>
            </a:pPr>
            <a:r>
              <a:rPr lang="en-US" sz="3200" dirty="0">
                <a:latin typeface="Times New Roman" pitchFamily="18" charset="0"/>
                <a:cs typeface="Times New Roman" pitchFamily="18" charset="0"/>
              </a:rPr>
              <a:t>Following this diet will stop symptoms, heal existing intestinal damage, and prevent further damage. </a:t>
            </a:r>
          </a:p>
          <a:p>
            <a:pPr marL="0" indent="0">
              <a:buNone/>
            </a:pPr>
            <a:r>
              <a:rPr lang="en-US" sz="3200" dirty="0">
                <a:latin typeface="Times New Roman" pitchFamily="18" charset="0"/>
                <a:cs typeface="Times New Roman" pitchFamily="18" charset="0"/>
              </a:rPr>
              <a:t>Improvement begins within days of starting the diet. Small intestine usually heals in 3 to 6 months in children </a:t>
            </a:r>
          </a:p>
          <a:p>
            <a:pPr marL="0" indent="0">
              <a:buNone/>
            </a:pPr>
            <a:endParaRPr lang="en-US" sz="3600" dirty="0">
              <a:latin typeface="Times New Roman" pitchFamily="18" charset="0"/>
              <a:cs typeface="Times New Roman" pitchFamily="18" charset="0"/>
            </a:endParaRPr>
          </a:p>
          <a:p>
            <a:pPr marL="0" indent="0">
              <a:buNone/>
            </a:pPr>
            <a:endParaRPr lang="ar-SA" sz="3600" dirty="0">
              <a:latin typeface="Times New Roman" pitchFamily="18" charset="0"/>
              <a:cs typeface="Times New Roman" pitchFamily="18" charset="0"/>
            </a:endParaRP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7426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619914"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8) Children with INTUSSUSCEPTION:</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417638"/>
            <a:ext cx="12192001" cy="5440362"/>
          </a:xfrm>
        </p:spPr>
        <p:txBody>
          <a:bodyPr>
            <a:normAutofit fontScale="62500" lnSpcReduction="20000"/>
          </a:bodyPr>
          <a:lstStyle/>
          <a:p>
            <a:pPr marL="0" indent="0">
              <a:lnSpc>
                <a:spcPct val="120000"/>
              </a:lnSpc>
              <a:buNone/>
            </a:pPr>
            <a:r>
              <a:rPr lang="en-US" sz="6000" dirty="0">
                <a:latin typeface="Times New Roman" pitchFamily="18" charset="0"/>
                <a:cs typeface="Times New Roman" pitchFamily="18" charset="0"/>
              </a:rPr>
              <a:t>Invagination (</a:t>
            </a:r>
            <a:r>
              <a:rPr lang="ar-SA" sz="6000" dirty="0">
                <a:latin typeface="Times New Roman" pitchFamily="18" charset="0"/>
                <a:cs typeface="Times New Roman" pitchFamily="18" charset="0"/>
              </a:rPr>
              <a:t>انغلاف </a:t>
            </a:r>
            <a:r>
              <a:rPr lang="en-US" sz="6000" dirty="0">
                <a:latin typeface="Times New Roman" pitchFamily="18" charset="0"/>
                <a:cs typeface="Times New Roman" pitchFamily="18" charset="0"/>
              </a:rPr>
              <a:t>of one portion of intestine pulled inward into itself (like a sock). It block passage of food through intestine. If the blood supply is cut off, segment of intestine pulled inside can die. The patient can have significant bleeding. If a hole occurs, infection, shock, and dehydration can take place very rapidly.  </a:t>
            </a:r>
          </a:p>
          <a:p>
            <a:pPr marL="0" indent="0">
              <a:lnSpc>
                <a:spcPct val="100000"/>
              </a:lnSpc>
              <a:buNone/>
            </a:pPr>
            <a:r>
              <a:rPr lang="en-US" sz="6000" dirty="0">
                <a:latin typeface="Times New Roman" pitchFamily="18" charset="0"/>
                <a:cs typeface="Times New Roman" pitchFamily="18" charset="0"/>
              </a:rPr>
              <a:t>Commonly occurs in children between 3 months-6 years</a:t>
            </a:r>
          </a:p>
          <a:p>
            <a:pPr marL="0" indent="0">
              <a:lnSpc>
                <a:spcPct val="100000"/>
              </a:lnSpc>
              <a:buNone/>
            </a:pPr>
            <a:r>
              <a:rPr lang="en-US" sz="6000" dirty="0">
                <a:latin typeface="Times New Roman" pitchFamily="18" charset="0"/>
                <a:cs typeface="Times New Roman" pitchFamily="18" charset="0"/>
              </a:rPr>
              <a:t>The outcome is good with early treatment. There is a risk the condition will come back.</a:t>
            </a:r>
          </a:p>
          <a:p>
            <a:pPr marL="0" indent="0">
              <a:lnSpc>
                <a:spcPct val="120000"/>
              </a:lnSpc>
              <a:buNone/>
            </a:pPr>
            <a:endParaRPr lang="en-US" sz="6000" dirty="0">
              <a:latin typeface="Times New Roman" pitchFamily="18" charset="0"/>
              <a:cs typeface="Times New Roman" pitchFamily="18" charset="0"/>
            </a:endParaRPr>
          </a:p>
          <a:p>
            <a:pPr marL="0" indent="0">
              <a:buNone/>
            </a:pPr>
            <a:endParaRPr lang="en-US" sz="6000" dirty="0">
              <a:latin typeface="Times New Roman" pitchFamily="18" charset="0"/>
              <a:cs typeface="Times New Roman" pitchFamily="18" charset="0"/>
            </a:endParaRPr>
          </a:p>
          <a:p>
            <a:pPr marL="0" indent="0" algn="ctr">
              <a:buNone/>
            </a:pPr>
            <a:endParaRPr lang="en-US" sz="6000" dirty="0">
              <a:latin typeface="Times New Roman" pitchFamily="18" charset="0"/>
              <a:cs typeface="Times New Roman" pitchFamily="18" charset="0"/>
            </a:endParaRPr>
          </a:p>
          <a:p>
            <a:pPr marL="0" indent="0" algn="ctr">
              <a:buNone/>
            </a:pP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762518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normal intestines, colon, and appendix"/>
          <p:cNvPicPr>
            <a:picLocks noGrp="1" noChangeAspect="1" noChangeArrowheads="1"/>
          </p:cNvPicPr>
          <p:nvPr>
            <p:ph type="body" idx="1"/>
          </p:nvPr>
        </p:nvPicPr>
        <p:blipFill>
          <a:blip r:embed="rId2" cstate="print"/>
          <a:srcRect/>
          <a:stretch>
            <a:fillRect/>
          </a:stretch>
        </p:blipFill>
        <p:spPr>
          <a:xfrm>
            <a:off x="146260" y="0"/>
            <a:ext cx="7488254" cy="6839857"/>
          </a:xfrm>
          <a:noFill/>
          <a:ln/>
        </p:spPr>
      </p:pic>
      <p:pic>
        <p:nvPicPr>
          <p:cNvPr id="6" name="Picture 5" descr="intussusception"/>
          <p:cNvPicPr>
            <a:picLocks noChangeAspect="1" noChangeArrowheads="1"/>
          </p:cNvPicPr>
          <p:nvPr/>
        </p:nvPicPr>
        <p:blipFill>
          <a:blip r:embed="rId3" cstate="print"/>
          <a:srcRect/>
          <a:stretch>
            <a:fillRect/>
          </a:stretch>
        </p:blipFill>
        <p:spPr bwMode="auto">
          <a:xfrm>
            <a:off x="5430128" y="137774"/>
            <a:ext cx="6761871" cy="6858000"/>
          </a:xfrm>
          <a:prstGeom prst="rect">
            <a:avLst/>
          </a:prstGeom>
          <a:noFill/>
        </p:spPr>
      </p:pic>
    </p:spTree>
    <p:extLst>
      <p:ext uri="{BB962C8B-B14F-4D97-AF65-F5344CB8AC3E}">
        <p14:creationId xmlns:p14="http://schemas.microsoft.com/office/powerpoint/2010/main" val="3189047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1971606"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Symptoms and Signs of Intussusception</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417638"/>
            <a:ext cx="11971606" cy="5440362"/>
          </a:xfrm>
        </p:spPr>
        <p:txBody>
          <a:bodyPr>
            <a:normAutofit fontScale="85000" lnSpcReduction="20000"/>
          </a:bodyPr>
          <a:lstStyle/>
          <a:p>
            <a:pPr marL="0" indent="0">
              <a:lnSpc>
                <a:spcPct val="120000"/>
              </a:lnSpc>
              <a:buNone/>
            </a:pPr>
            <a:r>
              <a:rPr lang="en-US" sz="4400" dirty="0">
                <a:latin typeface="Times New Roman" pitchFamily="18" charset="0"/>
                <a:cs typeface="Times New Roman" pitchFamily="18" charset="0"/>
              </a:rPr>
              <a:t>First sign sudden, loud crying caused by abdominal pain. </a:t>
            </a:r>
          </a:p>
          <a:p>
            <a:pPr marL="0" indent="0">
              <a:lnSpc>
                <a:spcPct val="120000"/>
              </a:lnSpc>
              <a:buNone/>
            </a:pPr>
            <a:r>
              <a:rPr lang="en-US" sz="4400" dirty="0">
                <a:latin typeface="Times New Roman" pitchFamily="18" charset="0"/>
                <a:cs typeface="Times New Roman" pitchFamily="18" charset="0"/>
              </a:rPr>
              <a:t>Pain is colicky and intermittent, it increasing in both intensity and duration.</a:t>
            </a:r>
          </a:p>
          <a:p>
            <a:pPr marL="0" indent="0">
              <a:lnSpc>
                <a:spcPct val="120000"/>
              </a:lnSpc>
              <a:buNone/>
            </a:pPr>
            <a:r>
              <a:rPr lang="en-US" sz="4400" dirty="0">
                <a:latin typeface="Times New Roman" pitchFamily="18" charset="0"/>
                <a:cs typeface="Times New Roman" pitchFamily="18" charset="0"/>
              </a:rPr>
              <a:t>An infant may draw the knees to chest while crying.</a:t>
            </a:r>
          </a:p>
          <a:p>
            <a:pPr marL="0" indent="0">
              <a:lnSpc>
                <a:spcPct val="120000"/>
              </a:lnSpc>
              <a:buNone/>
            </a:pPr>
            <a:r>
              <a:rPr lang="en-US" sz="4400" dirty="0">
                <a:latin typeface="Times New Roman" pitchFamily="18" charset="0"/>
                <a:cs typeface="Times New Roman" pitchFamily="18" charset="0"/>
              </a:rPr>
              <a:t>Currant jelly stool: bloody, mucus</a:t>
            </a:r>
          </a:p>
          <a:p>
            <a:pPr marL="0" indent="0">
              <a:lnSpc>
                <a:spcPct val="120000"/>
              </a:lnSpc>
              <a:buNone/>
            </a:pPr>
            <a:r>
              <a:rPr lang="en-US" sz="4400" dirty="0">
                <a:latin typeface="Times New Roman" pitchFamily="18" charset="0"/>
                <a:cs typeface="Times New Roman" pitchFamily="18" charset="0"/>
              </a:rPr>
              <a:t>Fever, </a:t>
            </a:r>
          </a:p>
          <a:p>
            <a:pPr marL="0" indent="0">
              <a:lnSpc>
                <a:spcPct val="120000"/>
              </a:lnSpc>
              <a:buNone/>
            </a:pPr>
            <a:r>
              <a:rPr lang="en-US" sz="4400" dirty="0">
                <a:latin typeface="Times New Roman" pitchFamily="18" charset="0"/>
                <a:cs typeface="Times New Roman" pitchFamily="18" charset="0"/>
              </a:rPr>
              <a:t>Shock (pale color, lethargy, sweating), </a:t>
            </a:r>
          </a:p>
          <a:p>
            <a:pPr marL="0" indent="0">
              <a:lnSpc>
                <a:spcPct val="120000"/>
              </a:lnSpc>
              <a:buNone/>
            </a:pPr>
            <a:r>
              <a:rPr lang="en-US" sz="4400" dirty="0">
                <a:latin typeface="Times New Roman" pitchFamily="18" charset="0"/>
                <a:cs typeface="Times New Roman" pitchFamily="18" charset="0"/>
              </a:rPr>
              <a:t>Vomiting</a:t>
            </a:r>
          </a:p>
          <a:p>
            <a:pPr marL="0" indent="0">
              <a:buNone/>
            </a:pP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9806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85674" cy="1417638"/>
          </a:xfrm>
        </p:spPr>
        <p:txBody>
          <a:bodyPr>
            <a:normAutofit fontScale="90000"/>
          </a:bodyPr>
          <a:lstStyle/>
          <a:p>
            <a:br>
              <a:rPr lang="en-US" sz="5300" b="1" dirty="0">
                <a:solidFill>
                  <a:srgbClr val="C00000"/>
                </a:solidFill>
                <a:latin typeface="Times New Roman" pitchFamily="18" charset="0"/>
                <a:cs typeface="Times New Roman" pitchFamily="18" charset="0"/>
              </a:rPr>
            </a:br>
            <a:r>
              <a:rPr lang="en-US" sz="5300" b="1" dirty="0">
                <a:solidFill>
                  <a:srgbClr val="C00000"/>
                </a:solidFill>
                <a:latin typeface="Times New Roman" pitchFamily="18" charset="0"/>
                <a:cs typeface="Times New Roman" pitchFamily="18" charset="0"/>
              </a:rPr>
              <a:t>Feeding A Newborn before Cleft Lip Repair</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85674" cy="5257800"/>
          </a:xfrm>
        </p:spPr>
        <p:txBody>
          <a:bodyPr>
            <a:normAutofit/>
          </a:bodyPr>
          <a:lstStyle/>
          <a:p>
            <a:pPr lvl="0"/>
            <a:r>
              <a:rPr lang="en-US" sz="4400" dirty="0">
                <a:latin typeface="Times New Roman" pitchFamily="18" charset="0"/>
                <a:cs typeface="Times New Roman" pitchFamily="18" charset="0"/>
              </a:rPr>
              <a:t>Bottle with special nipple: longer and narrower,</a:t>
            </a:r>
          </a:p>
          <a:p>
            <a:pPr lvl="0"/>
            <a:r>
              <a:rPr lang="en-US" sz="4400" dirty="0">
                <a:latin typeface="Times New Roman" pitchFamily="18" charset="0"/>
                <a:cs typeface="Times New Roman" pitchFamily="18" charset="0"/>
              </a:rPr>
              <a:t>Hold newborn in upright position,</a:t>
            </a:r>
          </a:p>
          <a:p>
            <a:pPr lvl="0"/>
            <a:r>
              <a:rPr lang="en-US" sz="4400" dirty="0">
                <a:latin typeface="Times New Roman" pitchFamily="18" charset="0"/>
                <a:cs typeface="Times New Roman" pitchFamily="18" charset="0"/>
              </a:rPr>
              <a:t>Large cross-cut hole in nipple to allow the child to get food into back of throat without strong sucking</a:t>
            </a:r>
          </a:p>
          <a:p>
            <a:pPr lvl="0"/>
            <a:r>
              <a:rPr lang="en-US" sz="4400" dirty="0">
                <a:latin typeface="Times New Roman" pitchFamily="18" charset="0"/>
                <a:cs typeface="Times New Roman" pitchFamily="18" charset="0"/>
              </a:rPr>
              <a:t>Allow newborn to swallow and burp frequently.</a:t>
            </a:r>
          </a:p>
          <a:p>
            <a:r>
              <a:rPr lang="en-US" sz="4400" dirty="0">
                <a:latin typeface="Times New Roman" pitchFamily="18" charset="0"/>
                <a:cs typeface="Times New Roman" pitchFamily="18" charset="0"/>
              </a:rPr>
              <a:t>Allow newborn to  rest frequently</a:t>
            </a:r>
          </a:p>
          <a:p>
            <a:pPr lvl="0"/>
            <a:endParaRPr lang="en-US" sz="4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Causes of Intussusception:</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0677" y="1600200"/>
            <a:ext cx="12051323" cy="5257800"/>
          </a:xfrm>
        </p:spPr>
        <p:txBody>
          <a:bodyPr/>
          <a:lstStyle/>
          <a:p>
            <a:pPr marL="0" indent="0">
              <a:buNone/>
            </a:pPr>
            <a:r>
              <a:rPr lang="en-US" sz="4400" dirty="0">
                <a:latin typeface="Times New Roman" pitchFamily="18" charset="0"/>
                <a:cs typeface="Times New Roman" pitchFamily="18" charset="0"/>
              </a:rPr>
              <a:t>Unknown</a:t>
            </a:r>
          </a:p>
          <a:p>
            <a:pPr marL="0" indent="0">
              <a:buNone/>
            </a:pPr>
            <a:r>
              <a:rPr lang="en-US" sz="4400" dirty="0">
                <a:latin typeface="Times New Roman" pitchFamily="18" charset="0"/>
                <a:cs typeface="Times New Roman" pitchFamily="18" charset="0"/>
              </a:rPr>
              <a:t>Viral infections in some cases. </a:t>
            </a:r>
          </a:p>
          <a:p>
            <a:pPr marL="0" indent="0">
              <a:buNone/>
            </a:pPr>
            <a:r>
              <a:rPr lang="en-US" sz="4400" dirty="0">
                <a:latin typeface="Times New Roman" pitchFamily="18" charset="0"/>
                <a:cs typeface="Times New Roman" pitchFamily="18" charset="0"/>
              </a:rPr>
              <a:t>A lymph node, polyp, or tumor can trigger problem.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5387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Diagnosis of Intussusception</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6609" y="1484784"/>
            <a:ext cx="11563643" cy="5373216"/>
          </a:xfrm>
        </p:spPr>
        <p:txBody>
          <a:bodyPr>
            <a:noAutofit/>
          </a:bodyPr>
          <a:lstStyle/>
          <a:p>
            <a:pPr marL="0" indent="0" algn="justLow">
              <a:buNone/>
            </a:pPr>
            <a:r>
              <a:rPr lang="en-US" sz="4000" dirty="0">
                <a:latin typeface="Times New Roman" pitchFamily="18" charset="0"/>
                <a:cs typeface="Times New Roman" pitchFamily="18" charset="0"/>
              </a:rPr>
              <a:t>History and physical examination </a:t>
            </a:r>
          </a:p>
          <a:p>
            <a:pPr marL="0" indent="0" algn="justLow">
              <a:buNone/>
            </a:pPr>
            <a:r>
              <a:rPr lang="en-US" sz="4000" dirty="0">
                <a:latin typeface="Times New Roman" pitchFamily="18" charset="0"/>
                <a:cs typeface="Times New Roman" pitchFamily="18" charset="0"/>
              </a:rPr>
              <a:t>Barium Enema is therapeutic and curative in most cases with less than 24-hour duration.</a:t>
            </a:r>
          </a:p>
          <a:p>
            <a:pPr marL="0" indent="0" algn="justLow">
              <a:buNone/>
            </a:pPr>
            <a:r>
              <a:rPr lang="en-US" sz="4000" dirty="0">
                <a:latin typeface="Times New Roman" pitchFamily="18" charset="0"/>
                <a:cs typeface="Times New Roman" pitchFamily="18" charset="0"/>
              </a:rPr>
              <a:t>Digital rectal exam reveals mucous, blood </a:t>
            </a:r>
          </a:p>
          <a:p>
            <a:pPr marL="0" indent="0" algn="justLow">
              <a:buNone/>
            </a:pPr>
            <a:r>
              <a:rPr lang="en-US" sz="4000" dirty="0">
                <a:latin typeface="Times New Roman" pitchFamily="18" charset="0"/>
                <a:cs typeface="Times New Roman" pitchFamily="18" charset="0"/>
              </a:rPr>
              <a:t>Laboratory tests – CBC, </a:t>
            </a:r>
            <a:r>
              <a:rPr lang="en-US" sz="4000" dirty="0" err="1">
                <a:latin typeface="Times New Roman" pitchFamily="18" charset="0"/>
                <a:cs typeface="Times New Roman" pitchFamily="18" charset="0"/>
              </a:rPr>
              <a:t>Lytes</a:t>
            </a:r>
            <a:r>
              <a:rPr lang="en-US" sz="4000" dirty="0">
                <a:latin typeface="Times New Roman" pitchFamily="18" charset="0"/>
                <a:cs typeface="Times New Roman" pitchFamily="18" charset="0"/>
              </a:rPr>
              <a:t> </a:t>
            </a:r>
          </a:p>
          <a:p>
            <a:pPr marL="0" indent="0" algn="justLow">
              <a:buNone/>
            </a:pPr>
            <a:r>
              <a:rPr lang="en-US" sz="4000" dirty="0">
                <a:latin typeface="Times New Roman" pitchFamily="18" charset="0"/>
                <a:cs typeface="Times New Roman" pitchFamily="18" charset="0"/>
              </a:rPr>
              <a:t>Abdominal x-ray.</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80008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l"/>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Intussusception</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55000" lnSpcReduction="20000"/>
          </a:bodyPr>
          <a:lstStyle/>
          <a:p>
            <a:pPr marL="0" indent="0">
              <a:lnSpc>
                <a:spcPct val="120000"/>
              </a:lnSpc>
              <a:buNone/>
            </a:pPr>
            <a:r>
              <a:rPr lang="en-US" sz="5400" dirty="0">
                <a:latin typeface="Times New Roman" pitchFamily="18" charset="0"/>
                <a:cs typeface="Times New Roman" pitchFamily="18" charset="0"/>
              </a:rPr>
              <a:t>The child will first be stabilized. </a:t>
            </a:r>
          </a:p>
          <a:p>
            <a:pPr marL="0" indent="0">
              <a:lnSpc>
                <a:spcPct val="120000"/>
              </a:lnSpc>
              <a:buNone/>
            </a:pPr>
            <a:r>
              <a:rPr lang="en-US" sz="5400" dirty="0">
                <a:latin typeface="Times New Roman" pitchFamily="18" charset="0"/>
                <a:cs typeface="Times New Roman" pitchFamily="18" charset="0"/>
              </a:rPr>
              <a:t>Nasogastric tube insertion  </a:t>
            </a:r>
          </a:p>
          <a:p>
            <a:pPr marL="0" indent="0">
              <a:lnSpc>
                <a:spcPct val="120000"/>
              </a:lnSpc>
              <a:buNone/>
            </a:pPr>
            <a:r>
              <a:rPr lang="en-US" sz="5400" dirty="0">
                <a:latin typeface="Times New Roman" pitchFamily="18" charset="0"/>
                <a:cs typeface="Times New Roman" pitchFamily="18" charset="0"/>
              </a:rPr>
              <a:t>Intravenous (IV) fluids to prevent dehydration.</a:t>
            </a:r>
          </a:p>
          <a:p>
            <a:pPr rtl="0">
              <a:lnSpc>
                <a:spcPct val="120000"/>
              </a:lnSpc>
            </a:pPr>
            <a:r>
              <a:rPr lang="en-US" sz="5400" dirty="0">
                <a:latin typeface="Times New Roman" pitchFamily="18" charset="0"/>
                <a:cs typeface="Times New Roman" pitchFamily="18" charset="0"/>
              </a:rPr>
              <a:t>The bowel obstruction can be treated with an air or contrast enema performed by a skilled radiologist. There is a risk of bowel tearing (perforation) with this procedure, </a:t>
            </a:r>
          </a:p>
          <a:p>
            <a:pPr rtl="0">
              <a:lnSpc>
                <a:spcPct val="120000"/>
              </a:lnSpc>
            </a:pPr>
            <a:r>
              <a:rPr lang="en-US" sz="5400" b="1" u="sng" dirty="0">
                <a:latin typeface="Times New Roman" pitchFamily="18" charset="0"/>
                <a:cs typeface="Times New Roman" pitchFamily="18" charset="0"/>
              </a:rPr>
              <a:t>It is not used </a:t>
            </a:r>
            <a:r>
              <a:rPr lang="en-US" sz="5400" dirty="0">
                <a:latin typeface="Times New Roman" pitchFamily="18" charset="0"/>
                <a:cs typeface="Times New Roman" pitchFamily="18" charset="0"/>
              </a:rPr>
              <a:t>if the bowel has already developed a hole.</a:t>
            </a:r>
          </a:p>
          <a:p>
            <a:pPr marL="0" indent="0">
              <a:lnSpc>
                <a:spcPct val="120000"/>
              </a:lnSpc>
              <a:buNone/>
            </a:pPr>
            <a:r>
              <a:rPr lang="en-US" sz="5400" dirty="0">
                <a:latin typeface="Times New Roman" pitchFamily="18" charset="0"/>
                <a:cs typeface="Times New Roman" pitchFamily="18" charset="0"/>
              </a:rPr>
              <a:t>If these treatments are unsuccessful, the child will need surgery. </a:t>
            </a:r>
          </a:p>
          <a:p>
            <a:pPr marL="0" indent="0">
              <a:lnSpc>
                <a:spcPct val="120000"/>
              </a:lnSpc>
              <a:buNone/>
            </a:pPr>
            <a:r>
              <a:rPr lang="en-US" sz="5400" dirty="0">
                <a:latin typeface="Times New Roman" pitchFamily="18" charset="0"/>
                <a:cs typeface="Times New Roman" pitchFamily="18" charset="0"/>
              </a:rPr>
              <a:t>The bowel tissue can usually be saved, but any dead tissue will be removed.</a:t>
            </a:r>
          </a:p>
          <a:p>
            <a:pPr algn="ctr" rtl="0"/>
            <a:endParaRPr lang="en-US" sz="5400" dirty="0">
              <a:latin typeface="Times New Roman" pitchFamily="18" charset="0"/>
              <a:cs typeface="Times New Roman" pitchFamily="18" charset="0"/>
            </a:endParaRPr>
          </a:p>
          <a:p>
            <a:pPr marL="0" indent="0" algn="ctr">
              <a:buNone/>
            </a:pPr>
            <a:endParaRPr lang="en-US" sz="5400" dirty="0">
              <a:latin typeface="Times New Roman" pitchFamily="18" charset="0"/>
              <a:cs typeface="Times New Roman" pitchFamily="18" charset="0"/>
            </a:endParaRP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72934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13D6-B95F-429B-9861-8EEA35E54853}"/>
              </a:ext>
            </a:extLst>
          </p:cNvPr>
          <p:cNvSpPr>
            <a:spLocks noGrp="1"/>
          </p:cNvSpPr>
          <p:nvPr>
            <p:ph type="title"/>
          </p:nvPr>
        </p:nvSpPr>
        <p:spPr>
          <a:xfrm>
            <a:off x="0" y="1"/>
            <a:ext cx="12311270" cy="1690688"/>
          </a:xfrm>
        </p:spPr>
        <p:txBody>
          <a:bodyPr/>
          <a:lstStyle/>
          <a:p>
            <a:pPr algn="ctr"/>
            <a:r>
              <a:rPr lang="en-US" dirty="0">
                <a:solidFill>
                  <a:srgbClr val="000000"/>
                </a:solidFill>
                <a:latin typeface="Times" panose="02020603050405020304" pitchFamily="18" charset="0"/>
                <a:cs typeface="Times" panose="02020603050405020304" pitchFamily="18" charset="0"/>
              </a:rPr>
              <a:t>9</a:t>
            </a:r>
            <a:r>
              <a:rPr lang="en-US" sz="4800" b="1" dirty="0">
                <a:solidFill>
                  <a:srgbClr val="C00000"/>
                </a:solidFill>
                <a:latin typeface="Times" panose="02020603050405020304" pitchFamily="18" charset="0"/>
                <a:cs typeface="Times" panose="02020603050405020304" pitchFamily="18" charset="0"/>
              </a:rPr>
              <a:t>) Children with Gastroesophageal reflux disease (GERD) </a:t>
            </a:r>
            <a:endParaRPr lang="en-US" b="1" dirty="0">
              <a:solidFill>
                <a:srgbClr val="C00000"/>
              </a:solidFill>
            </a:endParaRPr>
          </a:p>
        </p:txBody>
      </p:sp>
      <p:sp>
        <p:nvSpPr>
          <p:cNvPr id="3" name="Content Placeholder 2">
            <a:extLst>
              <a:ext uri="{FF2B5EF4-FFF2-40B4-BE49-F238E27FC236}">
                <a16:creationId xmlns:a16="http://schemas.microsoft.com/office/drawing/2014/main" id="{264E45A4-17E5-4657-AAF9-4D157CA063E1}"/>
              </a:ext>
            </a:extLst>
          </p:cNvPr>
          <p:cNvSpPr>
            <a:spLocks noGrp="1"/>
          </p:cNvSpPr>
          <p:nvPr>
            <p:ph idx="1"/>
          </p:nvPr>
        </p:nvSpPr>
        <p:spPr>
          <a:xfrm>
            <a:off x="0" y="1690690"/>
            <a:ext cx="12192000" cy="5167310"/>
          </a:xfrm>
        </p:spPr>
        <p:txBody>
          <a:bodyPr>
            <a:normAutofit lnSpcReduction="10000"/>
          </a:bodyPr>
          <a:lstStyle/>
          <a:p>
            <a:pPr algn="l" fontAlgn="base">
              <a:lnSpc>
                <a:spcPct val="100000"/>
              </a:lnSpc>
            </a:pPr>
            <a:r>
              <a:rPr lang="en-US" sz="3200" i="0" dirty="0">
                <a:solidFill>
                  <a:srgbClr val="000000"/>
                </a:solidFill>
                <a:effectLst/>
                <a:latin typeface="Times" panose="02020603050405020304" pitchFamily="18" charset="0"/>
                <a:cs typeface="Times" panose="02020603050405020304" pitchFamily="18" charset="0"/>
              </a:rPr>
              <a:t>GERD is a common condition in which the stomach contents move up into the esophagus. Reflux becomes a disease when it causes frequent or severe symptoms or injury. Reflux may damage the esophagus, pharynx or respiratory tract.</a:t>
            </a:r>
          </a:p>
          <a:p>
            <a:pPr marL="0" indent="0">
              <a:lnSpc>
                <a:spcPct val="100000"/>
              </a:lnSpc>
              <a:buNone/>
            </a:pPr>
            <a:r>
              <a:rPr lang="en-US" sz="3200" b="1" dirty="0">
                <a:solidFill>
                  <a:srgbClr val="C00000"/>
                </a:solidFill>
                <a:latin typeface="Times" panose="02020603050405020304" pitchFamily="18" charset="0"/>
                <a:cs typeface="Times" panose="02020603050405020304" pitchFamily="18" charset="0"/>
              </a:rPr>
              <a:t>Types of GER</a:t>
            </a:r>
          </a:p>
          <a:p>
            <a:pPr marL="742950" indent="-742950" fontAlgn="t">
              <a:lnSpc>
                <a:spcPct val="100000"/>
              </a:lnSpc>
              <a:buFont typeface="+mj-lt"/>
              <a:buAutoNum type="arabicPeriod"/>
            </a:pPr>
            <a:r>
              <a:rPr lang="en-US" sz="3200" dirty="0">
                <a:latin typeface="Times" panose="02020603050405020304" pitchFamily="18" charset="0"/>
                <a:cs typeface="Times" panose="02020603050405020304" pitchFamily="18" charset="0"/>
              </a:rPr>
              <a:t>Physiologic reflux: often silent with infrequent emesis </a:t>
            </a:r>
          </a:p>
          <a:p>
            <a:pPr marL="742950" indent="-742950" fontAlgn="t">
              <a:lnSpc>
                <a:spcPct val="100000"/>
              </a:lnSpc>
              <a:buFont typeface="+mj-lt"/>
              <a:buAutoNum type="arabicPeriod"/>
            </a:pPr>
            <a:r>
              <a:rPr lang="en-US" sz="3200" dirty="0">
                <a:latin typeface="Times" panose="02020603050405020304" pitchFamily="18" charset="0"/>
                <a:cs typeface="Times" panose="02020603050405020304" pitchFamily="18" charset="0"/>
              </a:rPr>
              <a:t>Functional reflux: can occur immediately after feeding or a prolonged period of time </a:t>
            </a:r>
          </a:p>
          <a:p>
            <a:pPr marL="742950" indent="-742950" fontAlgn="t">
              <a:lnSpc>
                <a:spcPct val="100000"/>
              </a:lnSpc>
              <a:buFont typeface="+mj-lt"/>
              <a:buAutoNum type="arabicPeriod"/>
            </a:pPr>
            <a:r>
              <a:rPr lang="en-US" sz="3200" dirty="0">
                <a:latin typeface="Times" panose="02020603050405020304" pitchFamily="18" charset="0"/>
                <a:cs typeface="Times" panose="02020603050405020304" pitchFamily="18" charset="0"/>
              </a:rPr>
              <a:t>Pathologic reflux: reflux that causes detrimental problems; called </a:t>
            </a:r>
            <a:r>
              <a:rPr lang="en-US" sz="3200" u="sng" dirty="0">
                <a:latin typeface="Times" panose="02020603050405020304" pitchFamily="18" charset="0"/>
                <a:cs typeface="Times" panose="02020603050405020304" pitchFamily="18" charset="0"/>
              </a:rPr>
              <a:t>(GERD) </a:t>
            </a:r>
          </a:p>
          <a:p>
            <a:pPr marL="0" indent="0">
              <a:buNone/>
            </a:pP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43492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422"/>
          </a:xfrm>
          <a:solidFill>
            <a:schemeClr val="bg1">
              <a:alpha val="30000"/>
            </a:schemeClr>
          </a:solidFill>
          <a:ln>
            <a:noFill/>
          </a:ln>
        </p:spPr>
        <p:txBody>
          <a:bodyPr>
            <a:normAutofit/>
          </a:bodyPr>
          <a:lstStyle/>
          <a:p>
            <a:pPr algn="ctr" rtl="0"/>
            <a:r>
              <a:rPr lang="en-US" sz="7200" b="1" dirty="0">
                <a:solidFill>
                  <a:srgbClr val="C00000"/>
                </a:solidFill>
                <a:latin typeface="Times New Roman" pitchFamily="18" charset="0"/>
                <a:cs typeface="Times New Roman" pitchFamily="18" charset="0"/>
              </a:rPr>
              <a:t>Cause of GERD</a:t>
            </a:r>
          </a:p>
        </p:txBody>
      </p:sp>
      <p:sp>
        <p:nvSpPr>
          <p:cNvPr id="3" name="Content Placeholder 2"/>
          <p:cNvSpPr>
            <a:spLocks noGrp="1"/>
          </p:cNvSpPr>
          <p:nvPr>
            <p:ph idx="1"/>
          </p:nvPr>
        </p:nvSpPr>
        <p:spPr>
          <a:xfrm>
            <a:off x="0" y="1219200"/>
            <a:ext cx="12192000" cy="5638800"/>
          </a:xfrm>
        </p:spPr>
        <p:txBody>
          <a:bodyPr>
            <a:normAutofit/>
          </a:bodyPr>
          <a:lstStyle/>
          <a:p>
            <a:pPr algn="l" rtl="0"/>
            <a:r>
              <a:rPr lang="en-US" sz="4400" dirty="0">
                <a:latin typeface="Times New Roman" pitchFamily="18" charset="0"/>
                <a:cs typeface="Times New Roman" pitchFamily="18" charset="0"/>
              </a:rPr>
              <a:t>The specific cause of GERD is unknown. </a:t>
            </a:r>
          </a:p>
          <a:p>
            <a:pPr algn="l" rtl="0"/>
            <a:r>
              <a:rPr lang="en-US" sz="4400" dirty="0">
                <a:latin typeface="Times New Roman" pitchFamily="18" charset="0"/>
                <a:cs typeface="Times New Roman" pitchFamily="18" charset="0"/>
              </a:rPr>
              <a:t>It is thought that compromise to any or all of the barriers (lower esophageal sphincter (LES) muscles fibers, esophageal motility, gastric emptying) leads to GERD. </a:t>
            </a:r>
          </a:p>
          <a:p>
            <a:pPr algn="l" rtl="0"/>
            <a:r>
              <a:rPr lang="en-US" sz="4400" dirty="0">
                <a:latin typeface="Times New Roman" pitchFamily="18" charset="0"/>
                <a:cs typeface="Times New Roman" pitchFamily="18" charset="0"/>
              </a:rPr>
              <a:t>GERD may be a primary disease or a manifestation of another disorder. </a:t>
            </a:r>
          </a:p>
          <a:p>
            <a:pPr algn="l" rtl="0"/>
            <a:endParaRPr lang="en-US" sz="44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422"/>
          </a:xfrm>
          <a:solidFill>
            <a:schemeClr val="bg1">
              <a:alpha val="30000"/>
            </a:schemeClr>
          </a:solidFill>
          <a:ln>
            <a:noFill/>
          </a:ln>
        </p:spPr>
        <p:txBody>
          <a:bodyPr/>
          <a:lstStyle/>
          <a:p>
            <a:pPr algn="ctr" rtl="0"/>
            <a:r>
              <a:rPr lang="en-US" sz="6000" b="1" dirty="0">
                <a:solidFill>
                  <a:srgbClr val="C00000"/>
                </a:solidFill>
                <a:latin typeface="Times New Roman" pitchFamily="18" charset="0"/>
                <a:cs typeface="Times New Roman" pitchFamily="18" charset="0"/>
              </a:rPr>
              <a:t>Symptoms od GERD</a:t>
            </a:r>
          </a:p>
        </p:txBody>
      </p:sp>
      <p:sp>
        <p:nvSpPr>
          <p:cNvPr id="3" name="Content Placeholder 2"/>
          <p:cNvSpPr>
            <a:spLocks noGrp="1"/>
          </p:cNvSpPr>
          <p:nvPr>
            <p:ph idx="1"/>
          </p:nvPr>
        </p:nvSpPr>
        <p:spPr>
          <a:xfrm>
            <a:off x="0" y="1295400"/>
            <a:ext cx="11971606" cy="5562600"/>
          </a:xfrm>
        </p:spPr>
        <p:txBody>
          <a:bodyPr>
            <a:normAutofit/>
          </a:bodyPr>
          <a:lstStyle/>
          <a:p>
            <a:pPr lvl="0" algn="l" rtl="0" fontAlgn="t"/>
            <a:r>
              <a:rPr lang="en-US" sz="4400" dirty="0">
                <a:latin typeface="Times New Roman" pitchFamily="18" charset="0"/>
                <a:cs typeface="Times New Roman" pitchFamily="18" charset="0"/>
              </a:rPr>
              <a:t>Coughing  and Choking </a:t>
            </a:r>
          </a:p>
          <a:p>
            <a:pPr lvl="0" algn="l" rtl="0" fontAlgn="t"/>
            <a:r>
              <a:rPr lang="en-US" sz="4400" dirty="0">
                <a:latin typeface="Times New Roman" pitchFamily="18" charset="0"/>
                <a:cs typeface="Times New Roman" pitchFamily="18" charset="0"/>
              </a:rPr>
              <a:t>Apnea and Wheezing </a:t>
            </a:r>
          </a:p>
          <a:p>
            <a:pPr lvl="0" algn="l" rtl="0" fontAlgn="t"/>
            <a:r>
              <a:rPr lang="en-US" sz="4400" dirty="0" err="1">
                <a:latin typeface="Times New Roman" pitchFamily="18" charset="0"/>
                <a:cs typeface="Times New Roman" pitchFamily="18" charset="0"/>
              </a:rPr>
              <a:t>Pneumonitis</a:t>
            </a:r>
            <a:r>
              <a:rPr lang="en-US" sz="4400" dirty="0">
                <a:latin typeface="Times New Roman" pitchFamily="18" charset="0"/>
                <a:cs typeface="Times New Roman" pitchFamily="18" charset="0"/>
              </a:rPr>
              <a:t> </a:t>
            </a:r>
          </a:p>
          <a:p>
            <a:pPr lvl="0" algn="l" rtl="0" fontAlgn="t"/>
            <a:r>
              <a:rPr lang="en-US" sz="4400" dirty="0">
                <a:latin typeface="Times New Roman" pitchFamily="18" charset="0"/>
                <a:cs typeface="Times New Roman" pitchFamily="18" charset="0"/>
              </a:rPr>
              <a:t>Frequent non-bilious emesis suggesting GERD </a:t>
            </a:r>
          </a:p>
          <a:p>
            <a:pPr lvl="0" algn="l" rtl="0" fontAlgn="t"/>
            <a:r>
              <a:rPr lang="en-US" sz="4400" dirty="0">
                <a:latin typeface="Times New Roman" pitchFamily="18" charset="0"/>
                <a:cs typeface="Times New Roman" pitchFamily="18" charset="0"/>
              </a:rPr>
              <a:t>Weight loss or poor weight gain </a:t>
            </a:r>
          </a:p>
          <a:p>
            <a:pPr lvl="0" algn="l" rtl="0" fontAlgn="t"/>
            <a:r>
              <a:rPr lang="en-US" sz="4400" dirty="0">
                <a:latin typeface="Times New Roman" pitchFamily="18" charset="0"/>
                <a:cs typeface="Times New Roman" pitchFamily="18" charset="0"/>
              </a:rPr>
              <a:t>Irritability </a:t>
            </a:r>
          </a:p>
          <a:p>
            <a:pPr algn="l" rtl="0"/>
            <a:endParaRPr lang="en-US" sz="4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41945" cy="1214422"/>
          </a:xfrm>
          <a:solidFill>
            <a:schemeClr val="bg1">
              <a:alpha val="30000"/>
            </a:schemeClr>
          </a:solidFill>
          <a:ln>
            <a:solidFill>
              <a:schemeClr val="tx1">
                <a:lumMod val="95000"/>
                <a:lumOff val="5000"/>
              </a:schemeClr>
            </a:solidFill>
          </a:ln>
        </p:spPr>
        <p:txBody>
          <a:bodyPr>
            <a:noAutofit/>
          </a:bodyPr>
          <a:lstStyle/>
          <a:p>
            <a:pPr algn="ctr" rtl="0"/>
            <a:br>
              <a:rPr lang="en-US" sz="5400" b="1" dirty="0">
                <a:solidFill>
                  <a:srgbClr val="C00000"/>
                </a:solidFill>
                <a:latin typeface="Times New Roman" pitchFamily="18" charset="0"/>
                <a:cs typeface="Times New Roman" pitchFamily="18" charset="0"/>
              </a:rPr>
            </a:b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Laboratory/Radiology of GERD</a:t>
            </a:r>
            <a:br>
              <a:rPr lang="en-US" sz="5400" dirty="0">
                <a:solidFill>
                  <a:srgbClr val="C00000"/>
                </a:solidFill>
                <a:latin typeface="Times New Roman" pitchFamily="18" charset="0"/>
                <a:cs typeface="Times New Roman" pitchFamily="18" charset="0"/>
              </a:rPr>
            </a:b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4422"/>
            <a:ext cx="12192000" cy="5776100"/>
          </a:xfrm>
        </p:spPr>
        <p:txBody>
          <a:bodyPr>
            <a:normAutofit fontScale="77500" lnSpcReduction="20000"/>
          </a:bodyPr>
          <a:lstStyle/>
          <a:p>
            <a:pPr rtl="0">
              <a:buFont typeface="Wingdings" panose="05000000000000000000" pitchFamily="2" charset="2"/>
              <a:buChar char="Ø"/>
            </a:pPr>
            <a:r>
              <a:rPr lang="en-US" sz="4600" dirty="0">
                <a:latin typeface="Times New Roman" pitchFamily="18" charset="0"/>
                <a:cs typeface="Times New Roman" pitchFamily="18" charset="0"/>
              </a:rPr>
              <a:t>Abnormal electrolytes can be the first sign of a problem.</a:t>
            </a:r>
          </a:p>
          <a:p>
            <a:pPr rtl="0">
              <a:buFont typeface="Wingdings" panose="05000000000000000000" pitchFamily="2" charset="2"/>
              <a:buChar char="Ø"/>
            </a:pPr>
            <a:r>
              <a:rPr lang="en-US" sz="4600" dirty="0">
                <a:latin typeface="Times New Roman" pitchFamily="18" charset="0"/>
                <a:cs typeface="Times New Roman" pitchFamily="18" charset="0"/>
              </a:rPr>
              <a:t>A barium swallow may be done to assess esophageal motility</a:t>
            </a:r>
          </a:p>
          <a:p>
            <a:pPr algn="just" rtl="0">
              <a:lnSpc>
                <a:spcPct val="120000"/>
              </a:lnSpc>
              <a:buFont typeface="Wingdings" panose="05000000000000000000" pitchFamily="2" charset="2"/>
              <a:buChar char="Ø"/>
            </a:pPr>
            <a:r>
              <a:rPr lang="en-US" sz="4600" b="1" dirty="0">
                <a:solidFill>
                  <a:srgbClr val="C00000"/>
                </a:solidFill>
                <a:latin typeface="Times New Roman" pitchFamily="18" charset="0"/>
                <a:cs typeface="Times New Roman" pitchFamily="18" charset="0"/>
              </a:rPr>
              <a:t>A pH probe </a:t>
            </a:r>
            <a:r>
              <a:rPr lang="en-US" sz="4600" dirty="0">
                <a:latin typeface="Times New Roman" pitchFamily="18" charset="0"/>
                <a:cs typeface="Times New Roman" pitchFamily="18" charset="0"/>
              </a:rPr>
              <a:t>study is the best available test for assessing GER. This is performed continuously for a period of 12-24 hours. The patient is fed normally and feedings are recorded during the test.  This study measures the number of reflux episodes, the number of episodes lasting more than 5 minutes, and the percentage of time the pH is &lt; 4. When these parameters are above normal, the diagnosis of GERD is confirmed.</a:t>
            </a:r>
          </a:p>
          <a:p>
            <a:pPr rtl="0"/>
            <a:endParaRPr lang="en-US" sz="44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4148" cy="1214422"/>
          </a:xfrm>
          <a:solidFill>
            <a:schemeClr val="bg1">
              <a:alpha val="30000"/>
            </a:schemeClr>
          </a:solidFill>
          <a:ln>
            <a:noFill/>
          </a:ln>
        </p:spPr>
        <p:txBody>
          <a:bodyPr>
            <a:noAutofit/>
          </a:bodyPr>
          <a:lstStyle/>
          <a:p>
            <a:pPr algn="ct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Medical Management of GERD</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12084148" cy="5457092"/>
          </a:xfrm>
        </p:spPr>
        <p:txBody>
          <a:bodyPr>
            <a:normAutofit fontScale="92500" lnSpcReduction="10000"/>
          </a:bodyPr>
          <a:lstStyle/>
          <a:p>
            <a:pPr algn="l" rtl="0">
              <a:buFont typeface="Wingdings" pitchFamily="2" charset="2"/>
              <a:buChar char="Ø"/>
            </a:pPr>
            <a:r>
              <a:rPr lang="en-US" sz="4400" dirty="0">
                <a:latin typeface="Times New Roman" pitchFamily="18" charset="0"/>
                <a:cs typeface="Times New Roman" pitchFamily="18" charset="0"/>
              </a:rPr>
              <a:t>Medications most commonly used to treat GER are H2 blockers such as ranitidine, cimetidine, and famotidine.</a:t>
            </a:r>
          </a:p>
          <a:p>
            <a:pPr algn="l" rtl="0">
              <a:buFont typeface="Wingdings" pitchFamily="2" charset="2"/>
              <a:buChar char="Ø"/>
            </a:pPr>
            <a:r>
              <a:rPr lang="en-US" sz="4400" dirty="0">
                <a:latin typeface="Times New Roman" pitchFamily="18" charset="0"/>
                <a:cs typeface="Times New Roman" pitchFamily="18" charset="0"/>
              </a:rPr>
              <a:t>Prokinetic drugs such as metoclopramide can be added to improve gastric emptying. </a:t>
            </a:r>
          </a:p>
          <a:p>
            <a:pPr algn="l" rtl="0">
              <a:buFont typeface="Wingdings" pitchFamily="2" charset="2"/>
              <a:buChar char="ü"/>
            </a:pPr>
            <a:r>
              <a:rPr lang="en-US" sz="4400" dirty="0">
                <a:latin typeface="Times New Roman" pitchFamily="18" charset="0"/>
                <a:cs typeface="Times New Roman" pitchFamily="18" charset="0"/>
              </a:rPr>
              <a:t>Formulas thickened by manufacturer or the use of rice cereal to thicken the feedings and frequent small volume feedings are the most common interventions. </a:t>
            </a:r>
          </a:p>
          <a:p>
            <a:pPr algn="l" rtl="0">
              <a:buFont typeface="Wingdings" pitchFamily="2" charset="2"/>
              <a:buChar char="ü"/>
            </a:pPr>
            <a:r>
              <a:rPr lang="en-US" sz="4400" dirty="0">
                <a:latin typeface="Times New Roman" pitchFamily="18" charset="0"/>
                <a:cs typeface="Times New Roman" pitchFamily="18" charset="0"/>
              </a:rPr>
              <a:t>Generally, one tablespoon of cereal is added to 4-6 ounces of breastmilk or formula.</a:t>
            </a:r>
          </a:p>
          <a:p>
            <a:pPr algn="l" rtl="0"/>
            <a:endParaRPr lang="en-US" sz="4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422"/>
          </a:xfrm>
          <a:solidFill>
            <a:schemeClr val="bg1">
              <a:alpha val="30000"/>
            </a:schemeClr>
          </a:solidFill>
          <a:ln>
            <a:solidFill>
              <a:schemeClr val="tx1">
                <a:lumMod val="95000"/>
                <a:lumOff val="5000"/>
              </a:schemeClr>
            </a:solidFill>
          </a:ln>
        </p:spPr>
        <p:txBody>
          <a:bodyPr>
            <a:normAutofit/>
          </a:bodyPr>
          <a:lstStyle/>
          <a:p>
            <a:pPr algn="ctr" rtl="0"/>
            <a:r>
              <a:rPr lang="en-US" sz="5400" b="1">
                <a:solidFill>
                  <a:srgbClr val="C00000"/>
                </a:solidFill>
                <a:latin typeface="Times New Roman" pitchFamily="18" charset="0"/>
                <a:cs typeface="Times New Roman" pitchFamily="18" charset="0"/>
              </a:rPr>
              <a:t>Nursing Management of GERD </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12046226" cy="5400822"/>
          </a:xfrm>
        </p:spPr>
        <p:txBody>
          <a:bodyPr>
            <a:noAutofit/>
          </a:bodyPr>
          <a:lstStyle/>
          <a:p>
            <a:pPr lvl="0" algn="l" rtl="0" fontAlgn="t"/>
            <a:r>
              <a:rPr lang="en-US" sz="4000" dirty="0">
                <a:latin typeface="Times New Roman" pitchFamily="18" charset="0"/>
                <a:cs typeface="Times New Roman" pitchFamily="18" charset="0"/>
              </a:rPr>
              <a:t>Elevate the head of the bed 30°, especially 30 minutes to 1 hour after feedings. </a:t>
            </a:r>
          </a:p>
          <a:p>
            <a:pPr lvl="0" algn="l" rtl="0" fontAlgn="t"/>
            <a:r>
              <a:rPr lang="en-US" sz="4000" dirty="0">
                <a:latin typeface="Times New Roman" pitchFamily="18" charset="0"/>
                <a:cs typeface="Times New Roman" pitchFamily="18" charset="0"/>
              </a:rPr>
              <a:t>Slit the nipple to enlarge the hole, if necessary. </a:t>
            </a:r>
          </a:p>
          <a:p>
            <a:pPr lvl="0" algn="l" rtl="0" fontAlgn="t"/>
            <a:r>
              <a:rPr lang="en-US" sz="4000" dirty="0">
                <a:latin typeface="Times New Roman" pitchFamily="18" charset="0"/>
                <a:cs typeface="Times New Roman" pitchFamily="18" charset="0"/>
              </a:rPr>
              <a:t>Limit seated position to decrease intra-abdominal pressure. </a:t>
            </a:r>
          </a:p>
          <a:p>
            <a:pPr algn="l" rtl="0"/>
            <a:r>
              <a:rPr lang="en-US" sz="4000" dirty="0">
                <a:latin typeface="Times New Roman" pitchFamily="18" charset="0"/>
                <a:cs typeface="Times New Roman" pitchFamily="18" charset="0"/>
              </a:rPr>
              <a:t>Give medications at appropriate times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ChangeArrowheads="1"/>
          </p:cNvSpPr>
          <p:nvPr/>
        </p:nvSpPr>
        <p:spPr bwMode="auto">
          <a:xfrm>
            <a:off x="0" y="172278"/>
            <a:ext cx="11979965" cy="831574"/>
          </a:xfrm>
          <a:prstGeom prst="rect">
            <a:avLst/>
          </a:prstGeom>
          <a:noFill/>
          <a:ln w="9525">
            <a:noFill/>
            <a:miter lim="800000"/>
            <a:headEnd/>
            <a:tailEnd/>
          </a:ln>
          <a:effectLst/>
        </p:spPr>
        <p:txBody>
          <a:bodyPr anchor="ctr"/>
          <a:lstStyle/>
          <a:p>
            <a:r>
              <a:rPr lang="en-US" sz="6600" b="1" dirty="0">
                <a:solidFill>
                  <a:srgbClr val="C00000"/>
                </a:solidFill>
                <a:latin typeface="Times New Roman" panose="02020603050405020304" pitchFamily="18" charset="0"/>
                <a:cs typeface="Times New Roman" panose="02020603050405020304" pitchFamily="18" charset="0"/>
              </a:rPr>
              <a:t>10) Children with Diarrhea</a:t>
            </a:r>
          </a:p>
        </p:txBody>
      </p:sp>
      <p:sp>
        <p:nvSpPr>
          <p:cNvPr id="246789" name="Rectangle 5"/>
          <p:cNvSpPr>
            <a:spLocks noChangeArrowheads="1"/>
          </p:cNvSpPr>
          <p:nvPr/>
        </p:nvSpPr>
        <p:spPr bwMode="auto">
          <a:xfrm>
            <a:off x="0" y="1126435"/>
            <a:ext cx="12192000" cy="5731565"/>
          </a:xfrm>
          <a:prstGeom prst="rect">
            <a:avLst/>
          </a:prstGeom>
          <a:noFill/>
          <a:ln w="9525">
            <a:noFill/>
            <a:miter lim="800000"/>
            <a:headEnd/>
            <a:tailEnd/>
          </a:ln>
          <a:effectLst/>
        </p:spPr>
        <p:txBody>
          <a:bodyPr/>
          <a:lstStyle/>
          <a:p>
            <a:pPr marL="457200" indent="-457200">
              <a:spcBef>
                <a:spcPct val="20000"/>
              </a:spcBef>
              <a:buClr>
                <a:srgbClr val="FF3300"/>
              </a:buClr>
              <a:buSzPct val="60000"/>
              <a:buFont typeface="Wingdings" panose="05000000000000000000" pitchFamily="2" charset="2"/>
              <a:buChar char="q"/>
            </a:pPr>
            <a:r>
              <a:rPr lang="en-US" sz="3200" dirty="0">
                <a:latin typeface="Times New Roman" pitchFamily="18" charset="0"/>
                <a:cs typeface="Times New Roman" pitchFamily="18" charset="0"/>
              </a:rPr>
              <a:t>An increase in the fluidity, volume and frequency of stools. In infants and children diarrhea can cause dangerous dehydration fairly quickly.</a:t>
            </a:r>
          </a:p>
          <a:p>
            <a:pPr marL="457200" indent="-457200">
              <a:spcBef>
                <a:spcPct val="20000"/>
              </a:spcBef>
              <a:buClr>
                <a:srgbClr val="FF3300"/>
              </a:buClr>
              <a:buSzPct val="60000"/>
              <a:buFont typeface="Wingdings" panose="05000000000000000000" pitchFamily="2" charset="2"/>
              <a:buChar char="q"/>
            </a:pPr>
            <a:r>
              <a:rPr lang="en-US" sz="3200" dirty="0">
                <a:latin typeface="Times New Roman" pitchFamily="18" charset="0"/>
                <a:cs typeface="Times New Roman" pitchFamily="18" charset="0"/>
              </a:rPr>
              <a:t>Second most common cause of morbidity and mortality worldwide</a:t>
            </a:r>
          </a:p>
          <a:p>
            <a:pPr marL="457200" indent="-457200">
              <a:spcBef>
                <a:spcPct val="20000"/>
              </a:spcBef>
              <a:buClr>
                <a:srgbClr val="FF3300"/>
              </a:buClr>
              <a:buSzPct val="600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Types of Diarrhea</a:t>
            </a:r>
          </a:p>
          <a:p>
            <a:pPr marL="571500" indent="-571500">
              <a:spcBef>
                <a:spcPct val="50000"/>
              </a:spcBef>
              <a:buClr>
                <a:srgbClr val="FF3300"/>
              </a:buClr>
              <a:buFont typeface="Wingdings" panose="05000000000000000000" pitchFamily="2" charset="2"/>
              <a:buChar char="ü"/>
            </a:pPr>
            <a:r>
              <a:rPr lang="en-US" sz="3200" dirty="0">
                <a:latin typeface="Times New Roman" pitchFamily="18" charset="0"/>
                <a:cs typeface="Times New Roman" pitchFamily="18" charset="0"/>
              </a:rPr>
              <a:t>Acute watery diarrhea: (80% of cases)</a:t>
            </a:r>
          </a:p>
          <a:p>
            <a:pPr marL="571500" indent="-571500">
              <a:spcBef>
                <a:spcPct val="50000"/>
              </a:spcBef>
              <a:buClr>
                <a:srgbClr val="FF3300"/>
              </a:buClr>
              <a:buFont typeface="Wingdings" panose="05000000000000000000" pitchFamily="2" charset="2"/>
              <a:buChar char="ü"/>
            </a:pPr>
            <a:r>
              <a:rPr lang="en-US" sz="3200" dirty="0">
                <a:latin typeface="Times New Roman" pitchFamily="18" charset="0"/>
                <a:cs typeface="Times New Roman" pitchFamily="18" charset="0"/>
              </a:rPr>
              <a:t>Dysentery infection (10% of cases)</a:t>
            </a:r>
          </a:p>
          <a:p>
            <a:pPr marL="571500" indent="-571500">
              <a:spcBef>
                <a:spcPct val="50000"/>
              </a:spcBef>
              <a:buClr>
                <a:srgbClr val="FF3300"/>
              </a:buClr>
              <a:buFont typeface="Wingdings" panose="05000000000000000000" pitchFamily="2" charset="2"/>
              <a:buChar char="ü"/>
            </a:pPr>
            <a:r>
              <a:rPr lang="en-US" sz="3200" dirty="0">
                <a:latin typeface="Times New Roman" pitchFamily="18" charset="0"/>
                <a:cs typeface="Times New Roman" pitchFamily="18" charset="0"/>
              </a:rPr>
              <a:t>Persistent diarrhea: (10% of cases)</a:t>
            </a:r>
          </a:p>
          <a:p>
            <a:pPr marL="342900" indent="-342900">
              <a:lnSpc>
                <a:spcPct val="90000"/>
              </a:lnSpc>
              <a:spcBef>
                <a:spcPct val="20000"/>
              </a:spcBef>
              <a:buClr>
                <a:srgbClr val="FF3300"/>
              </a:buClr>
              <a:buSzPct val="60000"/>
            </a:pPr>
            <a:endParaRPr lang="en-US" sz="4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Surgery for Cleft Lip repair:</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72208"/>
            <a:ext cx="12192000" cy="5585791"/>
          </a:xfrm>
        </p:spPr>
        <p:txBody>
          <a:bodyPr>
            <a:normAutofit/>
          </a:bodyPr>
          <a:lstStyle/>
          <a:p>
            <a:pPr lvl="0"/>
            <a:r>
              <a:rPr lang="en-US" sz="4800" dirty="0">
                <a:latin typeface="Times New Roman" pitchFamily="18" charset="0"/>
                <a:cs typeface="Times New Roman" pitchFamily="18" charset="0"/>
              </a:rPr>
              <a:t>Done first few days to 1</a:t>
            </a:r>
            <a:r>
              <a:rPr lang="en-US" sz="4800" baseline="30000" dirty="0">
                <a:latin typeface="Times New Roman" pitchFamily="18" charset="0"/>
                <a:cs typeface="Times New Roman" pitchFamily="18" charset="0"/>
              </a:rPr>
              <a:t>st</a:t>
            </a:r>
            <a:r>
              <a:rPr lang="en-US" sz="4800" dirty="0">
                <a:latin typeface="Times New Roman" pitchFamily="18" charset="0"/>
                <a:cs typeface="Times New Roman" pitchFamily="18" charset="0"/>
              </a:rPr>
              <a:t> month of life </a:t>
            </a:r>
          </a:p>
          <a:p>
            <a:pPr lvl="0"/>
            <a:r>
              <a:rPr lang="en-US" sz="4800" dirty="0">
                <a:latin typeface="Times New Roman" pitchFamily="18" charset="0"/>
                <a:cs typeface="Times New Roman" pitchFamily="18" charset="0"/>
              </a:rPr>
              <a:t>Plastic surgery with a staggered suture line. </a:t>
            </a:r>
          </a:p>
          <a:p>
            <a:pPr lvl="0"/>
            <a:r>
              <a:rPr lang="en-US" sz="4800" dirty="0">
                <a:latin typeface="Times New Roman" pitchFamily="18" charset="0"/>
                <a:cs typeface="Times New Roman" pitchFamily="18" charset="0"/>
              </a:rPr>
              <a:t>Often in shape of letter “Z” to minimize scarring.</a:t>
            </a:r>
          </a:p>
          <a:p>
            <a:r>
              <a:rPr lang="en-US" sz="4800" dirty="0">
                <a:latin typeface="Times New Roman" pitchFamily="18" charset="0"/>
                <a:cs typeface="Times New Roman" pitchFamily="18" charset="0"/>
              </a:rPr>
              <a:t>After surgery </a:t>
            </a:r>
            <a:r>
              <a:rPr lang="en-US" sz="4800" b="1" dirty="0">
                <a:latin typeface="Times New Roman" pitchFamily="18" charset="0"/>
                <a:cs typeface="Times New Roman" pitchFamily="18" charset="0"/>
              </a:rPr>
              <a:t>Logan Bar </a:t>
            </a:r>
            <a:r>
              <a:rPr lang="en-US" sz="4800" dirty="0">
                <a:latin typeface="Times New Roman" pitchFamily="18" charset="0"/>
                <a:cs typeface="Times New Roman" pitchFamily="18" charset="0"/>
              </a:rPr>
              <a:t>over child’s mouth to reduce tension on suture line.</a:t>
            </a:r>
          </a:p>
          <a:p>
            <a:pPr lvl="0"/>
            <a:endParaRPr lang="en-US" sz="4800" dirty="0">
              <a:latin typeface="Times New Roman" pitchFamily="18" charset="0"/>
              <a:cs typeface="Times New Roman" pitchFamily="18" charset="0"/>
            </a:endParaRPr>
          </a:p>
          <a:p>
            <a:pPr algn="ctr">
              <a:buNone/>
            </a:pPr>
            <a:endParaRPr lang="en-US" sz="4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EB5F2F2-615A-414F-A619-0F8A3C59E744}"/>
              </a:ext>
            </a:extLst>
          </p:cNvPr>
          <p:cNvPicPr>
            <a:picLocks noChangeAspect="1"/>
          </p:cNvPicPr>
          <p:nvPr/>
        </p:nvPicPr>
        <p:blipFill>
          <a:blip r:embed="rId2"/>
          <a:stretch>
            <a:fillRect/>
          </a:stretch>
        </p:blipFill>
        <p:spPr>
          <a:xfrm>
            <a:off x="10051385" y="172277"/>
            <a:ext cx="1912015" cy="158546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274638"/>
            <a:ext cx="11662117" cy="1143000"/>
          </a:xfrm>
        </p:spPr>
        <p:txBody>
          <a:bodyPr>
            <a:noAutofit/>
          </a:bodyPr>
          <a:lstStyle/>
          <a:p>
            <a:pPr algn="ctr"/>
            <a:r>
              <a:rPr lang="en-US" sz="6000" b="1" dirty="0">
                <a:solidFill>
                  <a:srgbClr val="C00000"/>
                </a:solidFill>
                <a:latin typeface="Times New Roman" pitchFamily="18" charset="0"/>
                <a:cs typeface="Times New Roman" pitchFamily="18" charset="0"/>
              </a:rPr>
              <a:t>Kinds of Diarrhea</a:t>
            </a: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1" y="1417638"/>
            <a:ext cx="12079459" cy="5211762"/>
          </a:xfrm>
        </p:spPr>
        <p:txBody>
          <a:bodyPr>
            <a:normAutofit fontScale="85000" lnSpcReduction="10000"/>
          </a:bodyPr>
          <a:lstStyle/>
          <a:p>
            <a:pPr>
              <a:lnSpc>
                <a:spcPct val="120000"/>
              </a:lnSpc>
              <a:buClr>
                <a:srgbClr val="FF3300"/>
              </a:buClr>
              <a:buSzPct val="60000"/>
              <a:buFont typeface="Wingdings" pitchFamily="2" charset="2"/>
              <a:buChar char="Ø"/>
            </a:pPr>
            <a:r>
              <a:rPr lang="en-US" sz="5600" dirty="0">
                <a:latin typeface="Times New Roman" pitchFamily="18" charset="0"/>
                <a:cs typeface="Times New Roman" pitchFamily="18" charset="0"/>
              </a:rPr>
              <a:t>Acute diarrhea: Short in duration (less than 2 weeks). Due to Gastroenteritis, Systemic infection, Antibiotic association  </a:t>
            </a:r>
          </a:p>
          <a:p>
            <a:pPr>
              <a:lnSpc>
                <a:spcPct val="120000"/>
              </a:lnSpc>
              <a:buClr>
                <a:srgbClr val="FF3300"/>
              </a:buClr>
              <a:buSzPct val="60000"/>
              <a:buFont typeface="Wingdings" pitchFamily="2" charset="2"/>
              <a:buChar char="Ø"/>
            </a:pPr>
            <a:r>
              <a:rPr lang="en-US" sz="5600" dirty="0">
                <a:latin typeface="Times New Roman" pitchFamily="18" charset="0"/>
                <a:cs typeface="Times New Roman" pitchFamily="18" charset="0"/>
              </a:rPr>
              <a:t>Chronic diarrhea: 6 weeks or more due to Post infections, Enzyme deficiency, Irritable colon syndrome , Milk protein intolerance</a:t>
            </a:r>
          </a:p>
          <a:p>
            <a:pPr>
              <a:lnSpc>
                <a:spcPct val="90000"/>
              </a:lnSpc>
              <a:buClr>
                <a:srgbClr val="FF3300"/>
              </a:buClr>
              <a:buSzPct val="60000"/>
              <a:buFont typeface="Wingdings" pitchFamily="2" charset="2"/>
              <a:buChar char="Ø"/>
            </a:pPr>
            <a:endParaRPr lang="en-US" sz="60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182880"/>
            <a:ext cx="12023188" cy="6446520"/>
          </a:xfrm>
        </p:spPr>
        <p:txBody>
          <a:bodyPr>
            <a:noAutofit/>
          </a:bodyPr>
          <a:lstStyle/>
          <a:p>
            <a:pPr algn="ctr">
              <a:buNone/>
            </a:pPr>
            <a:r>
              <a:rPr lang="en-US" sz="4800" b="1" dirty="0">
                <a:solidFill>
                  <a:srgbClr val="C00000"/>
                </a:solidFill>
                <a:latin typeface="Times New Roman" pitchFamily="18" charset="0"/>
                <a:cs typeface="Times New Roman" pitchFamily="18" charset="0"/>
              </a:rPr>
              <a:t>Common Causes of Diarrhea</a:t>
            </a:r>
            <a:endParaRPr lang="en-US" sz="4800" b="1" dirty="0">
              <a:latin typeface="Times New Roman" pitchFamily="18" charset="0"/>
              <a:cs typeface="Times New Roman" pitchFamily="18" charset="0"/>
            </a:endParaRPr>
          </a:p>
          <a:p>
            <a:pPr>
              <a:buNone/>
            </a:pPr>
            <a:r>
              <a:rPr lang="en-US" sz="3600" dirty="0">
                <a:latin typeface="Times New Roman" pitchFamily="18" charset="0"/>
                <a:cs typeface="Times New Roman" pitchFamily="18" charset="0"/>
              </a:rPr>
              <a:t>1-The most common cause of diarrhea is viral gastroenteritis</a:t>
            </a:r>
          </a:p>
          <a:p>
            <a:pPr>
              <a:buNone/>
            </a:pPr>
            <a:r>
              <a:rPr lang="en-US" sz="3600" dirty="0">
                <a:latin typeface="Times New Roman" pitchFamily="18" charset="0"/>
                <a:cs typeface="Times New Roman" pitchFamily="18" charset="0"/>
              </a:rPr>
              <a:t>2-Food poisoning ..</a:t>
            </a:r>
          </a:p>
          <a:p>
            <a:pPr>
              <a:buNone/>
            </a:pPr>
            <a:r>
              <a:rPr lang="en-US" sz="3600" dirty="0">
                <a:latin typeface="Times New Roman" pitchFamily="18" charset="0"/>
                <a:cs typeface="Times New Roman" pitchFamily="18" charset="0"/>
              </a:rPr>
              <a:t>3-Medications, especially antibiotics, laxatives containing magnesium, and chemotherapy for cancer treatment</a:t>
            </a:r>
          </a:p>
          <a:p>
            <a:pPr>
              <a:buNone/>
            </a:pPr>
            <a:r>
              <a:rPr lang="en-US" sz="3600" dirty="0">
                <a:latin typeface="Times New Roman" pitchFamily="18" charset="0"/>
                <a:cs typeface="Times New Roman" pitchFamily="18" charset="0"/>
              </a:rPr>
              <a:t>4-The following medical conditions can also lead to diarrhea:</a:t>
            </a:r>
          </a:p>
          <a:p>
            <a:pPr algn="ctr">
              <a:buNone/>
            </a:pPr>
            <a:r>
              <a:rPr lang="en-US" sz="3600" dirty="0">
                <a:latin typeface="Times New Roman" pitchFamily="18" charset="0"/>
                <a:cs typeface="Times New Roman" pitchFamily="18" charset="0"/>
              </a:rPr>
              <a:t>a) Celiac disease</a:t>
            </a:r>
          </a:p>
          <a:p>
            <a:pPr algn="ctr">
              <a:buNone/>
            </a:pPr>
            <a:r>
              <a:rPr lang="en-US" sz="3600" dirty="0">
                <a:latin typeface="Times New Roman" pitchFamily="18" charset="0"/>
                <a:cs typeface="Times New Roman" pitchFamily="18" charset="0"/>
              </a:rPr>
              <a:t>b) Inflammatory bowel diseases</a:t>
            </a:r>
          </a:p>
          <a:p>
            <a:pPr algn="ctr">
              <a:buNone/>
            </a:pPr>
            <a:r>
              <a:rPr lang="en-US" sz="3600" dirty="0">
                <a:latin typeface="Times New Roman" pitchFamily="18" charset="0"/>
                <a:cs typeface="Times New Roman" pitchFamily="18" charset="0"/>
              </a:rPr>
              <a:t>c) Irritable bowel syndrome (IBS)</a:t>
            </a:r>
          </a:p>
          <a:p>
            <a:pPr algn="ctr">
              <a:buNone/>
            </a:pPr>
            <a:r>
              <a:rPr lang="en-US" sz="3600" dirty="0">
                <a:latin typeface="Times New Roman" pitchFamily="18" charset="0"/>
                <a:cs typeface="Times New Roman" pitchFamily="18" charset="0"/>
              </a:rPr>
              <a:t>d) Malabsorption syndromes such as lactose intolerance</a:t>
            </a:r>
          </a:p>
          <a:p>
            <a:pPr>
              <a:buNone/>
            </a:pPr>
            <a:endParaRPr lang="en-US" sz="5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2400"/>
            <a:ext cx="12046227" cy="6705600"/>
          </a:xfrm>
        </p:spPr>
        <p:txBody>
          <a:bodyPr>
            <a:normAutofit/>
          </a:bodyPr>
          <a:lstStyle/>
          <a:p>
            <a:pPr algn="ctr">
              <a:buNone/>
            </a:pPr>
            <a:r>
              <a:rPr lang="en-US" sz="5400" b="1" dirty="0">
                <a:solidFill>
                  <a:srgbClr val="C00000"/>
                </a:solidFill>
                <a:latin typeface="Times New Roman" pitchFamily="18" charset="0"/>
                <a:cs typeface="Times New Roman" pitchFamily="18" charset="0"/>
              </a:rPr>
              <a:t>Home Care &amp; Treatment</a:t>
            </a:r>
          </a:p>
          <a:p>
            <a:r>
              <a:rPr lang="en-US" sz="5400" dirty="0">
                <a:latin typeface="Times New Roman" pitchFamily="18" charset="0"/>
                <a:cs typeface="Times New Roman" pitchFamily="18" charset="0"/>
              </a:rPr>
              <a:t>Drink plenty of fluid to avoid becoming dehydrated. Start with sips of any fluid</a:t>
            </a:r>
          </a:p>
          <a:p>
            <a:r>
              <a:rPr lang="en-US" sz="5400" dirty="0">
                <a:latin typeface="Times New Roman" pitchFamily="18" charset="0"/>
                <a:cs typeface="Times New Roman" pitchFamily="18" charset="0"/>
              </a:rPr>
              <a:t>Foods like rice, dry toast, and bananas can sometimes help with diarrhea.</a:t>
            </a:r>
          </a:p>
          <a:p>
            <a:r>
              <a:rPr lang="en-US" sz="5400" dirty="0">
                <a:latin typeface="Times New Roman" pitchFamily="18" charset="0"/>
                <a:cs typeface="Times New Roman" pitchFamily="18" charset="0"/>
              </a:rPr>
              <a:t>Avoid over-the-counter </a:t>
            </a:r>
            <a:r>
              <a:rPr lang="en-US" sz="5400" dirty="0" err="1">
                <a:latin typeface="Times New Roman" pitchFamily="18" charset="0"/>
                <a:cs typeface="Times New Roman" pitchFamily="18" charset="0"/>
              </a:rPr>
              <a:t>antidiarrhea</a:t>
            </a:r>
            <a:r>
              <a:rPr lang="en-US" sz="5400" dirty="0">
                <a:latin typeface="Times New Roman" pitchFamily="18" charset="0"/>
                <a:cs typeface="Times New Roman" pitchFamily="18" charset="0"/>
              </a:rPr>
              <a:t> medications</a:t>
            </a:r>
          </a:p>
          <a:p>
            <a:r>
              <a:rPr lang="en-US" sz="5400" dirty="0">
                <a:latin typeface="Times New Roman" pitchFamily="18" charset="0"/>
                <a:cs typeface="Times New Roman" pitchFamily="18" charset="0"/>
              </a:rPr>
              <a:t>Get rest.</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0" y="126609"/>
            <a:ext cx="12192000" cy="6731391"/>
          </a:xfrm>
        </p:spPr>
        <p:txBody>
          <a:bodyPr>
            <a:normAutofit fontScale="70000" lnSpcReduction="20000"/>
          </a:bodyPr>
          <a:lstStyle/>
          <a:p>
            <a:pPr marL="0" indent="0" algn="ctr" eaLnBrk="1" hangingPunct="1">
              <a:buNone/>
            </a:pPr>
            <a:r>
              <a:rPr lang="en-US" sz="8800" b="1" dirty="0">
                <a:solidFill>
                  <a:srgbClr val="C00000"/>
                </a:solidFill>
                <a:latin typeface="Times New Roman" pitchFamily="18" charset="0"/>
                <a:cs typeface="Times New Roman" pitchFamily="18" charset="0"/>
              </a:rPr>
              <a:t>Treatments</a:t>
            </a:r>
            <a:r>
              <a:rPr lang="en-US" sz="4000" dirty="0">
                <a:latin typeface="Times New Roman" pitchFamily="18" charset="0"/>
                <a:cs typeface="Times New Roman" pitchFamily="18" charset="0"/>
              </a:rPr>
              <a:t> </a:t>
            </a:r>
          </a:p>
          <a:p>
            <a:pPr eaLnBrk="1" hangingPunct="1">
              <a:lnSpc>
                <a:spcPct val="120000"/>
              </a:lnSpc>
            </a:pPr>
            <a:r>
              <a:rPr lang="en-US" sz="4500" dirty="0">
                <a:latin typeface="Times New Roman" pitchFamily="18" charset="0"/>
                <a:cs typeface="Times New Roman" pitchFamily="18" charset="0"/>
              </a:rPr>
              <a:t>Antibiotics or antiviral medications may be given to very young children or children with weak immune system</a:t>
            </a:r>
          </a:p>
          <a:p>
            <a:pPr eaLnBrk="1" hangingPunct="1">
              <a:lnSpc>
                <a:spcPct val="120000"/>
              </a:lnSpc>
            </a:pPr>
            <a:r>
              <a:rPr lang="en-US" sz="4500" dirty="0">
                <a:latin typeface="Times New Roman" pitchFamily="18" charset="0"/>
                <a:cs typeface="Times New Roman" pitchFamily="18" charset="0"/>
              </a:rPr>
              <a:t>In parasitic infection – antiparasitic medicine usually given</a:t>
            </a:r>
          </a:p>
          <a:p>
            <a:pPr marL="342900" indent="-342900">
              <a:lnSpc>
                <a:spcPct val="120000"/>
              </a:lnSpc>
              <a:spcBef>
                <a:spcPct val="20000"/>
              </a:spcBef>
              <a:buFontTx/>
              <a:buChar char="•"/>
            </a:pPr>
            <a:r>
              <a:rPr lang="en-US" sz="4500" dirty="0">
                <a:solidFill>
                  <a:schemeClr val="tx1">
                    <a:lumMod val="95000"/>
                    <a:lumOff val="5000"/>
                  </a:schemeClr>
                </a:solidFill>
                <a:latin typeface="Times New Roman" pitchFamily="18" charset="0"/>
                <a:cs typeface="Times New Roman" pitchFamily="18" charset="0"/>
              </a:rPr>
              <a:t>Oral</a:t>
            </a:r>
            <a:r>
              <a:rPr lang="en-US" sz="4500" dirty="0">
                <a:latin typeface="Times New Roman" pitchFamily="18" charset="0"/>
                <a:cs typeface="Times New Roman" pitchFamily="18" charset="0"/>
              </a:rPr>
              <a:t> rehydration solutions (ORS) : Contain </a:t>
            </a:r>
            <a:r>
              <a:rPr lang="en-US" sz="4500" dirty="0">
                <a:solidFill>
                  <a:schemeClr val="tx1">
                    <a:lumMod val="95000"/>
                    <a:lumOff val="5000"/>
                  </a:schemeClr>
                </a:solidFill>
                <a:latin typeface="Times New Roman" pitchFamily="18" charset="0"/>
                <a:cs typeface="Times New Roman" pitchFamily="18" charset="0"/>
              </a:rPr>
              <a:t>carbohydrate </a:t>
            </a:r>
            <a:r>
              <a:rPr lang="en-US" sz="4500" dirty="0">
                <a:latin typeface="Times New Roman" pitchFamily="18" charset="0"/>
                <a:cs typeface="Times New Roman" pitchFamily="18" charset="0"/>
              </a:rPr>
              <a:t>(glucose or rice syrup) and </a:t>
            </a:r>
            <a:r>
              <a:rPr lang="en-US" sz="4500" dirty="0">
                <a:solidFill>
                  <a:schemeClr val="tx1">
                    <a:lumMod val="95000"/>
                    <a:lumOff val="5000"/>
                  </a:schemeClr>
                </a:solidFill>
                <a:latin typeface="Times New Roman" pitchFamily="18" charset="0"/>
                <a:cs typeface="Times New Roman" pitchFamily="18" charset="0"/>
              </a:rPr>
              <a:t>electrolytes</a:t>
            </a:r>
            <a:r>
              <a:rPr lang="en-US" sz="4500" dirty="0">
                <a:latin typeface="Times New Roman" pitchFamily="18" charset="0"/>
                <a:cs typeface="Times New Roman" pitchFamily="18" charset="0"/>
              </a:rPr>
              <a:t> (Na, K, Cl, citrate, HCO</a:t>
            </a:r>
            <a:r>
              <a:rPr lang="en-US" sz="4500" baseline="-25000" dirty="0">
                <a:latin typeface="Times New Roman" pitchFamily="18" charset="0"/>
                <a:cs typeface="Times New Roman" pitchFamily="18" charset="0"/>
              </a:rPr>
              <a:t>3</a:t>
            </a:r>
            <a:r>
              <a:rPr lang="en-US" sz="4500" baseline="30000" dirty="0">
                <a:latin typeface="Times New Roman" pitchFamily="18" charset="0"/>
                <a:cs typeface="Times New Roman" pitchFamily="18" charset="0"/>
              </a:rPr>
              <a:t>-</a:t>
            </a:r>
            <a:r>
              <a:rPr lang="en-US" sz="4500" dirty="0">
                <a:latin typeface="Times New Roman" pitchFamily="18" charset="0"/>
                <a:cs typeface="Times New Roman" pitchFamily="18" charset="0"/>
              </a:rPr>
              <a:t>)</a:t>
            </a:r>
          </a:p>
          <a:p>
            <a:pPr marL="0" indent="0">
              <a:lnSpc>
                <a:spcPct val="120000"/>
              </a:lnSpc>
              <a:spcBef>
                <a:spcPct val="20000"/>
              </a:spcBef>
              <a:buNone/>
            </a:pPr>
            <a:r>
              <a:rPr lang="en-US" sz="4500" b="1" dirty="0">
                <a:solidFill>
                  <a:srgbClr val="C00000"/>
                </a:solidFill>
                <a:latin typeface="Times New Roman" pitchFamily="18" charset="0"/>
                <a:cs typeface="Times New Roman" pitchFamily="18" charset="0"/>
              </a:rPr>
              <a:t>Infants and children</a:t>
            </a:r>
          </a:p>
          <a:p>
            <a:pPr>
              <a:lnSpc>
                <a:spcPct val="120000"/>
              </a:lnSpc>
              <a:spcBef>
                <a:spcPct val="20000"/>
              </a:spcBef>
              <a:buFont typeface="Wingdings" panose="05000000000000000000" pitchFamily="2" charset="2"/>
              <a:buChar char="ü"/>
            </a:pPr>
            <a:r>
              <a:rPr lang="en-US" sz="4500" dirty="0">
                <a:latin typeface="Times New Roman" pitchFamily="18" charset="0"/>
                <a:cs typeface="Times New Roman" pitchFamily="18" charset="0"/>
              </a:rPr>
              <a:t>Infants with mild dehydration – ORS at home</a:t>
            </a:r>
          </a:p>
          <a:p>
            <a:pPr>
              <a:lnSpc>
                <a:spcPct val="120000"/>
              </a:lnSpc>
              <a:spcBef>
                <a:spcPct val="20000"/>
              </a:spcBef>
              <a:buFont typeface="Wingdings" panose="05000000000000000000" pitchFamily="2" charset="2"/>
              <a:buChar char="ü"/>
            </a:pPr>
            <a:r>
              <a:rPr lang="en-US" sz="4500" dirty="0">
                <a:latin typeface="Times New Roman" pitchFamily="18" charset="0"/>
                <a:cs typeface="Times New Roman" pitchFamily="18" charset="0"/>
              </a:rPr>
              <a:t>Infants with moderate – severe dehydration, IV fluids at hospital</a:t>
            </a:r>
          </a:p>
          <a:p>
            <a:pPr>
              <a:lnSpc>
                <a:spcPct val="120000"/>
              </a:lnSpc>
              <a:spcBef>
                <a:spcPct val="20000"/>
              </a:spcBef>
              <a:buFont typeface="Wingdings" panose="05000000000000000000" pitchFamily="2" charset="2"/>
              <a:buChar char="ü"/>
            </a:pPr>
            <a:r>
              <a:rPr lang="en-US" sz="4500" dirty="0">
                <a:latin typeface="Times New Roman" pitchFamily="18" charset="0"/>
                <a:cs typeface="Times New Roman" pitchFamily="18" charset="0"/>
              </a:rPr>
              <a:t>Avoid caffeine and lactose containing product</a:t>
            </a:r>
          </a:p>
          <a:p>
            <a:pPr eaLnBrk="1" hangingPunct="1"/>
            <a:endParaRPr lang="en-US" sz="4000" dirty="0">
              <a:latin typeface="Times New Roman" pitchFamily="18" charset="0"/>
              <a:cs typeface="Times New Roman" pitchFamily="18" charset="0"/>
            </a:endParaRPr>
          </a:p>
        </p:txBody>
      </p:sp>
      <p:sp>
        <p:nvSpPr>
          <p:cNvPr id="130052" name="Rectangle 4"/>
          <p:cNvSpPr>
            <a:spLocks noChangeArrowheads="1"/>
          </p:cNvSpPr>
          <p:nvPr/>
        </p:nvSpPr>
        <p:spPr bwMode="auto">
          <a:xfrm>
            <a:off x="1524000" y="274638"/>
            <a:ext cx="9144000" cy="944562"/>
          </a:xfrm>
          <a:prstGeom prst="rect">
            <a:avLst/>
          </a:prstGeom>
          <a:noFill/>
          <a:ln w="9525">
            <a:noFill/>
            <a:miter lim="800000"/>
            <a:headEnd/>
            <a:tailEnd/>
          </a:ln>
          <a:effectLst>
            <a:outerShdw dist="35921" dir="2700000" algn="ctr" rotWithShape="0">
              <a:srgbClr val="FFFF00"/>
            </a:outerShdw>
          </a:effectLst>
        </p:spPr>
        <p:txBody>
          <a:bodyPr anchor="ctr"/>
          <a:lstStyle/>
          <a:p>
            <a:pPr algn="ctr">
              <a:defRPr/>
            </a:pPr>
            <a:endParaRPr lang="en-US" sz="4000" b="1" dirty="0">
              <a:solidFill>
                <a:srgbClr val="FF0000"/>
              </a:solidFill>
              <a:effectLst>
                <a:outerShdw blurRad="38100" dist="38100" dir="2700000" algn="tl">
                  <a:srgbClr val="00000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130052"/>
                                        </p:tgtEl>
                                        <p:attrNameLst>
                                          <p:attrName>style.visibility</p:attrName>
                                        </p:attrNameLst>
                                      </p:cBhvr>
                                      <p:to>
                                        <p:strVal val="visible"/>
                                      </p:to>
                                    </p:set>
                                    <p:animEffect transition="in" filter="box(in)">
                                      <p:cBhvr>
                                        <p:cTn id="7" dur="500"/>
                                        <p:tgtEl>
                                          <p:spTgt spid="13005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animEffect transition="in" filter="box(in)">
                                      <p:cBhvr>
                                        <p:cTn id="11" dur="1000"/>
                                        <p:tgtEl>
                                          <p:spTgt spid="130051">
                                            <p:txEl>
                                              <p:pRg st="0" end="0"/>
                                            </p:txEl>
                                          </p:spTgt>
                                        </p:tgtEl>
                                      </p:cBhvr>
                                    </p:animEffect>
                                  </p:child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30051">
                                            <p:txEl>
                                              <p:pRg st="1" end="1"/>
                                            </p:txEl>
                                          </p:spTgt>
                                        </p:tgtEl>
                                        <p:attrNameLst>
                                          <p:attrName>style.visibility</p:attrName>
                                        </p:attrNameLst>
                                      </p:cBhvr>
                                      <p:to>
                                        <p:strVal val="visible"/>
                                      </p:to>
                                    </p:set>
                                    <p:animEffect transition="in" filter="box(in)">
                                      <p:cBhvr>
                                        <p:cTn id="15" dur="1000"/>
                                        <p:tgtEl>
                                          <p:spTgt spid="130051">
                                            <p:txEl>
                                              <p:pRg st="1" end="1"/>
                                            </p:txEl>
                                          </p:spTgt>
                                        </p:tgtEl>
                                      </p:cBhvr>
                                    </p:animEffect>
                                  </p:child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Effect transition="in" filter="box(in)">
                                      <p:cBhvr>
                                        <p:cTn id="19" dur="1000"/>
                                        <p:tgtEl>
                                          <p:spTgt spid="13005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0051">
                                            <p:txEl>
                                              <p:pRg st="3" end="3"/>
                                            </p:txEl>
                                          </p:spTgt>
                                        </p:tgtEl>
                                        <p:attrNameLst>
                                          <p:attrName>style.visibility</p:attrName>
                                        </p:attrNameLst>
                                      </p:cBhvr>
                                      <p:to>
                                        <p:strVal val="visible"/>
                                      </p:to>
                                    </p:set>
                                    <p:animEffect transition="in" filter="box(in)">
                                      <p:cBhvr>
                                        <p:cTn id="24" dur="1000"/>
                                        <p:tgtEl>
                                          <p:spTgt spid="13005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0051">
                                            <p:txEl>
                                              <p:pRg st="4" end="4"/>
                                            </p:txEl>
                                          </p:spTgt>
                                        </p:tgtEl>
                                        <p:attrNameLst>
                                          <p:attrName>style.visibility</p:attrName>
                                        </p:attrNameLst>
                                      </p:cBhvr>
                                      <p:to>
                                        <p:strVal val="visible"/>
                                      </p:to>
                                    </p:set>
                                    <p:animEffect transition="in" filter="box(in)">
                                      <p:cBhvr>
                                        <p:cTn id="29" dur="1000"/>
                                        <p:tgtEl>
                                          <p:spTgt spid="13005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0051">
                                            <p:txEl>
                                              <p:pRg st="5" end="5"/>
                                            </p:txEl>
                                          </p:spTgt>
                                        </p:tgtEl>
                                        <p:attrNameLst>
                                          <p:attrName>style.visibility</p:attrName>
                                        </p:attrNameLst>
                                      </p:cBhvr>
                                      <p:to>
                                        <p:strVal val="visible"/>
                                      </p:to>
                                    </p:set>
                                    <p:animEffect transition="in" filter="box(in)">
                                      <p:cBhvr>
                                        <p:cTn id="34" dur="1000"/>
                                        <p:tgtEl>
                                          <p:spTgt spid="13005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0051">
                                            <p:txEl>
                                              <p:pRg st="6" end="6"/>
                                            </p:txEl>
                                          </p:spTgt>
                                        </p:tgtEl>
                                        <p:attrNameLst>
                                          <p:attrName>style.visibility</p:attrName>
                                        </p:attrNameLst>
                                      </p:cBhvr>
                                      <p:to>
                                        <p:strVal val="visible"/>
                                      </p:to>
                                    </p:set>
                                    <p:animEffect transition="in" filter="box(in)">
                                      <p:cBhvr>
                                        <p:cTn id="39" dur="1000"/>
                                        <p:tgtEl>
                                          <p:spTgt spid="13005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0051">
                                            <p:txEl>
                                              <p:pRg st="7" end="7"/>
                                            </p:txEl>
                                          </p:spTgt>
                                        </p:tgtEl>
                                        <p:attrNameLst>
                                          <p:attrName>style.visibility</p:attrName>
                                        </p:attrNameLst>
                                      </p:cBhvr>
                                      <p:to>
                                        <p:strVal val="visible"/>
                                      </p:to>
                                    </p:set>
                                    <p:animEffect transition="in" filter="box(in)">
                                      <p:cBhvr>
                                        <p:cTn id="44" dur="1000"/>
                                        <p:tgtEl>
                                          <p:spTgt spid="130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1015" y="112543"/>
            <a:ext cx="11142785" cy="1578146"/>
          </a:xfrm>
          <a:effectLst>
            <a:outerShdw dist="35921" dir="2700000" algn="ctr" rotWithShape="0">
              <a:srgbClr val="FFFF00"/>
            </a:outerShdw>
          </a:effectLst>
        </p:spPr>
        <p:txBody>
          <a:bodyPr>
            <a:normAutofit/>
          </a:bodyPr>
          <a:lstStyle/>
          <a:p>
            <a:pPr algn="ctr" eaLnBrk="1" hangingPunct="1"/>
            <a:r>
              <a:rPr lang="en-US" sz="7200" b="1" dirty="0">
                <a:solidFill>
                  <a:srgbClr val="C00000"/>
                </a:solidFill>
                <a:latin typeface="Times New Roman" panose="02020603050405020304" pitchFamily="18" charset="0"/>
                <a:cs typeface="Times New Roman" panose="02020603050405020304" pitchFamily="18" charset="0"/>
              </a:rPr>
              <a:t>Prevention</a:t>
            </a:r>
            <a:r>
              <a:rPr lang="en-US" sz="4000" b="1" dirty="0">
                <a:solidFill>
                  <a:srgbClr val="FF0000"/>
                </a:solidFill>
                <a:effectLst>
                  <a:outerShdw blurRad="38100" dist="38100" dir="2700000" algn="tl">
                    <a:srgbClr val="000000"/>
                  </a:outerShdw>
                </a:effectLst>
              </a:rPr>
              <a:t>	</a:t>
            </a:r>
          </a:p>
        </p:txBody>
      </p:sp>
      <p:sp>
        <p:nvSpPr>
          <p:cNvPr id="22531" name="Content Placeholder 2"/>
          <p:cNvSpPr>
            <a:spLocks noGrp="1"/>
          </p:cNvSpPr>
          <p:nvPr>
            <p:ph idx="1"/>
          </p:nvPr>
        </p:nvSpPr>
        <p:spPr>
          <a:xfrm>
            <a:off x="-1" y="1600200"/>
            <a:ext cx="12192001" cy="5257800"/>
          </a:xfrm>
        </p:spPr>
        <p:txBody>
          <a:bodyPr>
            <a:normAutofit/>
          </a:bodyPr>
          <a:lstStyle/>
          <a:p>
            <a:pPr eaLnBrk="1" hangingPunct="1"/>
            <a:r>
              <a:rPr lang="en-US" sz="3600" dirty="0">
                <a:latin typeface="Times New Roman" pitchFamily="18" charset="0"/>
                <a:cs typeface="Times New Roman" pitchFamily="18" charset="0"/>
              </a:rPr>
              <a:t>Wash hands </a:t>
            </a:r>
          </a:p>
          <a:p>
            <a:r>
              <a:rPr lang="en-US" sz="3600" dirty="0">
                <a:latin typeface="Times New Roman" pitchFamily="18" charset="0"/>
                <a:cs typeface="Times New Roman" pitchFamily="18" charset="0"/>
              </a:rPr>
              <a:t>Use clean tools eating and preparing the meals.</a:t>
            </a:r>
          </a:p>
          <a:p>
            <a:r>
              <a:rPr lang="en-US" sz="3600" dirty="0">
                <a:latin typeface="Times New Roman" pitchFamily="18" charset="0"/>
                <a:cs typeface="Times New Roman" pitchFamily="18" charset="0"/>
              </a:rPr>
              <a:t>Cover food or put them in the fridge to prevent contamination. </a:t>
            </a:r>
          </a:p>
          <a:p>
            <a:r>
              <a:rPr lang="en-US" sz="3600" dirty="0">
                <a:latin typeface="Times New Roman" pitchFamily="18" charset="0"/>
                <a:cs typeface="Times New Roman" pitchFamily="18" charset="0"/>
              </a:rPr>
              <a:t>Teach children to not put objects in their mouth.</a:t>
            </a:r>
          </a:p>
          <a:p>
            <a:r>
              <a:rPr lang="en-US" sz="3600" dirty="0">
                <a:latin typeface="Times New Roman" pitchFamily="18" charset="0"/>
                <a:cs typeface="Times New Roman" pitchFamily="18" charset="0"/>
              </a:rPr>
              <a:t> </a:t>
            </a:r>
          </a:p>
          <a:p>
            <a:endParaRPr lang="en-US" sz="3600" dirty="0"/>
          </a:p>
          <a:p>
            <a:pPr eaLnBrk="1" hangingPunct="1"/>
            <a:endParaRPr lang="en-US" dirty="0">
              <a:latin typeface="Maiandra GD"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0" y="0"/>
            <a:ext cx="10093569" cy="6324600"/>
          </a:xfrm>
        </p:spPr>
        <p:txBody>
          <a:bodyPr>
            <a:noAutofit/>
          </a:bodyPr>
          <a:lstStyle/>
          <a:p>
            <a:pPr algn="ctr">
              <a:buNone/>
            </a:pPr>
            <a:r>
              <a:rPr lang="en-US" sz="6000" b="1" dirty="0">
                <a:solidFill>
                  <a:srgbClr val="C00000"/>
                </a:solidFill>
                <a:latin typeface="Times New Roman" pitchFamily="18" charset="0"/>
                <a:cs typeface="Times New Roman" pitchFamily="18" charset="0"/>
              </a:rPr>
              <a:t>Complication </a:t>
            </a:r>
          </a:p>
          <a:p>
            <a:r>
              <a:rPr lang="en-US" sz="6000" dirty="0">
                <a:latin typeface="Times New Roman" pitchFamily="18" charset="0"/>
                <a:cs typeface="Times New Roman" pitchFamily="18" charset="0"/>
              </a:rPr>
              <a:t>Dehydration</a:t>
            </a:r>
          </a:p>
          <a:p>
            <a:r>
              <a:rPr lang="en-US" sz="6000" dirty="0">
                <a:latin typeface="Times New Roman" pitchFamily="18" charset="0"/>
                <a:cs typeface="Times New Roman" pitchFamily="18" charset="0"/>
              </a:rPr>
              <a:t>Hypokalemia</a:t>
            </a:r>
          </a:p>
          <a:p>
            <a:r>
              <a:rPr lang="en-US" sz="6000" dirty="0">
                <a:latin typeface="Times New Roman" pitchFamily="18" charset="0"/>
                <a:cs typeface="Times New Roman" pitchFamily="18" charset="0"/>
              </a:rPr>
              <a:t>Hypocalcemia</a:t>
            </a:r>
          </a:p>
          <a:p>
            <a:r>
              <a:rPr lang="en-US" sz="6000" dirty="0">
                <a:latin typeface="Times New Roman" pitchFamily="18" charset="0"/>
                <a:cs typeface="Times New Roman" pitchFamily="18" charset="0"/>
              </a:rPr>
              <a:t>Hyponatremia</a:t>
            </a:r>
          </a:p>
          <a:p>
            <a:r>
              <a:rPr lang="en-US" sz="6000" dirty="0" err="1">
                <a:latin typeface="Times New Roman" pitchFamily="18" charset="0"/>
                <a:cs typeface="Times New Roman" pitchFamily="18" charset="0"/>
              </a:rPr>
              <a:t>Hypovolmic</a:t>
            </a:r>
            <a:r>
              <a:rPr lang="en-US" sz="6000" dirty="0">
                <a:latin typeface="Times New Roman" pitchFamily="18" charset="0"/>
                <a:cs typeface="Times New Roman" pitchFamily="18" charset="0"/>
              </a:rPr>
              <a:t> shock</a:t>
            </a:r>
          </a:p>
          <a:p>
            <a:r>
              <a:rPr lang="en-US" sz="6000" dirty="0">
                <a:latin typeface="Times New Roman" pitchFamily="18" charset="0"/>
                <a:cs typeface="Times New Roman" pitchFamily="18" charset="0"/>
              </a:rPr>
              <a:t>Anal irritation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lgn="ctr">
              <a:buNone/>
            </a:pPr>
            <a:endParaRPr lang="es-ES" sz="4800" b="1" dirty="0">
              <a:solidFill>
                <a:srgbClr val="C00000"/>
              </a:solidFill>
              <a:latin typeface="Times New Roman" panose="02020603050405020304" pitchFamily="18" charset="0"/>
              <a:cs typeface="Times New Roman" panose="02020603050405020304" pitchFamily="18" charset="0"/>
            </a:endParaRPr>
          </a:p>
          <a:p>
            <a:pPr marL="0" indent="0" algn="ctr">
              <a:buNone/>
            </a:pPr>
            <a:r>
              <a:rPr lang="es-ES" sz="4800" b="1" dirty="0">
                <a:solidFill>
                  <a:srgbClr val="C00000"/>
                </a:solidFill>
                <a:latin typeface="Times New Roman" panose="02020603050405020304" pitchFamily="18" charset="0"/>
                <a:cs typeface="Times New Roman" panose="02020603050405020304" pitchFamily="18" charset="0"/>
              </a:rPr>
              <a:t>11) Chillaren with DEHYDRATION </a:t>
            </a:r>
          </a:p>
          <a:p>
            <a:pPr>
              <a:lnSpc>
                <a:spcPct val="100000"/>
              </a:lnSpc>
            </a:pPr>
            <a:r>
              <a:rPr lang="en-US" sz="4000" dirty="0">
                <a:solidFill>
                  <a:schemeClr val="tx1">
                    <a:lumMod val="95000"/>
                    <a:lumOff val="5000"/>
                  </a:schemeClr>
                </a:solidFill>
                <a:latin typeface="Times New Roman" pitchFamily="18" charset="0"/>
                <a:cs typeface="Times New Roman" pitchFamily="18" charset="0"/>
              </a:rPr>
              <a:t>Occurs when the body loses more water than is taken in. </a:t>
            </a:r>
          </a:p>
          <a:p>
            <a:pPr>
              <a:lnSpc>
                <a:spcPct val="100000"/>
              </a:lnSpc>
            </a:pPr>
            <a:r>
              <a:rPr lang="en-US" sz="4000" dirty="0">
                <a:solidFill>
                  <a:schemeClr val="tx1">
                    <a:lumMod val="95000"/>
                    <a:lumOff val="5000"/>
                  </a:schemeClr>
                </a:solidFill>
                <a:latin typeface="Times New Roman" pitchFamily="18" charset="0"/>
                <a:cs typeface="Times New Roman" pitchFamily="18" charset="0"/>
              </a:rPr>
              <a:t>It is often accompanied by disturbances in the body's mineral salt or electrolyte balance especially sodium and potassium</a:t>
            </a:r>
            <a:r>
              <a:rPr lang="en-US" sz="4000" dirty="0">
                <a:solidFill>
                  <a:srgbClr val="78746E"/>
                </a:solidFill>
                <a:latin typeface="Arial"/>
              </a:rPr>
              <a:t>.</a:t>
            </a:r>
          </a:p>
          <a:p>
            <a:pPr>
              <a:lnSpc>
                <a:spcPct val="100000"/>
              </a:lnSpc>
            </a:pPr>
            <a:r>
              <a:rPr lang="en-US" sz="4000" dirty="0">
                <a:latin typeface="Times New Roman" pitchFamily="18" charset="0"/>
                <a:cs typeface="Times New Roman" pitchFamily="18" charset="0"/>
              </a:rPr>
              <a:t>Dehydration can be caused by losing too much fluid, not drinking enough water or fluids, or both. </a:t>
            </a:r>
          </a:p>
          <a:p>
            <a:pPr>
              <a:lnSpc>
                <a:spcPct val="100000"/>
              </a:lnSpc>
            </a:pPr>
            <a:r>
              <a:rPr lang="en-US" sz="4000" dirty="0">
                <a:latin typeface="Times New Roman" pitchFamily="18" charset="0"/>
                <a:cs typeface="Times New Roman" pitchFamily="18" charset="0"/>
              </a:rPr>
              <a:t>Vomiting and diarrhea are common causes.</a:t>
            </a:r>
          </a:p>
          <a:p>
            <a:pPr>
              <a:lnSpc>
                <a:spcPct val="100000"/>
              </a:lnSpc>
            </a:pPr>
            <a:r>
              <a:rPr lang="en-US" sz="4000" dirty="0">
                <a:latin typeface="Times New Roman" pitchFamily="18" charset="0"/>
                <a:cs typeface="Times New Roman" pitchFamily="18" charset="0"/>
              </a:rPr>
              <a:t>Dehydration is classified as mild, moderate, or severe based on how much of the body's fluid is lost or not replenished. </a:t>
            </a:r>
          </a:p>
          <a:p>
            <a:pPr>
              <a:lnSpc>
                <a:spcPct val="100000"/>
              </a:lnSpc>
            </a:pPr>
            <a:r>
              <a:rPr lang="en-US" sz="4000" dirty="0">
                <a:latin typeface="Times New Roman" pitchFamily="18" charset="0"/>
                <a:cs typeface="Times New Roman" pitchFamily="18" charset="0"/>
              </a:rPr>
              <a:t>When severe, dehydration is a life-threatening emergency.</a:t>
            </a:r>
          </a:p>
          <a:p>
            <a:endParaRPr lang="en-US"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674939" y="-228600"/>
            <a:ext cx="7793037" cy="1087438"/>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Degree of Dehydration</a:t>
            </a:r>
          </a:p>
        </p:txBody>
      </p:sp>
      <p:graphicFrame>
        <p:nvGraphicFramePr>
          <p:cNvPr id="215219" name="Group 179"/>
          <p:cNvGraphicFramePr>
            <a:graphicFrameLocks noGrp="1"/>
          </p:cNvGraphicFramePr>
          <p:nvPr>
            <p:ph type="tbl" idx="1"/>
          </p:nvPr>
        </p:nvGraphicFramePr>
        <p:xfrm>
          <a:off x="112542" y="908050"/>
          <a:ext cx="11873131" cy="5949948"/>
        </p:xfrm>
        <a:graphic>
          <a:graphicData uri="http://schemas.openxmlformats.org/drawingml/2006/table">
            <a:tbl>
              <a:tblPr/>
              <a:tblGrid>
                <a:gridCol w="3166169">
                  <a:extLst>
                    <a:ext uri="{9D8B030D-6E8A-4147-A177-3AD203B41FA5}">
                      <a16:colId xmlns:a16="http://schemas.microsoft.com/office/drawing/2014/main" val="20000"/>
                    </a:ext>
                  </a:extLst>
                </a:gridCol>
                <a:gridCol w="2623281">
                  <a:extLst>
                    <a:ext uri="{9D8B030D-6E8A-4147-A177-3AD203B41FA5}">
                      <a16:colId xmlns:a16="http://schemas.microsoft.com/office/drawing/2014/main" val="20001"/>
                    </a:ext>
                  </a:extLst>
                </a:gridCol>
                <a:gridCol w="2436934">
                  <a:extLst>
                    <a:ext uri="{9D8B030D-6E8A-4147-A177-3AD203B41FA5}">
                      <a16:colId xmlns:a16="http://schemas.microsoft.com/office/drawing/2014/main" val="20002"/>
                    </a:ext>
                  </a:extLst>
                </a:gridCol>
                <a:gridCol w="3646747">
                  <a:extLst>
                    <a:ext uri="{9D8B030D-6E8A-4147-A177-3AD203B41FA5}">
                      <a16:colId xmlns:a16="http://schemas.microsoft.com/office/drawing/2014/main" val="20003"/>
                    </a:ext>
                  </a:extLst>
                </a:gridCol>
              </a:tblGrid>
              <a:tr h="76500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sng" strike="noStrike" cap="none" normalizeH="0" baseline="0" dirty="0">
                          <a:ln>
                            <a:noFill/>
                          </a:ln>
                          <a:solidFill>
                            <a:schemeClr val="tx1"/>
                          </a:solidFill>
                          <a:effectLst/>
                          <a:latin typeface="Arial Black" pitchFamily="34" charset="0"/>
                          <a:cs typeface="Arial" charset="0"/>
                        </a:rPr>
                        <a:t>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Arial Black" pitchFamily="34" charset="0"/>
                          <a:cs typeface="Arial" charset="0"/>
                        </a:rPr>
                        <a:t>Mild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Arial Black" pitchFamily="34" charset="0"/>
                          <a:cs typeface="Arial" charset="0"/>
                        </a:rPr>
                        <a:t>Wt loss &lt;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Arial Black" pitchFamily="34" charset="0"/>
                          <a:cs typeface="Arial" charset="0"/>
                        </a:rPr>
                        <a:t>Moderate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Arial Black" pitchFamily="34" charset="0"/>
                          <a:cs typeface="Arial" charset="0"/>
                        </a:rPr>
                        <a:t>Wt loss 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Arial Black" pitchFamily="34" charset="0"/>
                          <a:cs typeface="Arial" charset="0"/>
                        </a:rPr>
                        <a:t>Severe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Arial Black" pitchFamily="34" charset="0"/>
                          <a:cs typeface="Arial" charset="0"/>
                        </a:rPr>
                        <a:t>Wt loss &gt;10%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375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General 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Well, alert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Restless, thirsty, irritable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Drowsy, cold extremities, lethargic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61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Eyes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Sunken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Very sunken, dry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2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Anterior fontanelle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depressed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Very depressed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438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Tears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Absent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42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Mouth + tongue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Moist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Sticky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Dry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361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Skin turgor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Slightly decrease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Decreased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Very decreased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2658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Pulse (N=110-120 beat/min)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Slightly 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Rapid, weak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Rapid, sometime impalpable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375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BP (N=90/60 mm Hg)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Deceased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Deceased, may be un-recordable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61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Respiratory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Slightly increased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Increased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Deep, rapid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61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Urine output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Reduced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cs typeface="Arial" charset="0"/>
                        </a:rPr>
                        <a:t>Markedly reduced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11348"/>
            <a:ext cx="12191999" cy="5518052"/>
          </a:xfrm>
        </p:spPr>
        <p:txBody>
          <a:bodyPr/>
          <a:lstStyle/>
          <a:p>
            <a:pPr>
              <a:buNone/>
            </a:pPr>
            <a:r>
              <a:rPr lang="en-US" sz="4400" dirty="0">
                <a:latin typeface="Times New Roman" pitchFamily="18" charset="0"/>
                <a:cs typeface="Times New Roman" pitchFamily="18" charset="0"/>
              </a:rPr>
              <a:t>Children more vulnerable to dehydration because :</a:t>
            </a:r>
          </a:p>
          <a:p>
            <a:pPr>
              <a:buNone/>
            </a:pPr>
            <a:r>
              <a:rPr lang="en-US" sz="4400" dirty="0">
                <a:latin typeface="Times New Roman" pitchFamily="18" charset="0"/>
                <a:cs typeface="Times New Roman" pitchFamily="18" charset="0"/>
              </a:rPr>
              <a:t>1-Children have greater need for water </a:t>
            </a:r>
          </a:p>
          <a:p>
            <a:pPr>
              <a:buNone/>
            </a:pPr>
            <a:r>
              <a:rPr lang="en-US" sz="4400" dirty="0">
                <a:latin typeface="Times New Roman" pitchFamily="18" charset="0"/>
                <a:cs typeface="Times New Roman" pitchFamily="18" charset="0"/>
              </a:rPr>
              <a:t>2-Body surface area greater </a:t>
            </a:r>
          </a:p>
          <a:p>
            <a:pPr>
              <a:buNone/>
            </a:pPr>
            <a:r>
              <a:rPr lang="en-US" sz="4400" dirty="0">
                <a:latin typeface="Times New Roman" pitchFamily="18" charset="0"/>
                <a:cs typeface="Times New Roman" pitchFamily="18" charset="0"/>
              </a:rPr>
              <a:t>3-Basal metabolic rate is high </a:t>
            </a:r>
          </a:p>
          <a:p>
            <a:pPr>
              <a:buNone/>
            </a:pPr>
            <a:r>
              <a:rPr lang="en-US" sz="4400" dirty="0">
                <a:latin typeface="Times New Roman" pitchFamily="18" charset="0"/>
                <a:cs typeface="Times New Roman" pitchFamily="18" charset="0"/>
              </a:rPr>
              <a:t>4-Kidney function is  immature</a:t>
            </a:r>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3FACE10-808A-4395-8948-77208F386775}"/>
              </a:ext>
            </a:extLst>
          </p:cNvPr>
          <p:cNvSpPr txBox="1"/>
          <p:nvPr/>
        </p:nvSpPr>
        <p:spPr>
          <a:xfrm>
            <a:off x="2831124" y="228600"/>
            <a:ext cx="6224952" cy="830997"/>
          </a:xfrm>
          <a:prstGeom prst="rect">
            <a:avLst/>
          </a:prstGeom>
          <a:noFill/>
        </p:spPr>
        <p:txBody>
          <a:bodyPr wrap="square">
            <a:spAutoFit/>
          </a:bodyPr>
          <a:lstStyle/>
          <a:p>
            <a:r>
              <a:rPr kumimoji="0" lang="es-E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DEHYDRATION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4" y="0"/>
            <a:ext cx="12093526" cy="6858000"/>
          </a:xfrm>
        </p:spPr>
        <p:txBody>
          <a:bodyPr>
            <a:normAutofit/>
          </a:bodyPr>
          <a:lstStyle/>
          <a:p>
            <a:pPr algn="ctr">
              <a:lnSpc>
                <a:spcPct val="100000"/>
              </a:lnSpc>
            </a:pPr>
            <a:r>
              <a:rPr lang="en-US" sz="7200" b="1" dirty="0">
                <a:solidFill>
                  <a:srgbClr val="C00000"/>
                </a:solidFill>
                <a:latin typeface="Times New Roman" pitchFamily="18" charset="0"/>
                <a:cs typeface="Times New Roman" pitchFamily="18" charset="0"/>
              </a:rPr>
              <a:t>Types of dehydration </a:t>
            </a:r>
            <a:r>
              <a:rPr lang="en-US" sz="7200" b="1" dirty="0">
                <a:latin typeface="Times New Roman" pitchFamily="18" charset="0"/>
                <a:cs typeface="Times New Roman" pitchFamily="18" charset="0"/>
              </a:rPr>
              <a:t>:</a:t>
            </a:r>
          </a:p>
          <a:p>
            <a:pPr>
              <a:lnSpc>
                <a:spcPct val="100000"/>
              </a:lnSpc>
              <a:buFont typeface="Wingdings" panose="05000000000000000000" pitchFamily="2" charset="2"/>
              <a:buChar char="§"/>
            </a:pPr>
            <a:r>
              <a:rPr lang="en-US" sz="5400" dirty="0" err="1">
                <a:latin typeface="Times New Roman" pitchFamily="18" charset="0"/>
                <a:cs typeface="Times New Roman" pitchFamily="18" charset="0"/>
              </a:rPr>
              <a:t>Isonatremic</a:t>
            </a:r>
            <a:r>
              <a:rPr lang="en-US" sz="5400" dirty="0">
                <a:latin typeface="Times New Roman" pitchFamily="18" charset="0"/>
                <a:cs typeface="Times New Roman" pitchFamily="18" charset="0"/>
              </a:rPr>
              <a:t> volume depletion (</a:t>
            </a:r>
            <a:r>
              <a:rPr lang="es-ES" sz="5400" dirty="0" err="1">
                <a:latin typeface="Times New Roman" pitchFamily="18" charset="0"/>
                <a:cs typeface="Times New Roman" pitchFamily="18" charset="0"/>
              </a:rPr>
              <a:t>Isotonic</a:t>
            </a:r>
            <a:r>
              <a:rPr lang="es-ES" sz="5400"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a:p>
            <a:pPr>
              <a:lnSpc>
                <a:spcPct val="100000"/>
              </a:lnSpc>
              <a:buFont typeface="Wingdings" panose="05000000000000000000" pitchFamily="2" charset="2"/>
              <a:buChar char="§"/>
            </a:pPr>
            <a:r>
              <a:rPr lang="en-US" sz="5400" dirty="0" err="1">
                <a:latin typeface="Times New Roman" pitchFamily="18" charset="0"/>
                <a:cs typeface="Times New Roman" pitchFamily="18" charset="0"/>
              </a:rPr>
              <a:t>Hyponatremic</a:t>
            </a:r>
            <a:r>
              <a:rPr lang="en-US" sz="5400" dirty="0">
                <a:latin typeface="Times New Roman" pitchFamily="18" charset="0"/>
                <a:cs typeface="Times New Roman" pitchFamily="18" charset="0"/>
              </a:rPr>
              <a:t> volume depletion(</a:t>
            </a:r>
            <a:r>
              <a:rPr lang="es-ES" sz="5400" dirty="0" err="1">
                <a:latin typeface="Times New Roman" pitchFamily="18" charset="0"/>
                <a:cs typeface="Times New Roman" pitchFamily="18" charset="0"/>
              </a:rPr>
              <a:t>Hypotonic</a:t>
            </a:r>
            <a:r>
              <a:rPr lang="es-ES" sz="5400"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a:p>
            <a:pPr>
              <a:lnSpc>
                <a:spcPct val="100000"/>
              </a:lnSpc>
              <a:buFont typeface="Wingdings" panose="05000000000000000000" pitchFamily="2" charset="2"/>
              <a:buChar char="§"/>
            </a:pPr>
            <a:r>
              <a:rPr lang="en-US" sz="5400" dirty="0" err="1">
                <a:latin typeface="Times New Roman" pitchFamily="18" charset="0"/>
                <a:cs typeface="Times New Roman" pitchFamily="18" charset="0"/>
              </a:rPr>
              <a:t>Hypernatremic</a:t>
            </a:r>
            <a:r>
              <a:rPr lang="en-US" sz="5400" dirty="0">
                <a:latin typeface="Times New Roman" pitchFamily="18" charset="0"/>
                <a:cs typeface="Times New Roman" pitchFamily="18" charset="0"/>
              </a:rPr>
              <a:t> volume depletion(</a:t>
            </a:r>
            <a:r>
              <a:rPr lang="es-ES" sz="5400" dirty="0" err="1">
                <a:latin typeface="Times New Roman" pitchFamily="18" charset="0"/>
                <a:cs typeface="Times New Roman" pitchFamily="18" charset="0"/>
              </a:rPr>
              <a:t>Hypertonic</a:t>
            </a:r>
            <a:r>
              <a:rPr lang="es-ES" sz="5400"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br>
              <a:rPr lang="en-US" sz="7200" b="1" dirty="0">
                <a:solidFill>
                  <a:srgbClr val="C00000"/>
                </a:solidFill>
                <a:latin typeface="Times New Roman" pitchFamily="18" charset="0"/>
                <a:cs typeface="Times New Roman" pitchFamily="18" charset="0"/>
              </a:rPr>
            </a:br>
            <a:r>
              <a:rPr lang="en-US" sz="7200" b="1" dirty="0">
                <a:solidFill>
                  <a:srgbClr val="C00000"/>
                </a:solidFill>
                <a:latin typeface="Times New Roman" pitchFamily="18" charset="0"/>
                <a:cs typeface="Times New Roman" pitchFamily="18" charset="0"/>
              </a:rPr>
              <a:t>Cleft Palate</a:t>
            </a:r>
            <a:br>
              <a:rPr lang="en-US" sz="7200" dirty="0">
                <a:solidFill>
                  <a:srgbClr val="C00000"/>
                </a:solidFill>
                <a:latin typeface="Times New Roman" pitchFamily="18" charset="0"/>
                <a:cs typeface="Times New Roman" pitchFamily="18" charset="0"/>
              </a:rPr>
            </a:b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199"/>
            <a:ext cx="12192001" cy="5158409"/>
          </a:xfrm>
        </p:spPr>
        <p:txBody>
          <a:bodyPr>
            <a:normAutofit lnSpcReduction="10000"/>
          </a:bodyPr>
          <a:lstStyle/>
          <a:p>
            <a:pPr lvl="0">
              <a:buFont typeface="Wingdings" pitchFamily="2" charset="2"/>
              <a:buChar char="§"/>
            </a:pPr>
            <a:r>
              <a:rPr lang="en-US" sz="5400" dirty="0">
                <a:latin typeface="Times New Roman" pitchFamily="18" charset="0"/>
                <a:cs typeface="Times New Roman" pitchFamily="18" charset="0"/>
              </a:rPr>
              <a:t>The two plates of the skull that form the hard palate (roof of the mouth) are not completely joined.</a:t>
            </a:r>
          </a:p>
          <a:p>
            <a:pPr lvl="0">
              <a:buFont typeface="Wingdings" pitchFamily="2" charset="2"/>
              <a:buChar char="§"/>
            </a:pPr>
            <a:r>
              <a:rPr lang="en-US" sz="5400" dirty="0">
                <a:latin typeface="Times New Roman" pitchFamily="18" charset="0"/>
                <a:cs typeface="Times New Roman" pitchFamily="18" charset="0"/>
              </a:rPr>
              <a:t>Feeding by using specialized bottles and nipples.</a:t>
            </a:r>
          </a:p>
          <a:p>
            <a:pPr lvl="0">
              <a:buFont typeface="Wingdings" pitchFamily="2" charset="2"/>
              <a:buChar char="§"/>
            </a:pPr>
            <a:r>
              <a:rPr lang="en-US" sz="5400" dirty="0">
                <a:latin typeface="Times New Roman" pitchFamily="18" charset="0"/>
                <a:cs typeface="Times New Roman" pitchFamily="18" charset="0"/>
              </a:rPr>
              <a:t>Repaired surgically between 6 months to 2 years prior to talking,</a:t>
            </a:r>
          </a:p>
          <a:p>
            <a:pPr lvl="0" algn="ctr">
              <a:buNone/>
            </a:pPr>
            <a:endParaRPr lang="en-US" sz="54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656522"/>
          </a:xfrm>
        </p:spPr>
        <p:txBody>
          <a:bodyPr>
            <a:normAutofit/>
          </a:bodyPr>
          <a:lstStyle/>
          <a:p>
            <a:pPr algn="ctr"/>
            <a:r>
              <a:rPr lang="es-ES" sz="5400" b="1" dirty="0">
                <a:solidFill>
                  <a:srgbClr val="C00000"/>
                </a:solidFill>
                <a:latin typeface="Times New Roman" pitchFamily="18" charset="0"/>
                <a:cs typeface="Times New Roman" pitchFamily="18" charset="0"/>
              </a:rPr>
              <a:t>Types of dehydration </a:t>
            </a:r>
            <a:br>
              <a:rPr lang="es-ES" sz="5400" b="1" dirty="0">
                <a:solidFill>
                  <a:srgbClr val="C00000"/>
                </a:solidFill>
                <a:latin typeface="Times New Roman" pitchFamily="18" charset="0"/>
                <a:cs typeface="Times New Roman" pitchFamily="18" charset="0"/>
              </a:rPr>
            </a:br>
            <a:r>
              <a:rPr lang="es-ES" sz="5400" b="1" dirty="0">
                <a:solidFill>
                  <a:srgbClr val="C00000"/>
                </a:solidFill>
                <a:latin typeface="Times New Roman" pitchFamily="18" charset="0"/>
                <a:cs typeface="Times New Roman" pitchFamily="18" charset="0"/>
              </a:rPr>
              <a:t>1-Isotonic </a:t>
            </a:r>
            <a:r>
              <a:rPr lang="en-US" sz="5400" b="1" dirty="0">
                <a:solidFill>
                  <a:srgbClr val="C00000"/>
                </a:solidFill>
                <a:latin typeface="Times New Roman" panose="02020603050405020304" pitchFamily="18" charset="0"/>
                <a:cs typeface="Times New Roman" panose="02020603050405020304" pitchFamily="18" charset="0"/>
              </a:rPr>
              <a:t>Dehydration</a:t>
            </a:r>
            <a:endParaRPr lang="es-ES" sz="5400" b="1" dirty="0">
              <a:solidFill>
                <a:srgbClr val="C0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561514"/>
            <a:ext cx="12192000" cy="5296486"/>
          </a:xfrm>
        </p:spPr>
        <p:txBody>
          <a:bodyPr>
            <a:normAutofit/>
          </a:bodyPr>
          <a:lstStyle/>
          <a:p>
            <a:pPr>
              <a:buFont typeface="Wingdings" panose="05000000000000000000" pitchFamily="2" charset="2"/>
              <a:buChar char="q"/>
            </a:pPr>
            <a:r>
              <a:rPr lang="en-US" sz="4400" dirty="0">
                <a:latin typeface="Times New Roman" pitchFamily="18" charset="0"/>
                <a:cs typeface="Times New Roman" pitchFamily="18" charset="0"/>
              </a:rPr>
              <a:t>Is characterized by isotonic </a:t>
            </a:r>
            <a:r>
              <a:rPr lang="en-US" sz="4400" u="sng" dirty="0">
                <a:latin typeface="Times New Roman" pitchFamily="18" charset="0"/>
                <a:cs typeface="Times New Roman" pitchFamily="18" charset="0"/>
              </a:rPr>
              <a:t>loss of both water and solutes </a:t>
            </a:r>
            <a:r>
              <a:rPr lang="en-US" sz="4400" dirty="0">
                <a:latin typeface="Times New Roman" pitchFamily="18" charset="0"/>
                <a:cs typeface="Times New Roman" pitchFamily="18" charset="0"/>
              </a:rPr>
              <a:t>from the extracellular fluid, that is when both water and sodium are lost in equivalent amounts, </a:t>
            </a:r>
          </a:p>
          <a:p>
            <a:pPr>
              <a:buFont typeface="Wingdings" panose="05000000000000000000" pitchFamily="2" charset="2"/>
              <a:buChar char="q"/>
            </a:pPr>
            <a:r>
              <a:rPr lang="en-US" sz="4400" dirty="0">
                <a:latin typeface="Times New Roman" pitchFamily="18" charset="0"/>
                <a:cs typeface="Times New Roman" pitchFamily="18" charset="0"/>
              </a:rPr>
              <a:t>This type of dehydration more in young children.</a:t>
            </a:r>
          </a:p>
          <a:p>
            <a:pPr marL="0" indent="0">
              <a:buNone/>
            </a:pPr>
            <a:r>
              <a:rPr lang="en-US" sz="4400" dirty="0">
                <a:latin typeface="Times New Roman" pitchFamily="18" charset="0"/>
                <a:cs typeface="Times New Roman" pitchFamily="18" charset="0"/>
              </a:rPr>
              <a:t>e.g. through vomiting, diarrhea or through inadequate intake. </a:t>
            </a:r>
            <a:endParaRPr lang="es-ES" sz="4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350700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2"/>
            <a:ext cx="12027876" cy="1428750"/>
          </a:xfrm>
        </p:spPr>
        <p:txBody>
          <a:bodyPr>
            <a:normAutofit fontScale="90000"/>
          </a:bodyPr>
          <a:lstStyle/>
          <a:p>
            <a:pPr algn="ctr"/>
            <a:r>
              <a:rPr lang="es-ES" sz="5400" b="1" dirty="0">
                <a:solidFill>
                  <a:srgbClr val="C00000"/>
                </a:solidFill>
                <a:latin typeface="Times New Roman" pitchFamily="18" charset="0"/>
                <a:cs typeface="Times New Roman" pitchFamily="18" charset="0"/>
              </a:rPr>
              <a:t>Types of dehydration </a:t>
            </a:r>
            <a:br>
              <a:rPr lang="es-ES" sz="5400" b="1" dirty="0">
                <a:solidFill>
                  <a:srgbClr val="C00000"/>
                </a:solidFill>
                <a:latin typeface="Times New Roman" pitchFamily="18" charset="0"/>
                <a:cs typeface="Times New Roman" pitchFamily="18" charset="0"/>
              </a:rPr>
            </a:br>
            <a:r>
              <a:rPr lang="es-ES" sz="5400" b="1" dirty="0">
                <a:solidFill>
                  <a:srgbClr val="C00000"/>
                </a:solidFill>
                <a:latin typeface="Times New Roman" pitchFamily="18" charset="0"/>
                <a:cs typeface="Times New Roman" pitchFamily="18" charset="0"/>
              </a:rPr>
              <a:t>2-Hypotonic Dehydration</a:t>
            </a:r>
          </a:p>
        </p:txBody>
      </p:sp>
      <p:sp>
        <p:nvSpPr>
          <p:cNvPr id="5" name="Content Placeholder 4"/>
          <p:cNvSpPr>
            <a:spLocks noGrp="1"/>
          </p:cNvSpPr>
          <p:nvPr>
            <p:ph idx="1"/>
          </p:nvPr>
        </p:nvSpPr>
        <p:spPr>
          <a:xfrm>
            <a:off x="-1" y="1371600"/>
            <a:ext cx="12027877" cy="5486400"/>
          </a:xfrm>
        </p:spPr>
        <p:txBody>
          <a:bodyPr>
            <a:normAutofit fontScale="70000" lnSpcReduction="20000"/>
          </a:bodyPr>
          <a:lstStyle/>
          <a:p>
            <a:pPr>
              <a:lnSpc>
                <a:spcPct val="120000"/>
              </a:lnSpc>
              <a:buFont typeface="Wingdings" panose="05000000000000000000" pitchFamily="2" charset="2"/>
              <a:buChar char="Ø"/>
            </a:pPr>
            <a:r>
              <a:rPr lang="en-US" sz="4600" dirty="0">
                <a:latin typeface="Times New Roman" pitchFamily="18" charset="0"/>
                <a:cs typeface="Times New Roman" pitchFamily="18" charset="0"/>
              </a:rPr>
              <a:t>In hypotonic dehydration </a:t>
            </a:r>
            <a:r>
              <a:rPr lang="en-US" sz="4600" u="sng" dirty="0">
                <a:latin typeface="Times New Roman" pitchFamily="18" charset="0"/>
                <a:cs typeface="Times New Roman" pitchFamily="18" charset="0"/>
              </a:rPr>
              <a:t>more </a:t>
            </a:r>
            <a:r>
              <a:rPr lang="en-US" sz="4600" dirty="0">
                <a:latin typeface="Times New Roman" pitchFamily="18" charset="0"/>
                <a:cs typeface="Times New Roman" pitchFamily="18" charset="0"/>
              </a:rPr>
              <a:t>sodium lost than water</a:t>
            </a:r>
          </a:p>
          <a:p>
            <a:pPr>
              <a:lnSpc>
                <a:spcPct val="120000"/>
              </a:lnSpc>
              <a:buFont typeface="Wingdings" panose="05000000000000000000" pitchFamily="2" charset="2"/>
              <a:buChar char="Ø"/>
            </a:pPr>
            <a:r>
              <a:rPr lang="en-US" sz="4600" dirty="0">
                <a:latin typeface="Times New Roman" pitchFamily="18" charset="0"/>
                <a:cs typeface="Times New Roman" pitchFamily="18" charset="0"/>
              </a:rPr>
              <a:t>It is characterized by an osmotic shift of fluid from the extracellular area to the intracellular. </a:t>
            </a:r>
          </a:p>
          <a:p>
            <a:pPr>
              <a:lnSpc>
                <a:spcPct val="120000"/>
              </a:lnSpc>
              <a:buFont typeface="Wingdings" panose="05000000000000000000" pitchFamily="2" charset="2"/>
              <a:buChar char="Ø"/>
            </a:pPr>
            <a:r>
              <a:rPr lang="en-US" sz="4600" dirty="0">
                <a:latin typeface="Times New Roman" pitchFamily="18" charset="0"/>
                <a:cs typeface="Times New Roman" pitchFamily="18" charset="0"/>
              </a:rPr>
              <a:t>It also occurs with excessive intakes of plain water or other liquids with little or no sodium content. e.g. in some instances of high sweat or gastro-intestinal water losses or when water and electrolyte deficits are treated with water replacement only</a:t>
            </a:r>
            <a:r>
              <a:rPr lang="en-US" sz="4600" dirty="0"/>
              <a:t>, </a:t>
            </a:r>
          </a:p>
          <a:p>
            <a:pPr>
              <a:lnSpc>
                <a:spcPct val="120000"/>
              </a:lnSpc>
            </a:pPr>
            <a:r>
              <a:rPr lang="en-US" sz="4600" dirty="0">
                <a:latin typeface="Times New Roman" pitchFamily="18" charset="0"/>
                <a:cs typeface="Times New Roman" pitchFamily="18" charset="0"/>
              </a:rPr>
              <a:t>This complication can be life-threatening if swelling causes pressure on the brain (cerebral edema). </a:t>
            </a:r>
          </a:p>
          <a:p>
            <a:pPr>
              <a:lnSpc>
                <a:spcPct val="120000"/>
              </a:lnSpc>
            </a:pPr>
            <a:r>
              <a:rPr lang="en-US" sz="4600" dirty="0">
                <a:latin typeface="Times New Roman" pitchFamily="18" charset="0"/>
                <a:cs typeface="Times New Roman" pitchFamily="18" charset="0"/>
              </a:rPr>
              <a:t>This is called hyponatremia.</a:t>
            </a:r>
            <a:endParaRPr lang="es-ES" sz="4600" dirty="0">
              <a:latin typeface="Times New Roman" pitchFamily="18" charset="0"/>
              <a:cs typeface="Times New Roman" pitchFamily="18" charset="0"/>
            </a:endParaRPr>
          </a:p>
          <a:p>
            <a:pPr>
              <a:lnSpc>
                <a:spcPct val="110000"/>
              </a:lnSpc>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49023904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9235" cy="1547446"/>
          </a:xfrm>
        </p:spPr>
        <p:txBody>
          <a:bodyPr>
            <a:normAutofit fontScale="90000"/>
          </a:bodyPr>
          <a:lstStyle/>
          <a:p>
            <a:pPr algn="ctr"/>
            <a:r>
              <a:rPr lang="es-ES" sz="5400" b="1" dirty="0">
                <a:solidFill>
                  <a:srgbClr val="C00000"/>
                </a:solidFill>
                <a:latin typeface="Times New Roman" pitchFamily="18" charset="0"/>
                <a:cs typeface="Times New Roman" pitchFamily="18" charset="0"/>
              </a:rPr>
              <a:t>Types of dehydration </a:t>
            </a:r>
            <a:br>
              <a:rPr lang="es-ES" sz="5400" b="1" dirty="0">
                <a:solidFill>
                  <a:srgbClr val="C00000"/>
                </a:solidFill>
                <a:latin typeface="Times New Roman" pitchFamily="18" charset="0"/>
                <a:cs typeface="Times New Roman" pitchFamily="18" charset="0"/>
              </a:rPr>
            </a:br>
            <a:r>
              <a:rPr lang="es-ES" sz="5400" b="1" dirty="0">
                <a:solidFill>
                  <a:srgbClr val="C00000"/>
                </a:solidFill>
                <a:latin typeface="Times New Roman" pitchFamily="18" charset="0"/>
                <a:cs typeface="Times New Roman" pitchFamily="18" charset="0"/>
              </a:rPr>
              <a:t>3-Hypertonic Dehydration</a:t>
            </a:r>
          </a:p>
        </p:txBody>
      </p:sp>
      <p:sp>
        <p:nvSpPr>
          <p:cNvPr id="5" name="Content Placeholder 4"/>
          <p:cNvSpPr>
            <a:spLocks noGrp="1"/>
          </p:cNvSpPr>
          <p:nvPr>
            <p:ph idx="1"/>
          </p:nvPr>
        </p:nvSpPr>
        <p:spPr>
          <a:xfrm>
            <a:off x="-1" y="1447800"/>
            <a:ext cx="12099235" cy="5410200"/>
          </a:xfrm>
        </p:spPr>
        <p:txBody>
          <a:bodyPr>
            <a:normAutofit fontScale="85000" lnSpcReduction="20000"/>
          </a:bodyPr>
          <a:lstStyle/>
          <a:p>
            <a:pPr>
              <a:lnSpc>
                <a:spcPct val="120000"/>
              </a:lnSpc>
            </a:pPr>
            <a:r>
              <a:rPr lang="en-US" sz="4800" dirty="0">
                <a:latin typeface="Times New Roman" pitchFamily="18" charset="0"/>
                <a:cs typeface="Times New Roman" pitchFamily="18" charset="0"/>
              </a:rPr>
              <a:t>In hypertonic dehydration water loss exceeds salt loss, that is when more water than sodium is lost (e.g. through inadequate water intake, excessive sweating, osmotic diuresis and diuretic drugs).</a:t>
            </a:r>
          </a:p>
          <a:p>
            <a:pPr>
              <a:lnSpc>
                <a:spcPct val="120000"/>
              </a:lnSpc>
            </a:pPr>
            <a:r>
              <a:rPr lang="en-US" sz="4800" dirty="0">
                <a:latin typeface="Times New Roman" pitchFamily="18" charset="0"/>
                <a:cs typeface="Times New Roman" pitchFamily="18" charset="0"/>
              </a:rPr>
              <a:t> This is characterized by an osmotic shift of water from the intracellular fluid to the extracellular fluid.</a:t>
            </a:r>
          </a:p>
          <a:p>
            <a:pPr>
              <a:lnSpc>
                <a:spcPct val="120000"/>
              </a:lnSpc>
            </a:pPr>
            <a:r>
              <a:rPr lang="en-US" sz="4800" dirty="0">
                <a:latin typeface="Times New Roman" pitchFamily="18" charset="0"/>
                <a:cs typeface="Times New Roman" pitchFamily="18" charset="0"/>
              </a:rPr>
              <a:t>This type of dehydration is more common in people who have diabetes</a:t>
            </a:r>
          </a:p>
        </p:txBody>
      </p:sp>
    </p:spTree>
    <p:custDataLst>
      <p:tags r:id="rId1"/>
    </p:custDataLst>
    <p:extLst>
      <p:ext uri="{BB962C8B-B14F-4D97-AF65-F5344CB8AC3E}">
        <p14:creationId xmlns:p14="http://schemas.microsoft.com/office/powerpoint/2010/main" val="115427352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057401" y="-1"/>
            <a:ext cx="8410575" cy="930275"/>
          </a:xfrm>
        </p:spPr>
        <p:txBody>
          <a:bodyPr>
            <a:normAutofit/>
          </a:bodyPr>
          <a:lstStyle/>
          <a:p>
            <a:pPr algn="ctr"/>
            <a:r>
              <a:rPr lang="en-US" sz="6000" b="1" dirty="0">
                <a:solidFill>
                  <a:srgbClr val="C00000"/>
                </a:solidFill>
                <a:latin typeface="Times New Roman" panose="02020603050405020304" pitchFamily="18" charset="0"/>
                <a:cs typeface="Times New Roman" panose="02020603050405020304" pitchFamily="18" charset="0"/>
              </a:rPr>
              <a:t>Types of Dehydration</a:t>
            </a:r>
          </a:p>
        </p:txBody>
      </p:sp>
      <p:graphicFrame>
        <p:nvGraphicFramePr>
          <p:cNvPr id="240736" name="Group 96"/>
          <p:cNvGraphicFramePr>
            <a:graphicFrameLocks noGrp="1"/>
          </p:cNvGraphicFramePr>
          <p:nvPr>
            <p:ph idx="1"/>
          </p:nvPr>
        </p:nvGraphicFramePr>
        <p:xfrm>
          <a:off x="0" y="1139687"/>
          <a:ext cx="12192000" cy="5634971"/>
        </p:xfrm>
        <a:graphic>
          <a:graphicData uri="http://schemas.openxmlformats.org/drawingml/2006/table">
            <a:tbl>
              <a:tblPr/>
              <a:tblGrid>
                <a:gridCol w="2981158">
                  <a:extLst>
                    <a:ext uri="{9D8B030D-6E8A-4147-A177-3AD203B41FA5}">
                      <a16:colId xmlns:a16="http://schemas.microsoft.com/office/drawing/2014/main" val="20000"/>
                    </a:ext>
                  </a:extLst>
                </a:gridCol>
                <a:gridCol w="3183913">
                  <a:extLst>
                    <a:ext uri="{9D8B030D-6E8A-4147-A177-3AD203B41FA5}">
                      <a16:colId xmlns:a16="http://schemas.microsoft.com/office/drawing/2014/main" val="20001"/>
                    </a:ext>
                  </a:extLst>
                </a:gridCol>
                <a:gridCol w="2829649">
                  <a:extLst>
                    <a:ext uri="{9D8B030D-6E8A-4147-A177-3AD203B41FA5}">
                      <a16:colId xmlns:a16="http://schemas.microsoft.com/office/drawing/2014/main" val="20002"/>
                    </a:ext>
                  </a:extLst>
                </a:gridCol>
                <a:gridCol w="3197280">
                  <a:extLst>
                    <a:ext uri="{9D8B030D-6E8A-4147-A177-3AD203B41FA5}">
                      <a16:colId xmlns:a16="http://schemas.microsoft.com/office/drawing/2014/main" val="20003"/>
                    </a:ext>
                  </a:extLst>
                </a:gridCol>
              </a:tblGrid>
              <a:tr h="67550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Isotonic (</a:t>
                      </a:r>
                      <a:r>
                        <a:rPr kumimoji="0" lang="en-US" sz="2000" b="0" i="0" u="none" strike="noStrike" cap="none" normalizeH="0" baseline="0" dirty="0" err="1">
                          <a:ln>
                            <a:noFill/>
                          </a:ln>
                          <a:solidFill>
                            <a:schemeClr val="tx1"/>
                          </a:solidFill>
                          <a:effectLst/>
                          <a:latin typeface="Tahoma" pitchFamily="34" charset="0"/>
                          <a:cs typeface="Arial" charset="0"/>
                        </a:rPr>
                        <a:t>isonatremic</a:t>
                      </a:r>
                      <a:r>
                        <a:rPr kumimoji="0" lang="en-US"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Hypertonic (</a:t>
                      </a:r>
                      <a:r>
                        <a:rPr kumimoji="0" lang="en-US" sz="2000" b="0" i="0" u="none" strike="noStrike" cap="none" normalizeH="0" baseline="0" dirty="0" err="1">
                          <a:ln>
                            <a:noFill/>
                          </a:ln>
                          <a:solidFill>
                            <a:schemeClr val="tx1"/>
                          </a:solidFill>
                          <a:effectLst/>
                          <a:latin typeface="Tahoma" pitchFamily="34" charset="0"/>
                          <a:cs typeface="Arial" charset="0"/>
                        </a:rPr>
                        <a:t>hypernatremic</a:t>
                      </a:r>
                      <a:r>
                        <a:rPr kumimoji="0" lang="en-US"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Hypotonic (hyponatremic)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42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Loses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H</a:t>
                      </a:r>
                      <a:r>
                        <a:rPr kumimoji="0" lang="en-US" sz="2000" b="0" i="0" u="none" strike="noStrike" cap="none" normalizeH="0" baseline="-25000">
                          <a:ln>
                            <a:noFill/>
                          </a:ln>
                          <a:solidFill>
                            <a:schemeClr val="tx1"/>
                          </a:solidFill>
                          <a:effectLst/>
                          <a:latin typeface="Tahoma" pitchFamily="34" charset="0"/>
                          <a:cs typeface="Arial" charset="0"/>
                        </a:rPr>
                        <a:t>2</a:t>
                      </a:r>
                      <a:r>
                        <a:rPr kumimoji="0" lang="en-US" sz="2000" b="0" i="0" u="none" strike="noStrike" cap="none" normalizeH="0" baseline="0">
                          <a:ln>
                            <a:noFill/>
                          </a:ln>
                          <a:solidFill>
                            <a:schemeClr val="tx1"/>
                          </a:solidFill>
                          <a:effectLst/>
                          <a:latin typeface="Tahoma" pitchFamily="34" charset="0"/>
                          <a:cs typeface="Arial" charset="0"/>
                        </a:rPr>
                        <a:t>O =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H</a:t>
                      </a:r>
                      <a:r>
                        <a:rPr kumimoji="0" lang="en-US" sz="2000" b="0" i="0" u="none" strike="noStrike" cap="none" normalizeH="0" baseline="-25000" dirty="0">
                          <a:ln>
                            <a:noFill/>
                          </a:ln>
                          <a:solidFill>
                            <a:schemeClr val="tx1"/>
                          </a:solidFill>
                          <a:effectLst/>
                          <a:latin typeface="Tahoma" pitchFamily="34" charset="0"/>
                          <a:cs typeface="Arial" charset="0"/>
                        </a:rPr>
                        <a:t>2</a:t>
                      </a:r>
                      <a:r>
                        <a:rPr kumimoji="0" lang="en-US" sz="2000" b="0" i="0" u="none" strike="noStrike" cap="none" normalizeH="0" baseline="0" dirty="0">
                          <a:ln>
                            <a:noFill/>
                          </a:ln>
                          <a:solidFill>
                            <a:schemeClr val="tx1"/>
                          </a:solidFill>
                          <a:effectLst/>
                          <a:latin typeface="Tahoma" pitchFamily="34" charset="0"/>
                          <a:cs typeface="Arial" charset="0"/>
                        </a:rPr>
                        <a:t>O &gt; Na</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H</a:t>
                      </a:r>
                      <a:r>
                        <a:rPr kumimoji="0" lang="en-US" sz="2000" b="0" i="0" u="none" strike="noStrike" cap="none" normalizeH="0" baseline="-25000" dirty="0">
                          <a:ln>
                            <a:noFill/>
                          </a:ln>
                          <a:solidFill>
                            <a:schemeClr val="tx1"/>
                          </a:solidFill>
                          <a:effectLst/>
                          <a:latin typeface="Tahoma" pitchFamily="34" charset="0"/>
                          <a:cs typeface="Arial" charset="0"/>
                        </a:rPr>
                        <a:t>2</a:t>
                      </a:r>
                      <a:r>
                        <a:rPr kumimoji="0" lang="en-US" sz="2000" b="0" i="0" u="none" strike="noStrike" cap="none" normalizeH="0" baseline="0" dirty="0">
                          <a:ln>
                            <a:noFill/>
                          </a:ln>
                          <a:solidFill>
                            <a:schemeClr val="tx1"/>
                          </a:solidFill>
                          <a:effectLst/>
                          <a:latin typeface="Tahoma" pitchFamily="34" charset="0"/>
                          <a:cs typeface="Arial" charset="0"/>
                        </a:rPr>
                        <a:t>O &lt; 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364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Plasma osmolality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Decrease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899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Serum 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Decrease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42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ECV</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ICV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Decrease maintained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Decrease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Decrease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Decrease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Increase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3306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Thirst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6899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  Skin turgor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Not lost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6899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Mental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Irritable/lethargic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Very irritable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Lethargy/coma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8180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shock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cs typeface="Arial" charset="0"/>
                        </a:rPr>
                        <a:t>Uncommon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cs typeface="Arial" charset="0"/>
                        </a:rPr>
                        <a:t>Common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40722" name="Line 82"/>
          <p:cNvSpPr>
            <a:spLocks noChangeShapeType="1"/>
          </p:cNvSpPr>
          <p:nvPr/>
        </p:nvSpPr>
        <p:spPr bwMode="auto">
          <a:xfrm>
            <a:off x="2133600" y="5334001"/>
            <a:ext cx="0" cy="28892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900452" cy="1143000"/>
          </a:xfrm>
        </p:spPr>
        <p:txBody>
          <a:bodyPr>
            <a:noAutofit/>
          </a:bodyPr>
          <a:lstStyle/>
          <a:p>
            <a:pPr algn="ctr">
              <a:defRPr/>
            </a:pPr>
            <a:r>
              <a:rPr lang="en-US" sz="5400" b="1" dirty="0">
                <a:solidFill>
                  <a:srgbClr val="C00000"/>
                </a:solidFill>
                <a:latin typeface="Times New Roman" pitchFamily="18" charset="0"/>
                <a:cs typeface="Times New Roman" pitchFamily="18" charset="0"/>
              </a:rPr>
              <a:t>Dehydration Causes an Electrolyte Imbalance.</a:t>
            </a:r>
          </a:p>
        </p:txBody>
      </p:sp>
      <p:sp>
        <p:nvSpPr>
          <p:cNvPr id="12291" name="Content Placeholder 2"/>
          <p:cNvSpPr>
            <a:spLocks noGrp="1"/>
          </p:cNvSpPr>
          <p:nvPr>
            <p:ph idx="1"/>
          </p:nvPr>
        </p:nvSpPr>
        <p:spPr>
          <a:xfrm>
            <a:off x="1" y="1550504"/>
            <a:ext cx="12192000" cy="5307496"/>
          </a:xfrm>
        </p:spPr>
        <p:txBody>
          <a:bodyPr>
            <a:noAutofit/>
          </a:bodyPr>
          <a:lstStyle/>
          <a:p>
            <a:pPr>
              <a:lnSpc>
                <a:spcPct val="100000"/>
              </a:lnSpc>
            </a:pPr>
            <a:r>
              <a:rPr lang="en-US" sz="3200" dirty="0">
                <a:latin typeface="Times New Roman" pitchFamily="18" charset="0"/>
                <a:cs typeface="Times New Roman" pitchFamily="18" charset="0"/>
              </a:rPr>
              <a:t>Dehydration produces a higher amount of sodium and a lower amount of potassium.</a:t>
            </a:r>
          </a:p>
          <a:p>
            <a:pPr>
              <a:lnSpc>
                <a:spcPct val="100000"/>
              </a:lnSpc>
            </a:pPr>
            <a:r>
              <a:rPr lang="en-US" sz="3200" dirty="0">
                <a:latin typeface="Times New Roman" pitchFamily="18" charset="0"/>
                <a:cs typeface="Times New Roman" pitchFamily="18" charset="0"/>
              </a:rPr>
              <a:t>A very high sodium level can cause confusion, paralysis, coma, and seizures. Although there is not an immediate problem, extended time with low potassium levels may </a:t>
            </a:r>
            <a:r>
              <a:rPr lang="en-US" sz="3200" u="sng" dirty="0">
                <a:latin typeface="Times New Roman" pitchFamily="18" charset="0"/>
                <a:cs typeface="Times New Roman" pitchFamily="18" charset="0"/>
              </a:rPr>
              <a:t>produce less insulin,</a:t>
            </a:r>
            <a:r>
              <a:rPr lang="en-US" sz="3200" dirty="0">
                <a:latin typeface="Times New Roman" pitchFamily="18" charset="0"/>
                <a:cs typeface="Times New Roman" pitchFamily="18" charset="0"/>
              </a:rPr>
              <a:t> which may increase the amount of sugar in the body.</a:t>
            </a:r>
          </a:p>
          <a:p>
            <a:r>
              <a:rPr lang="en-US" sz="3200" dirty="0">
                <a:latin typeface="Times New Roman" pitchFamily="18" charset="0"/>
                <a:cs typeface="Times New Roman" pitchFamily="18" charset="0"/>
              </a:rPr>
              <a:t>If the potassium level becomes very low, fatigue, confusion, and muscle weakness and cramps typically occur. </a:t>
            </a:r>
          </a:p>
          <a:p>
            <a:r>
              <a:rPr lang="en-US" sz="3200" dirty="0">
                <a:latin typeface="Times New Roman" pitchFamily="18" charset="0"/>
                <a:cs typeface="Times New Roman" pitchFamily="18" charset="0"/>
              </a:rPr>
              <a:t>A very low potassium level can cause paralysis and abnormal heart rhythms (arrhythmias).  </a:t>
            </a:r>
          </a:p>
          <a:p>
            <a:pPr>
              <a:lnSpc>
                <a:spcPct val="100000"/>
              </a:lnSpc>
            </a:pPr>
            <a:endParaRPr lang="en-US" sz="40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6017"/>
            <a:ext cx="12311271" cy="6751983"/>
          </a:xfrm>
        </p:spPr>
        <p:txBody>
          <a:bodyPr>
            <a:noAutofit/>
          </a:bodyPr>
          <a:lstStyle/>
          <a:p>
            <a:pPr marL="0" indent="0" algn="ctr">
              <a:lnSpc>
                <a:spcPct val="100000"/>
              </a:lnSpc>
              <a:buNone/>
            </a:pPr>
            <a:r>
              <a:rPr lang="en-US" sz="4000" b="1" dirty="0">
                <a:solidFill>
                  <a:srgbClr val="C00000"/>
                </a:solidFill>
                <a:latin typeface="Times New Roman" pitchFamily="18" charset="0"/>
                <a:cs typeface="Times New Roman" pitchFamily="18" charset="0"/>
              </a:rPr>
              <a:t>Clinical Manifestation Dehydration </a:t>
            </a:r>
          </a:p>
          <a:p>
            <a:pPr>
              <a:lnSpc>
                <a:spcPct val="100000"/>
              </a:lnSpc>
              <a:buFont typeface="Wingdings" pitchFamily="2" charset="2"/>
              <a:buChar char="Ø"/>
            </a:pPr>
            <a:r>
              <a:rPr lang="en-US" sz="3200" dirty="0">
                <a:latin typeface="Times New Roman" pitchFamily="18" charset="0"/>
                <a:cs typeface="Times New Roman" pitchFamily="18" charset="0"/>
              </a:rPr>
              <a:t>Dry, sticky mouth</a:t>
            </a:r>
          </a:p>
          <a:p>
            <a:pPr>
              <a:lnSpc>
                <a:spcPct val="100000"/>
              </a:lnSpc>
              <a:buFont typeface="Wingdings" pitchFamily="2" charset="2"/>
              <a:buChar char="Ø"/>
            </a:pPr>
            <a:r>
              <a:rPr lang="en-US" sz="3200" dirty="0">
                <a:latin typeface="Times New Roman" pitchFamily="18" charset="0"/>
                <a:cs typeface="Times New Roman" pitchFamily="18" charset="0"/>
              </a:rPr>
              <a:t>Absent tears and salivation :</a:t>
            </a:r>
          </a:p>
          <a:p>
            <a:pPr>
              <a:lnSpc>
                <a:spcPct val="100000"/>
              </a:lnSpc>
              <a:buFont typeface="Wingdings" pitchFamily="2" charset="2"/>
              <a:buChar char="Ø"/>
            </a:pPr>
            <a:r>
              <a:rPr lang="en-US" sz="3200" dirty="0">
                <a:latin typeface="Times New Roman" pitchFamily="18" charset="0"/>
                <a:cs typeface="Times New Roman" pitchFamily="18" charset="0"/>
              </a:rPr>
              <a:t>Sunken eyes</a:t>
            </a:r>
          </a:p>
          <a:p>
            <a:pPr>
              <a:lnSpc>
                <a:spcPct val="100000"/>
              </a:lnSpc>
              <a:buFont typeface="Wingdings" pitchFamily="2" charset="2"/>
              <a:buChar char="Ø"/>
            </a:pPr>
            <a:r>
              <a:rPr lang="en-US" sz="3200" dirty="0">
                <a:latin typeface="Times New Roman" pitchFamily="18" charset="0"/>
                <a:cs typeface="Times New Roman" pitchFamily="18" charset="0"/>
              </a:rPr>
              <a:t>Lack urine</a:t>
            </a:r>
          </a:p>
          <a:p>
            <a:pPr>
              <a:lnSpc>
                <a:spcPct val="100000"/>
              </a:lnSpc>
              <a:buFont typeface="Wingdings" pitchFamily="2" charset="2"/>
              <a:buChar char="Ø"/>
            </a:pPr>
            <a:r>
              <a:rPr lang="en-US" sz="3200" dirty="0">
                <a:latin typeface="Times New Roman" pitchFamily="18" charset="0"/>
                <a:cs typeface="Times New Roman" pitchFamily="18" charset="0"/>
              </a:rPr>
              <a:t>Cool, gray colour with poor turgor of skin</a:t>
            </a:r>
          </a:p>
          <a:p>
            <a:pPr>
              <a:lnSpc>
                <a:spcPct val="100000"/>
              </a:lnSpc>
              <a:buFont typeface="Wingdings" pitchFamily="2" charset="2"/>
              <a:buChar char="Ø"/>
            </a:pPr>
            <a:r>
              <a:rPr lang="en-US" sz="3200" dirty="0">
                <a:latin typeface="Times New Roman" pitchFamily="18" charset="0"/>
                <a:cs typeface="Times New Roman" pitchFamily="18" charset="0"/>
              </a:rPr>
              <a:t>Fatigue, dizziness, Lethargic, irritable, comatose</a:t>
            </a:r>
          </a:p>
          <a:p>
            <a:pPr>
              <a:lnSpc>
                <a:spcPct val="100000"/>
              </a:lnSpc>
              <a:buFont typeface="Wingdings" pitchFamily="2" charset="2"/>
              <a:buChar char="Ø"/>
            </a:pPr>
            <a:r>
              <a:rPr lang="en-US" sz="3200" dirty="0">
                <a:latin typeface="Times New Roman" pitchFamily="18" charset="0"/>
                <a:cs typeface="Times New Roman" pitchFamily="18" charset="0"/>
              </a:rPr>
              <a:t>Anterior fontanelle markedly depressed </a:t>
            </a:r>
          </a:p>
          <a:p>
            <a:pPr>
              <a:lnSpc>
                <a:spcPct val="100000"/>
              </a:lnSpc>
              <a:buFont typeface="Wingdings" pitchFamily="2" charset="2"/>
              <a:buChar char="Ø"/>
            </a:pPr>
            <a:r>
              <a:rPr lang="en-US" sz="3200" dirty="0">
                <a:latin typeface="Times New Roman" pitchFamily="18" charset="0"/>
                <a:cs typeface="Times New Roman" pitchFamily="18" charset="0"/>
              </a:rPr>
              <a:t>Hypotension </a:t>
            </a:r>
          </a:p>
          <a:p>
            <a:pPr>
              <a:lnSpc>
                <a:spcPct val="80000"/>
              </a:lnSpc>
              <a:buFont typeface="Wingdings" panose="05000000000000000000" pitchFamily="2" charset="2"/>
              <a:buChar char="Ø"/>
            </a:pPr>
            <a:r>
              <a:rPr lang="en-US" sz="3200" dirty="0">
                <a:latin typeface="Times New Roman" pitchFamily="18" charset="0"/>
                <a:cs typeface="Times New Roman" pitchFamily="18" charset="0"/>
              </a:rPr>
              <a:t>Weak pulsation.</a:t>
            </a:r>
          </a:p>
          <a:p>
            <a:pPr>
              <a:lnSpc>
                <a:spcPct val="80000"/>
              </a:lnSpc>
              <a:buFont typeface="Wingdings" panose="05000000000000000000" pitchFamily="2" charset="2"/>
              <a:buChar char="Ø"/>
            </a:pPr>
            <a:r>
              <a:rPr lang="en-US" sz="3200" dirty="0">
                <a:latin typeface="Times New Roman" pitchFamily="18" charset="0"/>
                <a:cs typeface="Times New Roman" pitchFamily="18" charset="0"/>
              </a:rPr>
              <a:t>Respiratory deep, rapid .</a:t>
            </a:r>
          </a:p>
          <a:p>
            <a:pPr marL="457200" lvl="1" indent="0">
              <a:lnSpc>
                <a:spcPct val="80000"/>
              </a:lnSpc>
              <a:buNone/>
            </a:pPr>
            <a:endParaRPr lang="en-US" sz="5400" dirty="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968846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52400"/>
            <a:ext cx="11860696" cy="6705600"/>
          </a:xfrm>
        </p:spPr>
        <p:txBody>
          <a:bodyPr>
            <a:normAutofit/>
          </a:bodyPr>
          <a:lstStyle/>
          <a:p>
            <a:pPr algn="ctr">
              <a:buNone/>
            </a:pPr>
            <a:r>
              <a:rPr lang="en-US" sz="5400" b="1" dirty="0">
                <a:solidFill>
                  <a:srgbClr val="C00000"/>
                </a:solidFill>
                <a:latin typeface="Times New Roman" pitchFamily="18" charset="0"/>
                <a:cs typeface="Times New Roman" pitchFamily="18" charset="0"/>
              </a:rPr>
              <a:t>Diagnosis &amp; Tests</a:t>
            </a:r>
          </a:p>
          <a:p>
            <a:r>
              <a:rPr lang="en-US" sz="6000" dirty="0">
                <a:latin typeface="Times New Roman" pitchFamily="18" charset="0"/>
                <a:cs typeface="Times New Roman" pitchFamily="18" charset="0"/>
              </a:rPr>
              <a:t>A physical examination</a:t>
            </a:r>
          </a:p>
          <a:p>
            <a:r>
              <a:rPr lang="en-US" sz="6000" dirty="0">
                <a:latin typeface="Times New Roman" pitchFamily="18" charset="0"/>
                <a:cs typeface="Times New Roman" pitchFamily="18" charset="0"/>
              </a:rPr>
              <a:t>Tests include: Blood chemistries, Urine specific gravity (a high specific gravity indicates significant dehydration), BUN , Creatinine ,Complete blood count </a:t>
            </a:r>
          </a:p>
          <a:p>
            <a:endParaRPr lang="en-US"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752600" y="0"/>
            <a:ext cx="7607300" cy="1143000"/>
          </a:xfrm>
        </p:spPr>
        <p:txBody>
          <a:bodyPr>
            <a:normAutofit/>
          </a:bodyPr>
          <a:lstStyle/>
          <a:p>
            <a:pPr algn="ctr"/>
            <a:r>
              <a:rPr lang="en-US" sz="6600" b="1" dirty="0">
                <a:solidFill>
                  <a:srgbClr val="C00000"/>
                </a:solidFill>
                <a:latin typeface="Times New Roman" pitchFamily="18" charset="0"/>
                <a:cs typeface="Times New Roman" pitchFamily="18" charset="0"/>
              </a:rPr>
              <a:t>Management</a:t>
            </a:r>
          </a:p>
        </p:txBody>
      </p:sp>
      <p:sp>
        <p:nvSpPr>
          <p:cNvPr id="225283" name="Rectangle 3"/>
          <p:cNvSpPr>
            <a:spLocks noGrp="1" noChangeArrowheads="1"/>
          </p:cNvSpPr>
          <p:nvPr>
            <p:ph type="body" sz="half" idx="1"/>
          </p:nvPr>
        </p:nvSpPr>
        <p:spPr>
          <a:xfrm>
            <a:off x="119269" y="1143001"/>
            <a:ext cx="11940209" cy="5714999"/>
          </a:xfrm>
        </p:spPr>
        <p:txBody>
          <a:bodyPr>
            <a:normAutofit/>
          </a:bodyPr>
          <a:lstStyle/>
          <a:p>
            <a:pPr>
              <a:buFont typeface="Wingdings" pitchFamily="2" charset="2"/>
              <a:buChar char="Ø"/>
            </a:pPr>
            <a:r>
              <a:rPr lang="en-US" sz="3600" dirty="0">
                <a:latin typeface="Times New Roman" pitchFamily="18" charset="0"/>
                <a:cs typeface="Times New Roman" pitchFamily="18" charset="0"/>
              </a:rPr>
              <a:t>Oral Rehydration Solution (ORS): compose of Sodium Chloride, Tri-Sodium Citrate (bicarbonate), Potassium Chloride Glucose</a:t>
            </a:r>
          </a:p>
          <a:p>
            <a:pPr>
              <a:lnSpc>
                <a:spcPct val="90000"/>
              </a:lnSpc>
              <a:buFont typeface="Wingdings" panose="05000000000000000000" pitchFamily="2" charset="2"/>
              <a:buChar char="Ø"/>
            </a:pPr>
            <a:r>
              <a:rPr lang="en-US" sz="3600" dirty="0">
                <a:latin typeface="Times New Roman" pitchFamily="18" charset="0"/>
                <a:cs typeface="Times New Roman" pitchFamily="18" charset="0"/>
              </a:rPr>
              <a:t>Effective in all types &amp; all degrees of dehydration.</a:t>
            </a:r>
          </a:p>
          <a:p>
            <a:pPr>
              <a:lnSpc>
                <a:spcPct val="90000"/>
              </a:lnSpc>
              <a:buClr>
                <a:srgbClr val="3333FF"/>
              </a:buClr>
              <a:buFont typeface="Wingdings" panose="05000000000000000000" pitchFamily="2" charset="2"/>
              <a:buChar char="ü"/>
            </a:pPr>
            <a:r>
              <a:rPr lang="en-US" sz="3600" dirty="0">
                <a:latin typeface="Times New Roman" pitchFamily="18" charset="0"/>
                <a:cs typeface="Times New Roman" pitchFamily="18" charset="0"/>
              </a:rPr>
              <a:t>Can prevent dehydration if given early in the disease.</a:t>
            </a:r>
          </a:p>
          <a:p>
            <a:pPr>
              <a:lnSpc>
                <a:spcPct val="90000"/>
              </a:lnSpc>
              <a:buClr>
                <a:srgbClr val="3333FF"/>
              </a:buClr>
              <a:buFont typeface="Wingdings" panose="05000000000000000000" pitchFamily="2" charset="2"/>
              <a:buChar char="ü"/>
            </a:pPr>
            <a:r>
              <a:rPr lang="en-US" sz="3600" dirty="0">
                <a:latin typeface="Times New Roman" pitchFamily="18" charset="0"/>
                <a:cs typeface="Times New Roman" pitchFamily="18" charset="0"/>
              </a:rPr>
              <a:t>Cheap, easy to administer; can be given by mother at home.</a:t>
            </a:r>
          </a:p>
          <a:p>
            <a:pPr>
              <a:lnSpc>
                <a:spcPct val="90000"/>
              </a:lnSpc>
              <a:buClr>
                <a:srgbClr val="3333FF"/>
              </a:buClr>
              <a:buFont typeface="Wingdings" panose="05000000000000000000" pitchFamily="2" charset="2"/>
              <a:buChar char="ü"/>
            </a:pPr>
            <a:r>
              <a:rPr lang="en-US" sz="3600" dirty="0">
                <a:latin typeface="Times New Roman" pitchFamily="18" charset="0"/>
                <a:cs typeface="Times New Roman" pitchFamily="18" charset="0"/>
              </a:rPr>
              <a:t>No chance of over-hydration or electrolyte overdose.</a:t>
            </a:r>
          </a:p>
          <a:p>
            <a:pPr>
              <a:lnSpc>
                <a:spcPct val="90000"/>
              </a:lnSpc>
              <a:spcBef>
                <a:spcPct val="50000"/>
              </a:spcBef>
              <a:buSzTx/>
              <a:buFont typeface="Wingdings" panose="05000000000000000000" pitchFamily="2" charset="2"/>
              <a:buChar char="Ø"/>
            </a:pPr>
            <a:r>
              <a:rPr lang="en-US" sz="3600" dirty="0">
                <a:latin typeface="Times New Roman" pitchFamily="18" charset="0"/>
                <a:cs typeface="Times New Roman" pitchFamily="18" charset="0"/>
              </a:rPr>
              <a:t>Methods of administration: spoon, cup, dropper, syringe, </a:t>
            </a:r>
            <a:r>
              <a:rPr lang="en-US" sz="3600" dirty="0" err="1">
                <a:latin typeface="Times New Roman" pitchFamily="18" charset="0"/>
                <a:cs typeface="Times New Roman" pitchFamily="18" charset="0"/>
              </a:rPr>
              <a:t>naso</a:t>
            </a:r>
            <a:r>
              <a:rPr lang="en-US" sz="3600" dirty="0">
                <a:latin typeface="Times New Roman" pitchFamily="18" charset="0"/>
                <a:cs typeface="Times New Roman" pitchFamily="18" charset="0"/>
              </a:rPr>
              <a:t>-gastric tube or iv.</a:t>
            </a:r>
          </a:p>
          <a:p>
            <a:pPr>
              <a:lnSpc>
                <a:spcPct val="90000"/>
              </a:lnSpc>
              <a:buFont typeface="Wingdings" pitchFamily="2" charset="2"/>
              <a:buNone/>
            </a:pP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74" y="1126435"/>
            <a:ext cx="12043025" cy="5731565"/>
          </a:xfrm>
        </p:spPr>
        <p:txBody>
          <a:bodyPr>
            <a:normAutofit fontScale="77500" lnSpcReduction="20000"/>
          </a:bodyPr>
          <a:lstStyle/>
          <a:p>
            <a:pPr>
              <a:lnSpc>
                <a:spcPct val="120000"/>
              </a:lnSpc>
              <a:buFont typeface="Wingdings" panose="05000000000000000000" pitchFamily="2" charset="2"/>
              <a:buChar char="q"/>
            </a:pPr>
            <a:r>
              <a:rPr lang="en-US" sz="4800" dirty="0">
                <a:solidFill>
                  <a:schemeClr val="tx1">
                    <a:lumMod val="95000"/>
                    <a:lumOff val="5000"/>
                  </a:schemeClr>
                </a:solidFill>
                <a:latin typeface="Times New Roman" pitchFamily="18" charset="0"/>
                <a:cs typeface="Times New Roman" pitchFamily="18" charset="0"/>
              </a:rPr>
              <a:t>Delay or difficulty in defecation, present for two or more weeks, sufficient to cause significant distress to the patient.</a:t>
            </a:r>
            <a:endParaRPr lang="en-US" sz="4800" b="1" dirty="0">
              <a:solidFill>
                <a:schemeClr val="tx1">
                  <a:lumMod val="95000"/>
                  <a:lumOff val="5000"/>
                </a:schemeClr>
              </a:solidFill>
              <a:latin typeface="Times New Roman" pitchFamily="18" charset="0"/>
              <a:cs typeface="Times New Roman" pitchFamily="18" charset="0"/>
            </a:endParaRPr>
          </a:p>
          <a:p>
            <a:pPr>
              <a:lnSpc>
                <a:spcPct val="120000"/>
              </a:lnSpc>
              <a:buFont typeface="Wingdings" panose="05000000000000000000" pitchFamily="2" charset="2"/>
              <a:buChar char="q"/>
            </a:pPr>
            <a:r>
              <a:rPr lang="en-US" sz="4800" dirty="0">
                <a:solidFill>
                  <a:schemeClr val="tx1">
                    <a:lumMod val="95000"/>
                    <a:lumOff val="5000"/>
                  </a:schemeClr>
                </a:solidFill>
                <a:latin typeface="Times New Roman" pitchFamily="18" charset="0"/>
                <a:cs typeface="Times New Roman" pitchFamily="18" charset="0"/>
              </a:rPr>
              <a:t>The normal frequency of bowel movements at different ages</a:t>
            </a:r>
          </a:p>
          <a:p>
            <a:pPr lvl="0">
              <a:lnSpc>
                <a:spcPct val="120000"/>
              </a:lnSpc>
              <a:buFont typeface="Wingdings" panose="05000000000000000000" pitchFamily="2" charset="2"/>
              <a:buChar char="ü"/>
            </a:pPr>
            <a:r>
              <a:rPr lang="en-US" sz="4800" dirty="0">
                <a:solidFill>
                  <a:schemeClr val="tx1">
                    <a:lumMod val="95000"/>
                    <a:lumOff val="5000"/>
                  </a:schemeClr>
                </a:solidFill>
                <a:latin typeface="Times New Roman" pitchFamily="18" charset="0"/>
                <a:cs typeface="Times New Roman" pitchFamily="18" charset="0"/>
              </a:rPr>
              <a:t>Infants 4 stools per day during the first week of life.</a:t>
            </a:r>
          </a:p>
          <a:p>
            <a:pPr lvl="0">
              <a:lnSpc>
                <a:spcPct val="120000"/>
              </a:lnSpc>
              <a:buFont typeface="Wingdings" panose="05000000000000000000" pitchFamily="2" charset="2"/>
              <a:buChar char="ü"/>
            </a:pPr>
            <a:r>
              <a:rPr lang="en-US" sz="4800" dirty="0">
                <a:solidFill>
                  <a:schemeClr val="tx1">
                    <a:lumMod val="95000"/>
                    <a:lumOff val="5000"/>
                  </a:schemeClr>
                </a:solidFill>
                <a:latin typeface="Times New Roman" pitchFamily="18" charset="0"/>
                <a:cs typeface="Times New Roman" pitchFamily="18" charset="0"/>
              </a:rPr>
              <a:t>2 years of age average of 2 stools per day at and</a:t>
            </a:r>
          </a:p>
          <a:p>
            <a:pPr lvl="0">
              <a:lnSpc>
                <a:spcPct val="120000"/>
              </a:lnSpc>
              <a:buFont typeface="Wingdings" panose="05000000000000000000" pitchFamily="2" charset="2"/>
              <a:buChar char="ü"/>
            </a:pPr>
            <a:r>
              <a:rPr lang="en-US" sz="4800" dirty="0">
                <a:solidFill>
                  <a:schemeClr val="tx1">
                    <a:lumMod val="95000"/>
                    <a:lumOff val="5000"/>
                  </a:schemeClr>
                </a:solidFill>
                <a:latin typeface="Times New Roman" pitchFamily="18" charset="0"/>
                <a:cs typeface="Times New Roman" pitchFamily="18" charset="0"/>
              </a:rPr>
              <a:t>4 years of age1.2 stools  per day</a:t>
            </a:r>
          </a:p>
          <a:p>
            <a:pPr lvl="0">
              <a:lnSpc>
                <a:spcPct val="120000"/>
              </a:lnSpc>
              <a:buFont typeface="Wingdings" panose="05000000000000000000" pitchFamily="2" charset="2"/>
              <a:buChar char="ü"/>
            </a:pPr>
            <a:r>
              <a:rPr lang="en-US" sz="4800" dirty="0">
                <a:solidFill>
                  <a:schemeClr val="tx1">
                    <a:lumMod val="95000"/>
                    <a:lumOff val="5000"/>
                  </a:schemeClr>
                </a:solidFill>
                <a:latin typeface="Times New Roman" pitchFamily="18" charset="0"/>
                <a:cs typeface="Times New Roman" pitchFamily="18" charset="0"/>
              </a:rPr>
              <a:t>After 4 years, frequency of bowel movements remains unchanged</a:t>
            </a:r>
          </a:p>
          <a:p>
            <a:endParaRPr lang="en-US" sz="4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0042DC11-DC97-4B12-B7BC-05863E11D84F}"/>
              </a:ext>
            </a:extLst>
          </p:cNvPr>
          <p:cNvSpPr txBox="1"/>
          <p:nvPr/>
        </p:nvSpPr>
        <p:spPr>
          <a:xfrm>
            <a:off x="0" y="0"/>
            <a:ext cx="12191999" cy="923330"/>
          </a:xfrm>
          <a:prstGeom prst="rect">
            <a:avLst/>
          </a:prstGeom>
          <a:noFill/>
        </p:spPr>
        <p:txBody>
          <a:bodyPr wrap="square">
            <a:spAutoFit/>
          </a:bodyPr>
          <a:lstStyle/>
          <a:p>
            <a:pPr algn="ctr"/>
            <a:r>
              <a:rPr lang="en-US" sz="5400" b="1" dirty="0">
                <a:solidFill>
                  <a:srgbClr val="C00000"/>
                </a:solidFill>
                <a:latin typeface="Times New Roman" pitchFamily="18" charset="0"/>
                <a:cs typeface="Times New Roman" pitchFamily="18" charset="0"/>
              </a:rPr>
              <a:t>12) Children with CONSTIPATION </a:t>
            </a:r>
            <a:endParaRPr lang="en-US" sz="5400" b="1" dirty="0">
              <a:solidFill>
                <a:srgbClr val="C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228599"/>
            <a:ext cx="12006471" cy="6516757"/>
          </a:xfrm>
        </p:spPr>
        <p:txBody>
          <a:bodyPr>
            <a:normAutofit fontScale="77500" lnSpcReduction="20000"/>
          </a:bodyPr>
          <a:lstStyle/>
          <a:p>
            <a:pPr algn="ctr">
              <a:buNone/>
            </a:pPr>
            <a:r>
              <a:rPr lang="en-US" sz="6600" b="1" dirty="0">
                <a:solidFill>
                  <a:srgbClr val="C00000"/>
                </a:solidFill>
                <a:latin typeface="Times New Roman" pitchFamily="18" charset="0"/>
                <a:cs typeface="Times New Roman" pitchFamily="18" charset="0"/>
              </a:rPr>
              <a:t>Constipation causes : </a:t>
            </a:r>
          </a:p>
          <a:p>
            <a:pPr marL="0" indent="0">
              <a:lnSpc>
                <a:spcPct val="120000"/>
              </a:lnSpc>
              <a:buNone/>
            </a:pPr>
            <a:r>
              <a:rPr lang="en-US" sz="4400" dirty="0">
                <a:latin typeface="Times New Roman" pitchFamily="18" charset="0"/>
                <a:cs typeface="Times New Roman" pitchFamily="18" charset="0"/>
              </a:rPr>
              <a:t>1. Underlying disease,</a:t>
            </a:r>
          </a:p>
          <a:p>
            <a:pPr>
              <a:lnSpc>
                <a:spcPct val="120000"/>
              </a:lnSpc>
              <a:spcBef>
                <a:spcPts val="0"/>
              </a:spcBef>
              <a:buFont typeface="Wingdings" panose="05000000000000000000" pitchFamily="2" charset="2"/>
              <a:buChar char="ü"/>
            </a:pPr>
            <a:r>
              <a:rPr lang="en-US" sz="4400" dirty="0">
                <a:solidFill>
                  <a:schemeClr val="tx1">
                    <a:lumMod val="95000"/>
                    <a:lumOff val="5000"/>
                  </a:schemeClr>
                </a:solidFill>
                <a:latin typeface="Times New Roman" pitchFamily="18" charset="0"/>
                <a:cs typeface="Times New Roman" pitchFamily="18" charset="0"/>
              </a:rPr>
              <a:t>Anatomic: Congenital anorectal malformation (Anal stenosis, Imperforate)</a:t>
            </a:r>
          </a:p>
          <a:p>
            <a:pPr>
              <a:lnSpc>
                <a:spcPct val="120000"/>
              </a:lnSpc>
              <a:spcBef>
                <a:spcPts val="0"/>
              </a:spcBef>
              <a:buFont typeface="Wingdings" panose="05000000000000000000" pitchFamily="2" charset="2"/>
              <a:buChar char="ü"/>
            </a:pPr>
            <a:r>
              <a:rPr lang="en-US" sz="4400" dirty="0">
                <a:solidFill>
                  <a:schemeClr val="tx1">
                    <a:lumMod val="95000"/>
                    <a:lumOff val="5000"/>
                  </a:schemeClr>
                </a:solidFill>
                <a:latin typeface="Times New Roman" pitchFamily="18" charset="0"/>
                <a:cs typeface="Times New Roman" pitchFamily="18" charset="0"/>
              </a:rPr>
              <a:t>Abnormal musculature: Down syndrome</a:t>
            </a:r>
          </a:p>
          <a:p>
            <a:pPr>
              <a:lnSpc>
                <a:spcPct val="120000"/>
              </a:lnSpc>
              <a:spcBef>
                <a:spcPts val="0"/>
              </a:spcBef>
              <a:buFont typeface="Wingdings" panose="05000000000000000000" pitchFamily="2" charset="2"/>
              <a:buChar char="ü"/>
            </a:pPr>
            <a:r>
              <a:rPr lang="en-US" sz="4400" dirty="0">
                <a:solidFill>
                  <a:schemeClr val="tx1">
                    <a:lumMod val="95000"/>
                    <a:lumOff val="5000"/>
                  </a:schemeClr>
                </a:solidFill>
                <a:latin typeface="Times New Roman" pitchFamily="18" charset="0"/>
                <a:cs typeface="Times New Roman" pitchFamily="18" charset="0"/>
              </a:rPr>
              <a:t>Cystic fibrosis</a:t>
            </a:r>
          </a:p>
          <a:p>
            <a:pPr>
              <a:lnSpc>
                <a:spcPct val="120000"/>
              </a:lnSpc>
              <a:spcBef>
                <a:spcPts val="0"/>
              </a:spcBef>
              <a:buFont typeface="Wingdings" panose="05000000000000000000" pitchFamily="2" charset="2"/>
              <a:buChar char="ü"/>
            </a:pPr>
            <a:r>
              <a:rPr lang="en-US" sz="4400" dirty="0">
                <a:solidFill>
                  <a:schemeClr val="tx1">
                    <a:lumMod val="95000"/>
                    <a:lumOff val="5000"/>
                  </a:schemeClr>
                </a:solidFill>
                <a:latin typeface="Times New Roman" pitchFamily="18" charset="0"/>
                <a:cs typeface="Times New Roman" pitchFamily="18" charset="0"/>
              </a:rPr>
              <a:t>Cow’s milk protein intolerance</a:t>
            </a:r>
            <a:endParaRPr lang="en-US" sz="4400" dirty="0">
              <a:latin typeface="Times New Roman" pitchFamily="18" charset="0"/>
              <a:cs typeface="Times New Roman" pitchFamily="18" charset="0"/>
            </a:endParaRPr>
          </a:p>
          <a:p>
            <a:pPr marL="0" indent="0">
              <a:lnSpc>
                <a:spcPct val="120000"/>
              </a:lnSpc>
              <a:buNone/>
            </a:pPr>
            <a:r>
              <a:rPr lang="en-US" sz="4400" dirty="0">
                <a:latin typeface="Times New Roman" pitchFamily="18" charset="0"/>
                <a:cs typeface="Times New Roman" pitchFamily="18" charset="0"/>
              </a:rPr>
              <a:t>2. Diet low fiber high milk </a:t>
            </a:r>
          </a:p>
          <a:p>
            <a:pPr marL="0" indent="0">
              <a:lnSpc>
                <a:spcPct val="120000"/>
              </a:lnSpc>
              <a:buNone/>
            </a:pPr>
            <a:r>
              <a:rPr lang="en-US" sz="4400" dirty="0">
                <a:latin typeface="Times New Roman" pitchFamily="18" charset="0"/>
                <a:cs typeface="Times New Roman" pitchFamily="18" charset="0"/>
              </a:rPr>
              <a:t>3. Psychological factors</a:t>
            </a:r>
          </a:p>
          <a:p>
            <a:pPr marL="0" indent="0">
              <a:lnSpc>
                <a:spcPct val="120000"/>
              </a:lnSpc>
              <a:buNone/>
            </a:pPr>
            <a:r>
              <a:rPr lang="en-US" sz="4400" dirty="0">
                <a:latin typeface="Times New Roman" pitchFamily="18" charset="0"/>
                <a:cs typeface="Times New Roman" pitchFamily="18" charset="0"/>
              </a:rPr>
              <a:t>4. Medication </a:t>
            </a:r>
          </a:p>
          <a:p>
            <a:pPr marL="0" indent="0">
              <a:lnSpc>
                <a:spcPct val="120000"/>
              </a:lnSpc>
              <a:buNone/>
            </a:pPr>
            <a:r>
              <a:rPr lang="en-US" sz="4400" dirty="0">
                <a:latin typeface="Times New Roman" pitchFamily="18" charset="0"/>
                <a:cs typeface="Times New Roman" pitchFamily="18" charset="0"/>
              </a:rPr>
              <a:t>5. Major change in the child daily routine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7200" b="1" dirty="0">
                <a:solidFill>
                  <a:srgbClr val="C00000"/>
                </a:solidFill>
                <a:latin typeface="Times New Roman" pitchFamily="18" charset="0"/>
                <a:cs typeface="Times New Roman" pitchFamily="18" charset="0"/>
              </a:rPr>
            </a:br>
            <a:r>
              <a:rPr lang="en-US" sz="7200" b="1" dirty="0">
                <a:solidFill>
                  <a:srgbClr val="C00000"/>
                </a:solidFill>
                <a:latin typeface="Times New Roman" pitchFamily="18" charset="0"/>
                <a:cs typeface="Times New Roman" pitchFamily="18" charset="0"/>
              </a:rPr>
              <a:t>Cleft Palate</a:t>
            </a:r>
            <a:br>
              <a:rPr lang="en-US" sz="7200" dirty="0">
                <a:solidFill>
                  <a:srgbClr val="C00000"/>
                </a:solidFill>
                <a:latin typeface="Times New Roman" pitchFamily="18" charset="0"/>
                <a:cs typeface="Times New Roman" pitchFamily="18" charset="0"/>
              </a:rPr>
            </a:b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765281" cy="5105400"/>
          </a:xfrm>
        </p:spPr>
        <p:txBody>
          <a:bodyPr>
            <a:normAutofit/>
          </a:bodyPr>
          <a:lstStyle/>
          <a:p>
            <a:pPr lvl="0">
              <a:buNone/>
            </a:pPr>
            <a:r>
              <a:rPr lang="en-US" sz="6000" u="sng" dirty="0">
                <a:latin typeface="Times New Roman" pitchFamily="18" charset="0"/>
                <a:cs typeface="Times New Roman" pitchFamily="18" charset="0"/>
              </a:rPr>
              <a:t>Problems </a:t>
            </a:r>
          </a:p>
          <a:p>
            <a:pPr lvl="0"/>
            <a:r>
              <a:rPr lang="en-US" sz="6000" dirty="0">
                <a:latin typeface="Times New Roman" pitchFamily="18" charset="0"/>
                <a:cs typeface="Times New Roman" pitchFamily="18" charset="0"/>
              </a:rPr>
              <a:t>Altered dentition and speech dysfunction</a:t>
            </a:r>
          </a:p>
          <a:p>
            <a:pPr lvl="0"/>
            <a:r>
              <a:rPr lang="en-US" sz="6000" dirty="0">
                <a:latin typeface="Times New Roman" pitchFamily="18" charset="0"/>
                <a:cs typeface="Times New Roman" pitchFamily="18" charset="0"/>
              </a:rPr>
              <a:t>Frequent episodes of Otitis Media, (due to opening into nasopharynx) </a:t>
            </a:r>
          </a:p>
          <a:p>
            <a:pPr lvl="0"/>
            <a:endParaRPr lang="en-US" sz="60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2521" y="1"/>
            <a:ext cx="12059479" cy="7140416"/>
          </a:xfrm>
          <a:prstGeom prst="rect">
            <a:avLst/>
          </a:prstGeom>
          <a:noFill/>
          <a:ln w="9525">
            <a:noFill/>
            <a:miter lim="800000"/>
            <a:headEnd/>
            <a:tailEnd/>
          </a:ln>
          <a:effectLst/>
        </p:spPr>
        <p:txBody>
          <a:bodyPr wrap="square">
            <a:spAutoFit/>
          </a:bodyPr>
          <a:lstStyle/>
          <a:p>
            <a:pPr algn="ctr"/>
            <a:r>
              <a:rPr lang="en-GB" sz="8000" b="1" dirty="0">
                <a:solidFill>
                  <a:srgbClr val="C00000"/>
                </a:solidFill>
                <a:latin typeface="Times New Roman" pitchFamily="18" charset="0"/>
                <a:cs typeface="Times New Roman" pitchFamily="18" charset="0"/>
              </a:rPr>
              <a:t>Symptoms</a:t>
            </a:r>
            <a:endParaRPr lang="en-GB" sz="5400" b="1" dirty="0">
              <a:solidFill>
                <a:srgbClr val="C00000"/>
              </a:solidFill>
              <a:latin typeface="Times New Roman" pitchFamily="18" charset="0"/>
              <a:cs typeface="Times New Roman" pitchFamily="18" charset="0"/>
            </a:endParaRPr>
          </a:p>
          <a:p>
            <a:pPr>
              <a:buClr>
                <a:srgbClr val="FF0000"/>
              </a:buClr>
              <a:buFont typeface="Wingdings" pitchFamily="2" charset="2"/>
              <a:buChar char="v"/>
            </a:pPr>
            <a:r>
              <a:rPr lang="en-GB" sz="3600" dirty="0">
                <a:latin typeface="Times New Roman" pitchFamily="18" charset="0"/>
                <a:cs typeface="Times New Roman" pitchFamily="18" charset="0"/>
              </a:rPr>
              <a:t>Difficulty in evacuation</a:t>
            </a:r>
          </a:p>
          <a:p>
            <a:pPr>
              <a:buClr>
                <a:srgbClr val="FF0000"/>
              </a:buClr>
              <a:buFont typeface="Wingdings" pitchFamily="2" charset="2"/>
              <a:buChar char="v"/>
            </a:pPr>
            <a:r>
              <a:rPr lang="en-GB" sz="3600" dirty="0">
                <a:latin typeface="Times New Roman" pitchFamily="18" charset="0"/>
                <a:cs typeface="Times New Roman" pitchFamily="18" charset="0"/>
              </a:rPr>
              <a:t>Hard, Sticky, Bad odour faeces</a:t>
            </a:r>
          </a:p>
          <a:p>
            <a:pPr>
              <a:buClr>
                <a:srgbClr val="FF0000"/>
              </a:buClr>
              <a:buFont typeface="Wingdings" pitchFamily="2" charset="2"/>
              <a:buChar char="v"/>
            </a:pPr>
            <a:r>
              <a:rPr lang="en-GB" sz="3600" dirty="0">
                <a:latin typeface="Times New Roman" pitchFamily="18" charset="0"/>
                <a:cs typeface="Times New Roman" pitchFamily="18" charset="0"/>
              </a:rPr>
              <a:t>Gastric distension</a:t>
            </a:r>
          </a:p>
          <a:p>
            <a:pPr>
              <a:buClr>
                <a:srgbClr val="FF0000"/>
              </a:buClr>
              <a:buFont typeface="Wingdings" pitchFamily="2" charset="2"/>
              <a:buChar char="v"/>
            </a:pPr>
            <a:r>
              <a:rPr lang="en-GB" sz="3600" dirty="0">
                <a:latin typeface="Times New Roman" pitchFamily="18" charset="0"/>
                <a:cs typeface="Times New Roman" pitchFamily="18" charset="0"/>
              </a:rPr>
              <a:t>Burping and Indigestion</a:t>
            </a:r>
          </a:p>
          <a:p>
            <a:pPr>
              <a:buClr>
                <a:srgbClr val="FF0000"/>
              </a:buClr>
              <a:buFont typeface="Wingdings" pitchFamily="2" charset="2"/>
              <a:buChar char="v"/>
            </a:pPr>
            <a:r>
              <a:rPr lang="en-GB" sz="3600" dirty="0">
                <a:latin typeface="Times New Roman" pitchFamily="18" charset="0"/>
                <a:cs typeface="Times New Roman" pitchFamily="18" charset="0"/>
              </a:rPr>
              <a:t>Headache, epigastric legs, heal, neck , shoulder, low back pain</a:t>
            </a:r>
          </a:p>
          <a:p>
            <a:pPr>
              <a:buClr>
                <a:srgbClr val="FF0000"/>
              </a:buClr>
              <a:buFont typeface="Wingdings" pitchFamily="2" charset="2"/>
              <a:buChar char="v"/>
            </a:pPr>
            <a:r>
              <a:rPr lang="en-GB" sz="3600" dirty="0">
                <a:latin typeface="Times New Roman" pitchFamily="18" charset="0"/>
                <a:cs typeface="Times New Roman" pitchFamily="18" charset="0"/>
              </a:rPr>
              <a:t>Nausea, Vomiting</a:t>
            </a:r>
          </a:p>
          <a:p>
            <a:pPr>
              <a:buClr>
                <a:srgbClr val="FF0000"/>
              </a:buClr>
              <a:buFont typeface="Wingdings" pitchFamily="2" charset="2"/>
              <a:buChar char="v"/>
            </a:pPr>
            <a:r>
              <a:rPr lang="en-GB" sz="3600" dirty="0">
                <a:latin typeface="Times New Roman" pitchFamily="18" charset="0"/>
                <a:cs typeface="Times New Roman" pitchFamily="18" charset="0"/>
              </a:rPr>
              <a:t>Pain in the</a:t>
            </a:r>
          </a:p>
          <a:p>
            <a:pPr>
              <a:buClr>
                <a:srgbClr val="FF0000"/>
              </a:buClr>
              <a:buFont typeface="Wingdings" pitchFamily="2" charset="2"/>
              <a:buChar char="v"/>
            </a:pPr>
            <a:r>
              <a:rPr lang="en-GB" sz="3600" dirty="0">
                <a:latin typeface="Times New Roman" pitchFamily="18" charset="0"/>
                <a:cs typeface="Times New Roman" pitchFamily="18" charset="0"/>
              </a:rPr>
              <a:t>Drowsiness, Lazy feeling </a:t>
            </a:r>
          </a:p>
          <a:p>
            <a:pPr>
              <a:buClr>
                <a:srgbClr val="FF0000"/>
              </a:buClr>
              <a:buFont typeface="Wingdings" pitchFamily="2" charset="2"/>
              <a:buChar char="v"/>
            </a:pPr>
            <a:r>
              <a:rPr lang="en-GB" sz="3600" dirty="0">
                <a:latin typeface="Times New Roman" pitchFamily="18" charset="0"/>
                <a:cs typeface="Times New Roman" pitchFamily="18" charset="0"/>
              </a:rPr>
              <a:t>Lack of appetite </a:t>
            </a:r>
            <a:endParaRPr lang="en-US" sz="3600" dirty="0">
              <a:latin typeface="Times New Roman" pitchFamily="18" charset="0"/>
              <a:cs typeface="Times New Roman" pitchFamily="18" charset="0"/>
            </a:endParaRPr>
          </a:p>
          <a:p>
            <a:pPr>
              <a:buClr>
                <a:srgbClr val="FF0000"/>
              </a:buClr>
              <a:buFont typeface="Wingdings" pitchFamily="2" charset="2"/>
              <a:buChar char="v"/>
            </a:pPr>
            <a:endParaRPr lang="en-US" sz="5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228600"/>
            <a:ext cx="11993218" cy="6248400"/>
          </a:xfrm>
        </p:spPr>
        <p:txBody>
          <a:bodyPr/>
          <a:lstStyle/>
          <a:p>
            <a:pPr algn="ctr">
              <a:buNone/>
            </a:pPr>
            <a:r>
              <a:rPr lang="en-US" sz="6000" b="1" dirty="0">
                <a:solidFill>
                  <a:srgbClr val="C00000"/>
                </a:solidFill>
                <a:latin typeface="Times New Roman" panose="02020603050405020304" pitchFamily="18" charset="0"/>
                <a:cs typeface="Times New Roman" panose="02020603050405020304" pitchFamily="18" charset="0"/>
              </a:rPr>
              <a:t>Diagnostic tests </a:t>
            </a:r>
          </a:p>
          <a:p>
            <a:r>
              <a:rPr lang="en-US" sz="6000" dirty="0">
                <a:latin typeface="Times New Roman" pitchFamily="18" charset="0"/>
                <a:cs typeface="Times New Roman" pitchFamily="18" charset="0"/>
              </a:rPr>
              <a:t>History and physical exam </a:t>
            </a:r>
          </a:p>
          <a:p>
            <a:r>
              <a:rPr lang="en-US" sz="6000" dirty="0">
                <a:latin typeface="Times New Roman" pitchFamily="18" charset="0"/>
                <a:cs typeface="Times New Roman" pitchFamily="18" charset="0"/>
              </a:rPr>
              <a:t>Abdominal radiology </a:t>
            </a:r>
          </a:p>
          <a:p>
            <a:r>
              <a:rPr lang="en-US" sz="6000" dirty="0">
                <a:latin typeface="Times New Roman" pitchFamily="18" charset="0"/>
                <a:cs typeface="Times New Roman" pitchFamily="18" charset="0"/>
              </a:rPr>
              <a:t>Rectal exam should be avoided in children as much as possible </a:t>
            </a:r>
          </a:p>
          <a:p>
            <a:endParaRPr lang="en-US"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8539" y="0"/>
            <a:ext cx="11330609" cy="1143000"/>
          </a:xfrm>
        </p:spPr>
        <p:txBody>
          <a:bodyPr>
            <a:noAutofit/>
          </a:bodyPr>
          <a:lstStyle/>
          <a:p>
            <a:pPr algn="ctr"/>
            <a:r>
              <a:rPr lang="en-US" sz="4800" b="1" dirty="0">
                <a:solidFill>
                  <a:srgbClr val="C00000"/>
                </a:solidFill>
                <a:latin typeface="Times New Roman" pitchFamily="18" charset="0"/>
                <a:cs typeface="Times New Roman" pitchFamily="18" charset="0"/>
              </a:rPr>
              <a:t>Medical Management Of Constipation</a:t>
            </a:r>
          </a:p>
        </p:txBody>
      </p:sp>
      <p:sp>
        <p:nvSpPr>
          <p:cNvPr id="123907" name="Rectangle 3"/>
          <p:cNvSpPr>
            <a:spLocks noGrp="1" noChangeArrowheads="1"/>
          </p:cNvSpPr>
          <p:nvPr>
            <p:ph type="body" idx="1"/>
          </p:nvPr>
        </p:nvSpPr>
        <p:spPr>
          <a:xfrm>
            <a:off x="0" y="1219200"/>
            <a:ext cx="12191999" cy="5638800"/>
          </a:xfrm>
        </p:spPr>
        <p:txBody>
          <a:bodyPr>
            <a:normAutofit/>
          </a:bodyPr>
          <a:lstStyle/>
          <a:p>
            <a:pPr>
              <a:lnSpc>
                <a:spcPct val="100000"/>
              </a:lnSpc>
            </a:pPr>
            <a:r>
              <a:rPr lang="en-US" sz="4000" dirty="0">
                <a:latin typeface="Times New Roman" pitchFamily="18" charset="0"/>
                <a:cs typeface="Times New Roman" pitchFamily="18" charset="0"/>
              </a:rPr>
              <a:t>Fiber, fluids, and stool softeners </a:t>
            </a:r>
          </a:p>
          <a:p>
            <a:pPr>
              <a:lnSpc>
                <a:spcPct val="100000"/>
              </a:lnSpc>
            </a:pPr>
            <a:r>
              <a:rPr lang="en-US" sz="4000" dirty="0">
                <a:latin typeface="Times New Roman" pitchFamily="18" charset="0"/>
                <a:cs typeface="Times New Roman" pitchFamily="18" charset="0"/>
              </a:rPr>
              <a:t>Usually involves 2 stages (for severe constipation)</a:t>
            </a:r>
          </a:p>
          <a:p>
            <a:pPr>
              <a:lnSpc>
                <a:spcPct val="100000"/>
              </a:lnSpc>
              <a:buNone/>
            </a:pPr>
            <a:r>
              <a:rPr lang="en-US" sz="4000" dirty="0">
                <a:latin typeface="Times New Roman" pitchFamily="18" charset="0"/>
                <a:cs typeface="Times New Roman" pitchFamily="18" charset="0"/>
              </a:rPr>
              <a:t>1-Soften stool (Lactulose) ,Colace</a:t>
            </a:r>
          </a:p>
          <a:p>
            <a:pPr>
              <a:lnSpc>
                <a:spcPct val="100000"/>
              </a:lnSpc>
              <a:buNone/>
            </a:pPr>
            <a:r>
              <a:rPr lang="en-US" sz="4000" dirty="0">
                <a:latin typeface="Times New Roman" pitchFamily="18" charset="0"/>
                <a:cs typeface="Times New Roman" pitchFamily="18" charset="0"/>
              </a:rPr>
              <a:t>2-Evacuate stool (laxative) sorbitol, Polyethylene glycol, Dulcolax, Senna</a:t>
            </a:r>
            <a:endParaRPr lang="en-US" sz="4000" dirty="0"/>
          </a:p>
          <a:p>
            <a:pPr>
              <a:lnSpc>
                <a:spcPct val="100000"/>
              </a:lnSpc>
            </a:pPr>
            <a:r>
              <a:rPr lang="en-US" sz="4000" dirty="0">
                <a:latin typeface="Times New Roman" pitchFamily="18" charset="0"/>
                <a:cs typeface="Times New Roman" pitchFamily="18" charset="0"/>
              </a:rPr>
              <a:t>Enemas </a:t>
            </a:r>
          </a:p>
          <a:p>
            <a:pPr>
              <a:lnSpc>
                <a:spcPct val="100000"/>
              </a:lnSpc>
            </a:pPr>
            <a:r>
              <a:rPr lang="en-US" sz="4000" b="1" dirty="0">
                <a:solidFill>
                  <a:srgbClr val="C00000"/>
                </a:solidFill>
                <a:latin typeface="Times New Roman" pitchFamily="18" charset="0"/>
                <a:cs typeface="Times New Roman" pitchFamily="18" charset="0"/>
              </a:rPr>
              <a:t>DO NOT </a:t>
            </a:r>
            <a:r>
              <a:rPr lang="en-US" sz="4000" dirty="0">
                <a:latin typeface="Times New Roman" pitchFamily="18" charset="0"/>
                <a:cs typeface="Times New Roman" pitchFamily="18" charset="0"/>
              </a:rPr>
              <a:t>give laxatives or enemas to children without doctor order</a:t>
            </a:r>
          </a:p>
          <a:p>
            <a:pPr>
              <a:buFontTx/>
              <a:buNone/>
            </a:pPr>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9" y="152400"/>
            <a:ext cx="12019722" cy="6477000"/>
          </a:xfrm>
        </p:spPr>
        <p:txBody>
          <a:bodyPr>
            <a:normAutofit/>
          </a:bodyPr>
          <a:lstStyle/>
          <a:p>
            <a:pPr algn="ctr">
              <a:buNone/>
            </a:pPr>
            <a:r>
              <a:rPr lang="en-US" sz="6600" b="1" dirty="0">
                <a:solidFill>
                  <a:srgbClr val="C00000"/>
                </a:solidFill>
                <a:latin typeface="Times New Roman" pitchFamily="18" charset="0"/>
                <a:cs typeface="Times New Roman" pitchFamily="18" charset="0"/>
              </a:rPr>
              <a:t>Prevention</a:t>
            </a:r>
            <a:endParaRPr lang="en-US" sz="5400" b="1" dirty="0">
              <a:solidFill>
                <a:srgbClr val="C00000"/>
              </a:solidFill>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Avoiding constipation altogether is easier than treating it, but involves the same lifestyle measures:</a:t>
            </a:r>
          </a:p>
          <a:p>
            <a:r>
              <a:rPr lang="en-US" sz="3600" dirty="0">
                <a:latin typeface="Times New Roman" pitchFamily="18" charset="0"/>
                <a:cs typeface="Times New Roman" pitchFamily="18" charset="0"/>
              </a:rPr>
              <a:t>Eat lots of fiber.</a:t>
            </a:r>
          </a:p>
          <a:p>
            <a:r>
              <a:rPr lang="en-US" sz="3600" dirty="0">
                <a:latin typeface="Times New Roman" pitchFamily="18" charset="0"/>
                <a:cs typeface="Times New Roman" pitchFamily="18" charset="0"/>
              </a:rPr>
              <a:t>Drink plenty of fluids each day (at least 8 glasses of water per day).</a:t>
            </a:r>
          </a:p>
          <a:p>
            <a:r>
              <a:rPr lang="en-US" sz="3600" dirty="0">
                <a:latin typeface="Times New Roman" pitchFamily="18" charset="0"/>
                <a:cs typeface="Times New Roman" pitchFamily="18" charset="0"/>
              </a:rPr>
              <a:t>Exercise regularly.</a:t>
            </a:r>
          </a:p>
          <a:p>
            <a:r>
              <a:rPr lang="en-US" sz="3600" dirty="0">
                <a:latin typeface="Times New Roman" pitchFamily="18" charset="0"/>
                <a:cs typeface="Times New Roman" pitchFamily="18" charset="0"/>
              </a:rPr>
              <a:t>Go to the bathroom when there is urge.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7077"/>
            <a:ext cx="12192000" cy="6380921"/>
          </a:xfrm>
        </p:spPr>
        <p:txBody>
          <a:bodyPr>
            <a:normAutofit fontScale="32500" lnSpcReduction="20000"/>
          </a:bodyPr>
          <a:lstStyle/>
          <a:p>
            <a:pPr algn="ctr">
              <a:buNone/>
            </a:pPr>
            <a:r>
              <a:rPr lang="en-US" sz="16600" b="1" dirty="0">
                <a:solidFill>
                  <a:srgbClr val="C00000"/>
                </a:solidFill>
                <a:latin typeface="Times New Roman" panose="02020603050405020304" pitchFamily="18" charset="0"/>
                <a:cs typeface="Times New Roman" panose="02020603050405020304" pitchFamily="18" charset="0"/>
              </a:rPr>
              <a:t>13) Children with APPENDICITIS</a:t>
            </a:r>
          </a:p>
          <a:p>
            <a:r>
              <a:rPr lang="en-US" sz="11100" dirty="0">
                <a:latin typeface="Times New Roman" panose="02020603050405020304" pitchFamily="18" charset="0"/>
                <a:cs typeface="Times New Roman" panose="02020603050405020304" pitchFamily="18" charset="0"/>
              </a:rPr>
              <a:t>Is an inflammation of appendix. Occurs most often in adolescent males (10-19yr). Rare in children under 2 years </a:t>
            </a:r>
          </a:p>
          <a:p>
            <a:pPr>
              <a:lnSpc>
                <a:spcPct val="120000"/>
              </a:lnSpc>
            </a:pPr>
            <a:r>
              <a:rPr lang="en-US" sz="11100" dirty="0">
                <a:latin typeface="Times" panose="02020603050405020304" pitchFamily="18" charset="0"/>
                <a:cs typeface="Times" panose="02020603050405020304" pitchFamily="18" charset="0"/>
              </a:rPr>
              <a:t>Caused when the opening from the appendix into the cecum becomes blocked. The blockage may be due to a build-up of thick mucus within the appendix or to stool that enters the appendix from the cecum. </a:t>
            </a:r>
          </a:p>
          <a:p>
            <a:pPr>
              <a:lnSpc>
                <a:spcPct val="120000"/>
              </a:lnSpc>
            </a:pPr>
            <a:r>
              <a:rPr lang="en-US" sz="11100" dirty="0">
                <a:latin typeface="Times" panose="02020603050405020304" pitchFamily="18" charset="0"/>
                <a:cs typeface="Times" panose="02020603050405020304" pitchFamily="18" charset="0"/>
              </a:rPr>
              <a:t>As edema continues, vascular supply is compromised, bacteria followed by an immune response…can lead to rupture.</a:t>
            </a:r>
          </a:p>
          <a:p>
            <a:pPr>
              <a:buNone/>
            </a:pPr>
            <a:endParaRPr lang="en-US" sz="8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lgn="ctr" eaLnBrk="0" hangingPunct="0">
              <a:buNone/>
              <a:tabLst>
                <a:tab pos="457200" algn="l"/>
              </a:tabLst>
            </a:pPr>
            <a:r>
              <a:rPr lang="en-US" sz="6000" b="1" dirty="0">
                <a:solidFill>
                  <a:srgbClr val="C00000"/>
                </a:solidFill>
                <a:latin typeface="Times New Roman" pitchFamily="18" charset="0"/>
                <a:cs typeface="Times New Roman" pitchFamily="18" charset="0"/>
                <a:sym typeface="Wingdings" pitchFamily="2" charset="2"/>
              </a:rPr>
              <a:t>Signs and symptoms  </a:t>
            </a:r>
            <a:r>
              <a:rPr lang="en-US" sz="6000" b="1" dirty="0">
                <a:solidFill>
                  <a:srgbClr val="C00000"/>
                </a:solidFill>
                <a:latin typeface="Times New Roman" pitchFamily="18" charset="0"/>
                <a:cs typeface="Times New Roman" pitchFamily="18" charset="0"/>
              </a:rPr>
              <a:t>Appendicitis</a:t>
            </a:r>
            <a:endParaRPr lang="en-US" sz="6000" b="1" dirty="0">
              <a:solidFill>
                <a:srgbClr val="C00000"/>
              </a:solidFill>
              <a:latin typeface="Times New Roman" pitchFamily="18" charset="0"/>
              <a:cs typeface="Times New Roman" pitchFamily="18" charset="0"/>
              <a:sym typeface="Wingdings" pitchFamily="2" charset="2"/>
            </a:endParaRPr>
          </a:p>
          <a:p>
            <a:pPr eaLnBrk="0" hangingPunct="0">
              <a:lnSpc>
                <a:spcPct val="100000"/>
              </a:lnSpc>
              <a:buFont typeface="Wingdings" panose="05000000000000000000" pitchFamily="2" charset="2"/>
              <a:buChar char="§"/>
              <a:tabLst>
                <a:tab pos="457200" algn="l"/>
              </a:tabLst>
            </a:pPr>
            <a:r>
              <a:rPr lang="en-US" sz="4000" dirty="0">
                <a:solidFill>
                  <a:schemeClr val="tx1">
                    <a:lumMod val="95000"/>
                    <a:lumOff val="5000"/>
                  </a:schemeClr>
                </a:solidFill>
                <a:latin typeface="Times New Roman" pitchFamily="18" charset="0"/>
                <a:cs typeface="Times New Roman" pitchFamily="18" charset="0"/>
                <a:sym typeface="Wingdings" pitchFamily="2" charset="2"/>
              </a:rPr>
              <a:t>Pain on the umbilical area and throughout the abdomen then become localized at right lower quadrant (RLQ) specifically at </a:t>
            </a:r>
            <a:r>
              <a:rPr lang="en-US" sz="4000" b="1" u="sng" dirty="0" err="1">
                <a:solidFill>
                  <a:schemeClr val="tx1">
                    <a:lumMod val="95000"/>
                    <a:lumOff val="5000"/>
                  </a:schemeClr>
                </a:solidFill>
                <a:latin typeface="Times New Roman" pitchFamily="18" charset="0"/>
                <a:cs typeface="Times New Roman" pitchFamily="18" charset="0"/>
                <a:sym typeface="Wingdings" pitchFamily="2" charset="2"/>
              </a:rPr>
              <a:t>mcburney’s</a:t>
            </a:r>
            <a:r>
              <a:rPr lang="en-US" sz="4000" b="1" u="sng" dirty="0">
                <a:solidFill>
                  <a:schemeClr val="tx1">
                    <a:lumMod val="95000"/>
                    <a:lumOff val="5000"/>
                  </a:schemeClr>
                </a:solidFill>
                <a:latin typeface="Times New Roman" pitchFamily="18" charset="0"/>
                <a:cs typeface="Times New Roman" pitchFamily="18" charset="0"/>
                <a:sym typeface="Wingdings" pitchFamily="2" charset="2"/>
              </a:rPr>
              <a:t> point</a:t>
            </a:r>
          </a:p>
          <a:p>
            <a:pPr eaLnBrk="0" hangingPunct="0">
              <a:lnSpc>
                <a:spcPct val="100000"/>
              </a:lnSpc>
              <a:buFont typeface="Wingdings" panose="05000000000000000000" pitchFamily="2" charset="2"/>
              <a:buChar char="§"/>
              <a:tabLst>
                <a:tab pos="457200" algn="l"/>
              </a:tabLst>
            </a:pPr>
            <a:r>
              <a:rPr lang="en-US" sz="4000" dirty="0">
                <a:solidFill>
                  <a:schemeClr val="tx1">
                    <a:lumMod val="95000"/>
                    <a:lumOff val="5000"/>
                  </a:schemeClr>
                </a:solidFill>
                <a:latin typeface="Times New Roman" pitchFamily="18" charset="0"/>
                <a:cs typeface="Times New Roman" pitchFamily="18" charset="0"/>
                <a:sym typeface="Wingdings" pitchFamily="2" charset="2"/>
              </a:rPr>
              <a:t>Nausea, vomiting</a:t>
            </a:r>
          </a:p>
          <a:p>
            <a:pPr eaLnBrk="0" hangingPunct="0">
              <a:lnSpc>
                <a:spcPct val="100000"/>
              </a:lnSpc>
              <a:buFont typeface="Wingdings" panose="05000000000000000000" pitchFamily="2" charset="2"/>
              <a:buChar char="§"/>
              <a:tabLst>
                <a:tab pos="457200" algn="l"/>
              </a:tabLst>
            </a:pPr>
            <a:r>
              <a:rPr lang="en-US" sz="4000" dirty="0">
                <a:solidFill>
                  <a:schemeClr val="tx1">
                    <a:lumMod val="95000"/>
                    <a:lumOff val="5000"/>
                  </a:schemeClr>
                </a:solidFill>
                <a:latin typeface="Times New Roman" pitchFamily="18" charset="0"/>
                <a:cs typeface="Times New Roman" pitchFamily="18" charset="0"/>
                <a:sym typeface="Wingdings" pitchFamily="2" charset="2"/>
              </a:rPr>
              <a:t>Direct tenderness and rebound tenderness </a:t>
            </a:r>
            <a:r>
              <a:rPr lang="en-US" sz="4000" dirty="0">
                <a:latin typeface="Times New Roman" pitchFamily="18" charset="0"/>
                <a:cs typeface="Times New Roman" pitchFamily="18" charset="0"/>
                <a:sym typeface="Wingdings" pitchFamily="2" charset="2"/>
              </a:rPr>
              <a:t>in the RLQ</a:t>
            </a:r>
          </a:p>
          <a:p>
            <a:pPr eaLnBrk="0" hangingPunct="0">
              <a:lnSpc>
                <a:spcPct val="100000"/>
              </a:lnSpc>
              <a:buFont typeface="Wingdings" panose="05000000000000000000" pitchFamily="2" charset="2"/>
              <a:buChar char="§"/>
              <a:tabLst>
                <a:tab pos="457200" algn="l"/>
              </a:tabLst>
            </a:pPr>
            <a:r>
              <a:rPr lang="en-US" sz="4000" dirty="0">
                <a:latin typeface="Times New Roman" pitchFamily="18" charset="0"/>
                <a:cs typeface="Times New Roman" pitchFamily="18" charset="0"/>
                <a:sym typeface="Wingdings" pitchFamily="2" charset="2"/>
              </a:rPr>
              <a:t>Abdominal muscle rigidity</a:t>
            </a:r>
          </a:p>
          <a:p>
            <a:pPr eaLnBrk="0" hangingPunct="0">
              <a:lnSpc>
                <a:spcPct val="100000"/>
              </a:lnSpc>
              <a:buFont typeface="Wingdings" panose="05000000000000000000" pitchFamily="2" charset="2"/>
              <a:buChar char="§"/>
              <a:tabLst>
                <a:tab pos="457200" algn="l"/>
              </a:tabLst>
            </a:pPr>
            <a:r>
              <a:rPr lang="en-US" sz="4000" dirty="0">
                <a:latin typeface="Times New Roman" pitchFamily="18" charset="0"/>
                <a:cs typeface="Times New Roman" pitchFamily="18" charset="0"/>
                <a:sym typeface="Wingdings 3" pitchFamily="18" charset="2"/>
              </a:rPr>
              <a:t></a:t>
            </a:r>
            <a:r>
              <a:rPr lang="en-US" sz="4000" dirty="0">
                <a:latin typeface="Times New Roman" pitchFamily="18" charset="0"/>
                <a:cs typeface="Times New Roman" pitchFamily="18" charset="0"/>
                <a:sym typeface="Wingdings" pitchFamily="2" charset="2"/>
              </a:rPr>
              <a:t>WBC, neutrophil count above 75%</a:t>
            </a:r>
          </a:p>
          <a:p>
            <a:pPr eaLnBrk="0" hangingPunct="0">
              <a:lnSpc>
                <a:spcPct val="100000"/>
              </a:lnSpc>
              <a:buFont typeface="Wingdings" panose="05000000000000000000" pitchFamily="2" charset="2"/>
              <a:buChar char="§"/>
              <a:tabLst>
                <a:tab pos="457200" algn="l"/>
              </a:tabLst>
            </a:pPr>
            <a:r>
              <a:rPr lang="en-US" sz="4000" dirty="0">
                <a:latin typeface="Times New Roman" pitchFamily="18" charset="0"/>
                <a:cs typeface="Times New Roman" pitchFamily="18" charset="0"/>
                <a:sym typeface="Wingdings" pitchFamily="2" charset="2"/>
              </a:rPr>
              <a:t>Fever, temp= 38-38.5, </a:t>
            </a:r>
            <a:r>
              <a:rPr lang="en-US" sz="4000" dirty="0">
                <a:latin typeface="Times New Roman" pitchFamily="18" charset="0"/>
                <a:cs typeface="Times New Roman" pitchFamily="18" charset="0"/>
                <a:sym typeface="Wingdings 3" pitchFamily="18" charset="2"/>
              </a:rPr>
              <a:t></a:t>
            </a:r>
            <a:r>
              <a:rPr lang="en-US" sz="4000" dirty="0" err="1">
                <a:latin typeface="Times New Roman" pitchFamily="18" charset="0"/>
                <a:cs typeface="Times New Roman" pitchFamily="18" charset="0"/>
                <a:sym typeface="Wingdings 3" pitchFamily="18" charset="2"/>
              </a:rPr>
              <a:t>pr</a:t>
            </a:r>
            <a:endParaRPr lang="en-US" sz="4000" dirty="0">
              <a:latin typeface="Times New Roman" pitchFamily="18" charset="0"/>
              <a:cs typeface="Times New Roman" pitchFamily="18" charset="0"/>
              <a:sym typeface="Wingdings" pitchFamily="2" charset="2"/>
            </a:endParaRPr>
          </a:p>
          <a:p>
            <a:pPr eaLnBrk="0" hangingPunct="0">
              <a:lnSpc>
                <a:spcPct val="100000"/>
              </a:lnSpc>
              <a:buFont typeface="Wingdings" panose="05000000000000000000" pitchFamily="2" charset="2"/>
              <a:buChar char="§"/>
              <a:tabLst>
                <a:tab pos="457200" algn="l"/>
              </a:tabLst>
            </a:pPr>
            <a:r>
              <a:rPr lang="en-US" sz="4000" dirty="0">
                <a:latin typeface="Times New Roman" pitchFamily="18" charset="0"/>
                <a:cs typeface="Times New Roman" pitchFamily="18" charset="0"/>
                <a:sym typeface="Wingdings" pitchFamily="2" charset="2"/>
              </a:rPr>
              <a:t>Rigidity of the whole abdomen </a:t>
            </a:r>
            <a:r>
              <a:rPr lang="en-US" sz="4000" dirty="0">
                <a:latin typeface="Times New Roman" pitchFamily="18" charset="0"/>
                <a:cs typeface="Times New Roman" pitchFamily="18" charset="0"/>
              </a:rPr>
              <a:t>may indicate rupture and peritonitis</a:t>
            </a:r>
            <a:endParaRPr lang="en-US" sz="4000" dirty="0">
              <a:latin typeface="Times New Roman" pitchFamily="18" charset="0"/>
              <a:cs typeface="Times New Roman" pitchFamily="18" charset="0"/>
              <a:sym typeface="Wingdings" pitchFamily="2" charset="2"/>
            </a:endParaRP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152400"/>
            <a:ext cx="11860696" cy="1265238"/>
          </a:xfrm>
        </p:spPr>
        <p:txBody>
          <a:bodyPr>
            <a:noAutofit/>
          </a:bodyPr>
          <a:lstStyle/>
          <a:p>
            <a:pPr algn="ctr"/>
            <a:r>
              <a:rPr lang="en-US" sz="8000" b="1" dirty="0">
                <a:solidFill>
                  <a:srgbClr val="C00000"/>
                </a:solidFill>
                <a:latin typeface="Times New Roman" panose="02020603050405020304" pitchFamily="18" charset="0"/>
                <a:cs typeface="Times New Roman" panose="02020603050405020304" pitchFamily="18" charset="0"/>
              </a:rPr>
              <a:t>Appendicitis Diagnosis</a:t>
            </a:r>
          </a:p>
        </p:txBody>
      </p:sp>
      <p:sp>
        <p:nvSpPr>
          <p:cNvPr id="155651" name="Rectangle 3"/>
          <p:cNvSpPr>
            <a:spLocks noGrp="1" noChangeArrowheads="1"/>
          </p:cNvSpPr>
          <p:nvPr>
            <p:ph type="body" idx="1"/>
          </p:nvPr>
        </p:nvSpPr>
        <p:spPr>
          <a:xfrm>
            <a:off x="0" y="1371600"/>
            <a:ext cx="12192000" cy="5257800"/>
          </a:xfrm>
        </p:spPr>
        <p:txBody>
          <a:bodyPr/>
          <a:lstStyle/>
          <a:p>
            <a:r>
              <a:rPr lang="en-US" sz="4800" dirty="0">
                <a:latin typeface="Times New Roman" panose="02020603050405020304" pitchFamily="18" charset="0"/>
                <a:cs typeface="Times New Roman" panose="02020603050405020304" pitchFamily="18" charset="0"/>
              </a:rPr>
              <a:t>History  and Physical Exam</a:t>
            </a:r>
          </a:p>
          <a:p>
            <a:r>
              <a:rPr lang="en-US" sz="4800" dirty="0">
                <a:latin typeface="Times New Roman" panose="02020603050405020304" pitchFamily="18" charset="0"/>
                <a:cs typeface="Times New Roman" panose="02020603050405020304" pitchFamily="18" charset="0"/>
              </a:rPr>
              <a:t>Abdominal CT or ultrasound </a:t>
            </a:r>
          </a:p>
          <a:p>
            <a:r>
              <a:rPr lang="en-US" sz="4800" dirty="0">
                <a:latin typeface="Times New Roman" panose="02020603050405020304" pitchFamily="18" charset="0"/>
                <a:cs typeface="Times New Roman" panose="02020603050405020304" pitchFamily="18" charset="0"/>
              </a:rPr>
              <a:t>Labs: CBC: elevation of white blood cells. </a:t>
            </a:r>
          </a:p>
          <a:p>
            <a:endParaRPr lang="en-US"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126609" y="0"/>
            <a:ext cx="10312791" cy="1417638"/>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Appendicitis Managements </a:t>
            </a:r>
          </a:p>
        </p:txBody>
      </p:sp>
      <p:sp>
        <p:nvSpPr>
          <p:cNvPr id="3" name="Rectangle 2"/>
          <p:cNvSpPr/>
          <p:nvPr/>
        </p:nvSpPr>
        <p:spPr>
          <a:xfrm>
            <a:off x="126609" y="1603718"/>
            <a:ext cx="12065391" cy="3416320"/>
          </a:xfrm>
          <a:prstGeom prst="rect">
            <a:avLst/>
          </a:prstGeom>
        </p:spPr>
        <p:txBody>
          <a:bodyPr wrap="square">
            <a:spAutoFit/>
          </a:bodyPr>
          <a:lstStyle/>
          <a:p>
            <a:pPr marL="342900" indent="-342900">
              <a:buFont typeface="Wingdings" pitchFamily="2" charset="2"/>
              <a:buChar char="§"/>
              <a:defRPr/>
            </a:pPr>
            <a:r>
              <a:rPr lang="en-US" sz="5400" dirty="0">
                <a:latin typeface="Times New Roman" panose="02020603050405020304" pitchFamily="18" charset="0"/>
                <a:cs typeface="Times New Roman" panose="02020603050405020304" pitchFamily="18" charset="0"/>
              </a:rPr>
              <a:t>Surgery Appendectomy </a:t>
            </a:r>
          </a:p>
          <a:p>
            <a:pPr marL="342900" indent="-342900">
              <a:defRPr/>
            </a:pPr>
            <a:r>
              <a:rPr lang="en-US" sz="5400" dirty="0">
                <a:latin typeface="Times New Roman" panose="02020603050405020304" pitchFamily="18" charset="0"/>
                <a:cs typeface="Times New Roman" panose="02020603050405020304" pitchFamily="18" charset="0"/>
              </a:rPr>
              <a:t>as soon as possible to prevent rupture with subsequent peritonitis</a:t>
            </a:r>
          </a:p>
          <a:p>
            <a:pPr marL="342900" indent="-342900">
              <a:buFont typeface="Wingdings" pitchFamily="2" charset="2"/>
              <a:buChar char="§"/>
              <a:defRPr/>
            </a:pPr>
            <a:r>
              <a:rPr lang="en-US" sz="5400" dirty="0">
                <a:latin typeface="Times New Roman" panose="02020603050405020304" pitchFamily="18" charset="0"/>
                <a:cs typeface="Times New Roman" panose="02020603050405020304" pitchFamily="18" charset="0"/>
              </a:rPr>
              <a:t>Antibiotics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7200" b="1" dirty="0">
                <a:solidFill>
                  <a:srgbClr val="C00000"/>
                </a:solidFill>
                <a:latin typeface="Times New Roman" pitchFamily="18" charset="0"/>
                <a:cs typeface="Times New Roman" pitchFamily="18" charset="0"/>
              </a:rPr>
            </a:br>
            <a:r>
              <a:rPr lang="en-US" sz="7200" b="1" dirty="0">
                <a:solidFill>
                  <a:srgbClr val="C00000"/>
                </a:solidFill>
                <a:latin typeface="Times New Roman" pitchFamily="18" charset="0"/>
                <a:cs typeface="Times New Roman" pitchFamily="18" charset="0"/>
              </a:rPr>
              <a:t>Cleft Palate</a:t>
            </a:r>
            <a:br>
              <a:rPr lang="en-US" sz="7200" dirty="0">
                <a:solidFill>
                  <a:srgbClr val="C00000"/>
                </a:solidFill>
                <a:latin typeface="Times New Roman" pitchFamily="18" charset="0"/>
                <a:cs typeface="Times New Roman" pitchFamily="18" charset="0"/>
              </a:rPr>
            </a:b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fontScale="77500" lnSpcReduction="20000"/>
          </a:bodyPr>
          <a:lstStyle/>
          <a:p>
            <a:pPr>
              <a:buNone/>
            </a:pPr>
            <a:r>
              <a:rPr lang="en-US" sz="4800" dirty="0">
                <a:latin typeface="Times New Roman" pitchFamily="18" charset="0"/>
                <a:cs typeface="Times New Roman" pitchFamily="18" charset="0"/>
              </a:rPr>
              <a:t>Parents will care for child at home until surgical repair</a:t>
            </a:r>
            <a:r>
              <a:rPr lang="en-US" sz="4800" b="1" dirty="0">
                <a:latin typeface="Times New Roman" pitchFamily="18" charset="0"/>
                <a:cs typeface="Times New Roman" pitchFamily="18" charset="0"/>
              </a:rPr>
              <a:t>.</a:t>
            </a:r>
          </a:p>
          <a:p>
            <a:pPr>
              <a:buNone/>
            </a:pPr>
            <a:r>
              <a:rPr lang="en-US" sz="4800" b="1" dirty="0">
                <a:latin typeface="Times New Roman" pitchFamily="18" charset="0"/>
                <a:cs typeface="Times New Roman" pitchFamily="18" charset="0"/>
              </a:rPr>
              <a:t>Post-op care: </a:t>
            </a:r>
          </a:p>
          <a:p>
            <a:pPr lvl="0"/>
            <a:r>
              <a:rPr lang="en-US" sz="4800" dirty="0">
                <a:latin typeface="Times New Roman" pitchFamily="18" charset="0"/>
                <a:cs typeface="Times New Roman" pitchFamily="18" charset="0"/>
              </a:rPr>
              <a:t> Sutures in child’s mouth,</a:t>
            </a:r>
          </a:p>
          <a:p>
            <a:pPr lvl="0"/>
            <a:r>
              <a:rPr lang="en-US" sz="4800" dirty="0">
                <a:latin typeface="Times New Roman" pitchFamily="18" charset="0"/>
                <a:cs typeface="Times New Roman" pitchFamily="18" charset="0"/>
              </a:rPr>
              <a:t>Keep straws, pacifiers, and spoons away from child’s mouth for 7-10 days post-op </a:t>
            </a:r>
          </a:p>
          <a:p>
            <a:pPr lvl="0"/>
            <a:r>
              <a:rPr lang="en-US" sz="4800" dirty="0">
                <a:latin typeface="Times New Roman" pitchFamily="18" charset="0"/>
                <a:cs typeface="Times New Roman" pitchFamily="18" charset="0"/>
              </a:rPr>
              <a:t>Elbow restraints.</a:t>
            </a:r>
          </a:p>
          <a:p>
            <a:pPr lvl="0"/>
            <a:r>
              <a:rPr lang="en-US" sz="4800" dirty="0">
                <a:latin typeface="Times New Roman" pitchFamily="18" charset="0"/>
                <a:cs typeface="Times New Roman" pitchFamily="18" charset="0"/>
              </a:rPr>
              <a:t>Feeding: soft foods </a:t>
            </a:r>
          </a:p>
          <a:p>
            <a:pPr lvl="0"/>
            <a:r>
              <a:rPr lang="en-US" sz="4800" dirty="0">
                <a:latin typeface="Times New Roman" pitchFamily="18" charset="0"/>
                <a:cs typeface="Times New Roman" pitchFamily="18" charset="0"/>
              </a:rPr>
              <a:t>Short nipples may be used </a:t>
            </a:r>
          </a:p>
          <a:p>
            <a:pPr lvl="0"/>
            <a:r>
              <a:rPr lang="en-US" sz="4800" dirty="0">
                <a:latin typeface="Times New Roman" pitchFamily="18" charset="0"/>
                <a:cs typeface="Times New Roman" pitchFamily="18" charset="0"/>
              </a:rPr>
              <a:t>Rinsing mouth with water to clean suture line after feed</a:t>
            </a:r>
          </a:p>
          <a:p>
            <a:pPr lvl="0"/>
            <a:r>
              <a:rPr lang="en-US" sz="4800" dirty="0">
                <a:latin typeface="Times New Roman" pitchFamily="18" charset="0"/>
                <a:cs typeface="Times New Roman" pitchFamily="18" charset="0"/>
              </a:rPr>
              <a:t>No brushing teeth X 1-2 weeks</a:t>
            </a:r>
          </a:p>
          <a:p>
            <a:pPr lvl="0"/>
            <a:endParaRPr lang="en-US" sz="4800" dirty="0">
              <a:latin typeface="Times New Roman" pitchFamily="18" charset="0"/>
              <a:cs typeface="Times New Roman" pitchFamily="18" charset="0"/>
            </a:endParaRPr>
          </a:p>
          <a:p>
            <a:pPr lvl="0"/>
            <a:endParaRPr lang="en-US" sz="48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20" cy="1417638"/>
          </a:xfrm>
        </p:spPr>
        <p:txBody>
          <a:bodyPr>
            <a:normAutofit fontScale="90000"/>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Complication Associated with Cleft Lip or Cleft Palate:</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2880" y="1600200"/>
            <a:ext cx="7665720" cy="5257800"/>
          </a:xfrm>
        </p:spPr>
        <p:txBody>
          <a:bodyPr/>
          <a:lstStyle/>
          <a:p>
            <a:pPr>
              <a:buNone/>
            </a:pPr>
            <a:r>
              <a:rPr lang="en-US" sz="4800" dirty="0">
                <a:latin typeface="Times New Roman" pitchFamily="18" charset="0"/>
                <a:cs typeface="Times New Roman" pitchFamily="18" charset="0"/>
              </a:rPr>
              <a:t>1-Feeding problems</a:t>
            </a:r>
          </a:p>
          <a:p>
            <a:pPr>
              <a:buNone/>
            </a:pPr>
            <a:r>
              <a:rPr lang="en-US" sz="4800" dirty="0">
                <a:latin typeface="Times New Roman" pitchFamily="18" charset="0"/>
                <a:cs typeface="Times New Roman" pitchFamily="18" charset="0"/>
              </a:rPr>
              <a:t>2-Speech development</a:t>
            </a:r>
          </a:p>
          <a:p>
            <a:pPr>
              <a:buNone/>
            </a:pPr>
            <a:r>
              <a:rPr lang="en-US" sz="4800" dirty="0">
                <a:latin typeface="Times New Roman" pitchFamily="18" charset="0"/>
                <a:cs typeface="Times New Roman" pitchFamily="18" charset="0"/>
              </a:rPr>
              <a:t>3-Dental and orthodontic developmental delay </a:t>
            </a:r>
          </a:p>
          <a:p>
            <a:pPr>
              <a:buNone/>
            </a:pPr>
            <a:endParaRPr lang="en-US" dirty="0">
              <a:latin typeface="Times New Roman" pitchFamily="18" charset="0"/>
              <a:cs typeface="Times New Roman" pitchFamily="18" charset="0"/>
            </a:endParaRPr>
          </a:p>
        </p:txBody>
      </p:sp>
      <p:pic>
        <p:nvPicPr>
          <p:cNvPr id="4" name="Picture 3" descr="C:\Users\owner\Desktop\fl7_cleft_palate.jpg"/>
          <p:cNvPicPr/>
          <p:nvPr/>
        </p:nvPicPr>
        <p:blipFill>
          <a:blip r:embed="rId2"/>
          <a:srcRect/>
          <a:stretch>
            <a:fillRect/>
          </a:stretch>
        </p:blipFill>
        <p:spPr bwMode="auto">
          <a:xfrm>
            <a:off x="7202658" y="1524000"/>
            <a:ext cx="4604825" cy="5334000"/>
          </a:xfrm>
          <a:prstGeom prst="rect">
            <a:avLst/>
          </a:prstGeom>
          <a:noFill/>
          <a:ln w="9525">
            <a:noFill/>
            <a:miter lim="800000"/>
            <a:headEnd/>
            <a:tailEnd/>
          </a:ln>
        </p:spPr>
      </p:pic>
    </p:spTree>
    <p:extLst>
      <p:ext uri="{BB962C8B-B14F-4D97-AF65-F5344CB8AC3E}">
        <p14:creationId xmlns:p14="http://schemas.microsoft.com/office/powerpoint/2010/main" val="3576851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3.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4890</TotalTime>
  <Words>4608</Words>
  <Application>Microsoft Office PowerPoint</Application>
  <PresentationFormat>Widescreen</PresentationFormat>
  <Paragraphs>551</Paragraphs>
  <Slides>77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Algerian</vt:lpstr>
      <vt:lpstr>Arial</vt:lpstr>
      <vt:lpstr>Arial Black</vt:lpstr>
      <vt:lpstr>Calibri</vt:lpstr>
      <vt:lpstr>Calibri Light</vt:lpstr>
      <vt:lpstr>Maiandra GD</vt:lpstr>
      <vt:lpstr>Tahoma</vt:lpstr>
      <vt:lpstr>Times</vt:lpstr>
      <vt:lpstr>Times New Roman</vt:lpstr>
      <vt:lpstr>Wingdings</vt:lpstr>
      <vt:lpstr>Office Theme</vt:lpstr>
      <vt:lpstr>PowerPoint Presentation</vt:lpstr>
      <vt:lpstr> 1) Children with Cleft Lip and Cleft Palate </vt:lpstr>
      <vt:lpstr> Cleft Lip </vt:lpstr>
      <vt:lpstr> Feeding A Newborn before Cleft Lip Repair </vt:lpstr>
      <vt:lpstr> Surgery for Cleft Lip repair: </vt:lpstr>
      <vt:lpstr> Cleft Palate </vt:lpstr>
      <vt:lpstr> Cleft Palate </vt:lpstr>
      <vt:lpstr> Cleft Palate </vt:lpstr>
      <vt:lpstr> Complication Associated with Cleft Lip or Cleft Palate: </vt:lpstr>
      <vt:lpstr> 2) Children with Esophageal Atresia (EA) and Tracheo-esophageal Fistula (TEF) </vt:lpstr>
      <vt:lpstr>Types of TEF</vt:lpstr>
      <vt:lpstr>PowerPoint Presentation</vt:lpstr>
      <vt:lpstr> Physical Assessment of TEF:  </vt:lpstr>
      <vt:lpstr> Diagnosis of TEF: </vt:lpstr>
      <vt:lpstr> Management of TEF: </vt:lpstr>
      <vt:lpstr>3) Children  with Hernias</vt:lpstr>
      <vt:lpstr> a. Indirect inguinal hernia:  </vt:lpstr>
      <vt:lpstr> b. Umbilical Hernia </vt:lpstr>
      <vt:lpstr> Managements of Umbilical Hernia: </vt:lpstr>
      <vt:lpstr> 4) Children with Anorectal Malformations </vt:lpstr>
      <vt:lpstr> Physical Assessment of Anorectal Malformations </vt:lpstr>
      <vt:lpstr> Diagnosis of Anorectal Malformations: </vt:lpstr>
      <vt:lpstr> Managements of Anorectal Malformations:    </vt:lpstr>
      <vt:lpstr> 5) Children with PYLORIC STENOSIS (Infantile Hypertrophic Pyloric Stenosis (IHPS),  </vt:lpstr>
      <vt:lpstr> Symptoms and Signs of Pyloric Stenosis </vt:lpstr>
      <vt:lpstr> Diagnosis and Tests of Pyloric Stenosis </vt:lpstr>
      <vt:lpstr> Treatment of Pyloric Stenosis </vt:lpstr>
      <vt:lpstr>6) Children with Hirschsprung’s Disease </vt:lpstr>
      <vt:lpstr>Signs and symptoms of Hirschsprung's disease </vt:lpstr>
      <vt:lpstr>Causes Hirschsprung's disease</vt:lpstr>
      <vt:lpstr>PowerPoint Presentation</vt:lpstr>
      <vt:lpstr> 7) Children with CELIAC DISEASE Celiac Sprue or Gluten-Sensitive Enteropathy. </vt:lpstr>
      <vt:lpstr> Cause of Celiac Disease  </vt:lpstr>
      <vt:lpstr> Symptoms of Celiac Disease </vt:lpstr>
      <vt:lpstr> Diagnostic Tests of Celiac Disease </vt:lpstr>
      <vt:lpstr> Management of Celiac Disease </vt:lpstr>
      <vt:lpstr> 8) Children with INTUSSUSCEPTION: </vt:lpstr>
      <vt:lpstr>PowerPoint Presentation</vt:lpstr>
      <vt:lpstr> Symptoms and Signs of Intussusception </vt:lpstr>
      <vt:lpstr> Causes of Intussusception: </vt:lpstr>
      <vt:lpstr> Diagnosis of Intussusception </vt:lpstr>
      <vt:lpstr> Treatment of Intussusception </vt:lpstr>
      <vt:lpstr>9) Children with Gastroesophageal reflux disease (GERD) </vt:lpstr>
      <vt:lpstr>Cause of GERD</vt:lpstr>
      <vt:lpstr>Symptoms od GERD</vt:lpstr>
      <vt:lpstr>  Laboratory/Radiology of GERD  </vt:lpstr>
      <vt:lpstr> Medical Management of GERD </vt:lpstr>
      <vt:lpstr>Nursing Management of GERD </vt:lpstr>
      <vt:lpstr>PowerPoint Presentation</vt:lpstr>
      <vt:lpstr>Kinds of Diarrhea</vt:lpstr>
      <vt:lpstr>PowerPoint Presentation</vt:lpstr>
      <vt:lpstr>PowerPoint Presentation</vt:lpstr>
      <vt:lpstr>PowerPoint Presentation</vt:lpstr>
      <vt:lpstr>Prevention </vt:lpstr>
      <vt:lpstr>PowerPoint Presentation</vt:lpstr>
      <vt:lpstr>PowerPoint Presentation</vt:lpstr>
      <vt:lpstr>Degree of Dehydration</vt:lpstr>
      <vt:lpstr>PowerPoint Presentation</vt:lpstr>
      <vt:lpstr>PowerPoint Presentation</vt:lpstr>
      <vt:lpstr>Types of dehydration  1-Isotonic Dehydration</vt:lpstr>
      <vt:lpstr>Types of dehydration  2-Hypotonic Dehydration</vt:lpstr>
      <vt:lpstr>Types of dehydration  3-Hypertonic Dehydration</vt:lpstr>
      <vt:lpstr>Types of Dehydration</vt:lpstr>
      <vt:lpstr>Dehydration Causes an Electrolyte Imbalance.</vt:lpstr>
      <vt:lpstr>PowerPoint Presentation</vt:lpstr>
      <vt:lpstr>PowerPoint Presentation</vt:lpstr>
      <vt:lpstr>Management</vt:lpstr>
      <vt:lpstr>PowerPoint Presentation</vt:lpstr>
      <vt:lpstr>PowerPoint Presentation</vt:lpstr>
      <vt:lpstr>PowerPoint Presentation</vt:lpstr>
      <vt:lpstr>PowerPoint Presentation</vt:lpstr>
      <vt:lpstr>Medical Management Of Constipation</vt:lpstr>
      <vt:lpstr>PowerPoint Presentation</vt:lpstr>
      <vt:lpstr>PowerPoint Presentation</vt:lpstr>
      <vt:lpstr>PowerPoint Presentation</vt:lpstr>
      <vt:lpstr>Appendicitis Diagnosis</vt:lpstr>
      <vt:lpstr>Appendicitis Managements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179</cp:revision>
  <dcterms:created xsi:type="dcterms:W3CDTF">2022-10-24T04:41:32Z</dcterms:created>
  <dcterms:modified xsi:type="dcterms:W3CDTF">2023-12-26T07:45:40Z</dcterms:modified>
</cp:coreProperties>
</file>