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444" r:id="rId2"/>
    <p:sldId id="1231" r:id="rId3"/>
    <p:sldId id="1233" r:id="rId4"/>
    <p:sldId id="1234" r:id="rId5"/>
    <p:sldId id="1235" r:id="rId6"/>
    <p:sldId id="1236" r:id="rId7"/>
    <p:sldId id="1237" r:id="rId8"/>
    <p:sldId id="1239" r:id="rId9"/>
    <p:sldId id="1241" r:id="rId10"/>
    <p:sldId id="1244" r:id="rId11"/>
    <p:sldId id="1246" r:id="rId12"/>
    <p:sldId id="1247" r:id="rId13"/>
    <p:sldId id="1248" r:id="rId14"/>
    <p:sldId id="1250" r:id="rId15"/>
    <p:sldId id="1254" r:id="rId16"/>
    <p:sldId id="1255" r:id="rId17"/>
    <p:sldId id="1256" r:id="rId18"/>
    <p:sldId id="1257" r:id="rId19"/>
    <p:sldId id="1258" r:id="rId20"/>
    <p:sldId id="1259" r:id="rId21"/>
    <p:sldId id="1260" r:id="rId22"/>
    <p:sldId id="1262" r:id="rId23"/>
    <p:sldId id="1263" r:id="rId24"/>
    <p:sldId id="1264" r:id="rId25"/>
    <p:sldId id="1265" r:id="rId26"/>
    <p:sldId id="1266" r:id="rId27"/>
    <p:sldId id="1269" r:id="rId28"/>
    <p:sldId id="1270" r:id="rId29"/>
    <p:sldId id="1271" r:id="rId30"/>
    <p:sldId id="1272" r:id="rId31"/>
    <p:sldId id="1274" r:id="rId32"/>
    <p:sldId id="1276" r:id="rId33"/>
    <p:sldId id="1277" r:id="rId34"/>
    <p:sldId id="1279" r:id="rId35"/>
    <p:sldId id="1281" r:id="rId36"/>
    <p:sldId id="1282" r:id="rId37"/>
    <p:sldId id="1283" r:id="rId38"/>
    <p:sldId id="1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291" autoAdjust="0"/>
  </p:normalViewPr>
  <p:slideViewPr>
    <p:cSldViewPr snapToGrid="0">
      <p:cViewPr varScale="1">
        <p:scale>
          <a:sx n="72" d="100"/>
          <a:sy n="72" d="100"/>
        </p:scale>
        <p:origin x="636" y="96"/>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0"/>
            <a:ext cx="8123584" cy="6758609"/>
          </a:xfrm>
          <a:prstGeom prst="rect">
            <a:avLst/>
          </a:prstGeom>
        </p:spPr>
        <p:txBody>
          <a:bodyPr vert="horz" lIns="68580" tIns="34290" rIns="68580" bIns="34290" rtlCol="0" anchor="ctr">
            <a:normAutofit/>
          </a:bodyPr>
          <a:lstStyle/>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and New born Nursing</a:t>
            </a:r>
          </a:p>
          <a:p>
            <a:pPr algn="ctr">
              <a:spcBef>
                <a:spcPct val="0"/>
              </a:spcBef>
              <a:defRPr/>
            </a:pPr>
            <a:r>
              <a:rPr lang="en-US" sz="6000" b="1">
                <a:solidFill>
                  <a:srgbClr val="C00000"/>
                </a:solidFill>
                <a:latin typeface="Times" panose="02020603050405020304" pitchFamily="18" charset="0"/>
                <a:ea typeface="Times New Roman" panose="02020603050405020304" pitchFamily="18" charset="0"/>
                <a:cs typeface="Times" panose="02020603050405020304" pitchFamily="18" charset="0"/>
              </a:rPr>
              <a:t>Unit 13</a:t>
            </a:r>
            <a:br>
              <a:rPr lang="en-US" sz="60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Care of the Child with Hematological Problems </a:t>
            </a: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303758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0"/>
            <a:ext cx="11873948" cy="1417638"/>
          </a:xfrm>
        </p:spPr>
        <p:txBody>
          <a:bodyPr>
            <a:noAutofit/>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Symptoms and Signs of Thalassemia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993913"/>
            <a:ext cx="12059477" cy="5864087"/>
          </a:xfrm>
        </p:spPr>
        <p:txBody>
          <a:bodyPr>
            <a:normAutofit fontScale="55000" lnSpcReduction="20000"/>
          </a:bodyPr>
          <a:lstStyle/>
          <a:p>
            <a:pPr marL="0" indent="0">
              <a:lnSpc>
                <a:spcPct val="110000"/>
              </a:lnSpc>
              <a:buNone/>
            </a:pPr>
            <a:r>
              <a:rPr lang="en-US" sz="4800" dirty="0">
                <a:latin typeface="Times New Roman" pitchFamily="18" charset="0"/>
                <a:cs typeface="Times New Roman" pitchFamily="18" charset="0"/>
              </a:rPr>
              <a:t>Depend on the type and severity of condition.</a:t>
            </a:r>
          </a:p>
          <a:p>
            <a:pPr marL="0" indent="0">
              <a:lnSpc>
                <a:spcPct val="110000"/>
              </a:lnSpc>
              <a:buNone/>
            </a:pPr>
            <a:r>
              <a:rPr lang="en-US" sz="4800" dirty="0">
                <a:latin typeface="Times New Roman" pitchFamily="18" charset="0"/>
                <a:cs typeface="Times New Roman" pitchFamily="18" charset="0"/>
              </a:rPr>
              <a:t>Persons with the minor form of thalassemia have small red blood cells (which are identified by looking at their red blood cells under a microscope), but no symptoms.</a:t>
            </a:r>
          </a:p>
          <a:p>
            <a:pPr marL="0" indent="0">
              <a:buNone/>
            </a:pPr>
            <a:r>
              <a:rPr lang="en-US" sz="4800" dirty="0">
                <a:latin typeface="Times New Roman" pitchFamily="18" charset="0"/>
                <a:cs typeface="Times New Roman" pitchFamily="18" charset="0"/>
              </a:rPr>
              <a:t>Fatigue and Weakness</a:t>
            </a:r>
          </a:p>
          <a:p>
            <a:pPr marL="0" indent="0">
              <a:buNone/>
            </a:pPr>
            <a:r>
              <a:rPr lang="en-US" sz="4800" dirty="0">
                <a:latin typeface="Times New Roman" pitchFamily="18" charset="0"/>
                <a:cs typeface="Times New Roman" pitchFamily="18" charset="0"/>
              </a:rPr>
              <a:t>Pale or yellowish skin</a:t>
            </a:r>
          </a:p>
          <a:p>
            <a:pPr marL="0" indent="0">
              <a:buNone/>
            </a:pPr>
            <a:r>
              <a:rPr lang="en-US" sz="4800" dirty="0">
                <a:latin typeface="Times New Roman" pitchFamily="18" charset="0"/>
                <a:cs typeface="Times New Roman" pitchFamily="18" charset="0"/>
              </a:rPr>
              <a:t>Facial bone deformities</a:t>
            </a:r>
          </a:p>
          <a:p>
            <a:pPr marL="0" indent="0">
              <a:buNone/>
            </a:pPr>
            <a:r>
              <a:rPr lang="en-US" sz="4800" dirty="0">
                <a:latin typeface="Times New Roman" pitchFamily="18" charset="0"/>
                <a:cs typeface="Times New Roman" pitchFamily="18" charset="0"/>
              </a:rPr>
              <a:t>Slow growth</a:t>
            </a:r>
          </a:p>
          <a:p>
            <a:pPr marL="0" indent="0">
              <a:buNone/>
            </a:pPr>
            <a:r>
              <a:rPr lang="en-US" sz="4800" dirty="0">
                <a:latin typeface="Times New Roman" pitchFamily="18" charset="0"/>
                <a:cs typeface="Times New Roman" pitchFamily="18" charset="0"/>
              </a:rPr>
              <a:t>Abdominal swelling	</a:t>
            </a:r>
          </a:p>
          <a:p>
            <a:pPr marL="0" indent="0">
              <a:buNone/>
            </a:pPr>
            <a:r>
              <a:rPr lang="en-US" sz="4800" dirty="0">
                <a:latin typeface="Times New Roman" pitchFamily="18" charset="0"/>
                <a:cs typeface="Times New Roman" pitchFamily="18" charset="0"/>
              </a:rPr>
              <a:t>Dark urine</a:t>
            </a:r>
          </a:p>
          <a:p>
            <a:pPr marL="0" indent="0">
              <a:buNone/>
            </a:pPr>
            <a:r>
              <a:rPr lang="en-US" sz="4800" dirty="0">
                <a:latin typeface="Times New Roman" pitchFamily="18" charset="0"/>
                <a:cs typeface="Times New Roman" pitchFamily="18" charset="0"/>
              </a:rPr>
              <a:t>Stillbirth</a:t>
            </a:r>
          </a:p>
          <a:p>
            <a:pPr marL="0" indent="0">
              <a:buNone/>
            </a:pPr>
            <a:r>
              <a:rPr lang="en-US" sz="4800" dirty="0">
                <a:latin typeface="Times New Roman" pitchFamily="18" charset="0"/>
                <a:cs typeface="Times New Roman" pitchFamily="18" charset="0"/>
              </a:rPr>
              <a:t>Shortness of breath </a:t>
            </a:r>
          </a:p>
          <a:p>
            <a:pPr marL="0" indent="0">
              <a:buNone/>
            </a:pPr>
            <a:r>
              <a:rPr lang="en-US" sz="4800" dirty="0">
                <a:latin typeface="Times New Roman" pitchFamily="18" charset="0"/>
                <a:cs typeface="Times New Roman" pitchFamily="18" charset="0"/>
              </a:rPr>
              <a:t>Hepato-splenomegaly due to RBC destruction and attempts at production of RBCs in these organs</a:t>
            </a:r>
          </a:p>
          <a:p>
            <a:pPr marL="0" indent="0" algn="ctr">
              <a:lnSpc>
                <a:spcPct val="110000"/>
              </a:lnSpc>
              <a:buNone/>
            </a:pPr>
            <a:endParaRPr lang="en-US" sz="4800" dirty="0">
              <a:latin typeface="Times New Roman" pitchFamily="18" charset="0"/>
              <a:cs typeface="Times New Roman" pitchFamily="18" charset="0"/>
            </a:endParaRPr>
          </a:p>
          <a:p>
            <a:pPr marL="0" indent="0" algn="ctr">
              <a:lnSpc>
                <a:spcPct val="110000"/>
              </a:lnSpc>
              <a:buNone/>
            </a:pPr>
            <a:endParaRPr lang="en-US" sz="4800" dirty="0">
              <a:latin typeface="Times New Roman" pitchFamily="18" charset="0"/>
              <a:cs typeface="Times New Roman" pitchFamily="18" charset="0"/>
            </a:endParaRPr>
          </a:p>
          <a:p>
            <a:pPr marL="0" indent="0">
              <a:lnSpc>
                <a:spcPct val="11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1705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Diagnostic Findings of Thalassemia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099" y="1417638"/>
            <a:ext cx="8867361" cy="5440362"/>
          </a:xfrm>
        </p:spPr>
        <p:txBody>
          <a:bodyPr>
            <a:normAutofit/>
          </a:bodyPr>
          <a:lstStyle/>
          <a:p>
            <a:pPr marL="742950" indent="-742950">
              <a:buAutoNum type="arabicPeriod"/>
            </a:pPr>
            <a:r>
              <a:rPr lang="en-US" sz="5400" dirty="0">
                <a:latin typeface="Times New Roman" pitchFamily="18" charset="0"/>
                <a:cs typeface="Times New Roman" pitchFamily="18" charset="0"/>
              </a:rPr>
              <a:t>CBC</a:t>
            </a:r>
          </a:p>
          <a:p>
            <a:pPr marL="742950" indent="-742950">
              <a:buAutoNum type="arabicPeriod"/>
            </a:pPr>
            <a:r>
              <a:rPr lang="en-US" sz="5400" dirty="0">
                <a:latin typeface="Times New Roman" pitchFamily="18" charset="0"/>
                <a:cs typeface="Times New Roman" pitchFamily="18" charset="0"/>
              </a:rPr>
              <a:t>Peripheral blood</a:t>
            </a:r>
          </a:p>
          <a:p>
            <a:pPr marL="0" indent="0">
              <a:buNone/>
            </a:pPr>
            <a:r>
              <a:rPr lang="en-US" sz="5400" dirty="0">
                <a:latin typeface="Times New Roman" pitchFamily="18" charset="0"/>
                <a:cs typeface="Times New Roman" pitchFamily="18" charset="0"/>
              </a:rPr>
              <a:t>smear: RBCs have a “bull’s eye” appearance </a:t>
            </a:r>
          </a:p>
          <a:p>
            <a:pPr marL="0" indent="0">
              <a:buNone/>
            </a:pPr>
            <a:r>
              <a:rPr lang="en-US" sz="5400" dirty="0">
                <a:latin typeface="Times New Roman" pitchFamily="18" charset="0"/>
                <a:cs typeface="Times New Roman" pitchFamily="18" charset="0"/>
              </a:rPr>
              <a:t>3. Prenatal diagnosis: DNA study of fetal cells </a:t>
            </a:r>
          </a:p>
          <a:p>
            <a:pPr marL="0" indent="0">
              <a:buNone/>
            </a:pPr>
            <a:endParaRPr lang="en-US" sz="3600" dirty="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7" y="1295399"/>
            <a:ext cx="4003813" cy="54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9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Thalassemia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45704"/>
            <a:ext cx="12192001" cy="5612296"/>
          </a:xfrm>
        </p:spPr>
        <p:txBody>
          <a:bodyPr>
            <a:normAutofit fontScale="25000" lnSpcReduction="20000"/>
          </a:bodyPr>
          <a:lstStyle/>
          <a:p>
            <a:pPr marL="0" indent="0">
              <a:lnSpc>
                <a:spcPct val="120000"/>
              </a:lnSpc>
              <a:buNone/>
            </a:pPr>
            <a:r>
              <a:rPr lang="en-US" sz="12800" b="1" dirty="0">
                <a:latin typeface="Times New Roman" pitchFamily="18" charset="0"/>
                <a:cs typeface="Times New Roman" pitchFamily="18" charset="0"/>
              </a:rPr>
              <a:t>Mild</a:t>
            </a:r>
            <a:r>
              <a:rPr lang="en-US" sz="12800" dirty="0">
                <a:latin typeface="Times New Roman" pitchFamily="18" charset="0"/>
                <a:cs typeface="Times New Roman" pitchFamily="18" charset="0"/>
              </a:rPr>
              <a:t> thalassemia trait don't need treatment.</a:t>
            </a:r>
          </a:p>
          <a:p>
            <a:pPr marL="0" indent="0">
              <a:lnSpc>
                <a:spcPct val="120000"/>
              </a:lnSpc>
              <a:buNone/>
            </a:pPr>
            <a:r>
              <a:rPr lang="en-US" sz="12800" b="1" dirty="0">
                <a:latin typeface="Times New Roman" pitchFamily="18" charset="0"/>
                <a:cs typeface="Times New Roman" pitchFamily="18" charset="0"/>
              </a:rPr>
              <a:t>Moderate to severe </a:t>
            </a:r>
            <a:r>
              <a:rPr lang="en-US" sz="12800" dirty="0">
                <a:latin typeface="Times New Roman" pitchFamily="18" charset="0"/>
                <a:cs typeface="Times New Roman" pitchFamily="18" charset="0"/>
              </a:rPr>
              <a:t>thalassemia, treatments might include:</a:t>
            </a:r>
          </a:p>
          <a:p>
            <a:pPr marL="742950" indent="-742950">
              <a:lnSpc>
                <a:spcPct val="120000"/>
              </a:lnSpc>
              <a:buAutoNum type="arabicPeriod"/>
            </a:pPr>
            <a:r>
              <a:rPr lang="en-US" sz="12800" dirty="0">
                <a:latin typeface="Times New Roman" pitchFamily="18" charset="0"/>
                <a:cs typeface="Times New Roman" pitchFamily="18" charset="0"/>
              </a:rPr>
              <a:t>Regular packed RBC transfusions </a:t>
            </a:r>
          </a:p>
          <a:p>
            <a:pPr marL="742950" indent="-742950">
              <a:lnSpc>
                <a:spcPct val="120000"/>
              </a:lnSpc>
              <a:buAutoNum type="arabicPeriod"/>
            </a:pPr>
            <a:r>
              <a:rPr lang="en-US" sz="12800" dirty="0">
                <a:latin typeface="Times New Roman" pitchFamily="18" charset="0"/>
                <a:cs typeface="Times New Roman" pitchFamily="18" charset="0"/>
              </a:rPr>
              <a:t>Iron chelation therapy with Deferoxamine </a:t>
            </a:r>
          </a:p>
          <a:p>
            <a:pPr marL="742950" indent="-742950">
              <a:lnSpc>
                <a:spcPct val="120000"/>
              </a:lnSpc>
              <a:buFont typeface="Arial" pitchFamily="34" charset="0"/>
              <a:buAutoNum type="arabicPeriod"/>
            </a:pPr>
            <a:r>
              <a:rPr lang="en-US" sz="12800" dirty="0">
                <a:latin typeface="Times New Roman" pitchFamily="18" charset="0"/>
                <a:cs typeface="Times New Roman" pitchFamily="18" charset="0"/>
              </a:rPr>
              <a:t>Splenectomy when transfusion requirements very excessive, so RBC no longer destroyed in spleen. </a:t>
            </a:r>
          </a:p>
          <a:p>
            <a:pPr marL="0" indent="0">
              <a:lnSpc>
                <a:spcPct val="120000"/>
              </a:lnSpc>
              <a:buNone/>
            </a:pPr>
            <a:r>
              <a:rPr lang="en-US" sz="12800" dirty="0">
                <a:latin typeface="Times New Roman" pitchFamily="18" charset="0"/>
                <a:cs typeface="Times New Roman" pitchFamily="18" charset="0"/>
              </a:rPr>
              <a:t>4. Frequent monitoring of cardiac function</a:t>
            </a:r>
          </a:p>
          <a:p>
            <a:pPr marL="0" indent="0">
              <a:lnSpc>
                <a:spcPct val="120000"/>
              </a:lnSpc>
              <a:buNone/>
            </a:pPr>
            <a:r>
              <a:rPr lang="en-US" sz="12800" dirty="0">
                <a:latin typeface="Times New Roman" pitchFamily="18" charset="0"/>
                <a:cs typeface="Times New Roman" pitchFamily="18" charset="0"/>
              </a:rPr>
              <a:t>5. Folic acid supplementation</a:t>
            </a:r>
          </a:p>
          <a:p>
            <a:pPr marL="0" indent="0">
              <a:lnSpc>
                <a:spcPct val="120000"/>
              </a:lnSpc>
              <a:buNone/>
            </a:pPr>
            <a:r>
              <a:rPr lang="en-US" sz="12800" dirty="0">
                <a:latin typeface="Times New Roman" pitchFamily="18" charset="0"/>
                <a:cs typeface="Times New Roman" pitchFamily="18" charset="0"/>
              </a:rPr>
              <a:t>7. Bone marrow or stem cell transplantation only chance for cure 90% </a:t>
            </a:r>
          </a:p>
          <a:p>
            <a:pPr marL="742950" indent="-742950">
              <a:lnSpc>
                <a:spcPct val="120000"/>
              </a:lnSpc>
              <a:buFont typeface="Arial" pitchFamily="34" charset="0"/>
              <a:buAutoNum type="arabicPeriod"/>
            </a:pPr>
            <a:endParaRPr lang="en-US" sz="12800" dirty="0">
              <a:latin typeface="Times New Roman" pitchFamily="18" charset="0"/>
              <a:cs typeface="Times New Roman" pitchFamily="18" charset="0"/>
            </a:endParaRPr>
          </a:p>
          <a:p>
            <a:pPr marL="742950" indent="-742950">
              <a:buAutoNum type="arabicPeriod"/>
            </a:pPr>
            <a:endParaRPr lang="en-US" sz="6600" dirty="0">
              <a:latin typeface="Times New Roman" pitchFamily="18" charset="0"/>
              <a:cs typeface="Times New Roman" pitchFamily="18" charset="0"/>
            </a:endParaRPr>
          </a:p>
          <a:p>
            <a:pPr marL="0" indent="0">
              <a:buNone/>
            </a:pPr>
            <a:endParaRPr lang="en-US" sz="6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7809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Prognosis of Thalassemia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993217" cy="5257800"/>
          </a:xfrm>
        </p:spPr>
        <p:txBody>
          <a:bodyPr>
            <a:normAutofit/>
          </a:bodyPr>
          <a:lstStyle/>
          <a:p>
            <a:pPr marL="0" indent="0" algn="ctr">
              <a:buNone/>
            </a:pPr>
            <a:r>
              <a:rPr lang="en-US" sz="4800" dirty="0">
                <a:latin typeface="Times New Roman" pitchFamily="18" charset="0"/>
                <a:cs typeface="Times New Roman" pitchFamily="18" charset="0"/>
              </a:rPr>
              <a:t>1. Survival significantly shortened, but at least into 3rd decade if transfusion therapy performed with iron chelation </a:t>
            </a:r>
          </a:p>
          <a:p>
            <a:pPr marL="0" indent="0" algn="ctr">
              <a:buNone/>
            </a:pPr>
            <a:r>
              <a:rPr lang="en-US" sz="4800" dirty="0">
                <a:latin typeface="Times New Roman" pitchFamily="18" charset="0"/>
                <a:cs typeface="Times New Roman" pitchFamily="18" charset="0"/>
              </a:rPr>
              <a:t>2. Bone marrow or stem cell transplant only chance for cure </a:t>
            </a:r>
          </a:p>
        </p:txBody>
      </p:sp>
    </p:spTree>
    <p:extLst>
      <p:ext uri="{BB962C8B-B14F-4D97-AF65-F5344CB8AC3E}">
        <p14:creationId xmlns:p14="http://schemas.microsoft.com/office/powerpoint/2010/main" val="413967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12046226"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3)Children with SICKLE CELL ANEMIA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fontScale="77500" lnSpcReduction="20000"/>
          </a:bodyPr>
          <a:lstStyle/>
          <a:p>
            <a:pPr marL="0" indent="0">
              <a:lnSpc>
                <a:spcPct val="120000"/>
              </a:lnSpc>
              <a:buNone/>
            </a:pPr>
            <a:r>
              <a:rPr lang="en-US" sz="3600" dirty="0">
                <a:latin typeface="Times New Roman" pitchFamily="18" charset="0"/>
                <a:cs typeface="Times New Roman" pitchFamily="18" charset="0"/>
              </a:rPr>
              <a:t> Red blood cells are small cells, circular and flattened with depressed centers on both sides resembling to that of a doughnut when viewed under a microscope. </a:t>
            </a:r>
          </a:p>
          <a:p>
            <a:pPr marL="0" indent="0">
              <a:lnSpc>
                <a:spcPct val="120000"/>
              </a:lnSpc>
              <a:buNone/>
            </a:pPr>
            <a:r>
              <a:rPr lang="en-US" sz="3600" dirty="0">
                <a:latin typeface="Times New Roman" pitchFamily="18" charset="0"/>
                <a:cs typeface="Times New Roman" pitchFamily="18" charset="0"/>
              </a:rPr>
              <a:t>Sickle cell anemia is an inherited disorder on the beta chain of the hemoglobin resulting to abnormally shaped red blood cells. </a:t>
            </a:r>
          </a:p>
          <a:p>
            <a:pPr marL="0" indent="0">
              <a:lnSpc>
                <a:spcPct val="120000"/>
              </a:lnSpc>
              <a:buNone/>
            </a:pPr>
            <a:r>
              <a:rPr lang="en-US" sz="3600" dirty="0">
                <a:latin typeface="Times New Roman" pitchFamily="18" charset="0"/>
                <a:cs typeface="Times New Roman" pitchFamily="18" charset="0"/>
              </a:rPr>
              <a:t>RBC’s assume a crescent or C-shape that decreases the cell’s life span and ability to function which produce various complications. </a:t>
            </a:r>
          </a:p>
          <a:p>
            <a:pPr marL="0" indent="0">
              <a:lnSpc>
                <a:spcPct val="120000"/>
              </a:lnSpc>
              <a:buNone/>
            </a:pPr>
            <a:r>
              <a:rPr lang="en-US" sz="3600" dirty="0">
                <a:latin typeface="Times New Roman" pitchFamily="18" charset="0"/>
                <a:cs typeface="Times New Roman" pitchFamily="18" charset="0"/>
              </a:rPr>
              <a:t>In some cases, these sickled cells may block the flow causing pain and organ damage ( </a:t>
            </a:r>
            <a:r>
              <a:rPr lang="en-US" sz="3600" dirty="0" err="1">
                <a:latin typeface="Times New Roman" pitchFamily="18" charset="0"/>
                <a:cs typeface="Times New Roman" pitchFamily="18" charset="0"/>
              </a:rPr>
              <a:t>vaso</a:t>
            </a:r>
            <a:r>
              <a:rPr lang="en-US" sz="3600" dirty="0">
                <a:latin typeface="Times New Roman" pitchFamily="18" charset="0"/>
                <a:cs typeface="Times New Roman" pitchFamily="18" charset="0"/>
              </a:rPr>
              <a:t>- occlusive crises) </a:t>
            </a:r>
          </a:p>
          <a:p>
            <a:pPr marL="0" indent="0">
              <a:lnSpc>
                <a:spcPct val="120000"/>
              </a:lnSpc>
              <a:buNone/>
            </a:pPr>
            <a:r>
              <a:rPr lang="en-US" sz="3600" dirty="0">
                <a:latin typeface="Times New Roman" pitchFamily="18" charset="0"/>
                <a:cs typeface="Times New Roman" pitchFamily="18" charset="0"/>
              </a:rPr>
              <a:t> Sickled cell’s lifespan is only 20 days. </a:t>
            </a:r>
          </a:p>
          <a:p>
            <a:pPr marL="0" indent="0">
              <a:buNone/>
            </a:pPr>
            <a:endParaRPr lang="en-US" sz="36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EBCAB53-05A0-4BBE-9588-5F4C07F43E78}"/>
              </a:ext>
            </a:extLst>
          </p:cNvPr>
          <p:cNvPicPr>
            <a:picLocks noChangeAspect="1"/>
          </p:cNvPicPr>
          <p:nvPr/>
        </p:nvPicPr>
        <p:blipFill>
          <a:blip r:embed="rId2"/>
          <a:stretch>
            <a:fillRect/>
          </a:stretch>
        </p:blipFill>
        <p:spPr>
          <a:xfrm>
            <a:off x="10283478" y="5663080"/>
            <a:ext cx="1749704" cy="1194920"/>
          </a:xfrm>
          <a:prstGeom prst="rect">
            <a:avLst/>
          </a:prstGeom>
        </p:spPr>
      </p:pic>
    </p:spTree>
    <p:extLst>
      <p:ext uri="{BB962C8B-B14F-4D97-AF65-F5344CB8AC3E}">
        <p14:creationId xmlns:p14="http://schemas.microsoft.com/office/powerpoint/2010/main" val="191066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Sickle Cell Anemia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3" y="1417638"/>
            <a:ext cx="12059478" cy="5440362"/>
          </a:xfrm>
        </p:spPr>
        <p:txBody>
          <a:bodyPr>
            <a:noAutofit/>
          </a:bodyPr>
          <a:lstStyle/>
          <a:p>
            <a:pPr>
              <a:lnSpc>
                <a:spcPct val="120000"/>
              </a:lnSpc>
              <a:buFont typeface="Wingdings" panose="05000000000000000000" pitchFamily="2" charset="2"/>
              <a:buChar char="§"/>
            </a:pPr>
            <a:r>
              <a:rPr lang="en-US" sz="4400" dirty="0">
                <a:latin typeface="Times New Roman" pitchFamily="18" charset="0"/>
                <a:cs typeface="Times New Roman" pitchFamily="18" charset="0"/>
              </a:rPr>
              <a:t>The deformed erythrocytes rupture easily and they tend to be trapped in the microcirculation, obstructing blood flow and oxygen transport that might lead to painful episodes of ischemic injury.</a:t>
            </a:r>
          </a:p>
          <a:p>
            <a:pPr marL="0" indent="0">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2831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Sickle Cell Crisis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79965" cy="5181600"/>
          </a:xfrm>
        </p:spPr>
        <p:txBody>
          <a:bodyPr>
            <a:normAutofit/>
          </a:bodyPr>
          <a:lstStyle/>
          <a:p>
            <a:pPr marL="0" indent="0">
              <a:buNone/>
            </a:pPr>
            <a:r>
              <a:rPr lang="en-US" sz="3600" dirty="0">
                <a:latin typeface="Times New Roman" pitchFamily="18" charset="0"/>
                <a:cs typeface="Times New Roman" pitchFamily="18" charset="0"/>
              </a:rPr>
              <a:t>An episodes of acute and severe sickling that blocks the circulation posing a threat of extensive organ damage. </a:t>
            </a:r>
          </a:p>
          <a:p>
            <a:pPr marL="0" indent="0">
              <a:buNone/>
            </a:pPr>
            <a:r>
              <a:rPr lang="en-US" sz="3600" dirty="0">
                <a:latin typeface="Times New Roman" pitchFamily="18" charset="0"/>
                <a:cs typeface="Times New Roman" pitchFamily="18" charset="0"/>
              </a:rPr>
              <a:t>Severe pain is noted during these incidents caused by occluded vessels in the bone possibly resulting to bone necrosis. </a:t>
            </a:r>
          </a:p>
          <a:p>
            <a:pPr marL="0" indent="0">
              <a:buNone/>
            </a:pPr>
            <a:r>
              <a:rPr lang="en-US" sz="3600" dirty="0">
                <a:latin typeface="Times New Roman" pitchFamily="18" charset="0"/>
                <a:cs typeface="Times New Roman" pitchFamily="18" charset="0"/>
              </a:rPr>
              <a:t>The crisis is triggered by hypoxemia, acidosis, dehydration, infection, vigorous exercise, pregnancy or cold weather. </a:t>
            </a:r>
          </a:p>
          <a:p>
            <a:pPr marL="0" indent="0">
              <a:buNone/>
            </a:pPr>
            <a:endParaRPr lang="en-US" sz="3600" dirty="0">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981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16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Sickle Cell Trait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70" y="1600200"/>
            <a:ext cx="12072730" cy="5181600"/>
          </a:xfrm>
        </p:spPr>
        <p:txBody>
          <a:bodyPr>
            <a:noAutofit/>
          </a:bodyPr>
          <a:lstStyle/>
          <a:p>
            <a:pPr marL="0" indent="0">
              <a:buNone/>
            </a:pPr>
            <a:r>
              <a:rPr lang="en-US" sz="4400" dirty="0">
                <a:solidFill>
                  <a:schemeClr val="tx1"/>
                </a:solidFill>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a:solidFill>
                  <a:schemeClr val="tx1"/>
                </a:solidFill>
                <a:latin typeface="Times New Roman" pitchFamily="18" charset="0"/>
                <a:cs typeface="Times New Roman" pitchFamily="18" charset="0"/>
              </a:rPr>
              <a:t>It is presence of a single defective gene, instead of two. </a:t>
            </a:r>
          </a:p>
          <a:p>
            <a:pPr marL="0" indent="0">
              <a:buNone/>
            </a:pPr>
            <a:r>
              <a:rPr lang="en-US" sz="4400" dirty="0">
                <a:solidFill>
                  <a:schemeClr val="tx1"/>
                </a:solidFill>
                <a:latin typeface="Times New Roman" pitchFamily="18" charset="0"/>
                <a:cs typeface="Times New Roman" pitchFamily="18" charset="0"/>
              </a:rPr>
              <a:t>Individuals with this trait are essentially normal however, they are carriers. </a:t>
            </a:r>
          </a:p>
          <a:p>
            <a:pPr marL="0" indent="0">
              <a:buNone/>
            </a:pPr>
            <a:r>
              <a:rPr lang="en-US" sz="4400" dirty="0">
                <a:solidFill>
                  <a:schemeClr val="tx1"/>
                </a:solidFill>
                <a:latin typeface="Times New Roman" pitchFamily="18" charset="0"/>
                <a:cs typeface="Times New Roman" pitchFamily="18" charset="0"/>
              </a:rPr>
              <a:t>Meaning two sickle cell trait carrier parents can contribute a defective gene to a child that will carry the sickle cell disorder.</a:t>
            </a:r>
          </a:p>
          <a:p>
            <a:pPr marL="0" indent="0" algn="ctr">
              <a:buNone/>
            </a:pPr>
            <a:endParaRPr lang="en-US" sz="4400" dirty="0">
              <a:latin typeface="Times New Roman" pitchFamily="18" charset="0"/>
              <a:cs typeface="Times New Roman" pitchFamily="18" charset="0"/>
            </a:endParaRPr>
          </a:p>
          <a:p>
            <a:pPr marL="0" indent="0" algn="ctr">
              <a:buNone/>
            </a:pPr>
            <a:endParaRPr lang="en-US" sz="4000" dirty="0">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19812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61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0"/>
            <a:ext cx="10601739" cy="1868557"/>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Diagnosis of Sickle Cell Anemia</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043" y="1868557"/>
            <a:ext cx="11926957" cy="4989443"/>
          </a:xfrm>
        </p:spPr>
        <p:txBody>
          <a:bodyPr>
            <a:normAutofit/>
          </a:bodyPr>
          <a:lstStyle/>
          <a:p>
            <a:pPr marL="0" indent="0">
              <a:buNone/>
            </a:pPr>
            <a:r>
              <a:rPr lang="en-US" sz="6000" dirty="0">
                <a:latin typeface="Times New Roman" pitchFamily="18" charset="0"/>
                <a:cs typeface="Times New Roman" pitchFamily="18" charset="0"/>
              </a:rPr>
              <a:t>Prenatal: Chorionic Villi sampling, Amniocentesis (blood from the cord) </a:t>
            </a:r>
          </a:p>
          <a:p>
            <a:pPr marL="0" indent="0">
              <a:buNone/>
            </a:pPr>
            <a:r>
              <a:rPr lang="en-US" sz="6000" dirty="0">
                <a:latin typeface="Times New Roman" pitchFamily="18" charset="0"/>
                <a:cs typeface="Times New Roman" pitchFamily="18" charset="0"/>
              </a:rPr>
              <a:t>At birth: Newborn Screening, Hemoglobin electrophoresis </a:t>
            </a: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6421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5" y="152400"/>
            <a:ext cx="11781182" cy="12652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Signs and Symptoms of Sickle Cell Anemia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6" y="1417638"/>
            <a:ext cx="12099234" cy="5287962"/>
          </a:xfrm>
        </p:spPr>
        <p:txBody>
          <a:bodyPr>
            <a:noAutofit/>
          </a:bodyPr>
          <a:lstStyle/>
          <a:p>
            <a:pPr marL="0" indent="0">
              <a:lnSpc>
                <a:spcPct val="120000"/>
              </a:lnSpc>
              <a:buNone/>
            </a:pPr>
            <a:r>
              <a:rPr lang="en-US" dirty="0">
                <a:latin typeface="Times New Roman" pitchFamily="18" charset="0"/>
                <a:cs typeface="Times New Roman" pitchFamily="18" charset="0"/>
              </a:rPr>
              <a:t>S&amp;S observed at 6 months of age (because fetal hemoglobin contains gamma, not a beta chain</a:t>
            </a:r>
          </a:p>
          <a:p>
            <a:pPr marL="0" indent="0">
              <a:lnSpc>
                <a:spcPct val="120000"/>
              </a:lnSpc>
              <a:buNone/>
            </a:pPr>
            <a:r>
              <a:rPr lang="en-US" dirty="0">
                <a:latin typeface="Times New Roman" pitchFamily="18" charset="0"/>
                <a:cs typeface="Times New Roman" pitchFamily="18" charset="0"/>
              </a:rPr>
              <a:t>Fever </a:t>
            </a:r>
          </a:p>
          <a:p>
            <a:pPr marL="0" indent="0">
              <a:lnSpc>
                <a:spcPct val="120000"/>
              </a:lnSpc>
              <a:buNone/>
            </a:pPr>
            <a:r>
              <a:rPr lang="en-US" dirty="0">
                <a:latin typeface="Times New Roman" pitchFamily="18" charset="0"/>
                <a:cs typeface="Times New Roman" pitchFamily="18" charset="0"/>
              </a:rPr>
              <a:t>Anemia </a:t>
            </a:r>
          </a:p>
          <a:p>
            <a:pPr marL="0" indent="0">
              <a:lnSpc>
                <a:spcPct val="120000"/>
              </a:lnSpc>
              <a:buNone/>
            </a:pPr>
            <a:r>
              <a:rPr lang="en-US" dirty="0">
                <a:latin typeface="Times New Roman" pitchFamily="18" charset="0"/>
                <a:cs typeface="Times New Roman" pitchFamily="18" charset="0"/>
              </a:rPr>
              <a:t>Swelling of the hands and feet caused by blood stasis and infarction </a:t>
            </a:r>
          </a:p>
          <a:p>
            <a:pPr marL="0" indent="0">
              <a:lnSpc>
                <a:spcPct val="120000"/>
              </a:lnSpc>
              <a:buNone/>
            </a:pPr>
            <a:r>
              <a:rPr lang="en-US" dirty="0">
                <a:latin typeface="Times New Roman" pitchFamily="18" charset="0"/>
                <a:cs typeface="Times New Roman" pitchFamily="18" charset="0"/>
              </a:rPr>
              <a:t>Protruding abdomen due to enlarged spleen and liver </a:t>
            </a:r>
          </a:p>
          <a:p>
            <a:pPr marL="0" indent="0">
              <a:lnSpc>
                <a:spcPct val="120000"/>
              </a:lnSpc>
              <a:buNone/>
            </a:pPr>
            <a:r>
              <a:rPr lang="en-US" dirty="0">
                <a:latin typeface="Times New Roman" pitchFamily="18" charset="0"/>
                <a:cs typeface="Times New Roman" pitchFamily="18" charset="0"/>
              </a:rPr>
              <a:t>Icteric sclera caused by bilirubin release during hemolysis </a:t>
            </a:r>
          </a:p>
          <a:p>
            <a:pPr marL="0" indent="0">
              <a:buNone/>
            </a:pP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93675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 y="0"/>
            <a:ext cx="11979965"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1) Children with IRON DEFICIENCY ANEMIA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11965"/>
            <a:ext cx="12099234" cy="5546035"/>
          </a:xfrm>
        </p:spPr>
        <p:txBody>
          <a:bodyPr>
            <a:normAutofit fontScale="77500" lnSpcReduction="20000"/>
          </a:bodyPr>
          <a:lstStyle/>
          <a:p>
            <a:pPr>
              <a:lnSpc>
                <a:spcPct val="120000"/>
              </a:lnSpc>
              <a:buFont typeface="Wingdings" panose="05000000000000000000" pitchFamily="2" charset="2"/>
              <a:buChar char="v"/>
            </a:pPr>
            <a:r>
              <a:rPr lang="en-US" sz="4800" dirty="0">
                <a:latin typeface="Times New Roman" pitchFamily="18" charset="0"/>
                <a:cs typeface="Times New Roman" pitchFamily="18" charset="0"/>
              </a:rPr>
              <a:t>Iron is necessary for oxygen transport by Hb. </a:t>
            </a:r>
          </a:p>
          <a:p>
            <a:pPr>
              <a:lnSpc>
                <a:spcPct val="120000"/>
              </a:lnSpc>
              <a:buFont typeface="Wingdings" panose="05000000000000000000" pitchFamily="2" charset="2"/>
              <a:buChar char="v"/>
            </a:pPr>
            <a:r>
              <a:rPr lang="en-US" sz="4800" dirty="0">
                <a:latin typeface="Times New Roman" pitchFamily="18" charset="0"/>
                <a:cs typeface="Times New Roman" pitchFamily="18" charset="0"/>
              </a:rPr>
              <a:t>Common in children from 6 months to 2 years, and teenage  </a:t>
            </a:r>
          </a:p>
          <a:p>
            <a:pPr>
              <a:lnSpc>
                <a:spcPct val="120000"/>
              </a:lnSpc>
              <a:buFont typeface="Wingdings" panose="05000000000000000000" pitchFamily="2" charset="2"/>
              <a:buChar char="v"/>
            </a:pPr>
            <a:r>
              <a:rPr lang="en-US" sz="4800" dirty="0">
                <a:latin typeface="Times New Roman" pitchFamily="18" charset="0"/>
                <a:cs typeface="Times New Roman" pitchFamily="18" charset="0"/>
              </a:rPr>
              <a:t>Total body iron content is decreased below a normal level. </a:t>
            </a:r>
          </a:p>
          <a:p>
            <a:pPr>
              <a:lnSpc>
                <a:spcPct val="120000"/>
              </a:lnSpc>
              <a:buFont typeface="Wingdings" panose="05000000000000000000" pitchFamily="2" charset="2"/>
              <a:buChar char="v"/>
            </a:pPr>
            <a:r>
              <a:rPr lang="en-US" sz="4800" dirty="0">
                <a:latin typeface="Times New Roman" pitchFamily="18" charset="0"/>
                <a:cs typeface="Times New Roman" pitchFamily="18" charset="0"/>
              </a:rPr>
              <a:t>Initially iron stores are depleted but the RBC is normal </a:t>
            </a:r>
          </a:p>
          <a:p>
            <a:pPr>
              <a:lnSpc>
                <a:spcPct val="120000"/>
              </a:lnSpc>
              <a:buFont typeface="Wingdings" panose="05000000000000000000" pitchFamily="2" charset="2"/>
              <a:buChar char="v"/>
            </a:pPr>
            <a:r>
              <a:rPr lang="en-US" sz="4800" dirty="0">
                <a:latin typeface="Times New Roman" pitchFamily="18" charset="0"/>
                <a:cs typeface="Times New Roman" pitchFamily="18" charset="0"/>
              </a:rPr>
              <a:t>When all iron stores decrease, Hb synthesis decrease with gradual fall of RBC production by bone marrow. </a:t>
            </a:r>
          </a:p>
          <a:p>
            <a:pPr>
              <a:lnSpc>
                <a:spcPct val="120000"/>
              </a:lnSpc>
              <a:buFont typeface="Wingdings" panose="05000000000000000000" pitchFamily="2" charset="2"/>
              <a:buChar char="v"/>
            </a:pPr>
            <a:r>
              <a:rPr lang="en-US" sz="4800" dirty="0">
                <a:latin typeface="Times New Roman" pitchFamily="18" charset="0"/>
                <a:cs typeface="Times New Roman" pitchFamily="18" charset="0"/>
              </a:rPr>
              <a:t>The new RBCs are smaller and paler lead to decrease tissue oxygenation.</a:t>
            </a:r>
          </a:p>
          <a:p>
            <a:pPr>
              <a:lnSpc>
                <a:spcPct val="120000"/>
              </a:lnSpc>
              <a:buFont typeface="Wingdings" panose="05000000000000000000" pitchFamily="2" charset="2"/>
              <a:buChar char="v"/>
            </a:pPr>
            <a:endParaRPr lang="en-US" sz="4800" dirty="0">
              <a:latin typeface="Times New Roman" pitchFamily="18" charset="0"/>
              <a:cs typeface="Times New Roman" pitchFamily="18" charset="0"/>
            </a:endParaRPr>
          </a:p>
          <a:p>
            <a:pPr marL="0" indent="0" algn="ctr">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34435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0"/>
            <a:ext cx="11714922"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Management of Sickle Cell Anemia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marL="0" indent="0">
              <a:buNone/>
            </a:pPr>
            <a:r>
              <a:rPr lang="en-US" dirty="0">
                <a:solidFill>
                  <a:schemeClr val="tx1"/>
                </a:solidFill>
                <a:latin typeface="Times New Roman" pitchFamily="18" charset="0"/>
                <a:cs typeface="Times New Roman" pitchFamily="18" charset="0"/>
              </a:rPr>
              <a:t>Pain relief with Acetaminophen (Tylenol) or IV of morphine</a:t>
            </a:r>
          </a:p>
          <a:p>
            <a:pPr marL="0" indent="0">
              <a:buNone/>
            </a:pPr>
            <a:r>
              <a:rPr lang="en-US" dirty="0">
                <a:solidFill>
                  <a:schemeClr val="tx1"/>
                </a:solidFill>
                <a:latin typeface="Times New Roman" pitchFamily="18" charset="0"/>
                <a:cs typeface="Times New Roman" pitchFamily="18" charset="0"/>
              </a:rPr>
              <a:t>IV fluids and electrolyte </a:t>
            </a:r>
          </a:p>
          <a:p>
            <a:pPr marL="0" indent="0">
              <a:buNone/>
            </a:pPr>
            <a:r>
              <a:rPr lang="en-US" dirty="0">
                <a:solidFill>
                  <a:schemeClr val="tx1"/>
                </a:solidFill>
                <a:latin typeface="Times New Roman" pitchFamily="18" charset="0"/>
                <a:cs typeface="Times New Roman" pitchFamily="18" charset="0"/>
              </a:rPr>
              <a:t>Oxygenation </a:t>
            </a:r>
          </a:p>
          <a:p>
            <a:pPr marL="0" indent="0">
              <a:buNone/>
            </a:pPr>
            <a:r>
              <a:rPr lang="en-US" dirty="0">
                <a:solidFill>
                  <a:schemeClr val="tx1"/>
                </a:solidFill>
                <a:latin typeface="Times New Roman" pitchFamily="18" charset="0"/>
                <a:cs typeface="Times New Roman" pitchFamily="18" charset="0"/>
              </a:rPr>
              <a:t>Antibiotics. </a:t>
            </a:r>
          </a:p>
          <a:p>
            <a:pPr marL="0" indent="0">
              <a:buNone/>
            </a:pPr>
            <a:r>
              <a:rPr lang="en-US" dirty="0">
                <a:solidFill>
                  <a:schemeClr val="tx1"/>
                </a:solidFill>
                <a:latin typeface="Times New Roman" pitchFamily="18" charset="0"/>
                <a:cs typeface="Times New Roman" pitchFamily="18" charset="0"/>
              </a:rPr>
              <a:t>Blood transfusion with packed RBC’s </a:t>
            </a:r>
          </a:p>
          <a:p>
            <a:pPr marL="0" indent="0">
              <a:buNone/>
            </a:pPr>
            <a:r>
              <a:rPr lang="en-US" dirty="0">
                <a:solidFill>
                  <a:schemeClr val="tx1"/>
                </a:solidFill>
                <a:latin typeface="Times New Roman" pitchFamily="18" charset="0"/>
                <a:cs typeface="Times New Roman" pitchFamily="18" charset="0"/>
              </a:rPr>
              <a:t>Hydroxyurea antineoplastic agent increases production of fetal hemoglobin in children</a:t>
            </a:r>
          </a:p>
          <a:p>
            <a:pPr marL="0" indent="0">
              <a:buNone/>
            </a:pPr>
            <a:r>
              <a:rPr lang="en-US" dirty="0">
                <a:solidFill>
                  <a:schemeClr val="tx1"/>
                </a:solidFill>
                <a:latin typeface="Times New Roman" pitchFamily="18" charset="0"/>
                <a:cs typeface="Times New Roman" pitchFamily="18" charset="0"/>
              </a:rPr>
              <a:t>Exchange transfusion replacing sickled with normal cells </a:t>
            </a:r>
          </a:p>
          <a:p>
            <a:pPr marL="0" indent="0">
              <a:buNone/>
            </a:pPr>
            <a:r>
              <a:rPr lang="en-US" dirty="0">
                <a:solidFill>
                  <a:schemeClr val="tx1"/>
                </a:solidFill>
                <a:latin typeface="Times New Roman" pitchFamily="18" charset="0"/>
                <a:cs typeface="Times New Roman" pitchFamily="18" charset="0"/>
              </a:rPr>
              <a:t>Stem cell transplantation</a:t>
            </a:r>
          </a:p>
        </p:txBody>
      </p:sp>
    </p:spTree>
    <p:extLst>
      <p:ext uri="{BB962C8B-B14F-4D97-AF65-F5344CB8AC3E}">
        <p14:creationId xmlns:p14="http://schemas.microsoft.com/office/powerpoint/2010/main" val="284499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2099235" cy="1417638"/>
          </a:xfrm>
        </p:spPr>
        <p:txBody>
          <a:bodyPr>
            <a:normAutofit/>
          </a:bodyPr>
          <a:lstStyle/>
          <a:p>
            <a:pPr algn="ctr"/>
            <a:r>
              <a:rPr lang="en-US" sz="3600" b="1" dirty="0">
                <a:solidFill>
                  <a:srgbClr val="C00000"/>
                </a:solidFill>
                <a:latin typeface="Times New Roman" pitchFamily="18" charset="0"/>
                <a:cs typeface="Times New Roman" pitchFamily="18" charset="0"/>
              </a:rPr>
              <a:t>4) Children with GLUCOSE-6-PHOSPHATE DEHYDROGENASE DEFICIENCY (G6PD)</a:t>
            </a:r>
          </a:p>
        </p:txBody>
      </p:sp>
      <p:sp>
        <p:nvSpPr>
          <p:cNvPr id="3" name="Content Placeholder 2"/>
          <p:cNvSpPr>
            <a:spLocks noGrp="1"/>
          </p:cNvSpPr>
          <p:nvPr>
            <p:ph idx="1"/>
          </p:nvPr>
        </p:nvSpPr>
        <p:spPr>
          <a:xfrm>
            <a:off x="92765" y="1417638"/>
            <a:ext cx="12006470" cy="5440362"/>
          </a:xfrm>
        </p:spPr>
        <p:txBody>
          <a:bodyPr>
            <a:normAutofit fontScale="85000" lnSpcReduction="10000"/>
          </a:bodyPr>
          <a:lstStyle/>
          <a:p>
            <a:pPr marL="0" indent="0">
              <a:lnSpc>
                <a:spcPct val="120000"/>
              </a:lnSpc>
              <a:buNone/>
            </a:pPr>
            <a:r>
              <a:rPr lang="en-US" sz="4000" dirty="0">
                <a:latin typeface="Times New Roman" pitchFamily="18" charset="0"/>
                <a:cs typeface="Times New Roman" pitchFamily="18" charset="0"/>
              </a:rPr>
              <a:t>It is enzyme deficiency. </a:t>
            </a:r>
          </a:p>
          <a:p>
            <a:pPr marL="0" indent="0">
              <a:lnSpc>
                <a:spcPct val="120000"/>
              </a:lnSpc>
              <a:buNone/>
            </a:pPr>
            <a:r>
              <a:rPr lang="en-US" sz="4000" dirty="0">
                <a:latin typeface="Times New Roman" pitchFamily="18" charset="0"/>
                <a:cs typeface="Times New Roman" pitchFamily="18" charset="0"/>
              </a:rPr>
              <a:t>G6PD enzyme is located on sex chromosome X at q28 locus.  </a:t>
            </a:r>
          </a:p>
          <a:p>
            <a:pPr marL="0" indent="0">
              <a:lnSpc>
                <a:spcPct val="120000"/>
              </a:lnSpc>
              <a:buNone/>
            </a:pPr>
            <a:r>
              <a:rPr lang="en-US" sz="4000" dirty="0">
                <a:latin typeface="Times New Roman" pitchFamily="18" charset="0"/>
                <a:cs typeface="Times New Roman" pitchFamily="18" charset="0"/>
              </a:rPr>
              <a:t>Males are more likely to have defective gene than females do because G6PD deficiency will only manifest itself in females when there are two defective copies of the gene in the genome. </a:t>
            </a:r>
          </a:p>
          <a:p>
            <a:pPr marL="0" indent="0">
              <a:lnSpc>
                <a:spcPct val="120000"/>
              </a:lnSpc>
              <a:buNone/>
            </a:pPr>
            <a:r>
              <a:rPr lang="en-US" sz="4000" dirty="0">
                <a:latin typeface="Times New Roman" pitchFamily="18" charset="0"/>
                <a:cs typeface="Times New Roman" pitchFamily="18" charset="0"/>
              </a:rPr>
              <a:t>As long as there is one normal G6PD gene in a female, a normal enzyme will be produced and function instead of  the defective enzyme. </a:t>
            </a:r>
          </a:p>
          <a:p>
            <a:pPr marL="0" indent="0">
              <a:lnSpc>
                <a:spcPct val="120000"/>
              </a:lnSpc>
              <a:buNone/>
            </a:pPr>
            <a:endParaRPr lang="en-US" sz="4000" i="1" dirty="0">
              <a:latin typeface="Times New Roman" pitchFamily="18" charset="0"/>
              <a:cs typeface="Times New Roman" pitchFamily="18" charset="0"/>
            </a:endParaRPr>
          </a:p>
        </p:txBody>
      </p:sp>
    </p:spTree>
    <p:extLst>
      <p:ext uri="{BB962C8B-B14F-4D97-AF65-F5344CB8AC3E}">
        <p14:creationId xmlns:p14="http://schemas.microsoft.com/office/powerpoint/2010/main" val="120236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1900452"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Clinical manifestation of G6PD Deficiency</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6261" y="1179443"/>
            <a:ext cx="12125739" cy="5602357"/>
          </a:xfrm>
        </p:spPr>
        <p:txBody>
          <a:bodyPr>
            <a:noAutofit/>
          </a:bodyPr>
          <a:lstStyle/>
          <a:p>
            <a:pPr marL="0" indent="0">
              <a:lnSpc>
                <a:spcPct val="110000"/>
              </a:lnSpc>
              <a:buNone/>
            </a:pPr>
            <a:r>
              <a:rPr lang="en-US" sz="3600" dirty="0">
                <a:latin typeface="Times New Roman" pitchFamily="18" charset="0"/>
                <a:cs typeface="Times New Roman" pitchFamily="18" charset="0"/>
              </a:rPr>
              <a:t> Hemolytic Anemia:  G6PD deficiency causes red blood cells early destruction</a:t>
            </a:r>
          </a:p>
          <a:p>
            <a:pPr marL="0" indent="0">
              <a:lnSpc>
                <a:spcPct val="110000"/>
              </a:lnSpc>
              <a:buNone/>
            </a:pPr>
            <a:r>
              <a:rPr lang="en-US" sz="3600" dirty="0">
                <a:latin typeface="Times New Roman" pitchFamily="18" charset="0"/>
                <a:cs typeface="Times New Roman" pitchFamily="18" charset="0"/>
              </a:rPr>
              <a:t> Neonatal jaundice</a:t>
            </a:r>
          </a:p>
          <a:p>
            <a:pPr marL="0" indent="0">
              <a:lnSpc>
                <a:spcPct val="110000"/>
              </a:lnSpc>
              <a:buNone/>
            </a:pPr>
            <a:r>
              <a:rPr lang="en-US" sz="3600" dirty="0">
                <a:latin typeface="Times New Roman" pitchFamily="18" charset="0"/>
                <a:cs typeface="Times New Roman" pitchFamily="18" charset="0"/>
              </a:rPr>
              <a:t> Abdominal, back pain, </a:t>
            </a:r>
          </a:p>
          <a:p>
            <a:pPr marL="0" indent="0">
              <a:lnSpc>
                <a:spcPct val="110000"/>
              </a:lnSpc>
              <a:buNone/>
            </a:pPr>
            <a:r>
              <a:rPr lang="en-US" sz="3600" dirty="0">
                <a:latin typeface="Times New Roman" pitchFamily="18" charset="0"/>
                <a:cs typeface="Times New Roman" pitchFamily="18" charset="0"/>
              </a:rPr>
              <a:t> Dizziness, </a:t>
            </a:r>
          </a:p>
          <a:p>
            <a:pPr marL="0" indent="0">
              <a:lnSpc>
                <a:spcPct val="110000"/>
              </a:lnSpc>
              <a:buNone/>
            </a:pPr>
            <a:r>
              <a:rPr lang="en-US" sz="3600" dirty="0">
                <a:latin typeface="Times New Roman" pitchFamily="18" charset="0"/>
                <a:cs typeface="Times New Roman" pitchFamily="18" charset="0"/>
              </a:rPr>
              <a:t> Headache, </a:t>
            </a:r>
          </a:p>
          <a:p>
            <a:pPr marL="0" indent="0">
              <a:lnSpc>
                <a:spcPct val="110000"/>
              </a:lnSpc>
              <a:buNone/>
            </a:pPr>
            <a:r>
              <a:rPr lang="en-US" sz="3600" dirty="0">
                <a:latin typeface="Times New Roman" pitchFamily="18" charset="0"/>
                <a:cs typeface="Times New Roman" pitchFamily="18" charset="0"/>
              </a:rPr>
              <a:t> Irregular breathing, </a:t>
            </a:r>
          </a:p>
          <a:p>
            <a:pPr marL="0" indent="0">
              <a:lnSpc>
                <a:spcPct val="110000"/>
              </a:lnSpc>
              <a:buNone/>
            </a:pPr>
            <a:r>
              <a:rPr lang="en-US" sz="3600" dirty="0">
                <a:latin typeface="Times New Roman" pitchFamily="18" charset="0"/>
                <a:cs typeface="Times New Roman" pitchFamily="18" charset="0"/>
              </a:rPr>
              <a:t> Palpitations.</a:t>
            </a:r>
          </a:p>
        </p:txBody>
      </p:sp>
    </p:spTree>
    <p:extLst>
      <p:ext uri="{BB962C8B-B14F-4D97-AF65-F5344CB8AC3E}">
        <p14:creationId xmlns:p14="http://schemas.microsoft.com/office/powerpoint/2010/main" val="166961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59478"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Clinical manifestation of G6PD Deficiency</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600200"/>
            <a:ext cx="11953461" cy="5181600"/>
          </a:xfrm>
        </p:spPr>
        <p:txBody>
          <a:bodyPr>
            <a:normAutofit/>
          </a:bodyPr>
          <a:lstStyle/>
          <a:p>
            <a:pPr marL="0" indent="0">
              <a:lnSpc>
                <a:spcPct val="100000"/>
              </a:lnSpc>
              <a:buNone/>
            </a:pPr>
            <a:r>
              <a:rPr lang="en-US" sz="3600" dirty="0">
                <a:latin typeface="Times New Roman" pitchFamily="18" charset="0"/>
                <a:cs typeface="Times New Roman" pitchFamily="18" charset="0"/>
              </a:rPr>
              <a:t> An anemic response can occur when G6PD deficient individual takes oxidative drugs (</a:t>
            </a:r>
            <a:r>
              <a:rPr lang="en-US" sz="3600" dirty="0" err="1">
                <a:latin typeface="Times New Roman" pitchFamily="18" charset="0"/>
                <a:cs typeface="Times New Roman" pitchFamily="18" charset="0"/>
              </a:rPr>
              <a:t>acetylsaliclic</a:t>
            </a:r>
            <a:r>
              <a:rPr lang="en-US" sz="3600" dirty="0">
                <a:latin typeface="Times New Roman" pitchFamily="18" charset="0"/>
                <a:cs typeface="Times New Roman" pitchFamily="18" charset="0"/>
              </a:rPr>
              <a:t> acid) antipyretics, sulfonamides, aspirin or Fava beans.</a:t>
            </a:r>
          </a:p>
          <a:p>
            <a:pPr marL="0" indent="0">
              <a:lnSpc>
                <a:spcPct val="100000"/>
              </a:lnSpc>
              <a:buNone/>
            </a:pPr>
            <a:r>
              <a:rPr lang="en-US" sz="3600" dirty="0">
                <a:latin typeface="Times New Roman" pitchFamily="18" charset="0"/>
                <a:cs typeface="Times New Roman" pitchFamily="18" charset="0"/>
              </a:rPr>
              <a:t> Some G6PD patients are allergic to Fava beans and smell of Fava pollen.  This condition is called </a:t>
            </a:r>
            <a:r>
              <a:rPr lang="en-US" sz="3600" dirty="0" err="1">
                <a:latin typeface="Times New Roman" pitchFamily="18" charset="0"/>
                <a:cs typeface="Times New Roman" pitchFamily="18" charset="0"/>
              </a:rPr>
              <a:t>Favism</a:t>
            </a:r>
            <a:r>
              <a:rPr lang="en-US" sz="3600" dirty="0">
                <a:latin typeface="Times New Roman" pitchFamily="18" charset="0"/>
                <a:cs typeface="Times New Roman" pitchFamily="18" charset="0"/>
              </a:rPr>
              <a:t>.</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3490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r>
              <a:rPr lang="en-US" sz="4800" b="1" dirty="0">
                <a:solidFill>
                  <a:srgbClr val="C00000"/>
                </a:solidFill>
                <a:latin typeface="Times New Roman" pitchFamily="18" charset="0"/>
                <a:cs typeface="Times New Roman" pitchFamily="18" charset="0"/>
              </a:rPr>
              <a:t>Diagnosis of G6PD Deficiency</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79965" cy="5105400"/>
          </a:xfrm>
        </p:spPr>
        <p:txBody>
          <a:bodyPr/>
          <a:lstStyle/>
          <a:p>
            <a:pPr marL="0" indent="0">
              <a:buNone/>
            </a:pPr>
            <a:r>
              <a:rPr lang="en-US" sz="4800" dirty="0">
                <a:latin typeface="Times New Roman" pitchFamily="18" charset="0"/>
                <a:cs typeface="Times New Roman" pitchFamily="18" charset="0"/>
              </a:rPr>
              <a:t>A new-born child:  </a:t>
            </a:r>
          </a:p>
          <a:p>
            <a:pPr marL="0" indent="0">
              <a:buNone/>
            </a:pPr>
            <a:r>
              <a:rPr lang="en-US" sz="4800" dirty="0">
                <a:latin typeface="Times New Roman" pitchFamily="18" charset="0"/>
                <a:cs typeface="Times New Roman" pitchFamily="18" charset="0"/>
              </a:rPr>
              <a:t>	Complete Blood Count </a:t>
            </a:r>
          </a:p>
          <a:p>
            <a:pPr marL="0" indent="0">
              <a:buNone/>
            </a:pPr>
            <a:r>
              <a:rPr lang="en-US" sz="4800" dirty="0">
                <a:latin typeface="Times New Roman" pitchFamily="18" charset="0"/>
                <a:cs typeface="Times New Roman" pitchFamily="18" charset="0"/>
              </a:rPr>
              <a:t>	Newborn Screening Test is used to test and measure G6PD enzyme’s activity.</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8274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3414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Treatment of G6PD Deficiency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7" y="1600200"/>
            <a:ext cx="11622157" cy="5257800"/>
          </a:xfrm>
        </p:spPr>
        <p:txBody>
          <a:bodyPr/>
          <a:lstStyle/>
          <a:p>
            <a:pPr marL="0" indent="0" algn="ctr">
              <a:buNone/>
            </a:pPr>
            <a:r>
              <a:rPr lang="en-US" sz="4800" dirty="0">
                <a:latin typeface="Times New Roman" pitchFamily="18" charset="0"/>
                <a:cs typeface="Times New Roman" pitchFamily="18" charset="0"/>
              </a:rPr>
              <a:t>	The best treatment now to prevent </a:t>
            </a:r>
            <a:r>
              <a:rPr lang="en-US" sz="4800" dirty="0" err="1">
                <a:latin typeface="Times New Roman" pitchFamily="18" charset="0"/>
                <a:cs typeface="Times New Roman" pitchFamily="18" charset="0"/>
              </a:rPr>
              <a:t>Favism</a:t>
            </a:r>
            <a:r>
              <a:rPr lang="en-US" sz="4800" dirty="0">
                <a:latin typeface="Times New Roman" pitchFamily="18" charset="0"/>
                <a:cs typeface="Times New Roman" pitchFamily="18" charset="0"/>
              </a:rPr>
              <a:t> and hemolytic anemia is to have drug control.  </a:t>
            </a:r>
          </a:p>
          <a:p>
            <a:pPr marL="0" indent="0" algn="ctr">
              <a:buNone/>
            </a:pPr>
            <a:r>
              <a:rPr lang="en-US" sz="4800" dirty="0">
                <a:latin typeface="Times New Roman" pitchFamily="18" charset="0"/>
                <a:cs typeface="Times New Roman" pitchFamily="18" charset="0"/>
              </a:rPr>
              <a:t>	G6PD deficient people should not eat </a:t>
            </a:r>
            <a:r>
              <a:rPr lang="en-US" sz="4800" b="1" dirty="0">
                <a:latin typeface="Times New Roman" pitchFamily="18" charset="0"/>
                <a:cs typeface="Times New Roman" pitchFamily="18" charset="0"/>
              </a:rPr>
              <a:t>fava</a:t>
            </a:r>
            <a:r>
              <a:rPr lang="en-US" sz="4800" dirty="0">
                <a:latin typeface="Times New Roman" pitchFamily="18" charset="0"/>
                <a:cs typeface="Times New Roman" pitchFamily="18" charset="0"/>
              </a:rPr>
              <a:t> </a:t>
            </a:r>
            <a:r>
              <a:rPr lang="en-US" sz="4800" b="1" dirty="0">
                <a:latin typeface="Times New Roman" pitchFamily="18" charset="0"/>
                <a:cs typeface="Times New Roman" pitchFamily="18" charset="0"/>
              </a:rPr>
              <a:t>beans</a:t>
            </a:r>
            <a:r>
              <a:rPr lang="en-US" sz="4800" dirty="0">
                <a:latin typeface="Times New Roman" pitchFamily="18" charset="0"/>
                <a:cs typeface="Times New Roman" pitchFamily="18" charset="0"/>
              </a:rPr>
              <a:t> or take drugs that contain oxidizing agent.</a:t>
            </a:r>
          </a:p>
          <a:p>
            <a:endParaRPr lang="en-US" sz="3600" dirty="0">
              <a:latin typeface="Times New Roman" pitchFamily="18" charset="0"/>
              <a:cs typeface="Times New Roman" pitchFamily="18" charset="0"/>
            </a:endParaRPr>
          </a:p>
        </p:txBody>
      </p:sp>
      <p:pic>
        <p:nvPicPr>
          <p:cNvPr id="4" name="Picture 2" descr="Image result for Fava bean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5486400"/>
            <a:ext cx="1600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93217" cy="1417638"/>
          </a:xfrm>
        </p:spPr>
        <p:txBody>
          <a:bodyPr>
            <a:normAutofit fontScale="90000"/>
          </a:bodyPr>
          <a:lstStyle/>
          <a:p>
            <a:pPr algn="ctr"/>
            <a:br>
              <a:rPr lang="en-US" sz="3600" dirty="0">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5) Children with IDIOPATHIC THROMBOCYTOPENIC PURPURA (ITP)</a:t>
            </a:r>
            <a:br>
              <a:rPr lang="en-US" sz="4000" b="1" dirty="0">
                <a:solidFill>
                  <a:srgbClr val="C00000"/>
                </a:solidFill>
                <a:latin typeface="Times New Roman" pitchFamily="18" charset="0"/>
                <a:cs typeface="Times New Roman" pitchFamily="18" charset="0"/>
              </a:rPr>
            </a:b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lnSpcReduction="10000"/>
          </a:bodyPr>
          <a:lstStyle/>
          <a:p>
            <a:pPr>
              <a:lnSpc>
                <a:spcPct val="100000"/>
              </a:lnSpc>
              <a:buFont typeface="Wingdings" panose="05000000000000000000" pitchFamily="2" charset="2"/>
              <a:buChar char="§"/>
            </a:pPr>
            <a:r>
              <a:rPr lang="en-US" sz="3600" dirty="0">
                <a:latin typeface="Times New Roman" pitchFamily="18" charset="0"/>
                <a:cs typeface="Times New Roman" pitchFamily="18" charset="0"/>
              </a:rPr>
              <a:t>ITP increase destruction of platelets by circulating anti-platelets antibody.</a:t>
            </a:r>
          </a:p>
          <a:p>
            <a:pPr>
              <a:lnSpc>
                <a:spcPct val="100000"/>
              </a:lnSpc>
              <a:buFont typeface="Wingdings" panose="05000000000000000000" pitchFamily="2" charset="2"/>
              <a:buChar char="§"/>
            </a:pPr>
            <a:r>
              <a:rPr lang="en-US" sz="3600" dirty="0">
                <a:latin typeface="Times New Roman" pitchFamily="18" charset="0"/>
                <a:cs typeface="Times New Roman" pitchFamily="18" charset="0"/>
              </a:rPr>
              <a:t>Peak age: 2-5 years.  </a:t>
            </a:r>
          </a:p>
          <a:p>
            <a:pPr>
              <a:lnSpc>
                <a:spcPct val="100000"/>
              </a:lnSpc>
              <a:buFont typeface="Wingdings" panose="05000000000000000000" pitchFamily="2" charset="2"/>
              <a:buChar char="§"/>
            </a:pPr>
            <a:r>
              <a:rPr lang="en-US" sz="3600" b="1" dirty="0">
                <a:solidFill>
                  <a:srgbClr val="C00000"/>
                </a:solidFill>
                <a:latin typeface="Times New Roman" pitchFamily="18" charset="0"/>
                <a:cs typeface="Times New Roman" pitchFamily="18" charset="0"/>
              </a:rPr>
              <a:t>Classification  of ITP</a:t>
            </a:r>
          </a:p>
          <a:p>
            <a:pPr marL="0" indent="0">
              <a:lnSpc>
                <a:spcPct val="100000"/>
              </a:lnSpc>
              <a:buNone/>
            </a:pPr>
            <a:r>
              <a:rPr lang="en-US" sz="3600" dirty="0">
                <a:latin typeface="Times New Roman" pitchFamily="18" charset="0"/>
                <a:cs typeface="Times New Roman" pitchFamily="18" charset="0"/>
              </a:rPr>
              <a:t>a. Acute:  remission in less than 6 months</a:t>
            </a:r>
          </a:p>
          <a:p>
            <a:pPr marL="0" indent="0">
              <a:lnSpc>
                <a:spcPct val="100000"/>
              </a:lnSpc>
              <a:buNone/>
            </a:pPr>
            <a:r>
              <a:rPr lang="en-US" sz="3600" dirty="0">
                <a:latin typeface="Times New Roman" pitchFamily="18" charset="0"/>
                <a:cs typeface="Times New Roman" pitchFamily="18" charset="0"/>
              </a:rPr>
              <a:t>b. Chronic: remission more than 6 months</a:t>
            </a:r>
          </a:p>
          <a:p>
            <a:pPr>
              <a:buFont typeface="Wingdings" panose="05000000000000000000" pitchFamily="2" charset="2"/>
              <a:buChar char="§"/>
            </a:pPr>
            <a:r>
              <a:rPr lang="en-US" sz="3600" b="1" dirty="0">
                <a:solidFill>
                  <a:srgbClr val="C00000"/>
                </a:solidFill>
                <a:latin typeface="Times New Roman" pitchFamily="18" charset="0"/>
                <a:cs typeface="Times New Roman" pitchFamily="18" charset="0"/>
              </a:rPr>
              <a:t>Causes of Thrombocytopenia </a:t>
            </a:r>
          </a:p>
          <a:p>
            <a:pPr>
              <a:buFont typeface="Wingdings" panose="05000000000000000000" pitchFamily="2" charset="2"/>
              <a:buChar char="ü"/>
            </a:pPr>
            <a:r>
              <a:rPr lang="en-US" sz="3600" dirty="0">
                <a:latin typeface="Times New Roman" pitchFamily="18" charset="0"/>
                <a:cs typeface="Times New Roman" pitchFamily="18" charset="0"/>
              </a:rPr>
              <a:t>Viral illness ( varicella, mumps, rubella, Mono) 65%  </a:t>
            </a:r>
          </a:p>
          <a:p>
            <a:pPr>
              <a:buFont typeface="Wingdings" panose="05000000000000000000" pitchFamily="2" charset="2"/>
              <a:buChar char="ü"/>
            </a:pPr>
            <a:r>
              <a:rPr lang="en-US" sz="3600" dirty="0">
                <a:latin typeface="Times New Roman" pitchFamily="18" charset="0"/>
                <a:cs typeface="Times New Roman" pitchFamily="18" charset="0"/>
              </a:rPr>
              <a:t>Immune mechanism- autoantibodies to foreign antigen </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3262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06018"/>
            <a:ext cx="12298017" cy="1205948"/>
          </a:xfrm>
        </p:spPr>
        <p:txBody>
          <a:bodyPr>
            <a:normAutofit fontScale="90000"/>
          </a:bodyPr>
          <a:lstStyle/>
          <a:p>
            <a:br>
              <a:rPr lang="en-US" sz="60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Signs and symptoms of Thrombocytopenia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06017" y="1457739"/>
            <a:ext cx="11993218" cy="5400261"/>
          </a:xfrm>
        </p:spPr>
        <p:txBody>
          <a:bodyPr>
            <a:normAutofit/>
          </a:bodyPr>
          <a:lstStyle/>
          <a:p>
            <a:pPr>
              <a:buFont typeface="Wingdings" panose="05000000000000000000" pitchFamily="2" charset="2"/>
              <a:buChar char="Ø"/>
            </a:pPr>
            <a:r>
              <a:rPr lang="en-US" sz="4000" dirty="0">
                <a:latin typeface="Times New Roman" pitchFamily="18" charset="0"/>
                <a:cs typeface="Times New Roman" pitchFamily="18" charset="0"/>
              </a:rPr>
              <a:t>Bruises, urine/stool blood, epistaxis, gum bleeding    </a:t>
            </a:r>
          </a:p>
          <a:p>
            <a:pPr>
              <a:buFont typeface="Wingdings" panose="05000000000000000000" pitchFamily="2" charset="2"/>
              <a:buChar char="Ø"/>
            </a:pPr>
            <a:r>
              <a:rPr lang="en-US" sz="4000" dirty="0">
                <a:latin typeface="Times New Roman" pitchFamily="18" charset="0"/>
                <a:cs typeface="Times New Roman" pitchFamily="18" charset="0"/>
              </a:rPr>
              <a:t>Recent immunizations (MMR).</a:t>
            </a:r>
          </a:p>
          <a:p>
            <a:pPr>
              <a:buFont typeface="Wingdings" panose="05000000000000000000" pitchFamily="2" charset="2"/>
              <a:buChar char="Ø"/>
            </a:pPr>
            <a:r>
              <a:rPr lang="en-US" sz="4000" dirty="0">
                <a:latin typeface="Times New Roman" pitchFamily="18" charset="0"/>
                <a:cs typeface="Times New Roman" pitchFamily="18" charset="0"/>
              </a:rPr>
              <a:t>Drug history affecting platelets: ASA, heparin, seizure meds.</a:t>
            </a:r>
          </a:p>
          <a:p>
            <a:pPr>
              <a:buFont typeface="Wingdings" panose="05000000000000000000" pitchFamily="2" charset="2"/>
              <a:buChar char="Ø"/>
            </a:pPr>
            <a:r>
              <a:rPr lang="en-US" sz="4000" dirty="0">
                <a:latin typeface="Times New Roman" pitchFamily="18" charset="0"/>
                <a:cs typeface="Times New Roman" pitchFamily="18" charset="0"/>
              </a:rPr>
              <a:t>Clusters of </a:t>
            </a:r>
            <a:r>
              <a:rPr lang="en-US" sz="4000" dirty="0" err="1">
                <a:latin typeface="Times New Roman" pitchFamily="18" charset="0"/>
                <a:cs typeface="Times New Roman" pitchFamily="18" charset="0"/>
              </a:rPr>
              <a:t>Petecchia</a:t>
            </a:r>
            <a:r>
              <a:rPr lang="en-US" sz="4000" dirty="0">
                <a:latin typeface="Times New Roman" pitchFamily="18" charset="0"/>
                <a:cs typeface="Times New Roman" pitchFamily="18" charset="0"/>
              </a:rPr>
              <a:t>, </a:t>
            </a:r>
          </a:p>
          <a:p>
            <a:pPr>
              <a:buFont typeface="Wingdings" panose="05000000000000000000" pitchFamily="2" charset="2"/>
              <a:buChar char="Ø"/>
            </a:pPr>
            <a:r>
              <a:rPr lang="en-US" sz="4000" dirty="0">
                <a:latin typeface="Times New Roman" pitchFamily="18" charset="0"/>
                <a:cs typeface="Times New Roman" pitchFamily="18" charset="0"/>
              </a:rPr>
              <a:t>Purpura in the oropharynx, dry blood or clots in the nares </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8674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Diagnosis of Thrombocytopenia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19722" cy="5257800"/>
          </a:xfrm>
        </p:spPr>
        <p:txBody>
          <a:bodyPr>
            <a:normAutofit/>
          </a:bodyPr>
          <a:lstStyle/>
          <a:p>
            <a:pPr marL="0" indent="0">
              <a:buNone/>
            </a:pPr>
            <a:r>
              <a:rPr lang="en-US" sz="3600" dirty="0">
                <a:latin typeface="Times New Roman" pitchFamily="18" charset="0"/>
                <a:cs typeface="Times New Roman" pitchFamily="18" charset="0"/>
              </a:rPr>
              <a:t>	CBC : Thrombocytopenia</a:t>
            </a:r>
          </a:p>
          <a:p>
            <a:pPr marL="0" indent="0">
              <a:buNone/>
            </a:pPr>
            <a:r>
              <a:rPr lang="en-US" sz="3600" dirty="0">
                <a:latin typeface="Times New Roman" pitchFamily="18" charset="0"/>
                <a:cs typeface="Times New Roman" pitchFamily="18" charset="0"/>
              </a:rPr>
              <a:t>	PT/PTT</a:t>
            </a:r>
          </a:p>
          <a:p>
            <a:pPr marL="0" indent="0">
              <a:buNone/>
            </a:pPr>
            <a:r>
              <a:rPr lang="en-US" sz="3600" dirty="0">
                <a:latin typeface="Times New Roman" pitchFamily="18" charset="0"/>
                <a:cs typeface="Times New Roman" pitchFamily="18" charset="0"/>
              </a:rPr>
              <a:t>	Bleeding Time: prolonged</a:t>
            </a:r>
          </a:p>
          <a:p>
            <a:pPr marL="0" indent="0">
              <a:buNone/>
            </a:pPr>
            <a:r>
              <a:rPr lang="en-US" sz="3600" dirty="0">
                <a:latin typeface="Times New Roman" pitchFamily="18" charset="0"/>
                <a:cs typeface="Times New Roman" pitchFamily="18" charset="0"/>
              </a:rPr>
              <a:t>	Peripheral Smear: </a:t>
            </a:r>
          </a:p>
          <a:p>
            <a:pPr marL="0" indent="0">
              <a:buNone/>
            </a:pPr>
            <a:r>
              <a:rPr lang="en-US" sz="3600" dirty="0">
                <a:latin typeface="Times New Roman" pitchFamily="18" charset="0"/>
                <a:cs typeface="Times New Roman" pitchFamily="18" charset="0"/>
              </a:rPr>
              <a:t>	Bone Marrow:</a:t>
            </a:r>
          </a:p>
          <a:p>
            <a:pPr marL="0" indent="0">
              <a:buNone/>
            </a:pPr>
            <a:r>
              <a:rPr lang="en-US" sz="3600" dirty="0">
                <a:latin typeface="Times New Roman" pitchFamily="18" charset="0"/>
                <a:cs typeface="Times New Roman" pitchFamily="18" charset="0"/>
              </a:rPr>
              <a:t>	Only if treating with Steroids and exclude leukemia</a:t>
            </a:r>
          </a:p>
          <a:p>
            <a:pPr marL="0" indent="0">
              <a:buNone/>
            </a:pPr>
            <a:r>
              <a:rPr lang="en-US" sz="3600" dirty="0">
                <a:latin typeface="Times New Roman" pitchFamily="18" charset="0"/>
                <a:cs typeface="Times New Roman" pitchFamily="18" charset="0"/>
              </a:rPr>
              <a:t>	Fundoscopic (eye) exam is important</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406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570038"/>
          </a:xfrm>
        </p:spPr>
        <p:txBody>
          <a:bodyPr>
            <a:normAutofit/>
          </a:bodyPr>
          <a:lstStyle/>
          <a:p>
            <a:r>
              <a:rPr lang="en-US" sz="4800" b="1" dirty="0">
                <a:solidFill>
                  <a:srgbClr val="C00000"/>
                </a:solidFill>
                <a:latin typeface="Times New Roman" pitchFamily="18" charset="0"/>
                <a:cs typeface="Times New Roman" pitchFamily="18" charset="0"/>
              </a:rPr>
              <a:t>Treatment of Thrombocytopenia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1600200"/>
            <a:ext cx="11463130" cy="5257800"/>
          </a:xfrm>
        </p:spPr>
        <p:txBody>
          <a:bodyPr/>
          <a:lstStyle/>
          <a:p>
            <a:pPr marL="0" indent="0" algn="ctr">
              <a:buNone/>
            </a:pPr>
            <a:r>
              <a:rPr lang="en-US" sz="5400" dirty="0">
                <a:latin typeface="Times New Roman" pitchFamily="18" charset="0"/>
                <a:cs typeface="Times New Roman" pitchFamily="18" charset="0"/>
              </a:rPr>
              <a:t>- </a:t>
            </a:r>
            <a:r>
              <a:rPr lang="en-US" sz="4800" dirty="0">
                <a:latin typeface="Times New Roman" pitchFamily="18" charset="0"/>
                <a:cs typeface="Times New Roman" pitchFamily="18" charset="0"/>
              </a:rPr>
              <a:t>IV Corticoids. Then oral steroids 2 mg/d for 2-4 weeks</a:t>
            </a:r>
          </a:p>
          <a:p>
            <a:pPr marL="0" indent="0" algn="ctr">
              <a:buNone/>
            </a:pPr>
            <a:r>
              <a:rPr lang="en-US" sz="4800" dirty="0">
                <a:latin typeface="Times New Roman" pitchFamily="18" charset="0"/>
                <a:cs typeface="Times New Roman" pitchFamily="18" charset="0"/>
              </a:rPr>
              <a:t> - IV Immunoglobulin (IVIG): 1g/kg/day</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0141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Causes Iron Deficiency Anemia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648661" cy="5257800"/>
          </a:xfrm>
        </p:spPr>
        <p:txBody>
          <a:bodyPr>
            <a:normAutofit/>
          </a:bodyPr>
          <a:lstStyle/>
          <a:p>
            <a:pPr marL="0" indent="0">
              <a:buNone/>
            </a:pPr>
            <a:r>
              <a:rPr lang="en-US" sz="4400" dirty="0">
                <a:latin typeface="Times New Roman" pitchFamily="18" charset="0"/>
                <a:cs typeface="Times New Roman" pitchFamily="18" charset="0"/>
              </a:rPr>
              <a:t>Decrease dietary intake of iron </a:t>
            </a:r>
          </a:p>
          <a:p>
            <a:pPr marL="0" indent="0">
              <a:buNone/>
            </a:pPr>
            <a:r>
              <a:rPr lang="en-US" sz="4400" dirty="0">
                <a:latin typeface="Times New Roman" pitchFamily="18" charset="0"/>
                <a:cs typeface="Times New Roman" pitchFamily="18" charset="0"/>
              </a:rPr>
              <a:t>Excessive cow’s milk consumption</a:t>
            </a:r>
          </a:p>
          <a:p>
            <a:pPr marL="0" indent="0">
              <a:buNone/>
            </a:pPr>
            <a:r>
              <a:rPr lang="en-US" sz="4400" dirty="0">
                <a:latin typeface="Times New Roman" pitchFamily="18" charset="0"/>
                <a:cs typeface="Times New Roman" pitchFamily="18" charset="0"/>
              </a:rPr>
              <a:t>Decrease iron absorption</a:t>
            </a:r>
          </a:p>
          <a:p>
            <a:pPr marL="0" indent="0">
              <a:buNone/>
            </a:pPr>
            <a:r>
              <a:rPr lang="en-US" sz="4400" dirty="0">
                <a:latin typeface="Times New Roman" pitchFamily="18" charset="0"/>
                <a:cs typeface="Times New Roman" pitchFamily="18" charset="0"/>
              </a:rPr>
              <a:t>Blood loss</a:t>
            </a:r>
          </a:p>
          <a:p>
            <a:pPr marL="0" indent="0">
              <a:buNone/>
            </a:pPr>
            <a:r>
              <a:rPr lang="en-US" sz="4400" dirty="0">
                <a:latin typeface="Times New Roman" pitchFamily="18" charset="0"/>
                <a:cs typeface="Times New Roman" pitchFamily="18" charset="0"/>
              </a:rPr>
              <a:t>Long duration of breast feeding                </a:t>
            </a:r>
          </a:p>
          <a:p>
            <a:pPr marL="0" indent="0">
              <a:buNone/>
            </a:pPr>
            <a:r>
              <a:rPr lang="en-US" sz="4400" dirty="0">
                <a:latin typeface="Times New Roman" pitchFamily="18" charset="0"/>
                <a:cs typeface="Times New Roman" pitchFamily="18" charset="0"/>
              </a:rPr>
              <a:t>Increased juice, soda pop intake</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705425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3" y="0"/>
            <a:ext cx="11595653" cy="1417638"/>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6) Children with HEMOPHILIA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63757"/>
            <a:ext cx="12192000" cy="5294244"/>
          </a:xfrm>
        </p:spPr>
        <p:txBody>
          <a:bodyPr>
            <a:noAutofit/>
          </a:bodyPr>
          <a:lstStyle/>
          <a:p>
            <a:pPr>
              <a:lnSpc>
                <a:spcPct val="100000"/>
              </a:lnSpc>
              <a:buFont typeface="Wingdings" panose="05000000000000000000" pitchFamily="2" charset="2"/>
              <a:buChar char="§"/>
            </a:pPr>
            <a:r>
              <a:rPr lang="en-US" dirty="0">
                <a:latin typeface="Times New Roman" pitchFamily="18" charset="0"/>
                <a:cs typeface="Times New Roman" pitchFamily="18" charset="0"/>
              </a:rPr>
              <a:t>Commonest inherited bleeding disorder </a:t>
            </a:r>
          </a:p>
          <a:p>
            <a:pPr>
              <a:lnSpc>
                <a:spcPct val="100000"/>
              </a:lnSpc>
              <a:buFont typeface="Wingdings" panose="05000000000000000000" pitchFamily="2" charset="2"/>
              <a:buChar char="§"/>
            </a:pPr>
            <a:r>
              <a:rPr lang="en-US" dirty="0">
                <a:latin typeface="Times New Roman" pitchFamily="18" charset="0"/>
                <a:cs typeface="Times New Roman" pitchFamily="18" charset="0"/>
              </a:rPr>
              <a:t>Bleeding due to deficiency of coagulation Factors VIII (8), IX (9), XI (11)</a:t>
            </a:r>
          </a:p>
          <a:p>
            <a:pPr>
              <a:lnSpc>
                <a:spcPct val="100000"/>
              </a:lnSpc>
              <a:buFont typeface="Wingdings" panose="05000000000000000000" pitchFamily="2" charset="2"/>
              <a:buChar char="§"/>
            </a:pPr>
            <a:r>
              <a:rPr lang="en-US" dirty="0">
                <a:latin typeface="Times New Roman" pitchFamily="18" charset="0"/>
                <a:cs typeface="Times New Roman" pitchFamily="18" charset="0"/>
              </a:rPr>
              <a:t>Severity of bleeding is related to FVIII / IX /XI concentration level in blood</a:t>
            </a:r>
          </a:p>
          <a:p>
            <a:pPr>
              <a:lnSpc>
                <a:spcPct val="100000"/>
              </a:lnSpc>
              <a:buFont typeface="Wingdings" panose="05000000000000000000" pitchFamily="2" charset="2"/>
              <a:buChar char="§"/>
            </a:pPr>
            <a:r>
              <a:rPr lang="en-US" dirty="0">
                <a:latin typeface="Times New Roman" pitchFamily="18" charset="0"/>
                <a:cs typeface="Times New Roman" pitchFamily="18" charset="0"/>
              </a:rPr>
              <a:t>Hemophilia lead to tissue injury because of delayed composition of platelet plug and fibrin clot causing   prolonged bleeding</a:t>
            </a:r>
          </a:p>
          <a:p>
            <a:r>
              <a:rPr lang="en-US" b="1" dirty="0">
                <a:solidFill>
                  <a:srgbClr val="C00000"/>
                </a:solidFill>
                <a:latin typeface="Times New Roman" pitchFamily="18" charset="0"/>
                <a:cs typeface="Times New Roman" pitchFamily="18" charset="0"/>
              </a:rPr>
              <a:t>Types of Haemophilia</a:t>
            </a:r>
          </a:p>
          <a:p>
            <a:pPr>
              <a:buFont typeface="Wingdings" panose="05000000000000000000" pitchFamily="2" charset="2"/>
              <a:buChar char="ü"/>
            </a:pPr>
            <a:r>
              <a:rPr lang="en-US" dirty="0">
                <a:latin typeface="Times New Roman" pitchFamily="18" charset="0"/>
                <a:cs typeface="Times New Roman" pitchFamily="18" charset="0"/>
              </a:rPr>
              <a:t>Haemophilia A	Deficiency of Factor VIII(8)</a:t>
            </a:r>
          </a:p>
          <a:p>
            <a:pPr>
              <a:buFont typeface="Wingdings" panose="05000000000000000000" pitchFamily="2" charset="2"/>
              <a:buChar char="ü"/>
            </a:pPr>
            <a:r>
              <a:rPr lang="en-US" dirty="0">
                <a:latin typeface="Times New Roman" pitchFamily="18" charset="0"/>
                <a:cs typeface="Times New Roman" pitchFamily="18" charset="0"/>
              </a:rPr>
              <a:t>Haemophilia B	Deficiency of Factor IX (9)</a:t>
            </a:r>
          </a:p>
          <a:p>
            <a:pPr>
              <a:buFont typeface="Wingdings" panose="05000000000000000000" pitchFamily="2" charset="2"/>
              <a:buChar char="ü"/>
            </a:pPr>
            <a:r>
              <a:rPr lang="en-US" dirty="0">
                <a:latin typeface="Times New Roman" pitchFamily="18" charset="0"/>
                <a:cs typeface="Times New Roman" pitchFamily="18" charset="0"/>
              </a:rPr>
              <a:t>Haemophilia C	Deficiency of Factor XI (11)</a:t>
            </a:r>
          </a:p>
          <a:p>
            <a:pPr>
              <a:lnSpc>
                <a:spcPct val="100000"/>
              </a:lnSpc>
              <a:buFont typeface="Wingdings" panose="05000000000000000000" pitchFamily="2" charset="2"/>
              <a:buChar char="§"/>
            </a:pPr>
            <a:endParaRPr lang="en-US" sz="4000" dirty="0">
              <a:latin typeface="Times New Roman" pitchFamily="18" charset="0"/>
              <a:cs typeface="Times New Roman" pitchFamily="18" charset="0"/>
            </a:endParaRP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52197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9" y="152400"/>
            <a:ext cx="11767931" cy="12652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Mode of Inheritance it is a X- linked recessive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sz="3600" dirty="0">
              <a:latin typeface="Times New Roman" pitchFamily="18" charset="0"/>
              <a:cs typeface="Times New Roman" pitchFamily="18" charset="0"/>
            </a:endParaRP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8094"/>
            <a:ext cx="116619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99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Severity of Haemophilia:</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56808205"/>
              </p:ext>
            </p:extLst>
          </p:nvPr>
        </p:nvGraphicFramePr>
        <p:xfrm>
          <a:off x="172279" y="1600196"/>
          <a:ext cx="11820938" cy="4217508"/>
        </p:xfrm>
        <a:graphic>
          <a:graphicData uri="http://schemas.openxmlformats.org/drawingml/2006/table">
            <a:tbl>
              <a:tblPr firstRow="1" firstCol="1" bandRow="1"/>
              <a:tblGrid>
                <a:gridCol w="2364188">
                  <a:extLst>
                    <a:ext uri="{9D8B030D-6E8A-4147-A177-3AD203B41FA5}">
                      <a16:colId xmlns:a16="http://schemas.microsoft.com/office/drawing/2014/main" val="20000"/>
                    </a:ext>
                  </a:extLst>
                </a:gridCol>
                <a:gridCol w="2372377">
                  <a:extLst>
                    <a:ext uri="{9D8B030D-6E8A-4147-A177-3AD203B41FA5}">
                      <a16:colId xmlns:a16="http://schemas.microsoft.com/office/drawing/2014/main" val="20001"/>
                    </a:ext>
                  </a:extLst>
                </a:gridCol>
                <a:gridCol w="7084373">
                  <a:extLst>
                    <a:ext uri="{9D8B030D-6E8A-4147-A177-3AD203B41FA5}">
                      <a16:colId xmlns:a16="http://schemas.microsoft.com/office/drawing/2014/main" val="20002"/>
                    </a:ext>
                  </a:extLst>
                </a:gridCol>
              </a:tblGrid>
              <a:tr h="1466391">
                <a:tc>
                  <a:txBody>
                    <a:bodyPr/>
                    <a:lstStyle/>
                    <a:p>
                      <a:pPr marL="0" marR="0" lvl="0" indent="0" algn="ctr" rtl="0">
                        <a:lnSpc>
                          <a:spcPct val="150000"/>
                        </a:lnSpc>
                        <a:spcBef>
                          <a:spcPts val="0"/>
                        </a:spcBef>
                        <a:spcAft>
                          <a:spcPts val="0"/>
                        </a:spcAft>
                        <a:buFont typeface="Wingdings"/>
                        <a:buNone/>
                      </a:pPr>
                      <a:r>
                        <a:rPr lang="en-US" sz="2800" b="1" dirty="0">
                          <a:solidFill>
                            <a:srgbClr val="C00000"/>
                          </a:solidFill>
                          <a:effectLst/>
                          <a:latin typeface="Times New Roman"/>
                          <a:ea typeface="Calibri"/>
                          <a:cs typeface="Arial"/>
                        </a:rPr>
                        <a:t>Severity</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buFont typeface="Arial" pitchFamily="34" charset="0"/>
                        <a:buNone/>
                      </a:pPr>
                      <a:r>
                        <a:rPr lang="en-US" sz="2800" b="1" dirty="0">
                          <a:solidFill>
                            <a:srgbClr val="C00000"/>
                          </a:solidFill>
                          <a:effectLst/>
                          <a:latin typeface="Times New Roman"/>
                          <a:ea typeface="Calibri"/>
                          <a:cs typeface="Arial"/>
                        </a:rPr>
                        <a:t>Factor level </a:t>
                      </a:r>
                      <a:r>
                        <a:rPr lang="en-US" sz="2800" b="1" dirty="0" err="1">
                          <a:solidFill>
                            <a:srgbClr val="C00000"/>
                          </a:solidFill>
                          <a:effectLst/>
                          <a:latin typeface="Times New Roman"/>
                          <a:ea typeface="Calibri"/>
                          <a:cs typeface="Arial"/>
                        </a:rPr>
                        <a:t>iu</a:t>
                      </a:r>
                      <a:r>
                        <a:rPr lang="en-US" sz="2800" b="1" dirty="0">
                          <a:solidFill>
                            <a:srgbClr val="C00000"/>
                          </a:solidFill>
                          <a:effectLst/>
                          <a:latin typeface="Times New Roman"/>
                          <a:ea typeface="Calibri"/>
                          <a:cs typeface="Arial"/>
                        </a:rPr>
                        <a:t>/dl (%)</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buFont typeface="Arial" pitchFamily="34" charset="0"/>
                        <a:buNone/>
                      </a:pPr>
                      <a:r>
                        <a:rPr lang="en-US" sz="2800" b="1" dirty="0">
                          <a:solidFill>
                            <a:srgbClr val="C00000"/>
                          </a:solidFill>
                          <a:effectLst/>
                          <a:latin typeface="Times New Roman"/>
                          <a:ea typeface="Calibri"/>
                          <a:cs typeface="Arial"/>
                        </a:rPr>
                        <a:t>Type of presentation</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9010">
                <a:tc>
                  <a:txBody>
                    <a:bodyPr/>
                    <a:lstStyle/>
                    <a:p>
                      <a:pPr marL="0" marR="0" lvl="0" indent="0" algn="justLow" rtl="0">
                        <a:lnSpc>
                          <a:spcPct val="150000"/>
                        </a:lnSpc>
                        <a:spcBef>
                          <a:spcPts val="0"/>
                        </a:spcBef>
                        <a:spcAft>
                          <a:spcPts val="0"/>
                        </a:spcAft>
                        <a:buFont typeface="Wingdings"/>
                        <a:buNone/>
                      </a:pPr>
                      <a:r>
                        <a:rPr lang="en-US" sz="2800" b="1" dirty="0">
                          <a:solidFill>
                            <a:srgbClr val="C00000"/>
                          </a:solidFill>
                          <a:effectLst/>
                          <a:latin typeface="Times New Roman"/>
                          <a:ea typeface="Calibri"/>
                          <a:cs typeface="Arial"/>
                        </a:rPr>
                        <a:t>Severe</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dirty="0">
                          <a:effectLst/>
                          <a:latin typeface="Times New Roman"/>
                          <a:ea typeface="Calibri"/>
                          <a:cs typeface="Arial"/>
                        </a:rPr>
                        <a:t>&lt; 1	</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dirty="0">
                          <a:effectLst/>
                          <a:latin typeface="Times New Roman"/>
                          <a:ea typeface="Calibri"/>
                          <a:cs typeface="Arial"/>
                        </a:rPr>
                        <a:t>Spontaneous bleeds, Severe bleeding</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3097">
                <a:tc>
                  <a:txBody>
                    <a:bodyPr/>
                    <a:lstStyle/>
                    <a:p>
                      <a:pPr marL="0" marR="0" lvl="0" indent="0" algn="justLow" rtl="0">
                        <a:lnSpc>
                          <a:spcPct val="150000"/>
                        </a:lnSpc>
                        <a:spcBef>
                          <a:spcPts val="0"/>
                        </a:spcBef>
                        <a:spcAft>
                          <a:spcPts val="0"/>
                        </a:spcAft>
                        <a:buFont typeface="Wingdings"/>
                        <a:buNone/>
                      </a:pPr>
                      <a:r>
                        <a:rPr lang="en-US" sz="2800" b="1" dirty="0">
                          <a:solidFill>
                            <a:srgbClr val="C00000"/>
                          </a:solidFill>
                          <a:effectLst/>
                          <a:latin typeface="Times New Roman"/>
                          <a:ea typeface="Calibri"/>
                          <a:cs typeface="Arial"/>
                        </a:rPr>
                        <a:t>Moderate</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dirty="0">
                          <a:effectLst/>
                          <a:latin typeface="Times New Roman"/>
                          <a:ea typeface="Calibri"/>
                          <a:cs typeface="Arial"/>
                        </a:rPr>
                        <a:t>1-5</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dirty="0">
                          <a:effectLst/>
                          <a:latin typeface="Times New Roman"/>
                          <a:ea typeface="Calibri"/>
                          <a:cs typeface="Arial"/>
                        </a:rPr>
                        <a:t>Few bleeds, Haemathrosis - traumatic</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9010">
                <a:tc>
                  <a:txBody>
                    <a:bodyPr/>
                    <a:lstStyle/>
                    <a:p>
                      <a:pPr marL="0" marR="0" lvl="0" indent="0" algn="justLow" rtl="0">
                        <a:lnSpc>
                          <a:spcPct val="150000"/>
                        </a:lnSpc>
                        <a:spcBef>
                          <a:spcPts val="0"/>
                        </a:spcBef>
                        <a:spcAft>
                          <a:spcPts val="0"/>
                        </a:spcAft>
                        <a:buFont typeface="Wingdings"/>
                        <a:buNone/>
                      </a:pPr>
                      <a:r>
                        <a:rPr lang="en-US" sz="2800" b="1" dirty="0">
                          <a:solidFill>
                            <a:srgbClr val="C00000"/>
                          </a:solidFill>
                          <a:effectLst/>
                          <a:latin typeface="Times New Roman"/>
                          <a:ea typeface="Calibri"/>
                          <a:cs typeface="Arial"/>
                        </a:rPr>
                        <a:t>Mild</a:t>
                      </a:r>
                      <a:endParaRPr lang="en-US" sz="2000" b="1" dirty="0">
                        <a:solidFill>
                          <a:srgbClr val="C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a:effectLst/>
                          <a:latin typeface="Times New Roman"/>
                          <a:ea typeface="Calibri"/>
                          <a:cs typeface="Arial"/>
                        </a:rPr>
                        <a:t>5-30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lnSpc>
                          <a:spcPct val="150000"/>
                        </a:lnSpc>
                        <a:spcBef>
                          <a:spcPts val="0"/>
                        </a:spcBef>
                        <a:spcAft>
                          <a:spcPts val="0"/>
                        </a:spcAft>
                        <a:buFont typeface="Arial" pitchFamily="34" charset="0"/>
                        <a:buNone/>
                      </a:pPr>
                      <a:r>
                        <a:rPr lang="en-US" sz="2800" dirty="0">
                          <a:effectLst/>
                          <a:latin typeface="Times New Roman"/>
                          <a:ea typeface="Calibri"/>
                          <a:cs typeface="Arial"/>
                        </a:rPr>
                        <a:t>Few bleeds, Post-traumatic Post-dental surgery</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554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Haemophilia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417638"/>
            <a:ext cx="11953461" cy="5440362"/>
          </a:xfrm>
        </p:spPr>
        <p:txBody>
          <a:bodyPr>
            <a:normAutofit fontScale="77500" lnSpcReduction="20000"/>
          </a:bodyPr>
          <a:lstStyle/>
          <a:p>
            <a:pPr marL="0" indent="0">
              <a:buNone/>
            </a:pPr>
            <a:r>
              <a:rPr lang="en-US" sz="3600" b="1" dirty="0">
                <a:latin typeface="Times New Roman" pitchFamily="18" charset="0"/>
                <a:cs typeface="Times New Roman" pitchFamily="18" charset="0"/>
              </a:rPr>
              <a:t>a.) In Babies</a:t>
            </a:r>
          </a:p>
          <a:p>
            <a:pPr marL="0" indent="0">
              <a:buNone/>
            </a:pPr>
            <a:r>
              <a:rPr lang="en-US" sz="3600" dirty="0">
                <a:latin typeface="Times New Roman" pitchFamily="18" charset="0"/>
                <a:cs typeface="Times New Roman" pitchFamily="18" charset="0"/>
              </a:rPr>
              <a:t>	Bleeding as a baby rare</a:t>
            </a:r>
          </a:p>
          <a:p>
            <a:pPr marL="0" indent="0">
              <a:buNone/>
            </a:pPr>
            <a:r>
              <a:rPr lang="en-US" sz="3600" dirty="0">
                <a:latin typeface="Times New Roman" pitchFamily="18" charset="0"/>
                <a:cs typeface="Times New Roman" pitchFamily="18" charset="0"/>
              </a:rPr>
              <a:t>	Prolonged bleed from umbilical cord</a:t>
            </a:r>
          </a:p>
          <a:p>
            <a:pPr marL="0" indent="0">
              <a:buNone/>
            </a:pPr>
            <a:r>
              <a:rPr lang="en-US" sz="3600" dirty="0">
                <a:latin typeface="Times New Roman" pitchFamily="18" charset="0"/>
                <a:cs typeface="Times New Roman" pitchFamily="18" charset="0"/>
              </a:rPr>
              <a:t>	Muscle hematoma during immunization </a:t>
            </a:r>
          </a:p>
          <a:p>
            <a:pPr marL="0" indent="0">
              <a:buNone/>
            </a:pPr>
            <a:r>
              <a:rPr lang="en-US" sz="3600" dirty="0">
                <a:latin typeface="Times New Roman" pitchFamily="18" charset="0"/>
                <a:cs typeface="Times New Roman" pitchFamily="18" charset="0"/>
              </a:rPr>
              <a:t>	Bleeding during circumcision</a:t>
            </a:r>
          </a:p>
          <a:p>
            <a:pPr marL="0" indent="0">
              <a:buNone/>
            </a:pPr>
            <a:r>
              <a:rPr lang="en-US" sz="3600" b="1" dirty="0">
                <a:latin typeface="Times New Roman" pitchFamily="18" charset="0"/>
                <a:cs typeface="Times New Roman" pitchFamily="18" charset="0"/>
              </a:rPr>
              <a:t>b.) In Toddlers </a:t>
            </a:r>
          </a:p>
          <a:p>
            <a:pPr marL="0" indent="0">
              <a:buNone/>
            </a:pPr>
            <a:r>
              <a:rPr lang="en-US" sz="3600" dirty="0">
                <a:latin typeface="Times New Roman" pitchFamily="18" charset="0"/>
                <a:cs typeface="Times New Roman" pitchFamily="18" charset="0"/>
              </a:rPr>
              <a:t>Large and prolonged bleed to minor injury/cuts/abrasions</a:t>
            </a:r>
          </a:p>
          <a:p>
            <a:pPr marL="0" indent="0">
              <a:buNone/>
            </a:pPr>
            <a:r>
              <a:rPr lang="en-US" sz="3600" dirty="0">
                <a:latin typeface="Times New Roman" pitchFamily="18" charset="0"/>
                <a:cs typeface="Times New Roman" pitchFamily="18" charset="0"/>
              </a:rPr>
              <a:t>Lip bleeds (hematomas) </a:t>
            </a:r>
          </a:p>
          <a:p>
            <a:pPr marL="0" indent="0">
              <a:buNone/>
            </a:pPr>
            <a:r>
              <a:rPr lang="en-US" sz="3600" dirty="0">
                <a:latin typeface="Times New Roman" pitchFamily="18" charset="0"/>
                <a:cs typeface="Times New Roman" pitchFamily="18" charset="0"/>
              </a:rPr>
              <a:t>First bleeding in childhood	</a:t>
            </a:r>
          </a:p>
          <a:p>
            <a:pPr marL="0" indent="0">
              <a:buNone/>
            </a:pPr>
            <a:r>
              <a:rPr lang="en-US" sz="3600" dirty="0">
                <a:latin typeface="Times New Roman" pitchFamily="18" charset="0"/>
                <a:cs typeface="Times New Roman" pitchFamily="18" charset="0"/>
              </a:rPr>
              <a:t>Tooth extraction</a:t>
            </a:r>
          </a:p>
          <a:p>
            <a:pPr marL="0" indent="0">
              <a:buNone/>
            </a:pPr>
            <a:r>
              <a:rPr lang="en-US" sz="3600" dirty="0">
                <a:latin typeface="Times New Roman" pitchFamily="18" charset="0"/>
                <a:cs typeface="Times New Roman" pitchFamily="18" charset="0"/>
              </a:rPr>
              <a:t>Trauma with walking </a:t>
            </a:r>
          </a:p>
          <a:p>
            <a:pPr marL="0" indent="0">
              <a:buNone/>
            </a:pPr>
            <a:r>
              <a:rPr lang="en-US" sz="3600" dirty="0">
                <a:latin typeface="Times New Roman" pitchFamily="18" charset="0"/>
                <a:cs typeface="Times New Roman" pitchFamily="18" charset="0"/>
              </a:rPr>
              <a:t>Gum bleeds while brushing teeth</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09129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58" y="72572"/>
            <a:ext cx="9085943" cy="1345067"/>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Haemophilia</a:t>
            </a:r>
            <a:br>
              <a:rPr lang="en-US" b="1" dirty="0">
                <a:solidFill>
                  <a:srgbClr val="C00000"/>
                </a:solidFill>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417639"/>
            <a:ext cx="11900452" cy="5440361"/>
          </a:xfrm>
        </p:spPr>
        <p:txBody>
          <a:bodyPr>
            <a:normAutofit fontScale="85000" lnSpcReduction="20000"/>
          </a:bodyPr>
          <a:lstStyle/>
          <a:p>
            <a:pPr marL="0" indent="0">
              <a:buNone/>
            </a:pPr>
            <a:r>
              <a:rPr lang="en-US" sz="3600" dirty="0">
                <a:latin typeface="Times New Roman" pitchFamily="18" charset="0"/>
                <a:cs typeface="Times New Roman" pitchFamily="18" charset="0"/>
              </a:rPr>
              <a:t>c.) Significant hemorrhages:</a:t>
            </a:r>
          </a:p>
          <a:p>
            <a:pPr marL="0" indent="0">
              <a:buNone/>
            </a:pPr>
            <a:r>
              <a:rPr lang="en-US" sz="3600" dirty="0">
                <a:latin typeface="Times New Roman" pitchFamily="18" charset="0"/>
                <a:cs typeface="Times New Roman" pitchFamily="18" charset="0"/>
              </a:rPr>
              <a:t>	Retroperitoneal causing severe abdominal pain, anemia and shock</a:t>
            </a:r>
          </a:p>
          <a:p>
            <a:pPr marL="0" indent="0">
              <a:buNone/>
            </a:pPr>
            <a:r>
              <a:rPr lang="en-US" sz="3600" dirty="0">
                <a:latin typeface="Times New Roman" pitchFamily="18" charset="0"/>
                <a:cs typeface="Times New Roman" pitchFamily="18" charset="0"/>
              </a:rPr>
              <a:t>	Hematuria</a:t>
            </a:r>
          </a:p>
          <a:p>
            <a:pPr marL="0" indent="0">
              <a:buNone/>
            </a:pPr>
            <a:r>
              <a:rPr lang="en-US" sz="3600" dirty="0">
                <a:latin typeface="Times New Roman" pitchFamily="18" charset="0"/>
                <a:cs typeface="Times New Roman" pitchFamily="18" charset="0"/>
              </a:rPr>
              <a:t>	GI bleed</a:t>
            </a:r>
          </a:p>
          <a:p>
            <a:pPr marL="0" indent="0">
              <a:buNone/>
            </a:pPr>
            <a:r>
              <a:rPr lang="en-US" sz="3600" dirty="0">
                <a:latin typeface="Times New Roman" pitchFamily="18" charset="0"/>
                <a:cs typeface="Times New Roman" pitchFamily="18" charset="0"/>
              </a:rPr>
              <a:t>	Intracranial: extradural, subdural, </a:t>
            </a:r>
            <a:r>
              <a:rPr lang="en-US" sz="3600" dirty="0" err="1">
                <a:latin typeface="Times New Roman" pitchFamily="18" charset="0"/>
                <a:cs typeface="Times New Roman" pitchFamily="18" charset="0"/>
              </a:rPr>
              <a:t>intracerebral</a:t>
            </a:r>
            <a:r>
              <a:rPr lang="en-US" sz="3600" dirty="0">
                <a:latin typeface="Times New Roman" pitchFamily="18" charset="0"/>
                <a:cs typeface="Times New Roman" pitchFamily="18" charset="0"/>
              </a:rPr>
              <a:t> </a:t>
            </a:r>
          </a:p>
          <a:p>
            <a:pPr marL="0" indent="0">
              <a:buNone/>
            </a:pPr>
            <a:r>
              <a:rPr lang="en-US" sz="3600" dirty="0">
                <a:latin typeface="Times New Roman" pitchFamily="18" charset="0"/>
                <a:cs typeface="Times New Roman" pitchFamily="18" charset="0"/>
              </a:rPr>
              <a:t>	Headache, vomiting, coma</a:t>
            </a:r>
          </a:p>
          <a:p>
            <a:pPr marL="0" indent="0">
              <a:buNone/>
            </a:pPr>
            <a:r>
              <a:rPr lang="en-US" sz="3600" dirty="0">
                <a:latin typeface="Times New Roman" pitchFamily="18" charset="0"/>
                <a:cs typeface="Times New Roman" pitchFamily="18" charset="0"/>
              </a:rPr>
              <a:t>d.) Hemarthrosis (joint bleed):  hallmark of hemophilia</a:t>
            </a:r>
          </a:p>
          <a:p>
            <a:pPr marL="0" indent="0">
              <a:buNone/>
            </a:pPr>
            <a:r>
              <a:rPr lang="en-US" sz="3600" dirty="0">
                <a:latin typeface="Times New Roman" pitchFamily="18" charset="0"/>
                <a:cs typeface="Times New Roman" pitchFamily="18" charset="0"/>
              </a:rPr>
              <a:t>	Joints affected:  </a:t>
            </a:r>
          </a:p>
          <a:p>
            <a:pPr marL="0" indent="0">
              <a:buNone/>
            </a:pPr>
            <a:r>
              <a:rPr lang="en-US" sz="3600" dirty="0">
                <a:latin typeface="Times New Roman" pitchFamily="18" charset="0"/>
                <a:cs typeface="Times New Roman" pitchFamily="18" charset="0"/>
              </a:rPr>
              <a:t>	In toddlers: ankle (most common) 	</a:t>
            </a:r>
          </a:p>
          <a:p>
            <a:pPr marL="0" indent="0">
              <a:buNone/>
            </a:pPr>
            <a:r>
              <a:rPr lang="en-US" sz="3600" dirty="0">
                <a:latin typeface="Times New Roman" pitchFamily="18" charset="0"/>
                <a:cs typeface="Times New Roman" pitchFamily="18" charset="0"/>
              </a:rPr>
              <a:t>	Older child:  knee, elbow </a:t>
            </a:r>
          </a:p>
          <a:p>
            <a:pPr marL="0" indent="0">
              <a:buNone/>
            </a:pPr>
            <a:r>
              <a:rPr lang="en-US" sz="3600" dirty="0">
                <a:latin typeface="Times New Roman" pitchFamily="18" charset="0"/>
                <a:cs typeface="Times New Roman" pitchFamily="18" charset="0"/>
              </a:rPr>
              <a:t>	Later: all joints</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1988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Signs and Symptoms of Haemophilia</a:t>
            </a:r>
            <a:br>
              <a:rPr lang="en-US" sz="4800" b="1" dirty="0">
                <a:solidFill>
                  <a:srgbClr val="C00000"/>
                </a:solidFill>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72278" y="1600200"/>
            <a:ext cx="11529392" cy="5257800"/>
          </a:xfrm>
        </p:spPr>
        <p:txBody>
          <a:bodyPr>
            <a:normAutofit/>
          </a:bodyPr>
          <a:lstStyle/>
          <a:p>
            <a:pPr marL="0" indent="0" algn="ctr">
              <a:buNone/>
            </a:pPr>
            <a:r>
              <a:rPr lang="en-US" sz="5400" dirty="0">
                <a:latin typeface="Times New Roman" pitchFamily="18" charset="0"/>
                <a:cs typeface="Times New Roman" pitchFamily="18" charset="0"/>
              </a:rPr>
              <a:t>e.) Chronic </a:t>
            </a:r>
            <a:r>
              <a:rPr lang="en-US" sz="5400" dirty="0" err="1">
                <a:latin typeface="Times New Roman" pitchFamily="18" charset="0"/>
                <a:cs typeface="Times New Roman" pitchFamily="18" charset="0"/>
              </a:rPr>
              <a:t>Haemophilic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Arthropathy</a:t>
            </a:r>
            <a:r>
              <a:rPr lang="en-US" sz="5400" dirty="0">
                <a:latin typeface="Times New Roman" pitchFamily="18" charset="0"/>
                <a:cs typeface="Times New Roman" pitchFamily="18" charset="0"/>
              </a:rPr>
              <a:t>:</a:t>
            </a:r>
          </a:p>
          <a:p>
            <a:pPr marL="0" indent="0" algn="ctr">
              <a:buNone/>
            </a:pPr>
            <a:r>
              <a:rPr lang="en-US" sz="5400" dirty="0">
                <a:latin typeface="Times New Roman" pitchFamily="18" charset="0"/>
                <a:cs typeface="Times New Roman" pitchFamily="18" charset="0"/>
              </a:rPr>
              <a:t>	Repeated bleeds for many years lead to chronic degenerative changes, deformities, Crippling deformities and Wheel chair-bound </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3946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Diagnosis of Haemophilia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45704"/>
            <a:ext cx="12072731" cy="5612296"/>
          </a:xfrm>
        </p:spPr>
        <p:txBody>
          <a:bodyPr>
            <a:normAutofit/>
          </a:bodyPr>
          <a:lstStyle/>
          <a:p>
            <a:pPr marL="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Hb</a:t>
            </a:r>
            <a:r>
              <a:rPr lang="en-US" sz="3600" dirty="0">
                <a:latin typeface="Times New Roman" pitchFamily="18" charset="0"/>
                <a:cs typeface="Times New Roman" pitchFamily="18" charset="0"/>
              </a:rPr>
              <a:t> low </a:t>
            </a:r>
          </a:p>
          <a:p>
            <a:pPr marL="0" indent="0">
              <a:buNone/>
            </a:pPr>
            <a:r>
              <a:rPr lang="en-US" sz="3600" dirty="0">
                <a:latin typeface="Times New Roman" pitchFamily="18" charset="0"/>
                <a:cs typeface="Times New Roman" pitchFamily="18" charset="0"/>
              </a:rPr>
              <a:t>	Activated Partial Thromboplastin Time (APTT) prolonged &gt; 2-3 times (normal 70/ 30 to 40 seconds)</a:t>
            </a:r>
          </a:p>
          <a:p>
            <a:pPr marL="0" indent="0">
              <a:buNone/>
            </a:pPr>
            <a:r>
              <a:rPr lang="en-US" sz="3600" dirty="0">
                <a:latin typeface="Times New Roman" pitchFamily="18" charset="0"/>
                <a:cs typeface="Times New Roman" pitchFamily="18" charset="0"/>
              </a:rPr>
              <a:t>	Low levels of clotting factors 	</a:t>
            </a:r>
          </a:p>
          <a:p>
            <a:pPr marL="0" indent="0">
              <a:buNone/>
            </a:pPr>
            <a:r>
              <a:rPr lang="en-US" sz="3600" dirty="0">
                <a:latin typeface="Times New Roman" pitchFamily="18" charset="0"/>
                <a:cs typeface="Times New Roman" pitchFamily="18" charset="0"/>
              </a:rPr>
              <a:t>	Genetic analysis</a:t>
            </a:r>
          </a:p>
          <a:p>
            <a:pPr marL="0" indent="0">
              <a:buNone/>
            </a:pPr>
            <a:r>
              <a:rPr lang="en-US" sz="3600" dirty="0">
                <a:latin typeface="Times New Roman" pitchFamily="18" charset="0"/>
                <a:cs typeface="Times New Roman" pitchFamily="18" charset="0"/>
              </a:rPr>
              <a:t>	Radiographs of joints</a:t>
            </a:r>
          </a:p>
          <a:p>
            <a:pPr marL="0" indent="0">
              <a:buNone/>
            </a:pPr>
            <a:r>
              <a:rPr lang="en-US" sz="3600" dirty="0">
                <a:latin typeface="Times New Roman" pitchFamily="18" charset="0"/>
                <a:cs typeface="Times New Roman" pitchFamily="18" charset="0"/>
              </a:rPr>
              <a:t>	USG joints for effusions</a:t>
            </a:r>
          </a:p>
          <a:p>
            <a:pPr marL="0" indent="0">
              <a:buNone/>
            </a:pPr>
            <a:r>
              <a:rPr lang="en-US" sz="3600" dirty="0">
                <a:latin typeface="Times New Roman" pitchFamily="18" charset="0"/>
                <a:cs typeface="Times New Roman" pitchFamily="18" charset="0"/>
              </a:rPr>
              <a:t>	MRI joints/ abdomen</a:t>
            </a:r>
          </a:p>
          <a:p>
            <a:pPr marL="0" indent="0">
              <a:buNone/>
            </a:pPr>
            <a:r>
              <a:rPr lang="en-US" sz="3600" dirty="0">
                <a:latin typeface="Times New Roman" pitchFamily="18" charset="0"/>
                <a:cs typeface="Times New Roman" pitchFamily="18" charset="0"/>
              </a:rPr>
              <a:t>	Head computerized tomography (CT)</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90226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2964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Management of Haemophilia: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311965"/>
            <a:ext cx="11993217" cy="5546035"/>
          </a:xfrm>
        </p:spPr>
        <p:txBody>
          <a:bodyPr>
            <a:noAutofit/>
          </a:bodyPr>
          <a:lstStyle/>
          <a:p>
            <a:pPr marL="0" indent="0">
              <a:buNone/>
            </a:pPr>
            <a:r>
              <a:rPr lang="en-US" sz="3200" dirty="0">
                <a:latin typeface="Times New Roman" pitchFamily="18" charset="0"/>
                <a:cs typeface="Times New Roman" pitchFamily="18" charset="0"/>
              </a:rPr>
              <a:t>Control bleeding episodes: replacement therapy</a:t>
            </a:r>
          </a:p>
          <a:p>
            <a:pPr marL="0" indent="0">
              <a:buNone/>
            </a:pPr>
            <a:r>
              <a:rPr lang="en-US" sz="3200" u="sng" dirty="0">
                <a:latin typeface="Times New Roman" pitchFamily="18" charset="0"/>
                <a:cs typeface="Times New Roman" pitchFamily="18" charset="0"/>
              </a:rPr>
              <a:t>Replacement therapy:</a:t>
            </a:r>
          </a:p>
          <a:p>
            <a:pPr marL="0" indent="0">
              <a:buNone/>
            </a:pPr>
            <a:r>
              <a:rPr lang="en-US" sz="3200" dirty="0">
                <a:latin typeface="Times New Roman" pitchFamily="18" charset="0"/>
                <a:cs typeface="Times New Roman" pitchFamily="18" charset="0"/>
              </a:rPr>
              <a:t>Fresh whole blood, FFP: contains F VIII and IX, Cryoprecipitate</a:t>
            </a:r>
          </a:p>
          <a:p>
            <a:pPr marL="0" indent="0">
              <a:buNone/>
            </a:pPr>
            <a:r>
              <a:rPr lang="en-US" sz="3200" dirty="0">
                <a:latin typeface="Times New Roman" pitchFamily="18" charset="0"/>
                <a:cs typeface="Times New Roman" pitchFamily="18" charset="0"/>
              </a:rPr>
              <a:t>Factor concentrates: Recombinant/ porcine factor VIII FIX</a:t>
            </a:r>
          </a:p>
          <a:p>
            <a:pPr marL="0" indent="0">
              <a:buNone/>
            </a:pPr>
            <a:r>
              <a:rPr lang="en-US" sz="3200" dirty="0">
                <a:latin typeface="Times New Roman" pitchFamily="18" charset="0"/>
                <a:cs typeface="Times New Roman" pitchFamily="18" charset="0"/>
              </a:rPr>
              <a:t>Prophylaxis and prevention</a:t>
            </a:r>
          </a:p>
          <a:p>
            <a:pPr marL="0" indent="0">
              <a:buNone/>
            </a:pPr>
            <a:r>
              <a:rPr lang="en-US" sz="3200" dirty="0">
                <a:latin typeface="Times New Roman" pitchFamily="18" charset="0"/>
                <a:cs typeface="Times New Roman" pitchFamily="18" charset="0"/>
              </a:rPr>
              <a:t>Life style modifications</a:t>
            </a:r>
          </a:p>
          <a:p>
            <a:pPr marL="0" indent="0">
              <a:buNone/>
            </a:pPr>
            <a:r>
              <a:rPr lang="en-US" sz="3200" dirty="0">
                <a:latin typeface="Times New Roman" pitchFamily="18" charset="0"/>
                <a:cs typeface="Times New Roman" pitchFamily="18" charset="0"/>
              </a:rPr>
              <a:t>Treatment of complications</a:t>
            </a:r>
          </a:p>
          <a:p>
            <a:pPr marL="0" indent="0">
              <a:buNone/>
            </a:pPr>
            <a:r>
              <a:rPr lang="en-US" sz="3200" dirty="0">
                <a:latin typeface="Times New Roman" pitchFamily="18" charset="0"/>
                <a:cs typeface="Times New Roman" pitchFamily="18" charset="0"/>
              </a:rPr>
              <a:t>Rehabilitation</a:t>
            </a:r>
          </a:p>
          <a:p>
            <a:pPr marL="0" indent="0">
              <a:buNone/>
            </a:pPr>
            <a:r>
              <a:rPr lang="en-US" sz="3200" dirty="0">
                <a:latin typeface="Times New Roman" pitchFamily="18" charset="0"/>
                <a:cs typeface="Times New Roman" pitchFamily="18" charset="0"/>
              </a:rPr>
              <a:t>Antenatal diagnosis and counseling </a:t>
            </a:r>
          </a:p>
          <a:p>
            <a:pPr marL="0" indent="0">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70657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Prevention:</a:t>
            </a:r>
            <a:br>
              <a:rPr lang="en-US" sz="6600" b="1" dirty="0">
                <a:solidFill>
                  <a:srgbClr val="C00000"/>
                </a:solidFill>
                <a:latin typeface="Times New Roman" pitchFamily="18" charset="0"/>
                <a:cs typeface="Times New Roman" pitchFamily="18" charset="0"/>
              </a:rPr>
            </a:br>
            <a:endParaRPr lang="en-US" sz="6600" b="1" dirty="0">
              <a:solidFill>
                <a:srgbClr val="C00000"/>
              </a:solidFill>
            </a:endParaRPr>
          </a:p>
        </p:txBody>
      </p:sp>
      <p:sp>
        <p:nvSpPr>
          <p:cNvPr id="3" name="Content Placeholder 2"/>
          <p:cNvSpPr>
            <a:spLocks noGrp="1"/>
          </p:cNvSpPr>
          <p:nvPr>
            <p:ph idx="1"/>
          </p:nvPr>
        </p:nvSpPr>
        <p:spPr>
          <a:xfrm>
            <a:off x="132522" y="1311965"/>
            <a:ext cx="12059478" cy="5546035"/>
          </a:xfrm>
        </p:spPr>
        <p:txBody>
          <a:bodyPr>
            <a:noAutofit/>
          </a:bodyPr>
          <a:lstStyle/>
          <a:p>
            <a:pPr marL="0" indent="0">
              <a:buNone/>
            </a:pPr>
            <a:r>
              <a:rPr lang="en-US" sz="3600" dirty="0">
                <a:latin typeface="Times New Roman" pitchFamily="18" charset="0"/>
                <a:cs typeface="Times New Roman" pitchFamily="18" charset="0"/>
              </a:rPr>
              <a:t>	Immunization: SC not IM</a:t>
            </a:r>
          </a:p>
          <a:p>
            <a:pPr marL="0" indent="0">
              <a:buNone/>
            </a:pPr>
            <a:r>
              <a:rPr lang="en-US" sz="3600" dirty="0">
                <a:latin typeface="Times New Roman" pitchFamily="18" charset="0"/>
                <a:cs typeface="Times New Roman" pitchFamily="18" charset="0"/>
              </a:rPr>
              <a:t>	Avoid IM injections- apply pressure 5 minutes</a:t>
            </a:r>
          </a:p>
          <a:p>
            <a:pPr marL="0" indent="0">
              <a:buNone/>
            </a:pPr>
            <a:r>
              <a:rPr lang="en-US" sz="3600" dirty="0">
                <a:latin typeface="Times New Roman" pitchFamily="18" charset="0"/>
                <a:cs typeface="Times New Roman" pitchFamily="18" charset="0"/>
              </a:rPr>
              <a:t>	Avoid contact sports</a:t>
            </a:r>
          </a:p>
          <a:p>
            <a:pPr marL="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Orthopaedic</a:t>
            </a:r>
            <a:r>
              <a:rPr lang="en-US" sz="3600" dirty="0">
                <a:latin typeface="Times New Roman" pitchFamily="18" charset="0"/>
                <a:cs typeface="Times New Roman" pitchFamily="18" charset="0"/>
              </a:rPr>
              <a:t> care- traction, splinting, reconstructive surgery </a:t>
            </a:r>
          </a:p>
          <a:p>
            <a:pPr marL="0" indent="0">
              <a:buNone/>
            </a:pPr>
            <a:r>
              <a:rPr lang="en-US" sz="3600" dirty="0">
                <a:latin typeface="Times New Roman" pitchFamily="18" charset="0"/>
                <a:cs typeface="Times New Roman" pitchFamily="18" charset="0"/>
              </a:rPr>
              <a:t>	Regular dental exam and hygiene</a:t>
            </a:r>
          </a:p>
          <a:p>
            <a:pPr marL="0" indent="0">
              <a:buNone/>
            </a:pPr>
            <a:r>
              <a:rPr lang="en-US" sz="3600" dirty="0">
                <a:latin typeface="Times New Roman" pitchFamily="18" charset="0"/>
                <a:cs typeface="Times New Roman" pitchFamily="18" charset="0"/>
              </a:rPr>
              <a:t>	Prophylactic immunization- </a:t>
            </a:r>
            <a:r>
              <a:rPr lang="en-US" sz="3600" dirty="0" err="1">
                <a:latin typeface="Times New Roman" pitchFamily="18" charset="0"/>
                <a:cs typeface="Times New Roman" pitchFamily="18" charset="0"/>
              </a:rPr>
              <a:t>Hep</a:t>
            </a:r>
            <a:r>
              <a:rPr lang="en-US" sz="3600" dirty="0">
                <a:latin typeface="Times New Roman" pitchFamily="18" charset="0"/>
                <a:cs typeface="Times New Roman" pitchFamily="18" charset="0"/>
              </a:rPr>
              <a:t> B </a:t>
            </a:r>
          </a:p>
          <a:p>
            <a:endParaRPr lang="en-US" sz="3600" dirty="0"/>
          </a:p>
          <a:p>
            <a:endParaRPr lang="en-US" sz="3600" dirty="0"/>
          </a:p>
        </p:txBody>
      </p:sp>
    </p:spTree>
    <p:extLst>
      <p:ext uri="{BB962C8B-B14F-4D97-AF65-F5344CB8AC3E}">
        <p14:creationId xmlns:p14="http://schemas.microsoft.com/office/powerpoint/2010/main" val="297670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06470"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Iron Deficiency Anemia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5287" y="1600200"/>
            <a:ext cx="11330609" cy="5181600"/>
          </a:xfrm>
        </p:spPr>
        <p:txBody>
          <a:bodyPr>
            <a:normAutofit/>
          </a:bodyPr>
          <a:lstStyle/>
          <a:p>
            <a:pPr marL="0" indent="0">
              <a:buNone/>
            </a:pPr>
            <a:r>
              <a:rPr lang="en-US" sz="3600" dirty="0">
                <a:latin typeface="Times New Roman" pitchFamily="18" charset="0"/>
                <a:cs typeface="Times New Roman" pitchFamily="18" charset="0"/>
              </a:rPr>
              <a:t>a. Pallor of skin</a:t>
            </a:r>
          </a:p>
          <a:p>
            <a:pPr marL="0" indent="0">
              <a:buNone/>
            </a:pPr>
            <a:r>
              <a:rPr lang="en-US" sz="3600" dirty="0">
                <a:latin typeface="Times New Roman" pitchFamily="18" charset="0"/>
                <a:cs typeface="Times New Roman" pitchFamily="18" charset="0"/>
              </a:rPr>
              <a:t>b. Irritability, fatigue, lethargy, </a:t>
            </a:r>
          </a:p>
          <a:p>
            <a:pPr marL="0" indent="0">
              <a:buNone/>
            </a:pPr>
            <a:r>
              <a:rPr lang="en-US" sz="3600" dirty="0">
                <a:latin typeface="Times New Roman" pitchFamily="18" charset="0"/>
                <a:cs typeface="Times New Roman" pitchFamily="18" charset="0"/>
              </a:rPr>
              <a:t>c. Tachycardia, </a:t>
            </a:r>
          </a:p>
          <a:p>
            <a:pPr marL="0" indent="0">
              <a:buNone/>
            </a:pPr>
            <a:r>
              <a:rPr lang="en-US" sz="3600" dirty="0">
                <a:latin typeface="Times New Roman" pitchFamily="18" charset="0"/>
                <a:cs typeface="Times New Roman" pitchFamily="18" charset="0"/>
              </a:rPr>
              <a:t>d. Pale conjunctiva, nail beds and skin color      </a:t>
            </a:r>
          </a:p>
          <a:p>
            <a:pPr marL="0" indent="0">
              <a:buNone/>
            </a:pPr>
            <a:r>
              <a:rPr lang="en-US" sz="3600" dirty="0">
                <a:latin typeface="Times New Roman" pitchFamily="18" charset="0"/>
                <a:cs typeface="Times New Roman" pitchFamily="18" charset="0"/>
              </a:rPr>
              <a:t>e. Dyspnea tachypnea, short of breath, </a:t>
            </a:r>
          </a:p>
          <a:p>
            <a:pPr marL="0" indent="0">
              <a:buNone/>
            </a:pPr>
            <a:r>
              <a:rPr lang="en-US" sz="3600" dirty="0">
                <a:latin typeface="Times New Roman" pitchFamily="18" charset="0"/>
                <a:cs typeface="Times New Roman" pitchFamily="18" charset="0"/>
              </a:rPr>
              <a:t>f. Headache, </a:t>
            </a:r>
          </a:p>
          <a:p>
            <a:pPr marL="0" indent="0">
              <a:buNone/>
            </a:pPr>
            <a:r>
              <a:rPr lang="en-US" sz="3600" dirty="0">
                <a:latin typeface="Times New Roman" pitchFamily="18" charset="0"/>
                <a:cs typeface="Times New Roman" pitchFamily="18" charset="0"/>
              </a:rPr>
              <a:t>g. Hypotension</a:t>
            </a:r>
          </a:p>
          <a:p>
            <a:pPr marL="0" indent="0">
              <a:buNone/>
            </a:pPr>
            <a:r>
              <a:rPr lang="en-US" sz="3600" dirty="0">
                <a:latin typeface="Times New Roman" pitchFamily="18" charset="0"/>
                <a:cs typeface="Times New Roman" pitchFamily="18" charset="0"/>
              </a:rPr>
              <a:t>h. Dizziness</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7934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42643" cy="14176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Diagnostic tests of Iron Deficiency Anemia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860696" cy="5257800"/>
          </a:xfrm>
        </p:spPr>
        <p:txBody>
          <a:bodyPr>
            <a:normAutofit/>
          </a:bodyPr>
          <a:lstStyle/>
          <a:p>
            <a:pPr marL="0" indent="0">
              <a:buNone/>
            </a:pPr>
            <a:r>
              <a:rPr lang="en-US" sz="4400" dirty="0">
                <a:latin typeface="Times New Roman" pitchFamily="18" charset="0"/>
                <a:cs typeface="Times New Roman" pitchFamily="18" charset="0"/>
              </a:rPr>
              <a:t>History and physical History: bleeding disorders, trauma or Surgeries</a:t>
            </a:r>
          </a:p>
          <a:p>
            <a:pPr marL="0" indent="0">
              <a:buNone/>
            </a:pPr>
            <a:r>
              <a:rPr lang="en-US" sz="4400" dirty="0">
                <a:latin typeface="Times New Roman" pitchFamily="18" charset="0"/>
                <a:cs typeface="Times New Roman" pitchFamily="18" charset="0"/>
              </a:rPr>
              <a:t>CBC</a:t>
            </a:r>
          </a:p>
          <a:p>
            <a:pPr marL="0" indent="0">
              <a:buNone/>
            </a:pPr>
            <a:r>
              <a:rPr lang="en-US" sz="4400" dirty="0">
                <a:latin typeface="Times New Roman" pitchFamily="18" charset="0"/>
                <a:cs typeface="Times New Roman" pitchFamily="18" charset="0"/>
              </a:rPr>
              <a:t>Bone marrow aspiration to rule out oncology </a:t>
            </a:r>
          </a:p>
          <a:p>
            <a:pPr marL="0" indent="0">
              <a:buNone/>
            </a:pPr>
            <a:r>
              <a:rPr lang="en-US" sz="4400" dirty="0">
                <a:latin typeface="Times New Roman" pitchFamily="18" charset="0"/>
                <a:cs typeface="Times New Roman" pitchFamily="18" charset="0"/>
              </a:rPr>
              <a:t>Ferritin level </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11869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265238"/>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Treatment of Iron Deficiency Anemia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4" y="1600200"/>
            <a:ext cx="12046226" cy="5257800"/>
          </a:xfrm>
        </p:spPr>
        <p:txBody>
          <a:bodyPr/>
          <a:lstStyle/>
          <a:p>
            <a:pPr marL="0" indent="0">
              <a:buNone/>
            </a:pPr>
            <a:r>
              <a:rPr lang="en-US" sz="4400" dirty="0">
                <a:latin typeface="Times New Roman" pitchFamily="18" charset="0"/>
                <a:cs typeface="Times New Roman" pitchFamily="18" charset="0"/>
              </a:rPr>
              <a:t> Iron supplement as ferrous sulfate 5-6mg/kg/day orally for 6 months.  </a:t>
            </a:r>
          </a:p>
          <a:p>
            <a:pPr marL="0" indent="0">
              <a:buNone/>
            </a:pPr>
            <a:r>
              <a:rPr lang="en-US" sz="4400" dirty="0">
                <a:latin typeface="Times New Roman" pitchFamily="18" charset="0"/>
                <a:cs typeface="Times New Roman" pitchFamily="18" charset="0"/>
              </a:rPr>
              <a:t>It will increase </a:t>
            </a:r>
            <a:r>
              <a:rPr lang="en-US" sz="4400" dirty="0" err="1">
                <a:latin typeface="Times New Roman" pitchFamily="18" charset="0"/>
                <a:cs typeface="Times New Roman" pitchFamily="18" charset="0"/>
              </a:rPr>
              <a:t>Hb</a:t>
            </a:r>
            <a:r>
              <a:rPr lang="en-US" sz="4400" dirty="0">
                <a:latin typeface="Times New Roman" pitchFamily="18" charset="0"/>
                <a:cs typeface="Times New Roman" pitchFamily="18" charset="0"/>
              </a:rPr>
              <a:t> 1.0g/dl in 3-4 weeks.  </a:t>
            </a:r>
          </a:p>
          <a:p>
            <a:pPr marL="0" indent="0">
              <a:buNone/>
            </a:pPr>
            <a:r>
              <a:rPr lang="en-US" sz="4400" dirty="0">
                <a:latin typeface="Times New Roman" pitchFamily="18" charset="0"/>
                <a:cs typeface="Times New Roman" pitchFamily="18" charset="0"/>
              </a:rPr>
              <a:t> Should be given with vitamin C to absorb better the iron.   </a:t>
            </a:r>
          </a:p>
          <a:p>
            <a:pPr marL="0" indent="0">
              <a:buNone/>
            </a:pPr>
            <a:r>
              <a:rPr lang="en-US" sz="4400" dirty="0">
                <a:latin typeface="Times New Roman" pitchFamily="18" charset="0"/>
                <a:cs typeface="Times New Roman" pitchFamily="18" charset="0"/>
              </a:rPr>
              <a:t> Shouldn't take iron with antacids</a:t>
            </a:r>
          </a:p>
          <a:p>
            <a:pPr marL="0" indent="0">
              <a:buNone/>
            </a:pPr>
            <a:endParaRPr lang="en-US" sz="44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3298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1714922" cy="1417638"/>
          </a:xfrm>
        </p:spPr>
        <p:txBody>
          <a:bodyPr>
            <a:normAutofit/>
          </a:bodyPr>
          <a:lstStyle/>
          <a:p>
            <a:r>
              <a:rPr lang="en-US" sz="6600" b="1" dirty="0">
                <a:solidFill>
                  <a:srgbClr val="C00000"/>
                </a:solidFill>
                <a:latin typeface="Times New Roman" pitchFamily="18" charset="0"/>
                <a:cs typeface="Times New Roman" pitchFamily="18" charset="0"/>
              </a:rPr>
              <a:t>2) Children with Thalassemia </a:t>
            </a:r>
          </a:p>
        </p:txBody>
      </p:sp>
      <p:sp>
        <p:nvSpPr>
          <p:cNvPr id="3" name="Content Placeholder 2"/>
          <p:cNvSpPr>
            <a:spLocks noGrp="1"/>
          </p:cNvSpPr>
          <p:nvPr>
            <p:ph idx="1"/>
          </p:nvPr>
        </p:nvSpPr>
        <p:spPr>
          <a:xfrm>
            <a:off x="0" y="1600200"/>
            <a:ext cx="12192000" cy="5105400"/>
          </a:xfrm>
        </p:spPr>
        <p:txBody>
          <a:bodyPr>
            <a:normAutofit/>
          </a:bodyPr>
          <a:lstStyle/>
          <a:p>
            <a:pPr>
              <a:buFont typeface="Wingdings" panose="05000000000000000000" pitchFamily="2" charset="2"/>
              <a:buChar char="v"/>
            </a:pPr>
            <a:r>
              <a:rPr lang="en-US" sz="4000" dirty="0">
                <a:latin typeface="Times New Roman" pitchFamily="18" charset="0"/>
                <a:cs typeface="Times New Roman" pitchFamily="18" charset="0"/>
              </a:rPr>
              <a:t>Most common in Mediterranean (Greece; Italy), </a:t>
            </a:r>
          </a:p>
          <a:p>
            <a:pPr>
              <a:buFont typeface="Wingdings" panose="05000000000000000000" pitchFamily="2" charset="2"/>
              <a:buChar char="v"/>
            </a:pPr>
            <a:r>
              <a:rPr lang="en-US" sz="4000" dirty="0">
                <a:latin typeface="Times New Roman" pitchFamily="18" charset="0"/>
                <a:cs typeface="Times New Roman" pitchFamily="18" charset="0"/>
              </a:rPr>
              <a:t>It is an inherited blood disorder characterized by reduced or absent synthesis of either Alpha or Beta goblin chains of Hb. </a:t>
            </a:r>
          </a:p>
          <a:p>
            <a:pPr>
              <a:buFont typeface="Wingdings" panose="05000000000000000000" pitchFamily="2" charset="2"/>
              <a:buChar char="§"/>
            </a:pPr>
            <a:r>
              <a:rPr lang="en-US" sz="4000" b="1" dirty="0">
                <a:solidFill>
                  <a:srgbClr val="C00000"/>
                </a:solidFill>
                <a:latin typeface="Times New Roman" pitchFamily="18" charset="0"/>
                <a:cs typeface="Times New Roman" pitchFamily="18" charset="0"/>
              </a:rPr>
              <a:t>Forms of Thalassemia:</a:t>
            </a:r>
          </a:p>
          <a:p>
            <a:pPr marL="0" indent="0">
              <a:buNone/>
            </a:pPr>
            <a:r>
              <a:rPr lang="en-US" sz="4000" dirty="0">
                <a:latin typeface="Times New Roman" pitchFamily="18" charset="0"/>
                <a:cs typeface="Times New Roman" pitchFamily="18" charset="0"/>
              </a:rPr>
              <a:t>1- Alpha-thalassemia</a:t>
            </a:r>
          </a:p>
          <a:p>
            <a:pPr marL="0" indent="0">
              <a:buNone/>
            </a:pPr>
            <a:r>
              <a:rPr lang="en-US" sz="4000" dirty="0">
                <a:latin typeface="Times New Roman" pitchFamily="18" charset="0"/>
                <a:cs typeface="Times New Roman" pitchFamily="18" charset="0"/>
              </a:rPr>
              <a:t>2- Beta-thalassemia</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8994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1- Alpha-thalassemia</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32452"/>
            <a:ext cx="12192000" cy="5625548"/>
          </a:xfrm>
        </p:spPr>
        <p:txBody>
          <a:bodyPr>
            <a:normAutofit fontScale="47500" lnSpcReduction="20000"/>
          </a:bodyPr>
          <a:lstStyle/>
          <a:p>
            <a:pPr>
              <a:buFont typeface="Wingdings" pitchFamily="2" charset="2"/>
              <a:buChar char="§"/>
            </a:pPr>
            <a:r>
              <a:rPr lang="en-US" sz="5800" dirty="0">
                <a:latin typeface="Times New Roman" pitchFamily="18" charset="0"/>
                <a:cs typeface="Times New Roman" pitchFamily="18" charset="0"/>
              </a:rPr>
              <a:t>Gene deletions on chromosome 16</a:t>
            </a:r>
          </a:p>
          <a:p>
            <a:pPr>
              <a:buFont typeface="Wingdings" pitchFamily="2" charset="2"/>
              <a:buChar char="§"/>
            </a:pPr>
            <a:r>
              <a:rPr lang="en-US" sz="5800" dirty="0">
                <a:latin typeface="Times New Roman" pitchFamily="18" charset="0"/>
                <a:cs typeface="Times New Roman" pitchFamily="18" charset="0"/>
              </a:rPr>
              <a:t>Four genes are involved in making the alpha hemoglobin chain. </a:t>
            </a:r>
          </a:p>
          <a:p>
            <a:pPr>
              <a:buFont typeface="Wingdings" pitchFamily="2" charset="2"/>
              <a:buChar char="§"/>
            </a:pPr>
            <a:r>
              <a:rPr lang="en-US" sz="5800" dirty="0">
                <a:latin typeface="Times New Roman" pitchFamily="18" charset="0"/>
                <a:cs typeface="Times New Roman" pitchFamily="18" charset="0"/>
              </a:rPr>
              <a:t>Person gets two from each of parents. </a:t>
            </a:r>
          </a:p>
          <a:p>
            <a:pPr marL="0" indent="0">
              <a:lnSpc>
                <a:spcPct val="120000"/>
              </a:lnSpc>
              <a:buNone/>
            </a:pPr>
            <a:r>
              <a:rPr lang="en-US" sz="5800" b="1" dirty="0">
                <a:latin typeface="Times New Roman" pitchFamily="18" charset="0"/>
                <a:cs typeface="Times New Roman" pitchFamily="18" charset="0"/>
              </a:rPr>
              <a:t>When person inherit:</a:t>
            </a:r>
          </a:p>
          <a:p>
            <a:pPr marL="0" indent="0">
              <a:lnSpc>
                <a:spcPct val="120000"/>
              </a:lnSpc>
              <a:buNone/>
            </a:pPr>
            <a:r>
              <a:rPr lang="en-US" sz="5800" dirty="0">
                <a:latin typeface="Times New Roman" pitchFamily="18" charset="0"/>
                <a:cs typeface="Times New Roman" pitchFamily="18" charset="0"/>
              </a:rPr>
              <a:t>a. Carrier: one mutated gene and no signs or symptoms of thalassemia. </a:t>
            </a:r>
          </a:p>
          <a:p>
            <a:pPr marL="0" indent="0">
              <a:lnSpc>
                <a:spcPct val="120000"/>
              </a:lnSpc>
              <a:buNone/>
            </a:pPr>
            <a:r>
              <a:rPr lang="en-US" sz="5800" dirty="0">
                <a:latin typeface="Times New Roman" pitchFamily="18" charset="0"/>
                <a:cs typeface="Times New Roman" pitchFamily="18" charset="0"/>
              </a:rPr>
              <a:t>b. Alpha-thalassemia trait: two mutated genes with  mild thalassemia signs and symptoms. </a:t>
            </a:r>
          </a:p>
          <a:p>
            <a:pPr marL="0" indent="0">
              <a:lnSpc>
                <a:spcPct val="120000"/>
              </a:lnSpc>
              <a:buNone/>
            </a:pPr>
            <a:r>
              <a:rPr lang="en-US" sz="5800" dirty="0">
                <a:latin typeface="Times New Roman" pitchFamily="18" charset="0"/>
                <a:cs typeface="Times New Roman" pitchFamily="18" charset="0"/>
              </a:rPr>
              <a:t>c. Three mutated genes will have moderate to severe signs and symptoms. </a:t>
            </a:r>
          </a:p>
          <a:p>
            <a:pPr marL="0" indent="0">
              <a:lnSpc>
                <a:spcPct val="120000"/>
              </a:lnSpc>
              <a:buNone/>
            </a:pPr>
            <a:r>
              <a:rPr lang="en-US" sz="5800" dirty="0">
                <a:latin typeface="Times New Roman" pitchFamily="18" charset="0"/>
                <a:cs typeface="Times New Roman" pitchFamily="18" charset="0"/>
              </a:rPr>
              <a:t>d. Inheriting four mutated genes is rare. Babies born with this condition often die shortly after birth or require lifelong transfusion therapy and a stem cell transplant.</a:t>
            </a:r>
          </a:p>
          <a:p>
            <a:pPr>
              <a:buFont typeface="Wingdings" pitchFamily="2" charset="2"/>
              <a:buChar char="§"/>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93923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007165"/>
          </a:xfrm>
        </p:spPr>
        <p:txBody>
          <a:bodyPr>
            <a:noAutofit/>
          </a:bodyPr>
          <a:lstStyle/>
          <a:p>
            <a:pPr algn="ctr"/>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2- Beta-thalassemia</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99930"/>
            <a:ext cx="12192000" cy="5768956"/>
          </a:xfrm>
        </p:spPr>
        <p:txBody>
          <a:bodyPr>
            <a:noAutofit/>
          </a:bodyPr>
          <a:lstStyle/>
          <a:p>
            <a:pPr marL="0" indent="0">
              <a:buNone/>
            </a:pPr>
            <a:r>
              <a:rPr lang="en-US" sz="3200" dirty="0">
                <a:latin typeface="Times New Roman" pitchFamily="18" charset="0"/>
                <a:cs typeface="Times New Roman" pitchFamily="18" charset="0"/>
              </a:rPr>
              <a:t>Point mutations on chromosome 11</a:t>
            </a:r>
          </a:p>
          <a:p>
            <a:pPr marL="0" indent="0">
              <a:buNone/>
            </a:pPr>
            <a:r>
              <a:rPr lang="en-US" sz="3200" dirty="0">
                <a:latin typeface="Times New Roman" pitchFamily="18" charset="0"/>
                <a:cs typeface="Times New Roman" pitchFamily="18" charset="0"/>
              </a:rPr>
              <a:t>Two genes are involved in making the beta hemoglobin chain.</a:t>
            </a:r>
          </a:p>
          <a:p>
            <a:pPr marL="0" indent="0">
              <a:buNone/>
            </a:pPr>
            <a:r>
              <a:rPr lang="en-US" sz="3200" dirty="0">
                <a:latin typeface="Times New Roman" pitchFamily="18" charset="0"/>
                <a:cs typeface="Times New Roman" pitchFamily="18" charset="0"/>
              </a:rPr>
              <a:t>Person gets one from each parent. </a:t>
            </a:r>
          </a:p>
          <a:p>
            <a:pPr marL="0" indent="0">
              <a:buNone/>
            </a:pPr>
            <a:r>
              <a:rPr lang="en-US" sz="3200" b="1" dirty="0">
                <a:latin typeface="Times New Roman" pitchFamily="18" charset="0"/>
                <a:cs typeface="Times New Roman" pitchFamily="18" charset="0"/>
              </a:rPr>
              <a:t>If person inherit:</a:t>
            </a:r>
          </a:p>
          <a:p>
            <a:pPr marL="514350" indent="-514350">
              <a:buAutoNum type="alphaLcPeriod"/>
            </a:pPr>
            <a:r>
              <a:rPr lang="en-US" sz="3200" dirty="0">
                <a:latin typeface="Times New Roman" pitchFamily="18" charset="0"/>
                <a:cs typeface="Times New Roman" pitchFamily="18" charset="0"/>
              </a:rPr>
              <a:t>Beta-thalassemia minor: one mutated gene with mild signs and symptoms. </a:t>
            </a:r>
          </a:p>
          <a:p>
            <a:pPr marL="514350" indent="-514350">
              <a:buAutoNum type="alphaLcPeriod"/>
            </a:pPr>
            <a:r>
              <a:rPr lang="en-US" sz="3200" dirty="0">
                <a:latin typeface="Times New Roman" pitchFamily="18" charset="0"/>
                <a:cs typeface="Times New Roman" pitchFamily="18" charset="0"/>
              </a:rPr>
              <a:t>Beta-thalassemia major, or Cooley anemia: two mutated genes with moderate to severe signs and symptoms. Babies born with two defective beta hemoglobin genes usually are healthy at birth but develop signs and symptoms within the first two years of life. </a:t>
            </a:r>
          </a:p>
          <a:p>
            <a:pPr marL="0" indent="0" algn="ctr">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38729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2154</Words>
  <Application>Microsoft Office PowerPoint</Application>
  <PresentationFormat>Widescreen</PresentationFormat>
  <Paragraphs>252</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Algerian</vt:lpstr>
      <vt:lpstr>Arial</vt:lpstr>
      <vt:lpstr>Calibri</vt:lpstr>
      <vt:lpstr>Calibri Light</vt:lpstr>
      <vt:lpstr>Times</vt:lpstr>
      <vt:lpstr>Times New Roman</vt:lpstr>
      <vt:lpstr>Wingdings</vt:lpstr>
      <vt:lpstr>Office Theme</vt:lpstr>
      <vt:lpstr>PowerPoint Presentation</vt:lpstr>
      <vt:lpstr> 1) Children with IRON DEFICIENCY ANEMIA </vt:lpstr>
      <vt:lpstr> Causes Iron Deficiency Anemia </vt:lpstr>
      <vt:lpstr> Signs and symptoms of Iron Deficiency Anemia </vt:lpstr>
      <vt:lpstr> Diagnostic tests of Iron Deficiency Anemia </vt:lpstr>
      <vt:lpstr> Treatment of Iron Deficiency Anemia   </vt:lpstr>
      <vt:lpstr>2) Children with Thalassemia </vt:lpstr>
      <vt:lpstr> 1- Alpha-thalassemia </vt:lpstr>
      <vt:lpstr> 2- Beta-thalassemia </vt:lpstr>
      <vt:lpstr> Symptoms and Signs of Thalassemia </vt:lpstr>
      <vt:lpstr> Diagnostic Findings of Thalassemia  </vt:lpstr>
      <vt:lpstr> Treatment of Thalassemia </vt:lpstr>
      <vt:lpstr> Prognosis of Thalassemia </vt:lpstr>
      <vt:lpstr> 3)Children with SICKLE CELL ANEMIA </vt:lpstr>
      <vt:lpstr> Sickle Cell Anemia  </vt:lpstr>
      <vt:lpstr> Sickle Cell Crisis  </vt:lpstr>
      <vt:lpstr> Sickle Cell Trait  </vt:lpstr>
      <vt:lpstr> Diagnosis of Sickle Cell Anemia </vt:lpstr>
      <vt:lpstr> Signs and Symptoms of Sickle Cell Anemia  </vt:lpstr>
      <vt:lpstr> Management of Sickle Cell Anemia </vt:lpstr>
      <vt:lpstr>4) Children with GLUCOSE-6-PHOSPHATE DEHYDROGENASE DEFICIENCY (G6PD)</vt:lpstr>
      <vt:lpstr> Clinical manifestation of G6PD Deficiency </vt:lpstr>
      <vt:lpstr> Clinical manifestation of G6PD Deficiency </vt:lpstr>
      <vt:lpstr>Diagnosis of G6PD Deficiency </vt:lpstr>
      <vt:lpstr> Treatment of G6PD Deficiency  </vt:lpstr>
      <vt:lpstr> 5) Children with IDIOPATHIC THROMBOCYTOPENIC PURPURA (ITP) </vt:lpstr>
      <vt:lpstr> Signs and symptoms of Thrombocytopenia   </vt:lpstr>
      <vt:lpstr> Diagnosis of Thrombocytopenia   </vt:lpstr>
      <vt:lpstr>Treatment of Thrombocytopenia   </vt:lpstr>
      <vt:lpstr> 6) Children with HEMOPHILIA </vt:lpstr>
      <vt:lpstr> Mode of Inheritance it is a X- linked recessive  </vt:lpstr>
      <vt:lpstr> Severity of Haemophilia: </vt:lpstr>
      <vt:lpstr> Signs and Symptoms of Haemophilia </vt:lpstr>
      <vt:lpstr> Signs and Symptoms of Haemophilia </vt:lpstr>
      <vt:lpstr> Signs and Symptoms of Haemophilia </vt:lpstr>
      <vt:lpstr> Diagnosis of Haemophilia </vt:lpstr>
      <vt:lpstr> Management of Haemophilia: </vt:lpstr>
      <vt:lpstr> Prevention: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185</cp:revision>
  <dcterms:created xsi:type="dcterms:W3CDTF">2022-10-24T04:41:32Z</dcterms:created>
  <dcterms:modified xsi:type="dcterms:W3CDTF">2023-12-26T07:46:07Z</dcterms:modified>
</cp:coreProperties>
</file>