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1446" r:id="rId2"/>
    <p:sldId id="1360" r:id="rId3"/>
    <p:sldId id="593" r:id="rId4"/>
    <p:sldId id="1362" r:id="rId5"/>
    <p:sldId id="1363" r:id="rId6"/>
    <p:sldId id="1364" r:id="rId7"/>
    <p:sldId id="1365" r:id="rId8"/>
    <p:sldId id="1366" r:id="rId9"/>
    <p:sldId id="1367" r:id="rId10"/>
    <p:sldId id="1368" r:id="rId11"/>
    <p:sldId id="1369" r:id="rId12"/>
    <p:sldId id="1370" r:id="rId13"/>
    <p:sldId id="1371" r:id="rId14"/>
    <p:sldId id="1372" r:id="rId15"/>
    <p:sldId id="1373" r:id="rId16"/>
    <p:sldId id="1374" r:id="rId17"/>
    <p:sldId id="1375" r:id="rId18"/>
    <p:sldId id="1376" r:id="rId19"/>
    <p:sldId id="1377" r:id="rId20"/>
    <p:sldId id="1378" r:id="rId21"/>
    <p:sldId id="1379" r:id="rId22"/>
    <p:sldId id="1380" r:id="rId23"/>
    <p:sldId id="393" r:id="rId24"/>
    <p:sldId id="394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94291" autoAdjust="0"/>
  </p:normalViewPr>
  <p:slideViewPr>
    <p:cSldViewPr snapToGrid="0">
      <p:cViewPr varScale="1">
        <p:scale>
          <a:sx n="72" d="100"/>
          <a:sy n="72" d="100"/>
        </p:scale>
        <p:origin x="636" y="96"/>
      </p:cViewPr>
      <p:guideLst/>
    </p:cSldViewPr>
  </p:slideViewPr>
  <p:outlineViewPr>
    <p:cViewPr>
      <p:scale>
        <a:sx n="33" d="100"/>
        <a:sy n="33" d="100"/>
      </p:scale>
      <p:origin x="0" y="-2424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C41762-418C-4E2D-8291-CFABE99A81F4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D2CD20-73CA-49C0-9527-A33F1ED4B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026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C7274-A10D-40BB-9CE9-B666D7E455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EFF90D-2FE8-4C94-8E8A-3A43DB50A4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1F43B9-FC16-48C9-86C8-5B06369C2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78FF5-2BEF-4C40-9356-BC98A4CF17E6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9AD168-3DD8-44B5-872C-B81F3DA02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20F4F5-47A2-46AF-B9F3-C09B84B3A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DFCD-3B08-4BFD-8801-A76A61BEB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796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EED21-1B07-4969-91A4-782D415C6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745D3C-662D-4953-8422-BCAD5E197F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790C15-1223-4261-A46C-71A4D88E9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78FF5-2BEF-4C40-9356-BC98A4CF17E6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04AED-322C-41D9-A3D0-A07868306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9294A9-D2AB-4695-B628-665B1D3DE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DFCD-3B08-4BFD-8801-A76A61BEB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41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D88919-B0AF-4FFD-A6D4-B883CE63B2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D9C2BA-1975-45D5-BC05-4F94FE211D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7FFBE2-DF3D-4D44-B659-68548FDFB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78FF5-2BEF-4C40-9356-BC98A4CF17E6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DC3FCE-07AF-4B6B-81A5-24525AFEC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8818DC-48DA-4CEC-A407-B7C707080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DFCD-3B08-4BFD-8801-A76A61BEB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55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C9721-51A5-4EDA-8D93-EE9F7EDE4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4300D2-27BF-490F-9596-C5DEEAA9F5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A42F75-B2E2-4D12-AE1C-F2719181E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78FF5-2BEF-4C40-9356-BC98A4CF17E6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080F64-6686-4617-B872-FFD73B95A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49CDC1-4F8C-4FFE-ACFE-13466F677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DFCD-3B08-4BFD-8801-A76A61BEB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06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EED0E-941D-47B6-B8F3-F40CC278B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E8221E-1B1A-4DAE-857B-FA2773AB16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DE95FA-BD15-4A66-8CA3-D1FA3F8B6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78FF5-2BEF-4C40-9356-BC98A4CF17E6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06F9DE-D02C-4ADE-A3D6-090232806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1AEA06-1A16-4680-A517-7055BC25D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DFCD-3B08-4BFD-8801-A76A61BEB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157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439B8-2229-4551-BB22-DA9650EF6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B8E078-E455-4F20-B0D4-0664C9FD4A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FD57BE-DEA4-4CF5-BE46-E46F85B6CD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23A047-5AA7-49EF-AE41-5138DF5E6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78FF5-2BEF-4C40-9356-BC98A4CF17E6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BEAA98-F754-47DC-8B6E-F228B279C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878461-8F10-4E48-97D0-A4CCF3C3C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DFCD-3B08-4BFD-8801-A76A61BEB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118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C7433-381A-4F6F-8898-29C98529A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2D6886-0149-40DD-BCF8-62979ACF56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426583-1720-4A40-B108-B434A415E1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69B4C4-BD9C-4F11-9D84-7E0ACB188A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CD7B78-B752-4E45-8255-31EC40051B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E0320D-EACB-451D-9C2C-6D5E60E76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78FF5-2BEF-4C40-9356-BC98A4CF17E6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3996B8-1C0A-4A68-A4C6-39B091791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55C8CC-FDF1-46B9-858D-145F2D0A5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DFCD-3B08-4BFD-8801-A76A61BEB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251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C76FB-4FBD-431B-B83E-4DB98F8B2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D72E61-38F3-4262-ADBA-ED96C7EAD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78FF5-2BEF-4C40-9356-BC98A4CF17E6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1BB347-2635-4670-9152-6C394DD02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01DA3E-E09B-4F83-BD7C-7D8F1DFAA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DFCD-3B08-4BFD-8801-A76A61BEB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210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1EDC21-5F3A-4F19-8D7A-1444EBB20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78FF5-2BEF-4C40-9356-BC98A4CF17E6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728BDB-A1EB-4EE3-B31D-05DDFA22B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A5D03D-A245-41E4-875E-57B91B23F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DFCD-3B08-4BFD-8801-A76A61BEB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074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1E367-8278-448F-9DBD-9A47E63F3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4CA0F6-8E74-484A-969D-7209B5F8E3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8A4F40-8972-4DF1-A773-81AEC6B6AD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3C12F9-1A54-48B2-A751-2C1ED67FD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78FF5-2BEF-4C40-9356-BC98A4CF17E6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8DC683-A9C9-4378-98E4-0FE8F9065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7F0234-49A2-4D48-A6AF-DB71D2250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DFCD-3B08-4BFD-8801-A76A61BEB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615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75CB1-3C2E-49A4-8623-70BA8C907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86E66C-0C5D-47A9-AC54-BCCA366425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D83C58-03BD-4378-9CC7-2A4855918D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FDDAAA-4A61-4CE9-A778-96A707CCA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78FF5-2BEF-4C40-9356-BC98A4CF17E6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1E13B1-BE29-4F16-893D-94466EA33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D1C6CB-894C-4F0B-85A9-5A5F98E4C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DFCD-3B08-4BFD-8801-A76A61BEB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181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7D7BE0-38D4-492B-A612-F4BCB9A0B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25EFD2-C3D3-4FED-B4A8-575E627ABC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26341E-1B85-4D16-B4BA-91430D72AB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678FF5-2BEF-4C40-9356-BC98A4CF17E6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FAE688-90AB-480A-9311-7B6F4CC191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BA08F3-B112-4B0D-8B18-D9A45654DE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9DFCD-3B08-4BFD-8801-A76A61BEB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833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EEA25E2-CEA6-41B6-9F99-2C18A9B849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4068417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068416" y="0"/>
            <a:ext cx="8123584" cy="6758609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6000" b="1" dirty="0">
                <a:solidFill>
                  <a:srgbClr val="C00000"/>
                </a:solidFill>
                <a:latin typeface="Times" panose="02020603050405020304" pitchFamily="18" charset="0"/>
                <a:ea typeface="+mj-ea"/>
                <a:cs typeface="Times" panose="02020603050405020304" pitchFamily="18" charset="0"/>
              </a:rPr>
              <a:t>Pediatric 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6000" b="1" dirty="0">
                <a:solidFill>
                  <a:srgbClr val="C00000"/>
                </a:solidFill>
                <a:latin typeface="Times" panose="02020603050405020304" pitchFamily="18" charset="0"/>
                <a:ea typeface="+mj-ea"/>
                <a:cs typeface="Times" panose="02020603050405020304" pitchFamily="18" charset="0"/>
              </a:rPr>
              <a:t>and New born Nursing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6000" b="1">
                <a:solidFill>
                  <a:srgbClr val="C00000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Unit 14 </a:t>
            </a:r>
            <a:br>
              <a:rPr lang="en-US" sz="6000" b="1" dirty="0">
                <a:solidFill>
                  <a:srgbClr val="C00000"/>
                </a:solidFill>
                <a:highlight>
                  <a:srgbClr val="FFFF00"/>
                </a:highlight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</a:br>
            <a:r>
              <a:rPr lang="en-US" sz="6000" b="1" dirty="0">
                <a:solidFill>
                  <a:srgbClr val="C00000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Children with Urinary Tract Disorders</a:t>
            </a:r>
          </a:p>
          <a:p>
            <a:pPr algn="ctr">
              <a:spcBef>
                <a:spcPct val="0"/>
              </a:spcBef>
              <a:defRPr/>
            </a:pPr>
            <a:br>
              <a:rPr lang="en-US" sz="6000" b="1" dirty="0">
                <a:solidFill>
                  <a:srgbClr val="C00000"/>
                </a:solidFill>
                <a:latin typeface="Algerian" pitchFamily="82" charset="0"/>
                <a:ea typeface="+mj-ea"/>
                <a:cs typeface="+mj-cs"/>
              </a:rPr>
            </a:br>
            <a:endParaRPr lang="en-US" sz="6000" b="1" dirty="0">
              <a:solidFill>
                <a:srgbClr val="C00000"/>
              </a:solidFill>
              <a:latin typeface="Algerian" pitchFamily="8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15687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087" y="0"/>
            <a:ext cx="11525925" cy="1417638"/>
          </a:xfrm>
        </p:spPr>
        <p:txBody>
          <a:bodyPr>
            <a:noAutofit/>
          </a:bodyPr>
          <a:lstStyle/>
          <a:p>
            <a:b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Acute Urinary Tract Infection </a:t>
            </a:r>
            <a:b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7638"/>
            <a:ext cx="12056012" cy="5440362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The invading organism ascends the urinary tract, irritating the mucosa and causing characteristic symptoms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54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Causative Organisms of UTI: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Escerichia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coli (54.7%), 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Enterobacter,	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Pseudomonas 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Serratia </a:t>
            </a:r>
          </a:p>
          <a:p>
            <a:pPr marL="0" indent="0">
              <a:buNone/>
            </a:pPr>
            <a:b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5487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52400"/>
            <a:ext cx="8839200" cy="1265238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Symptoms and Signs of UTI</a:t>
            </a:r>
            <a:b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132022"/>
            <a:ext cx="12192001" cy="5573578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Asymptomatic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Fever, Chills with shaking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Poor appetite, Nausea and vomiting,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Foul odor, Cloudy, Bloody  urine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Frequent or urgent need to urinate,  Pain or burning with urination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Malaise 	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Wetting problems after child been toilet trained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Pain in the side (flank) or back</a:t>
            </a:r>
          </a:p>
          <a:p>
            <a:pPr marL="0" indent="0">
              <a:buNone/>
            </a:pP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buAutoNum type="arabicPeriod" startAt="7"/>
            </a:pP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1749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8839200" cy="1417638"/>
          </a:xfrm>
        </p:spPr>
        <p:txBody>
          <a:bodyPr>
            <a:noAutofit/>
          </a:bodyPr>
          <a:lstStyle/>
          <a:p>
            <a:br>
              <a:rPr lang="en-US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Investigations of UTI </a:t>
            </a:r>
            <a:br>
              <a:rPr lang="en-US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6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7638"/>
            <a:ext cx="12192000" cy="544036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	Blood Urea, Creatinine</a:t>
            </a:r>
          </a:p>
          <a:p>
            <a:pPr marL="0" indent="0">
              <a:buNone/>
            </a:pP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	Urine analysis and culture</a:t>
            </a:r>
          </a:p>
          <a:p>
            <a:pPr marL="0" indent="0">
              <a:buNone/>
            </a:pP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	Radiological Evaluation</a:t>
            </a:r>
          </a:p>
          <a:p>
            <a:pPr marL="0" indent="0">
              <a:buNone/>
            </a:pP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	Intravenous Pyelography (IVP): show  renal size, renal scars </a:t>
            </a:r>
          </a:p>
          <a:p>
            <a:pPr marL="0" indent="0">
              <a:buNone/>
            </a:pP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	VCUG (voiding cystourethrogram) </a:t>
            </a:r>
          </a:p>
          <a:p>
            <a:pPr marL="0" indent="0">
              <a:buNone/>
            </a:pP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	Vesicoureteral Reflux VUR</a:t>
            </a:r>
          </a:p>
          <a:p>
            <a:pPr marL="0" indent="0">
              <a:buNone/>
            </a:pP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	Ultrasound of the kidney and urinary bladder</a:t>
            </a:r>
          </a:p>
          <a:p>
            <a:pPr marL="0" indent="0">
              <a:buNone/>
            </a:pP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9106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296400" cy="1417638"/>
          </a:xfrm>
        </p:spPr>
        <p:txBody>
          <a:bodyPr>
            <a:noAutofit/>
          </a:bodyPr>
          <a:lstStyle/>
          <a:p>
            <a:br>
              <a:rPr lang="en-US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Treatment of UTI</a:t>
            </a:r>
            <a:br>
              <a:rPr lang="en-US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6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600200"/>
            <a:ext cx="12298018" cy="5257800"/>
          </a:xfrm>
        </p:spPr>
        <p:txBody>
          <a:bodyPr>
            <a:normAutofit/>
          </a:bodyPr>
          <a:lstStyle/>
          <a:p>
            <a:pPr marL="742950" indent="-742950">
              <a:buAutoNum type="alphaLcPeriod"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Antibiotics</a:t>
            </a:r>
          </a:p>
          <a:p>
            <a:pPr marL="742950" indent="-742950">
              <a:buAutoNum type="alphaLcPeriod"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Conservative treatment :</a:t>
            </a:r>
          </a:p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Increased oral fluids intake. </a:t>
            </a:r>
          </a:p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Regular and complete bladder emptying.</a:t>
            </a:r>
          </a:p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Good personal hygiene</a:t>
            </a:r>
          </a:p>
          <a:p>
            <a:pPr marL="742950" indent="-742950">
              <a:buAutoNum type="alphaLcPeriod"/>
            </a:pP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1059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12085982" cy="1417638"/>
          </a:xfrm>
        </p:spPr>
        <p:txBody>
          <a:bodyPr>
            <a:noAutofit/>
          </a:bodyPr>
          <a:lstStyle/>
          <a:p>
            <a:pPr algn="ctr"/>
            <a:b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4) Children with GLOMERULONEPHRITIS (GN)</a:t>
            </a:r>
            <a:b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417638"/>
            <a:ext cx="12192001" cy="5440362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11200" dirty="0">
                <a:latin typeface="Times New Roman" pitchFamily="18" charset="0"/>
                <a:cs typeface="Times New Roman" pitchFamily="18" charset="0"/>
              </a:rPr>
              <a:t>Inflammation and proliferation of cells and capillaries within the renal glomerulus which may occur as primary condition or associated with a systemic disorder. 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11200" dirty="0">
                <a:latin typeface="Times New Roman" pitchFamily="18" charset="0"/>
                <a:cs typeface="Times New Roman" pitchFamily="18" charset="0"/>
              </a:rPr>
              <a:t>The majority of cases caused by an immune response that is triggered by: an infection such as streptococcal, pharyngitis 1-2 weeks before, staphylococci, salmonella , Or other disease such as SLE, malaria,  diabetes mellitus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11200" dirty="0">
                <a:latin typeface="Times New Roman" pitchFamily="18" charset="0"/>
                <a:cs typeface="Times New Roman" pitchFamily="18" charset="0"/>
              </a:rPr>
              <a:t>Complete recovery occurs in more than 95% of cases, second attacks are rare. 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11200" dirty="0">
                <a:latin typeface="Times New Roman" pitchFamily="18" charset="0"/>
                <a:cs typeface="Times New Roman" pitchFamily="18" charset="0"/>
              </a:rPr>
              <a:t>Renal function usually returns to normal within 10-14 days 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11200" dirty="0">
                <a:latin typeface="Times New Roman" pitchFamily="18" charset="0"/>
                <a:cs typeface="Times New Roman" pitchFamily="18" charset="0"/>
              </a:rPr>
              <a:t>GN is most common in children aged 5-12 years, GN uncommon before age of 3 years</a:t>
            </a:r>
            <a:r>
              <a:rPr lang="en-US" sz="7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>
              <a:lnSpc>
                <a:spcPct val="120000"/>
              </a:lnSpc>
              <a:buNone/>
            </a:pPr>
            <a:endParaRPr lang="en-US" sz="7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2937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11943471" cy="1417638"/>
          </a:xfrm>
        </p:spPr>
        <p:txBody>
          <a:bodyPr>
            <a:noAutofit/>
          </a:bodyPr>
          <a:lstStyle/>
          <a:p>
            <a:b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Signs and Symptoms of Glomerulonephritis	</a:t>
            </a:r>
            <a:b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812" y="1600200"/>
            <a:ext cx="11943470" cy="5257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Asymptomatic </a:t>
            </a:r>
          </a:p>
          <a:p>
            <a:pPr marL="0" indent="0">
              <a:buNone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Hematuria, Proteinuria, </a:t>
            </a:r>
          </a:p>
          <a:p>
            <a:pPr marL="0" indent="0">
              <a:buNone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Hypertension, </a:t>
            </a:r>
          </a:p>
          <a:p>
            <a:pPr marL="0" indent="0">
              <a:buNone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Edema, Puffy face 	</a:t>
            </a:r>
          </a:p>
          <a:p>
            <a:pPr marL="0" indent="0">
              <a:buNone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Azotemia (abnormally high levels of nitrogen-containing compounds,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e,g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urea,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creatinine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). </a:t>
            </a:r>
          </a:p>
          <a:p>
            <a:pPr marL="0" indent="0">
              <a:buNone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Abdominal or flank pain, </a:t>
            </a:r>
          </a:p>
          <a:p>
            <a:pPr marL="0" indent="0">
              <a:buNone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Fever. </a:t>
            </a:r>
          </a:p>
          <a:p>
            <a:pPr marL="0" indent="0">
              <a:buNone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Malaise, lethargy,</a:t>
            </a:r>
          </a:p>
          <a:p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9657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12084148" cy="1336431"/>
          </a:xfrm>
        </p:spPr>
        <p:txBody>
          <a:bodyPr>
            <a:noAutofit/>
          </a:bodyPr>
          <a:lstStyle/>
          <a:p>
            <a:b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Investigations of Glomerulonephritis	</a:t>
            </a:r>
            <a:b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12084148" cy="5257800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	Urinalysis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	Blood urea and creatinine are elevated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	Electrolytes : high K, phosphate low Ca, acidosis.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	Recent streptococcal infection. Throat swab,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Antistreptolysin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O (ASO) titer </a:t>
            </a:r>
          </a:p>
          <a:p>
            <a:pPr marL="0" indent="0">
              <a:lnSpc>
                <a:spcPct val="120000"/>
              </a:lnSpc>
              <a:buNone/>
            </a:pP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1672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12192000" cy="1341438"/>
          </a:xfrm>
        </p:spPr>
        <p:txBody>
          <a:bodyPr>
            <a:noAutofit/>
          </a:bodyPr>
          <a:lstStyle/>
          <a:p>
            <a:b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Management: of Glomerulonephritis</a:t>
            </a:r>
            <a:b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11999742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	Daily weight, BP, and fluid balance</a:t>
            </a:r>
          </a:p>
          <a:p>
            <a:pPr marL="0" indent="0">
              <a:buNone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	Salt and fluid restriction </a:t>
            </a:r>
          </a:p>
          <a:p>
            <a:pPr marL="0" indent="0">
              <a:buNone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	Diuretics </a:t>
            </a:r>
          </a:p>
          <a:p>
            <a:pPr marL="0" indent="0">
              <a:buNone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	Antihypertensive</a:t>
            </a:r>
          </a:p>
          <a:p>
            <a:pPr marL="0" indent="0">
              <a:buNone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	10 day course of penicillin </a:t>
            </a:r>
          </a:p>
          <a:p>
            <a:pPr marL="0" indent="0">
              <a:buNone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	Dialysis may be needed.</a:t>
            </a:r>
          </a:p>
          <a:p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679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811" y="152400"/>
            <a:ext cx="11873133" cy="1265238"/>
          </a:xfrm>
        </p:spPr>
        <p:txBody>
          <a:bodyPr>
            <a:noAutofit/>
          </a:bodyPr>
          <a:lstStyle/>
          <a:p>
            <a:pPr algn="ctr"/>
            <a:b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Complications of Glomerulonephritis</a:t>
            </a:r>
            <a:b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5926" y="1905001"/>
            <a:ext cx="9852074" cy="49638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	Congestive heart failure </a:t>
            </a:r>
          </a:p>
          <a:p>
            <a:pPr marL="0" indent="0" algn="ctr">
              <a:buNone/>
            </a:pP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	Pulmonary edema </a:t>
            </a:r>
          </a:p>
          <a:p>
            <a:pPr marL="0" indent="0" algn="ctr">
              <a:buNone/>
            </a:pP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	Chronic glomerulonephritis </a:t>
            </a:r>
          </a:p>
          <a:p>
            <a:pPr marL="0" indent="0" algn="ctr">
              <a:buNone/>
            </a:pP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	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Nephrotic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syndrome </a:t>
            </a:r>
          </a:p>
          <a:p>
            <a:pPr marL="0" indent="0" algn="ctr">
              <a:buNone/>
            </a:pP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	Acute renal failure</a:t>
            </a:r>
          </a:p>
          <a:p>
            <a:pPr algn="ctr"/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54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542" y="0"/>
            <a:ext cx="12079458" cy="1417638"/>
          </a:xfrm>
        </p:spPr>
        <p:txBody>
          <a:bodyPr>
            <a:noAutofit/>
          </a:bodyPr>
          <a:lstStyle/>
          <a:p>
            <a:pPr algn="ctr"/>
            <a:b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5) Children with NEPHROTIC SYNDROME</a:t>
            </a:r>
            <a:b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542" y="1417638"/>
            <a:ext cx="11957538" cy="536416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Inflammatory reaction, derangement in capillary walls of glomeruli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Increase permeability to plasma protein, allows protein to escape from plasma into glomerular filtrate, proteinuria, drop in plasma colloid osmotic pressure, fluid escapes into tissues  lead to edema</a:t>
            </a:r>
          </a:p>
          <a:p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992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948" y="0"/>
            <a:ext cx="11995052" cy="1417638"/>
          </a:xfrm>
        </p:spPr>
        <p:txBody>
          <a:bodyPr>
            <a:noAutofit/>
          </a:bodyPr>
          <a:lstStyle/>
          <a:p>
            <a:pPr algn="ctr"/>
            <a:br>
              <a:rPr lang="en-US" sz="6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6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1) Children with Hypospadias:</a:t>
            </a:r>
            <a:br>
              <a:rPr lang="en-US" sz="6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66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9378" y="1405914"/>
            <a:ext cx="9153378" cy="5452085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§"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The opening (urethral meatus) of urethra in males is located below the normal location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It caused by incomplete development of the urethra in utero between 8 and 20 weeks of gestation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Various degrees of hypospadias result in an opening located anywhere along the length of the urethra. </a:t>
            </a:r>
          </a:p>
          <a:p>
            <a:pPr>
              <a:buNone/>
            </a:pP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2B1C5D-8C20-4378-A410-91531463B6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8226" y="1298714"/>
            <a:ext cx="3053610" cy="5668984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05948"/>
          </a:xfrm>
        </p:spPr>
        <p:txBody>
          <a:bodyPr>
            <a:noAutofit/>
          </a:bodyPr>
          <a:lstStyle/>
          <a:p>
            <a:pPr algn="ctr"/>
            <a:br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Clinical Manifestation of Nephrotic Syndrome</a:t>
            </a:r>
            <a:b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08" y="1311965"/>
            <a:ext cx="12065391" cy="5546035"/>
          </a:xfrm>
        </p:spPr>
        <p:txBody>
          <a:bodyPr>
            <a:normAutofit/>
          </a:bodyPr>
          <a:lstStyle/>
          <a:p>
            <a:r>
              <a:rPr lang="en-US" sz="4100" dirty="0">
                <a:latin typeface="Times New Roman" pitchFamily="18" charset="0"/>
                <a:cs typeface="Times New Roman" pitchFamily="18" charset="0"/>
              </a:rPr>
              <a:t>Massive proteinuria </a:t>
            </a:r>
          </a:p>
          <a:p>
            <a:r>
              <a:rPr lang="en-US" sz="4100" dirty="0">
                <a:latin typeface="Times New Roman" pitchFamily="18" charset="0"/>
                <a:cs typeface="Times New Roman" pitchFamily="18" charset="0"/>
              </a:rPr>
              <a:t>Hypoalbuminemia, Hyperlipidemia </a:t>
            </a:r>
          </a:p>
          <a:p>
            <a:r>
              <a:rPr lang="en-US" sz="4100" dirty="0">
                <a:latin typeface="Times New Roman" pitchFamily="18" charset="0"/>
                <a:cs typeface="Times New Roman" pitchFamily="18" charset="0"/>
              </a:rPr>
              <a:t>Generalized edema, genitalia, leg, ankle edema, weight gain,  periorbital edema (earliest sign) </a:t>
            </a:r>
          </a:p>
          <a:p>
            <a:r>
              <a:rPr lang="en-US" sz="4100" dirty="0">
                <a:latin typeface="Times New Roman" pitchFamily="18" charset="0"/>
                <a:cs typeface="Times New Roman" pitchFamily="18" charset="0"/>
              </a:rPr>
              <a:t>Ascites,  Pleural effusion </a:t>
            </a:r>
          </a:p>
          <a:p>
            <a:r>
              <a:rPr lang="en-US" sz="4100" dirty="0">
                <a:latin typeface="Times New Roman" pitchFamily="18" charset="0"/>
                <a:cs typeface="Times New Roman" pitchFamily="18" charset="0"/>
              </a:rPr>
              <a:t>Malaise</a:t>
            </a:r>
          </a:p>
          <a:p>
            <a:r>
              <a:rPr lang="en-US" sz="4100" dirty="0">
                <a:latin typeface="Times New Roman" pitchFamily="18" charset="0"/>
                <a:cs typeface="Times New Roman" pitchFamily="18" charset="0"/>
              </a:rPr>
              <a:t>Diarrhea</a:t>
            </a:r>
          </a:p>
          <a:p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4099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178" y="30162"/>
            <a:ext cx="11877821" cy="1417638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Classification of Nephrotic Syndrome </a:t>
            </a:r>
            <a:b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447800"/>
            <a:ext cx="12191999" cy="541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1- Congenital present during the first 6 months life </a:t>
            </a:r>
          </a:p>
          <a:p>
            <a:pPr marL="0" indent="0">
              <a:buNone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2-Primary/ Idiopathic </a:t>
            </a:r>
          </a:p>
          <a:p>
            <a:pPr marL="0" indent="0">
              <a:buNone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3-Secondary: complication of:</a:t>
            </a:r>
          </a:p>
          <a:p>
            <a:pPr marL="0" indent="0">
              <a:buNone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-Diseases: DM, SLE, </a:t>
            </a:r>
          </a:p>
          <a:p>
            <a:pPr marL="0" indent="0">
              <a:buNone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-Ingestion of drugs (lithium, heroin), </a:t>
            </a:r>
          </a:p>
          <a:p>
            <a:pPr>
              <a:buFontTx/>
              <a:buChar char="-"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Infections (malaria, syphilis, hepatitis B, </a:t>
            </a:r>
          </a:p>
          <a:p>
            <a:pPr>
              <a:buFontTx/>
              <a:buChar char="-"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Malignancy ( carcinoma, melanoma)</a:t>
            </a:r>
          </a:p>
          <a:p>
            <a:pPr marL="0" indent="0">
              <a:buNone/>
            </a:pP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8253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473" y="0"/>
            <a:ext cx="12093527" cy="1417638"/>
          </a:xfrm>
        </p:spPr>
        <p:txBody>
          <a:bodyPr>
            <a:noAutofit/>
          </a:bodyPr>
          <a:lstStyle/>
          <a:p>
            <a:b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Investigation of </a:t>
            </a:r>
            <a:r>
              <a:rPr lang="en-US" sz="5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Nephrotic</a:t>
            </a:r>
            <a: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Syndrome</a:t>
            </a:r>
            <a:b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473" y="1524000"/>
            <a:ext cx="11943471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	Urine for  protein, creatinine </a:t>
            </a:r>
          </a:p>
          <a:p>
            <a:pPr marL="0" indent="0">
              <a:buNone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	Blood ESR </a:t>
            </a:r>
          </a:p>
          <a:p>
            <a:pPr marL="0" indent="0">
              <a:buNone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	KFT: urea, electrolyte, creatinine </a:t>
            </a:r>
          </a:p>
          <a:p>
            <a:pPr marL="0" indent="0">
              <a:buNone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	Serum cholesterol, </a:t>
            </a:r>
          </a:p>
          <a:p>
            <a:pPr marL="0" indent="0">
              <a:buNone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	LFT - albumin</a:t>
            </a:r>
          </a:p>
          <a:p>
            <a:pPr marL="0" indent="0">
              <a:buNone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	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Antistreptolysin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O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titre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	Throat swab, </a:t>
            </a:r>
          </a:p>
          <a:p>
            <a:pPr marL="0" indent="0">
              <a:buNone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	Serum C3 complement level(protein) 	</a:t>
            </a:r>
          </a:p>
        </p:txBody>
      </p:sp>
    </p:spTree>
    <p:extLst>
      <p:ext uri="{BB962C8B-B14F-4D97-AF65-F5344CB8AC3E}">
        <p14:creationId xmlns:p14="http://schemas.microsoft.com/office/powerpoint/2010/main" val="12408239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015" y="0"/>
            <a:ext cx="11980985" cy="1417638"/>
          </a:xfrm>
        </p:spPr>
        <p:txBody>
          <a:bodyPr>
            <a:noAutofit/>
          </a:bodyPr>
          <a:lstStyle/>
          <a:p>
            <a:pPr algn="ctr"/>
            <a:b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Investigation of </a:t>
            </a:r>
            <a:r>
              <a:rPr lang="en-US" sz="5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Nephrotic</a:t>
            </a:r>
            <a: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Syndrome</a:t>
            </a:r>
            <a:b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11980984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	Imaging Studies: </a:t>
            </a:r>
          </a:p>
          <a:p>
            <a:pPr marL="0" indent="0">
              <a:buNone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	Ultrasound, </a:t>
            </a:r>
          </a:p>
          <a:p>
            <a:pPr marL="0" indent="0">
              <a:buNone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	Void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cysturethrogram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(VCUG)</a:t>
            </a:r>
          </a:p>
          <a:p>
            <a:pPr marL="0" indent="0">
              <a:buNone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	IV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pyelogram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,</a:t>
            </a:r>
          </a:p>
          <a:p>
            <a:pPr marL="0" indent="0">
              <a:buNone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	Magnetic resonance imaging (MRI) </a:t>
            </a:r>
          </a:p>
          <a:p>
            <a:pPr marL="0" indent="0">
              <a:buNone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	computed tomography (CT or CAT)</a:t>
            </a:r>
          </a:p>
          <a:p>
            <a:pPr marL="0" indent="0">
              <a:buNone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	Renal biopsy: only indicated if a child does not respond to the prednisolone therapy within 4 weeks.</a:t>
            </a:r>
          </a:p>
          <a:p>
            <a:pPr marL="0" indent="0">
              <a:buNone/>
            </a:pP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5527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17638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Management of Nephrotic Syndrome</a:t>
            </a:r>
            <a:b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7" y="1600200"/>
            <a:ext cx="12051323" cy="5257800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a. Bed rest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b. Diet:  adequate calories, normal protein diet with salt restriction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c. Antibiotic: penicillin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d. Fluid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e. Diuretic therapy: Human albumin 25%  with IV diuretic (Furosemide)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f. Corticosteroid Therapy; Prednisolone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g. Cyclophosphamide therapy(chemotherapy): indicated for child who show signs of steroid toxicity</a:t>
            </a:r>
          </a:p>
          <a:p>
            <a:pPr marL="742950" indent="-742950">
              <a:buAutoNum type="alphaLcPeriod" startAt="5"/>
            </a:pP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966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11943471" cy="1417638"/>
          </a:xfrm>
        </p:spPr>
        <p:txBody>
          <a:bodyPr>
            <a:noAutofit/>
          </a:bodyPr>
          <a:lstStyle/>
          <a:p>
            <a:pPr algn="ctr"/>
            <a:b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Risk Factors and Causes of </a:t>
            </a:r>
            <a:r>
              <a:rPr lang="en-US" sz="5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Hypospadias</a:t>
            </a:r>
            <a:b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54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12192000" cy="5257800"/>
          </a:xfrm>
        </p:spPr>
        <p:txBody>
          <a:bodyPr>
            <a:normAutofit lnSpcReduction="10000"/>
          </a:bodyPr>
          <a:lstStyle/>
          <a:p>
            <a:pPr lvl="0">
              <a:buNone/>
            </a:pP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cause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is unknown. It may be:</a:t>
            </a:r>
          </a:p>
          <a:p>
            <a:pPr lvl="0" algn="ctr">
              <a:buFont typeface="Wingdings" pitchFamily="2" charset="2"/>
              <a:buChar char="Ø"/>
            </a:pP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Genetic, </a:t>
            </a:r>
          </a:p>
          <a:p>
            <a:pPr lvl="0" algn="ctr">
              <a:buFont typeface="Wingdings" pitchFamily="2" charset="2"/>
              <a:buChar char="Ø"/>
            </a:pP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Endocrinological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lvl="0" algn="ctr">
              <a:buFont typeface="Wingdings" pitchFamily="2" charset="2"/>
              <a:buChar char="Ø"/>
            </a:pP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Environmental factors.</a:t>
            </a:r>
          </a:p>
          <a:p>
            <a:pPr lvl="0">
              <a:buNone/>
            </a:pP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Associations: with :</a:t>
            </a:r>
          </a:p>
          <a:p>
            <a:pPr lvl="0" algn="ctr"/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Undescended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testes </a:t>
            </a:r>
          </a:p>
          <a:p>
            <a:pPr lvl="0" algn="ctr"/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Urinary tract anomalies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8991600" cy="1417638"/>
          </a:xfrm>
        </p:spPr>
        <p:txBody>
          <a:bodyPr>
            <a:noAutofit/>
          </a:bodyPr>
          <a:lstStyle/>
          <a:p>
            <a:b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Management of </a:t>
            </a:r>
            <a:r>
              <a:rPr lang="en-US" sz="5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Hypospadias</a:t>
            </a:r>
            <a: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54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649" y="1600200"/>
            <a:ext cx="12126351" cy="5257800"/>
          </a:xfrm>
        </p:spPr>
        <p:txBody>
          <a:bodyPr>
            <a:normAutofit/>
          </a:bodyPr>
          <a:lstStyle/>
          <a:p>
            <a:pPr lvl="0"/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Avoid circumcision</a:t>
            </a:r>
          </a:p>
          <a:p>
            <a:pPr lvl="0"/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Repair of the foreskin, surgery</a:t>
            </a:r>
          </a:p>
          <a:p>
            <a:pPr lvl="0"/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Without surgical correction, severe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hypospadias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may result in the inability to urinate and infertility.</a:t>
            </a:r>
          </a:p>
          <a:p>
            <a:endParaRPr lang="en-US" sz="4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285" y="0"/>
            <a:ext cx="11662117" cy="1417638"/>
          </a:xfrm>
        </p:spPr>
        <p:txBody>
          <a:bodyPr>
            <a:noAutofit/>
          </a:bodyPr>
          <a:lstStyle/>
          <a:p>
            <a:pPr algn="ctr"/>
            <a:b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2) Children with </a:t>
            </a:r>
            <a:r>
              <a:rPr lang="en-US" sz="5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Vesico</a:t>
            </a:r>
            <a: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-ureteral Reflux (VUR)</a:t>
            </a:r>
            <a:b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6" y="1600200"/>
            <a:ext cx="11915335" cy="5257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Urine normally travels from the kidneys via the ureters to the bladder </a:t>
            </a:r>
          </a:p>
          <a:p>
            <a:pPr marL="0" indent="0">
              <a:buNone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In vesicoureteral reflux the direction of urine flow is reversed (retrograde), from the bladder into ureters or kidneys.</a:t>
            </a:r>
          </a:p>
          <a:p>
            <a:pPr marL="0" indent="0">
              <a:buNone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Younger children are more prone to VUR because of the relative shortness of the submucosal ureters. This susceptibility decreases with age as length of ureters increases as children grow. </a:t>
            </a:r>
          </a:p>
          <a:p>
            <a:pPr marL="0" indent="0" algn="ctr">
              <a:buNone/>
            </a:pP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628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1971606" cy="1417638"/>
          </a:xfrm>
        </p:spPr>
        <p:txBody>
          <a:bodyPr>
            <a:noAutofit/>
          </a:bodyPr>
          <a:lstStyle/>
          <a:p>
            <a:b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Signs and Symptoms of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Vesicoureteral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Reflux</a:t>
            </a:r>
            <a:b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7639"/>
            <a:ext cx="12192000" cy="532078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In fetus </a:t>
            </a:r>
          </a:p>
          <a:p>
            <a:pPr marL="0" indent="0">
              <a:buNone/>
            </a:pP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	Prenatal hydronephrosis: an abnormal widening of the ureter </a:t>
            </a:r>
          </a:p>
          <a:p>
            <a:pPr marL="0" indent="0">
              <a:buNone/>
            </a:pP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	Acute pyelonephritis</a:t>
            </a:r>
          </a:p>
          <a:p>
            <a:pPr marL="0" indent="0">
              <a:buNone/>
            </a:pP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In newborns:</a:t>
            </a:r>
          </a:p>
          <a:p>
            <a:pPr marL="0" indent="0">
              <a:buNone/>
            </a:pP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	Lethargy </a:t>
            </a:r>
          </a:p>
          <a:p>
            <a:pPr marL="0" indent="0">
              <a:buNone/>
            </a:pP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	Faltering growth, </a:t>
            </a:r>
          </a:p>
          <a:p>
            <a:pPr marL="0" indent="0">
              <a:buNone/>
            </a:pP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In infants and young children:</a:t>
            </a:r>
          </a:p>
          <a:p>
            <a:pPr marL="0" indent="0">
              <a:buNone/>
            </a:pP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	Pyrexia, 	</a:t>
            </a:r>
          </a:p>
          <a:p>
            <a:pPr marL="0" indent="0">
              <a:buNone/>
            </a:pP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     Dysuria, </a:t>
            </a:r>
          </a:p>
          <a:p>
            <a:pPr marL="0" indent="0">
              <a:buNone/>
            </a:pP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	Frequent urination, </a:t>
            </a:r>
          </a:p>
          <a:p>
            <a:pPr marL="0" indent="0">
              <a:buNone/>
            </a:pP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	Malodorous urine</a:t>
            </a:r>
          </a:p>
          <a:p>
            <a:pPr marL="0" indent="0">
              <a:buNone/>
            </a:pPr>
            <a:endParaRPr lang="en-US" sz="4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F82DEA-1FCF-47B7-A8F0-360950023D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0640" y="2504049"/>
            <a:ext cx="7071360" cy="4353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62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17638"/>
          </a:xfrm>
        </p:spPr>
        <p:txBody>
          <a:bodyPr>
            <a:noAutofit/>
          </a:bodyPr>
          <a:lstStyle/>
          <a:p>
            <a:pPr algn="ctr"/>
            <a:br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Treatment of </a:t>
            </a:r>
            <a:r>
              <a:rPr lang="en-US" sz="4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Vesicoureteral</a:t>
            </a:r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Reflux </a:t>
            </a:r>
            <a:br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121920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	Prevention of urinary tract infection </a:t>
            </a:r>
          </a:p>
          <a:p>
            <a:pPr marL="0" indent="0">
              <a:buNone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	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Perineal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hygiene :Wipe front to back.</a:t>
            </a:r>
          </a:p>
          <a:p>
            <a:pPr marL="0" indent="0">
              <a:buNone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	Avoid tight clothing </a:t>
            </a:r>
          </a:p>
          <a:p>
            <a:pPr marL="0" indent="0">
              <a:buNone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	Wear cotton underwear's	</a:t>
            </a:r>
          </a:p>
          <a:p>
            <a:pPr marL="0" indent="0">
              <a:buNone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    Avoid holding urine</a:t>
            </a:r>
          </a:p>
          <a:p>
            <a:pPr marL="0" indent="0">
              <a:buNone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	Encourage generous fluid intake</a:t>
            </a:r>
          </a:p>
          <a:p>
            <a:pPr marL="0" indent="0">
              <a:buNone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	Antibiotic </a:t>
            </a:r>
          </a:p>
          <a:p>
            <a:pPr marL="0" indent="0">
              <a:buNone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	Surgical</a:t>
            </a:r>
          </a:p>
          <a:p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508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17638"/>
          </a:xfrm>
        </p:spPr>
        <p:txBody>
          <a:bodyPr>
            <a:noAutofit/>
          </a:bodyPr>
          <a:lstStyle/>
          <a:p>
            <a:pPr algn="ctr"/>
            <a:b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3) Children with URINARY TRACT INFECTION (UTI)</a:t>
            </a:r>
            <a:b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12192000" cy="5257800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UTI is a bacterial infection of the urinary tract.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UTI are common in children for both anatomic and hygienic reasons.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UTI affects all age groups.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Males predominate in the newborn period, beyond this age, females predominate</a:t>
            </a:r>
          </a:p>
          <a:p>
            <a:pPr marL="0" indent="0">
              <a:buNone/>
            </a:pP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764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17638"/>
          </a:xfrm>
        </p:spPr>
        <p:txBody>
          <a:bodyPr>
            <a:noAutofit/>
          </a:bodyPr>
          <a:lstStyle/>
          <a:p>
            <a:pPr algn="ctr"/>
            <a:b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Categories of Acute Urinary Tract Infection </a:t>
            </a:r>
            <a:b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745" y="1600200"/>
            <a:ext cx="11437033" cy="5257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a.	Lower Tract Infection:  Urethritis and Cystitis.</a:t>
            </a:r>
          </a:p>
          <a:p>
            <a:pPr marL="0" indent="0" algn="ctr">
              <a:buNone/>
            </a:pP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b.	Upper Tract Infection: Acute Pyelonephritis, Prostatitis</a:t>
            </a:r>
          </a:p>
        </p:txBody>
      </p:sp>
    </p:spTree>
    <p:extLst>
      <p:ext uri="{BB962C8B-B14F-4D97-AF65-F5344CB8AC3E}">
        <p14:creationId xmlns:p14="http://schemas.microsoft.com/office/powerpoint/2010/main" val="40695616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4893</TotalTime>
  <Words>1197</Words>
  <Application>Microsoft Office PowerPoint</Application>
  <PresentationFormat>Widescreen</PresentationFormat>
  <Paragraphs>161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Algerian</vt:lpstr>
      <vt:lpstr>Arial</vt:lpstr>
      <vt:lpstr>Calibri</vt:lpstr>
      <vt:lpstr>Calibri Light</vt:lpstr>
      <vt:lpstr>Times</vt:lpstr>
      <vt:lpstr>Times New Roman</vt:lpstr>
      <vt:lpstr>Wingdings</vt:lpstr>
      <vt:lpstr>Office Theme</vt:lpstr>
      <vt:lpstr>PowerPoint Presentation</vt:lpstr>
      <vt:lpstr> 1) Children with Hypospadias: </vt:lpstr>
      <vt:lpstr> Risk Factors and Causes of Hypospadias </vt:lpstr>
      <vt:lpstr>  Management of Hypospadias:  </vt:lpstr>
      <vt:lpstr> 2) Children with Vesico-ureteral Reflux (VUR) </vt:lpstr>
      <vt:lpstr> Signs and Symptoms of Vesicoureteral Reflux </vt:lpstr>
      <vt:lpstr> Treatment of Vesicoureteral Reflux  </vt:lpstr>
      <vt:lpstr> 3) Children with URINARY TRACT INFECTION (UTI) </vt:lpstr>
      <vt:lpstr> Categories of Acute Urinary Tract Infection  </vt:lpstr>
      <vt:lpstr> Acute Urinary Tract Infection  </vt:lpstr>
      <vt:lpstr>Symptoms and Signs of UTI </vt:lpstr>
      <vt:lpstr> Investigations of UTI  </vt:lpstr>
      <vt:lpstr> Treatment of UTI </vt:lpstr>
      <vt:lpstr> 4) Children with GLOMERULONEPHRITIS (GN) </vt:lpstr>
      <vt:lpstr> Signs and Symptoms of Glomerulonephritis  </vt:lpstr>
      <vt:lpstr> Investigations of Glomerulonephritis  </vt:lpstr>
      <vt:lpstr> Management: of Glomerulonephritis </vt:lpstr>
      <vt:lpstr> Complications of Glomerulonephritis </vt:lpstr>
      <vt:lpstr> 5) Children with NEPHROTIC SYNDROME </vt:lpstr>
      <vt:lpstr> Clinical Manifestation of Nephrotic Syndrome </vt:lpstr>
      <vt:lpstr> Classification of Nephrotic Syndrome  </vt:lpstr>
      <vt:lpstr> Investigation of Nephrotic Syndrome </vt:lpstr>
      <vt:lpstr> Investigation of Nephrotic Syndrome </vt:lpstr>
      <vt:lpstr> Management of Nephrotic Syndrome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n.shawish</dc:creator>
  <cp:lastModifiedBy>n.shawish</cp:lastModifiedBy>
  <cp:revision>186</cp:revision>
  <dcterms:created xsi:type="dcterms:W3CDTF">2022-10-24T04:41:32Z</dcterms:created>
  <dcterms:modified xsi:type="dcterms:W3CDTF">2023-12-26T07:47:05Z</dcterms:modified>
</cp:coreProperties>
</file>