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447" r:id="rId2"/>
    <p:sldId id="1384" r:id="rId3"/>
    <p:sldId id="1386" r:id="rId4"/>
    <p:sldId id="1389" r:id="rId5"/>
    <p:sldId id="1391" r:id="rId6"/>
    <p:sldId id="1392" r:id="rId7"/>
    <p:sldId id="1395" r:id="rId8"/>
    <p:sldId id="1397" r:id="rId9"/>
    <p:sldId id="1399" r:id="rId10"/>
    <p:sldId id="1400" r:id="rId11"/>
    <p:sldId id="1403" r:id="rId12"/>
    <p:sldId id="1405" r:id="rId13"/>
    <p:sldId id="1407" r:id="rId14"/>
    <p:sldId id="1409" r:id="rId15"/>
    <p:sldId id="1410" r:id="rId16"/>
    <p:sldId id="1411" r:id="rId17"/>
    <p:sldId id="1412" r:id="rId18"/>
    <p:sldId id="1413" r:id="rId19"/>
    <p:sldId id="1415" r:id="rId20"/>
    <p:sldId id="1418" r:id="rId21"/>
    <p:sldId id="1421" r:id="rId22"/>
    <p:sldId id="1422" r:id="rId23"/>
    <p:sldId id="1423" r:id="rId24"/>
    <p:sldId id="1424" r:id="rId25"/>
    <p:sldId id="1427" r:id="rId26"/>
    <p:sldId id="1428" r:id="rId27"/>
    <p:sldId id="1429" r:id="rId28"/>
    <p:sldId id="1433" r:id="rId29"/>
    <p:sldId id="1434" r:id="rId30"/>
    <p:sldId id="1436" r:id="rId31"/>
    <p:sldId id="395" r:id="rId32"/>
    <p:sldId id="1439" r:id="rId33"/>
    <p:sldId id="14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291" autoAdjust="0"/>
  </p:normalViewPr>
  <p:slideViewPr>
    <p:cSldViewPr snapToGrid="0">
      <p:cViewPr varScale="1">
        <p:scale>
          <a:sx n="72" d="100"/>
          <a:sy n="72" d="100"/>
        </p:scale>
        <p:origin x="636" y="96"/>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0"/>
            <a:ext cx="8123584" cy="6758609"/>
          </a:xfrm>
          <a:prstGeom prst="rect">
            <a:avLst/>
          </a:prstGeom>
        </p:spPr>
        <p:txBody>
          <a:bodyPr vert="horz" lIns="68580" tIns="34290" rIns="68580" bIns="34290" rtlCol="0" anchor="ctr">
            <a:normAutofit fontScale="62500" lnSpcReduction="20000"/>
          </a:bodyPr>
          <a:lstStyle/>
          <a:p>
            <a:pPr algn="ctr">
              <a:spcBef>
                <a:spcPct val="0"/>
              </a:spcBef>
              <a:defRPr/>
            </a:pPr>
            <a:r>
              <a:rPr lang="en-US" sz="103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10300" b="1" dirty="0">
                <a:solidFill>
                  <a:srgbClr val="C00000"/>
                </a:solidFill>
                <a:latin typeface="Times" panose="02020603050405020304" pitchFamily="18" charset="0"/>
                <a:ea typeface="+mj-ea"/>
                <a:cs typeface="Times" panose="02020603050405020304" pitchFamily="18" charset="0"/>
              </a:rPr>
              <a:t>and New born Nursing</a:t>
            </a:r>
          </a:p>
          <a:p>
            <a:pPr algn="ctr">
              <a:spcBef>
                <a:spcPct val="0"/>
              </a:spcBef>
              <a:defRPr/>
            </a:pPr>
            <a:r>
              <a:rPr lang="en-US" sz="10300" b="1">
                <a:solidFill>
                  <a:srgbClr val="C00000"/>
                </a:solidFill>
                <a:latin typeface="Times" panose="02020603050405020304" pitchFamily="18" charset="0"/>
                <a:ea typeface="Times New Roman" panose="02020603050405020304" pitchFamily="18" charset="0"/>
                <a:cs typeface="Times" panose="02020603050405020304" pitchFamily="18" charset="0"/>
              </a:rPr>
              <a:t>Unit 15 </a:t>
            </a:r>
            <a:br>
              <a:rPr lang="en-US" sz="103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a:rPr lang="en-US" sz="10300" b="1" dirty="0">
                <a:solidFill>
                  <a:srgbClr val="C00000"/>
                </a:solidFill>
                <a:latin typeface="Times" panose="02020603050405020304" pitchFamily="18" charset="0"/>
                <a:ea typeface="Times New Roman" panose="02020603050405020304" pitchFamily="18" charset="0"/>
                <a:cs typeface="Times" panose="02020603050405020304" pitchFamily="18" charset="0"/>
              </a:rPr>
              <a:t>Children with CHRONIC HEALTH CONDITIONS </a:t>
            </a:r>
            <a:endPar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endParaRP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209039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12046226" cy="1007165"/>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1) Children with LEUKEMIA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3" y="1245704"/>
            <a:ext cx="12046225" cy="5612296"/>
          </a:xfrm>
        </p:spPr>
        <p:txBody>
          <a:bodyPr>
            <a:normAutofit fontScale="77500" lnSpcReduction="20000"/>
          </a:bodyPr>
          <a:lstStyle/>
          <a:p>
            <a:pPr algn="justLow">
              <a:lnSpc>
                <a:spcPct val="120000"/>
              </a:lnSpc>
              <a:buFont typeface="Wingdings" pitchFamily="2" charset="2"/>
              <a:buChar char="§"/>
            </a:pPr>
            <a:r>
              <a:rPr lang="en-GB" sz="4800" dirty="0">
                <a:latin typeface="Times New Roman" pitchFamily="18" charset="0"/>
                <a:cs typeface="Times New Roman" pitchFamily="18" charset="0"/>
              </a:rPr>
              <a:t>It is cancer of blood-forming tissues, including bone marrow and lymphatic system. It involves white blood cells. </a:t>
            </a:r>
          </a:p>
          <a:p>
            <a:pPr algn="justLow">
              <a:lnSpc>
                <a:spcPct val="120000"/>
              </a:lnSpc>
              <a:buFont typeface="Wingdings" pitchFamily="2" charset="2"/>
              <a:buChar char="§"/>
            </a:pPr>
            <a:r>
              <a:rPr lang="en-GB" sz="4800" dirty="0">
                <a:latin typeface="Times New Roman" pitchFamily="18" charset="0"/>
                <a:cs typeface="Times New Roman" pitchFamily="18" charset="0"/>
              </a:rPr>
              <a:t>WBC’s normally grown and divides in an orderly way, as body needs them. </a:t>
            </a:r>
          </a:p>
          <a:p>
            <a:pPr algn="justLow">
              <a:lnSpc>
                <a:spcPct val="120000"/>
              </a:lnSpc>
              <a:buFont typeface="Wingdings" pitchFamily="2" charset="2"/>
              <a:buChar char="§"/>
            </a:pPr>
            <a:r>
              <a:rPr lang="en-GB" sz="4800" dirty="0">
                <a:latin typeface="Times New Roman" pitchFamily="18" charset="0"/>
                <a:cs typeface="Times New Roman" pitchFamily="18" charset="0"/>
              </a:rPr>
              <a:t>Bone marrow produces </a:t>
            </a:r>
            <a:r>
              <a:rPr lang="en-GB" sz="4800" u="sng" dirty="0">
                <a:latin typeface="Times New Roman" pitchFamily="18" charset="0"/>
                <a:cs typeface="Times New Roman" pitchFamily="18" charset="0"/>
              </a:rPr>
              <a:t>immature</a:t>
            </a:r>
            <a:r>
              <a:rPr lang="en-GB" sz="4800" dirty="0">
                <a:latin typeface="Times New Roman" pitchFamily="18" charset="0"/>
                <a:cs typeface="Times New Roman" pitchFamily="18" charset="0"/>
              </a:rPr>
              <a:t> white blood cells (leukocytes), which don't function properly. </a:t>
            </a:r>
          </a:p>
          <a:p>
            <a:pPr algn="justLow">
              <a:lnSpc>
                <a:spcPct val="120000"/>
              </a:lnSpc>
              <a:buFont typeface="Wingdings" pitchFamily="2" charset="2"/>
              <a:buChar char="§"/>
            </a:pPr>
            <a:r>
              <a:rPr lang="en-GB" sz="4800" dirty="0">
                <a:latin typeface="Times New Roman" pitchFamily="18" charset="0"/>
                <a:cs typeface="Times New Roman" pitchFamily="18" charset="0"/>
              </a:rPr>
              <a:t>It is the most common form of cancer in children under 15 years of age.</a:t>
            </a:r>
          </a:p>
          <a:p>
            <a:pPr algn="justLow">
              <a:lnSpc>
                <a:spcPct val="120000"/>
              </a:lnSpc>
              <a:buFont typeface="Wingdings" pitchFamily="2" charset="2"/>
              <a:buChar char="§"/>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351656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a:br>
              <a:rPr lang="en-GB" sz="3200" dirty="0">
                <a:solidFill>
                  <a:srgbClr val="C00000"/>
                </a:solidFill>
                <a:latin typeface="Times New Roman" pitchFamily="18" charset="0"/>
                <a:cs typeface="Times New Roman" pitchFamily="18" charset="0"/>
              </a:rPr>
            </a:br>
            <a:br>
              <a:rPr lang="en-GB" sz="3200" dirty="0">
                <a:solidFill>
                  <a:srgbClr val="C00000"/>
                </a:solidFill>
                <a:latin typeface="Times New Roman" pitchFamily="18" charset="0"/>
                <a:cs typeface="Times New Roman" pitchFamily="18" charset="0"/>
              </a:rPr>
            </a:br>
            <a:r>
              <a:rPr lang="en-GB" sz="3600" b="1" dirty="0">
                <a:solidFill>
                  <a:srgbClr val="C00000"/>
                </a:solidFill>
                <a:latin typeface="Times New Roman" pitchFamily="18" charset="0"/>
                <a:cs typeface="Times New Roman" pitchFamily="18" charset="0"/>
              </a:rPr>
              <a:t>Classification of </a:t>
            </a:r>
            <a:r>
              <a:rPr lang="en-GB" sz="3600" b="1" dirty="0" err="1">
                <a:solidFill>
                  <a:srgbClr val="C00000"/>
                </a:solidFill>
                <a:latin typeface="Times New Roman" pitchFamily="18" charset="0"/>
                <a:cs typeface="Times New Roman" pitchFamily="18" charset="0"/>
              </a:rPr>
              <a:t>Leukemia</a:t>
            </a:r>
            <a:r>
              <a:rPr lang="en-GB" sz="3600" b="1" dirty="0">
                <a:solidFill>
                  <a:srgbClr val="C00000"/>
                </a:solidFill>
                <a:latin typeface="Times New Roman" pitchFamily="18" charset="0"/>
                <a:cs typeface="Times New Roman" pitchFamily="18" charset="0"/>
              </a:rPr>
              <a:t> by how fast leukaemia progresses:</a:t>
            </a:r>
            <a:br>
              <a:rPr lang="en-GB" sz="3600" b="1" dirty="0">
                <a:solidFill>
                  <a:srgbClr val="C00000"/>
                </a:solidFill>
                <a:latin typeface="Times New Roman" pitchFamily="18" charset="0"/>
                <a:cs typeface="Times New Roman" pitchFamily="18" charset="0"/>
              </a:rPr>
            </a:br>
            <a:endParaRPr lang="en-GB"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11965"/>
            <a:ext cx="12192000" cy="5546035"/>
          </a:xfrm>
        </p:spPr>
        <p:txBody>
          <a:bodyPr>
            <a:normAutofit fontScale="77500" lnSpcReduction="20000"/>
          </a:bodyPr>
          <a:lstStyle/>
          <a:p>
            <a:pPr marL="0" indent="0" algn="justLow">
              <a:lnSpc>
                <a:spcPct val="120000"/>
              </a:lnSpc>
              <a:buNone/>
            </a:pPr>
            <a:r>
              <a:rPr lang="en-GB" sz="3500" b="1" dirty="0">
                <a:latin typeface="Times New Roman" pitchFamily="18" charset="0"/>
                <a:cs typeface="Times New Roman" pitchFamily="18" charset="0"/>
              </a:rPr>
              <a:t>a. Acute leukaemia</a:t>
            </a:r>
          </a:p>
          <a:p>
            <a:pPr marL="0" indent="0" algn="justLow">
              <a:lnSpc>
                <a:spcPct val="120000"/>
              </a:lnSpc>
              <a:buNone/>
            </a:pPr>
            <a:r>
              <a:rPr lang="en-GB" sz="3500" dirty="0">
                <a:latin typeface="Times New Roman" pitchFamily="18" charset="0"/>
                <a:cs typeface="Times New Roman" pitchFamily="18" charset="0"/>
              </a:rPr>
              <a:t>Blood cells are immature (blasts). They don’t functions normally, and they multiply rapidly, so the disease worsens quickly. </a:t>
            </a:r>
          </a:p>
          <a:p>
            <a:pPr marL="0" indent="0" algn="justLow">
              <a:lnSpc>
                <a:spcPct val="120000"/>
              </a:lnSpc>
              <a:buNone/>
            </a:pPr>
            <a:r>
              <a:rPr lang="en-GB" sz="3500" dirty="0">
                <a:latin typeface="Times New Roman" pitchFamily="18" charset="0"/>
                <a:cs typeface="Times New Roman" pitchFamily="18" charset="0"/>
              </a:rPr>
              <a:t>Acute leukaemia requires aggressive, timely treatment.</a:t>
            </a:r>
          </a:p>
          <a:p>
            <a:pPr marL="0" indent="0" algn="justLow">
              <a:lnSpc>
                <a:spcPct val="120000"/>
              </a:lnSpc>
              <a:buNone/>
            </a:pPr>
            <a:r>
              <a:rPr lang="en-GB" sz="3500" b="1" dirty="0">
                <a:latin typeface="Times New Roman" pitchFamily="18" charset="0"/>
                <a:cs typeface="Times New Roman" pitchFamily="18" charset="0"/>
              </a:rPr>
              <a:t>b. Chronic leukaemia</a:t>
            </a:r>
          </a:p>
          <a:p>
            <a:pPr marL="0" indent="0" algn="justLow">
              <a:lnSpc>
                <a:spcPct val="120000"/>
              </a:lnSpc>
              <a:buNone/>
            </a:pPr>
            <a:r>
              <a:rPr lang="en-GB" sz="3500" dirty="0">
                <a:latin typeface="Times New Roman" pitchFamily="18" charset="0"/>
                <a:cs typeface="Times New Roman" pitchFamily="18" charset="0"/>
              </a:rPr>
              <a:t>It may produce too many cells or too few cells</a:t>
            </a:r>
          </a:p>
          <a:p>
            <a:pPr marL="0" indent="0" algn="justLow">
              <a:lnSpc>
                <a:spcPct val="120000"/>
              </a:lnSpc>
              <a:buNone/>
            </a:pPr>
            <a:r>
              <a:rPr lang="en-GB" sz="3500" dirty="0">
                <a:latin typeface="Times New Roman" pitchFamily="18" charset="0"/>
                <a:cs typeface="Times New Roman" pitchFamily="18" charset="0"/>
              </a:rPr>
              <a:t>Chronic leukaemia involves more mature blood cells. These blood cells replicate or accumulate more slowly and can function normally for a period of time. </a:t>
            </a:r>
          </a:p>
          <a:p>
            <a:pPr marL="0" indent="0" algn="justLow">
              <a:lnSpc>
                <a:spcPct val="120000"/>
              </a:lnSpc>
              <a:buNone/>
            </a:pPr>
            <a:r>
              <a:rPr lang="en-GB" sz="3500" dirty="0">
                <a:latin typeface="Times New Roman" pitchFamily="18" charset="0"/>
                <a:cs typeface="Times New Roman" pitchFamily="18" charset="0"/>
              </a:rPr>
              <a:t>Some forms of chronic leukaemia initially produce no early symptoms and can go unnoticed or undiagnosed for years.</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05701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pPr algn="ctr">
              <a:lnSpc>
                <a:spcPct val="100000"/>
              </a:lnSpc>
            </a:pPr>
            <a:r>
              <a:rPr lang="en-GB" b="1">
                <a:solidFill>
                  <a:srgbClr val="C00000"/>
                </a:solidFill>
                <a:latin typeface="Times New Roman" pitchFamily="18" charset="0"/>
                <a:cs typeface="Times New Roman" pitchFamily="18" charset="0"/>
              </a:rPr>
              <a:t>Classification of Leukemia by type of white blood cell affected:</a:t>
            </a:r>
            <a:endParaRPr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1417639"/>
            <a:ext cx="12059478" cy="5440362"/>
          </a:xfrm>
        </p:spPr>
        <p:txBody>
          <a:bodyPr>
            <a:normAutofit/>
          </a:bodyPr>
          <a:lstStyle/>
          <a:p>
            <a:pPr marL="0" indent="0" algn="justLow">
              <a:lnSpc>
                <a:spcPct val="120000"/>
              </a:lnSpc>
              <a:buNone/>
            </a:pPr>
            <a:r>
              <a:rPr lang="en-GB" sz="4400" b="1" dirty="0">
                <a:latin typeface="Times New Roman" pitchFamily="18" charset="0"/>
                <a:cs typeface="Times New Roman" pitchFamily="18" charset="0"/>
              </a:rPr>
              <a:t>a</a:t>
            </a:r>
            <a:r>
              <a:rPr lang="en-GB" sz="3200" b="1" dirty="0">
                <a:latin typeface="Times New Roman" pitchFamily="18" charset="0"/>
                <a:cs typeface="Times New Roman" pitchFamily="18" charset="0"/>
              </a:rPr>
              <a:t>. Lymphocytic leukaemia</a:t>
            </a:r>
          </a:p>
          <a:p>
            <a:pPr marL="0" indent="0" algn="justLow">
              <a:lnSpc>
                <a:spcPct val="120000"/>
              </a:lnSpc>
              <a:buNone/>
            </a:pPr>
            <a:r>
              <a:rPr lang="en-GB" sz="3200" dirty="0">
                <a:latin typeface="Times New Roman" pitchFamily="18" charset="0"/>
                <a:cs typeface="Times New Roman" pitchFamily="18" charset="0"/>
              </a:rPr>
              <a:t>It affects lymphoid cells (lymphocytes), which form lymphoid or lymphatic tissue. Lymphatic tissue makes up immune system.</a:t>
            </a:r>
          </a:p>
          <a:p>
            <a:pPr marL="0" indent="0" algn="justLow">
              <a:lnSpc>
                <a:spcPct val="120000"/>
              </a:lnSpc>
              <a:buNone/>
            </a:pPr>
            <a:r>
              <a:rPr lang="en-GB" sz="3200" b="1" dirty="0">
                <a:latin typeface="Times New Roman" pitchFamily="18" charset="0"/>
                <a:cs typeface="Times New Roman" pitchFamily="18" charset="0"/>
              </a:rPr>
              <a:t>b. Myelogenous leukaemia</a:t>
            </a:r>
          </a:p>
          <a:p>
            <a:pPr marL="0" indent="0" algn="justLow">
              <a:lnSpc>
                <a:spcPct val="120000"/>
              </a:lnSpc>
              <a:buNone/>
            </a:pPr>
            <a:r>
              <a:rPr lang="en-GB" sz="3200" dirty="0">
                <a:latin typeface="Times New Roman" pitchFamily="18" charset="0"/>
                <a:cs typeface="Times New Roman" pitchFamily="18" charset="0"/>
              </a:rPr>
              <a:t>It affects the myeloid cells which give rise to red blood cells, white blood cells and platelet-producing cells.</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98120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020417"/>
          </a:xfrm>
        </p:spPr>
        <p:txBody>
          <a:bodyPr>
            <a:noAutofit/>
          </a:bodyPr>
          <a:lstStyle/>
          <a:p>
            <a:br>
              <a:rPr lang="en-GB" sz="6600" b="1" dirty="0">
                <a:solidFill>
                  <a:srgbClr val="C00000"/>
                </a:solidFill>
                <a:latin typeface="Times New Roman" pitchFamily="18" charset="0"/>
                <a:cs typeface="Times New Roman" pitchFamily="18" charset="0"/>
              </a:rPr>
            </a:br>
            <a:r>
              <a:rPr lang="en-GB" sz="6600" b="1" dirty="0">
                <a:solidFill>
                  <a:srgbClr val="C00000"/>
                </a:solidFill>
                <a:latin typeface="Times New Roman" pitchFamily="18" charset="0"/>
                <a:cs typeface="Times New Roman" pitchFamily="18" charset="0"/>
              </a:rPr>
              <a:t>Types of Leukaemia</a:t>
            </a:r>
            <a:br>
              <a:rPr lang="en-GB" sz="6600" b="1" dirty="0">
                <a:solidFill>
                  <a:srgbClr val="C00000"/>
                </a:solidFill>
                <a:latin typeface="Times New Roman" pitchFamily="18" charset="0"/>
                <a:cs typeface="Times New Roman" pitchFamily="18" charset="0"/>
              </a:rPr>
            </a:br>
            <a:endParaRPr lang="en-GB"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020417"/>
            <a:ext cx="11966713" cy="5837583"/>
          </a:xfrm>
        </p:spPr>
        <p:txBody>
          <a:bodyPr>
            <a:normAutofit/>
          </a:bodyPr>
          <a:lstStyle/>
          <a:p>
            <a:pPr marL="0" indent="0" algn="justLow">
              <a:lnSpc>
                <a:spcPct val="120000"/>
              </a:lnSpc>
              <a:buNone/>
            </a:pPr>
            <a:r>
              <a:rPr lang="en-GB" sz="3100" b="1" dirty="0">
                <a:latin typeface="Times New Roman" pitchFamily="18" charset="0"/>
                <a:cs typeface="Times New Roman" pitchFamily="18" charset="0"/>
              </a:rPr>
              <a:t>a. Acute lymphocytic leukaemia (ALL). </a:t>
            </a:r>
            <a:r>
              <a:rPr lang="en-GB" sz="3100" dirty="0">
                <a:latin typeface="Times New Roman" pitchFamily="18" charset="0"/>
                <a:cs typeface="Times New Roman" pitchFamily="18" charset="0"/>
              </a:rPr>
              <a:t>Most common in young children. </a:t>
            </a:r>
          </a:p>
          <a:p>
            <a:pPr marL="0" indent="0" algn="justLow">
              <a:lnSpc>
                <a:spcPct val="120000"/>
              </a:lnSpc>
              <a:buNone/>
            </a:pPr>
            <a:r>
              <a:rPr lang="en-GB" sz="3100" b="1" dirty="0">
                <a:latin typeface="Times New Roman" pitchFamily="18" charset="0"/>
                <a:cs typeface="Times New Roman" pitchFamily="18" charset="0"/>
              </a:rPr>
              <a:t>b. Acute myelogenous leukaemia (AML). </a:t>
            </a:r>
            <a:r>
              <a:rPr lang="en-GB" sz="3100" dirty="0">
                <a:latin typeface="Times New Roman" pitchFamily="18" charset="0"/>
                <a:cs typeface="Times New Roman" pitchFamily="18" charset="0"/>
              </a:rPr>
              <a:t>It occurs in children and adults. But it most common in adults.</a:t>
            </a:r>
          </a:p>
          <a:p>
            <a:pPr marL="0" indent="0" algn="justLow">
              <a:lnSpc>
                <a:spcPct val="120000"/>
              </a:lnSpc>
              <a:buNone/>
            </a:pPr>
            <a:r>
              <a:rPr lang="en-GB" sz="3100" b="1" dirty="0">
                <a:latin typeface="Times New Roman" pitchFamily="18" charset="0"/>
                <a:cs typeface="Times New Roman" pitchFamily="18" charset="0"/>
              </a:rPr>
              <a:t>c. Chronic lymphocytic leukaemia (CLL). </a:t>
            </a:r>
            <a:r>
              <a:rPr lang="en-GB" sz="3100" dirty="0">
                <a:latin typeface="Times New Roman" pitchFamily="18" charset="0"/>
                <a:cs typeface="Times New Roman" pitchFamily="18" charset="0"/>
              </a:rPr>
              <a:t>most common adult</a:t>
            </a:r>
          </a:p>
          <a:p>
            <a:pPr marL="0" indent="0" algn="justLow">
              <a:lnSpc>
                <a:spcPct val="120000"/>
              </a:lnSpc>
              <a:buNone/>
            </a:pPr>
            <a:r>
              <a:rPr lang="en-GB" sz="3100" b="1" dirty="0">
                <a:latin typeface="Times New Roman" pitchFamily="18" charset="0"/>
                <a:cs typeface="Times New Roman" pitchFamily="18" charset="0"/>
              </a:rPr>
              <a:t>d. Chronic myelogenous leukaemia (CML). </a:t>
            </a:r>
            <a:r>
              <a:rPr lang="en-GB" sz="3100" dirty="0">
                <a:latin typeface="Times New Roman" pitchFamily="18" charset="0"/>
                <a:cs typeface="Times New Roman" pitchFamily="18" charset="0"/>
              </a:rPr>
              <a:t>Mainly affects adults. </a:t>
            </a:r>
          </a:p>
          <a:p>
            <a:pPr marL="0" indent="0" algn="justLow">
              <a:lnSpc>
                <a:spcPct val="120000"/>
              </a:lnSpc>
              <a:buNone/>
            </a:pPr>
            <a:r>
              <a:rPr lang="en-GB" sz="3100" dirty="0">
                <a:latin typeface="Times New Roman" pitchFamily="18" charset="0"/>
                <a:cs typeface="Times New Roman" pitchFamily="18" charset="0"/>
              </a:rPr>
              <a:t> A person with CML may have few or no symptoms for months or years before entering a phase in which the </a:t>
            </a:r>
            <a:r>
              <a:rPr lang="en-GB" sz="3100" dirty="0" err="1">
                <a:latin typeface="Times New Roman" pitchFamily="18" charset="0"/>
                <a:cs typeface="Times New Roman" pitchFamily="18" charset="0"/>
              </a:rPr>
              <a:t>leukemia</a:t>
            </a:r>
            <a:r>
              <a:rPr lang="en-GB" sz="3100" dirty="0">
                <a:latin typeface="Times New Roman" pitchFamily="18" charset="0"/>
                <a:cs typeface="Times New Roman" pitchFamily="18" charset="0"/>
              </a:rPr>
              <a:t> cells grow more quickly.</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1218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GB" b="1" dirty="0">
                <a:solidFill>
                  <a:srgbClr val="C00000"/>
                </a:solidFill>
                <a:latin typeface="Times New Roman" pitchFamily="18" charset="0"/>
                <a:cs typeface="Times New Roman" pitchFamily="18" charset="0"/>
              </a:rPr>
            </a:br>
            <a:r>
              <a:rPr lang="en-GB" b="1" dirty="0">
                <a:solidFill>
                  <a:srgbClr val="C00000"/>
                </a:solidFill>
                <a:latin typeface="Times New Roman" pitchFamily="18" charset="0"/>
                <a:cs typeface="Times New Roman" pitchFamily="18" charset="0"/>
              </a:rPr>
              <a:t>Signs and Symptoms of </a:t>
            </a:r>
            <a:r>
              <a:rPr lang="en-GB" b="1" dirty="0" err="1">
                <a:solidFill>
                  <a:srgbClr val="C00000"/>
                </a:solidFill>
                <a:latin typeface="Times New Roman" pitchFamily="18" charset="0"/>
                <a:cs typeface="Times New Roman" pitchFamily="18" charset="0"/>
              </a:rPr>
              <a:t>Leukemia</a:t>
            </a:r>
            <a:r>
              <a:rPr lang="en-GB" b="1" dirty="0">
                <a:solidFill>
                  <a:srgbClr val="C00000"/>
                </a:solidFill>
                <a:latin typeface="Times New Roman" pitchFamily="18" charset="0"/>
                <a:cs typeface="Times New Roman" pitchFamily="18" charset="0"/>
              </a:rPr>
              <a:t> </a:t>
            </a:r>
            <a:br>
              <a:rPr lang="en-GB" b="1" dirty="0">
                <a:solidFill>
                  <a:srgbClr val="C00000"/>
                </a:solidFill>
                <a:latin typeface="Times New Roman" pitchFamily="18" charset="0"/>
                <a:cs typeface="Times New Roman" pitchFamily="18" charset="0"/>
              </a:rPr>
            </a:br>
            <a:endParaRPr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2" y="1166191"/>
            <a:ext cx="11569148" cy="5691809"/>
          </a:xfrm>
        </p:spPr>
        <p:txBody>
          <a:bodyPr>
            <a:normAutofit fontScale="92500" lnSpcReduction="10000"/>
          </a:bodyPr>
          <a:lstStyle/>
          <a:p>
            <a:pPr marL="0" indent="0" algn="justLow">
              <a:lnSpc>
                <a:spcPct val="120000"/>
              </a:lnSpc>
              <a:buNone/>
            </a:pPr>
            <a:r>
              <a:rPr lang="en-GB" sz="3600" dirty="0">
                <a:latin typeface="Times New Roman" pitchFamily="18" charset="0"/>
                <a:cs typeface="Times New Roman" pitchFamily="18" charset="0"/>
              </a:rPr>
              <a:t> Fevers and night sweats.</a:t>
            </a:r>
          </a:p>
          <a:p>
            <a:pPr marL="0" indent="0" algn="justLow">
              <a:lnSpc>
                <a:spcPct val="120000"/>
              </a:lnSpc>
              <a:buNone/>
            </a:pPr>
            <a:r>
              <a:rPr lang="en-GB" sz="3600" dirty="0">
                <a:latin typeface="Times New Roman" pitchFamily="18" charset="0"/>
                <a:cs typeface="Times New Roman" pitchFamily="18" charset="0"/>
              </a:rPr>
              <a:t> Persistent fatigue, weakness</a:t>
            </a:r>
          </a:p>
          <a:p>
            <a:pPr marL="0" indent="0" algn="justLow">
              <a:lnSpc>
                <a:spcPct val="120000"/>
              </a:lnSpc>
              <a:buNone/>
            </a:pPr>
            <a:r>
              <a:rPr lang="en-GB" sz="3600" dirty="0">
                <a:latin typeface="Times New Roman" pitchFamily="18" charset="0"/>
                <a:cs typeface="Times New Roman" pitchFamily="18" charset="0"/>
              </a:rPr>
              <a:t> Frequent or severe infections</a:t>
            </a:r>
          </a:p>
          <a:p>
            <a:pPr marL="0" indent="0" algn="justLow">
              <a:lnSpc>
                <a:spcPct val="120000"/>
              </a:lnSpc>
              <a:buNone/>
            </a:pPr>
            <a:r>
              <a:rPr lang="en-GB" sz="3600" dirty="0">
                <a:latin typeface="Times New Roman" pitchFamily="18" charset="0"/>
                <a:cs typeface="Times New Roman" pitchFamily="18" charset="0"/>
              </a:rPr>
              <a:t> Losing weight </a:t>
            </a:r>
          </a:p>
          <a:p>
            <a:pPr marL="0" indent="0" algn="justLow">
              <a:lnSpc>
                <a:spcPct val="120000"/>
              </a:lnSpc>
              <a:buNone/>
            </a:pPr>
            <a:r>
              <a:rPr lang="en-GB" sz="3600" dirty="0">
                <a:latin typeface="Times New Roman" pitchFamily="18" charset="0"/>
                <a:cs typeface="Times New Roman" pitchFamily="18" charset="0"/>
              </a:rPr>
              <a:t> Easy bleeding or bruising, Recurrent nosebleeds, Petechiae </a:t>
            </a:r>
          </a:p>
          <a:p>
            <a:pPr marL="0" indent="0" algn="justLow">
              <a:lnSpc>
                <a:spcPct val="120000"/>
              </a:lnSpc>
              <a:buNone/>
            </a:pPr>
            <a:r>
              <a:rPr lang="en-GB" sz="3600" dirty="0">
                <a:latin typeface="Times New Roman" pitchFamily="18" charset="0"/>
                <a:cs typeface="Times New Roman" pitchFamily="18" charset="0"/>
              </a:rPr>
              <a:t> Swollen lymph nodes, enlarged liver or spleen</a:t>
            </a:r>
          </a:p>
          <a:p>
            <a:pPr marL="0" indent="0" algn="justLow">
              <a:lnSpc>
                <a:spcPct val="120000"/>
              </a:lnSpc>
              <a:buNone/>
            </a:pPr>
            <a:r>
              <a:rPr lang="en-GB" sz="3600" dirty="0">
                <a:latin typeface="Times New Roman" pitchFamily="18" charset="0"/>
                <a:cs typeface="Times New Roman" pitchFamily="18" charset="0"/>
              </a:rPr>
              <a:t> Bone pain or tenderness </a:t>
            </a:r>
          </a:p>
          <a:p>
            <a:pPr marL="0" indent="0" algn="justLow">
              <a:lnSpc>
                <a:spcPct val="120000"/>
              </a:lnSpc>
              <a:buNone/>
            </a:pPr>
            <a:r>
              <a:rPr lang="en-GB" sz="3600" dirty="0">
                <a:latin typeface="Times New Roman" pitchFamily="18" charset="0"/>
                <a:cs typeface="Times New Roman" pitchFamily="18" charset="0"/>
              </a:rPr>
              <a:t> Headaches</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56588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GB" sz="6000" b="1" dirty="0">
                <a:solidFill>
                  <a:srgbClr val="C00000"/>
                </a:solidFill>
                <a:latin typeface="Times New Roman" pitchFamily="18" charset="0"/>
                <a:cs typeface="Times New Roman" pitchFamily="18" charset="0"/>
              </a:rPr>
            </a:br>
            <a:r>
              <a:rPr lang="en-GB" sz="6000" b="1" dirty="0">
                <a:solidFill>
                  <a:srgbClr val="C00000"/>
                </a:solidFill>
                <a:latin typeface="Times New Roman" pitchFamily="18" charset="0"/>
                <a:cs typeface="Times New Roman" pitchFamily="18" charset="0"/>
              </a:rPr>
              <a:t>Causes of leukaemia</a:t>
            </a:r>
            <a:br>
              <a:rPr lang="en-GB" sz="6000" b="1" dirty="0">
                <a:solidFill>
                  <a:srgbClr val="C00000"/>
                </a:solidFill>
                <a:latin typeface="Times New Roman" pitchFamily="18" charset="0"/>
                <a:cs typeface="Times New Roman" pitchFamily="18" charset="0"/>
              </a:rPr>
            </a:b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953461" cy="5257800"/>
          </a:xfrm>
        </p:spPr>
        <p:txBody>
          <a:bodyPr>
            <a:noAutofit/>
          </a:bodyPr>
          <a:lstStyle/>
          <a:p>
            <a:pPr>
              <a:lnSpc>
                <a:spcPct val="100000"/>
              </a:lnSpc>
            </a:pPr>
            <a:r>
              <a:rPr lang="en-GB" sz="4800" dirty="0">
                <a:latin typeface="Times New Roman" pitchFamily="18" charset="0"/>
                <a:cs typeface="Times New Roman" pitchFamily="18" charset="0"/>
              </a:rPr>
              <a:t>Exact causes are unknown. </a:t>
            </a:r>
          </a:p>
          <a:p>
            <a:pPr>
              <a:lnSpc>
                <a:spcPct val="100000"/>
              </a:lnSpc>
            </a:pPr>
            <a:r>
              <a:rPr lang="en-GB" sz="4800" dirty="0">
                <a:latin typeface="Times New Roman" pitchFamily="18" charset="0"/>
                <a:cs typeface="Times New Roman" pitchFamily="18" charset="0"/>
              </a:rPr>
              <a:t>It may be a combination of genetic and environmental factors</a:t>
            </a:r>
          </a:p>
          <a:p>
            <a:pPr>
              <a:lnSpc>
                <a:spcPct val="100000"/>
              </a:lnSpc>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155729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Diagnostics of </a:t>
            </a:r>
            <a:r>
              <a:rPr lang="en-GB" sz="5400" b="1" dirty="0" err="1">
                <a:solidFill>
                  <a:srgbClr val="C00000"/>
                </a:solidFill>
                <a:latin typeface="Times New Roman" pitchFamily="18" charset="0"/>
                <a:cs typeface="Times New Roman" pitchFamily="18" charset="0"/>
              </a:rPr>
              <a:t>leukemia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417638"/>
            <a:ext cx="9144000" cy="5440362"/>
          </a:xfrm>
        </p:spPr>
        <p:txBody>
          <a:bodyPr>
            <a:normAutofit/>
          </a:bodyPr>
          <a:lstStyle/>
          <a:p>
            <a:pPr marL="0" indent="0" algn="justLow">
              <a:lnSpc>
                <a:spcPct val="110000"/>
              </a:lnSpc>
              <a:buNone/>
            </a:pPr>
            <a:r>
              <a:rPr lang="en-GB" sz="3600" dirty="0">
                <a:latin typeface="Times New Roman" pitchFamily="18" charset="0"/>
                <a:cs typeface="Times New Roman" pitchFamily="18" charset="0"/>
              </a:rPr>
              <a:t>	Physical exam </a:t>
            </a:r>
          </a:p>
          <a:p>
            <a:pPr marL="0" indent="0" algn="justLow">
              <a:lnSpc>
                <a:spcPct val="110000"/>
              </a:lnSpc>
              <a:buNone/>
            </a:pPr>
            <a:r>
              <a:rPr lang="en-GB" sz="3600" dirty="0">
                <a:latin typeface="Times New Roman" pitchFamily="18" charset="0"/>
                <a:cs typeface="Times New Roman" pitchFamily="18" charset="0"/>
              </a:rPr>
              <a:t>	Blood tests CBC, tumour  markers, </a:t>
            </a:r>
          </a:p>
          <a:p>
            <a:pPr marL="0" indent="0" algn="justLow">
              <a:lnSpc>
                <a:spcPct val="110000"/>
              </a:lnSpc>
              <a:buNone/>
            </a:pPr>
            <a:r>
              <a:rPr lang="en-GB" sz="3600" dirty="0">
                <a:latin typeface="Times New Roman" pitchFamily="18" charset="0"/>
                <a:cs typeface="Times New Roman" pitchFamily="18" charset="0"/>
              </a:rPr>
              <a:t>	tumour  biopsy, </a:t>
            </a:r>
          </a:p>
          <a:p>
            <a:pPr marL="0" indent="0" algn="justLow">
              <a:lnSpc>
                <a:spcPct val="110000"/>
              </a:lnSpc>
              <a:buNone/>
            </a:pPr>
            <a:r>
              <a:rPr lang="en-GB" sz="3600" dirty="0">
                <a:latin typeface="Times New Roman" pitchFamily="18" charset="0"/>
                <a:cs typeface="Times New Roman" pitchFamily="18" charset="0"/>
              </a:rPr>
              <a:t>	Bone marrow aspiration</a:t>
            </a:r>
          </a:p>
          <a:p>
            <a:pPr marL="0" indent="0" algn="justLow">
              <a:lnSpc>
                <a:spcPct val="110000"/>
              </a:lnSpc>
              <a:buNone/>
            </a:pPr>
            <a:r>
              <a:rPr lang="en-GB" sz="3600" dirty="0">
                <a:latin typeface="Times New Roman" pitchFamily="18" charset="0"/>
                <a:cs typeface="Times New Roman" pitchFamily="18" charset="0"/>
              </a:rPr>
              <a:t>	Spinal tap, </a:t>
            </a:r>
          </a:p>
          <a:p>
            <a:pPr marL="0" indent="0" algn="justLow">
              <a:lnSpc>
                <a:spcPct val="110000"/>
              </a:lnSpc>
              <a:buNone/>
            </a:pPr>
            <a:r>
              <a:rPr lang="en-GB" sz="3600" dirty="0">
                <a:latin typeface="Times New Roman" pitchFamily="18" charset="0"/>
                <a:cs typeface="Times New Roman" pitchFamily="18" charset="0"/>
              </a:rPr>
              <a:t>	Imaging </a:t>
            </a:r>
          </a:p>
          <a:p>
            <a:pPr marL="0" indent="0" algn="justLow">
              <a:lnSpc>
                <a:spcPct val="110000"/>
              </a:lnSpc>
              <a:buNone/>
            </a:pPr>
            <a:r>
              <a:rPr lang="en-GB" sz="3600" dirty="0">
                <a:latin typeface="Times New Roman" pitchFamily="18" charset="0"/>
                <a:cs typeface="Times New Roman" pitchFamily="18" charset="0"/>
              </a:rPr>
              <a:t>	Testing isn’t 100% correct </a:t>
            </a:r>
          </a:p>
          <a:p>
            <a:pPr algn="justLow">
              <a:lnSpc>
                <a:spcPct val="11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53183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Treatments of Leukaemia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1600201"/>
            <a:ext cx="8534400" cy="4525963"/>
          </a:xfrm>
        </p:spPr>
        <p:txBody>
          <a:bodyPr>
            <a:normAutofit/>
          </a:bodyPr>
          <a:lstStyle/>
          <a:p>
            <a:pPr marL="0" indent="0" algn="justLow">
              <a:lnSpc>
                <a:spcPct val="100000"/>
              </a:lnSpc>
              <a:buNone/>
            </a:pPr>
            <a:r>
              <a:rPr lang="en-GB" sz="4400" dirty="0">
                <a:latin typeface="Times New Roman" pitchFamily="18" charset="0"/>
                <a:cs typeface="Times New Roman" pitchFamily="18" charset="0"/>
              </a:rPr>
              <a:t>	Chemotherapy</a:t>
            </a:r>
          </a:p>
          <a:p>
            <a:pPr marL="0" indent="0" algn="justLow">
              <a:lnSpc>
                <a:spcPct val="100000"/>
              </a:lnSpc>
              <a:buNone/>
            </a:pPr>
            <a:r>
              <a:rPr lang="en-GB" sz="4400" dirty="0">
                <a:latin typeface="Times New Roman" pitchFamily="18" charset="0"/>
                <a:cs typeface="Times New Roman" pitchFamily="18" charset="0"/>
              </a:rPr>
              <a:t>	Radiation therapy </a:t>
            </a:r>
          </a:p>
          <a:p>
            <a:pPr marL="0" indent="0" algn="justLow">
              <a:lnSpc>
                <a:spcPct val="100000"/>
              </a:lnSpc>
              <a:buNone/>
            </a:pPr>
            <a:r>
              <a:rPr lang="en-GB" sz="4400" dirty="0">
                <a:latin typeface="Times New Roman" pitchFamily="18" charset="0"/>
                <a:cs typeface="Times New Roman" pitchFamily="18" charset="0"/>
              </a:rPr>
              <a:t>	Stem cell transplant</a:t>
            </a:r>
          </a:p>
          <a:p>
            <a:pPr marL="0" indent="0" algn="justLow">
              <a:lnSpc>
                <a:spcPct val="100000"/>
              </a:lnSpc>
              <a:buNone/>
            </a:pPr>
            <a:endParaRPr lang="en-GB" sz="4400" dirty="0">
              <a:latin typeface="Times New Roman" pitchFamily="18" charset="0"/>
              <a:cs typeface="Times New Roman" pitchFamily="18" charset="0"/>
            </a:endParaRPr>
          </a:p>
        </p:txBody>
      </p:sp>
    </p:spTree>
    <p:extLst>
      <p:ext uri="{BB962C8B-B14F-4D97-AF65-F5344CB8AC3E}">
        <p14:creationId xmlns:p14="http://schemas.microsoft.com/office/powerpoint/2010/main" val="81658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1" y="0"/>
            <a:ext cx="11661912" cy="1020417"/>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2) Children with LYMPHOMA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92696"/>
            <a:ext cx="12085983" cy="5665304"/>
          </a:xfrm>
        </p:spPr>
        <p:txBody>
          <a:bodyPr>
            <a:normAutofit fontScale="77500" lnSpcReduction="20000"/>
          </a:bodyPr>
          <a:lstStyle/>
          <a:p>
            <a:pPr marL="0" indent="0" algn="justLow">
              <a:lnSpc>
                <a:spcPct val="100000"/>
              </a:lnSpc>
              <a:buNone/>
            </a:pPr>
            <a:r>
              <a:rPr lang="en-GB" sz="4000" dirty="0">
                <a:latin typeface="Times New Roman" pitchFamily="18" charset="0"/>
                <a:cs typeface="Times New Roman" pitchFamily="18" charset="0"/>
              </a:rPr>
              <a:t> </a:t>
            </a:r>
            <a:r>
              <a:rPr lang="en-GB" sz="4300" dirty="0">
                <a:latin typeface="Times New Roman" pitchFamily="18" charset="0"/>
                <a:cs typeface="Times New Roman" pitchFamily="18" charset="0"/>
              </a:rPr>
              <a:t>It</a:t>
            </a:r>
            <a:r>
              <a:rPr lang="en-GB" sz="4000" dirty="0">
                <a:latin typeface="Times New Roman" pitchFamily="18" charset="0"/>
                <a:cs typeface="Times New Roman" pitchFamily="18" charset="0"/>
              </a:rPr>
              <a:t> is a cancer originate in lymphatic system</a:t>
            </a:r>
          </a:p>
          <a:p>
            <a:pPr marL="0" indent="0" algn="justLow">
              <a:lnSpc>
                <a:spcPct val="100000"/>
              </a:lnSpc>
              <a:buNone/>
            </a:pPr>
            <a:r>
              <a:rPr lang="en-GB" sz="4000" dirty="0">
                <a:latin typeface="Times New Roman" pitchFamily="18" charset="0"/>
                <a:cs typeface="Times New Roman" pitchFamily="18" charset="0"/>
              </a:rPr>
              <a:t>Lymphatic system includes lymph nodes (glands), spleen, thymus gland tonsils, adenoids and bone marrow, as well as channels (lymphatic vessels) that connect them and other organs throughout the body.</a:t>
            </a:r>
          </a:p>
          <a:p>
            <a:pPr marL="0" indent="0" algn="justLow">
              <a:lnSpc>
                <a:spcPct val="120000"/>
              </a:lnSpc>
              <a:buNone/>
            </a:pPr>
            <a:r>
              <a:rPr lang="en-GB" sz="4000" dirty="0">
                <a:latin typeface="Times New Roman" pitchFamily="18" charset="0"/>
                <a:cs typeface="Times New Roman" pitchFamily="18" charset="0"/>
              </a:rPr>
              <a:t>It result when DNA damage to an immune cell (a lymphocyte) leading to abnormal production of proteins that prevents cells from dying when they should, or causes sustained rapid cell division that produces more of its kind. </a:t>
            </a:r>
          </a:p>
          <a:p>
            <a:pPr marL="0" indent="0" algn="justLow">
              <a:lnSpc>
                <a:spcPct val="120000"/>
              </a:lnSpc>
              <a:buNone/>
            </a:pPr>
            <a:r>
              <a:rPr lang="en-GB" sz="4000" dirty="0">
                <a:latin typeface="Times New Roman" pitchFamily="18" charset="0"/>
                <a:cs typeface="Times New Roman" pitchFamily="18" charset="0"/>
              </a:rPr>
              <a:t> The malignant cells then may accumulate to form tumours that may enlarge lymph nodes or spread to other areas of the lymphatic system</a:t>
            </a:r>
          </a:p>
          <a:p>
            <a:pPr marL="0" indent="0" algn="justLow">
              <a:lnSpc>
                <a:spcPct val="100000"/>
              </a:lnSpc>
              <a:buNone/>
            </a:pPr>
            <a:endParaRPr lang="en-GB" sz="4000" dirty="0">
              <a:latin typeface="Times New Roman" pitchFamily="18" charset="0"/>
              <a:cs typeface="Times New Roman" pitchFamily="18" charset="0"/>
            </a:endParaRPr>
          </a:p>
          <a:p>
            <a:pPr marL="0" indent="0" algn="justLow">
              <a:lnSpc>
                <a:spcPct val="100000"/>
              </a:lnSpc>
              <a:buNone/>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411641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1341438"/>
          </a:xfrm>
        </p:spPr>
        <p:txBody>
          <a:bodyPr>
            <a:noAutofit/>
          </a:bodyPr>
          <a:lstStyle/>
          <a:p>
            <a:pPr algn="ctr"/>
            <a:br>
              <a:rPr lang="en-GB" sz="6000" b="1" dirty="0">
                <a:solidFill>
                  <a:srgbClr val="C00000"/>
                </a:solidFill>
                <a:latin typeface="Times New Roman" pitchFamily="18" charset="0"/>
                <a:cs typeface="Times New Roman" pitchFamily="18" charset="0"/>
              </a:rPr>
            </a:br>
            <a:r>
              <a:rPr lang="en-GB" sz="6000" b="1" dirty="0">
                <a:solidFill>
                  <a:srgbClr val="C00000"/>
                </a:solidFill>
                <a:latin typeface="Times New Roman" pitchFamily="18" charset="0"/>
                <a:cs typeface="Times New Roman" pitchFamily="18" charset="0"/>
              </a:rPr>
              <a:t>Lymphoma </a:t>
            </a:r>
            <a:br>
              <a:rPr lang="en-GB" sz="6000" b="1" dirty="0">
                <a:solidFill>
                  <a:srgbClr val="C00000"/>
                </a:solidFill>
                <a:latin typeface="Times New Roman" pitchFamily="18" charset="0"/>
                <a:cs typeface="Times New Roman" pitchFamily="18" charset="0"/>
              </a:rPr>
            </a:b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45704"/>
            <a:ext cx="12085983" cy="5536096"/>
          </a:xfrm>
        </p:spPr>
        <p:txBody>
          <a:bodyPr>
            <a:normAutofit fontScale="92500" lnSpcReduction="10000"/>
          </a:bodyPr>
          <a:lstStyle/>
          <a:p>
            <a:pPr marL="0" indent="0" algn="justLow">
              <a:lnSpc>
                <a:spcPct val="120000"/>
              </a:lnSpc>
              <a:buNone/>
            </a:pPr>
            <a:r>
              <a:rPr lang="en-GB" sz="3200" dirty="0">
                <a:latin typeface="Times New Roman" pitchFamily="18" charset="0"/>
                <a:cs typeface="Times New Roman" pitchFamily="18" charset="0"/>
              </a:rPr>
              <a:t>Lymphoma is the third most common childhood cancer.</a:t>
            </a:r>
          </a:p>
          <a:p>
            <a:pPr marL="0" indent="0" algn="justLow">
              <a:lnSpc>
                <a:spcPct val="120000"/>
              </a:lnSpc>
              <a:buNone/>
            </a:pPr>
            <a:r>
              <a:rPr lang="en-GB" sz="3200" dirty="0">
                <a:latin typeface="Times New Roman" pitchFamily="18" charset="0"/>
                <a:cs typeface="Times New Roman" pitchFamily="18" charset="0"/>
              </a:rPr>
              <a:t>Approximately 60% of paediatric lymphomas are non-Hodgkin's lymphomas </a:t>
            </a:r>
          </a:p>
          <a:p>
            <a:pPr marL="0" indent="0" algn="justLow">
              <a:lnSpc>
                <a:spcPct val="120000"/>
              </a:lnSpc>
              <a:buNone/>
            </a:pPr>
            <a:r>
              <a:rPr lang="en-GB" sz="3200" b="1" dirty="0">
                <a:solidFill>
                  <a:srgbClr val="C00000"/>
                </a:solidFill>
                <a:latin typeface="Times New Roman" pitchFamily="18" charset="0"/>
                <a:cs typeface="Times New Roman" pitchFamily="18" charset="0"/>
              </a:rPr>
              <a:t>Types of Lymphoma</a:t>
            </a:r>
          </a:p>
          <a:p>
            <a:pPr marL="0" indent="0">
              <a:lnSpc>
                <a:spcPct val="120000"/>
              </a:lnSpc>
              <a:buNone/>
            </a:pPr>
            <a:r>
              <a:rPr lang="en-GB" sz="3200" dirty="0">
                <a:latin typeface="Times New Roman" pitchFamily="18" charset="0"/>
                <a:cs typeface="Times New Roman" pitchFamily="18" charset="0"/>
              </a:rPr>
              <a:t>a. Hodgkin's lymphoma (disease): It is presence of specific malignant cells, called </a:t>
            </a:r>
            <a:r>
              <a:rPr lang="en-GB" sz="3200" u="sng" dirty="0">
                <a:latin typeface="Times New Roman" pitchFamily="18" charset="0"/>
                <a:cs typeface="Times New Roman" pitchFamily="18" charset="0"/>
              </a:rPr>
              <a:t>Reed-Sternberg cells</a:t>
            </a:r>
            <a:r>
              <a:rPr lang="en-GB" sz="3200" dirty="0">
                <a:latin typeface="Times New Roman" pitchFamily="18" charset="0"/>
                <a:cs typeface="Times New Roman" pitchFamily="18" charset="0"/>
              </a:rPr>
              <a:t>, in lymph nodes or in some other lymphatic tissue. </a:t>
            </a:r>
          </a:p>
          <a:p>
            <a:pPr marL="0" indent="0">
              <a:lnSpc>
                <a:spcPct val="120000"/>
              </a:lnSpc>
              <a:buNone/>
            </a:pPr>
            <a:r>
              <a:rPr lang="en-GB" sz="3200" dirty="0">
                <a:latin typeface="Times New Roman" pitchFamily="18" charset="0"/>
                <a:cs typeface="Times New Roman" pitchFamily="18" charset="0"/>
              </a:rPr>
              <a:t>b. Non-Hodgkin's lymphoma: there is malignant growth of specific types of lymphocytes (a kind of white blood cell that collects in the lymph nodes). </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409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normAutofit fontScale="90000"/>
          </a:bodyPr>
          <a:lstStyle/>
          <a:p>
            <a:pPr algn="ctr"/>
            <a:br>
              <a:rPr lang="en-US" sz="5300" b="1" dirty="0">
                <a:solidFill>
                  <a:srgbClr val="C00000"/>
                </a:solidFill>
                <a:latin typeface="Times New Roman" pitchFamily="18" charset="0"/>
                <a:cs typeface="Times New Roman" pitchFamily="18" charset="0"/>
              </a:rPr>
            </a:br>
            <a:r>
              <a:rPr lang="en-US" sz="4400" b="1" dirty="0">
                <a:solidFill>
                  <a:srgbClr val="C00000"/>
                </a:solidFill>
                <a:latin typeface="Times New Roman" pitchFamily="18" charset="0"/>
                <a:cs typeface="Times New Roman" pitchFamily="18" charset="0"/>
              </a:rPr>
              <a:t>Children With CHRONIC HEALTH CONDITIONS</a:t>
            </a:r>
            <a:br>
              <a:rPr lang="en-GB" dirty="0">
                <a:latin typeface="Times New Roman" pitchFamily="18" charset="0"/>
                <a:cs typeface="Times New Roman" pitchFamily="18" charset="0"/>
              </a:rPr>
            </a:b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1" y="1298713"/>
            <a:ext cx="12192000" cy="5559287"/>
          </a:xfrm>
        </p:spPr>
        <p:txBody>
          <a:bodyPr>
            <a:noAutofit/>
          </a:bodyPr>
          <a:lstStyle/>
          <a:p>
            <a:pPr>
              <a:lnSpc>
                <a:spcPct val="110000"/>
              </a:lnSpc>
            </a:pPr>
            <a:r>
              <a:rPr lang="en-US" sz="3200" dirty="0">
                <a:latin typeface="Times New Roman" pitchFamily="18" charset="0"/>
                <a:cs typeface="Times New Roman" pitchFamily="18" charset="0"/>
              </a:rPr>
              <a:t>They are chronic illnesses and physical disabilities that last more than 12 months or even lifelong and are create some limitations in usual activity.</a:t>
            </a:r>
            <a:endParaRPr lang="en-GB" sz="3200" dirty="0">
              <a:latin typeface="Times New Roman" pitchFamily="18" charset="0"/>
              <a:cs typeface="Times New Roman" pitchFamily="18" charset="0"/>
            </a:endParaRPr>
          </a:p>
          <a:p>
            <a:pPr lvl="0" algn="l">
              <a:lnSpc>
                <a:spcPct val="110000"/>
              </a:lnSpc>
            </a:pPr>
            <a:r>
              <a:rPr lang="en-US" sz="3200" dirty="0">
                <a:latin typeface="Times New Roman" pitchFamily="18" charset="0"/>
                <a:cs typeface="Times New Roman" pitchFamily="18" charset="0"/>
              </a:rPr>
              <a:t>It is a result of genetic conditions, environmental factors, or a combination of both</a:t>
            </a:r>
            <a:endParaRPr lang="en-GB" sz="3200" dirty="0">
              <a:latin typeface="Times New Roman" pitchFamily="18" charset="0"/>
              <a:cs typeface="Times New Roman" pitchFamily="18" charset="0"/>
            </a:endParaRPr>
          </a:p>
          <a:p>
            <a:pPr>
              <a:lnSpc>
                <a:spcPct val="120000"/>
              </a:lnSpc>
            </a:pPr>
            <a:r>
              <a:rPr lang="en-GB" sz="3200" b="1" dirty="0">
                <a:solidFill>
                  <a:srgbClr val="C00000"/>
                </a:solidFill>
                <a:latin typeface="Times New Roman" pitchFamily="18" charset="0"/>
                <a:cs typeface="Times New Roman" pitchFamily="18" charset="0"/>
              </a:rPr>
              <a:t>Examples of Chronic Illnesses :</a:t>
            </a:r>
            <a:r>
              <a:rPr lang="en-GB" sz="3200" dirty="0">
                <a:latin typeface="Times New Roman" pitchFamily="18" charset="0"/>
                <a:cs typeface="Times New Roman" pitchFamily="18" charset="0"/>
              </a:rPr>
              <a:t>Asthma, Cystic fibrosis, ,Congenital disease, Down syndrome, Diabetes mellitus, Attention-deficit/hyperactivity disorder, Hearing or visual impairments, Cerebral palsy,  Loss of limb function, Cancer</a:t>
            </a:r>
          </a:p>
        </p:txBody>
      </p:sp>
    </p:spTree>
    <p:extLst>
      <p:ext uri="{BB962C8B-B14F-4D97-AF65-F5344CB8AC3E}">
        <p14:creationId xmlns:p14="http://schemas.microsoft.com/office/powerpoint/2010/main" val="205765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12046226" cy="1417638"/>
          </a:xfrm>
        </p:spPr>
        <p:txBody>
          <a:bodyPr>
            <a:noAutofit/>
          </a:bodyPr>
          <a:lstStyle/>
          <a:p>
            <a:br>
              <a:rPr lang="en-GB" sz="60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Symptom Hodgkin's Lymphoma</a:t>
            </a:r>
            <a:br>
              <a:rPr lang="en-GB" sz="6000" b="1" dirty="0">
                <a:solidFill>
                  <a:srgbClr val="C00000"/>
                </a:solidFill>
                <a:latin typeface="Times New Roman" pitchFamily="18" charset="0"/>
                <a:cs typeface="Times New Roman" pitchFamily="18" charset="0"/>
              </a:rPr>
            </a:b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4" y="1417638"/>
            <a:ext cx="12046226" cy="5440362"/>
          </a:xfrm>
        </p:spPr>
        <p:txBody>
          <a:bodyPr>
            <a:normAutofit lnSpcReduction="10000"/>
          </a:bodyPr>
          <a:lstStyle/>
          <a:p>
            <a:pPr marL="0" indent="0">
              <a:lnSpc>
                <a:spcPct val="120000"/>
              </a:lnSpc>
              <a:buNone/>
            </a:pPr>
            <a:r>
              <a:rPr lang="en-GB" sz="3200" dirty="0">
                <a:latin typeface="Times New Roman" pitchFamily="18" charset="0"/>
                <a:cs typeface="Times New Roman" pitchFamily="18" charset="0"/>
              </a:rPr>
              <a:t> Painless enlargement of lymph nodes (in neck, above collarbone, in underarm area, or in groin. If cancer involves the lymph nodes in center of the chest, pressure from this swelling patient may have problems in blood flow to and from the heart.</a:t>
            </a:r>
          </a:p>
          <a:p>
            <a:pPr marL="0" indent="0" algn="justLow">
              <a:lnSpc>
                <a:spcPct val="100000"/>
              </a:lnSpc>
              <a:buNone/>
            </a:pPr>
            <a:r>
              <a:rPr lang="en-GB" sz="3200" dirty="0">
                <a:latin typeface="Times New Roman" pitchFamily="18" charset="0"/>
                <a:cs typeface="Times New Roman" pitchFamily="18" charset="0"/>
              </a:rPr>
              <a:t>	Fatigue, </a:t>
            </a:r>
          </a:p>
          <a:p>
            <a:pPr marL="0" indent="0" algn="justLow">
              <a:lnSpc>
                <a:spcPct val="100000"/>
              </a:lnSpc>
              <a:buNone/>
            </a:pPr>
            <a:r>
              <a:rPr lang="en-GB" sz="3200" dirty="0">
                <a:latin typeface="Times New Roman" pitchFamily="18" charset="0"/>
                <a:cs typeface="Times New Roman" pitchFamily="18" charset="0"/>
              </a:rPr>
              <a:t>	Poor appetite, </a:t>
            </a:r>
          </a:p>
          <a:p>
            <a:pPr marL="0" indent="0" algn="justLow">
              <a:lnSpc>
                <a:spcPct val="100000"/>
              </a:lnSpc>
              <a:buNone/>
            </a:pPr>
            <a:r>
              <a:rPr lang="en-GB" sz="3200" dirty="0">
                <a:latin typeface="Times New Roman" pitchFamily="18" charset="0"/>
                <a:cs typeface="Times New Roman" pitchFamily="18" charset="0"/>
              </a:rPr>
              <a:t>	Itching 	</a:t>
            </a:r>
          </a:p>
          <a:p>
            <a:pPr marL="0" indent="0" algn="justLow">
              <a:lnSpc>
                <a:spcPct val="100000"/>
              </a:lnSpc>
              <a:buNone/>
            </a:pPr>
            <a:r>
              <a:rPr lang="en-GB" sz="3200" dirty="0">
                <a:latin typeface="Times New Roman" pitchFamily="18" charset="0"/>
                <a:cs typeface="Times New Roman" pitchFamily="18" charset="0"/>
              </a:rPr>
              <a:t>	Unexplained fever, Night sweats, </a:t>
            </a:r>
          </a:p>
          <a:p>
            <a:pPr marL="0" indent="0" algn="justLow">
              <a:lnSpc>
                <a:spcPct val="100000"/>
              </a:lnSpc>
              <a:buNone/>
            </a:pPr>
            <a:r>
              <a:rPr lang="en-GB" sz="3200" dirty="0">
                <a:latin typeface="Times New Roman" pitchFamily="18" charset="0"/>
                <a:cs typeface="Times New Roman" pitchFamily="18" charset="0"/>
              </a:rPr>
              <a:t>	Weight loss </a:t>
            </a:r>
          </a:p>
          <a:p>
            <a:pPr marL="0" indent="0">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83971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Diagnosis of Lymphoma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9025" y="1417638"/>
            <a:ext cx="11834191" cy="5257800"/>
          </a:xfrm>
        </p:spPr>
        <p:txBody>
          <a:bodyPr>
            <a:normAutofit/>
          </a:bodyPr>
          <a:lstStyle/>
          <a:p>
            <a:pPr marL="0" indent="0" algn="justLow">
              <a:lnSpc>
                <a:spcPct val="120000"/>
              </a:lnSpc>
              <a:buNone/>
            </a:pPr>
            <a:r>
              <a:rPr lang="en-GB" sz="4000" dirty="0">
                <a:latin typeface="Times New Roman" pitchFamily="18" charset="0"/>
                <a:cs typeface="Times New Roman" pitchFamily="18" charset="0"/>
              </a:rPr>
              <a:t>A physical examination:  enlarged lymph nodes and signs of local infection. </a:t>
            </a:r>
          </a:p>
          <a:p>
            <a:pPr marL="0" indent="0" algn="justLow">
              <a:lnSpc>
                <a:spcPct val="120000"/>
              </a:lnSpc>
              <a:buNone/>
            </a:pPr>
            <a:r>
              <a:rPr lang="en-GB" sz="4000" dirty="0">
                <a:latin typeface="Times New Roman" pitchFamily="18" charset="0"/>
                <a:cs typeface="Times New Roman" pitchFamily="18" charset="0"/>
              </a:rPr>
              <a:t>Administer antibiotics to rule out infection. If lymph node remains enlarged, then do biopsy  </a:t>
            </a:r>
          </a:p>
          <a:p>
            <a:pPr marL="0" indent="0" algn="justLow">
              <a:lnSpc>
                <a:spcPct val="120000"/>
              </a:lnSpc>
              <a:buNone/>
            </a:pPr>
            <a:r>
              <a:rPr lang="en-GB" sz="4000" dirty="0">
                <a:latin typeface="Times New Roman" pitchFamily="18" charset="0"/>
                <a:cs typeface="Times New Roman" pitchFamily="18" charset="0"/>
              </a:rPr>
              <a:t>A biopsy where a piece of lymph node or the entire lymph node is removed.</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12058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Diagnosis of Lymphoma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a:bodyPr>
          <a:lstStyle/>
          <a:p>
            <a:pPr marL="0" indent="0" algn="justLow">
              <a:lnSpc>
                <a:spcPct val="120000"/>
              </a:lnSpc>
              <a:buNone/>
            </a:pPr>
            <a:r>
              <a:rPr lang="en-GB" dirty="0">
                <a:latin typeface="Times New Roman" pitchFamily="18" charset="0"/>
                <a:cs typeface="Times New Roman" pitchFamily="18" charset="0"/>
              </a:rPr>
              <a:t>Genetic studies to distinguish between types of lymphoma.</a:t>
            </a:r>
          </a:p>
          <a:p>
            <a:pPr marL="0" indent="0" algn="justLow">
              <a:lnSpc>
                <a:spcPct val="120000"/>
              </a:lnSpc>
              <a:buNone/>
            </a:pPr>
            <a:r>
              <a:rPr lang="en-GB" dirty="0">
                <a:latin typeface="Times New Roman" pitchFamily="18" charset="0"/>
                <a:cs typeface="Times New Roman" pitchFamily="18" charset="0"/>
              </a:rPr>
              <a:t>Blood tests, CBC, chemistry, KFT,LFT </a:t>
            </a:r>
          </a:p>
          <a:p>
            <a:pPr marL="0" indent="0" algn="justLow">
              <a:lnSpc>
                <a:spcPct val="120000"/>
              </a:lnSpc>
              <a:buNone/>
            </a:pPr>
            <a:r>
              <a:rPr lang="en-GB" dirty="0">
                <a:latin typeface="Times New Roman" pitchFamily="18" charset="0"/>
                <a:cs typeface="Times New Roman" pitchFamily="18" charset="0"/>
              </a:rPr>
              <a:t>Bone marrow biopsy or aspiration</a:t>
            </a:r>
          </a:p>
          <a:p>
            <a:pPr marL="0" indent="0" algn="justLow">
              <a:lnSpc>
                <a:spcPct val="120000"/>
              </a:lnSpc>
              <a:buNone/>
            </a:pPr>
            <a:r>
              <a:rPr lang="en-GB" dirty="0">
                <a:latin typeface="Times New Roman" pitchFamily="18" charset="0"/>
                <a:cs typeface="Times New Roman" pitchFamily="18" charset="0"/>
              </a:rPr>
              <a:t>Lumbar puncture </a:t>
            </a:r>
          </a:p>
          <a:p>
            <a:pPr marL="0" indent="0" algn="justLow">
              <a:lnSpc>
                <a:spcPct val="120000"/>
              </a:lnSpc>
              <a:buNone/>
            </a:pPr>
            <a:r>
              <a:rPr lang="en-GB" dirty="0">
                <a:latin typeface="Times New Roman" pitchFamily="18" charset="0"/>
                <a:cs typeface="Times New Roman" pitchFamily="18" charset="0"/>
              </a:rPr>
              <a:t>Ultrasound</a:t>
            </a:r>
          </a:p>
          <a:p>
            <a:pPr marL="0" indent="0" algn="justLow">
              <a:lnSpc>
                <a:spcPct val="120000"/>
              </a:lnSpc>
              <a:buNone/>
            </a:pPr>
            <a:r>
              <a:rPr lang="en-GB" dirty="0">
                <a:latin typeface="Times New Roman" pitchFamily="18" charset="0"/>
                <a:cs typeface="Times New Roman" pitchFamily="18" charset="0"/>
              </a:rPr>
              <a:t>Computed tomography (CT) </a:t>
            </a:r>
          </a:p>
          <a:p>
            <a:pPr marL="0" indent="0" algn="justLow">
              <a:lnSpc>
                <a:spcPct val="120000"/>
              </a:lnSpc>
              <a:buNone/>
            </a:pPr>
            <a:r>
              <a:rPr lang="en-GB" dirty="0">
                <a:latin typeface="Times New Roman" pitchFamily="18" charset="0"/>
                <a:cs typeface="Times New Roman" pitchFamily="18" charset="0"/>
              </a:rPr>
              <a:t>X-rays</a:t>
            </a:r>
          </a:p>
          <a:p>
            <a:pPr marL="0" indent="0" algn="justLow">
              <a:lnSpc>
                <a:spcPct val="120000"/>
              </a:lnSpc>
              <a:buNone/>
            </a:pPr>
            <a:r>
              <a:rPr lang="en-GB" dirty="0">
                <a:latin typeface="Times New Roman" pitchFamily="18" charset="0"/>
                <a:cs typeface="Times New Roman" pitchFamily="18" charset="0"/>
              </a:rPr>
              <a:t>Magnetic resonance imaging (MRI)</a:t>
            </a: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02245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Treatment of Lymphoma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13704" cy="5257800"/>
          </a:xfrm>
        </p:spPr>
        <p:txBody>
          <a:bodyPr>
            <a:normAutofit/>
          </a:bodyPr>
          <a:lstStyle/>
          <a:p>
            <a:pPr marL="0" indent="0" algn="justLow">
              <a:lnSpc>
                <a:spcPct val="100000"/>
              </a:lnSpc>
              <a:buNone/>
            </a:pPr>
            <a:r>
              <a:rPr lang="en-GB" sz="4000" dirty="0">
                <a:latin typeface="Times New Roman" pitchFamily="18" charset="0"/>
                <a:cs typeface="Times New Roman" pitchFamily="18" charset="0"/>
              </a:rPr>
              <a:t>1-Chemotherapy is the primary form of treatment for all types of lymphoma. </a:t>
            </a:r>
          </a:p>
          <a:p>
            <a:pPr marL="0" indent="0" algn="justLow">
              <a:lnSpc>
                <a:spcPct val="100000"/>
              </a:lnSpc>
              <a:buNone/>
            </a:pPr>
            <a:r>
              <a:rPr lang="en-GB" sz="4000" dirty="0">
                <a:latin typeface="Times New Roman" pitchFamily="18" charset="0"/>
                <a:cs typeface="Times New Roman" pitchFamily="18" charset="0"/>
              </a:rPr>
              <a:t>2- Radiation (to shrink tumour s and keep cancer cells from growing), </a:t>
            </a:r>
          </a:p>
          <a:p>
            <a:pPr marL="0" indent="0" algn="justLow">
              <a:lnSpc>
                <a:spcPct val="100000"/>
              </a:lnSpc>
              <a:buNone/>
            </a:pPr>
            <a:r>
              <a:rPr lang="en-GB" sz="4000" dirty="0">
                <a:latin typeface="Times New Roman" pitchFamily="18" charset="0"/>
                <a:cs typeface="Times New Roman" pitchFamily="18" charset="0"/>
              </a:rPr>
              <a:t>3-Bone marrow transplants </a:t>
            </a:r>
          </a:p>
          <a:p>
            <a:pPr marL="0" indent="0" algn="justLow">
              <a:lnSpc>
                <a:spcPct val="100000"/>
              </a:lnSpc>
              <a:buNone/>
            </a:pPr>
            <a:r>
              <a:rPr lang="en-GB" sz="4000" dirty="0">
                <a:latin typeface="Times New Roman" pitchFamily="18" charset="0"/>
                <a:cs typeface="Times New Roman" pitchFamily="18" charset="0"/>
              </a:rPr>
              <a:t>4- Stem cell transplants </a:t>
            </a:r>
          </a:p>
        </p:txBody>
      </p:sp>
    </p:spTree>
    <p:extLst>
      <p:ext uri="{BB962C8B-B14F-4D97-AF65-F5344CB8AC3E}">
        <p14:creationId xmlns:p14="http://schemas.microsoft.com/office/powerpoint/2010/main" val="125639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1940209" cy="1417638"/>
          </a:xfrm>
        </p:spPr>
        <p:txBody>
          <a:bodyPr>
            <a:noAutofit/>
          </a:bodyPr>
          <a:lstStyle/>
          <a:p>
            <a:br>
              <a:rPr lang="en-GB" sz="4800" b="1" dirty="0">
                <a:solidFill>
                  <a:srgbClr val="C00000"/>
                </a:solidFill>
                <a:latin typeface="Times New Roman" pitchFamily="18" charset="0"/>
                <a:cs typeface="Times New Roman" pitchFamily="18" charset="0"/>
              </a:rPr>
            </a:br>
            <a:r>
              <a:rPr lang="en-GB" sz="4800" b="1" dirty="0">
                <a:solidFill>
                  <a:srgbClr val="C00000"/>
                </a:solidFill>
                <a:latin typeface="Times New Roman" pitchFamily="18" charset="0"/>
                <a:cs typeface="Times New Roman" pitchFamily="18" charset="0"/>
              </a:rPr>
              <a:t>3) Children with NEUROBLASTOMA</a:t>
            </a:r>
            <a:br>
              <a:rPr lang="en-GB" sz="4800" b="1" dirty="0">
                <a:solidFill>
                  <a:srgbClr val="C00000"/>
                </a:solidFill>
                <a:latin typeface="Times New Roman" pitchFamily="18" charset="0"/>
                <a:cs typeface="Times New Roman" pitchFamily="18" charset="0"/>
              </a:rPr>
            </a:br>
            <a:endParaRPr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152243" cy="5181600"/>
          </a:xfrm>
        </p:spPr>
        <p:txBody>
          <a:bodyPr>
            <a:normAutofit fontScale="92500" lnSpcReduction="20000"/>
          </a:bodyPr>
          <a:lstStyle/>
          <a:p>
            <a:pPr marL="0" indent="0" algn="justLow">
              <a:lnSpc>
                <a:spcPct val="120000"/>
              </a:lnSpc>
              <a:buNone/>
            </a:pPr>
            <a:r>
              <a:rPr lang="en-GB" sz="3600" dirty="0">
                <a:latin typeface="Times New Roman" pitchFamily="18" charset="0"/>
                <a:cs typeface="Times New Roman" pitchFamily="18" charset="0"/>
              </a:rPr>
              <a:t> It is a malignant cancer that develops from immature nerve cells found in several areas of body.</a:t>
            </a:r>
          </a:p>
          <a:p>
            <a:pPr marL="0" indent="0" algn="justLow">
              <a:lnSpc>
                <a:spcPct val="120000"/>
              </a:lnSpc>
              <a:buNone/>
            </a:pPr>
            <a:r>
              <a:rPr lang="en-GB" sz="3600" dirty="0">
                <a:latin typeface="Times New Roman" pitchFamily="18" charset="0"/>
                <a:cs typeface="Times New Roman" pitchFamily="18" charset="0"/>
              </a:rPr>
              <a:t> It most commonly arises in and around adrenal glands, which have similar origins to nerve cells. It develops in abdomen, chest, neck, near spine, where groups of nerve cells exist. One of the most aggressive tumours, by time a child is diagnosed; it is spread to lymph nodes, bones, bone marrow, liver, skin</a:t>
            </a:r>
          </a:p>
          <a:p>
            <a:pPr marL="0" indent="0">
              <a:lnSpc>
                <a:spcPct val="120000"/>
              </a:lnSpc>
              <a:buNone/>
            </a:pPr>
            <a:r>
              <a:rPr lang="en-GB" sz="3600" dirty="0">
                <a:latin typeface="Times New Roman" pitchFamily="18" charset="0"/>
                <a:cs typeface="Times New Roman" pitchFamily="18" charset="0"/>
              </a:rPr>
              <a:t> The cause of the tumour is unknown </a:t>
            </a:r>
          </a:p>
          <a:p>
            <a:pPr marL="0" indent="0">
              <a:lnSpc>
                <a:spcPct val="120000"/>
              </a:lnSpc>
              <a:buNone/>
            </a:pPr>
            <a:r>
              <a:rPr lang="en-GB" sz="3600" dirty="0">
                <a:latin typeface="Times New Roman" pitchFamily="18" charset="0"/>
                <a:cs typeface="Times New Roman" pitchFamily="18" charset="0"/>
              </a:rPr>
              <a:t> Most commonly affects children younger than  5 years old </a:t>
            </a:r>
          </a:p>
          <a:p>
            <a:pPr marL="0" indent="0" algn="justLow">
              <a:lnSpc>
                <a:spcPct val="120000"/>
              </a:lnSpc>
              <a:buNone/>
            </a:pPr>
            <a:endParaRPr lang="en-GB" sz="3600" dirty="0">
              <a:latin typeface="Times New Roman" pitchFamily="18" charset="0"/>
              <a:cs typeface="Times New Roman" pitchFamily="18" charset="0"/>
            </a:endParaRPr>
          </a:p>
          <a:p>
            <a:pPr marL="0" indent="0" algn="justLow">
              <a:lnSpc>
                <a:spcPct val="120000"/>
              </a:lnSpc>
              <a:buNone/>
            </a:pP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325899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GB" sz="4000" b="1" dirty="0">
                <a:solidFill>
                  <a:srgbClr val="C00000"/>
                </a:solidFill>
                <a:latin typeface="Times New Roman" pitchFamily="18" charset="0"/>
                <a:cs typeface="Times New Roman" pitchFamily="18" charset="0"/>
              </a:rPr>
            </a:br>
            <a:r>
              <a:rPr lang="en-GB" sz="4000" b="1" dirty="0">
                <a:solidFill>
                  <a:srgbClr val="C00000"/>
                </a:solidFill>
                <a:latin typeface="Times New Roman" pitchFamily="18" charset="0"/>
                <a:cs typeface="Times New Roman" pitchFamily="18" charset="0"/>
              </a:rPr>
              <a:t>Signs and Symptoms of </a:t>
            </a:r>
            <a:r>
              <a:rPr lang="en-GB" sz="4000" b="1" dirty="0" err="1">
                <a:solidFill>
                  <a:srgbClr val="C00000"/>
                </a:solidFill>
                <a:latin typeface="Times New Roman" pitchFamily="18" charset="0"/>
                <a:cs typeface="Times New Roman" pitchFamily="18" charset="0"/>
              </a:rPr>
              <a:t>Neuroblastoma</a:t>
            </a:r>
            <a:br>
              <a:rPr lang="en-GB" sz="4000" b="1" dirty="0">
                <a:solidFill>
                  <a:srgbClr val="C00000"/>
                </a:solidFill>
                <a:latin typeface="Times New Roman" pitchFamily="18" charset="0"/>
                <a:cs typeface="Times New Roman" pitchFamily="18" charset="0"/>
              </a:rPr>
            </a:br>
            <a:endParaRPr lang="en-GB"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232452"/>
            <a:ext cx="12099235" cy="5625548"/>
          </a:xfrm>
        </p:spPr>
        <p:txBody>
          <a:bodyPr>
            <a:normAutofit/>
          </a:bodyPr>
          <a:lstStyle/>
          <a:p>
            <a:pPr marL="0" indent="0" algn="justLow">
              <a:lnSpc>
                <a:spcPct val="120000"/>
              </a:lnSpc>
              <a:buNone/>
            </a:pPr>
            <a:r>
              <a:rPr lang="en-GB" dirty="0">
                <a:latin typeface="Times New Roman" pitchFamily="18" charset="0"/>
                <a:cs typeface="Times New Roman" pitchFamily="18" charset="0"/>
              </a:rPr>
              <a:t> A mass under the skin, neck, chest, or abdominal that </a:t>
            </a:r>
            <a:r>
              <a:rPr lang="en-GB" u="sng" dirty="0">
                <a:latin typeface="Times New Roman" pitchFamily="18" charset="0"/>
                <a:cs typeface="Times New Roman" pitchFamily="18" charset="0"/>
              </a:rPr>
              <a:t>isn't tender </a:t>
            </a:r>
            <a:r>
              <a:rPr lang="en-GB" dirty="0">
                <a:latin typeface="Times New Roman" pitchFamily="18" charset="0"/>
                <a:cs typeface="Times New Roman" pitchFamily="18" charset="0"/>
              </a:rPr>
              <a:t>when touched</a:t>
            </a:r>
          </a:p>
          <a:p>
            <a:pPr marL="0" indent="0" algn="justLow">
              <a:lnSpc>
                <a:spcPct val="120000"/>
              </a:lnSpc>
              <a:buNone/>
            </a:pPr>
            <a:r>
              <a:rPr lang="en-GB" dirty="0">
                <a:latin typeface="Times New Roman" pitchFamily="18" charset="0"/>
                <a:cs typeface="Times New Roman" pitchFamily="18" charset="0"/>
              </a:rPr>
              <a:t> Changes in bowel habits, diarrhoea or constipation</a:t>
            </a:r>
          </a:p>
          <a:p>
            <a:pPr marL="0" indent="0" algn="justLow">
              <a:lnSpc>
                <a:spcPct val="120000"/>
              </a:lnSpc>
              <a:buNone/>
            </a:pPr>
            <a:r>
              <a:rPr lang="en-GB" dirty="0">
                <a:latin typeface="Times New Roman" pitchFamily="18" charset="0"/>
                <a:cs typeface="Times New Roman" pitchFamily="18" charset="0"/>
              </a:rPr>
              <a:t> Bone, chest, back, abdominal pain  </a:t>
            </a:r>
          </a:p>
          <a:p>
            <a:pPr marL="0" indent="0" algn="justLow">
              <a:lnSpc>
                <a:spcPct val="120000"/>
              </a:lnSpc>
              <a:buNone/>
            </a:pPr>
            <a:r>
              <a:rPr lang="en-GB" dirty="0">
                <a:latin typeface="Times New Roman" pitchFamily="18" charset="0"/>
                <a:cs typeface="Times New Roman" pitchFamily="18" charset="0"/>
              </a:rPr>
              <a:t> Wheezing, difficult breathing</a:t>
            </a:r>
          </a:p>
          <a:p>
            <a:pPr marL="0" indent="0" algn="justLow">
              <a:lnSpc>
                <a:spcPct val="120000"/>
              </a:lnSpc>
              <a:buNone/>
            </a:pPr>
            <a:r>
              <a:rPr lang="en-GB" dirty="0">
                <a:latin typeface="Times New Roman" pitchFamily="18" charset="0"/>
                <a:cs typeface="Times New Roman" pitchFamily="18" charset="0"/>
              </a:rPr>
              <a:t> Changes to the eyes: dark circles around eyes, drooping eyelids and unequal pupil size Bulging eyes</a:t>
            </a:r>
          </a:p>
          <a:p>
            <a:pPr marL="0" indent="0" algn="justLow">
              <a:lnSpc>
                <a:spcPct val="120000"/>
              </a:lnSpc>
              <a:buNone/>
            </a:pPr>
            <a:r>
              <a:rPr lang="en-GB" dirty="0">
                <a:latin typeface="Times New Roman" pitchFamily="18" charset="0"/>
                <a:cs typeface="Times New Roman" pitchFamily="18" charset="0"/>
              </a:rPr>
              <a:t> Fever</a:t>
            </a:r>
          </a:p>
          <a:p>
            <a:pPr marL="0" indent="0" algn="justLow">
              <a:lnSpc>
                <a:spcPct val="120000"/>
              </a:lnSpc>
              <a:buNone/>
            </a:pPr>
            <a:r>
              <a:rPr lang="en-GB" dirty="0">
                <a:latin typeface="Times New Roman" pitchFamily="18" charset="0"/>
                <a:cs typeface="Times New Roman" pitchFamily="18" charset="0"/>
              </a:rPr>
              <a:t> Unexplained weight loss</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5286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a:rPr lang="en-GB" b="1" dirty="0">
                <a:solidFill>
                  <a:srgbClr val="C00000"/>
                </a:solidFill>
                <a:latin typeface="Times New Roman" pitchFamily="18" charset="0"/>
                <a:cs typeface="Times New Roman" pitchFamily="18" charset="0"/>
              </a:rPr>
            </a:br>
            <a:r>
              <a:rPr lang="en-GB" b="1" dirty="0">
                <a:solidFill>
                  <a:srgbClr val="C00000"/>
                </a:solidFill>
                <a:latin typeface="Times New Roman" pitchFamily="18" charset="0"/>
                <a:cs typeface="Times New Roman" pitchFamily="18" charset="0"/>
              </a:rPr>
              <a:t>Diagnostic Tests of </a:t>
            </a:r>
            <a:r>
              <a:rPr lang="en-GB" b="1" dirty="0" err="1">
                <a:solidFill>
                  <a:srgbClr val="C00000"/>
                </a:solidFill>
                <a:latin typeface="Times New Roman" pitchFamily="18" charset="0"/>
                <a:cs typeface="Times New Roman" pitchFamily="18" charset="0"/>
              </a:rPr>
              <a:t>Neuroblastoma</a:t>
            </a:r>
            <a:br>
              <a:rPr lang="en-GB" b="1" dirty="0">
                <a:solidFill>
                  <a:srgbClr val="C00000"/>
                </a:solidFill>
                <a:latin typeface="Times New Roman" pitchFamily="18" charset="0"/>
                <a:cs typeface="Times New Roman" pitchFamily="18" charset="0"/>
              </a:rPr>
            </a:br>
            <a:endParaRPr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72209"/>
            <a:ext cx="10363200" cy="5585791"/>
          </a:xfrm>
        </p:spPr>
        <p:txBody>
          <a:bodyPr>
            <a:normAutofit/>
          </a:bodyPr>
          <a:lstStyle/>
          <a:p>
            <a:pPr marL="0" indent="0" algn="justLow">
              <a:lnSpc>
                <a:spcPct val="110000"/>
              </a:lnSpc>
              <a:buNone/>
            </a:pPr>
            <a:r>
              <a:rPr lang="en-GB" sz="4000" dirty="0">
                <a:latin typeface="Times New Roman" pitchFamily="18" charset="0"/>
                <a:cs typeface="Times New Roman" pitchFamily="18" charset="0"/>
              </a:rPr>
              <a:t> Physical exam </a:t>
            </a:r>
          </a:p>
          <a:p>
            <a:pPr marL="0" indent="0" algn="justLow">
              <a:lnSpc>
                <a:spcPct val="110000"/>
              </a:lnSpc>
              <a:buNone/>
            </a:pPr>
            <a:r>
              <a:rPr lang="en-GB" sz="4000" dirty="0">
                <a:latin typeface="Times New Roman" pitchFamily="18" charset="0"/>
                <a:cs typeface="Times New Roman" pitchFamily="18" charset="0"/>
              </a:rPr>
              <a:t> 24-hour urine test</a:t>
            </a:r>
          </a:p>
          <a:p>
            <a:pPr marL="0" indent="0" algn="justLow">
              <a:lnSpc>
                <a:spcPct val="110000"/>
              </a:lnSpc>
              <a:buNone/>
            </a:pPr>
            <a:r>
              <a:rPr lang="en-GB" sz="4000" dirty="0">
                <a:latin typeface="Times New Roman" pitchFamily="18" charset="0"/>
                <a:cs typeface="Times New Roman" pitchFamily="18" charset="0"/>
              </a:rPr>
              <a:t>Blood cultures tumour analysis </a:t>
            </a:r>
          </a:p>
          <a:p>
            <a:pPr marL="0" indent="0" algn="justLow">
              <a:lnSpc>
                <a:spcPct val="110000"/>
              </a:lnSpc>
              <a:buNone/>
            </a:pPr>
            <a:r>
              <a:rPr lang="en-GB" sz="4000" dirty="0">
                <a:latin typeface="Times New Roman" pitchFamily="18" charset="0"/>
                <a:cs typeface="Times New Roman" pitchFamily="18" charset="0"/>
              </a:rPr>
              <a:t>X-ray, ultrasound, (CT) scan, MRI</a:t>
            </a:r>
          </a:p>
          <a:p>
            <a:pPr marL="0" indent="0" algn="justLow">
              <a:lnSpc>
                <a:spcPct val="110000"/>
              </a:lnSpc>
              <a:buNone/>
            </a:pPr>
            <a:r>
              <a:rPr lang="en-GB" sz="4000" dirty="0">
                <a:latin typeface="Times New Roman" pitchFamily="18" charset="0"/>
                <a:cs typeface="Times New Roman" pitchFamily="18" charset="0"/>
              </a:rPr>
              <a:t>Tissue biopsy </a:t>
            </a:r>
          </a:p>
          <a:p>
            <a:pPr marL="0" indent="0" algn="justLow">
              <a:lnSpc>
                <a:spcPct val="110000"/>
              </a:lnSpc>
              <a:buNone/>
            </a:pPr>
            <a:r>
              <a:rPr lang="en-GB" sz="4000" dirty="0">
                <a:latin typeface="Times New Roman" pitchFamily="18" charset="0"/>
                <a:cs typeface="Times New Roman" pitchFamily="18" charset="0"/>
              </a:rPr>
              <a:t>Bone marrow aspiration and biopsy </a:t>
            </a:r>
          </a:p>
          <a:p>
            <a:pPr marL="0" indent="0" algn="justLow">
              <a:lnSpc>
                <a:spcPct val="110000"/>
              </a:lnSpc>
              <a:buNone/>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193119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763000" cy="1341438"/>
          </a:xfrm>
        </p:spPr>
        <p:txBody>
          <a:bodyPr>
            <a:noAutofit/>
          </a:bodyPr>
          <a:lstStyle/>
          <a:p>
            <a:br>
              <a:rPr lang="en-GB" sz="6000" b="1" dirty="0">
                <a:solidFill>
                  <a:srgbClr val="C00000"/>
                </a:solidFill>
                <a:latin typeface="Times New Roman" pitchFamily="18" charset="0"/>
                <a:cs typeface="Times New Roman" pitchFamily="18" charset="0"/>
              </a:rPr>
            </a:br>
            <a:br>
              <a:rPr lang="en-GB" sz="6000" b="1" dirty="0">
                <a:solidFill>
                  <a:srgbClr val="C00000"/>
                </a:solidFill>
                <a:latin typeface="Times New Roman" pitchFamily="18" charset="0"/>
                <a:cs typeface="Times New Roman" pitchFamily="18" charset="0"/>
              </a:rPr>
            </a:br>
            <a:r>
              <a:rPr lang="en-GB" sz="6000" b="1" dirty="0">
                <a:solidFill>
                  <a:srgbClr val="C00000"/>
                </a:solidFill>
                <a:latin typeface="Times New Roman" pitchFamily="18" charset="0"/>
                <a:cs typeface="Times New Roman" pitchFamily="18" charset="0"/>
              </a:rPr>
              <a:t>Stages of Neuroblastoma </a:t>
            </a:r>
            <a:br>
              <a:rPr lang="en-GB" sz="6000" b="1" dirty="0">
                <a:solidFill>
                  <a:srgbClr val="C00000"/>
                </a:solidFill>
                <a:latin typeface="Times New Roman" pitchFamily="18" charset="0"/>
                <a:cs typeface="Times New Roman" pitchFamily="18" charset="0"/>
              </a:rPr>
            </a:br>
            <a:br>
              <a:rPr lang="en-GB" sz="6000" b="1" dirty="0">
                <a:solidFill>
                  <a:srgbClr val="C00000"/>
                </a:solidFill>
                <a:latin typeface="Times New Roman" pitchFamily="18" charset="0"/>
                <a:cs typeface="Times New Roman" pitchFamily="18" charset="0"/>
              </a:rPr>
            </a:b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45704"/>
            <a:ext cx="12192001" cy="5612296"/>
          </a:xfrm>
        </p:spPr>
        <p:txBody>
          <a:bodyPr>
            <a:normAutofit fontScale="92500" lnSpcReduction="10000"/>
          </a:bodyPr>
          <a:lstStyle/>
          <a:p>
            <a:pPr marL="0" indent="0">
              <a:lnSpc>
                <a:spcPct val="110000"/>
              </a:lnSpc>
              <a:buNone/>
            </a:pPr>
            <a:r>
              <a:rPr lang="en-GB" b="1" dirty="0">
                <a:solidFill>
                  <a:srgbClr val="C00000"/>
                </a:solidFill>
                <a:latin typeface="Times New Roman" pitchFamily="18" charset="0"/>
                <a:cs typeface="Times New Roman" pitchFamily="18" charset="0"/>
              </a:rPr>
              <a:t>Stage I: </a:t>
            </a:r>
            <a:br>
              <a:rPr lang="en-GB" b="1" dirty="0">
                <a:solidFill>
                  <a:srgbClr val="C00000"/>
                </a:solidFill>
                <a:latin typeface="Times New Roman" pitchFamily="18" charset="0"/>
                <a:cs typeface="Times New Roman" pitchFamily="18" charset="0"/>
              </a:rPr>
            </a:br>
            <a:r>
              <a:rPr lang="en-GB" dirty="0">
                <a:latin typeface="Times New Roman" pitchFamily="18" charset="0"/>
                <a:cs typeface="Times New Roman" pitchFamily="18" charset="0"/>
              </a:rPr>
              <a:t> It can be removed completely during surgery. As well as surrounding Lymph nodes , other lymph nodes near tumour do not contain cancer. Highest success rate</a:t>
            </a:r>
          </a:p>
          <a:p>
            <a:pPr marL="0" indent="0" algn="justLow">
              <a:lnSpc>
                <a:spcPct val="110000"/>
              </a:lnSpc>
              <a:buNone/>
            </a:pPr>
            <a:r>
              <a:rPr lang="en-GB" b="1" dirty="0">
                <a:solidFill>
                  <a:srgbClr val="C00000"/>
                </a:solidFill>
                <a:latin typeface="Times New Roman" pitchFamily="18" charset="0"/>
                <a:cs typeface="Times New Roman" pitchFamily="18" charset="0"/>
              </a:rPr>
              <a:t>Stage II </a:t>
            </a:r>
          </a:p>
          <a:p>
            <a:pPr marL="0" indent="0" algn="justLow">
              <a:lnSpc>
                <a:spcPct val="100000"/>
              </a:lnSpc>
              <a:buNone/>
            </a:pPr>
            <a:r>
              <a:rPr lang="en-GB" sz="2800" dirty="0">
                <a:latin typeface="Times New Roman" pitchFamily="18" charset="0"/>
                <a:cs typeface="Times New Roman" pitchFamily="18" charset="0"/>
              </a:rPr>
              <a:t> Is located only in area it started and cannot be completely removed during surgery. Nearby lymph nodes do not contain cancer.</a:t>
            </a:r>
          </a:p>
          <a:p>
            <a:pPr marL="0" indent="0" algn="justLow">
              <a:lnSpc>
                <a:spcPct val="100000"/>
              </a:lnSpc>
              <a:buNone/>
            </a:pPr>
            <a:r>
              <a:rPr lang="en-GB" sz="2800" b="1" dirty="0">
                <a:solidFill>
                  <a:srgbClr val="C00000"/>
                </a:solidFill>
                <a:latin typeface="Times New Roman" pitchFamily="18" charset="0"/>
                <a:cs typeface="Times New Roman" pitchFamily="18" charset="0"/>
              </a:rPr>
              <a:t>Stage III</a:t>
            </a:r>
          </a:p>
          <a:p>
            <a:pPr marL="0" indent="0" algn="justLow">
              <a:lnSpc>
                <a:spcPct val="100000"/>
              </a:lnSpc>
              <a:buNone/>
            </a:pPr>
            <a:r>
              <a:rPr lang="en-GB" sz="2800" dirty="0">
                <a:latin typeface="Times New Roman" pitchFamily="18" charset="0"/>
                <a:cs typeface="Times New Roman" pitchFamily="18" charset="0"/>
              </a:rPr>
              <a:t> Cannot be removed with surgery. It has spread to regional lymph nodes or other areas near the tumour , but not to other parts of the body.</a:t>
            </a:r>
          </a:p>
          <a:p>
            <a:pPr marL="0" indent="0" algn="justLow">
              <a:lnSpc>
                <a:spcPct val="110000"/>
              </a:lnSpc>
              <a:buNone/>
            </a:pPr>
            <a:r>
              <a:rPr lang="en-GB" b="1" dirty="0">
                <a:solidFill>
                  <a:srgbClr val="C00000"/>
                </a:solidFill>
                <a:latin typeface="Times New Roman" pitchFamily="18" charset="0"/>
                <a:cs typeface="Times New Roman" pitchFamily="18" charset="0"/>
              </a:rPr>
              <a:t>Stage IV</a:t>
            </a:r>
          </a:p>
          <a:p>
            <a:pPr marL="0" indent="0" algn="justLow">
              <a:lnSpc>
                <a:spcPct val="110000"/>
              </a:lnSpc>
              <a:buNone/>
            </a:pPr>
            <a:r>
              <a:rPr lang="en-GB" sz="2800" dirty="0">
                <a:latin typeface="Times New Roman" pitchFamily="18" charset="0"/>
                <a:cs typeface="Times New Roman" pitchFamily="18" charset="0"/>
              </a:rPr>
              <a:t> Original tumour  has spread to distant lymph nodes bones, bone marrow, liver, skin, and/or other organs,</a:t>
            </a:r>
          </a:p>
          <a:p>
            <a:pPr marL="0" indent="0" algn="justLow">
              <a:lnSpc>
                <a:spcPct val="110000"/>
              </a:lnSpc>
              <a:buNone/>
            </a:pPr>
            <a:endParaRPr lang="en-GB"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8816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Treatments of </a:t>
            </a:r>
            <a:r>
              <a:rPr lang="en-GB" sz="5400" b="1" dirty="0" err="1">
                <a:solidFill>
                  <a:srgbClr val="C00000"/>
                </a:solidFill>
                <a:latin typeface="Times New Roman" pitchFamily="18" charset="0"/>
                <a:cs typeface="Times New Roman" pitchFamily="18" charset="0"/>
              </a:rPr>
              <a:t>Neuroblastoma</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00200"/>
            <a:ext cx="8686800" cy="5029200"/>
          </a:xfrm>
        </p:spPr>
        <p:txBody>
          <a:bodyPr>
            <a:normAutofit/>
          </a:bodyPr>
          <a:lstStyle/>
          <a:p>
            <a:pPr marL="0" indent="0" algn="justLow">
              <a:lnSpc>
                <a:spcPct val="100000"/>
              </a:lnSpc>
              <a:buNone/>
            </a:pPr>
            <a:r>
              <a:rPr lang="en-GB" sz="4800" dirty="0">
                <a:latin typeface="Times New Roman" pitchFamily="18" charset="0"/>
                <a:cs typeface="Times New Roman" pitchFamily="18" charset="0"/>
              </a:rPr>
              <a:t>1.	Surgery</a:t>
            </a:r>
          </a:p>
          <a:p>
            <a:pPr marL="0" indent="0" algn="justLow">
              <a:lnSpc>
                <a:spcPct val="100000"/>
              </a:lnSpc>
              <a:buNone/>
            </a:pPr>
            <a:r>
              <a:rPr lang="en-GB" sz="4800" dirty="0">
                <a:latin typeface="Times New Roman" pitchFamily="18" charset="0"/>
                <a:cs typeface="Times New Roman" pitchFamily="18" charset="0"/>
              </a:rPr>
              <a:t>2.	Radiation	</a:t>
            </a:r>
          </a:p>
          <a:p>
            <a:pPr marL="0" indent="0" algn="justLow">
              <a:lnSpc>
                <a:spcPct val="100000"/>
              </a:lnSpc>
              <a:buNone/>
            </a:pPr>
            <a:r>
              <a:rPr lang="en-GB" sz="4800" dirty="0">
                <a:latin typeface="Times New Roman" pitchFamily="18" charset="0"/>
                <a:cs typeface="Times New Roman" pitchFamily="18" charset="0"/>
              </a:rPr>
              <a:t>3.	Chemotherapy</a:t>
            </a:r>
          </a:p>
          <a:p>
            <a:pPr marL="0" indent="0" algn="justLow">
              <a:lnSpc>
                <a:spcPct val="100000"/>
              </a:lnSpc>
              <a:buNone/>
            </a:pPr>
            <a:r>
              <a:rPr lang="en-GB" sz="4800" dirty="0">
                <a:latin typeface="Times New Roman" pitchFamily="18" charset="0"/>
                <a:cs typeface="Times New Roman" pitchFamily="18" charset="0"/>
              </a:rPr>
              <a:t>4.	Bone marrow transplant</a:t>
            </a:r>
          </a:p>
          <a:p>
            <a:pPr marL="0" indent="0" algn="justLow">
              <a:lnSpc>
                <a:spcPct val="100000"/>
              </a:lnSpc>
              <a:buNone/>
            </a:pPr>
            <a:r>
              <a:rPr lang="en-GB" sz="4800" dirty="0">
                <a:latin typeface="Times New Roman" pitchFamily="18" charset="0"/>
                <a:cs typeface="Times New Roman" pitchFamily="18" charset="0"/>
              </a:rPr>
              <a:t>5.	Stem Cell Transplant</a:t>
            </a:r>
          </a:p>
          <a:p>
            <a:pPr marL="0" indent="0" algn="justLow">
              <a:lnSpc>
                <a:spcPct val="100000"/>
              </a:lnSpc>
              <a:buNone/>
            </a:pPr>
            <a:endParaRPr lang="en-GB" sz="4800" dirty="0">
              <a:latin typeface="Times New Roman" pitchFamily="18" charset="0"/>
              <a:cs typeface="Times New Roman" pitchFamily="18" charset="0"/>
            </a:endParaRPr>
          </a:p>
        </p:txBody>
      </p:sp>
    </p:spTree>
    <p:extLst>
      <p:ext uri="{BB962C8B-B14F-4D97-AF65-F5344CB8AC3E}">
        <p14:creationId xmlns:p14="http://schemas.microsoft.com/office/powerpoint/2010/main" val="117674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00452" cy="1417638"/>
          </a:xfrm>
        </p:spPr>
        <p:txBody>
          <a:bodyPr>
            <a:noAutofit/>
          </a:bodyPr>
          <a:lstStyle/>
          <a:p>
            <a:pPr algn="ctr"/>
            <a:br>
              <a:rPr lang="en-GB" b="1" dirty="0">
                <a:solidFill>
                  <a:srgbClr val="C00000"/>
                </a:solidFill>
                <a:latin typeface="Times New Roman" pitchFamily="18" charset="0"/>
                <a:cs typeface="Times New Roman" pitchFamily="18" charset="0"/>
              </a:rPr>
            </a:br>
            <a:r>
              <a:rPr lang="en-GB" b="1" dirty="0">
                <a:solidFill>
                  <a:srgbClr val="C00000"/>
                </a:solidFill>
                <a:latin typeface="Times New Roman" pitchFamily="18" charset="0"/>
                <a:cs typeface="Times New Roman" pitchFamily="18" charset="0"/>
              </a:rPr>
              <a:t>4) Children with WILM'S TUMOUR: NEPHROBLASTOMA</a:t>
            </a:r>
            <a:br>
              <a:rPr lang="en-GB" b="1" dirty="0">
                <a:solidFill>
                  <a:srgbClr val="C00000"/>
                </a:solidFill>
                <a:latin typeface="Times New Roman" pitchFamily="18" charset="0"/>
                <a:cs typeface="Times New Roman" pitchFamily="18" charset="0"/>
              </a:rPr>
            </a:br>
            <a:endParaRPr lang="en-GB"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1" cy="5440362"/>
          </a:xfrm>
        </p:spPr>
        <p:txBody>
          <a:bodyPr>
            <a:noAutofit/>
          </a:bodyPr>
          <a:lstStyle/>
          <a:p>
            <a:pPr marL="0" indent="0" algn="justLow">
              <a:lnSpc>
                <a:spcPct val="120000"/>
              </a:lnSpc>
              <a:buNone/>
            </a:pPr>
            <a:r>
              <a:rPr lang="en-GB" sz="4000" dirty="0">
                <a:latin typeface="Times New Roman" pitchFamily="18" charset="0"/>
                <a:cs typeface="Times New Roman" pitchFamily="18" charset="0"/>
              </a:rPr>
              <a:t> It is a rare and most common kidney cancer affects children. Often affects children ages 3 to 4</a:t>
            </a:r>
          </a:p>
          <a:p>
            <a:pPr marL="0" indent="0">
              <a:lnSpc>
                <a:spcPct val="120000"/>
              </a:lnSpc>
              <a:buNone/>
            </a:pPr>
            <a:r>
              <a:rPr lang="en-GB" sz="4000" dirty="0">
                <a:latin typeface="Times New Roman" pitchFamily="18" charset="0"/>
                <a:cs typeface="Times New Roman" pitchFamily="18" charset="0"/>
              </a:rPr>
              <a:t> It most often occurs in just one kidney, though it can sometimes be found in both kidneys at same time.</a:t>
            </a:r>
          </a:p>
          <a:p>
            <a:pPr marL="0" indent="0">
              <a:lnSpc>
                <a:spcPct val="120000"/>
              </a:lnSpc>
              <a:buNone/>
            </a:pPr>
            <a:r>
              <a:rPr lang="en-GB" sz="4000" dirty="0">
                <a:latin typeface="Times New Roman" pitchFamily="18" charset="0"/>
                <a:cs typeface="Times New Roman" pitchFamily="18" charset="0"/>
              </a:rPr>
              <a:t> Usually discovered by chance.</a:t>
            </a:r>
          </a:p>
          <a:p>
            <a:pPr marL="0" indent="0" algn="justLow">
              <a:lnSpc>
                <a:spcPct val="120000"/>
              </a:lnSpc>
              <a:buNone/>
            </a:pP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9985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a:br>
              <a:rPr lang="en-GB" sz="4800" b="1" dirty="0">
                <a:solidFill>
                  <a:srgbClr val="C00000"/>
                </a:solidFill>
                <a:latin typeface="Times New Roman" pitchFamily="18" charset="0"/>
                <a:cs typeface="Times New Roman" pitchFamily="18" charset="0"/>
              </a:rPr>
            </a:br>
            <a:r>
              <a:rPr lang="en-GB" sz="4800" b="1" dirty="0">
                <a:solidFill>
                  <a:srgbClr val="C00000"/>
                </a:solidFill>
                <a:latin typeface="Times New Roman" pitchFamily="18" charset="0"/>
                <a:cs typeface="Times New Roman" pitchFamily="18" charset="0"/>
              </a:rPr>
              <a:t>1) </a:t>
            </a:r>
            <a:r>
              <a:rPr lang="en-GB" b="1" dirty="0">
                <a:solidFill>
                  <a:srgbClr val="C00000"/>
                </a:solidFill>
                <a:latin typeface="Times New Roman" pitchFamily="18" charset="0"/>
                <a:cs typeface="Times New Roman" pitchFamily="18" charset="0"/>
              </a:rPr>
              <a:t>Children with DOWN SYNDROME (TRISOMY 21)</a:t>
            </a:r>
            <a:br>
              <a:rPr lang="en-GB" b="1" dirty="0">
                <a:solidFill>
                  <a:srgbClr val="C00000"/>
                </a:solidFill>
                <a:latin typeface="Times New Roman" pitchFamily="18" charset="0"/>
                <a:cs typeface="Times New Roman" pitchFamily="18" charset="0"/>
              </a:rPr>
            </a:br>
            <a:endParaRPr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99234" cy="5105400"/>
          </a:xfrm>
        </p:spPr>
        <p:txBody>
          <a:bodyPr>
            <a:normAutofit fontScale="92500" lnSpcReduction="10000"/>
          </a:bodyPr>
          <a:lstStyle/>
          <a:p>
            <a:pPr algn="l">
              <a:lnSpc>
                <a:spcPct val="100000"/>
              </a:lnSpc>
              <a:buFont typeface="Wingdings" pitchFamily="2" charset="2"/>
              <a:buChar char="§"/>
            </a:pPr>
            <a:r>
              <a:rPr lang="en-GB" sz="4200" dirty="0">
                <a:latin typeface="Times New Roman" pitchFamily="18" charset="0"/>
                <a:cs typeface="Times New Roman" pitchFamily="18" charset="0"/>
              </a:rPr>
              <a:t>It is a genetic condition in which a person has 47 chromosomes instead of the usual 46. </a:t>
            </a:r>
          </a:p>
          <a:p>
            <a:pPr algn="l">
              <a:lnSpc>
                <a:spcPct val="100000"/>
              </a:lnSpc>
              <a:buFont typeface="Wingdings" pitchFamily="2" charset="2"/>
              <a:buChar char="§"/>
            </a:pPr>
            <a:r>
              <a:rPr lang="en-GB" sz="4200" dirty="0">
                <a:latin typeface="Times New Roman" pitchFamily="18" charset="0"/>
                <a:cs typeface="Times New Roman" pitchFamily="18" charset="0"/>
              </a:rPr>
              <a:t>It ranges in severity, so developmental problems may range from mild to serious.</a:t>
            </a:r>
          </a:p>
          <a:p>
            <a:pPr>
              <a:lnSpc>
                <a:spcPct val="100000"/>
              </a:lnSpc>
              <a:buFont typeface="Wingdings" panose="05000000000000000000" pitchFamily="2" charset="2"/>
              <a:buChar char="§"/>
            </a:pPr>
            <a:r>
              <a:rPr lang="en-GB" sz="4200" dirty="0">
                <a:latin typeface="Times New Roman" pitchFamily="18" charset="0"/>
                <a:cs typeface="Times New Roman" pitchFamily="18" charset="0"/>
              </a:rPr>
              <a:t>It caused by Trisomy 21.</a:t>
            </a:r>
          </a:p>
          <a:p>
            <a:pPr>
              <a:lnSpc>
                <a:spcPct val="100000"/>
              </a:lnSpc>
              <a:buFont typeface="Wingdings" panose="05000000000000000000" pitchFamily="2" charset="2"/>
              <a:buChar char="§"/>
            </a:pPr>
            <a:r>
              <a:rPr lang="en-GB" sz="4200" dirty="0">
                <a:latin typeface="Times New Roman" pitchFamily="18" charset="0"/>
                <a:cs typeface="Times New Roman" pitchFamily="18" charset="0"/>
              </a:rPr>
              <a:t>There are 3 copies of chromosome 21, instead of 2 copies.</a:t>
            </a:r>
          </a:p>
          <a:p>
            <a:pPr>
              <a:lnSpc>
                <a:spcPct val="100000"/>
              </a:lnSpc>
              <a:buFont typeface="Wingdings" panose="05000000000000000000" pitchFamily="2" charset="2"/>
              <a:buChar char="§"/>
            </a:pPr>
            <a:r>
              <a:rPr lang="en-GB" sz="4200" dirty="0">
                <a:latin typeface="Times New Roman" pitchFamily="18" charset="0"/>
                <a:cs typeface="Times New Roman" pitchFamily="18" charset="0"/>
              </a:rPr>
              <a:t>Anyone is at risk</a:t>
            </a:r>
          </a:p>
          <a:p>
            <a:pPr>
              <a:lnSpc>
                <a:spcPct val="100000"/>
              </a:lnSpc>
              <a:buFont typeface="Wingdings" panose="05000000000000000000" pitchFamily="2" charset="2"/>
              <a:buChar char="§"/>
            </a:pPr>
            <a:r>
              <a:rPr lang="en-GB" sz="4200" dirty="0">
                <a:latin typeface="Times New Roman" pitchFamily="18" charset="0"/>
                <a:cs typeface="Times New Roman" pitchFamily="18" charset="0"/>
              </a:rPr>
              <a:t>It NOT inherited. </a:t>
            </a:r>
          </a:p>
          <a:p>
            <a:pPr algn="l">
              <a:lnSpc>
                <a:spcPct val="100000"/>
              </a:lnSpc>
              <a:buFont typeface="Wingdings" pitchFamily="2" charset="2"/>
              <a:buChar char="§"/>
            </a:pPr>
            <a:endParaRPr lang="en-GB" sz="4400" dirty="0">
              <a:latin typeface="Times New Roman" pitchFamily="18" charset="0"/>
              <a:cs typeface="Times New Roman" pitchFamily="18" charset="0"/>
            </a:endParaRPr>
          </a:p>
        </p:txBody>
      </p:sp>
    </p:spTree>
    <p:extLst>
      <p:ext uri="{BB962C8B-B14F-4D97-AF65-F5344CB8AC3E}">
        <p14:creationId xmlns:p14="http://schemas.microsoft.com/office/powerpoint/2010/main" val="222003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39200" cy="1417638"/>
          </a:xfrm>
        </p:spPr>
        <p:txBody>
          <a:bodyPr>
            <a:noAutofit/>
          </a:bodyPr>
          <a:lstStyle/>
          <a:p>
            <a:pPr lvl="0"/>
            <a:br>
              <a:rPr lang="en-US" sz="5400" b="1" dirty="0">
                <a:solidFill>
                  <a:srgbClr val="C00000"/>
                </a:solidFill>
                <a:latin typeface="Times New Roman" pitchFamily="18" charset="0"/>
                <a:ea typeface="Calibri" pitchFamily="34" charset="0"/>
                <a:cs typeface="Times New Roman" pitchFamily="18" charset="0"/>
              </a:rPr>
            </a:br>
            <a:r>
              <a:rPr lang="en-US" sz="5400" b="1" dirty="0">
                <a:solidFill>
                  <a:srgbClr val="C00000"/>
                </a:solidFill>
                <a:latin typeface="Times New Roman" pitchFamily="18" charset="0"/>
                <a:ea typeface="Calibri" pitchFamily="34" charset="0"/>
                <a:cs typeface="Times New Roman" pitchFamily="18" charset="0"/>
              </a:rPr>
              <a:t>Staging of Nephroblastoma</a:t>
            </a:r>
            <a:br>
              <a:rPr lang="en-US" sz="5400" dirty="0">
                <a:solidFill>
                  <a:srgbClr val="C00000"/>
                </a:solidFill>
                <a:latin typeface="Arial" pitchFamily="34" charset="0"/>
                <a:cs typeface="Arial" pitchFamily="34" charset="0"/>
              </a:rPr>
            </a:br>
            <a:endParaRPr lang="en-GB" sz="5400" dirty="0">
              <a:solidFill>
                <a:srgbClr val="C00000"/>
              </a:solidFill>
              <a:latin typeface="Times New Roman" pitchFamily="18" charset="0"/>
              <a:cs typeface="Times New Roman" pitchFamily="18" charset="0"/>
            </a:endParaRPr>
          </a:p>
        </p:txBody>
      </p:sp>
      <p:sp>
        <p:nvSpPr>
          <p:cNvPr id="6" name="Content Placeholder 5"/>
          <p:cNvSpPr>
            <a:spLocks noGrp="1"/>
          </p:cNvSpPr>
          <p:nvPr>
            <p:ph idx="1"/>
          </p:nvPr>
        </p:nvSpPr>
        <p:spPr>
          <a:xfrm>
            <a:off x="0" y="1371600"/>
            <a:ext cx="12099235" cy="5220916"/>
          </a:xfrm>
          <a:prstGeom prst="rect">
            <a:avLst/>
          </a:prstGeom>
        </p:spPr>
        <p:txBody>
          <a:bodyPr wrap="square">
            <a:spAutoFit/>
          </a:bodyPr>
          <a:lstStyle/>
          <a:p>
            <a:pPr marL="0" indent="0">
              <a:buNone/>
            </a:pPr>
            <a:r>
              <a:rPr lang="en-US" sz="3600" b="1" u="sng" dirty="0">
                <a:solidFill>
                  <a:schemeClr val="tx1">
                    <a:lumMod val="95000"/>
                    <a:lumOff val="5000"/>
                  </a:schemeClr>
                </a:solidFill>
                <a:effectLst/>
                <a:latin typeface="Times New Roman" pitchFamily="18" charset="0"/>
                <a:cs typeface="Times New Roman" pitchFamily="18" charset="0"/>
              </a:rPr>
              <a:t>Stage I:  </a:t>
            </a:r>
            <a:r>
              <a:rPr lang="en-US" sz="3600" dirty="0">
                <a:solidFill>
                  <a:schemeClr val="tx1">
                    <a:lumMod val="95000"/>
                    <a:lumOff val="5000"/>
                  </a:schemeClr>
                </a:solidFill>
                <a:effectLst/>
                <a:latin typeface="Times New Roman" pitchFamily="18" charset="0"/>
                <a:cs typeface="Times New Roman" pitchFamily="18" charset="0"/>
              </a:rPr>
              <a:t>is limited to kidney, is encapsulated, and can be completely removed surgically.</a:t>
            </a:r>
          </a:p>
          <a:p>
            <a:pPr marL="0" indent="0">
              <a:buNone/>
            </a:pPr>
            <a:r>
              <a:rPr lang="en-US" sz="3600" b="1" u="sng" dirty="0">
                <a:solidFill>
                  <a:schemeClr val="tx1">
                    <a:lumMod val="95000"/>
                    <a:lumOff val="5000"/>
                  </a:schemeClr>
                </a:solidFill>
                <a:effectLst/>
                <a:latin typeface="Times New Roman" pitchFamily="18" charset="0"/>
                <a:cs typeface="Times New Roman" pitchFamily="18" charset="0"/>
              </a:rPr>
              <a:t>Stage II: </a:t>
            </a:r>
            <a:r>
              <a:rPr lang="en-US" sz="3600" dirty="0">
                <a:solidFill>
                  <a:schemeClr val="tx1">
                    <a:lumMod val="95000"/>
                    <a:lumOff val="5000"/>
                  </a:schemeClr>
                </a:solidFill>
                <a:effectLst/>
                <a:latin typeface="Times New Roman" pitchFamily="18" charset="0"/>
                <a:cs typeface="Times New Roman" pitchFamily="18" charset="0"/>
              </a:rPr>
              <a:t>extends beyond the kidney but is completely removed.</a:t>
            </a:r>
          </a:p>
          <a:p>
            <a:pPr marL="0" indent="0">
              <a:buNone/>
            </a:pPr>
            <a:r>
              <a:rPr lang="en-US" sz="3600" b="1" u="sng" dirty="0">
                <a:solidFill>
                  <a:schemeClr val="tx1">
                    <a:lumMod val="95000"/>
                    <a:lumOff val="5000"/>
                  </a:schemeClr>
                </a:solidFill>
                <a:effectLst/>
                <a:latin typeface="Times New Roman" pitchFamily="18" charset="0"/>
                <a:cs typeface="Times New Roman" pitchFamily="18" charset="0"/>
              </a:rPr>
              <a:t>Stage III: </a:t>
            </a:r>
            <a:r>
              <a:rPr lang="en-US" sz="3600" dirty="0">
                <a:solidFill>
                  <a:schemeClr val="tx1">
                    <a:lumMod val="95000"/>
                    <a:lumOff val="5000"/>
                  </a:schemeClr>
                </a:solidFill>
                <a:effectLst/>
                <a:latin typeface="Times New Roman" pitchFamily="18" charset="0"/>
                <a:cs typeface="Times New Roman" pitchFamily="18" charset="0"/>
              </a:rPr>
              <a:t>is not completely removed surgically, but disease is still limited to the abdomen.</a:t>
            </a:r>
          </a:p>
          <a:p>
            <a:pPr marL="0" indent="0">
              <a:buNone/>
            </a:pPr>
            <a:r>
              <a:rPr lang="en-US" sz="3600" b="1" u="sng" dirty="0">
                <a:solidFill>
                  <a:schemeClr val="tx1">
                    <a:lumMod val="95000"/>
                    <a:lumOff val="5000"/>
                  </a:schemeClr>
                </a:solidFill>
                <a:latin typeface="Times New Roman" pitchFamily="18" charset="0"/>
                <a:cs typeface="Times New Roman" pitchFamily="18" charset="0"/>
              </a:rPr>
              <a:t>Stage IV: </a:t>
            </a:r>
            <a:r>
              <a:rPr lang="en-US" sz="3600" dirty="0">
                <a:solidFill>
                  <a:schemeClr val="tx1">
                    <a:lumMod val="95000"/>
                    <a:lumOff val="5000"/>
                  </a:schemeClr>
                </a:solidFill>
                <a:latin typeface="Times New Roman" pitchFamily="18" charset="0"/>
                <a:cs typeface="Times New Roman" pitchFamily="18" charset="0"/>
              </a:rPr>
              <a:t>has spread to the lung, liver, bone, brain, or to lymph nodes outside the pelvic region.</a:t>
            </a:r>
          </a:p>
          <a:p>
            <a:pPr marL="0" indent="0">
              <a:buNone/>
            </a:pPr>
            <a:r>
              <a:rPr lang="en-US" sz="3600" b="1" u="sng" dirty="0">
                <a:solidFill>
                  <a:schemeClr val="tx1">
                    <a:lumMod val="95000"/>
                    <a:lumOff val="5000"/>
                  </a:schemeClr>
                </a:solidFill>
                <a:latin typeface="Times New Roman" pitchFamily="18" charset="0"/>
                <a:cs typeface="Times New Roman" pitchFamily="18" charset="0"/>
              </a:rPr>
              <a:t>Stage V: </a:t>
            </a:r>
            <a:r>
              <a:rPr lang="en-US" sz="3600" dirty="0">
                <a:solidFill>
                  <a:schemeClr val="tx1">
                    <a:lumMod val="95000"/>
                    <a:lumOff val="5000"/>
                  </a:schemeClr>
                </a:solidFill>
                <a:latin typeface="Times New Roman" pitchFamily="18" charset="0"/>
                <a:cs typeface="Times New Roman" pitchFamily="18" charset="0"/>
              </a:rPr>
              <a:t>Both kidneys contain tumor at diagnosis.</a:t>
            </a:r>
          </a:p>
          <a:p>
            <a:pPr marL="0" indent="0">
              <a:buNone/>
            </a:pPr>
            <a:endParaRPr lang="en-US" sz="36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5833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6" y="76200"/>
            <a:ext cx="11211339" cy="1417638"/>
          </a:xfrm>
        </p:spPr>
        <p:txBody>
          <a:bodyPr>
            <a:noAutofit/>
          </a:bodyPr>
          <a:lstStyle/>
          <a:p>
            <a:br>
              <a:rPr lang="en-GB" sz="4800" b="1" dirty="0">
                <a:solidFill>
                  <a:srgbClr val="C00000"/>
                </a:solidFill>
                <a:latin typeface="Times New Roman" pitchFamily="18" charset="0"/>
                <a:cs typeface="Times New Roman" pitchFamily="18" charset="0"/>
              </a:rPr>
            </a:br>
            <a:r>
              <a:rPr lang="en-GB" sz="4800" b="1" dirty="0">
                <a:solidFill>
                  <a:srgbClr val="C00000"/>
                </a:solidFill>
                <a:latin typeface="Times New Roman" pitchFamily="18" charset="0"/>
                <a:cs typeface="Times New Roman" pitchFamily="18" charset="0"/>
              </a:rPr>
              <a:t>Signs and symptoms of </a:t>
            </a:r>
            <a:r>
              <a:rPr lang="en-GB" sz="4800" b="1" dirty="0" err="1">
                <a:solidFill>
                  <a:srgbClr val="C00000"/>
                </a:solidFill>
                <a:latin typeface="Times New Roman" pitchFamily="18" charset="0"/>
                <a:cs typeface="Times New Roman" pitchFamily="18" charset="0"/>
              </a:rPr>
              <a:t>Wilms</a:t>
            </a:r>
            <a:r>
              <a:rPr lang="en-GB" sz="4800" b="1" dirty="0">
                <a:solidFill>
                  <a:srgbClr val="C00000"/>
                </a:solidFill>
                <a:latin typeface="Times New Roman" pitchFamily="18" charset="0"/>
                <a:cs typeface="Times New Roman" pitchFamily="18" charset="0"/>
              </a:rPr>
              <a:t>' tumour  </a:t>
            </a:r>
            <a:br>
              <a:rPr lang="en-GB" sz="4800" b="1" dirty="0">
                <a:solidFill>
                  <a:srgbClr val="C00000"/>
                </a:solidFill>
                <a:latin typeface="Times New Roman" pitchFamily="18" charset="0"/>
                <a:cs typeface="Times New Roman" pitchFamily="18" charset="0"/>
              </a:rPr>
            </a:br>
            <a:endParaRPr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40209" cy="5257800"/>
          </a:xfrm>
        </p:spPr>
        <p:txBody>
          <a:bodyPr>
            <a:normAutofit fontScale="77500" lnSpcReduction="20000"/>
          </a:bodyPr>
          <a:lstStyle/>
          <a:p>
            <a:pPr marL="0" indent="0" algn="justLow">
              <a:lnSpc>
                <a:spcPct val="120000"/>
              </a:lnSpc>
              <a:buNone/>
            </a:pPr>
            <a:r>
              <a:rPr lang="en-GB" sz="3600" dirty="0">
                <a:latin typeface="Times New Roman" pitchFamily="18" charset="0"/>
                <a:cs typeface="Times New Roman" pitchFamily="18" charset="0"/>
              </a:rPr>
              <a:t> It varies widely, and some children don't show any obvious signs. </a:t>
            </a:r>
          </a:p>
          <a:p>
            <a:pPr marL="0" indent="0" algn="justLow">
              <a:lnSpc>
                <a:spcPct val="120000"/>
              </a:lnSpc>
              <a:buNone/>
            </a:pPr>
            <a:r>
              <a:rPr lang="en-GB" sz="3600" dirty="0">
                <a:latin typeface="Times New Roman" pitchFamily="18" charset="0"/>
                <a:cs typeface="Times New Roman" pitchFamily="18" charset="0"/>
              </a:rPr>
              <a:t> An abdominal smooth, firm, mass , abdominal swelling and pain</a:t>
            </a:r>
          </a:p>
          <a:p>
            <a:pPr marL="0" indent="0" algn="justLow">
              <a:lnSpc>
                <a:spcPct val="120000"/>
              </a:lnSpc>
              <a:buNone/>
            </a:pPr>
            <a:r>
              <a:rPr lang="en-GB" sz="3600" dirty="0">
                <a:latin typeface="Times New Roman" pitchFamily="18" charset="0"/>
                <a:cs typeface="Times New Roman" pitchFamily="18" charset="0"/>
              </a:rPr>
              <a:t> Fever</a:t>
            </a:r>
          </a:p>
          <a:p>
            <a:pPr marL="0" indent="0" algn="justLow">
              <a:lnSpc>
                <a:spcPct val="120000"/>
              </a:lnSpc>
              <a:buNone/>
            </a:pPr>
            <a:r>
              <a:rPr lang="en-GB" sz="3600" dirty="0">
                <a:latin typeface="Times New Roman" pitchFamily="18" charset="0"/>
                <a:cs typeface="Times New Roman" pitchFamily="18" charset="0"/>
              </a:rPr>
              <a:t> Blood in the urine	</a:t>
            </a:r>
          </a:p>
          <a:p>
            <a:pPr marL="0" indent="0" algn="justLow">
              <a:lnSpc>
                <a:spcPct val="120000"/>
              </a:lnSpc>
              <a:buNone/>
            </a:pPr>
            <a:r>
              <a:rPr lang="en-GB" sz="3600" dirty="0">
                <a:latin typeface="Times New Roman" pitchFamily="18" charset="0"/>
                <a:cs typeface="Times New Roman" pitchFamily="18" charset="0"/>
              </a:rPr>
              <a:t> Nausea or vomiting or both</a:t>
            </a:r>
          </a:p>
          <a:p>
            <a:pPr marL="0" indent="0" algn="justLow">
              <a:lnSpc>
                <a:spcPct val="120000"/>
              </a:lnSpc>
              <a:buNone/>
            </a:pPr>
            <a:r>
              <a:rPr lang="en-GB" sz="3600" dirty="0">
                <a:latin typeface="Times New Roman" pitchFamily="18" charset="0"/>
                <a:cs typeface="Times New Roman" pitchFamily="18" charset="0"/>
              </a:rPr>
              <a:t> Constipation</a:t>
            </a:r>
          </a:p>
          <a:p>
            <a:pPr marL="0" indent="0" algn="justLow">
              <a:lnSpc>
                <a:spcPct val="120000"/>
              </a:lnSpc>
              <a:buNone/>
            </a:pPr>
            <a:r>
              <a:rPr lang="en-GB" sz="3600" dirty="0">
                <a:latin typeface="Times New Roman" pitchFamily="18" charset="0"/>
                <a:cs typeface="Times New Roman" pitchFamily="18" charset="0"/>
              </a:rPr>
              <a:t> Loss of appetite</a:t>
            </a:r>
          </a:p>
          <a:p>
            <a:pPr marL="0" indent="0" algn="justLow">
              <a:lnSpc>
                <a:spcPct val="120000"/>
              </a:lnSpc>
              <a:buNone/>
            </a:pPr>
            <a:r>
              <a:rPr lang="en-GB" sz="3600" dirty="0">
                <a:latin typeface="Times New Roman" pitchFamily="18" charset="0"/>
                <a:cs typeface="Times New Roman" pitchFamily="18" charset="0"/>
              </a:rPr>
              <a:t> Shortness of breath</a:t>
            </a:r>
          </a:p>
          <a:p>
            <a:pPr marL="0" indent="0" algn="justLow">
              <a:lnSpc>
                <a:spcPct val="120000"/>
              </a:lnSpc>
              <a:buNone/>
            </a:pPr>
            <a:r>
              <a:rPr lang="en-GB" sz="3600" dirty="0">
                <a:latin typeface="Times New Roman" pitchFamily="18" charset="0"/>
                <a:cs typeface="Times New Roman" pitchFamily="18" charset="0"/>
              </a:rPr>
              <a:t>High blood pressure</a:t>
            </a:r>
          </a:p>
          <a:p>
            <a:pPr marL="0" indent="0" algn="justLow">
              <a:lnSpc>
                <a:spcPct val="120000"/>
              </a:lnSpc>
              <a:buNone/>
            </a:pPr>
            <a:endParaRPr lang="en-GB" sz="3600" dirty="0">
              <a:latin typeface="Times New Roman" pitchFamily="18" charset="0"/>
              <a:cs typeface="Times New Roman" pitchFamily="18" charset="0"/>
            </a:endParaRPr>
          </a:p>
          <a:p>
            <a:pPr marL="0" indent="0" algn="justLow">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3053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r>
              <a:rPr lang="en-GB" sz="4800" b="1" dirty="0">
                <a:solidFill>
                  <a:srgbClr val="C00000"/>
                </a:solidFill>
                <a:latin typeface="Times New Roman" pitchFamily="18" charset="0"/>
                <a:cs typeface="Times New Roman" pitchFamily="18" charset="0"/>
              </a:rPr>
              <a:t>Diagnosis of </a:t>
            </a:r>
            <a:r>
              <a:rPr lang="en-GB" sz="4800" b="1" dirty="0" err="1">
                <a:solidFill>
                  <a:srgbClr val="C00000"/>
                </a:solidFill>
                <a:latin typeface="Times New Roman" pitchFamily="18" charset="0"/>
                <a:cs typeface="Times New Roman" pitchFamily="18" charset="0"/>
              </a:rPr>
              <a:t>Wilms</a:t>
            </a:r>
            <a:r>
              <a:rPr lang="en-GB" sz="4800" b="1" dirty="0">
                <a:solidFill>
                  <a:srgbClr val="C00000"/>
                </a:solidFill>
                <a:latin typeface="Times New Roman" pitchFamily="18" charset="0"/>
                <a:cs typeface="Times New Roman" pitchFamily="18" charset="0"/>
              </a:rPr>
              <a:t>’ tumour  </a:t>
            </a:r>
            <a:br>
              <a:rPr lang="en-GB" sz="4800" b="1" dirty="0">
                <a:solidFill>
                  <a:srgbClr val="C00000"/>
                </a:solidFill>
                <a:latin typeface="Times New Roman" pitchFamily="18" charset="0"/>
                <a:cs typeface="Times New Roman" pitchFamily="18" charset="0"/>
              </a:rPr>
            </a:br>
            <a:endParaRPr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3" y="954157"/>
            <a:ext cx="11834190" cy="5751443"/>
          </a:xfrm>
        </p:spPr>
        <p:txBody>
          <a:bodyPr/>
          <a:lstStyle/>
          <a:p>
            <a:pPr marL="0" indent="0" algn="justLow">
              <a:lnSpc>
                <a:spcPct val="100000"/>
              </a:lnSpc>
              <a:buNone/>
            </a:pPr>
            <a:r>
              <a:rPr lang="en-GB" sz="4400" dirty="0">
                <a:latin typeface="Times New Roman" pitchFamily="18" charset="0"/>
                <a:cs typeface="Times New Roman" pitchFamily="18" charset="0"/>
              </a:rPr>
              <a:t> A physical exam</a:t>
            </a:r>
          </a:p>
          <a:p>
            <a:pPr marL="0" indent="0" algn="justLow">
              <a:lnSpc>
                <a:spcPct val="100000"/>
              </a:lnSpc>
              <a:buNone/>
            </a:pPr>
            <a:r>
              <a:rPr lang="en-GB" sz="4400" dirty="0">
                <a:latin typeface="Times New Roman" pitchFamily="18" charset="0"/>
                <a:cs typeface="Times New Roman" pitchFamily="18" charset="0"/>
              </a:rPr>
              <a:t> Blood and urine tests. These lab tests can't detect </a:t>
            </a:r>
            <a:r>
              <a:rPr lang="en-GB" sz="4400" dirty="0" err="1">
                <a:latin typeface="Times New Roman" pitchFamily="18" charset="0"/>
                <a:cs typeface="Times New Roman" pitchFamily="18" charset="0"/>
              </a:rPr>
              <a:t>Wilms</a:t>
            </a:r>
            <a:r>
              <a:rPr lang="en-GB" sz="4400" dirty="0">
                <a:latin typeface="Times New Roman" pitchFamily="18" charset="0"/>
                <a:cs typeface="Times New Roman" pitchFamily="18" charset="0"/>
              </a:rPr>
              <a:t>' tumour , but they can indicate how well the kidneys are working </a:t>
            </a:r>
          </a:p>
          <a:p>
            <a:pPr marL="0" indent="0" algn="justLow">
              <a:lnSpc>
                <a:spcPct val="100000"/>
              </a:lnSpc>
              <a:buNone/>
            </a:pPr>
            <a:r>
              <a:rPr lang="en-GB" sz="4400" dirty="0">
                <a:latin typeface="Times New Roman" pitchFamily="18" charset="0"/>
                <a:cs typeface="Times New Roman" pitchFamily="18" charset="0"/>
              </a:rPr>
              <a:t> Imaging tests: ultrasound, CT, MRI</a:t>
            </a:r>
          </a:p>
          <a:p>
            <a:pPr algn="justLow">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20837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lvl="0" algn="justLow"/>
            <a:br>
              <a:rPr lang="en-US" sz="6000" b="1" dirty="0">
                <a:solidFill>
                  <a:srgbClr val="C00000"/>
                </a:solidFill>
                <a:latin typeface="Times New Roman" pitchFamily="18" charset="0"/>
                <a:ea typeface="Calibri" pitchFamily="34" charset="0"/>
                <a:cs typeface="Times New Roman" pitchFamily="18" charset="0"/>
              </a:rPr>
            </a:br>
            <a:r>
              <a:rPr lang="en-US" sz="6000" b="1" dirty="0">
                <a:solidFill>
                  <a:srgbClr val="C00000"/>
                </a:solidFill>
                <a:latin typeface="Times New Roman" pitchFamily="18" charset="0"/>
                <a:ea typeface="Calibri" pitchFamily="34" charset="0"/>
                <a:cs typeface="Times New Roman" pitchFamily="18" charset="0"/>
              </a:rPr>
              <a:t>Treatment and Medication</a:t>
            </a:r>
            <a:br>
              <a:rPr lang="en-US" sz="6000" dirty="0">
                <a:solidFill>
                  <a:srgbClr val="C00000"/>
                </a:solidFill>
                <a:latin typeface="Arial" pitchFamily="34" charset="0"/>
                <a:cs typeface="Arial" pitchFamily="34" charset="0"/>
              </a:rPr>
            </a:br>
            <a:endParaRPr lang="en-GB" sz="6000" dirty="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056926"/>
              </p:ext>
            </p:extLst>
          </p:nvPr>
        </p:nvGraphicFramePr>
        <p:xfrm>
          <a:off x="238539" y="1258957"/>
          <a:ext cx="11754676" cy="5353878"/>
        </p:xfrm>
        <a:graphic>
          <a:graphicData uri="http://schemas.openxmlformats.org/drawingml/2006/table">
            <a:tbl>
              <a:tblPr firstRow="1" firstCol="1" bandRow="1">
                <a:tableStyleId>{5C22544A-7EE6-4342-B048-85BDC9FD1C3A}</a:tableStyleId>
              </a:tblPr>
              <a:tblGrid>
                <a:gridCol w="3374028">
                  <a:extLst>
                    <a:ext uri="{9D8B030D-6E8A-4147-A177-3AD203B41FA5}">
                      <a16:colId xmlns:a16="http://schemas.microsoft.com/office/drawing/2014/main" val="20000"/>
                    </a:ext>
                  </a:extLst>
                </a:gridCol>
                <a:gridCol w="2996290">
                  <a:extLst>
                    <a:ext uri="{9D8B030D-6E8A-4147-A177-3AD203B41FA5}">
                      <a16:colId xmlns:a16="http://schemas.microsoft.com/office/drawing/2014/main" val="20001"/>
                    </a:ext>
                  </a:extLst>
                </a:gridCol>
                <a:gridCol w="2881048">
                  <a:extLst>
                    <a:ext uri="{9D8B030D-6E8A-4147-A177-3AD203B41FA5}">
                      <a16:colId xmlns:a16="http://schemas.microsoft.com/office/drawing/2014/main" val="20002"/>
                    </a:ext>
                  </a:extLst>
                </a:gridCol>
                <a:gridCol w="2503310">
                  <a:extLst>
                    <a:ext uri="{9D8B030D-6E8A-4147-A177-3AD203B41FA5}">
                      <a16:colId xmlns:a16="http://schemas.microsoft.com/office/drawing/2014/main" val="20003"/>
                    </a:ext>
                  </a:extLst>
                </a:gridCol>
              </a:tblGrid>
              <a:tr h="1784626">
                <a:tc>
                  <a:txBody>
                    <a:bodyPr/>
                    <a:lstStyle/>
                    <a:p>
                      <a:pPr algn="justLow">
                        <a:lnSpc>
                          <a:spcPct val="150000"/>
                        </a:lnSpc>
                        <a:spcAft>
                          <a:spcPts val="0"/>
                        </a:spcAft>
                      </a:pPr>
                      <a:r>
                        <a:rPr lang="en-US" sz="3200" kern="1200" dirty="0">
                          <a:solidFill>
                            <a:srgbClr val="C00000"/>
                          </a:solidFill>
                          <a:effectLst/>
                          <a:latin typeface="Times New Roman" pitchFamily="18" charset="0"/>
                          <a:cs typeface="Times New Roman" pitchFamily="18" charset="0"/>
                        </a:rPr>
                        <a:t>Stage </a:t>
                      </a:r>
                      <a:endParaRPr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rgbClr val="C00000"/>
                          </a:solidFill>
                          <a:effectLst/>
                          <a:latin typeface="Times New Roman" pitchFamily="18" charset="0"/>
                          <a:cs typeface="Times New Roman" pitchFamily="18" charset="0"/>
                        </a:rPr>
                        <a:t>Surgery</a:t>
                      </a:r>
                      <a:endParaRPr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rgbClr val="C00000"/>
                          </a:solidFill>
                          <a:effectLst/>
                          <a:latin typeface="Times New Roman" pitchFamily="18" charset="0"/>
                          <a:cs typeface="Times New Roman" pitchFamily="18" charset="0"/>
                        </a:rPr>
                        <a:t>Chemotherapy</a:t>
                      </a:r>
                      <a:endParaRPr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rgbClr val="C00000"/>
                          </a:solidFill>
                          <a:effectLst/>
                          <a:latin typeface="Times New Roman" pitchFamily="18" charset="0"/>
                          <a:cs typeface="Times New Roman" pitchFamily="18" charset="0"/>
                        </a:rPr>
                        <a:t>Radiation</a:t>
                      </a:r>
                      <a:endParaRPr lang="en-GB" sz="2400" dirty="0">
                        <a:solidFill>
                          <a:srgbClr val="C00000"/>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0"/>
                  </a:ext>
                </a:extLst>
              </a:tr>
              <a:tr h="1784626">
                <a:tc>
                  <a:txBody>
                    <a:bodyPr/>
                    <a:lstStyle/>
                    <a:p>
                      <a:pPr algn="justLow">
                        <a:lnSpc>
                          <a:spcPct val="150000"/>
                        </a:lnSpc>
                        <a:spcAft>
                          <a:spcPts val="0"/>
                        </a:spcAft>
                      </a:pPr>
                      <a:r>
                        <a:rPr lang="en-US" sz="3200" kern="1200" dirty="0">
                          <a:solidFill>
                            <a:schemeClr val="tx1"/>
                          </a:solidFill>
                          <a:effectLst/>
                          <a:latin typeface="Times New Roman" pitchFamily="18" charset="0"/>
                          <a:cs typeface="Times New Roman" pitchFamily="18" charset="0"/>
                        </a:rPr>
                        <a:t>Stage I or II </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chemeClr val="tx1"/>
                          </a:solidFill>
                          <a:effectLst/>
                          <a:latin typeface="Times New Roman" pitchFamily="18" charset="0"/>
                          <a:cs typeface="Times New Roman" pitchFamily="18" charset="0"/>
                        </a:rPr>
                        <a:t>Nephrectomy</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chemeClr val="tx1"/>
                          </a:solidFill>
                          <a:effectLst/>
                          <a:latin typeface="Times New Roman" pitchFamily="18" charset="0"/>
                          <a:cs typeface="Times New Roman" pitchFamily="18" charset="0"/>
                        </a:rPr>
                        <a:t>Yes</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chemeClr val="tx1"/>
                          </a:solidFill>
                          <a:effectLst/>
                          <a:latin typeface="Times New Roman" pitchFamily="18" charset="0"/>
                          <a:cs typeface="Times New Roman" pitchFamily="18" charset="0"/>
                        </a:rPr>
                        <a:t>No</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1"/>
                  </a:ext>
                </a:extLst>
              </a:tr>
              <a:tr h="1784626">
                <a:tc>
                  <a:txBody>
                    <a:bodyPr/>
                    <a:lstStyle/>
                    <a:p>
                      <a:pPr algn="justLow">
                        <a:lnSpc>
                          <a:spcPct val="150000"/>
                        </a:lnSpc>
                        <a:spcAft>
                          <a:spcPts val="0"/>
                        </a:spcAft>
                      </a:pPr>
                      <a:r>
                        <a:rPr lang="en-US" sz="3200" kern="1200">
                          <a:solidFill>
                            <a:schemeClr val="tx1"/>
                          </a:solidFill>
                          <a:effectLst/>
                          <a:latin typeface="Times New Roman" pitchFamily="18" charset="0"/>
                          <a:cs typeface="Times New Roman" pitchFamily="18" charset="0"/>
                        </a:rPr>
                        <a:t>Stage III and IV </a:t>
                      </a:r>
                      <a:endParaRPr lang="en-GB" sz="240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a:solidFill>
                            <a:schemeClr val="tx1"/>
                          </a:solidFill>
                          <a:effectLst/>
                          <a:latin typeface="Times New Roman" pitchFamily="18" charset="0"/>
                          <a:cs typeface="Times New Roman" pitchFamily="18" charset="0"/>
                        </a:rPr>
                        <a:t>Nephrectomy</a:t>
                      </a:r>
                      <a:endParaRPr lang="en-GB" sz="240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chemeClr val="tx1"/>
                          </a:solidFill>
                          <a:effectLst/>
                          <a:latin typeface="Times New Roman" pitchFamily="18" charset="0"/>
                          <a:cs typeface="Times New Roman" pitchFamily="18" charset="0"/>
                        </a:rPr>
                        <a:t>Yes</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tc>
                  <a:txBody>
                    <a:bodyPr/>
                    <a:lstStyle/>
                    <a:p>
                      <a:pPr algn="ctr">
                        <a:lnSpc>
                          <a:spcPct val="150000"/>
                        </a:lnSpc>
                        <a:spcAft>
                          <a:spcPts val="0"/>
                        </a:spcAft>
                      </a:pPr>
                      <a:r>
                        <a:rPr lang="en-US" sz="3200" kern="1200" dirty="0">
                          <a:solidFill>
                            <a:schemeClr val="tx1"/>
                          </a:solidFill>
                          <a:effectLst/>
                          <a:latin typeface="Times New Roman" pitchFamily="18" charset="0"/>
                          <a:cs typeface="Times New Roman" pitchFamily="18" charset="0"/>
                        </a:rPr>
                        <a:t>Yes</a:t>
                      </a:r>
                      <a:endParaRPr lang="en-GB" sz="2400" dirty="0">
                        <a:solidFill>
                          <a:schemeClr val="tx1"/>
                        </a:solidFill>
                        <a:effectLst/>
                        <a:latin typeface="Times New Roman" pitchFamily="18" charset="0"/>
                        <a:ea typeface="Calibri"/>
                        <a:cs typeface="Times New Roman" pitchFamily="18" charset="0"/>
                      </a:endParaRPr>
                    </a:p>
                  </a:txBody>
                  <a:tcPr marL="20320" marR="20320" marT="20320" marB="20320" anchor="c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219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algn="l"/>
            <a:br>
              <a:rPr lang="en-GB" sz="6000" b="1" dirty="0">
                <a:solidFill>
                  <a:srgbClr val="C00000"/>
                </a:solidFill>
                <a:latin typeface="Times New Roman" pitchFamily="18" charset="0"/>
                <a:cs typeface="Times New Roman" pitchFamily="18" charset="0"/>
              </a:rPr>
            </a:br>
            <a:r>
              <a:rPr lang="en-GB" sz="6000" b="1" dirty="0">
                <a:solidFill>
                  <a:srgbClr val="C00000"/>
                </a:solidFill>
                <a:latin typeface="Times New Roman" pitchFamily="18" charset="0"/>
                <a:cs typeface="Times New Roman" pitchFamily="18" charset="0"/>
              </a:rPr>
              <a:t>Signs of Down Syndrome:</a:t>
            </a:r>
            <a:br>
              <a:rPr lang="en-GB" sz="6000" b="1" dirty="0">
                <a:solidFill>
                  <a:srgbClr val="C00000"/>
                </a:solidFill>
                <a:latin typeface="Times New Roman" pitchFamily="18" charset="0"/>
                <a:cs typeface="Times New Roman" pitchFamily="18" charset="0"/>
              </a:rPr>
            </a:b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79443"/>
            <a:ext cx="12192000" cy="5678557"/>
          </a:xfrm>
        </p:spPr>
        <p:txBody>
          <a:bodyPr>
            <a:noAutofit/>
          </a:bodyPr>
          <a:lstStyle/>
          <a:p>
            <a:pPr marL="0" indent="0">
              <a:lnSpc>
                <a:spcPct val="120000"/>
              </a:lnSpc>
              <a:buNone/>
            </a:pPr>
            <a:r>
              <a:rPr lang="en-GB" sz="2400" dirty="0">
                <a:latin typeface="Times New Roman" pitchFamily="18" charset="0"/>
                <a:cs typeface="Times New Roman" pitchFamily="18" charset="0"/>
              </a:rPr>
              <a:t>Small nose with depressed bridge (flattened nose)</a:t>
            </a:r>
          </a:p>
          <a:p>
            <a:pPr marL="0" indent="0">
              <a:lnSpc>
                <a:spcPct val="120000"/>
              </a:lnSpc>
              <a:buNone/>
            </a:pPr>
            <a:r>
              <a:rPr lang="en-GB" sz="2400" dirty="0">
                <a:latin typeface="Times New Roman" pitchFamily="18" charset="0"/>
                <a:cs typeface="Times New Roman" pitchFamily="18" charset="0"/>
              </a:rPr>
              <a:t>Low set ears (small ears)</a:t>
            </a:r>
          </a:p>
          <a:p>
            <a:pPr marL="0" indent="0">
              <a:lnSpc>
                <a:spcPct val="120000"/>
              </a:lnSpc>
              <a:buNone/>
            </a:pPr>
            <a:r>
              <a:rPr lang="en-GB" sz="2400" dirty="0">
                <a:latin typeface="Times New Roman" pitchFamily="18" charset="0"/>
                <a:cs typeface="Times New Roman" pitchFamily="18" charset="0"/>
              </a:rPr>
              <a:t>Small mouth and protruding tongue</a:t>
            </a:r>
          </a:p>
          <a:p>
            <a:pPr marL="0" indent="0">
              <a:lnSpc>
                <a:spcPct val="120000"/>
              </a:lnSpc>
              <a:buNone/>
            </a:pPr>
            <a:r>
              <a:rPr lang="en-GB" sz="2400" dirty="0">
                <a:latin typeface="Times New Roman" pitchFamily="18" charset="0"/>
                <a:cs typeface="Times New Roman" pitchFamily="18" charset="0"/>
              </a:rPr>
              <a:t>Upward slanting eyes</a:t>
            </a:r>
          </a:p>
          <a:p>
            <a:pPr marL="0" indent="0">
              <a:lnSpc>
                <a:spcPct val="120000"/>
              </a:lnSpc>
              <a:buNone/>
            </a:pPr>
            <a:r>
              <a:rPr lang="en-GB" sz="2400" dirty="0">
                <a:latin typeface="Times New Roman" pitchFamily="18" charset="0"/>
                <a:cs typeface="Times New Roman" pitchFamily="18" charset="0"/>
              </a:rPr>
              <a:t>Wide, short hands with short fingers, Simian line transverse crease on palm of hand</a:t>
            </a:r>
          </a:p>
          <a:p>
            <a:pPr marL="0" indent="0">
              <a:lnSpc>
                <a:spcPct val="120000"/>
              </a:lnSpc>
              <a:buNone/>
            </a:pPr>
            <a:r>
              <a:rPr lang="en-GB" sz="2400" dirty="0">
                <a:latin typeface="Times New Roman" pitchFamily="18" charset="0"/>
                <a:cs typeface="Times New Roman" pitchFamily="18" charset="0"/>
              </a:rPr>
              <a:t>Short ,thick neck</a:t>
            </a:r>
          </a:p>
          <a:p>
            <a:pPr marL="0" indent="0">
              <a:lnSpc>
                <a:spcPct val="120000"/>
              </a:lnSpc>
              <a:buNone/>
            </a:pPr>
            <a:r>
              <a:rPr lang="en-GB" sz="2400" dirty="0">
                <a:latin typeface="Times New Roman" pitchFamily="18" charset="0"/>
                <a:cs typeface="Times New Roman" pitchFamily="18" charset="0"/>
              </a:rPr>
              <a:t>Delayed mental and social development </a:t>
            </a:r>
          </a:p>
          <a:p>
            <a:pPr marL="0" indent="0">
              <a:lnSpc>
                <a:spcPct val="120000"/>
              </a:lnSpc>
              <a:buNone/>
            </a:pPr>
            <a:r>
              <a:rPr lang="en-GB" sz="2400" dirty="0">
                <a:latin typeface="Times New Roman" pitchFamily="18" charset="0"/>
                <a:cs typeface="Times New Roman" pitchFamily="18" charset="0"/>
              </a:rPr>
              <a:t>Slow learning </a:t>
            </a:r>
          </a:p>
          <a:p>
            <a:pPr marL="0" indent="0">
              <a:lnSpc>
                <a:spcPct val="120000"/>
              </a:lnSpc>
              <a:buNone/>
            </a:pPr>
            <a:r>
              <a:rPr lang="en-GB" sz="2400" dirty="0">
                <a:latin typeface="Times New Roman" pitchFamily="18" charset="0"/>
                <a:cs typeface="Times New Roman" pitchFamily="18" charset="0"/>
              </a:rPr>
              <a:t>Short attention span</a:t>
            </a:r>
          </a:p>
          <a:p>
            <a:pPr marL="0" indent="0">
              <a:lnSpc>
                <a:spcPct val="120000"/>
              </a:lnSpc>
              <a:buNone/>
            </a:pPr>
            <a:endParaRPr lang="en-GB" sz="36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419C12A-C791-49FA-B221-EB500203091F}"/>
              </a:ext>
            </a:extLst>
          </p:cNvPr>
          <p:cNvPicPr>
            <a:picLocks noChangeAspect="1"/>
          </p:cNvPicPr>
          <p:nvPr/>
        </p:nvPicPr>
        <p:blipFill>
          <a:blip r:embed="rId2"/>
          <a:stretch>
            <a:fillRect/>
          </a:stretch>
        </p:blipFill>
        <p:spPr>
          <a:xfrm>
            <a:off x="9183757" y="4118137"/>
            <a:ext cx="2829639" cy="2517866"/>
          </a:xfrm>
          <a:prstGeom prst="rect">
            <a:avLst/>
          </a:prstGeom>
        </p:spPr>
      </p:pic>
    </p:spTree>
    <p:extLst>
      <p:ext uri="{BB962C8B-B14F-4D97-AF65-F5344CB8AC3E}">
        <p14:creationId xmlns:p14="http://schemas.microsoft.com/office/powerpoint/2010/main" val="53246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502887" cy="1417638"/>
          </a:xfrm>
        </p:spPr>
        <p:txBody>
          <a:bodyPr>
            <a:noAutofit/>
          </a:bodyPr>
          <a:lstStyle/>
          <a:p>
            <a:br>
              <a:rPr lang="en-GB" sz="4800" b="1" dirty="0">
                <a:solidFill>
                  <a:srgbClr val="C00000"/>
                </a:solidFill>
                <a:latin typeface="Times New Roman" pitchFamily="18" charset="0"/>
                <a:cs typeface="Times New Roman" pitchFamily="18" charset="0"/>
              </a:rPr>
            </a:br>
            <a:r>
              <a:rPr lang="en-GB" sz="4800" b="1" dirty="0">
                <a:solidFill>
                  <a:srgbClr val="C00000"/>
                </a:solidFill>
                <a:latin typeface="Times New Roman" pitchFamily="18" charset="0"/>
                <a:cs typeface="Times New Roman" pitchFamily="18" charset="0"/>
              </a:rPr>
              <a:t>Diagnostic Tests Of Down Syndrome</a:t>
            </a:r>
            <a:br>
              <a:rPr lang="en-GB" sz="4800" b="1" dirty="0">
                <a:solidFill>
                  <a:srgbClr val="C00000"/>
                </a:solidFill>
                <a:latin typeface="Times New Roman" pitchFamily="18" charset="0"/>
                <a:cs typeface="Times New Roman" pitchFamily="18" charset="0"/>
              </a:rPr>
            </a:br>
            <a:endParaRPr lang="en-GB"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600200"/>
            <a:ext cx="11860695" cy="4986130"/>
          </a:xfrm>
        </p:spPr>
        <p:txBody>
          <a:bodyPr/>
          <a:lstStyle/>
          <a:p>
            <a:pPr marL="0" indent="0">
              <a:lnSpc>
                <a:spcPct val="100000"/>
              </a:lnSpc>
              <a:buNone/>
            </a:pPr>
            <a:r>
              <a:rPr lang="en-GB" sz="4400" dirty="0">
                <a:latin typeface="Times New Roman" pitchFamily="18" charset="0"/>
                <a:cs typeface="Times New Roman" pitchFamily="18" charset="0"/>
              </a:rPr>
              <a:t>Ultrasound  </a:t>
            </a:r>
          </a:p>
          <a:p>
            <a:pPr marL="0" indent="0">
              <a:lnSpc>
                <a:spcPct val="100000"/>
              </a:lnSpc>
              <a:buNone/>
            </a:pPr>
            <a:r>
              <a:rPr lang="en-GB" sz="4400" dirty="0">
                <a:latin typeface="Times New Roman" pitchFamily="18" charset="0"/>
                <a:cs typeface="Times New Roman" pitchFamily="18" charset="0"/>
              </a:rPr>
              <a:t>Amniocentesis: sample of amniotic fluid is withdrawn to ^ chromosomes of fetus. </a:t>
            </a:r>
          </a:p>
          <a:p>
            <a:pPr marL="0" indent="0">
              <a:lnSpc>
                <a:spcPct val="100000"/>
              </a:lnSpc>
              <a:buNone/>
            </a:pPr>
            <a:r>
              <a:rPr lang="en-GB" sz="4400" dirty="0">
                <a:latin typeface="Times New Roman" pitchFamily="18" charset="0"/>
                <a:cs typeface="Times New Roman" pitchFamily="18" charset="0"/>
              </a:rPr>
              <a:t>Physical appearance at birth.</a:t>
            </a:r>
          </a:p>
          <a:p>
            <a:pPr algn="l">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19906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algn="justLow"/>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Treatment of Down syndrome</a:t>
            </a:r>
            <a:br>
              <a:rPr lang="en-GB" sz="5400" b="1" dirty="0">
                <a:solidFill>
                  <a:srgbClr val="C00000"/>
                </a:solidFill>
                <a:latin typeface="Times New Roman" pitchFamily="18" charset="0"/>
                <a:cs typeface="Times New Roman" pitchFamily="18" charset="0"/>
              </a:rPr>
            </a:br>
            <a:endParaRPr lang="en-GB"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61221" y="1719470"/>
            <a:ext cx="8763000" cy="2667000"/>
          </a:xfrm>
        </p:spPr>
        <p:txBody>
          <a:bodyPr>
            <a:normAutofit/>
          </a:bodyPr>
          <a:lstStyle/>
          <a:p>
            <a:pPr marL="0" indent="0" algn="justLow">
              <a:lnSpc>
                <a:spcPct val="100000"/>
              </a:lnSpc>
              <a:buNone/>
            </a:pPr>
            <a:r>
              <a:rPr lang="en-GB" sz="4000" dirty="0">
                <a:latin typeface="Times New Roman" pitchFamily="18" charset="0"/>
                <a:cs typeface="Times New Roman" pitchFamily="18" charset="0"/>
              </a:rPr>
              <a:t>No cure </a:t>
            </a:r>
          </a:p>
          <a:p>
            <a:pPr marL="0" indent="0" algn="justLow">
              <a:lnSpc>
                <a:spcPct val="100000"/>
              </a:lnSpc>
              <a:buNone/>
            </a:pPr>
            <a:r>
              <a:rPr lang="en-GB" sz="4000" dirty="0">
                <a:latin typeface="Times New Roman" pitchFamily="18" charset="0"/>
                <a:cs typeface="Times New Roman" pitchFamily="18" charset="0"/>
              </a:rPr>
              <a:t>No prevention  </a:t>
            </a:r>
          </a:p>
          <a:p>
            <a:pPr marL="0" indent="0" algn="justLow">
              <a:lnSpc>
                <a:spcPct val="100000"/>
              </a:lnSpc>
              <a:buNone/>
            </a:pPr>
            <a:r>
              <a:rPr lang="en-GB" sz="4000" dirty="0">
                <a:latin typeface="Times New Roman" pitchFamily="18" charset="0"/>
                <a:cs typeface="Times New Roman" pitchFamily="18" charset="0"/>
              </a:rPr>
              <a:t>Symptom specific treatment</a:t>
            </a:r>
          </a:p>
          <a:p>
            <a:pPr algn="justLow">
              <a:lnSpc>
                <a:spcPct val="100000"/>
              </a:lnSpc>
            </a:pP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12518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3" y="0"/>
            <a:ext cx="12059478" cy="1417638"/>
          </a:xfrm>
        </p:spPr>
        <p:txBody>
          <a:bodyPr>
            <a:noAutofit/>
          </a:bodyPr>
          <a:lstStyle/>
          <a:p>
            <a:pPr algn="ctr"/>
            <a:r>
              <a:rPr lang="en-US" sz="4800" b="1" dirty="0">
                <a:solidFill>
                  <a:srgbClr val="C00000"/>
                </a:solidFill>
                <a:latin typeface="Times New Roman" pitchFamily="18" charset="0"/>
                <a:cs typeface="Times New Roman" pitchFamily="18" charset="0"/>
              </a:rPr>
              <a:t>2) Children with CANCER</a:t>
            </a:r>
            <a:endParaRPr lang="en-GB"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92500" lnSpcReduction="10000"/>
          </a:bodyPr>
          <a:lstStyle/>
          <a:p>
            <a:pPr>
              <a:lnSpc>
                <a:spcPct val="120000"/>
              </a:lnSpc>
              <a:buFont typeface="Wingdings" panose="05000000000000000000" pitchFamily="2" charset="2"/>
              <a:buChar char="§"/>
            </a:pPr>
            <a:r>
              <a:rPr lang="en-GB" sz="4300" dirty="0">
                <a:latin typeface="Times New Roman" pitchFamily="18" charset="0"/>
                <a:cs typeface="Times New Roman" pitchFamily="18" charset="0"/>
              </a:rPr>
              <a:t>Uncontrolled growth (division) of cells </a:t>
            </a:r>
          </a:p>
          <a:p>
            <a:pPr>
              <a:lnSpc>
                <a:spcPct val="120000"/>
              </a:lnSpc>
              <a:buFont typeface="Wingdings" panose="05000000000000000000" pitchFamily="2" charset="2"/>
              <a:buChar char="§"/>
            </a:pPr>
            <a:r>
              <a:rPr lang="en-GB" sz="4300" dirty="0">
                <a:latin typeface="Times New Roman" pitchFamily="18" charset="0"/>
                <a:cs typeface="Times New Roman" pitchFamily="18" charset="0"/>
              </a:rPr>
              <a:t>Invasion (intrusion on and destruction of adjacent tissues), </a:t>
            </a:r>
          </a:p>
          <a:p>
            <a:pPr>
              <a:lnSpc>
                <a:spcPct val="120000"/>
              </a:lnSpc>
              <a:buFont typeface="Wingdings" panose="05000000000000000000" pitchFamily="2" charset="2"/>
              <a:buChar char="§"/>
            </a:pPr>
            <a:r>
              <a:rPr lang="en-GB" sz="4300" dirty="0">
                <a:latin typeface="Times New Roman" pitchFamily="18" charset="0"/>
                <a:cs typeface="Times New Roman" pitchFamily="18" charset="0"/>
              </a:rPr>
              <a:t>Sometimes metastasis (spread in body via lymph or blood). </a:t>
            </a:r>
          </a:p>
          <a:p>
            <a:pPr>
              <a:lnSpc>
                <a:spcPct val="120000"/>
              </a:lnSpc>
              <a:buFont typeface="Wingdings" panose="05000000000000000000" pitchFamily="2" charset="2"/>
              <a:buChar char="§"/>
            </a:pPr>
            <a:r>
              <a:rPr lang="en-US" sz="4300" dirty="0">
                <a:latin typeface="Times New Roman" pitchFamily="18" charset="0"/>
                <a:cs typeface="Times New Roman" pitchFamily="18" charset="0"/>
              </a:rPr>
              <a:t>Benign tumors are Self-limited, Do not invade Or metastasize. Most cancers form a tumors</a:t>
            </a:r>
            <a:endParaRPr lang="en-GB" sz="4300" dirty="0">
              <a:latin typeface="Times New Roman" pitchFamily="18" charset="0"/>
              <a:cs typeface="Times New Roman" pitchFamily="18" charset="0"/>
            </a:endParaRPr>
          </a:p>
          <a:p>
            <a:pPr marL="0" indent="0">
              <a:lnSpc>
                <a:spcPct val="120000"/>
              </a:lnSpc>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86417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a:rPr lang="en-GB" sz="6600" b="1" dirty="0">
                <a:solidFill>
                  <a:srgbClr val="C00000"/>
                </a:solidFill>
                <a:latin typeface="Times New Roman" pitchFamily="18" charset="0"/>
                <a:cs typeface="Times New Roman" pitchFamily="18" charset="0"/>
              </a:rPr>
            </a:br>
            <a:r>
              <a:rPr lang="en-GB" sz="6600" b="1" dirty="0">
                <a:solidFill>
                  <a:srgbClr val="C00000"/>
                </a:solidFill>
                <a:latin typeface="Times New Roman" pitchFamily="18" charset="0"/>
                <a:cs typeface="Times New Roman" pitchFamily="18" charset="0"/>
              </a:rPr>
              <a:t>Childhood Cancers</a:t>
            </a:r>
            <a:br>
              <a:rPr lang="en-GB" sz="6600" b="1" dirty="0">
                <a:solidFill>
                  <a:srgbClr val="C00000"/>
                </a:solidFill>
                <a:latin typeface="Times New Roman" pitchFamily="18" charset="0"/>
                <a:cs typeface="Times New Roman" pitchFamily="18" charset="0"/>
              </a:rPr>
            </a:br>
            <a:endParaRPr lang="en-GB"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52939"/>
            <a:ext cx="12192000" cy="5705061"/>
          </a:xfrm>
        </p:spPr>
        <p:txBody>
          <a:bodyPr>
            <a:normAutofit/>
          </a:bodyPr>
          <a:lstStyle/>
          <a:p>
            <a:pPr algn="justLow">
              <a:lnSpc>
                <a:spcPct val="120000"/>
              </a:lnSpc>
              <a:buFont typeface="Wingdings" panose="05000000000000000000" pitchFamily="2" charset="2"/>
              <a:buChar char="§"/>
            </a:pPr>
            <a:r>
              <a:rPr lang="en-GB" sz="3200" dirty="0">
                <a:latin typeface="Times New Roman" pitchFamily="18" charset="0"/>
                <a:cs typeface="Times New Roman" pitchFamily="18" charset="0"/>
              </a:rPr>
              <a:t>It is the leading cause of death in children under 18 years old. </a:t>
            </a:r>
          </a:p>
          <a:p>
            <a:pPr algn="justLow">
              <a:lnSpc>
                <a:spcPct val="120000"/>
              </a:lnSpc>
              <a:buFont typeface="Wingdings" panose="05000000000000000000" pitchFamily="2" charset="2"/>
              <a:buChar char="§"/>
            </a:pPr>
            <a:r>
              <a:rPr lang="en-GB" sz="3200" dirty="0">
                <a:latin typeface="Times New Roman" pitchFamily="18" charset="0"/>
                <a:cs typeface="Times New Roman" pitchFamily="18" charset="0"/>
              </a:rPr>
              <a:t>There are 12 major types, Can affect bones, muscle, blood, liver, kidney, brain, </a:t>
            </a:r>
          </a:p>
          <a:p>
            <a:pPr algn="justLow">
              <a:lnSpc>
                <a:spcPct val="120000"/>
              </a:lnSpc>
              <a:buFont typeface="Wingdings" panose="05000000000000000000" pitchFamily="2" charset="2"/>
              <a:buChar char="§"/>
            </a:pPr>
            <a:r>
              <a:rPr lang="en-GB" sz="3200" dirty="0" err="1">
                <a:latin typeface="Times New Roman" pitchFamily="18" charset="0"/>
                <a:cs typeface="Times New Roman" pitchFamily="18" charset="0"/>
              </a:rPr>
              <a:t>Leukemias</a:t>
            </a:r>
            <a:r>
              <a:rPr lang="en-GB" sz="3200" dirty="0">
                <a:latin typeface="Times New Roman" pitchFamily="18" charset="0"/>
                <a:cs typeface="Times New Roman" pitchFamily="18" charset="0"/>
              </a:rPr>
              <a:t>, brain, nervous system cancers account for more than half of childhood cancers.</a:t>
            </a:r>
          </a:p>
          <a:p>
            <a:pPr algn="justLow">
              <a:lnSpc>
                <a:spcPct val="100000"/>
              </a:lnSpc>
              <a:buFont typeface="Wingdings" panose="05000000000000000000" pitchFamily="2" charset="2"/>
              <a:buChar char="§"/>
            </a:pPr>
            <a:r>
              <a:rPr lang="en-GB" sz="3200" dirty="0">
                <a:latin typeface="Times New Roman" pitchFamily="18" charset="0"/>
                <a:cs typeface="Times New Roman" pitchFamily="18" charset="0"/>
              </a:rPr>
              <a:t>Some children are even born with cancer</a:t>
            </a:r>
          </a:p>
          <a:p>
            <a:pPr algn="justLow">
              <a:lnSpc>
                <a:spcPct val="100000"/>
              </a:lnSpc>
              <a:buFont typeface="Wingdings" panose="05000000000000000000" pitchFamily="2" charset="2"/>
              <a:buChar char="§"/>
            </a:pPr>
            <a:r>
              <a:rPr lang="en-GB" sz="3200" dirty="0">
                <a:latin typeface="Times New Roman" pitchFamily="18" charset="0"/>
                <a:cs typeface="Times New Roman" pitchFamily="18" charset="0"/>
              </a:rPr>
              <a:t>Because children’s bodies are still developing, toxic therapies damage more than just the cancer cells. </a:t>
            </a:r>
          </a:p>
          <a:p>
            <a:pPr algn="justLow">
              <a:lnSpc>
                <a:spcPct val="100000"/>
              </a:lnSpc>
              <a:buFont typeface="Wingdings" panose="05000000000000000000" pitchFamily="2" charset="2"/>
              <a:buChar char="§"/>
            </a:pPr>
            <a:r>
              <a:rPr lang="en-GB" sz="3200" dirty="0">
                <a:latin typeface="Times New Roman" pitchFamily="18" charset="0"/>
                <a:cs typeface="Times New Roman" pitchFamily="18" charset="0"/>
              </a:rPr>
              <a:t>It is unknown cause. </a:t>
            </a:r>
          </a:p>
          <a:p>
            <a:pPr algn="justLow">
              <a:lnSpc>
                <a:spcPct val="12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20228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pPr>
              <a:lnSpc>
                <a:spcPct val="100000"/>
              </a:lnSpc>
            </a:pPr>
            <a:br>
              <a:rPr lang="en-GB" sz="5400" b="1" dirty="0">
                <a:solidFill>
                  <a:srgbClr val="C00000"/>
                </a:solidFill>
                <a:latin typeface="Times New Roman" pitchFamily="18" charset="0"/>
                <a:cs typeface="Times New Roman" pitchFamily="18" charset="0"/>
              </a:rPr>
            </a:br>
            <a:r>
              <a:rPr lang="en-GB" sz="5400" b="1" dirty="0">
                <a:solidFill>
                  <a:srgbClr val="C00000"/>
                </a:solidFill>
                <a:latin typeface="Times New Roman" pitchFamily="18" charset="0"/>
                <a:cs typeface="Times New Roman" pitchFamily="18" charset="0"/>
              </a:rPr>
              <a:t>Childhood Cancers</a:t>
            </a:r>
            <a:br>
              <a:rPr lang="en-GB" sz="5400" b="1" dirty="0">
                <a:solidFill>
                  <a:srgbClr val="C00000"/>
                </a:solidFill>
                <a:latin typeface="Times New Roman" pitchFamily="18" charset="0"/>
                <a:cs typeface="Times New Roman" pitchFamily="18" charset="0"/>
              </a:rPr>
            </a:br>
            <a:endParaRPr lang="en-GB" sz="5400" dirty="0">
              <a:latin typeface="Times New Roman" pitchFamily="18" charset="0"/>
              <a:cs typeface="Times New Roman" pitchFamily="18" charset="0"/>
            </a:endParaRPr>
          </a:p>
        </p:txBody>
      </p:sp>
      <p:sp>
        <p:nvSpPr>
          <p:cNvPr id="3" name="Content Placeholder 2"/>
          <p:cNvSpPr>
            <a:spLocks noGrp="1"/>
          </p:cNvSpPr>
          <p:nvPr>
            <p:ph idx="1"/>
          </p:nvPr>
        </p:nvSpPr>
        <p:spPr>
          <a:xfrm>
            <a:off x="132522" y="1417638"/>
            <a:ext cx="11887200" cy="5440362"/>
          </a:xfrm>
        </p:spPr>
        <p:txBody>
          <a:bodyPr>
            <a:normAutofit/>
          </a:bodyPr>
          <a:lstStyle/>
          <a:p>
            <a:pPr marL="0" indent="0" algn="justLow">
              <a:lnSpc>
                <a:spcPct val="100000"/>
              </a:lnSpc>
              <a:buNone/>
            </a:pPr>
            <a:r>
              <a:rPr lang="en-GB" sz="4000" dirty="0">
                <a:latin typeface="Times New Roman" pitchFamily="18" charset="0"/>
                <a:cs typeface="Times New Roman" pitchFamily="18" charset="0"/>
              </a:rPr>
              <a:t>Survivors live with side-effects of treatments. </a:t>
            </a:r>
          </a:p>
          <a:p>
            <a:pPr marL="0" indent="0" algn="justLow">
              <a:lnSpc>
                <a:spcPct val="100000"/>
              </a:lnSpc>
              <a:buNone/>
            </a:pPr>
            <a:r>
              <a:rPr lang="en-GB" sz="4000" dirty="0">
                <a:latin typeface="Times New Roman" pitchFamily="18" charset="0"/>
                <a:cs typeface="Times New Roman" pitchFamily="18" charset="0"/>
              </a:rPr>
              <a:t>a. Delayed cognitive development</a:t>
            </a:r>
          </a:p>
          <a:p>
            <a:pPr marL="0" indent="0" algn="justLow">
              <a:lnSpc>
                <a:spcPct val="100000"/>
              </a:lnSpc>
              <a:buNone/>
            </a:pPr>
            <a:r>
              <a:rPr lang="en-GB" sz="4000" dirty="0">
                <a:latin typeface="Times New Roman" pitchFamily="18" charset="0"/>
                <a:cs typeface="Times New Roman" pitchFamily="18" charset="0"/>
              </a:rPr>
              <a:t>b. Stunted Growth</a:t>
            </a:r>
          </a:p>
          <a:p>
            <a:pPr marL="0" indent="0" algn="justLow">
              <a:lnSpc>
                <a:spcPct val="100000"/>
              </a:lnSpc>
              <a:buNone/>
            </a:pPr>
            <a:r>
              <a:rPr lang="en-GB" sz="4000" dirty="0">
                <a:latin typeface="Times New Roman" pitchFamily="18" charset="0"/>
                <a:cs typeface="Times New Roman" pitchFamily="18" charset="0"/>
              </a:rPr>
              <a:t>c. Damaged speech, hearing</a:t>
            </a:r>
          </a:p>
          <a:p>
            <a:pPr marL="0" indent="0" algn="justLow">
              <a:lnSpc>
                <a:spcPct val="100000"/>
              </a:lnSpc>
              <a:buNone/>
            </a:pPr>
            <a:r>
              <a:rPr lang="en-GB" sz="4000" dirty="0">
                <a:latin typeface="Times New Roman" pitchFamily="18" charset="0"/>
                <a:cs typeface="Times New Roman" pitchFamily="18" charset="0"/>
              </a:rPr>
              <a:t>d. Infertility, Endocrine Dysfunction</a:t>
            </a:r>
          </a:p>
          <a:p>
            <a:pPr marL="0" indent="0" algn="justLow">
              <a:lnSpc>
                <a:spcPct val="100000"/>
              </a:lnSpc>
              <a:buNone/>
            </a:pPr>
            <a:r>
              <a:rPr lang="en-GB" sz="4000" dirty="0" err="1">
                <a:latin typeface="Times New Roman" pitchFamily="18" charset="0"/>
                <a:cs typeface="Times New Roman" pitchFamily="18" charset="0"/>
              </a:rPr>
              <a:t>e.Physical</a:t>
            </a:r>
            <a:r>
              <a:rPr lang="en-GB" sz="4000" dirty="0">
                <a:latin typeface="Times New Roman" pitchFamily="18" charset="0"/>
                <a:cs typeface="Times New Roman" pitchFamily="18" charset="0"/>
              </a:rPr>
              <a:t> Handicaps due to nerve damage or amputation </a:t>
            </a:r>
          </a:p>
          <a:p>
            <a:pPr marL="0" indent="0" algn="justLow">
              <a:lnSpc>
                <a:spcPct val="100000"/>
              </a:lnSpc>
              <a:buNone/>
            </a:pPr>
            <a:endParaRPr lang="en-GB" sz="4000" dirty="0">
              <a:latin typeface="Times New Roman" pitchFamily="18" charset="0"/>
              <a:cs typeface="Times New Roman" pitchFamily="18" charset="0"/>
            </a:endParaRPr>
          </a:p>
          <a:p>
            <a:pPr algn="justLow">
              <a:lnSpc>
                <a:spcPct val="100000"/>
              </a:lnSpc>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24663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2014</Words>
  <Application>Microsoft Office PowerPoint</Application>
  <PresentationFormat>Widescreen</PresentationFormat>
  <Paragraphs>207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Algerian</vt:lpstr>
      <vt:lpstr>Arial</vt:lpstr>
      <vt:lpstr>Calibri</vt:lpstr>
      <vt:lpstr>Calibri Light</vt:lpstr>
      <vt:lpstr>Times</vt:lpstr>
      <vt:lpstr>Times New Roman</vt:lpstr>
      <vt:lpstr>Wingdings</vt:lpstr>
      <vt:lpstr>Office Theme</vt:lpstr>
      <vt:lpstr>PowerPoint Presentation</vt:lpstr>
      <vt:lpstr> Children With CHRONIC HEALTH CONDITIONS </vt:lpstr>
      <vt:lpstr> 1) Children with DOWN SYNDROME (TRISOMY 21) </vt:lpstr>
      <vt:lpstr> Signs of Down Syndrome: </vt:lpstr>
      <vt:lpstr> Diagnostic Tests Of Down Syndrome </vt:lpstr>
      <vt:lpstr> Treatment of Down syndrome </vt:lpstr>
      <vt:lpstr>2) Children with CANCER</vt:lpstr>
      <vt:lpstr> Childhood Cancers </vt:lpstr>
      <vt:lpstr> Childhood Cancers </vt:lpstr>
      <vt:lpstr> 1) Children with LEUKEMIA </vt:lpstr>
      <vt:lpstr>  Classification of Leukemia by how fast leukaemia progresses: </vt:lpstr>
      <vt:lpstr>Classification of Leukemia by type of white blood cell affected:</vt:lpstr>
      <vt:lpstr> Types of Leukaemia </vt:lpstr>
      <vt:lpstr> Signs and Symptoms of Leukemia  </vt:lpstr>
      <vt:lpstr> Causes of leukaemia </vt:lpstr>
      <vt:lpstr> Diagnostics of leukemia </vt:lpstr>
      <vt:lpstr> Treatments of Leukaemia </vt:lpstr>
      <vt:lpstr> 2) Children with LYMPHOMA </vt:lpstr>
      <vt:lpstr> Lymphoma  </vt:lpstr>
      <vt:lpstr> Symptom Hodgkin's Lymphoma </vt:lpstr>
      <vt:lpstr> Diagnosis of Lymphoma </vt:lpstr>
      <vt:lpstr> Diagnosis of Lymphoma </vt:lpstr>
      <vt:lpstr> Treatment of Lymphoma </vt:lpstr>
      <vt:lpstr> 3) Children with NEUROBLASTOMA </vt:lpstr>
      <vt:lpstr> Signs and Symptoms of Neuroblastoma </vt:lpstr>
      <vt:lpstr> Diagnostic Tests of Neuroblastoma </vt:lpstr>
      <vt:lpstr>  Stages of Neuroblastoma   </vt:lpstr>
      <vt:lpstr> Treatments of Neuroblastoma </vt:lpstr>
      <vt:lpstr> 4) Children with WILM'S TUMOUR: NEPHROBLASTOMA </vt:lpstr>
      <vt:lpstr> Staging of Nephroblastoma </vt:lpstr>
      <vt:lpstr> Signs and symptoms of Wilms' tumour   </vt:lpstr>
      <vt:lpstr>Diagnosis of Wilms’ tumour   </vt:lpstr>
      <vt:lpstr> Treatment and Medication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185</cp:revision>
  <dcterms:created xsi:type="dcterms:W3CDTF">2022-10-24T04:41:32Z</dcterms:created>
  <dcterms:modified xsi:type="dcterms:W3CDTF">2023-12-26T07:48:23Z</dcterms:modified>
</cp:coreProperties>
</file>