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69" r:id="rId3"/>
    <p:sldId id="270" r:id="rId4"/>
    <p:sldId id="274" r:id="rId5"/>
    <p:sldId id="280" r:id="rId6"/>
    <p:sldId id="927" r:id="rId7"/>
    <p:sldId id="284" r:id="rId8"/>
    <p:sldId id="298" r:id="rId9"/>
    <p:sldId id="301" r:id="rId10"/>
    <p:sldId id="302" r:id="rId11"/>
    <p:sldId id="307" r:id="rId12"/>
    <p:sldId id="309" r:id="rId13"/>
    <p:sldId id="314" r:id="rId14"/>
    <p:sldId id="319" r:id="rId15"/>
    <p:sldId id="318" r:id="rId16"/>
    <p:sldId id="322" r:id="rId17"/>
    <p:sldId id="327" r:id="rId18"/>
    <p:sldId id="328" r:id="rId19"/>
    <p:sldId id="334" r:id="rId20"/>
    <p:sldId id="348" r:id="rId21"/>
    <p:sldId id="820" r:id="rId22"/>
    <p:sldId id="821" r:id="rId23"/>
    <p:sldId id="366" r:id="rId24"/>
    <p:sldId id="822" r:id="rId25"/>
    <p:sldId id="826" r:id="rId26"/>
    <p:sldId id="827" r:id="rId27"/>
    <p:sldId id="829" r:id="rId28"/>
    <p:sldId id="831" r:id="rId29"/>
    <p:sldId id="837" r:id="rId30"/>
    <p:sldId id="842" r:id="rId31"/>
    <p:sldId id="847" r:id="rId32"/>
    <p:sldId id="848" r:id="rId33"/>
    <p:sldId id="928" r:id="rId34"/>
    <p:sldId id="933" r:id="rId35"/>
    <p:sldId id="854" r:id="rId36"/>
    <p:sldId id="858" r:id="rId37"/>
    <p:sldId id="860" r:id="rId38"/>
    <p:sldId id="861" r:id="rId39"/>
    <p:sldId id="862" r:id="rId40"/>
    <p:sldId id="864" r:id="rId41"/>
    <p:sldId id="866" r:id="rId42"/>
    <p:sldId id="867" r:id="rId43"/>
    <p:sldId id="871" r:id="rId44"/>
    <p:sldId id="872" r:id="rId45"/>
    <p:sldId id="875" r:id="rId46"/>
    <p:sldId id="876" r:id="rId47"/>
    <p:sldId id="878" r:id="rId48"/>
    <p:sldId id="882" r:id="rId49"/>
    <p:sldId id="881" r:id="rId50"/>
    <p:sldId id="885" r:id="rId51"/>
    <p:sldId id="934" r:id="rId52"/>
    <p:sldId id="935" r:id="rId53"/>
    <p:sldId id="936" r:id="rId54"/>
    <p:sldId id="937" r:id="rId55"/>
    <p:sldId id="939" r:id="rId56"/>
    <p:sldId id="903" r:id="rId57"/>
    <p:sldId id="905" r:id="rId58"/>
    <p:sldId id="907" r:id="rId59"/>
    <p:sldId id="940" r:id="rId60"/>
    <p:sldId id="916" r:id="rId61"/>
    <p:sldId id="941" r:id="rId62"/>
    <p:sldId id="924" r:id="rId63"/>
    <p:sldId id="925" r:id="rId64"/>
    <p:sldId id="926" r:id="rId65"/>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7"/>
          <p:cNvSpPr>
            <a:spLocks noGrp="1" noChangeArrowheads="1"/>
          </p:cNvSpPr>
          <p:nvPr>
            <p:ph type="sldNum" sz="quarter" idx="5"/>
          </p:nvPr>
        </p:nvSpPr>
        <p:spPr>
          <a:noFill/>
        </p:spPr>
        <p:txBody>
          <a:bodyPr/>
          <a:lstStyle/>
          <a:p>
            <a:fld id="{9CCCEEBF-7332-404F-AA93-4E0E9FAE4E47}" type="slidenum">
              <a:rPr lang="ar-SA" smtClean="0"/>
              <a:pPr/>
              <a:t>9</a:t>
            </a:fld>
            <a:endParaRPr lang="en-US"/>
          </a:p>
        </p:txBody>
      </p:sp>
      <p:sp>
        <p:nvSpPr>
          <p:cNvPr id="846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8" tIns="46084" rIns="92168" bIns="46084" anchor="b"/>
          <a:lstStyle/>
          <a:p>
            <a:pPr algn="r" defTabSz="920750" rtl="0"/>
            <a:fld id="{2E6D9ADA-097E-42C2-88FA-51E8A2E3D956}" type="slidenum">
              <a:rPr lang="ar-SA" sz="1200">
                <a:latin typeface="Times New Roman" pitchFamily="18" charset="0"/>
                <a:cs typeface="Times New Roman" pitchFamily="18" charset="0"/>
              </a:rPr>
              <a:pPr algn="r" defTabSz="920750" rtl="0"/>
              <a:t>9</a:t>
            </a:fld>
            <a:endParaRPr lang="en-US" sz="1200">
              <a:latin typeface="Times New Roman" pitchFamily="18" charset="0"/>
            </a:endParaRPr>
          </a:p>
        </p:txBody>
      </p:sp>
      <p:sp>
        <p:nvSpPr>
          <p:cNvPr id="846852" name="Rectangle 2"/>
          <p:cNvSpPr>
            <a:spLocks noGrp="1" noRot="1" noChangeAspect="1" noChangeArrowheads="1" noTextEdit="1"/>
          </p:cNvSpPr>
          <p:nvPr>
            <p:ph type="sldImg"/>
          </p:nvPr>
        </p:nvSpPr>
        <p:spPr>
          <a:ln/>
        </p:spPr>
      </p:sp>
      <p:sp>
        <p:nvSpPr>
          <p:cNvPr id="846853" name="Rectangle 3"/>
          <p:cNvSpPr>
            <a:spLocks noGrp="1" noChangeArrowheads="1"/>
          </p:cNvSpPr>
          <p:nvPr>
            <p:ph type="body" idx="1"/>
          </p:nvPr>
        </p:nvSpPr>
        <p:spPr>
          <a:noFill/>
          <a:ln/>
        </p:spPr>
        <p:txBody>
          <a:bodyPr lIns="92168" tIns="46084" rIns="92168" bIns="46084"/>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5586" name="Rectangle 7"/>
          <p:cNvSpPr>
            <a:spLocks noGrp="1" noChangeArrowheads="1"/>
          </p:cNvSpPr>
          <p:nvPr>
            <p:ph type="sldNum" sz="quarter" idx="5"/>
          </p:nvPr>
        </p:nvSpPr>
        <p:spPr>
          <a:noFill/>
        </p:spPr>
        <p:txBody>
          <a:bodyPr/>
          <a:lstStyle/>
          <a:p>
            <a:fld id="{B6A79E48-B951-4DB2-988D-59CCB8BF4296}" type="slidenum">
              <a:rPr lang="ar-SA" smtClean="0"/>
              <a:pPr/>
              <a:t>14</a:t>
            </a:fld>
            <a:endParaRPr lang="en-US"/>
          </a:p>
        </p:txBody>
      </p:sp>
      <p:sp>
        <p:nvSpPr>
          <p:cNvPr id="835587" name="Rectangle 2"/>
          <p:cNvSpPr>
            <a:spLocks noGrp="1" noRot="1" noChangeAspect="1" noChangeArrowheads="1" noTextEdit="1"/>
          </p:cNvSpPr>
          <p:nvPr>
            <p:ph type="sldImg"/>
          </p:nvPr>
        </p:nvSpPr>
        <p:spPr>
          <a:ln/>
        </p:spPr>
      </p:sp>
      <p:sp>
        <p:nvSpPr>
          <p:cNvPr id="835588" name="Rectangle 3"/>
          <p:cNvSpPr>
            <a:spLocks noGrp="1" noChangeArrowheads="1"/>
          </p:cNvSpPr>
          <p:nvPr>
            <p:ph type="body" idx="1"/>
          </p:nvPr>
        </p:nvSpPr>
        <p:spPr>
          <a:xfrm>
            <a:off x="685800" y="4343400"/>
            <a:ext cx="5486400" cy="4116388"/>
          </a:xfrm>
          <a:noFill/>
          <a:ln/>
        </p:spPr>
        <p:txBody>
          <a:bodyPr wrap="none" anchor="ct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685801"/>
            <a:ext cx="5715000" cy="769441"/>
          </a:xfrm>
          <a:prstGeom prst="rect">
            <a:avLst/>
          </a:prstGeom>
        </p:spPr>
        <p:txBody>
          <a:bodyPr wrap="square">
            <a:spAutoFit/>
          </a:bodyPr>
          <a:lstStyle/>
          <a:p>
            <a:pPr>
              <a:defRPr/>
            </a:pPr>
            <a:endParaRPr lang="en-US" sz="4400" b="1" dirty="0">
              <a:latin typeface="Aharoni"/>
              <a:cs typeface="Andalus" pitchFamily="18" charset="-78"/>
            </a:endParaRPr>
          </a:p>
        </p:txBody>
      </p:sp>
      <p:sp>
        <p:nvSpPr>
          <p:cNvPr id="4" name="Rectangle 3"/>
          <p:cNvSpPr/>
          <p:nvPr/>
        </p:nvSpPr>
        <p:spPr>
          <a:xfrm>
            <a:off x="4329334" y="685801"/>
            <a:ext cx="7403121" cy="4708981"/>
          </a:xfrm>
          <a:prstGeom prst="rect">
            <a:avLst/>
          </a:prstGeom>
        </p:spPr>
        <p:txBody>
          <a:bodyPr wrap="square">
            <a:spAutoFit/>
          </a:bodyPr>
          <a:lstStyle/>
          <a:p>
            <a:pPr xmlns:a="http://schemas.openxmlformats.org/drawingml/2006/main" algn="ctr">
              <a:bidi/>
            </a:pPr>
            <a:r xmlns:a="http://schemas.openxmlformats.org/drawingml/2006/main">
              <a:rPr lang="ar" sz="6000" dirty="0">
                <a:solidFill>
                  <a:srgbClr val="C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طب الأطفال</a:t>
            </a:r>
          </a:p>
          <a:p>
            <a:pPr xmlns:a="http://schemas.openxmlformats.org/drawingml/2006/main" algn="ctr">
              <a:bidi/>
            </a:pPr>
            <a:r xmlns:a="http://schemas.openxmlformats.org/drawingml/2006/main">
              <a:rPr lang="ar" sz="6000" dirty="0">
                <a:solidFill>
                  <a:srgbClr val="C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والتمريض حديثي الولادة</a:t>
            </a:r>
          </a:p>
          <a:p>
            <a:pPr xmlns:a="http://schemas.openxmlformats.org/drawingml/2006/main" algn="ctr">
              <a:bidi/>
            </a:pPr>
            <a:r xmlns:a="http://schemas.openxmlformats.org/drawingml/2006/main">
              <a:rPr lang="ar" sz="6000" b="1" dirty="0">
                <a:solidFill>
                  <a:srgbClr val="C00000"/>
                </a:solidFill>
                <a:latin typeface="Times New Roman" panose="02020603050405020304" pitchFamily="18" charset="0"/>
                <a:cs typeface="Times New Roman" pitchFamily="18" charset="0"/>
              </a:rPr>
              <a:t>الوحدة 2: </a:t>
            </a:r>
            <a:br xmlns:a="http://schemas.openxmlformats.org/drawingml/2006/main">
              <a:rPr lang="en-US" sz="6000" b="1" dirty="0">
                <a:solidFill>
                  <a:srgbClr val="C00000"/>
                </a:solidFill>
                <a:latin typeface="Times New Roman" panose="02020603050405020304" pitchFamily="18" charset="0"/>
                <a:cs typeface="Times New Roman" pitchFamily="18" charset="0"/>
              </a:rPr>
            </a:br>
            <a:r xmlns:a="http://schemas.openxmlformats.org/drawingml/2006/main">
              <a:rPr lang="ar" sz="6000" b="1" dirty="0">
                <a:solidFill>
                  <a:srgbClr val="C00000"/>
                </a:solidFill>
                <a:latin typeface="Times New Roman" panose="02020603050405020304" pitchFamily="18" charset="0"/>
                <a:cs typeface="Times New Roman" pitchFamily="18" charset="0"/>
              </a:rPr>
              <a:t>التكيف مع الحياة خارج الرحم</a:t>
            </a:r>
            <a:r xmlns:a="http://schemas.openxmlformats.org/drawingml/2006/main">
              <a:rPr lang="ar" sz="6000" dirty="0">
                <a:solidFill>
                  <a:srgbClr val="C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66AAF2DD-513B-9DB3-3518-7226D17F3433}"/>
              </a:ext>
            </a:extLst>
          </p:cNvPr>
          <p:cNvPicPr>
            <a:picLocks noChangeAspect="1"/>
          </p:cNvPicPr>
          <p:nvPr/>
        </p:nvPicPr>
        <p:blipFill>
          <a:blip r:embed="rId2"/>
          <a:stretch>
            <a:fillRect/>
          </a:stretch>
        </p:blipFill>
        <p:spPr>
          <a:xfrm>
            <a:off x="132489" y="45606"/>
            <a:ext cx="3834599" cy="67244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0" y="0"/>
            <a:ext cx="12192000" cy="6858000"/>
          </a:xfrm>
        </p:spPr>
        <p:txBody>
          <a:bodyPr>
            <a:normAutofit lnSpcReduction="10000"/>
          </a:bodyPr>
          <a:lstStyle/>
          <a:p>
            <a:pPr xmlns:a="http://schemas.openxmlformats.org/drawingml/2006/main" algn="ctr">
              <a:lnSpc>
                <a:spcPct val="110000"/>
              </a:lnSpc>
              <a:buNone/>
              <a:bidi/>
            </a:pPr>
            <a:r xmlns:a="http://schemas.openxmlformats.org/drawingml/2006/main">
              <a:rPr lang="ar" sz="5200" b="1" dirty="0">
                <a:solidFill>
                  <a:srgbClr val="C00000"/>
                </a:solidFill>
                <a:latin typeface="Times New Roman" pitchFamily="18" charset="0"/>
                <a:cs typeface="Times New Roman" pitchFamily="18" charset="0"/>
              </a:rPr>
              <a:t>1- التنفس الطبيعي (المجرى الهوائي) </a:t>
            </a:r>
            <a:r xmlns:a="http://schemas.openxmlformats.org/drawingml/2006/main">
              <a:rPr lang="ar" sz="5200" dirty="0">
                <a:latin typeface="Times New Roman" pitchFamily="18" charset="0"/>
                <a:cs typeface="Times New Roman" pitchFamily="18" charset="0"/>
              </a:rPr>
              <a:t>:</a:t>
            </a:r>
            <a:endParaRPr xmlns:a="http://schemas.openxmlformats.org/drawingml/2006/main" lang="en-US" sz="5200" dirty="0">
              <a:latin typeface="Times New Roman" pitchFamily="18" charset="0"/>
              <a:cs typeface="Times New Roman" pitchFamily="18" charset="0"/>
            </a:endParaRPr>
          </a:p>
          <a:p>
            <a:pPr xmlns:a="http://schemas.openxmlformats.org/drawingml/2006/main" eaLnBrk="1" hangingPunct="1">
              <a:lnSpc>
                <a:spcPct val="110000"/>
              </a:lnSpc>
              <a:buNone/>
              <a:bidi/>
            </a:pPr>
            <a:r xmlns:a="http://schemas.openxmlformats.org/drawingml/2006/main">
              <a:rPr lang="ar" sz="3600" b="1" dirty="0">
                <a:latin typeface="Times New Roman" pitchFamily="18" charset="0"/>
                <a:cs typeface="Times New Roman" pitchFamily="18" charset="0"/>
              </a:rPr>
              <a:t>بدء التنفس</a:t>
            </a:r>
          </a:p>
          <a:p>
            <a:pPr xmlns:a="http://schemas.openxmlformats.org/drawingml/2006/main" eaLnBrk="1" hangingPunct="1">
              <a:lnSpc>
                <a:spcPct val="110000"/>
              </a:lnSpc>
              <a:buNone/>
              <a:bidi/>
            </a:pPr>
            <a:r xmlns:a="http://schemas.openxmlformats.org/drawingml/2006/main">
              <a:rPr lang="ar" sz="3600" dirty="0">
                <a:latin typeface="Times New Roman" pitchFamily="18" charset="0"/>
                <a:cs typeface="Times New Roman" pitchFamily="18" charset="0"/>
              </a:rPr>
              <a:t>أ. العوامل الكيميائية التي تحفز التنفس: نقص الأكسجين، فرط ثاني أكسيد الكربون، انخفاض درجة الحموضة</a:t>
            </a:r>
          </a:p>
          <a:p>
            <a:pPr xmlns:a="http://schemas.openxmlformats.org/drawingml/2006/main" lvl="0">
              <a:lnSpc>
                <a:spcPct val="110000"/>
              </a:lnSpc>
              <a:buNone/>
              <a:bidi/>
            </a:pPr>
            <a:r xmlns:a="http://schemas.openxmlformats.org/drawingml/2006/main">
              <a:rPr lang="ar" sz="3600" dirty="0">
                <a:latin typeface="Times New Roman" pitchFamily="18" charset="0"/>
                <a:cs typeface="Times New Roman" pitchFamily="18" charset="0"/>
              </a:rPr>
              <a:t>ب. المنبهات الحرارية: يترك المولود البيئة الدافئة إلى جو أكثر برودة. تنتقل النبضات الحسية إلى الجلد إلى مركز التنفس في النخاع.</a:t>
            </a:r>
          </a:p>
          <a:p>
            <a:pPr xmlns:a="http://schemas.openxmlformats.org/drawingml/2006/main" lvl="0">
              <a:lnSpc>
                <a:spcPct val="110000"/>
              </a:lnSpc>
              <a:buNone/>
              <a:bidi/>
            </a:pPr>
            <a:r xmlns:a="http://schemas.openxmlformats.org/drawingml/2006/main">
              <a:rPr lang="ar" sz="3600" dirty="0">
                <a:latin typeface="Times New Roman" pitchFamily="18" charset="0"/>
                <a:cs typeface="Times New Roman" pitchFamily="18" charset="0"/>
              </a:rPr>
              <a:t>ج. إزالة سوائل رئة الجنين: الضغط على الصدر عند المرور عبر قناة الولادة "الضغط الصدري"</a:t>
            </a:r>
          </a:p>
          <a:p>
            <a:pPr xmlns:a="http://schemas.openxmlformats.org/drawingml/2006/main" lvl="0">
              <a:lnSpc>
                <a:spcPct val="110000"/>
              </a:lnSpc>
              <a:buNone/>
              <a:bidi/>
            </a:pPr>
            <a:r xmlns:a="http://schemas.openxmlformats.org/drawingml/2006/main">
              <a:rPr lang="ar" sz="3600" dirty="0">
                <a:latin typeface="Times New Roman" pitchFamily="18" charset="0"/>
                <a:cs typeface="Times New Roman" pitchFamily="18" charset="0"/>
              </a:rPr>
              <a:t>د. توسع الحويصلات الهوائية</a:t>
            </a:r>
            <a:endParaRPr xmlns:a="http://schemas.openxmlformats.org/drawingml/2006/main"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التوزيع</a:t>
            </a:r>
            <a:endParaRPr xmlns:a="http://schemas.openxmlformats.org/drawingml/2006/main" lang="en-US" sz="6000" b="1" dirty="0">
              <a:solidFill>
                <a:srgbClr val="C00000"/>
              </a:solidFill>
            </a:endParaRPr>
          </a:p>
        </p:txBody>
      </p:sp>
      <p:sp>
        <p:nvSpPr>
          <p:cNvPr id="3" name="Content Placeholder 2"/>
          <p:cNvSpPr>
            <a:spLocks noGrp="1"/>
          </p:cNvSpPr>
          <p:nvPr>
            <p:ph idx="1"/>
          </p:nvPr>
        </p:nvSpPr>
        <p:spPr>
          <a:xfrm>
            <a:off x="0" y="1294228"/>
            <a:ext cx="12192000" cy="5563772"/>
          </a:xfrm>
        </p:spPr>
        <p:txBody>
          <a:bodyPr>
            <a:normAutofit fontScale="92500"/>
          </a:bodyPr>
          <a:lstStyle/>
          <a:p>
            <a:r xmlns:a="http://schemas.openxmlformats.org/drawingml/2006/main">
              <a:rPr lang="ar" sz="4300" dirty="0">
                <a:latin typeface="Times New Roman" pitchFamily="18" charset="0"/>
                <a:cs typeface="Times New Roman" pitchFamily="18" charset="0"/>
              </a:rPr>
              <a:t>انتقال الدورة الدموية للجنين إلى الدورة الدموية لحديثي الولادة.</a:t>
            </a:r>
          </a:p>
          <a:p>
            <a:pPr xmlns:a="http://schemas.openxmlformats.org/drawingml/2006/main" lvl="0">
              <a:bidi/>
            </a:pPr>
            <a:r xmlns:a="http://schemas.openxmlformats.org/drawingml/2006/main">
              <a:rPr lang="ar" sz="4300" dirty="0">
                <a:latin typeface="Times New Roman" pitchFamily="18" charset="0"/>
                <a:cs typeface="Times New Roman" pitchFamily="18" charset="0"/>
              </a:rPr>
              <a:t>التغييرات الدورة الدموية تسمح للدم بالتدفق عبر الرئتين.</a:t>
            </a:r>
          </a:p>
          <a:p>
            <a:pPr xmlns:a="http://schemas.openxmlformats.org/drawingml/2006/main" marL="0" lvl="0" indent="0">
              <a:buNone/>
              <a:bidi/>
            </a:pPr>
            <a:r xmlns:a="http://schemas.openxmlformats.org/drawingml/2006/main">
              <a:rPr lang="ar" sz="4300" b="1" u="sng" dirty="0">
                <a:solidFill>
                  <a:srgbClr val="C00000"/>
                </a:solidFill>
                <a:latin typeface="Times New Roman" pitchFamily="18" charset="0"/>
                <a:cs typeface="Times New Roman" pitchFamily="18" charset="0"/>
              </a:rPr>
              <a:t>الإغلاق الوظيفي للتحويلات الجنينية</a:t>
            </a:r>
          </a:p>
          <a:p>
            <a:pPr xmlns:a="http://schemas.openxmlformats.org/drawingml/2006/main">
              <a:buNone/>
              <a:bidi/>
            </a:pPr>
            <a:r xmlns:a="http://schemas.openxmlformats.org/drawingml/2006/main">
              <a:rPr lang="ar" sz="4300" dirty="0">
                <a:latin typeface="Times New Roman" pitchFamily="18" charset="0"/>
                <a:cs typeface="Times New Roman" pitchFamily="18" charset="0"/>
              </a:rPr>
              <a:t>أ) القناة الوريدية:</a:t>
            </a:r>
          </a:p>
          <a:p>
            <a:r xmlns:a="http://schemas.openxmlformats.org/drawingml/2006/main">
              <a:rPr lang="ar" sz="4300" dirty="0">
                <a:latin typeface="Times New Roman" pitchFamily="18" charset="0"/>
                <a:cs typeface="Times New Roman" pitchFamily="18" charset="0"/>
              </a:rPr>
              <a:t>هو عبارة عن تحويلة تربط الوريد السري بالوريد الأجوف السفلي.</a:t>
            </a:r>
          </a:p>
          <a:p>
            <a:r xmlns:a="http://schemas.openxmlformats.org/drawingml/2006/main">
              <a:rPr lang="ar" sz="4300" dirty="0">
                <a:latin typeface="Times New Roman" pitchFamily="18" charset="0"/>
                <a:cs typeface="Times New Roman" pitchFamily="18" charset="0"/>
              </a:rPr>
              <a:t>تضييق بعد تثبيت الحبل.</a:t>
            </a:r>
          </a:p>
          <a:p>
            <a:r xmlns:a="http://schemas.openxmlformats.org/drawingml/2006/main">
              <a:rPr lang="ar" sz="4300" dirty="0">
                <a:latin typeface="Times New Roman" pitchFamily="18" charset="0"/>
                <a:cs typeface="Times New Roman" pitchFamily="18" charset="0"/>
              </a:rPr>
              <a:t>ستصبح هذه الأربطة (2-3 أشهر).</a:t>
            </a:r>
          </a:p>
          <a:p>
            <a:pPr lvl="0"/>
            <a:endParaRPr lang="en-US" sz="44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lstStyle/>
          <a:p>
            <a:r xmlns:a="http://schemas.openxmlformats.org/drawingml/2006/main">
              <a:rPr lang="ar" b="1" dirty="0">
                <a:solidFill>
                  <a:srgbClr val="C00000"/>
                </a:solidFill>
                <a:latin typeface="Times New Roman" pitchFamily="18" charset="0"/>
                <a:cs typeface="Times New Roman" pitchFamily="18" charset="0"/>
              </a:rPr>
              <a:t>الإغلاق الوظيفي للتحويلات الجنينية</a:t>
            </a:r>
            <a:endParaRPr xmlns:a="http://schemas.openxmlformats.org/drawingml/2006/main" lang="en-US" b="1" dirty="0">
              <a:solidFill>
                <a:srgbClr val="C00000"/>
              </a:solidFill>
            </a:endParaRPr>
          </a:p>
        </p:txBody>
      </p:sp>
      <p:sp>
        <p:nvSpPr>
          <p:cNvPr id="3" name="Content Placeholder 2"/>
          <p:cNvSpPr>
            <a:spLocks noGrp="1"/>
          </p:cNvSpPr>
          <p:nvPr>
            <p:ph idx="1"/>
          </p:nvPr>
        </p:nvSpPr>
        <p:spPr>
          <a:xfrm>
            <a:off x="0" y="1153551"/>
            <a:ext cx="12084147" cy="5704449"/>
          </a:xfrm>
        </p:spPr>
        <p:txBody>
          <a:bodyPr>
            <a:normAutofit fontScale="92500" lnSpcReduction="20000"/>
          </a:bodyPr>
          <a:lstStyle/>
          <a:p>
            <a:pPr xmlns:a="http://schemas.openxmlformats.org/drawingml/2006/main">
              <a:buNone/>
              <a:bidi/>
            </a:pPr>
            <a:r xmlns:a="http://schemas.openxmlformats.org/drawingml/2006/main">
              <a:rPr lang="ar" sz="4400" u="sng" dirty="0">
                <a:latin typeface="Times New Roman" pitchFamily="18" charset="0"/>
                <a:cs typeface="Times New Roman" pitchFamily="18" charset="0"/>
              </a:rPr>
              <a:t>ب) الثقب </a:t>
            </a:r>
            <a:r xmlns:a="http://schemas.openxmlformats.org/drawingml/2006/main">
              <a:rPr lang="ar" sz="4400" u="sng" dirty="0" err="1">
                <a:latin typeface="Times New Roman" pitchFamily="18" charset="0"/>
                <a:cs typeface="Times New Roman" pitchFamily="18" charset="0"/>
              </a:rPr>
              <a:t>البيضاوي </a:t>
            </a:r>
            <a:r xmlns:a="http://schemas.openxmlformats.org/drawingml/2006/main">
              <a:rPr lang="ar" sz="4400" u="sng" dirty="0">
                <a:latin typeface="Times New Roman" pitchFamily="18" charset="0"/>
                <a:cs typeface="Times New Roman" pitchFamily="18" charset="0"/>
              </a:rPr>
              <a:t>:</a:t>
            </a:r>
          </a:p>
          <a:p>
            <a:r xmlns:a="http://schemas.openxmlformats.org/drawingml/2006/main">
              <a:rPr lang="ar" sz="4400" dirty="0">
                <a:latin typeface="Times New Roman" pitchFamily="18" charset="0"/>
                <a:cs typeface="Times New Roman" pitchFamily="18" charset="0"/>
              </a:rPr>
              <a:t>هو ثقب صغير يقع بين الأذين الأيمن والأيسر.</a:t>
            </a:r>
          </a:p>
          <a:p>
            <a:r xmlns:a="http://schemas.openxmlformats.org/drawingml/2006/main">
              <a:rPr lang="ar" sz="4400" dirty="0">
                <a:latin typeface="Times New Roman" pitchFamily="18" charset="0"/>
                <a:cs typeface="Times New Roman" pitchFamily="18" charset="0"/>
              </a:rPr>
              <a:t>يغلق وظيفيًا عند إنشاء التنفس</a:t>
            </a:r>
          </a:p>
          <a:p>
            <a:r xmlns:a="http://schemas.openxmlformats.org/drawingml/2006/main">
              <a:rPr lang="ar" sz="4400" dirty="0">
                <a:latin typeface="Times New Roman" pitchFamily="18" charset="0"/>
                <a:cs typeface="Times New Roman" pitchFamily="18" charset="0"/>
              </a:rPr>
              <a:t>قد يستغرق الإغلاق الدائم عدة أشهر.</a:t>
            </a:r>
          </a:p>
          <a:p>
            <a:pPr xmlns:a="http://schemas.openxmlformats.org/drawingml/2006/main">
              <a:buNone/>
              <a:bidi/>
            </a:pPr>
            <a:r xmlns:a="http://schemas.openxmlformats.org/drawingml/2006/main">
              <a:rPr lang="ar" sz="4400" u="sng" dirty="0">
                <a:latin typeface="Times New Roman" pitchFamily="18" charset="0"/>
                <a:cs typeface="Times New Roman" pitchFamily="18" charset="0"/>
              </a:rPr>
              <a:t>ج) القناة الشريانية:</a:t>
            </a:r>
          </a:p>
          <a:p>
            <a:r xmlns:a="http://schemas.openxmlformats.org/drawingml/2006/main">
              <a:rPr lang="ar" sz="4400" dirty="0">
                <a:latin typeface="Times New Roman" pitchFamily="18" charset="0"/>
                <a:cs typeface="Times New Roman" pitchFamily="18" charset="0"/>
              </a:rPr>
              <a:t>هو عبارة عن تحويلة تربط الشريان الرئوي بالقوس الأبهر.</a:t>
            </a:r>
          </a:p>
          <a:p>
            <a:r xmlns:a="http://schemas.openxmlformats.org/drawingml/2006/main">
              <a:rPr lang="ar" sz="4400" dirty="0">
                <a:latin typeface="Times New Roman" pitchFamily="18" charset="0"/>
                <a:cs typeface="Times New Roman" pitchFamily="18" charset="0"/>
              </a:rPr>
              <a:t>يضيق مع تأسيس وظيفة الجهاز التنفسي</a:t>
            </a:r>
          </a:p>
          <a:p>
            <a:r xmlns:a="http://schemas.openxmlformats.org/drawingml/2006/main">
              <a:rPr lang="ar" sz="4400" dirty="0">
                <a:latin typeface="Times New Roman" pitchFamily="18" charset="0"/>
                <a:cs typeface="Times New Roman" pitchFamily="18" charset="0"/>
              </a:rPr>
              <a:t>يصبح رباطًا في (2-3 أشهر).</a:t>
            </a:r>
          </a:p>
          <a:p>
            <a:endParaRPr lang="en-US" sz="4400" dirty="0">
              <a:latin typeface="Times New Roman" pitchFamily="18" charset="0"/>
              <a:cs typeface="Times New Roman" pitchFamily="18" charset="0"/>
            </a:endParaRPr>
          </a:p>
          <a:p>
            <a:pPr>
              <a:buNone/>
            </a:pP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37957"/>
          </a:xfrm>
        </p:spPr>
        <p:txBody>
          <a:bodyPr>
            <a:noAutofit/>
          </a:bodyPr>
          <a:lstStyle/>
          <a:p>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التحولات عند الأطفال حديثي الولادة</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endParaRPr>
          </a:p>
        </p:txBody>
      </p:sp>
      <p:sp>
        <p:nvSpPr>
          <p:cNvPr id="3" name="Content Placeholder 2"/>
          <p:cNvSpPr>
            <a:spLocks noGrp="1"/>
          </p:cNvSpPr>
          <p:nvPr>
            <p:ph idx="1"/>
          </p:nvPr>
        </p:nvSpPr>
        <p:spPr>
          <a:xfrm>
            <a:off x="0" y="1237957"/>
            <a:ext cx="12192000" cy="5620043"/>
          </a:xfrm>
        </p:spPr>
        <p:txBody>
          <a:bodyPr>
            <a:normAutofit fontScale="85000" lnSpcReduction="20000"/>
          </a:bodyPr>
          <a:lstStyle/>
          <a:p>
            <a:pPr xmlns:a="http://schemas.openxmlformats.org/drawingml/2006/main">
              <a:buNone/>
              <a:bidi/>
            </a:pPr>
            <a:r xmlns:a="http://schemas.openxmlformats.org/drawingml/2006/main">
              <a:rPr lang="ar" sz="3800" b="1" u="sng" dirty="0">
                <a:latin typeface="Times New Roman" pitchFamily="18" charset="0"/>
                <a:cs typeface="Times New Roman" pitchFamily="18" charset="0"/>
              </a:rPr>
              <a:t>قبل الولادة</a:t>
            </a:r>
            <a:endParaRPr xmlns:a="http://schemas.openxmlformats.org/drawingml/2006/main" lang="en-US" sz="3800" b="1" dirty="0">
              <a:latin typeface="Times New Roman" pitchFamily="18" charset="0"/>
              <a:cs typeface="Times New Roman" pitchFamily="18" charset="0"/>
            </a:endParaRPr>
          </a:p>
          <a:p>
            <a:pPr xmlns:a="http://schemas.openxmlformats.org/drawingml/2006/main">
              <a:buNone/>
              <a:bidi/>
            </a:pPr>
            <a:r xmlns:a="http://schemas.openxmlformats.org/drawingml/2006/main">
              <a:rPr lang="ar" sz="3800" dirty="0">
                <a:latin typeface="Times New Roman" pitchFamily="18" charset="0"/>
                <a:cs typeface="Times New Roman" pitchFamily="18" charset="0"/>
              </a:rPr>
              <a:t>-انقباض الشرايين الرئوية </a:t>
            </a:r>
            <a:r xmlns:a="http://schemas.openxmlformats.org/drawingml/2006/main">
              <a:rPr lang="ar" sz="3800" dirty="0">
                <a:latin typeface="Times New Roman" pitchFamily="18" charset="0"/>
                <a:cs typeface="Times New Roman" pitchFamily="18" charset="0"/>
              </a:rPr>
              <a:t>يؤدي إلى </a:t>
            </a:r>
            <a:r xmlns:a="http://schemas.openxmlformats.org/drawingml/2006/main">
              <a:rPr lang="ar" sz="3800" dirty="0">
                <a:latin typeface="Times New Roman" pitchFamily="18" charset="0"/>
                <a:cs typeface="Times New Roman" pitchFamily="18" charset="0"/>
              </a:rPr>
              <a:t>ارتفاع الضغط في الدائرة الرئوية</a:t>
            </a:r>
            <a:endParaRPr xmlns:a="http://schemas.openxmlformats.org/drawingml/2006/main" lang="en-US" sz="3800" dirty="0">
              <a:latin typeface="Times New Roman" pitchFamily="18" charset="0"/>
              <a:cs typeface="Times New Roman" pitchFamily="18" charset="0"/>
            </a:endParaRPr>
          </a:p>
          <a:p>
            <a:pPr xmlns:a="http://schemas.openxmlformats.org/drawingml/2006/main">
              <a:buNone/>
              <a:bidi/>
            </a:pPr>
            <a:r xmlns:a="http://schemas.openxmlformats.org/drawingml/2006/main">
              <a:rPr lang="ar" sz="3800" dirty="0">
                <a:latin typeface="Times New Roman" pitchFamily="18" charset="0"/>
                <a:cs typeface="Times New Roman" pitchFamily="18" charset="0"/>
              </a:rPr>
              <a:t>- </a:t>
            </a:r>
            <a:r xmlns:a="http://schemas.openxmlformats.org/drawingml/2006/main">
              <a:rPr lang="ar" sz="3800" dirty="0">
                <a:latin typeface="Times New Roman" pitchFamily="18" charset="0"/>
                <a:cs typeface="Times New Roman" pitchFamily="18" charset="0"/>
              </a:rPr>
              <a:t>الشرايين السرية التي تساعد على دوران المشيمة منخفضة الضغط تؤدي إلى انخفاض الضغط في الدائرة الجهازية </a:t>
            </a:r>
            <a:r xmlns:a="http://schemas.openxmlformats.org/drawingml/2006/main">
              <a:rPr lang="ar" sz="3800" u="sng" dirty="0">
                <a:latin typeface="Times New Roman" pitchFamily="18" charset="0"/>
                <a:cs typeface="Times New Roman" pitchFamily="18" charset="0"/>
              </a:rPr>
              <a:t>ثم </a:t>
            </a:r>
            <a:r xmlns:a="http://schemas.openxmlformats.org/drawingml/2006/main">
              <a:rPr lang="ar" sz="3800" dirty="0">
                <a:latin typeface="Times New Roman" pitchFamily="18" charset="0"/>
                <a:cs typeface="Times New Roman" pitchFamily="18" charset="0"/>
              </a:rPr>
              <a:t>يؤدي كل ذلك إلى </a:t>
            </a:r>
            <a:r xmlns:a="http://schemas.openxmlformats.org/drawingml/2006/main">
              <a:rPr lang="ar" sz="3800" dirty="0">
                <a:latin typeface="Times New Roman" pitchFamily="18" charset="0"/>
                <a:cs typeface="Times New Roman" pitchFamily="18" charset="0"/>
              </a:rPr>
              <a:t>تدفق دم رئوي </a:t>
            </a:r>
            <a:endParaRPr xmlns:a="http://schemas.openxmlformats.org/drawingml/2006/main" lang="en-US" sz="3800" dirty="0">
              <a:latin typeface="Times New Roman" pitchFamily="18" charset="0"/>
              <a:cs typeface="Times New Roman" pitchFamily="18" charset="0"/>
            </a:endParaRPr>
            <a:r xmlns:a="http://schemas.openxmlformats.org/drawingml/2006/main">
              <a:rPr lang="ar" sz="3800" u="sng" dirty="0">
                <a:latin typeface="Times New Roman" pitchFamily="18" charset="0"/>
                <a:cs typeface="Times New Roman" pitchFamily="18" charset="0"/>
              </a:rPr>
              <a:t>قليل جدًا</a:t>
            </a:r>
          </a:p>
          <a:p>
            <a:pPr xmlns:a="http://schemas.openxmlformats.org/drawingml/2006/main">
              <a:buNone/>
              <a:bidi/>
            </a:pPr>
            <a:r xmlns:a="http://schemas.openxmlformats.org/drawingml/2006/main">
              <a:rPr lang="ar" sz="3800" dirty="0">
                <a:latin typeface="Times New Roman" pitchFamily="18" charset="0"/>
                <a:cs typeface="Times New Roman" pitchFamily="18" charset="0"/>
              </a:rPr>
              <a:t>- يتم تحويل تدفق الدم عبر </a:t>
            </a:r>
            <a:r xmlns:a="http://schemas.openxmlformats.org/drawingml/2006/main">
              <a:rPr lang="ar" sz="3800" dirty="0" err="1">
                <a:latin typeface="Times New Roman" pitchFamily="18" charset="0"/>
                <a:cs typeface="Times New Roman" pitchFamily="18" charset="0"/>
              </a:rPr>
              <a:t>القناة</a:t>
            </a:r>
            <a:r xmlns:a="http://schemas.openxmlformats.org/drawingml/2006/main">
              <a:rPr lang="ar" sz="3800" dirty="0">
                <a:latin typeface="Times New Roman" pitchFamily="18" charset="0"/>
                <a:cs typeface="Times New Roman" pitchFamily="18" charset="0"/>
              </a:rPr>
              <a:t> </a:t>
            </a:r>
            <a:r xmlns:a="http://schemas.openxmlformats.org/drawingml/2006/main">
              <a:rPr lang="ar" sz="3800" dirty="0" err="1">
                <a:latin typeface="Times New Roman" pitchFamily="18" charset="0"/>
                <a:cs typeface="Times New Roman" pitchFamily="18" charset="0"/>
              </a:rPr>
              <a:t>شرياني</a:t>
            </a:r>
            <a:endParaRPr xmlns:a="http://schemas.openxmlformats.org/drawingml/2006/main" lang="en-US" sz="3800" dirty="0">
              <a:latin typeface="Times New Roman" pitchFamily="18" charset="0"/>
              <a:cs typeface="Times New Roman" pitchFamily="18" charset="0"/>
            </a:endParaRPr>
          </a:p>
          <a:p>
            <a:pPr xmlns:a="http://schemas.openxmlformats.org/drawingml/2006/main">
              <a:buNone/>
              <a:bidi/>
            </a:pPr>
            <a:r xmlns:a="http://schemas.openxmlformats.org/drawingml/2006/main">
              <a:rPr lang="ar" sz="3800" b="1" u="sng" dirty="0">
                <a:solidFill>
                  <a:srgbClr val="C00000"/>
                </a:solidFill>
                <a:latin typeface="Times New Roman" pitchFamily="18" charset="0"/>
                <a:cs typeface="Times New Roman" pitchFamily="18" charset="0"/>
              </a:rPr>
              <a:t>بعد الولادة</a:t>
            </a:r>
          </a:p>
          <a:p>
            <a:pPr xmlns:a="http://schemas.openxmlformats.org/drawingml/2006/main">
              <a:buNone/>
              <a:bidi/>
            </a:pPr>
            <a:r xmlns:a="http://schemas.openxmlformats.org/drawingml/2006/main">
              <a:rPr lang="ar" sz="3800" dirty="0">
                <a:latin typeface="Times New Roman" pitchFamily="18" charset="0"/>
                <a:cs typeface="Times New Roman" pitchFamily="18" charset="0"/>
              </a:rPr>
              <a:t>*تتمدد الرئتين بالهواء</a:t>
            </a:r>
          </a:p>
          <a:p>
            <a:pPr xmlns:a="http://schemas.openxmlformats.org/drawingml/2006/main">
              <a:buNone/>
              <a:bidi/>
            </a:pPr>
            <a:r xmlns:a="http://schemas.openxmlformats.org/drawingml/2006/main">
              <a:rPr lang="ar" sz="3800" dirty="0">
                <a:latin typeface="Times New Roman" pitchFamily="18" charset="0"/>
                <a:cs typeface="Times New Roman" pitchFamily="18" charset="0"/>
              </a:rPr>
              <a:t>* سائل رئة الجنين يخرج من الحويصلات الهوائية</a:t>
            </a:r>
          </a:p>
          <a:p>
            <a:pPr xmlns:a="http://schemas.openxmlformats.org/drawingml/2006/main">
              <a:buNone/>
              <a:bidi/>
            </a:pPr>
            <a:r xmlns:a="http://schemas.openxmlformats.org/drawingml/2006/main">
              <a:rPr lang="ar" sz="3800" dirty="0">
                <a:latin typeface="Times New Roman" pitchFamily="18" charset="0"/>
                <a:cs typeface="Times New Roman" pitchFamily="18" charset="0"/>
              </a:rPr>
              <a:t>* </a:t>
            </a:r>
            <a:r xmlns:a="http://schemas.openxmlformats.org/drawingml/2006/main">
              <a:rPr lang="ar" sz="3800" dirty="0">
                <a:latin typeface="Times New Roman" pitchFamily="18" charset="0"/>
                <a:cs typeface="Times New Roman" pitchFamily="18" charset="0"/>
              </a:rPr>
              <a:t>تمدد الشرايين الرئوية </a:t>
            </a:r>
            <a:r xmlns:a="http://schemas.openxmlformats.org/drawingml/2006/main">
              <a:rPr lang="ar" sz="3800" dirty="0">
                <a:latin typeface="Times New Roman" pitchFamily="18" charset="0"/>
                <a:cs typeface="Times New Roman" pitchFamily="18" charset="0"/>
              </a:rPr>
              <a:t>يؤدي إلى </a:t>
            </a:r>
            <a:r xmlns:a="http://schemas.openxmlformats.org/drawingml/2006/main">
              <a:rPr lang="ar" sz="3800" u="sng" dirty="0">
                <a:latin typeface="Times New Roman" pitchFamily="18" charset="0"/>
                <a:cs typeface="Times New Roman" pitchFamily="18" charset="0"/>
              </a:rPr>
              <a:t>انخفاض </a:t>
            </a:r>
            <a:r xmlns:a="http://schemas.openxmlformats.org/drawingml/2006/main">
              <a:rPr lang="ar" sz="3800" dirty="0">
                <a:latin typeface="Times New Roman" pitchFamily="18" charset="0"/>
                <a:cs typeface="Times New Roman" pitchFamily="18" charset="0"/>
              </a:rPr>
              <a:t>الضغط في الدائرة الرئوية</a:t>
            </a:r>
            <a:endParaRPr xmlns:a="http://schemas.openxmlformats.org/drawingml/2006/main" lang="en-US" sz="3800" dirty="0">
              <a:latin typeface="Times New Roman" pitchFamily="18" charset="0"/>
              <a:cs typeface="Times New Roman" pitchFamily="18" charset="0"/>
            </a:endParaRPr>
          </a:p>
          <a:p>
            <a:pPr xmlns:a="http://schemas.openxmlformats.org/drawingml/2006/main">
              <a:buNone/>
              <a:bidi/>
            </a:pPr>
            <a:r xmlns:a="http://schemas.openxmlformats.org/drawingml/2006/main">
              <a:rPr lang="ar" sz="3800" dirty="0">
                <a:latin typeface="Times New Roman" pitchFamily="18" charset="0"/>
                <a:cs typeface="Times New Roman" pitchFamily="18" charset="0"/>
              </a:rPr>
              <a:t>*عندما يتم ضغط الشرايين والأوردة السرية، فإن الضغط المرتفع في الدائرة الجهازية </a:t>
            </a:r>
            <a:r xmlns:a="http://schemas.openxmlformats.org/drawingml/2006/main">
              <a:rPr lang="ar" sz="3800" u="sng" dirty="0">
                <a:latin typeface="Times New Roman" pitchFamily="18" charset="0"/>
                <a:cs typeface="Times New Roman" pitchFamily="18" charset="0"/>
              </a:rPr>
              <a:t>يؤدي إلى زيادة كبيرة </a:t>
            </a:r>
            <a:r xmlns:a="http://schemas.openxmlformats.org/drawingml/2006/main">
              <a:rPr lang="ar" sz="3800" dirty="0">
                <a:latin typeface="Times New Roman" pitchFamily="18" charset="0"/>
                <a:cs typeface="Times New Roman" pitchFamily="18" charset="0"/>
              </a:rPr>
              <a:t>في تدفق الدم الرئوي</a:t>
            </a:r>
            <a:endParaRPr xmlns:a="http://schemas.openxmlformats.org/drawingml/2006/main" lang="en-US" sz="38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 y="298676"/>
            <a:ext cx="11943471" cy="537712"/>
          </a:xfrm>
          <a:solidFill>
            <a:srgbClr val="D3D3FF">
              <a:alpha val="50195"/>
            </a:srgbClr>
          </a:solidFill>
        </p:spPr>
        <p:txBody>
          <a:bodyPr vert="horz" wrap="square" lIns="90000" tIns="46800" rIns="90000" bIns="46800" rtlCol="0" anchor="ctr">
            <a:spAutoFit/>
          </a:bodyPr>
          <a:lstStyle/>
          <a:p>
            <a:pPr xmlns:a="http://schemas.openxmlformats.org/drawingml/2006/main"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bidi/>
            </a:pPr>
            <a:r xmlns:a="http://schemas.openxmlformats.org/drawingml/2006/main">
              <a:rPr lang="ar" sz="3200" b="1" dirty="0">
                <a:solidFill>
                  <a:srgbClr val="A50021"/>
                </a:solidFill>
                <a:latin typeface="Times New Roman" pitchFamily="18" charset="0"/>
                <a:cs typeface="Times New Roman" pitchFamily="18" charset="0"/>
              </a:rPr>
              <a:t>تتمدد الأوعية الدموية الرئوية، مما يؤدي إلى زيادة تدفق الدم إلى الرئتين</a:t>
            </a:r>
          </a:p>
        </p:txBody>
      </p:sp>
      <p:graphicFrame>
        <p:nvGraphicFramePr>
          <p:cNvPr id="3074" name="Object 3"/>
          <p:cNvGraphicFramePr>
            <a:graphicFrameLocks noChangeAspect="1"/>
          </p:cNvGraphicFramePr>
          <p:nvPr/>
        </p:nvGraphicFramePr>
        <p:xfrm>
          <a:off x="1528689" y="1219200"/>
          <a:ext cx="9144000" cy="5638800"/>
        </p:xfrm>
        <a:graphic>
          <a:graphicData uri="http://schemas.openxmlformats.org/presentationml/2006/ole">
            <mc:AlternateContent xmlns:mc="http://schemas.openxmlformats.org/markup-compatibility/2006">
              <mc:Choice xmlns:v="urn:schemas-microsoft-com:vml" Requires="v">
                <p:oleObj spid="_x0000_s2170" r:id="rId4" imgW="5695238" imgH="3914286" progId="">
                  <p:embed/>
                </p:oleObj>
              </mc:Choice>
              <mc:Fallback>
                <p:oleObj r:id="rId4" imgW="5695238" imgH="3914286" progId="">
                  <p:embed/>
                  <p:pic>
                    <p:nvPicPr>
                      <p:cNvPr id="307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689" y="1219200"/>
                        <a:ext cx="9144000" cy="5638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
          <p:cNvPicPr/>
          <p:nvPr/>
        </p:nvPicPr>
        <p:blipFill>
          <a:blip r:embed="rId2" cstate="print"/>
          <a:srcRect/>
          <a:stretch>
            <a:fillRect/>
          </a:stretch>
        </p:blipFill>
        <p:spPr bwMode="auto">
          <a:xfrm>
            <a:off x="257907" y="76200"/>
            <a:ext cx="11657427" cy="6705600"/>
          </a:xfrm>
          <a:prstGeom prst="rect">
            <a:avLst/>
          </a:prstGeom>
          <a:noFill/>
          <a:effectLst>
            <a:outerShdw dist="107763" dir="13500000" algn="ctr" rotWithShape="0">
              <a:srgbClr val="000000"/>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0"/>
            <a:ext cx="12051323" cy="1417638"/>
          </a:xfrm>
        </p:spPr>
        <p:txBody>
          <a:bodyPr>
            <a:normAutofit fontScale="90000"/>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تنظيم درجة حرارة الأطفال حديثي الولادة (الحماية الحرارية </a:t>
            </a:r>
            <a:r xmlns:a="http://schemas.openxmlformats.org/drawingml/2006/main">
              <a:rPr lang="ar" sz="5300" b="1" dirty="0">
                <a:solidFill>
                  <a:srgbClr val="C00000"/>
                </a:solidFill>
                <a:latin typeface="Times New Roman" pitchFamily="18" charset="0"/>
                <a:cs typeface="Times New Roman" pitchFamily="18" charset="0"/>
              </a:rPr>
              <a:t>)</a:t>
            </a:r>
            <a:br xmlns:a="http://schemas.openxmlformats.org/drawingml/2006/main">
              <a:rPr lang="en-US" sz="5300" b="1" dirty="0">
                <a:solidFill>
                  <a:srgbClr val="C00000"/>
                </a:solidFill>
                <a:latin typeface="Times New Roman" pitchFamily="18" charset="0"/>
                <a:cs typeface="Times New Roman" pitchFamily="18" charset="0"/>
              </a:rPr>
            </a:br>
            <a:endParaRPr xmlns:a="http://schemas.openxmlformats.org/drawingml/2006/main" lang="en-US" sz="53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887200" cy="5257800"/>
          </a:xfrm>
        </p:spPr>
        <p:txBody>
          <a:bodyPr>
            <a:normAutofit/>
          </a:bodyPr>
          <a:lstStyle/>
          <a:p>
            <a:pPr xmlns:a="http://schemas.openxmlformats.org/drawingml/2006/main" lvl="0">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الطبيعي: 36.5 إلى 37.3 درجة مئوية (97.7 -99.2 درجة فهرنهايت)</a:t>
            </a:r>
          </a:p>
          <a:p>
            <a:pPr xmlns:a="http://schemas.openxmlformats.org/drawingml/2006/main">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يعتبر تنظيم درجة الحرارة أمرًا مهمًا في عملية الانتقال والاستقرار الأولي وبقاء الطفل حديث الولادة</a:t>
            </a:r>
          </a:p>
          <a:p>
            <a:pPr xmlns:a="http://schemas.openxmlformats.org/drawingml/2006/main">
              <a:buFont typeface="Wingdings" panose="05000000000000000000" pitchFamily="2" charset="2"/>
              <a:buChar char="§"/>
              <a:bidi/>
            </a:pPr>
            <a:r xmlns:a="http://schemas.openxmlformats.org/drawingml/2006/main">
              <a:rPr lang="ar" sz="4200" dirty="0">
                <a:latin typeface="Times New Roman" pitchFamily="18" charset="0"/>
                <a:cs typeface="Times New Roman" pitchFamily="18" charset="0"/>
              </a:rPr>
              <a:t>تكون درجة حرارة الطفل حديث الولادة داخل الرحم أعلى من درجة حرارة الأم عادة بمقدار 0.5 درجة مئوية.</a:t>
            </a:r>
          </a:p>
          <a:p>
            <a:pPr>
              <a:buFont typeface="Wingdings" panose="05000000000000000000" pitchFamily="2" charset="2"/>
              <a:buChar char="§"/>
            </a:pPr>
            <a:endParaRPr lang="en-US" sz="4200" dirty="0">
              <a:latin typeface="Times New Roman" pitchFamily="18" charset="0"/>
              <a:cs typeface="Times New Roman" pitchFamily="18" charset="0"/>
            </a:endParaRPr>
          </a:p>
          <a:p>
            <a:pPr>
              <a:buFont typeface="Wingdings" panose="05000000000000000000" pitchFamily="2" charset="2"/>
              <a:buChar char="§"/>
            </a:pPr>
            <a:endParaRPr lang="en-US" sz="4200" dirty="0">
              <a:latin typeface="Times New Roman" pitchFamily="18" charset="0"/>
              <a:cs typeface="Times New Roman" pitchFamily="18" charset="0"/>
            </a:endParaRPr>
          </a:p>
          <a:p>
            <a:pPr>
              <a:buNone/>
            </a:pPr>
            <a:endParaRPr lang="en-US" sz="4200" dirty="0">
              <a:latin typeface="Times New Roman" pitchFamily="18" charset="0"/>
              <a:cs typeface="Times New Roman" pitchFamily="18" charset="0"/>
            </a:endParaRPr>
          </a:p>
          <a:p>
            <a:pPr lvl="0">
              <a:buNone/>
            </a:pPr>
            <a:endParaRPr lang="en-US" sz="4200" dirty="0">
              <a:latin typeface="Times New Roman" pitchFamily="18" charset="0"/>
              <a:cs typeface="Times New Roman"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8474"/>
            <a:ext cx="12041945" cy="6858000"/>
          </a:xfrm>
        </p:spPr>
        <p:txBody>
          <a:bodyPr>
            <a:normAutofit/>
          </a:bodyPr>
          <a:lstStyle/>
          <a:p>
            <a:pPr xmlns:a="http://schemas.openxmlformats.org/drawingml/2006/main" algn="ctr">
              <a:buNone/>
              <a:bidi/>
            </a:pPr>
            <a:r xmlns:a="http://schemas.openxmlformats.org/drawingml/2006/main">
              <a:rPr lang="ar" sz="4400" b="1" dirty="0">
                <a:solidFill>
                  <a:srgbClr val="C00000"/>
                </a:solidFill>
                <a:latin typeface="Times New Roman" pitchFamily="18" charset="0"/>
                <a:cs typeface="Times New Roman" pitchFamily="18" charset="0"/>
              </a:rPr>
              <a:t>إن الفشل في الحفاظ على الطفل حديث الولادة في الحالة الحرارية المحايدة يمكن أن يؤدي إلى ما يلي:</a:t>
            </a:r>
          </a:p>
          <a:p>
            <a:pPr xmlns:a="http://schemas.openxmlformats.org/drawingml/2006/main" lvl="0">
              <a:bidi/>
            </a:pPr>
            <a:r xmlns:a="http://schemas.openxmlformats.org/drawingml/2006/main">
              <a:rPr lang="ar" sz="3600" dirty="0">
                <a:latin typeface="Times New Roman" pitchFamily="18" charset="0"/>
                <a:cs typeface="Times New Roman" pitchFamily="18" charset="0"/>
              </a:rPr>
              <a:t>زيادة استهلاك الجلوكوز</a:t>
            </a:r>
          </a:p>
          <a:p>
            <a:pPr xmlns:a="http://schemas.openxmlformats.org/drawingml/2006/main" lvl="0">
              <a:bidi/>
            </a:pPr>
            <a:r xmlns:a="http://schemas.openxmlformats.org/drawingml/2006/main">
              <a:rPr lang="ar" sz="3600" dirty="0">
                <a:latin typeface="Times New Roman" pitchFamily="18" charset="0"/>
                <a:cs typeface="Times New Roman" pitchFamily="18" charset="0"/>
              </a:rPr>
              <a:t>زيادة استهلاك الأكسجين</a:t>
            </a:r>
          </a:p>
          <a:p>
            <a:pPr xmlns:a="http://schemas.openxmlformats.org/drawingml/2006/main" lvl="0">
              <a:bidi/>
            </a:pPr>
            <a:r xmlns:a="http://schemas.openxmlformats.org/drawingml/2006/main">
              <a:rPr lang="ar" sz="3600" dirty="0">
                <a:latin typeface="Times New Roman" pitchFamily="18" charset="0"/>
                <a:cs typeface="Times New Roman" pitchFamily="18" charset="0"/>
              </a:rPr>
              <a:t>زيادة الضائقة التنفسية</a:t>
            </a:r>
          </a:p>
          <a:p>
            <a:pPr xmlns:a="http://schemas.openxmlformats.org/drawingml/2006/main" lvl="0">
              <a:bidi/>
            </a:pPr>
            <a:r xmlns:a="http://schemas.openxmlformats.org/drawingml/2006/main">
              <a:rPr lang="ar" sz="3600" dirty="0">
                <a:latin typeface="Times New Roman" pitchFamily="18" charset="0"/>
                <a:cs typeface="Times New Roman" pitchFamily="18" charset="0"/>
              </a:rPr>
              <a:t>زيادة مقاومة الرئة</a:t>
            </a:r>
          </a:p>
          <a:p>
            <a:pPr xmlns:a="http://schemas.openxmlformats.org/drawingml/2006/main" lvl="0">
              <a:bidi/>
            </a:pPr>
            <a:r xmlns:a="http://schemas.openxmlformats.org/drawingml/2006/main">
              <a:rPr lang="ar" sz="3600" dirty="0">
                <a:latin typeface="Times New Roman" pitchFamily="18" charset="0"/>
                <a:cs typeface="Times New Roman" pitchFamily="18" charset="0"/>
              </a:rPr>
              <a:t>انقباض الأوعية الدموية أو توسع الأوعية الدموية</a:t>
            </a:r>
          </a:p>
          <a:p>
            <a:pPr xmlns:a="http://schemas.openxmlformats.org/drawingml/2006/main" lvl="0">
              <a:bidi/>
            </a:pPr>
            <a:r xmlns:a="http://schemas.openxmlformats.org/drawingml/2006/main">
              <a:rPr lang="ar" sz="3600" dirty="0">
                <a:latin typeface="Times New Roman" pitchFamily="18" charset="0"/>
                <a:cs typeface="Times New Roman" pitchFamily="18" charset="0"/>
              </a:rPr>
              <a:t>انخفاض تدفق الدم إلى الأعضاء الحيوية</a:t>
            </a:r>
          </a:p>
          <a:p>
            <a:pPr xmlns:a="http://schemas.openxmlformats.org/drawingml/2006/main" lvl="0">
              <a:bidi/>
            </a:pPr>
            <a:r xmlns:a="http://schemas.openxmlformats.org/drawingml/2006/main">
              <a:rPr lang="ar" sz="3600" dirty="0">
                <a:latin typeface="Times New Roman" pitchFamily="18" charset="0"/>
                <a:cs typeface="Times New Roman" pitchFamily="18" charset="0"/>
              </a:rPr>
              <a:t>النوبات</a:t>
            </a:r>
          </a:p>
          <a:p>
            <a:pPr xmlns:a="http://schemas.openxmlformats.org/drawingml/2006/main" lvl="0">
              <a:bidi/>
            </a:pPr>
            <a:r xmlns:a="http://schemas.openxmlformats.org/drawingml/2006/main">
              <a:rPr lang="ar" sz="3600" dirty="0">
                <a:latin typeface="Times New Roman" pitchFamily="18" charset="0"/>
                <a:cs typeface="Times New Roman" pitchFamily="18" charset="0"/>
              </a:rPr>
              <a:t>الحماض والموت</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pPr xmlns:a="http://schemas.openxmlformats.org/drawingml/2006/main" algn="ctr">
              <a:bidi/>
            </a:pPr>
            <a:r xmlns:a="http://schemas.openxmlformats.org/drawingml/2006/main">
              <a:rPr lang="ar" sz="7200" b="1" dirty="0">
                <a:solidFill>
                  <a:srgbClr val="C00000"/>
                </a:solidFill>
                <a:latin typeface="Times New Roman" pitchFamily="18" charset="0"/>
                <a:cs typeface="Times New Roman" pitchFamily="18" charset="0"/>
              </a:rPr>
              <a:t>إنتاج الحرارة:</a:t>
            </a:r>
            <a:endParaRPr xmlns:a="http://schemas.openxmlformats.org/drawingml/2006/main" lang="en-US" sz="7200" dirty="0">
              <a:solidFill>
                <a:srgbClr val="C00000"/>
              </a:solidFill>
            </a:endParaRPr>
          </a:p>
        </p:txBody>
      </p:sp>
      <p:sp>
        <p:nvSpPr>
          <p:cNvPr id="3" name="Content Placeholder 2"/>
          <p:cNvSpPr>
            <a:spLocks noGrp="1"/>
          </p:cNvSpPr>
          <p:nvPr>
            <p:ph idx="1"/>
          </p:nvPr>
        </p:nvSpPr>
        <p:spPr>
          <a:xfrm>
            <a:off x="126609" y="1417638"/>
            <a:ext cx="12065391" cy="5440362"/>
          </a:xfrm>
        </p:spPr>
        <p:txBody>
          <a:bodyPr>
            <a:normAutofit fontScale="55000" lnSpcReduction="20000"/>
          </a:bodyPr>
          <a:lstStyle/>
          <a:p>
            <a:pPr xmlns:a="http://schemas.openxmlformats.org/drawingml/2006/main">
              <a:lnSpc>
                <a:spcPct val="120000"/>
              </a:lnSpc>
              <a:buNone/>
              <a:bidi/>
            </a:pPr>
            <a:r xmlns:a="http://schemas.openxmlformats.org/drawingml/2006/main">
              <a:rPr lang="ar" sz="5200" b="1" dirty="0">
                <a:latin typeface="Times New Roman" pitchFamily="18" charset="0"/>
                <a:cs typeface="Times New Roman" pitchFamily="18" charset="0"/>
              </a:rPr>
              <a:t>يستجيب جسم الإنسان للبرد بثلاث طرق:</a:t>
            </a:r>
          </a:p>
          <a:p>
            <a:pPr xmlns:a="http://schemas.openxmlformats.org/drawingml/2006/main" marL="514350" indent="-514350">
              <a:lnSpc>
                <a:spcPct val="120000"/>
              </a:lnSpc>
              <a:buAutoNum type="arabicPeriod"/>
              <a:bidi/>
            </a:pPr>
            <a:r xmlns:a="http://schemas.openxmlformats.org/drawingml/2006/main">
              <a:rPr lang="ar" sz="5200" dirty="0">
                <a:latin typeface="Times New Roman" pitchFamily="18" charset="0"/>
                <a:cs typeface="Times New Roman" pitchFamily="18" charset="0"/>
              </a:rPr>
              <a:t>النشاط العضلي الإرادي (انقباض الأوعية الدموية وزيادة الحركة).</a:t>
            </a:r>
          </a:p>
          <a:p>
            <a:pPr xmlns:a="http://schemas.openxmlformats.org/drawingml/2006/main" marL="514350" indent="-514350">
              <a:lnSpc>
                <a:spcPct val="120000"/>
              </a:lnSpc>
              <a:buNone/>
              <a:bidi/>
            </a:pPr>
            <a:r xmlns:a="http://schemas.openxmlformats.org/drawingml/2006/main">
              <a:rPr lang="ar" sz="5200" dirty="0">
                <a:latin typeface="Times New Roman" pitchFamily="18" charset="0"/>
                <a:cs typeface="Times New Roman" pitchFamily="18" charset="0"/>
              </a:rPr>
              <a:t>*يحافظ الطفل حديث الولادة على الحرارة من خلال وضعية منحنية.</a:t>
            </a:r>
          </a:p>
          <a:p>
            <a:pPr xmlns:a="http://schemas.openxmlformats.org/drawingml/2006/main">
              <a:lnSpc>
                <a:spcPct val="120000"/>
              </a:lnSpc>
              <a:buNone/>
              <a:bidi/>
            </a:pPr>
            <a:r xmlns:a="http://schemas.openxmlformats.org/drawingml/2006/main">
              <a:rPr lang="ar" sz="5200" dirty="0">
                <a:latin typeface="Times New Roman" pitchFamily="18" charset="0"/>
                <a:cs typeface="Times New Roman" pitchFamily="18" charset="0"/>
              </a:rPr>
              <a:t>2. الارتعاش: * </a:t>
            </a:r>
            <a:r xmlns:a="http://schemas.openxmlformats.org/drawingml/2006/main">
              <a:rPr lang="ar" sz="5200" u="sng" dirty="0">
                <a:latin typeface="Times New Roman" pitchFamily="18" charset="0"/>
                <a:cs typeface="Times New Roman" pitchFamily="18" charset="0"/>
              </a:rPr>
              <a:t>لا يستطيع الأطفال حديثي الولادة الارتعاش </a:t>
            </a:r>
            <a:r xmlns:a="http://schemas.openxmlformats.org/drawingml/2006/main">
              <a:rPr lang="ar" sz="5200" dirty="0">
                <a:latin typeface="Times New Roman" pitchFamily="18" charset="0"/>
                <a:cs typeface="Times New Roman" pitchFamily="18" charset="0"/>
              </a:rPr>
              <a:t>عندما يشعرون بالبرد.</a:t>
            </a:r>
          </a:p>
          <a:p>
            <a:pPr xmlns:a="http://schemas.openxmlformats.org/drawingml/2006/main">
              <a:lnSpc>
                <a:spcPct val="120000"/>
              </a:lnSpc>
              <a:buNone/>
              <a:bidi/>
            </a:pPr>
            <a:r xmlns:a="http://schemas.openxmlformats.org/drawingml/2006/main">
              <a:rPr lang="ar" sz="5200" dirty="0">
                <a:latin typeface="Times New Roman" pitchFamily="18" charset="0"/>
                <a:cs typeface="Times New Roman" pitchFamily="18" charset="0"/>
              </a:rPr>
              <a:t>3. </a:t>
            </a:r>
            <a:r xmlns:a="http://schemas.openxmlformats.org/drawingml/2006/main">
              <a:rPr lang="ar" sz="5200" u="sng" dirty="0">
                <a:latin typeface="Times New Roman" pitchFamily="18" charset="0"/>
                <a:cs typeface="Times New Roman" pitchFamily="18" charset="0"/>
              </a:rPr>
              <a:t>التكوين الحراري الكيميائي غير المرتعش.</a:t>
            </a:r>
            <a:r xmlns:a="http://schemas.openxmlformats.org/drawingml/2006/main">
              <a:rPr lang="ar" sz="5200" dirty="0">
                <a:latin typeface="Times New Roman" pitchFamily="18" charset="0"/>
                <a:cs typeface="Times New Roman" pitchFamily="18" charset="0"/>
              </a:rPr>
              <a:t> </a:t>
            </a:r>
          </a:p>
          <a:p>
            <a:pPr xmlns:a="http://schemas.openxmlformats.org/drawingml/2006/main">
              <a:lnSpc>
                <a:spcPct val="120000"/>
              </a:lnSpc>
              <a:bidi/>
            </a:pPr>
            <a:r xmlns:a="http://schemas.openxmlformats.org/drawingml/2006/main">
              <a:rPr lang="ar" sz="5200" dirty="0">
                <a:latin typeface="Times New Roman" pitchFamily="18" charset="0"/>
                <a:cs typeface="Times New Roman" pitchFamily="18" charset="0"/>
              </a:rPr>
              <a:t>يتم البدء بهذه الآلية في منطقة ما تحت المهاد حيث يتم إطلاق </a:t>
            </a:r>
            <a:r xmlns:a="http://schemas.openxmlformats.org/drawingml/2006/main">
              <a:rPr lang="ar" sz="5200" u="sng" dirty="0">
                <a:latin typeface="Times New Roman" pitchFamily="18" charset="0"/>
                <a:cs typeface="Times New Roman" pitchFamily="18" charset="0"/>
              </a:rPr>
              <a:t>النورأدرينالين </a:t>
            </a:r>
            <a:r xmlns:a="http://schemas.openxmlformats.org/drawingml/2006/main">
              <a:rPr lang="ar" sz="5200" dirty="0">
                <a:latin typeface="Times New Roman" pitchFamily="18" charset="0"/>
                <a:cs typeface="Times New Roman" pitchFamily="18" charset="0"/>
              </a:rPr>
              <a:t>ونقله إلى الجسم البني.</a:t>
            </a:r>
          </a:p>
          <a:p>
            <a:pPr xmlns:a="http://schemas.openxmlformats.org/drawingml/2006/main">
              <a:lnSpc>
                <a:spcPct val="120000"/>
              </a:lnSpc>
              <a:bidi/>
            </a:pPr>
            <a:r xmlns:a="http://schemas.openxmlformats.org/drawingml/2006/main">
              <a:rPr lang="ar" sz="5200" dirty="0">
                <a:latin typeface="Times New Roman" pitchFamily="18" charset="0"/>
                <a:cs typeface="Times New Roman" pitchFamily="18" charset="0"/>
              </a:rPr>
              <a:t>سيتم تقسيم </a:t>
            </a:r>
            <a:r xmlns:a="http://schemas.openxmlformats.org/drawingml/2006/main">
              <a:rPr lang="ar" sz="5200" u="sng" dirty="0">
                <a:latin typeface="Times New Roman" pitchFamily="18" charset="0"/>
                <a:cs typeface="Times New Roman" pitchFamily="18" charset="0"/>
              </a:rPr>
              <a:t>الدهون البنية إلى الجلسرين والأحماض الدهنية؛</a:t>
            </a:r>
          </a:p>
          <a:p>
            <a:pPr xmlns:a="http://schemas.openxmlformats.org/drawingml/2006/main">
              <a:lnSpc>
                <a:spcPct val="120000"/>
              </a:lnSpc>
              <a:bidi/>
            </a:pPr>
            <a:r xmlns:a="http://schemas.openxmlformats.org/drawingml/2006/main">
              <a:rPr lang="ar" sz="5200" dirty="0">
                <a:latin typeface="Times New Roman" pitchFamily="18" charset="0"/>
                <a:cs typeface="Times New Roman" pitchFamily="18" charset="0"/>
              </a:rPr>
              <a:t>يؤدي إلى انقباض الأوعية الدموية وزيادة النشاط الأيضي</a:t>
            </a:r>
          </a:p>
          <a:p>
            <a:pPr>
              <a:buNone/>
            </a:pPr>
            <a:endParaRPr lang="en-US" sz="4800" dirty="0">
              <a:latin typeface="Times New Roman" pitchFamily="18" charset="0"/>
              <a:cs typeface="Times New Roman" pitchFamily="18" charset="0"/>
            </a:endParaRPr>
          </a:p>
          <a:p>
            <a:pPr marL="514350" indent="-514350">
              <a:buNone/>
            </a:pPr>
            <a:endParaRPr lang="en-US" sz="48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bidi/>
            </a:pPr>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الدهون البنية</a:t>
            </a:r>
            <a:br xmlns:a="http://schemas.openxmlformats.org/drawingml/2006/main">
              <a:rPr lang="en-US" sz="7200" b="1" dirty="0">
                <a:solidFill>
                  <a:srgbClr val="C00000"/>
                </a:solidFill>
                <a:latin typeface="Times New Roman" pitchFamily="18" charset="0"/>
                <a:cs typeface="Times New Roman" pitchFamily="18" charset="0"/>
              </a:rPr>
            </a:br>
            <a:endParaRPr xmlns:a="http://schemas.openxmlformats.org/drawingml/2006/main" lang="en-US" sz="7200" b="1" dirty="0">
              <a:solidFill>
                <a:srgbClr val="C00000"/>
              </a:solidFill>
            </a:endParaRPr>
          </a:p>
        </p:txBody>
      </p:sp>
      <p:sp>
        <p:nvSpPr>
          <p:cNvPr id="3" name="Content Placeholder 2"/>
          <p:cNvSpPr>
            <a:spLocks noGrp="1"/>
          </p:cNvSpPr>
          <p:nvPr>
            <p:ph idx="1"/>
          </p:nvPr>
        </p:nvSpPr>
        <p:spPr>
          <a:xfrm>
            <a:off x="126609" y="1600200"/>
            <a:ext cx="11718388" cy="5257800"/>
          </a:xfrm>
        </p:spPr>
        <p:txBody>
          <a:bodyPr>
            <a:normAutofit/>
          </a:bodyPr>
          <a:lstStyle/>
          <a:p>
            <a:pPr xmlns:a="http://schemas.openxmlformats.org/drawingml/2006/main" lvl="0">
              <a:bidi/>
            </a:pPr>
            <a:r xmlns:a="http://schemas.openxmlformats.org/drawingml/2006/main">
              <a:rPr lang="ar" sz="4400" dirty="0">
                <a:latin typeface="Times New Roman" pitchFamily="18" charset="0"/>
                <a:cs typeface="Times New Roman" pitchFamily="18" charset="0"/>
              </a:rPr>
              <a:t>لن يتم العثور عليه حتى الأسبوع 26-30 من الحمل</a:t>
            </a:r>
          </a:p>
          <a:p>
            <a:pPr xmlns:a="http://schemas.openxmlformats.org/drawingml/2006/main" lvl="0">
              <a:bidi/>
            </a:pPr>
            <a:r xmlns:a="http://schemas.openxmlformats.org/drawingml/2006/main">
              <a:rPr lang="ar" sz="4400" dirty="0">
                <a:latin typeface="Times New Roman" pitchFamily="18" charset="0"/>
                <a:cs typeface="Times New Roman" pitchFamily="18" charset="0"/>
              </a:rPr>
              <a:t>في فترة الحمل الكاملة، تصل نسبة الدهون البنية إلى 4% -10% من الرواسب.</a:t>
            </a:r>
          </a:p>
          <a:p>
            <a:pPr xmlns:a="http://schemas.openxmlformats.org/drawingml/2006/main" lvl="0">
              <a:bidi/>
            </a:pPr>
            <a:r xmlns:a="http://schemas.openxmlformats.org/drawingml/2006/main">
              <a:rPr lang="ar" sz="4400" dirty="0">
                <a:latin typeface="Times New Roman" pitchFamily="18" charset="0"/>
                <a:cs typeface="Times New Roman" pitchFamily="18" charset="0"/>
              </a:rPr>
              <a:t>يختفي بعد 3-6 أشهر من الولادة، إلا في حالات البرد والإجهاد ونقص الأكسجين.</a:t>
            </a:r>
          </a:p>
          <a:p>
            <a:pPr xmlns:a="http://schemas.openxmlformats.org/drawingml/2006/main" lvl="0">
              <a:bidi/>
            </a:pPr>
            <a:r xmlns:a="http://schemas.openxmlformats.org/drawingml/2006/main">
              <a:rPr lang="ar" sz="4400" dirty="0">
                <a:latin typeface="Times New Roman" pitchFamily="18" charset="0"/>
                <a:cs typeface="Times New Roman" pitchFamily="18" charset="0"/>
              </a:rPr>
              <a:t>توجد في الرقبة والإبطين وحول الكلى وفي المنصف</a:t>
            </a:r>
          </a:p>
          <a:p>
            <a:pPr lvl="0"/>
            <a:endParaRPr lang="en-US" sz="4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الفترة الوليدية</a:t>
            </a:r>
            <a:endParaRPr xmlns:a="http://schemas.openxmlformats.org/drawingml/2006/main" lang="en-US" sz="6000" b="1" dirty="0">
              <a:solidFill>
                <a:srgbClr val="C00000"/>
              </a:solidFill>
            </a:endParaRPr>
          </a:p>
        </p:txBody>
      </p:sp>
      <p:sp>
        <p:nvSpPr>
          <p:cNvPr id="3" name="Content Placeholder 2"/>
          <p:cNvSpPr>
            <a:spLocks noGrp="1"/>
          </p:cNvSpPr>
          <p:nvPr>
            <p:ph idx="1"/>
          </p:nvPr>
        </p:nvSpPr>
        <p:spPr>
          <a:xfrm>
            <a:off x="0" y="1600200"/>
            <a:ext cx="12192000" cy="5257800"/>
          </a:xfrm>
        </p:spPr>
        <p:txBody>
          <a:bodyPr>
            <a:normAutofit/>
          </a:bodyPr>
          <a:lstStyle/>
          <a:p>
            <a:pPr xmlns:a="http://schemas.openxmlformats.org/drawingml/2006/main">
              <a:buFont typeface="Wingdings" panose="05000000000000000000" pitchFamily="2" charset="2"/>
              <a:buChar char="q"/>
              <a:bidi/>
            </a:pPr>
            <a:r xmlns:a="http://schemas.openxmlformats.org/drawingml/2006/main">
              <a:rPr lang="ar" sz="4400" dirty="0">
                <a:latin typeface="Times New Roman" pitchFamily="18" charset="0"/>
                <a:cs typeface="Times New Roman" pitchFamily="18" charset="0"/>
              </a:rPr>
              <a:t>هي الفترة التي تستمر من الولادة وحتى أول 28 يومًا من الحياة.</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أهداف </a:t>
            </a:r>
            <a:r xmlns:a="http://schemas.openxmlformats.org/drawingml/2006/main">
              <a:rPr lang="ar" sz="4400" u="sng" dirty="0">
                <a:latin typeface="Times New Roman" pitchFamily="18" charset="0"/>
                <a:cs typeface="Times New Roman" pitchFamily="18" charset="0"/>
              </a:rPr>
              <a:t>الفحص البدني الأولي للمواليد الجدد </a:t>
            </a:r>
            <a:r xmlns:a="http://schemas.openxmlformats.org/drawingml/2006/main">
              <a:rPr lang="ar" sz="4400" dirty="0">
                <a:latin typeface="Times New Roman" pitchFamily="18" charset="0"/>
                <a:cs typeface="Times New Roman" pitchFamily="18" charset="0"/>
              </a:rPr>
              <a:t>هي:</a:t>
            </a:r>
          </a:p>
          <a:p>
            <a:pPr xmlns:a="http://schemas.openxmlformats.org/drawingml/2006/main" lvl="0">
              <a:buFont typeface="Wingdings" panose="05000000000000000000" pitchFamily="2" charset="2"/>
              <a:buChar char="ü"/>
              <a:bidi/>
            </a:pPr>
            <a:r xmlns:a="http://schemas.openxmlformats.org/drawingml/2006/main">
              <a:rPr lang="ar" sz="4400" dirty="0">
                <a:latin typeface="Times New Roman" pitchFamily="18" charset="0"/>
                <a:cs typeface="Times New Roman" pitchFamily="18" charset="0"/>
              </a:rPr>
              <a:t>تحديد الشذوذ الواضح</a:t>
            </a:r>
          </a:p>
          <a:p>
            <a:pPr xmlns:a="http://schemas.openxmlformats.org/drawingml/2006/main" lvl="0">
              <a:buFont typeface="Wingdings" panose="05000000000000000000" pitchFamily="2" charset="2"/>
              <a:buChar char="ü"/>
              <a:bidi/>
            </a:pPr>
            <a:r xmlns:a="http://schemas.openxmlformats.org/drawingml/2006/main">
              <a:rPr lang="ar" sz="4400" dirty="0">
                <a:latin typeface="Times New Roman" pitchFamily="18" charset="0"/>
                <a:cs typeface="Times New Roman" pitchFamily="18" charset="0"/>
              </a:rPr>
              <a:t>توجيه خطة الرعاية</a:t>
            </a:r>
          </a:p>
          <a:p>
            <a:pPr xmlns:a="http://schemas.openxmlformats.org/drawingml/2006/main" lvl="0">
              <a:buFont typeface="Wingdings" panose="05000000000000000000" pitchFamily="2" charset="2"/>
              <a:buChar char="ü"/>
              <a:bidi/>
            </a:pPr>
            <a:r xmlns:a="http://schemas.openxmlformats.org/drawingml/2006/main">
              <a:rPr lang="ar" sz="4400" dirty="0">
                <a:latin typeface="Times New Roman" pitchFamily="18" charset="0"/>
                <a:cs typeface="Times New Roman" pitchFamily="18" charset="0"/>
              </a:rPr>
              <a:t>الحصول على بيانات الأساس</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7" y="0"/>
            <a:ext cx="11507373" cy="1417638"/>
          </a:xfrm>
        </p:spPr>
        <p:txBody>
          <a:bodyPr>
            <a:normAutofit fontScale="90000"/>
          </a:bodyPr>
          <a:lstStyle/>
          <a:p>
            <a:br xmlns:a="http://schemas.openxmlformats.org/drawingml/2006/main">
              <a:rPr lang="en-US" i="1" dirty="0">
                <a:solidFill>
                  <a:srgbClr val="C00000"/>
                </a:solidFill>
                <a:latin typeface="Times New Roman" pitchFamily="18" charset="0"/>
                <a:cs typeface="Times New Roman" pitchFamily="18" charset="0"/>
              </a:rPr>
            </a:br>
            <a:r xmlns:a="http://schemas.openxmlformats.org/drawingml/2006/main">
              <a:rPr lang="ar" sz="4900" b="1" dirty="0">
                <a:solidFill>
                  <a:srgbClr val="C00000"/>
                </a:solidFill>
                <a:latin typeface="Times New Roman" pitchFamily="18" charset="0"/>
                <a:cs typeface="Times New Roman" pitchFamily="18" charset="0"/>
              </a:rPr>
              <a:t>علامات وأعراض انخفاض حرارة الجسم عند الأطفال حديثي الولادة</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1692" y="1600200"/>
            <a:ext cx="10316308" cy="4953000"/>
          </a:xfrm>
        </p:spPr>
        <p:txBody>
          <a:bodyPr>
            <a:normAutofit/>
          </a:bodyPr>
          <a:lstStyle/>
          <a:p>
            <a:pPr xmlns:a="http://schemas.openxmlformats.org/drawingml/2006/main" lvl="0">
              <a:buFont typeface="Wingdings" pitchFamily="2" charset="2"/>
              <a:buChar char="§"/>
              <a:bidi/>
            </a:pPr>
            <a:r xmlns:a="http://schemas.openxmlformats.org/drawingml/2006/main">
              <a:rPr lang="ar" sz="4800" dirty="0">
                <a:latin typeface="Times New Roman" pitchFamily="18" charset="0"/>
                <a:cs typeface="Times New Roman" pitchFamily="18" charset="0"/>
              </a:rPr>
              <a:t>الجلد بارد عند اللمس ومتبقع.</a:t>
            </a:r>
          </a:p>
          <a:p>
            <a:pPr xmlns:a="http://schemas.openxmlformats.org/drawingml/2006/main" lvl="0">
              <a:buFont typeface="Wingdings" pitchFamily="2" charset="2"/>
              <a:buChar char="§"/>
              <a:bidi/>
            </a:pPr>
            <a:r xmlns:a="http://schemas.openxmlformats.org/drawingml/2006/main">
              <a:rPr lang="ar" sz="4800" dirty="0">
                <a:latin typeface="Times New Roman" pitchFamily="18" charset="0"/>
                <a:cs typeface="Times New Roman" pitchFamily="18" charset="0"/>
              </a:rPr>
              <a:t>زرقة مركزية</a:t>
            </a:r>
          </a:p>
          <a:p>
            <a:pPr xmlns:a="http://schemas.openxmlformats.org/drawingml/2006/main" lvl="0">
              <a:buFont typeface="Wingdings" pitchFamily="2" charset="2"/>
              <a:buChar char="§"/>
              <a:bidi/>
            </a:pPr>
            <a:r xmlns:a="http://schemas.openxmlformats.org/drawingml/2006/main">
              <a:rPr lang="ar" sz="4800" dirty="0">
                <a:latin typeface="Times New Roman" pitchFamily="18" charset="0"/>
                <a:cs typeface="Times New Roman" pitchFamily="18" charset="0"/>
              </a:rPr>
              <a:t>سرعة التنفس</a:t>
            </a:r>
          </a:p>
          <a:p>
            <a:pPr xmlns:a="http://schemas.openxmlformats.org/drawingml/2006/main" lvl="0">
              <a:buFont typeface="Wingdings" pitchFamily="2" charset="2"/>
              <a:buChar char="§"/>
              <a:bidi/>
            </a:pPr>
            <a:r xmlns:a="http://schemas.openxmlformats.org/drawingml/2006/main">
              <a:rPr lang="ar" sz="4800" dirty="0">
                <a:latin typeface="Times New Roman" pitchFamily="18" charset="0"/>
                <a:cs typeface="Times New Roman" pitchFamily="18" charset="0"/>
              </a:rPr>
              <a:t>زيادة الضائقة التنفسية.</a:t>
            </a:r>
          </a:p>
          <a:p>
            <a:pPr xmlns:a="http://schemas.openxmlformats.org/drawingml/2006/main" lvl="0">
              <a:buFont typeface="Wingdings" pitchFamily="2" charset="2"/>
              <a:buChar char="§"/>
              <a:bidi/>
            </a:pPr>
            <a:r xmlns:a="http://schemas.openxmlformats.org/drawingml/2006/main">
              <a:rPr lang="ar" sz="4800" dirty="0">
                <a:latin typeface="Times New Roman" pitchFamily="18" charset="0"/>
                <a:cs typeface="Times New Roman" pitchFamily="18" charset="0"/>
              </a:rPr>
              <a:t>انخفاض الاستجابة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pPr xmlns:a="http://schemas.openxmlformats.org/drawingml/2006/main" algn="ctr">
              <a:bidi/>
            </a:pPr>
            <a:br xmlns:a="http://schemas.openxmlformats.org/drawingml/2006/main">
              <a:rPr lang="en-US" u="sng" dirty="0"/>
            </a:br>
            <a:r xmlns:a="http://schemas.openxmlformats.org/drawingml/2006/main">
              <a:rPr lang="ar" sz="4900" b="1" dirty="0">
                <a:solidFill>
                  <a:srgbClr val="C00000"/>
                </a:solidFill>
                <a:latin typeface="Times New Roman" pitchFamily="18" charset="0"/>
                <a:cs typeface="Times New Roman" pitchFamily="18" charset="0"/>
              </a:rPr>
              <a:t>التدخل التمريضي والإدارة (السلسلة الدافئة):</a:t>
            </a:r>
            <a:br xmlns:a="http://schemas.openxmlformats.org/drawingml/2006/main">
              <a:rPr lang="en-US" dirty="0"/>
            </a:br>
            <a:endParaRPr xmlns:a="http://schemas.openxmlformats.org/drawingml/2006/main" lang="en-US" dirty="0"/>
          </a:p>
        </p:txBody>
      </p:sp>
      <p:sp>
        <p:nvSpPr>
          <p:cNvPr id="3" name="Content Placeholder 2"/>
          <p:cNvSpPr>
            <a:spLocks noGrp="1"/>
          </p:cNvSpPr>
          <p:nvPr>
            <p:ph idx="1"/>
          </p:nvPr>
        </p:nvSpPr>
        <p:spPr>
          <a:xfrm>
            <a:off x="98474" y="1600200"/>
            <a:ext cx="12093526" cy="5181600"/>
          </a:xfrm>
        </p:spPr>
        <p:txBody>
          <a:bodyPr>
            <a:normAutofit fontScale="32500" lnSpcReduction="20000"/>
          </a:bodyPr>
          <a:lstStyle/>
          <a:p>
            <a:pPr xmlns:a="http://schemas.openxmlformats.org/drawingml/2006/main">
              <a:buNone/>
              <a:bidi/>
            </a:pPr>
            <a:r xmlns:a="http://schemas.openxmlformats.org/drawingml/2006/main">
              <a:rPr lang="ar" sz="11100" u="sng" dirty="0">
                <a:latin typeface="Times New Roman" pitchFamily="18" charset="0"/>
                <a:cs typeface="Times New Roman" pitchFamily="18" charset="0"/>
              </a:rPr>
              <a:t>لا يحتاج </a:t>
            </a:r>
            <a:r xmlns:a="http://schemas.openxmlformats.org/drawingml/2006/main">
              <a:rPr lang="ar" sz="11100" dirty="0">
                <a:latin typeface="Times New Roman" pitchFamily="18" charset="0"/>
                <a:cs typeface="Times New Roman" pitchFamily="18" charset="0"/>
              </a:rPr>
              <a:t>الطفل حديث الولادة </a:t>
            </a:r>
            <a:r xmlns:a="http://schemas.openxmlformats.org/drawingml/2006/main">
              <a:rPr lang="ar" sz="11100" dirty="0">
                <a:latin typeface="Times New Roman" pitchFamily="18" charset="0"/>
                <a:cs typeface="Times New Roman" pitchFamily="18" charset="0"/>
              </a:rPr>
              <a:t>إلى قياس درجة الحرارة بشكل روتيني.</a:t>
            </a:r>
          </a:p>
          <a:p>
            <a:pPr xmlns:a="http://schemas.openxmlformats.org/drawingml/2006/main" lvl="0">
              <a:buNone/>
              <a:bidi/>
            </a:pPr>
            <a:r xmlns:a="http://schemas.openxmlformats.org/drawingml/2006/main">
              <a:rPr lang="ar" sz="11100" dirty="0">
                <a:latin typeface="Times New Roman" pitchFamily="18" charset="0"/>
                <a:cs typeface="Times New Roman" pitchFamily="18" charset="0"/>
              </a:rPr>
              <a:t>1- غرفة الولادة الدافئة: (25-28 درجة مئوية/77.0-82.4 درجة فهرنهايت)</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2-التجفيف الفوري</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3- مراقبة درجة حرارة الجسم</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4- غلاف بلاستيكي/كيس</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5-غطاء رأس (قبعة)</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6-النقل الدافئ</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7- استخدم أجهزة التدفئة أو الحاضنات المشعة</a:t>
            </a:r>
          </a:p>
          <a:p>
            <a:pPr xmlns:a="http://schemas.openxmlformats.org/drawingml/2006/main">
              <a:buNone/>
              <a:bidi/>
            </a:pPr>
            <a:r xmlns:a="http://schemas.openxmlformats.org/drawingml/2006/main">
              <a:rPr lang="ar" sz="11100" dirty="0">
                <a:latin typeface="Times New Roman" pitchFamily="18" charset="0"/>
                <a:cs typeface="Times New Roman" pitchFamily="18" charset="0"/>
              </a:rPr>
              <a:t>8- إزالة مصادر فقدان الحرارة</a:t>
            </a:r>
          </a:p>
          <a:p>
            <a:pPr>
              <a:buNone/>
            </a:pPr>
            <a:endParaRPr lang="en-US" sz="128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eaLnBrk="1" hangingPunct="1">
              <a:buFontTx/>
              <a:buNone/>
            </a:pPr>
            <a:endParaRPr lang="en-US" sz="8000" dirty="0">
              <a:latin typeface="Times New Roman" pitchFamily="18" charset="0"/>
              <a:cs typeface="Times New Roman" pitchFamily="18" charset="0"/>
            </a:endParaRPr>
          </a:p>
          <a:p>
            <a:pPr algn="ctr">
              <a:buNone/>
            </a:pPr>
            <a:endParaRPr lang="en-US" sz="8000" dirty="0">
              <a:latin typeface="Times New Roman" pitchFamily="18" charset="0"/>
              <a:cs typeface="Times New Roman" pitchFamily="18" charset="0"/>
            </a:endParaRPr>
          </a:p>
          <a:p>
            <a:pPr lvl="0" algn="ctr">
              <a:buNone/>
            </a:pPr>
            <a:endParaRPr lang="en-US" sz="8000" dirty="0">
              <a:latin typeface="Times New Roman" pitchFamily="18" charset="0"/>
              <a:cs typeface="Times New Roman" pitchFamily="18" charset="0"/>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normAutofit fontScale="90000"/>
          </a:bodyPr>
          <a:lstStyle/>
          <a:p>
            <a:pPr xmlns:a="http://schemas.openxmlformats.org/drawingml/2006/main" algn="ctr">
              <a:bidi/>
            </a:pPr>
            <a:br xmlns:a="http://schemas.openxmlformats.org/drawingml/2006/main">
              <a:rPr lang="en-US" u="sng" dirty="0"/>
            </a:br>
            <a:r xmlns:a="http://schemas.openxmlformats.org/drawingml/2006/main">
              <a:rPr lang="ar" sz="6000" b="1" dirty="0">
                <a:solidFill>
                  <a:srgbClr val="C00000"/>
                </a:solidFill>
                <a:latin typeface="Times New Roman" pitchFamily="18" charset="0"/>
                <a:cs typeface="Times New Roman" pitchFamily="18" charset="0"/>
              </a:rPr>
              <a:t>التدخل التمريضي والإدارة (السلسلة الدافئة):</a:t>
            </a:r>
            <a:br xmlns:a="http://schemas.openxmlformats.org/drawingml/2006/main">
              <a:rPr lang="en-US" dirty="0"/>
            </a:br>
            <a:endParaRPr xmlns:a="http://schemas.openxmlformats.org/drawingml/2006/main" lang="en-US" dirty="0"/>
          </a:p>
        </p:txBody>
      </p:sp>
      <p:sp>
        <p:nvSpPr>
          <p:cNvPr id="3" name="Content Placeholder 2"/>
          <p:cNvSpPr>
            <a:spLocks noGrp="1"/>
          </p:cNvSpPr>
          <p:nvPr>
            <p:ph idx="1"/>
          </p:nvPr>
        </p:nvSpPr>
        <p:spPr>
          <a:xfrm>
            <a:off x="154745" y="1905000"/>
            <a:ext cx="11873132" cy="4876800"/>
          </a:xfrm>
        </p:spPr>
        <p:txBody>
          <a:bodyPr>
            <a:normAutofit fontScale="92500" lnSpcReduction="10000"/>
          </a:bodyPr>
          <a:lstStyle/>
          <a:p>
            <a:pPr xmlns:a="http://schemas.openxmlformats.org/drawingml/2006/main">
              <a:buNone/>
              <a:bidi/>
            </a:pPr>
            <a:r xmlns:a="http://schemas.openxmlformats.org/drawingml/2006/main">
              <a:rPr lang="ar" sz="6200" dirty="0">
                <a:latin typeface="Times New Roman" pitchFamily="18" charset="0"/>
                <a:cs typeface="Times New Roman" pitchFamily="18" charset="0"/>
              </a:rPr>
              <a:t>9- تلبيس الأطفال حديثي الولادة وتقميطهم</a:t>
            </a:r>
          </a:p>
          <a:p>
            <a:pPr xmlns:a="http://schemas.openxmlformats.org/drawingml/2006/main">
              <a:buNone/>
              <a:bidi/>
            </a:pPr>
            <a:r xmlns:a="http://schemas.openxmlformats.org/drawingml/2006/main">
              <a:rPr lang="ar" sz="6200" dirty="0">
                <a:latin typeface="Times New Roman" pitchFamily="18" charset="0"/>
                <a:cs typeface="Times New Roman" pitchFamily="18" charset="0"/>
              </a:rPr>
              <a:t>10- ملامسة الجلد للجلد على صدر الأم (رعاية الكنغر)</a:t>
            </a:r>
          </a:p>
          <a:p>
            <a:pPr xmlns:a="http://schemas.openxmlformats.org/drawingml/2006/main">
              <a:buNone/>
              <a:bidi/>
            </a:pPr>
            <a:r xmlns:a="http://schemas.openxmlformats.org/drawingml/2006/main">
              <a:rPr lang="ar" sz="6200" dirty="0">
                <a:latin typeface="Times New Roman" pitchFamily="18" charset="0"/>
                <a:cs typeface="Times New Roman" pitchFamily="18" charset="0"/>
              </a:rPr>
              <a:t>11 </a:t>
            </a:r>
            <a:r xmlns:a="http://schemas.openxmlformats.org/drawingml/2006/main">
              <a:rPr lang="ar" sz="6200" i="1" dirty="0">
                <a:latin typeface="Times New Roman" pitchFamily="18" charset="0"/>
                <a:cs typeface="Times New Roman" pitchFamily="18" charset="0"/>
              </a:rPr>
              <a:t>- </a:t>
            </a:r>
            <a:r xmlns:a="http://schemas.openxmlformats.org/drawingml/2006/main">
              <a:rPr lang="ar" sz="6200" dirty="0">
                <a:latin typeface="Times New Roman" pitchFamily="18" charset="0"/>
                <a:cs typeface="Times New Roman" pitchFamily="18" charset="0"/>
              </a:rPr>
              <a:t>الرضاعة الطبيعية</a:t>
            </a:r>
          </a:p>
          <a:p>
            <a:pPr xmlns:a="http://schemas.openxmlformats.org/drawingml/2006/main">
              <a:buNone/>
              <a:bidi/>
            </a:pPr>
            <a:r xmlns:a="http://schemas.openxmlformats.org/drawingml/2006/main">
              <a:rPr lang="ar" sz="6200" dirty="0">
                <a:latin typeface="Times New Roman" pitchFamily="18" charset="0"/>
                <a:cs typeface="Times New Roman" pitchFamily="18" charset="0"/>
              </a:rPr>
              <a:t>12- تأجيل الاستحمام والوزن</a:t>
            </a:r>
          </a:p>
          <a:p>
            <a:pPr xmlns:a="http://schemas.openxmlformats.org/drawingml/2006/main">
              <a:buNone/>
              <a:bidi/>
            </a:pPr>
            <a:r xmlns:a="http://schemas.openxmlformats.org/drawingml/2006/main">
              <a:rPr lang="ar" sz="6200" dirty="0">
                <a:solidFill>
                  <a:prstClr val="black"/>
                </a:solidFill>
                <a:latin typeface="Times New Roman" pitchFamily="18" charset="0"/>
                <a:cs typeface="Times New Roman" pitchFamily="18" charset="0"/>
              </a:rPr>
              <a:t>13- التدريب/التوعية</a:t>
            </a:r>
          </a:p>
          <a:p>
            <a:pPr>
              <a:buNone/>
            </a:pPr>
            <a:endParaRPr lang="en-US" sz="6200" dirty="0">
              <a:latin typeface="Times New Roman" pitchFamily="18" charset="0"/>
              <a:cs typeface="Times New Roman" pitchFamily="18" charset="0"/>
            </a:endParaRPr>
          </a:p>
          <a:p>
            <a:pPr>
              <a:buNone/>
            </a:pPr>
            <a:endParaRPr lang="en-US" sz="6200" dirty="0">
              <a:latin typeface="Times New Roman" pitchFamily="18" charset="0"/>
              <a:cs typeface="Times New Roman" pitchFamily="18" charset="0"/>
            </a:endParaRPr>
          </a:p>
          <a:p>
            <a:pPr>
              <a:buNone/>
            </a:pPr>
            <a:endParaRPr lang="en-US" sz="9600" dirty="0">
              <a:latin typeface="Times New Roman" pitchFamily="18" charset="0"/>
              <a:cs typeface="Times New Roman" pitchFamily="18" charset="0"/>
            </a:endParaRPr>
          </a:p>
          <a:p>
            <a:pPr>
              <a:buNone/>
            </a:pPr>
            <a:endParaRPr lang="en-US" sz="9600" dirty="0">
              <a:latin typeface="Times New Roman" pitchFamily="18" charset="0"/>
              <a:cs typeface="Times New Roman" pitchFamily="18" charset="0"/>
            </a:endParaRPr>
          </a:p>
          <a:p>
            <a:pPr lvl="0">
              <a:buNone/>
            </a:pPr>
            <a:endParaRPr lang="en-US" sz="12800" dirty="0">
              <a:latin typeface="Times New Roman" pitchFamily="18" charset="0"/>
              <a:cs typeface="Times New Roman" pitchFamily="18" charset="0"/>
            </a:endParaRPr>
          </a:p>
          <a:p>
            <a:pPr>
              <a:buNone/>
            </a:pPr>
            <a:endParaRPr lang="en-US" sz="128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a:buNone/>
            </a:pPr>
            <a:endParaRPr lang="en-US" sz="8000" dirty="0">
              <a:latin typeface="Times New Roman" pitchFamily="18" charset="0"/>
              <a:cs typeface="Times New Roman" pitchFamily="18" charset="0"/>
            </a:endParaRPr>
          </a:p>
          <a:p>
            <a:pPr eaLnBrk="1" hangingPunct="1">
              <a:buFontTx/>
              <a:buNone/>
            </a:pPr>
            <a:endParaRPr lang="en-US" sz="8000" dirty="0">
              <a:latin typeface="Times New Roman" pitchFamily="18" charset="0"/>
              <a:cs typeface="Times New Roman" pitchFamily="18" charset="0"/>
            </a:endParaRPr>
          </a:p>
          <a:p>
            <a:pPr algn="ctr">
              <a:buNone/>
            </a:pPr>
            <a:endParaRPr lang="en-US" sz="8000" dirty="0">
              <a:latin typeface="Times New Roman" pitchFamily="18" charset="0"/>
              <a:cs typeface="Times New Roman" pitchFamily="18" charset="0"/>
            </a:endParaRPr>
          </a:p>
          <a:p>
            <a:pPr lvl="0" algn="ctr">
              <a:buNone/>
            </a:pPr>
            <a:endParaRPr lang="en-US" sz="8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9335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144000" cy="1112838"/>
          </a:xfrm>
        </p:spPr>
        <p:txBody>
          <a:bodyPr>
            <a:normAutofit fontScale="90000"/>
          </a:bodyPr>
          <a:lstStyle/>
          <a:p>
            <a:r xmlns:a="http://schemas.openxmlformats.org/drawingml/2006/main">
              <a:rPr lang="ar" sz="8000" b="1" dirty="0">
                <a:solidFill>
                  <a:srgbClr val="C00000"/>
                </a:solidFill>
                <a:latin typeface="Times New Roman" pitchFamily="18" charset="0"/>
                <a:cs typeface="Times New Roman" pitchFamily="18" charset="0"/>
              </a:rPr>
              <a:t>ارتفاع الحرارة</a:t>
            </a:r>
            <a:r xmlns:a="http://schemas.openxmlformats.org/drawingml/2006/main">
              <a:rPr lang="ar" b="1" dirty="0">
                <a:latin typeface="Times New Roman" pitchFamily="18" charset="0"/>
                <a:cs typeface="Times New Roman" pitchFamily="18" charset="0"/>
              </a:rPr>
              <a:t> </a:t>
            </a: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57538" cy="5257800"/>
          </a:xfrm>
        </p:spPr>
        <p:txBody>
          <a:bodyPr>
            <a:normAutofit/>
          </a:bodyPr>
          <a:lstStyle/>
          <a:p>
            <a:pPr xmlns:a="http://schemas.openxmlformats.org/drawingml/2006/main">
              <a:buFont typeface="Wingdings" pitchFamily="2" charset="2"/>
              <a:buChar char="v"/>
              <a:bidi/>
            </a:pPr>
            <a:r xmlns:a="http://schemas.openxmlformats.org/drawingml/2006/main">
              <a:rPr lang="ar" sz="5400" dirty="0">
                <a:latin typeface="Times New Roman" pitchFamily="18" charset="0"/>
                <a:cs typeface="Times New Roman" pitchFamily="18" charset="0"/>
              </a:rPr>
              <a:t>تحدث ارتفاع الحرارة عندما ترتفع درجة حرارة جسم المولود فوق 37.5 درجة مئوية (99.5 درجة فهرنهايت)،</a:t>
            </a:r>
          </a:p>
          <a:p>
            <a:pPr xmlns:a="http://schemas.openxmlformats.org/drawingml/2006/main">
              <a:buFont typeface="Wingdings" pitchFamily="2" charset="2"/>
              <a:buChar char="v"/>
              <a:bidi/>
            </a:pPr>
            <a:r xmlns:a="http://schemas.openxmlformats.org/drawingml/2006/main">
              <a:rPr lang="ar" sz="5400" dirty="0">
                <a:latin typeface="Times New Roman" pitchFamily="18" charset="0"/>
                <a:cs typeface="Times New Roman" pitchFamily="18" charset="0"/>
              </a:rPr>
              <a:t>البيئة حارة جدا</a:t>
            </a:r>
          </a:p>
          <a:p>
            <a:pPr xmlns:a="http://schemas.openxmlformats.org/drawingml/2006/main">
              <a:buFont typeface="Wingdings" pitchFamily="2" charset="2"/>
              <a:buChar char="v"/>
              <a:bidi/>
            </a:pPr>
            <a:r xmlns:a="http://schemas.openxmlformats.org/drawingml/2006/main">
              <a:rPr lang="ar" sz="5400" dirty="0">
                <a:latin typeface="Times New Roman" pitchFamily="18" charset="0"/>
                <a:cs typeface="Times New Roman" pitchFamily="18" charset="0"/>
              </a:rPr>
              <a:t>طفل حديث الولادة يرتدي ملابس مبالغ فيها.</a:t>
            </a:r>
          </a:p>
          <a:p>
            <a:endParaRPr lang="en-US" sz="5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2" y="0"/>
            <a:ext cx="11657428" cy="1371600"/>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إدارة التمريض لارتفاع الحرارة</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endParaRPr>
          </a:p>
        </p:txBody>
      </p:sp>
      <p:sp>
        <p:nvSpPr>
          <p:cNvPr id="3" name="Content Placeholder 2"/>
          <p:cNvSpPr>
            <a:spLocks noGrp="1"/>
          </p:cNvSpPr>
          <p:nvPr>
            <p:ph idx="1"/>
          </p:nvPr>
        </p:nvSpPr>
        <p:spPr>
          <a:xfrm>
            <a:off x="1524000" y="1371600"/>
            <a:ext cx="9144000" cy="5486400"/>
          </a:xfrm>
        </p:spPr>
        <p:txBody>
          <a:bodyPr>
            <a:normAutofit/>
          </a:bodyPr>
          <a:lstStyle/>
          <a:p>
            <a:r xmlns:a="http://schemas.openxmlformats.org/drawingml/2006/main">
              <a:rPr lang="ar" sz="5400" dirty="0">
                <a:latin typeface="Times New Roman" pitchFamily="18" charset="0"/>
                <a:cs typeface="Times New Roman" pitchFamily="18" charset="0"/>
              </a:rPr>
              <a:t>تقييم العدوى.</a:t>
            </a:r>
          </a:p>
          <a:p>
            <a:r xmlns:a="http://schemas.openxmlformats.org/drawingml/2006/main">
              <a:rPr lang="ar" sz="5400" dirty="0">
                <a:latin typeface="Times New Roman" pitchFamily="18" charset="0"/>
                <a:cs typeface="Times New Roman" pitchFamily="18" charset="0"/>
              </a:rPr>
              <a:t>أبعدي الطفل حديث الولادة عن مصدر الحرارة واخلعي ملابسه.</a:t>
            </a:r>
          </a:p>
          <a:p>
            <a:r xmlns:a="http://schemas.openxmlformats.org/drawingml/2006/main">
              <a:rPr lang="ar" sz="5400" dirty="0">
                <a:latin typeface="Times New Roman" pitchFamily="18" charset="0"/>
                <a:cs typeface="Times New Roman" pitchFamily="18" charset="0"/>
              </a:rPr>
              <a:t>إعطاء الرضاعة الطبيعية بشكل متكرر.</a:t>
            </a:r>
          </a:p>
          <a:p>
            <a:r xmlns:a="http://schemas.openxmlformats.org/drawingml/2006/main">
              <a:rPr lang="ar" sz="5400" dirty="0">
                <a:latin typeface="Times New Roman" pitchFamily="18" charset="0"/>
                <a:cs typeface="Times New Roman" pitchFamily="18" charset="0"/>
              </a:rPr>
              <a:t>مراقبة درجة الحرارة.</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3-حليب الأم</a:t>
            </a:r>
            <a:br xmlns:a="http://schemas.openxmlformats.org/drawingml/2006/main">
              <a:rPr lang="en-US" sz="7200" dirty="0">
                <a:solidFill>
                  <a:srgbClr val="C00000"/>
                </a:solidFill>
                <a:latin typeface="Times New Roman" pitchFamily="18" charset="0"/>
                <a:cs typeface="Times New Roman" pitchFamily="18" charset="0"/>
              </a:rPr>
            </a:br>
            <a:endParaRPr xmlns:a="http://schemas.openxmlformats.org/drawingml/2006/main" lang="en-US" sz="7200" dirty="0"/>
          </a:p>
        </p:txBody>
      </p:sp>
      <p:sp>
        <p:nvSpPr>
          <p:cNvPr id="3" name="Content Placeholder 2"/>
          <p:cNvSpPr>
            <a:spLocks noGrp="1"/>
          </p:cNvSpPr>
          <p:nvPr>
            <p:ph idx="1"/>
          </p:nvPr>
        </p:nvSpPr>
        <p:spPr>
          <a:xfrm>
            <a:off x="98473" y="1600200"/>
            <a:ext cx="12093527" cy="5257800"/>
          </a:xfrm>
        </p:spPr>
        <p:txBody>
          <a:bodyPr>
            <a:normAutofit lnSpcReduction="10000"/>
          </a:bodyPr>
          <a:lstStyle/>
          <a:p>
            <a:pPr xmlns:a="http://schemas.openxmlformats.org/drawingml/2006/main" lvl="0">
              <a:bidi/>
            </a:pPr>
            <a:r xmlns:a="http://schemas.openxmlformats.org/drawingml/2006/main">
              <a:rPr lang="ar" sz="4800" dirty="0">
                <a:latin typeface="Times New Roman" pitchFamily="18" charset="0"/>
                <a:cs typeface="Times New Roman" pitchFamily="18" charset="0"/>
              </a:rPr>
              <a:t>يطور الطفل حديث الولادة أجسامًا مضادة خاصة به خلال الأشهر الثلاثة الأولى، ولكنه معرض لخطر العدوى خلال الأسابيع الستة الأولى.</a:t>
            </a:r>
          </a:p>
          <a:p>
            <a:pPr xmlns:a="http://schemas.openxmlformats.org/drawingml/2006/main" lvl="0">
              <a:bidi/>
            </a:pPr>
            <a:r xmlns:a="http://schemas.openxmlformats.org/drawingml/2006/main">
              <a:rPr lang="ar" sz="4800" dirty="0">
                <a:latin typeface="Times New Roman" pitchFamily="18" charset="0"/>
                <a:cs typeface="Times New Roman" pitchFamily="18" charset="0"/>
              </a:rPr>
              <a:t>يعد جذع الحبل السري الموقع الأساسي للإصابة إذا لم يتم الحفاظ عليه نظيفًا.</a:t>
            </a:r>
          </a:p>
          <a:p>
            <a:pPr xmlns:a="http://schemas.openxmlformats.org/drawingml/2006/main" rtl="0" eaLnBrk="1" hangingPunct="1">
              <a:bidi/>
            </a:pPr>
            <a:r xmlns:a="http://schemas.openxmlformats.org/drawingml/2006/main">
              <a:rPr lang="ar" sz="4800" u="sng" dirty="0">
                <a:latin typeface="Times New Roman" pitchFamily="18" charset="0"/>
                <a:cs typeface="Times New Roman" pitchFamily="18" charset="0"/>
              </a:rPr>
              <a:t>نظافة اليدين: </a:t>
            </a:r>
            <a:r xmlns:a="http://schemas.openxmlformats.org/drawingml/2006/main">
              <a:rPr lang="ar" sz="4800" dirty="0">
                <a:latin typeface="Times New Roman" pitchFamily="18" charset="0"/>
                <a:cs typeface="Times New Roman" pitchFamily="18" charset="0"/>
              </a:rPr>
              <a:t>هي الطريقة الأساسية لمنع العدوى و/أو انتشار العدوى</a:t>
            </a:r>
          </a:p>
          <a:p>
            <a:pPr lvl="0"/>
            <a:endParaRPr lang="en-US" sz="4800" dirty="0">
              <a:latin typeface="Times New Roman" pitchFamily="18" charset="0"/>
              <a:cs typeface="Times New Roman"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8" y="0"/>
            <a:ext cx="11957539" cy="2819400"/>
          </a:xfrm>
        </p:spPr>
        <p:txBody>
          <a:bodyPr>
            <a:noAutofit/>
          </a:bodyPr>
          <a:lstStyle/>
          <a:p>
            <a:pPr xmlns:a="http://schemas.openxmlformats.org/drawingml/2006/main" algn="ctr">
              <a:bidi/>
            </a:pPr>
            <a:br xmlns:a="http://schemas.openxmlformats.org/drawingml/2006/main">
              <a:rPr lang="en-GB" sz="7200" b="1" dirty="0">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الرعاية الأساسية للأطفال حديثي الولادة عند الولادة</a:t>
            </a:r>
            <a:br xmlns:a="http://schemas.openxmlformats.org/drawingml/2006/main">
              <a:rPr lang="en-US" sz="7200" dirty="0">
                <a:latin typeface="Times New Roman" pitchFamily="18" charset="0"/>
                <a:cs typeface="Times New Roman" pitchFamily="18" charset="0"/>
              </a:rPr>
            </a:br>
            <a:endParaRPr xmlns:a="http://schemas.openxmlformats.org/drawingml/2006/main" lang="en-US" sz="7200" dirty="0">
              <a:latin typeface="Times New Roman" pitchFamily="18" charset="0"/>
              <a:cs typeface="Times New Roman" pitchFamily="18" charset="0"/>
            </a:endParaRPr>
          </a:p>
        </p:txBody>
      </p:sp>
      <p:sp>
        <p:nvSpPr>
          <p:cNvPr id="5" name="Content Placeholder 4"/>
          <p:cNvSpPr>
            <a:spLocks noGrp="1"/>
          </p:cNvSpPr>
          <p:nvPr>
            <p:ph idx="1"/>
          </p:nvPr>
        </p:nvSpPr>
        <p:spPr>
          <a:xfrm>
            <a:off x="107853" y="2377440"/>
            <a:ext cx="12084147" cy="4480560"/>
          </a:xfrm>
        </p:spPr>
        <p:txBody>
          <a:bodyPr>
            <a:normAutofit fontScale="92500" lnSpcReduction="10000"/>
          </a:bodyPr>
          <a:lstStyle/>
          <a:p>
            <a:pPr xmlns:a="http://schemas.openxmlformats.org/drawingml/2006/main">
              <a:buNone/>
              <a:bidi/>
            </a:pPr>
            <a:r xmlns:a="http://schemas.openxmlformats.org/drawingml/2006/main">
              <a:rPr lang="ar" sz="5400" u="sng" dirty="0">
                <a:latin typeface="Times New Roman" pitchFamily="18" charset="0"/>
                <a:cs typeface="Times New Roman" pitchFamily="18" charset="0"/>
              </a:rPr>
              <a:t>قبل التسليم</a:t>
            </a:r>
            <a:endParaRPr xmlns:a="http://schemas.openxmlformats.org/drawingml/2006/main" lang="en-US" sz="5400" dirty="0">
              <a:latin typeface="Times New Roman" pitchFamily="18" charset="0"/>
              <a:cs typeface="Times New Roman" pitchFamily="18" charset="0"/>
            </a:endParaRPr>
          </a:p>
          <a:p>
            <a:r xmlns:a="http://schemas.openxmlformats.org/drawingml/2006/main">
              <a:rPr lang="ar" sz="5400" dirty="0">
                <a:latin typeface="Times New Roman" pitchFamily="18" charset="0"/>
                <a:cs typeface="Times New Roman" pitchFamily="18" charset="0"/>
              </a:rPr>
              <a:t>غرفة التحضير والمعدات وعربة الإنعاش.</a:t>
            </a:r>
          </a:p>
          <a:p>
            <a:r xmlns:a="http://schemas.openxmlformats.org/drawingml/2006/main">
              <a:rPr lang="ar" sz="5400" dirty="0">
                <a:latin typeface="Times New Roman" pitchFamily="18" charset="0"/>
                <a:cs typeface="Times New Roman" pitchFamily="18" charset="0"/>
              </a:rPr>
              <a:t>التحقق من جميع المعدات والأدوات اللازمة</a:t>
            </a:r>
          </a:p>
          <a:p>
            <a:r xmlns:a="http://schemas.openxmlformats.org/drawingml/2006/main">
              <a:rPr lang="ar" sz="5400" dirty="0">
                <a:latin typeface="Times New Roman" pitchFamily="18" charset="0"/>
                <a:cs typeface="Times New Roman" pitchFamily="18" charset="0"/>
              </a:rPr>
              <a:t>متوفر ونظيف</a:t>
            </a:r>
          </a:p>
          <a:p>
            <a:r xmlns:a="http://schemas.openxmlformats.org/drawingml/2006/main">
              <a:rPr lang="ar" sz="5400" dirty="0">
                <a:latin typeface="Times New Roman" pitchFamily="18" charset="0"/>
                <a:cs typeface="Times New Roman" pitchFamily="18" charset="0"/>
              </a:rPr>
              <a:t>يعمل بشكل جيد وجاهز للاستخدام</a:t>
            </a:r>
          </a:p>
          <a:p>
            <a:pPr lvl="0">
              <a:buNone/>
            </a:pPr>
            <a:endParaRPr lang="en-US" sz="5400" dirty="0">
              <a:latin typeface="Times New Roman" pitchFamily="18" charset="0"/>
              <a:cs typeface="Times New Roman" pitchFamily="18" charset="0"/>
            </a:endParaRPr>
          </a:p>
          <a:p>
            <a:pPr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380381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71606" cy="1676400"/>
          </a:xfrm>
        </p:spPr>
        <p:txBody>
          <a:bodyPr>
            <a:noAutofit/>
          </a:bodyPr>
          <a:lstStyle/>
          <a:p>
            <a:pPr xmlns:a="http://schemas.openxmlformats.org/drawingml/2006/main" algn="ctr">
              <a:bidi/>
            </a:pPr>
            <a:r xmlns:a="http://schemas.openxmlformats.org/drawingml/2006/main">
              <a:rPr lang="ar" sz="7200" b="1" dirty="0">
                <a:solidFill>
                  <a:srgbClr val="C00000"/>
                </a:solidFill>
                <a:latin typeface="Times New Roman" pitchFamily="18" charset="0"/>
                <a:cs typeface="Times New Roman" pitchFamily="18" charset="0"/>
              </a:rPr>
              <a:t>المعدات الأساسية</a:t>
            </a:r>
          </a:p>
        </p:txBody>
      </p:sp>
      <p:sp>
        <p:nvSpPr>
          <p:cNvPr id="3" name="Content Placeholder 2"/>
          <p:cNvSpPr>
            <a:spLocks noGrp="1"/>
          </p:cNvSpPr>
          <p:nvPr>
            <p:ph idx="1"/>
          </p:nvPr>
        </p:nvSpPr>
        <p:spPr>
          <a:xfrm>
            <a:off x="0" y="1547446"/>
            <a:ext cx="12112283" cy="5310553"/>
          </a:xfrm>
        </p:spPr>
        <p:txBody>
          <a:bodyPr>
            <a:normAutofit fontScale="85000" lnSpcReduction="20000"/>
          </a:bodyPr>
          <a:lstStyle/>
          <a:p>
            <a:pPr xmlns:a="http://schemas.openxmlformats.org/drawingml/2006/main" marL="742950" indent="-742950">
              <a:lnSpc>
                <a:spcPct val="110000"/>
              </a:lnSpc>
              <a:buAutoNum type="alphaLcPeriod"/>
              <a:bidi/>
            </a:pPr>
            <a:r xmlns:a="http://schemas.openxmlformats.org/drawingml/2006/main">
              <a:rPr lang="ar" sz="4400" dirty="0">
                <a:latin typeface="Times New Roman" panose="02020603050405020304" pitchFamily="18" charset="0"/>
                <a:cs typeface="Times New Roman" pitchFamily="18" charset="0"/>
              </a:rPr>
              <a:t>المعدات/المستلزمات اللازمة لتنظيف مجاري الهواء: جهاز شفط، قسطرة وأنابيب، حقنة بصلية</a:t>
            </a:r>
          </a:p>
          <a:p>
            <a:pPr xmlns:a="http://schemas.openxmlformats.org/drawingml/2006/main" marL="742950" indent="-742950">
              <a:lnSpc>
                <a:spcPct val="110000"/>
              </a:lnSpc>
              <a:buAutoNum type="alphaLcPeriod"/>
              <a:bidi/>
            </a:pPr>
            <a:r xmlns:a="http://schemas.openxmlformats.org/drawingml/2006/main">
              <a:rPr lang="ar" sz="4400" dirty="0">
                <a:latin typeface="Times New Roman" panose="02020603050405020304" pitchFamily="18" charset="0"/>
                <a:cs typeface="Times New Roman" pitchFamily="18" charset="0"/>
              </a:rPr>
              <a:t>طرق إعطاء الأكسجين: </a:t>
            </a:r>
            <a:r xmlns:a="http://schemas.openxmlformats.org/drawingml/2006/main">
              <a:rPr lang="ar" sz="4200" dirty="0">
                <a:latin typeface="Times New Roman" panose="02020603050405020304" pitchFamily="18" charset="0"/>
                <a:cs typeface="Times New Roman" pitchFamily="18" charset="0"/>
              </a:rPr>
              <a:t>مصادر الأكسجين، مقياس التدفق، أنابيب الأكسجين.</a:t>
            </a:r>
            <a:endParaRPr xmlns:a="http://schemas.openxmlformats.org/drawingml/2006/main" lang="en-US" sz="4400" dirty="0">
              <a:latin typeface="Times New Roman" pitchFamily="18" charset="0"/>
              <a:cs typeface="Times New Roman" pitchFamily="18" charset="0"/>
            </a:endParaRPr>
          </a:p>
          <a:p>
            <a:pPr xmlns:a="http://schemas.openxmlformats.org/drawingml/2006/main" marL="742950" indent="-742950">
              <a:lnSpc>
                <a:spcPct val="110000"/>
              </a:lnSpc>
              <a:buAutoNum type="alphaLcPeriod"/>
              <a:bidi/>
            </a:pPr>
            <a:r xmlns:a="http://schemas.openxmlformats.org/drawingml/2006/main">
              <a:rPr lang="ar" sz="4400" dirty="0">
                <a:latin typeface="Times New Roman" pitchFamily="18" charset="0"/>
                <a:cs typeface="Times New Roman" pitchFamily="18" charset="0"/>
              </a:rPr>
              <a:t>الدعم الدوري: سماعة الطبيب.</a:t>
            </a:r>
          </a:p>
          <a:p>
            <a:pPr xmlns:a="http://schemas.openxmlformats.org/drawingml/2006/main" marL="742950" indent="-742950">
              <a:lnSpc>
                <a:spcPct val="110000"/>
              </a:lnSpc>
              <a:buAutoNum type="alphaLcPeriod"/>
              <a:bidi/>
            </a:pPr>
            <a:r xmlns:a="http://schemas.openxmlformats.org/drawingml/2006/main">
              <a:rPr lang="ar" sz="4400" dirty="0">
                <a:latin typeface="Times New Roman" pitchFamily="18" charset="0"/>
                <a:cs typeface="Times New Roman" pitchFamily="18" charset="0"/>
              </a:rPr>
              <a:t>الأدوية: فيتامين ك، أدوية العيون والأدوية الطارئة.</a:t>
            </a:r>
          </a:p>
          <a:p>
            <a:pPr xmlns:a="http://schemas.openxmlformats.org/drawingml/2006/main" marL="742950" indent="-742950">
              <a:lnSpc>
                <a:spcPct val="110000"/>
              </a:lnSpc>
              <a:buAutoNum type="alphaLcPeriod"/>
              <a:bidi/>
            </a:pPr>
            <a:r xmlns:a="http://schemas.openxmlformats.org/drawingml/2006/main">
              <a:rPr lang="ar" sz="4400" dirty="0">
                <a:latin typeface="Times New Roman" pitchFamily="18" charset="0"/>
                <a:cs typeface="Times New Roman" pitchFamily="18" charset="0"/>
              </a:rPr>
              <a:t>إجراءات الوقاية من انتقال العدوى: مئزر نظيف، قفازات قناع: معقمة / يمكن التخلص منها</a:t>
            </a:r>
          </a:p>
          <a:p>
            <a:endParaRPr lang="en-US" sz="4400" dirty="0">
              <a:latin typeface="Times New Roman" pitchFamily="18" charset="0"/>
              <a:cs typeface="Times New Roman" pitchFamily="18" charset="0"/>
            </a:endParaRPr>
          </a:p>
          <a:p>
            <a:pPr lvl="0">
              <a:buNone/>
            </a:pPr>
            <a:endParaRPr lang="en-US" sz="4400" dirty="0">
              <a:latin typeface="Times New Roman" pitchFamily="18" charset="0"/>
              <a:cs typeface="Times New Roman" pitchFamily="18" charset="0"/>
            </a:endParaRPr>
          </a:p>
          <a:p>
            <a:pPr lvl="0">
              <a:buNone/>
            </a:pPr>
            <a:endParaRPr lang="en-US" sz="4400" dirty="0">
              <a:latin typeface="Times New Roman" pitchFamily="18" charset="0"/>
              <a:cs typeface="Times New Roman" pitchFamily="18" charset="0"/>
            </a:endParaRPr>
          </a:p>
          <a:p>
            <a:pPr lvl="0">
              <a:buNone/>
            </a:pP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79960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322363"/>
            <a:ext cx="12192000" cy="5535637"/>
          </a:xfrm>
        </p:spPr>
        <p:txBody>
          <a:bodyPr>
            <a:normAutofit fontScale="25000" lnSpcReduction="20000"/>
          </a:bodyPr>
          <a:lstStyle/>
          <a:p>
            <a:pPr xmlns:a="http://schemas.openxmlformats.org/drawingml/2006/main" marL="914400" lvl="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يتم تسخين 3-5 من المناشف/البياضات الماصة النظيفة، ويفضل أن تكون معقمة، ويمكن استخدامها لتجفيف حديثي الولادة أو لفافة الكتف.</a:t>
            </a:r>
          </a:p>
          <a:p>
            <a:pPr xmlns:a="http://schemas.openxmlformats.org/drawingml/2006/main" marL="914400" lvl="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المشابك السُرِّيَّة</a:t>
            </a:r>
          </a:p>
          <a:p>
            <a:pPr xmlns:a="http://schemas.openxmlformats.org/drawingml/2006/main" marL="914400" lvl="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شاش معقم ويفضل استخدامه لتنظيف العيون</a:t>
            </a:r>
          </a:p>
          <a:p>
            <a:pPr xmlns:a="http://schemas.openxmlformats.org/drawingml/2006/main" marL="914400" lvl="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حقن الأنسولين التي سيتم استخدامها لإعطاء فيتامين ك</a:t>
            </a:r>
          </a:p>
          <a:p>
            <a:pPr xmlns:a="http://schemas.openxmlformats.org/drawingml/2006/main" marL="914400" lvl="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ميزان حرارة الإبط</a:t>
            </a:r>
          </a:p>
          <a:p>
            <a:pPr xmlns:a="http://schemas.openxmlformats.org/drawingml/2006/main" marL="914400" lvl="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ميزان الوزن</a:t>
            </a:r>
          </a:p>
          <a:p>
            <a:pPr xmlns:a="http://schemas.openxmlformats.org/drawingml/2006/main" marL="914400" indent="-914400">
              <a:lnSpc>
                <a:spcPct val="120000"/>
              </a:lnSpc>
              <a:buFont typeface="+mj-lt"/>
              <a:buAutoNum type="alphaLcPeriod" startAt="6"/>
              <a:bidi/>
            </a:pPr>
            <a:r xmlns:a="http://schemas.openxmlformats.org/drawingml/2006/main">
              <a:rPr lang="ar" sz="12800" dirty="0">
                <a:latin typeface="Times New Roman" pitchFamily="18" charset="0"/>
                <a:cs typeface="Times New Roman" pitchFamily="18" charset="0"/>
              </a:rPr>
              <a:t>جهاز تدفئة/إنعاش مشع مُدفأ مسبقًا. يجب أن يكون نظيفًا وجافًا.</a:t>
            </a:r>
          </a:p>
          <a:p>
            <a:pPr marL="0" lvl="0" indent="0">
              <a:lnSpc>
                <a:spcPct val="120000"/>
              </a:lnSpc>
              <a:buNone/>
            </a:pPr>
            <a:br>
              <a:rPr lang="en-US" sz="6700" dirty="0"/>
            </a:br>
            <a:endParaRPr lang="en-US" sz="6700" dirty="0"/>
          </a:p>
          <a:p>
            <a:pPr lvl="0">
              <a:buNone/>
            </a:pPr>
            <a:br>
              <a:rPr lang="en-US" sz="5400" dirty="0">
                <a:latin typeface="Times New Roman" pitchFamily="18" charset="0"/>
                <a:cs typeface="Times New Roman" pitchFamily="18" charset="0"/>
              </a:rPr>
            </a:br>
            <a:endParaRPr lang="en-US" sz="5400" dirty="0">
              <a:latin typeface="Times New Roman" pitchFamily="18" charset="0"/>
              <a:cs typeface="Times New Roman" pitchFamily="18" charset="0"/>
            </a:endParaRPr>
          </a:p>
          <a:p>
            <a:endParaRPr lang="en-US" dirty="0"/>
          </a:p>
        </p:txBody>
      </p:sp>
      <p:sp>
        <p:nvSpPr>
          <p:cNvPr id="4" name="TextBox 3">
            <a:extLst>
              <a:ext uri="{FF2B5EF4-FFF2-40B4-BE49-F238E27FC236}">
                <a16:creationId xmlns:a16="http://schemas.microsoft.com/office/drawing/2014/main" id="{36329351-3C5B-4FD5-973B-B37EA088788E}"/>
              </a:ext>
            </a:extLst>
          </p:cNvPr>
          <p:cNvSpPr txBox="1"/>
          <p:nvPr/>
        </p:nvSpPr>
        <p:spPr>
          <a:xfrm>
            <a:off x="2475914" y="1"/>
            <a:ext cx="7146388" cy="1107996"/>
          </a:xfrm>
          <a:prstGeom prst="rect">
            <a:avLst/>
          </a:prstGeom>
          <a:noFill/>
        </p:spPr>
        <p:txBody>
          <a:bodyPr wrap="square">
            <a:spAutoFit/>
          </a:bodyPr>
          <a:lstStyle/>
          <a:p>
            <a:r xmlns:a="http://schemas.openxmlformats.org/drawingml/2006/main">
              <a:rPr lang="ar" sz="6600" b="1" dirty="0">
                <a:solidFill>
                  <a:srgbClr val="C00000"/>
                </a:solidFill>
                <a:latin typeface="Times New Roman" pitchFamily="18" charset="0"/>
                <a:cs typeface="Times New Roman" pitchFamily="18" charset="0"/>
              </a:rPr>
              <a:t>المعدات الأساسية</a:t>
            </a:r>
            <a:endParaRPr xmlns:a="http://schemas.openxmlformats.org/drawingml/2006/main" lang="en-US" sz="6600" dirty="0"/>
          </a:p>
        </p:txBody>
      </p:sp>
    </p:spTree>
    <p:extLst>
      <p:ext uri="{BB962C8B-B14F-4D97-AF65-F5344CB8AC3E}">
        <p14:creationId xmlns:p14="http://schemas.microsoft.com/office/powerpoint/2010/main" val="294730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lstStyle/>
          <a:p>
            <a:r xmlns:a="http://schemas.openxmlformats.org/drawingml/2006/main">
              <a:rPr lang="ar" b="1" dirty="0">
                <a:solidFill>
                  <a:srgbClr val="C00000"/>
                </a:solidFill>
                <a:latin typeface="Times New Roman" pitchFamily="18" charset="0"/>
                <a:cs typeface="Times New Roman" pitchFamily="18" charset="0"/>
              </a:rPr>
              <a:t>خطوات العناية الفورية بالمولود الجديد</a:t>
            </a: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139483"/>
            <a:ext cx="12079458" cy="5718517"/>
          </a:xfrm>
        </p:spPr>
        <p:txBody>
          <a:bodyPr>
            <a:normAutofit fontScale="92500" lnSpcReduction="20000"/>
          </a:bodyPr>
          <a:lstStyle/>
          <a:p>
            <a:pPr xmlns:a="http://schemas.openxmlformats.org/drawingml/2006/main" marL="742950" indent="-742950">
              <a:buAutoNum type="arabicPeriod"/>
              <a:bidi/>
            </a:pPr>
            <a:r xmlns:a="http://schemas.openxmlformats.org/drawingml/2006/main">
              <a:rPr lang="ar" sz="4400" dirty="0">
                <a:latin typeface="Times New Roman" pitchFamily="18" charset="0"/>
                <a:cs typeface="Times New Roman" pitchFamily="18" charset="0"/>
              </a:rPr>
              <a:t>ولادة الطفل: </a:t>
            </a:r>
            <a:r xmlns:a="http://schemas.openxmlformats.org/drawingml/2006/main">
              <a:rPr lang="ar" sz="4400" dirty="0">
                <a:latin typeface="Times New Roman" pitchFamily="18" charset="0"/>
                <a:cs typeface="Times New Roman" pitchFamily="18" charset="0"/>
              </a:rPr>
              <a:t>تحديد وقت الولادة</a:t>
            </a:r>
          </a:p>
          <a:p>
            <a:pPr xmlns:a="http://schemas.openxmlformats.org/drawingml/2006/main" marL="742950" indent="-742950">
              <a:buAutoNum type="arabicPeriod"/>
              <a:bidi/>
            </a:pPr>
            <a:r xmlns:a="http://schemas.openxmlformats.org/drawingml/2006/main">
              <a:rPr lang="ar" sz="4400" dirty="0">
                <a:latin typeface="Times New Roman" pitchFamily="18" charset="0"/>
                <a:cs typeface="Times New Roman" pitchFamily="18" charset="0"/>
              </a:rPr>
              <a:t>امسح عينيك ووجهك عند إخراج الرأس.</a:t>
            </a:r>
          </a:p>
          <a:p>
            <a:pPr xmlns:a="http://schemas.openxmlformats.org/drawingml/2006/main" marL="742950" indent="-742950">
              <a:buAutoNum type="arabicPeriod"/>
              <a:bidi/>
            </a:pPr>
            <a:r xmlns:a="http://schemas.openxmlformats.org/drawingml/2006/main">
              <a:rPr lang="ar" sz="4400" dirty="0">
                <a:latin typeface="Times New Roman" pitchFamily="18" charset="0"/>
                <a:cs typeface="Times New Roman" pitchFamily="18" charset="0"/>
              </a:rPr>
              <a:t>ضعي طفلك على منشفة دافئة ونظيفة.</a:t>
            </a:r>
            <a:endParaRPr xmlns:a="http://schemas.openxmlformats.org/drawingml/2006/main" lang="ar-SA" sz="4400" dirty="0">
              <a:latin typeface="Times New Roman" pitchFamily="18" charset="0"/>
              <a:cs typeface="Times New Roman" pitchFamily="18" charset="0"/>
            </a:endParaRPr>
          </a:p>
          <a:p>
            <a:pPr xmlns:a="http://schemas.openxmlformats.org/drawingml/2006/main" marL="742950" indent="-742950">
              <a:buFont typeface="Arial" panose="020B0604020202020204" pitchFamily="34" charset="0"/>
              <a:buAutoNum type="arabicPeriod"/>
              <a:bidi/>
            </a:pPr>
            <a:r xmlns:a="http://schemas.openxmlformats.org/drawingml/2006/main">
              <a:rPr lang="ar" sz="4400" dirty="0">
                <a:latin typeface="Times New Roman" pitchFamily="18" charset="0"/>
                <a:cs typeface="Times New Roman" pitchFamily="18" charset="0"/>
              </a:rPr>
              <a:t>التقييم ( درجة </a:t>
            </a:r>
            <a:r xmlns:a="http://schemas.openxmlformats.org/drawingml/2006/main">
              <a:rPr lang="ar" sz="4400" dirty="0" err="1">
                <a:latin typeface="Times New Roman" pitchFamily="18" charset="0"/>
                <a:cs typeface="Times New Roman" pitchFamily="18" charset="0"/>
              </a:rPr>
              <a:t>Apger </a:t>
            </a:r>
            <a:r xmlns:a="http://schemas.openxmlformats.org/drawingml/2006/main">
              <a:rPr lang="ar" sz="4400" dirty="0">
                <a:latin typeface="Times New Roman" pitchFamily="18" charset="0"/>
                <a:cs typeface="Times New Roman" pitchFamily="18" charset="0"/>
              </a:rPr>
              <a:t>): 30 ثانية</a:t>
            </a:r>
          </a:p>
          <a:p>
            <a:pPr xmlns:a="http://schemas.openxmlformats.org/drawingml/2006/main" marL="742950" indent="-742950">
              <a:buFont typeface="Arial" panose="020B0604020202020204" pitchFamily="34" charset="0"/>
              <a:buAutoNum type="arabicPeriod"/>
              <a:bidi/>
            </a:pPr>
            <a:r xmlns:a="http://schemas.openxmlformats.org/drawingml/2006/main">
              <a:rPr lang="ar" sz="4400" dirty="0">
                <a:latin typeface="Times New Roman" pitchFamily="18" charset="0"/>
                <a:cs typeface="Times New Roman" pitchFamily="18" charset="0"/>
              </a:rPr>
              <a:t>وضع الطفل حديث الولادة على ظهره أو جانبه مع تمديد الرقبة قليلاً (وضع الشم)</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6. امسح الأنف والفم بمنشفة أو شاش.</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أو الشفط باستخدام حقنة البصلة أو قسطرة الشفط</a:t>
            </a:r>
          </a:p>
          <a:p>
            <a:r xmlns:a="http://schemas.openxmlformats.org/drawingml/2006/main">
              <a:rPr lang="ar" sz="4400" dirty="0">
                <a:latin typeface="Times New Roman" pitchFamily="18" charset="0"/>
                <a:cs typeface="Times New Roman" pitchFamily="18" charset="0"/>
              </a:rPr>
              <a:t>لا يحتاج الطفل الباكي السليم إلى شفط نشط، فقط امسح الإفرازات.</a:t>
            </a:r>
          </a:p>
          <a:p>
            <a:pPr>
              <a:buNone/>
            </a:pPr>
            <a:endParaRPr lang="en-US" sz="4400" dirty="0">
              <a:latin typeface="Times New Roman" pitchFamily="18" charset="0"/>
              <a:cs typeface="Times New Roman" pitchFamily="18" charset="0"/>
            </a:endParaRPr>
          </a:p>
          <a:p>
            <a:pPr marL="742950" indent="-742950">
              <a:buFont typeface="Arial" panose="020B0604020202020204" pitchFamily="34" charset="0"/>
              <a:buAutoNum type="arabicPeriod"/>
            </a:pPr>
            <a:endParaRPr lang="en-US" sz="4400" dirty="0">
              <a:latin typeface="Times New Roman" pitchFamily="18" charset="0"/>
              <a:cs typeface="Times New Roman" pitchFamily="18" charset="0"/>
            </a:endParaRPr>
          </a:p>
          <a:p>
            <a:pPr marL="742950" indent="-742950">
              <a:buFont typeface="Arial" panose="020B0604020202020204" pitchFamily="34" charset="0"/>
              <a:buAutoNum type="arabicPeriod"/>
            </a:pPr>
            <a:endParaRPr lang="en-US" sz="4400" dirty="0">
              <a:latin typeface="Times New Roman" pitchFamily="18" charset="0"/>
              <a:cs typeface="Times New Roman" pitchFamily="18" charset="0"/>
            </a:endParaRPr>
          </a:p>
          <a:p>
            <a:pPr marL="742950" indent="-742950">
              <a:buAutoNum type="arabicPeriod"/>
            </a:pPr>
            <a:endParaRPr lang="en-US" sz="4400" dirty="0">
              <a:latin typeface="Times New Roman" pitchFamily="18" charset="0"/>
              <a:cs typeface="Times New Roman" pitchFamily="18" charset="0"/>
            </a:endParaRPr>
          </a:p>
          <a:p>
            <a:pPr marL="742950" indent="-742950">
              <a:buAutoNum type="arabicPeriod"/>
            </a:pPr>
            <a:endParaRPr lang="en-US" sz="4400" dirty="0">
              <a:latin typeface="Times New Roman" pitchFamily="18" charset="0"/>
              <a:cs typeface="Times New Roman" pitchFamily="18" charset="0"/>
            </a:endParaRPr>
          </a:p>
          <a:p>
            <a:pPr marL="742950" indent="-742950">
              <a:buAutoNum type="arabicPeriod"/>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5864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673883" cy="1417638"/>
          </a:xfrm>
        </p:spPr>
        <p:txBody>
          <a:bodyPr>
            <a:noAutofit/>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قياسات حديثي الولادة</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endParaRPr>
          </a:p>
        </p:txBody>
      </p:sp>
      <p:sp>
        <p:nvSpPr>
          <p:cNvPr id="3" name="Content Placeholder 2"/>
          <p:cNvSpPr>
            <a:spLocks noGrp="1"/>
          </p:cNvSpPr>
          <p:nvPr>
            <p:ph idx="1"/>
          </p:nvPr>
        </p:nvSpPr>
        <p:spPr>
          <a:xfrm>
            <a:off x="112543" y="1417638"/>
            <a:ext cx="11929402" cy="5440362"/>
          </a:xfrm>
        </p:spPr>
        <p:txBody>
          <a:bodyPr>
            <a:normAutofit/>
          </a:bodyPr>
          <a:lstStyle/>
          <a:p>
            <a:pPr xmlns:a="http://schemas.openxmlformats.org/drawingml/2006/main" lvl="0">
              <a:bidi/>
            </a:pPr>
            <a:r xmlns:a="http://schemas.openxmlformats.org/drawingml/2006/main">
              <a:rPr lang="ar" sz="3600" b="1" dirty="0">
                <a:latin typeface="Times New Roman" pitchFamily="18" charset="0"/>
                <a:cs typeface="Times New Roman" pitchFamily="18" charset="0"/>
              </a:rPr>
              <a:t>الوزن </a:t>
            </a:r>
            <a:r xmlns:a="http://schemas.openxmlformats.org/drawingml/2006/main">
              <a:rPr lang="ar" sz="3600" dirty="0">
                <a:latin typeface="Times New Roman" pitchFamily="18" charset="0"/>
                <a:cs typeface="Times New Roman" pitchFamily="18" charset="0"/>
              </a:rPr>
              <a:t>: 2.5 إلى 4 كجم</a:t>
            </a:r>
          </a:p>
          <a:p>
            <a:pPr xmlns:a="http://schemas.openxmlformats.org/drawingml/2006/main" lvl="0">
              <a:bidi/>
            </a:pPr>
            <a:r xmlns:a="http://schemas.openxmlformats.org/drawingml/2006/main">
              <a:rPr lang="ar" sz="3600" b="1" dirty="0">
                <a:latin typeface="Times New Roman" pitchFamily="18" charset="0"/>
                <a:cs typeface="Times New Roman" pitchFamily="18" charset="0"/>
              </a:rPr>
              <a:t>الطول </a:t>
            </a:r>
            <a:r xmlns:a="http://schemas.openxmlformats.org/drawingml/2006/main">
              <a:rPr lang="ar" sz="3600" dirty="0">
                <a:latin typeface="Times New Roman" pitchFamily="18" charset="0"/>
                <a:cs typeface="Times New Roman" pitchFamily="18" charset="0"/>
              </a:rPr>
              <a:t>: 46 الى 54 سم.</a:t>
            </a:r>
          </a:p>
          <a:p>
            <a:pPr xmlns:a="http://schemas.openxmlformats.org/drawingml/2006/main" lvl="0">
              <a:bidi/>
            </a:pPr>
            <a:r xmlns:a="http://schemas.openxmlformats.org/drawingml/2006/main">
              <a:rPr lang="ar" sz="3600" b="1" dirty="0">
                <a:latin typeface="Times New Roman" pitchFamily="18" charset="0"/>
                <a:cs typeface="Times New Roman" pitchFamily="18" charset="0"/>
              </a:rPr>
              <a:t>محيط الرأس </a:t>
            </a:r>
            <a:r xmlns:a="http://schemas.openxmlformats.org/drawingml/2006/main">
              <a:rPr lang="ar" sz="3600" dirty="0">
                <a:latin typeface="Times New Roman" pitchFamily="18" charset="0"/>
                <a:cs typeface="Times New Roman" pitchFamily="18" charset="0"/>
              </a:rPr>
              <a:t>: من 34-35 سم عند الولادة، وليس &lt; 33 أو &gt; 37 سم.</a:t>
            </a:r>
          </a:p>
          <a:p>
            <a:pPr xmlns:a="http://schemas.openxmlformats.org/drawingml/2006/main" lvl="0">
              <a:bidi/>
            </a:pPr>
            <a:r xmlns:a="http://schemas.openxmlformats.org/drawingml/2006/main">
              <a:rPr lang="ar" sz="3600" b="1" dirty="0">
                <a:latin typeface="Times New Roman" pitchFamily="18" charset="0"/>
                <a:cs typeface="Times New Roman" pitchFamily="18" charset="0"/>
              </a:rPr>
              <a:t>محيط الصدر </a:t>
            </a:r>
            <a:r xmlns:a="http://schemas.openxmlformats.org/drawingml/2006/main">
              <a:rPr lang="ar" sz="3600" dirty="0">
                <a:latin typeface="Times New Roman" pitchFamily="18" charset="0"/>
                <a:cs typeface="Times New Roman" pitchFamily="18" charset="0"/>
              </a:rPr>
              <a:t>: من 32-33 سم عند الولادة، ويكون أقل من محيط الرأس بمقدار 2 سم حتى عمر السنتين.</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خطوات العناية الفورية بالمولود الجديد:</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589649"/>
            <a:ext cx="12192001" cy="5268351"/>
          </a:xfrm>
        </p:spPr>
        <p:txBody>
          <a:bodyPr>
            <a:normAutofit/>
          </a:bodyPr>
          <a:lstStyle/>
          <a:p>
            <a:pPr xmlns:a="http://schemas.openxmlformats.org/drawingml/2006/main" algn="ctr">
              <a:buNone/>
              <a:bidi/>
            </a:pPr>
            <a:r xmlns:a="http://schemas.openxmlformats.org/drawingml/2006/main">
              <a:rPr lang="ar" sz="4000" dirty="0">
                <a:latin typeface="Times New Roman" pitchFamily="18" charset="0"/>
                <a:cs typeface="Times New Roman" pitchFamily="18" charset="0"/>
              </a:rPr>
              <a:t>7. </a:t>
            </a:r>
            <a:r xmlns:a="http://schemas.openxmlformats.org/drawingml/2006/main">
              <a:rPr lang="ar" sz="4000" b="1" dirty="0">
                <a:latin typeface="Times New Roman" pitchFamily="18" charset="0"/>
                <a:cs typeface="Times New Roman" pitchFamily="18" charset="0"/>
              </a:rPr>
              <a:t>جفاف السائل الأمينوسي من رأس وجسم المولود</a:t>
            </a:r>
          </a:p>
          <a:p>
            <a:pPr xmlns:a="http://schemas.openxmlformats.org/drawingml/2006/main">
              <a:buNone/>
              <a:bidi/>
            </a:pPr>
            <a:r xmlns:a="http://schemas.openxmlformats.org/drawingml/2006/main">
              <a:rPr lang="ar" sz="4000" b="1" dirty="0">
                <a:latin typeface="Times New Roman" pitchFamily="18" charset="0"/>
                <a:cs typeface="Times New Roman" pitchFamily="18" charset="0"/>
              </a:rPr>
              <a:t> </a:t>
            </a:r>
            <a:r xmlns:a="http://schemas.openxmlformats.org/drawingml/2006/main">
              <a:rPr lang="ar" sz="4000" dirty="0">
                <a:latin typeface="Times New Roman" pitchFamily="18" charset="0"/>
                <a:cs typeface="Times New Roman" pitchFamily="18" charset="0"/>
              </a:rPr>
              <a:t>8. إعادة التقييم: (30 ثانية) التنفس، القلب، النغمة، رد الفعل، اللون.</a:t>
            </a:r>
          </a:p>
          <a:p>
            <a:r xmlns:a="http://schemas.openxmlformats.org/drawingml/2006/main">
              <a:rPr lang="ar" sz="4000" dirty="0">
                <a:latin typeface="Times New Roman" pitchFamily="18" charset="0"/>
                <a:cs typeface="Times New Roman" pitchFamily="18" charset="0"/>
              </a:rPr>
              <a:t>إذا كان الطفل حديث الولادة لا يتنفس أو لا يلهث، فيجب الحصول على رعاية متخصصة في شكل التهوية بالضغط الإيجابي وما إلى ذلك.</a:t>
            </a:r>
          </a:p>
          <a:p>
            <a:pPr xmlns:a="http://schemas.openxmlformats.org/drawingml/2006/main">
              <a:buNone/>
              <a:bidi/>
            </a:pPr>
            <a:r xmlns:a="http://schemas.openxmlformats.org/drawingml/2006/main">
              <a:rPr lang="ar" sz="4000" dirty="0">
                <a:latin typeface="Times New Roman" pitchFamily="18" charset="0"/>
                <a:cs typeface="Times New Roman" pitchFamily="18" charset="0"/>
              </a:rPr>
              <a:t>( </a:t>
            </a:r>
            <a:r xmlns:a="http://schemas.openxmlformats.org/drawingml/2006/main">
              <a:rPr lang="ar" sz="4000" dirty="0">
                <a:solidFill>
                  <a:srgbClr val="FF0000"/>
                </a:solidFill>
                <a:latin typeface="Times New Roman" pitchFamily="18" charset="0"/>
                <a:cs typeface="Times New Roman" pitchFamily="18" charset="0"/>
              </a:rPr>
              <a:t>الإنعاش) سيكون مطلوبا.</a:t>
            </a:r>
          </a:p>
          <a:p>
            <a:pPr xmlns:a="http://schemas.openxmlformats.org/drawingml/2006/main">
              <a:buNone/>
              <a:bidi/>
            </a:pPr>
            <a:r xmlns:a="http://schemas.openxmlformats.org/drawingml/2006/main">
              <a:rPr lang="ar" sz="4000" b="1" dirty="0">
                <a:latin typeface="Times New Roman" pitchFamily="18" charset="0"/>
                <a:cs typeface="Times New Roman" pitchFamily="18" charset="0"/>
              </a:rPr>
              <a:t>8. </a:t>
            </a:r>
            <a:r xmlns:a="http://schemas.openxmlformats.org/drawingml/2006/main">
              <a:rPr lang="ar" sz="4000" b="1" dirty="0">
                <a:latin typeface="Times New Roman" pitchFamily="18" charset="0"/>
                <a:cs typeface="Times New Roman" pitchFamily="18" charset="0"/>
              </a:rPr>
              <a:t>قم بربط وقطع الحبل السري</a:t>
            </a:r>
            <a:endParaRPr xmlns:a="http://schemas.openxmlformats.org/drawingml/2006/main" lang="en-US" sz="4000" b="1" dirty="0">
              <a:latin typeface="Times New Roman" pitchFamily="18" charset="0"/>
              <a:cs typeface="Times New Roman" pitchFamily="18" charset="0"/>
            </a:endParaRPr>
          </a:p>
          <a:p>
            <a:pPr>
              <a:buNone/>
            </a:pPr>
            <a:endParaRPr lang="en-US" sz="4000" dirty="0">
              <a:solidFill>
                <a:srgbClr val="FF0000"/>
              </a:solidFill>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a:p>
            <a:pPr algn="ctr">
              <a:buNone/>
            </a:pPr>
            <a:endParaRPr lang="en-US" sz="4000" b="1"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14215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182880" y="1295400"/>
            <a:ext cx="12009120" cy="5562600"/>
          </a:xfrm>
        </p:spPr>
        <p:txBody>
          <a:bodyPr>
            <a:normAutofit fontScale="92500" lnSpcReduction="20000"/>
          </a:bodyPr>
          <a:lstStyle/>
          <a:p>
            <a:pPr xmlns:a="http://schemas.openxmlformats.org/drawingml/2006/main" marL="0" indent="0">
              <a:lnSpc>
                <a:spcPct val="114000"/>
              </a:lnSpc>
              <a:spcBef>
                <a:spcPts val="600"/>
              </a:spcBef>
              <a:buClr>
                <a:schemeClr val="tx1"/>
              </a:buClr>
              <a:buNone/>
              <a:bidi/>
            </a:pPr>
            <a:r xmlns:a="http://schemas.openxmlformats.org/drawingml/2006/main">
              <a:rPr lang="ar" sz="4700" dirty="0">
                <a:latin typeface="Times New Roman" pitchFamily="18" charset="0"/>
                <a:cs typeface="Times New Roman" pitchFamily="18" charset="0"/>
              </a:rPr>
              <a:t>1) العناية بالعين</a:t>
            </a:r>
          </a:p>
          <a:p>
            <a:pPr xmlns:a="http://schemas.openxmlformats.org/drawingml/2006/main" marL="273050" indent="-273050">
              <a:lnSpc>
                <a:spcPct val="114000"/>
              </a:lnSpc>
              <a:spcBef>
                <a:spcPts val="600"/>
              </a:spcBef>
              <a:buClr>
                <a:schemeClr val="tx1"/>
              </a:buClr>
              <a:bidi/>
            </a:pPr>
            <a:r xmlns:a="http://schemas.openxmlformats.org/drawingml/2006/main">
              <a:rPr lang="ar" sz="4700" dirty="0">
                <a:latin typeface="Times New Roman" pitchFamily="18" charset="0"/>
                <a:cs typeface="Times New Roman" pitchFamily="18" charset="0"/>
              </a:rPr>
              <a:t>تنظيف العين مباشرة بعد الولادة بمسحة مبللة بالماء المعقم</a:t>
            </a:r>
          </a:p>
          <a:p>
            <a:pPr xmlns:a="http://schemas.openxmlformats.org/drawingml/2006/main" marL="273050" indent="-273050">
              <a:lnSpc>
                <a:spcPct val="114000"/>
              </a:lnSpc>
              <a:spcBef>
                <a:spcPts val="600"/>
              </a:spcBef>
              <a:buClr>
                <a:schemeClr val="tx1"/>
              </a:buClr>
              <a:bidi/>
            </a:pPr>
            <a:r xmlns:a="http://schemas.openxmlformats.org/drawingml/2006/main">
              <a:rPr lang="ar" sz="4700" dirty="0">
                <a:latin typeface="Times New Roman" pitchFamily="18" charset="0"/>
                <a:cs typeface="Times New Roman" pitchFamily="18" charset="0"/>
              </a:rPr>
              <a:t>استخدم مسحات منفصلة لكل عين؛ نظف من الجانب الأوسط إلى الجانب الجانبي</a:t>
            </a:r>
          </a:p>
          <a:p>
            <a:pPr xmlns:a="http://schemas.openxmlformats.org/drawingml/2006/main" marL="273050" lvl="0" indent="-273050">
              <a:lnSpc>
                <a:spcPct val="114000"/>
              </a:lnSpc>
              <a:spcBef>
                <a:spcPts val="600"/>
              </a:spcBef>
              <a:buClr>
                <a:prstClr val="black"/>
              </a:buClr>
              <a:bidi/>
            </a:pPr>
            <a:r xmlns:a="http://schemas.openxmlformats.org/drawingml/2006/main">
              <a:rPr lang="ar" sz="4700" dirty="0">
                <a:solidFill>
                  <a:prstClr val="black"/>
                </a:solidFill>
                <a:latin typeface="Times New Roman" pitchFamily="18" charset="0"/>
                <a:cs typeface="Times New Roman" pitchFamily="18" charset="0"/>
              </a:rPr>
              <a:t>إعطاء </a:t>
            </a:r>
            <a:r xmlns:a="http://schemas.openxmlformats.org/drawingml/2006/main">
              <a:rPr lang="ar" sz="4700" b="1" dirty="0">
                <a:latin typeface="Times New Roman" pitchFamily="18" charset="0"/>
                <a:cs typeface="Times New Roman" pitchFamily="18" charset="0"/>
              </a:rPr>
              <a:t>قطرات العين الوقائية خلال ساعة واحدة من الولادة </a:t>
            </a:r>
            <a:r xmlns:a="http://schemas.openxmlformats.org/drawingml/2006/main">
              <a:rPr lang="ar" sz="4700" dirty="0">
                <a:latin typeface="Times New Roman" pitchFamily="18" charset="0"/>
                <a:cs typeface="Times New Roman" pitchFamily="18" charset="0"/>
              </a:rPr>
              <a:t>(وفقًا لسياسة المستشفى)</a:t>
            </a:r>
          </a:p>
          <a:p>
            <a:pPr xmlns:a="http://schemas.openxmlformats.org/drawingml/2006/main" marL="273050" lvl="0" indent="-273050">
              <a:lnSpc>
                <a:spcPct val="114000"/>
              </a:lnSpc>
              <a:spcBef>
                <a:spcPts val="600"/>
              </a:spcBef>
              <a:buClr>
                <a:prstClr val="black"/>
              </a:buClr>
              <a:bidi/>
            </a:pPr>
            <a:r xmlns:a="http://schemas.openxmlformats.org/drawingml/2006/main">
              <a:rPr lang="ar" sz="4700" b="1" i="1" dirty="0">
                <a:latin typeface="Times New Roman" pitchFamily="18" charset="0"/>
                <a:cs typeface="Times New Roman" pitchFamily="18" charset="0"/>
              </a:rPr>
              <a:t>لا </a:t>
            </a:r>
            <a:r xmlns:a="http://schemas.openxmlformats.org/drawingml/2006/main">
              <a:rPr lang="ar" sz="4700" b="1" dirty="0">
                <a:latin typeface="Times New Roman" pitchFamily="18" charset="0"/>
                <a:cs typeface="Times New Roman" pitchFamily="18" charset="0"/>
              </a:rPr>
              <a:t>تضع أي شيء </a:t>
            </a:r>
            <a:r xmlns:a="http://schemas.openxmlformats.org/drawingml/2006/main">
              <a:rPr lang="ar" sz="4700" b="1" dirty="0">
                <a:solidFill>
                  <a:prstClr val="black"/>
                </a:solidFill>
                <a:latin typeface="Times New Roman" pitchFamily="18" charset="0"/>
                <a:cs typeface="Times New Roman" pitchFamily="18" charset="0"/>
              </a:rPr>
              <a:t>آخر في عيون الطفل</a:t>
            </a:r>
            <a:endParaRPr xmlns:a="http://schemas.openxmlformats.org/drawingml/2006/main" lang="en-IN" sz="4700" dirty="0">
              <a:solidFill>
                <a:prstClr val="black"/>
              </a:solidFill>
              <a:latin typeface="Times New Roman" pitchFamily="18" charset="0"/>
              <a:cs typeface="Times New Roman" pitchFamily="18" charset="0"/>
            </a:endParaRPr>
          </a:p>
          <a:p>
            <a:pPr marL="273050" indent="-273050">
              <a:lnSpc>
                <a:spcPct val="114000"/>
              </a:lnSpc>
              <a:spcBef>
                <a:spcPts val="600"/>
              </a:spcBef>
              <a:buClr>
                <a:schemeClr val="tx1"/>
              </a:buClr>
            </a:pPr>
            <a:endParaRPr lang="en-IN" sz="4700" dirty="0">
              <a:latin typeface="Times New Roman" pitchFamily="18" charset="0"/>
              <a:cs typeface="Times New Roman" pitchFamily="18" charset="0"/>
            </a:endParaRPr>
          </a:p>
          <a:p>
            <a:pPr marL="273050" indent="-273050">
              <a:lnSpc>
                <a:spcPct val="114000"/>
              </a:lnSpc>
              <a:spcBef>
                <a:spcPts val="600"/>
              </a:spcBef>
              <a:buNone/>
            </a:pPr>
            <a:endParaRPr lang="en-IN" dirty="0">
              <a:solidFill>
                <a:schemeClr val="bg1"/>
              </a:solidFill>
              <a:latin typeface="Times New Roman" pitchFamily="18" charset="0"/>
              <a:cs typeface="Times New Roman" pitchFamily="18" charset="0"/>
            </a:endParaRPr>
          </a:p>
        </p:txBody>
      </p:sp>
      <p:sp>
        <p:nvSpPr>
          <p:cNvPr id="5" name="Rectangle 2"/>
          <p:cNvSpPr txBox="1">
            <a:spLocks noChangeArrowheads="1"/>
          </p:cNvSpPr>
          <p:nvPr/>
        </p:nvSpPr>
        <p:spPr>
          <a:xfrm>
            <a:off x="182880" y="0"/>
            <a:ext cx="11605845" cy="1295400"/>
          </a:xfrm>
          <a:prstGeom prst="rect">
            <a:avLst/>
          </a:prstGeom>
        </p:spPr>
        <p:txBody>
          <a:bodyPr/>
          <a:lstStyle/>
          <a:p>
            <a:pPr xmlns:a="http://schemas.openxmlformats.org/drawingml/2006/main" algn="ctr" rtl="0">
              <a:defRPr/>
              <a:bidi/>
            </a:pPr>
            <a:r xmlns:a="http://schemas.openxmlformats.org/drawingml/2006/main">
              <a:rPr lang="ar" sz="8800" b="1" dirty="0">
                <a:solidFill>
                  <a:srgbClr val="CC0000"/>
                </a:solidFill>
                <a:effectLst>
                  <a:outerShdw blurRad="38100" dist="38100" dir="2700000" algn="tl">
                    <a:srgbClr val="C0C0C0"/>
                  </a:outerShdw>
                </a:effectLst>
                <a:latin typeface="Times New Roman" pitchFamily="18" charset="0"/>
                <a:cs typeface="Times New Roman" pitchFamily="18" charset="0"/>
              </a:rPr>
              <a:t>خطوات رعاية المولود الجديد:</a:t>
            </a:r>
            <a:br xmlns:a="http://schemas.openxmlformats.org/drawingml/2006/main">
              <a:rPr lang="en-GB" sz="8800" b="1" dirty="0">
                <a:solidFill>
                  <a:srgbClr val="CC0000"/>
                </a:solidFill>
                <a:effectLst>
                  <a:outerShdw blurRad="38100" dist="38100" dir="2700000" algn="tl">
                    <a:srgbClr val="C0C0C0"/>
                  </a:outerShdw>
                </a:effectLst>
                <a:latin typeface="Times New Roman" pitchFamily="18" charset="0"/>
                <a:cs typeface="Times New Roman" pitchFamily="18" charset="0"/>
              </a:rPr>
            </a:br>
            <a:endParaRPr xmlns:a="http://schemas.openxmlformats.org/drawingml/2006/main" lang="en-GB" sz="8800" b="1" dirty="0">
              <a:solidFill>
                <a:srgbClr val="CC0000"/>
              </a:solidFill>
              <a:effectLst>
                <a:outerShdw blurRad="38100" dist="38100" dir="2700000" algn="tl">
                  <a:srgbClr val="C0C0C0"/>
                </a:outerShdw>
              </a:effectLst>
              <a:latin typeface="Times New Roman" pitchFamily="18" charset="0"/>
              <a:cs typeface="Times New Roman" pitchFamily="18" charset="0"/>
            </a:endParaRPr>
          </a:p>
        </p:txBody>
      </p:sp>
      <p:sp>
        <p:nvSpPr>
          <p:cNvPr id="555012" name="Footer Placeholder 2"/>
          <p:cNvSpPr txBox="1">
            <a:spLocks noGrp="1"/>
          </p:cNvSpPr>
          <p:nvPr/>
        </p:nvSpPr>
        <p:spPr bwMode="auto">
          <a:xfrm>
            <a:off x="9067800" y="6286500"/>
            <a:ext cx="609600" cy="381000"/>
          </a:xfrm>
          <a:prstGeom prst="rect">
            <a:avLst/>
          </a:prstGeom>
          <a:noFill/>
          <a:ln w="9525">
            <a:noFill/>
            <a:miter lim="800000"/>
            <a:headEnd/>
            <a:tailEnd/>
          </a:ln>
        </p:spPr>
        <p:txBody>
          <a:bodyPr anchor="b"/>
          <a:lstStyle/>
          <a:p>
            <a:pPr xmlns:a="http://schemas.openxmlformats.org/drawingml/2006/main" algn="ctr" rtl="0">
              <a:bidi/>
            </a:pPr>
            <a:r xmlns:a="http://schemas.openxmlformats.org/drawingml/2006/main">
              <a:rPr lang="ar" sz="1400" b="1" i="1">
                <a:solidFill>
                  <a:schemeClr val="bg1"/>
                </a:solidFill>
              </a:rPr>
              <a:t>NC-</a:t>
            </a:r>
          </a:p>
        </p:txBody>
      </p:sp>
      <p:sp>
        <p:nvSpPr>
          <p:cNvPr id="555013" name="Slide Number Placeholder 3"/>
          <p:cNvSpPr txBox="1">
            <a:spLocks/>
          </p:cNvSpPr>
          <p:nvPr/>
        </p:nvSpPr>
        <p:spPr bwMode="auto">
          <a:xfrm>
            <a:off x="9525000" y="6324600"/>
            <a:ext cx="457200" cy="381000"/>
          </a:xfrm>
          <a:prstGeom prst="rect">
            <a:avLst/>
          </a:prstGeom>
          <a:noFill/>
          <a:ln w="9525">
            <a:noFill/>
            <a:miter lim="800000"/>
            <a:headEnd/>
            <a:tailEnd/>
          </a:ln>
        </p:spPr>
        <p:txBody>
          <a:bodyPr anchor="ctr"/>
          <a:lstStyle/>
          <a:p>
            <a:pPr rtl="0"/>
            <a:fld id="{BB1E94F3-4C31-44BD-9200-CEE056F5167B}" type="slidenum">
              <a:rPr lang="ar-SA" sz="1400" b="1" i="1">
                <a:solidFill>
                  <a:schemeClr val="bg1"/>
                </a:solidFill>
              </a:rPr>
              <a:pPr rtl="0"/>
              <a:t>31</a:t>
            </a:fld>
            <a:endParaRPr lang="en-US" sz="1400" b="1" i="1">
              <a:solidFill>
                <a:schemeClr val="bg1"/>
              </a:solidFill>
            </a:endParaRPr>
          </a:p>
        </p:txBody>
      </p:sp>
      <p:sp>
        <p:nvSpPr>
          <p:cNvPr id="10" name="Date Placeholder 1"/>
          <p:cNvSpPr txBox="1">
            <a:spLocks noGrp="1"/>
          </p:cNvSpPr>
          <p:nvPr/>
        </p:nvSpPr>
        <p:spPr>
          <a:xfrm>
            <a:off x="1905000" y="6286500"/>
            <a:ext cx="2286000" cy="457200"/>
          </a:xfrm>
          <a:prstGeom prst="rect">
            <a:avLst/>
          </a:prstGeom>
          <a:noFill/>
        </p:spPr>
        <p:txBody>
          <a:bodyPr lIns="0" tIns="0" rIns="0" bIns="0" anchor="b"/>
          <a:lstStyle/>
          <a:p>
            <a:pPr xmlns:a="http://schemas.openxmlformats.org/drawingml/2006/main">
              <a:defRPr/>
              <a:bidi/>
            </a:pPr>
            <a:r xmlns:a="http://schemas.openxmlformats.org/drawingml/2006/main">
              <a:rPr lang="ar" sz="1400" b="1" i="1" kern="0" dirty="0">
                <a:solidFill>
                  <a:schemeClr val="bg1"/>
                </a:solidFill>
                <a:latin typeface="Arial" pitchFamily="34" charset="0"/>
                <a:cs typeface="Arial" pitchFamily="34" charset="0"/>
              </a:rPr>
              <a:t>الوسائل التعليمية: ENC</a:t>
            </a:r>
          </a:p>
          <a:p>
            <a:pPr>
              <a:defRPr/>
            </a:pPr>
            <a:endParaRPr lang="en-US" sz="1400" b="1" i="1"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767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1" y="1533378"/>
            <a:ext cx="12013809" cy="5324622"/>
          </a:xfrm>
        </p:spPr>
        <p:txBody>
          <a:bodyPr/>
          <a:lstStyle/>
          <a:p>
            <a:pPr marL="273050" indent="-273050">
              <a:lnSpc>
                <a:spcPct val="114000"/>
              </a:lnSpc>
              <a:spcBef>
                <a:spcPts val="600"/>
              </a:spcBef>
              <a:buNone/>
            </a:pPr>
            <a:endParaRPr lang="en-IN" dirty="0">
              <a:solidFill>
                <a:schemeClr val="bg1"/>
              </a:solidFill>
              <a:latin typeface="Times New Roman" pitchFamily="18" charset="0"/>
              <a:cs typeface="Times New Roman" pitchFamily="18" charset="0"/>
            </a:endParaRPr>
          </a:p>
        </p:txBody>
      </p:sp>
      <p:sp>
        <p:nvSpPr>
          <p:cNvPr id="5" name="Rectangle 2"/>
          <p:cNvSpPr txBox="1">
            <a:spLocks noChangeArrowheads="1"/>
          </p:cNvSpPr>
          <p:nvPr/>
        </p:nvSpPr>
        <p:spPr>
          <a:xfrm>
            <a:off x="0" y="0"/>
            <a:ext cx="12192000" cy="1295400"/>
          </a:xfrm>
          <a:prstGeom prst="rect">
            <a:avLst/>
          </a:prstGeom>
        </p:spPr>
        <p:txBody>
          <a:bodyPr/>
          <a:lstStyle/>
          <a:p>
            <a:pPr xmlns:a="http://schemas.openxmlformats.org/drawingml/2006/main" algn="ctr" rtl="0">
              <a:defRPr/>
              <a:bidi/>
            </a:pPr>
            <a:r xmlns:a="http://schemas.openxmlformats.org/drawingml/2006/main">
              <a:rPr lang="ar" sz="6600" b="1" dirty="0">
                <a:solidFill>
                  <a:srgbClr val="CC0000"/>
                </a:solidFill>
                <a:effectLst>
                  <a:outerShdw blurRad="38100" dist="38100" dir="2700000" algn="tl">
                    <a:srgbClr val="C0C0C0"/>
                  </a:outerShdw>
                </a:effectLst>
                <a:latin typeface="Times New Roman" pitchFamily="18" charset="0"/>
                <a:cs typeface="Times New Roman" pitchFamily="18" charset="0"/>
              </a:rPr>
              <a:t>خطوات رعاية المولود الجديد:</a:t>
            </a:r>
            <a:endParaRPr xmlns:a="http://schemas.openxmlformats.org/drawingml/2006/main" lang="ar-SA" sz="6600" b="1" dirty="0">
              <a:solidFill>
                <a:srgbClr val="CC0000"/>
              </a:solidFill>
              <a:effectLst>
                <a:outerShdw blurRad="38100" dist="38100" dir="2700000" algn="tl">
                  <a:srgbClr val="C0C0C0"/>
                </a:outerShdw>
              </a:effectLst>
              <a:latin typeface="Times New Roman" pitchFamily="18" charset="0"/>
              <a:cs typeface="Times New Roman" pitchFamily="18" charset="0"/>
            </a:endParaRPr>
          </a:p>
          <a:p>
            <a:pPr xmlns:a="http://schemas.openxmlformats.org/drawingml/2006/main" rtl="0">
              <a:defRPr/>
              <a:bidi/>
            </a:pPr>
            <a:r xmlns:a="http://schemas.openxmlformats.org/drawingml/2006/main">
              <a:rPr lang="ar" sz="3600" b="1" dirty="0">
                <a:solidFill>
                  <a:srgbClr val="C00000"/>
                </a:solidFill>
                <a:latin typeface="Times New Roman" pitchFamily="18" charset="0"/>
                <a:cs typeface="Times New Roman" pitchFamily="18" charset="0"/>
              </a:rPr>
              <a:t>2) التعريف الصحيح</a:t>
            </a:r>
          </a:p>
          <a:p>
            <a:pPr xmlns:a="http://schemas.openxmlformats.org/drawingml/2006/main" marL="571500" lvl="0" indent="-571500" algn="just">
              <a:lnSpc>
                <a:spcPct val="12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يوضع شريطين تعريفيين على معصم وكاحل الطفل حديث الولادة.</a:t>
            </a:r>
          </a:p>
          <a:p>
            <a:pPr xmlns:a="http://schemas.openxmlformats.org/drawingml/2006/main" marL="571500" lvl="0" indent="-571500" algn="just">
              <a:lnSpc>
                <a:spcPct val="12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اكتب أسماء الأم، وتاريخ ووقت الولادة، وجنس المولود، واسم طبيب التوليد، ونوع الولادة.</a:t>
            </a:r>
          </a:p>
          <a:p>
            <a:pPr xmlns:a="http://schemas.openxmlformats.org/drawingml/2006/main" marL="571500" lvl="0" indent="-571500" algn="just">
              <a:lnSpc>
                <a:spcPct val="12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بصمة القدم</a:t>
            </a:r>
          </a:p>
          <a:p>
            <a:pPr xmlns:a="http://schemas.openxmlformats.org/drawingml/2006/main" marL="571500" lvl="0" indent="-571500" algn="just">
              <a:lnSpc>
                <a:spcPct val="12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يجب استكمال السجلات ذات الصلة بما في ذلك سوار الهوية قبل النقل إلى الحضانة</a:t>
            </a:r>
          </a:p>
          <a:p>
            <a:pPr rtl="0">
              <a:defRPr/>
            </a:pPr>
            <a:endParaRPr lang="en-GB" sz="8800" b="1" dirty="0">
              <a:solidFill>
                <a:srgbClr val="CC0000"/>
              </a:solidFill>
              <a:effectLst>
                <a:outerShdw blurRad="38100" dist="38100" dir="2700000" algn="tl">
                  <a:srgbClr val="C0C0C0"/>
                </a:outerShdw>
              </a:effectLst>
              <a:latin typeface="Times New Roman" pitchFamily="18" charset="0"/>
              <a:cs typeface="Times New Roman" pitchFamily="18" charset="0"/>
            </a:endParaRPr>
          </a:p>
        </p:txBody>
      </p:sp>
      <p:sp>
        <p:nvSpPr>
          <p:cNvPr id="556036" name="Footer Placeholder 2"/>
          <p:cNvSpPr txBox="1">
            <a:spLocks noGrp="1"/>
          </p:cNvSpPr>
          <p:nvPr/>
        </p:nvSpPr>
        <p:spPr bwMode="auto">
          <a:xfrm>
            <a:off x="9067800" y="6286500"/>
            <a:ext cx="609600" cy="381000"/>
          </a:xfrm>
          <a:prstGeom prst="rect">
            <a:avLst/>
          </a:prstGeom>
          <a:noFill/>
          <a:ln w="9525">
            <a:noFill/>
            <a:miter lim="800000"/>
            <a:headEnd/>
            <a:tailEnd/>
          </a:ln>
        </p:spPr>
        <p:txBody>
          <a:bodyPr anchor="b"/>
          <a:lstStyle/>
          <a:p>
            <a:pPr xmlns:a="http://schemas.openxmlformats.org/drawingml/2006/main" algn="ctr" rtl="0">
              <a:bidi/>
            </a:pPr>
            <a:r xmlns:a="http://schemas.openxmlformats.org/drawingml/2006/main">
              <a:rPr lang="ar" sz="1400" b="1" i="1">
                <a:solidFill>
                  <a:schemeClr val="bg1"/>
                </a:solidFill>
              </a:rPr>
              <a:t>NC-</a:t>
            </a:r>
          </a:p>
        </p:txBody>
      </p:sp>
      <p:sp>
        <p:nvSpPr>
          <p:cNvPr id="556037" name="Slide Number Placeholder 3"/>
          <p:cNvSpPr txBox="1">
            <a:spLocks/>
          </p:cNvSpPr>
          <p:nvPr/>
        </p:nvSpPr>
        <p:spPr bwMode="auto">
          <a:xfrm>
            <a:off x="9525000" y="6324600"/>
            <a:ext cx="457200" cy="381000"/>
          </a:xfrm>
          <a:prstGeom prst="rect">
            <a:avLst/>
          </a:prstGeom>
          <a:noFill/>
          <a:ln w="9525">
            <a:noFill/>
            <a:miter lim="800000"/>
            <a:headEnd/>
            <a:tailEnd/>
          </a:ln>
        </p:spPr>
        <p:txBody>
          <a:bodyPr anchor="ctr"/>
          <a:lstStyle/>
          <a:p>
            <a:pPr rtl="0"/>
            <a:fld id="{DD12EE8E-B57E-4373-8C3E-E911A72FEA97}" type="slidenum">
              <a:rPr lang="ar-SA" sz="1400" b="1" i="1">
                <a:solidFill>
                  <a:schemeClr val="bg1"/>
                </a:solidFill>
              </a:rPr>
              <a:pPr rtl="0"/>
              <a:t>32</a:t>
            </a:fld>
            <a:endParaRPr lang="en-US" sz="1400" b="1" i="1">
              <a:solidFill>
                <a:schemeClr val="bg1"/>
              </a:solidFill>
            </a:endParaRPr>
          </a:p>
        </p:txBody>
      </p:sp>
      <p:sp>
        <p:nvSpPr>
          <p:cNvPr id="10" name="Date Placeholder 1"/>
          <p:cNvSpPr txBox="1">
            <a:spLocks noGrp="1"/>
          </p:cNvSpPr>
          <p:nvPr/>
        </p:nvSpPr>
        <p:spPr>
          <a:xfrm>
            <a:off x="1905000" y="6286500"/>
            <a:ext cx="2286000" cy="457200"/>
          </a:xfrm>
          <a:prstGeom prst="rect">
            <a:avLst/>
          </a:prstGeom>
          <a:noFill/>
        </p:spPr>
        <p:txBody>
          <a:bodyPr lIns="0" tIns="0" rIns="0" bIns="0" anchor="b"/>
          <a:lstStyle/>
          <a:p>
            <a:pPr xmlns:a="http://schemas.openxmlformats.org/drawingml/2006/main">
              <a:defRPr/>
              <a:bidi/>
            </a:pPr>
            <a:r xmlns:a="http://schemas.openxmlformats.org/drawingml/2006/main">
              <a:rPr lang="ar" sz="1400" b="1" i="1" kern="0" dirty="0">
                <a:solidFill>
                  <a:schemeClr val="bg1"/>
                </a:solidFill>
                <a:latin typeface="Arial" pitchFamily="34" charset="0"/>
                <a:cs typeface="Arial" pitchFamily="34" charset="0"/>
              </a:rPr>
              <a:t>الوسائل التعليمية: ENC</a:t>
            </a:r>
          </a:p>
          <a:p>
            <a:pPr>
              <a:defRPr/>
            </a:pPr>
            <a:endParaRPr lang="en-US" sz="1400" b="1" i="1"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186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9DA8-7164-41E6-9C9B-50C80DA2FB36}"/>
              </a:ext>
            </a:extLst>
          </p:cNvPr>
          <p:cNvSpPr>
            <a:spLocks noGrp="1"/>
          </p:cNvSpPr>
          <p:nvPr>
            <p:ph type="title"/>
          </p:nvPr>
        </p:nvSpPr>
        <p:spPr>
          <a:xfrm>
            <a:off x="0" y="1"/>
            <a:ext cx="12192000" cy="1434904"/>
          </a:xfrm>
        </p:spPr>
        <p:txBody>
          <a:bodyPr>
            <a:normAutofit/>
          </a:bodyPr>
          <a:lstStyle/>
          <a:p>
            <a:pPr xmlns:a="http://schemas.openxmlformats.org/drawingml/2006/main" algn="ctr">
              <a:bidi/>
            </a:pPr>
            <a:r xmlns:a="http://schemas.openxmlformats.org/drawingml/2006/main">
              <a:rPr lang="ar" sz="6000" b="1" dirty="0">
                <a:solidFill>
                  <a:srgbClr val="CC0000"/>
                </a:solidFill>
                <a:effectLst>
                  <a:outerShdw blurRad="38100" dist="38100" dir="2700000" algn="tl">
                    <a:srgbClr val="C0C0C0"/>
                  </a:outerShdw>
                </a:effectLst>
                <a:latin typeface="Times New Roman" pitchFamily="18" charset="0"/>
                <a:cs typeface="Times New Roman" pitchFamily="18" charset="0"/>
              </a:rPr>
              <a:t>خطوات رعاية المولود الجديد:</a:t>
            </a:r>
            <a:endParaRPr xmlns:a="http://schemas.openxmlformats.org/drawingml/2006/main" lang="en-US" sz="6000" dirty="0"/>
          </a:p>
        </p:txBody>
      </p:sp>
      <p:sp>
        <p:nvSpPr>
          <p:cNvPr id="3" name="Content Placeholder 2">
            <a:extLst>
              <a:ext uri="{FF2B5EF4-FFF2-40B4-BE49-F238E27FC236}">
                <a16:creationId xmlns:a16="http://schemas.microsoft.com/office/drawing/2014/main" id="{18ACD3D0-3269-463C-805C-3C9312D04304}"/>
              </a:ext>
            </a:extLst>
          </p:cNvPr>
          <p:cNvSpPr>
            <a:spLocks noGrp="1"/>
          </p:cNvSpPr>
          <p:nvPr>
            <p:ph idx="1"/>
          </p:nvPr>
        </p:nvSpPr>
        <p:spPr>
          <a:xfrm>
            <a:off x="-1" y="1434905"/>
            <a:ext cx="12041945" cy="5423094"/>
          </a:xfrm>
        </p:spPr>
        <p:txBody>
          <a:bodyPr>
            <a:normAutofit lnSpcReduction="10000"/>
          </a:bodyPr>
          <a:lstStyle/>
          <a:p>
            <a:pPr xmlns:a="http://schemas.openxmlformats.org/drawingml/2006/main">
              <a:buNone/>
              <a:bidi/>
            </a:pPr>
            <a:r xmlns:a="http://schemas.openxmlformats.org/drawingml/2006/main">
              <a:rPr lang="ar" sz="2800" dirty="0">
                <a:latin typeface="Times New Roman" pitchFamily="18" charset="0"/>
                <a:cs typeface="Times New Roman" pitchFamily="18" charset="0"/>
              </a:rPr>
              <a:t>3. </a:t>
            </a:r>
            <a:r xmlns:a="http://schemas.openxmlformats.org/drawingml/2006/main">
              <a:rPr lang="ar" sz="2800" b="1" dirty="0">
                <a:latin typeface="Times New Roman" pitchFamily="18" charset="0"/>
                <a:cs typeface="Times New Roman" pitchFamily="18" charset="0"/>
              </a:rPr>
              <a:t>ضمان الدفء / </a:t>
            </a:r>
            <a:r xmlns:a="http://schemas.openxmlformats.org/drawingml/2006/main">
              <a:rPr lang="ar" sz="2800" b="1" dirty="0">
                <a:latin typeface="Times New Roman" pitchFamily="18" charset="0"/>
                <a:cs typeface="Times New Roman" pitchFamily="18" charset="0"/>
              </a:rPr>
              <a:t>الحماية الحرارية</a:t>
            </a:r>
          </a:p>
          <a:p>
            <a:pPr xmlns:a="http://schemas.openxmlformats.org/drawingml/2006/main">
              <a:buNone/>
              <a:bidi/>
            </a:pPr>
            <a:r xmlns:a="http://schemas.openxmlformats.org/drawingml/2006/main">
              <a:rPr lang="ar" sz="2800" b="1" dirty="0">
                <a:latin typeface="Times New Roman" pitchFamily="18" charset="0"/>
                <a:cs typeface="Times New Roman" pitchFamily="18" charset="0"/>
              </a:rPr>
              <a:t>4. إعطاء فيتامين ك </a:t>
            </a:r>
            <a:r xmlns:a="http://schemas.openxmlformats.org/drawingml/2006/main">
              <a:rPr lang="ar" sz="2800" b="1" dirty="0">
                <a:latin typeface="Times New Roman" pitchFamily="18" charset="0"/>
                <a:cs typeface="Times New Roman" pitchFamily="18" charset="0"/>
              </a:rPr>
              <a:t>للوقاية</a:t>
            </a:r>
          </a:p>
          <a:p>
            <a:pPr xmlns:a="http://schemas.openxmlformats.org/drawingml/2006/main" algn="justLow">
              <a:bidi/>
            </a:pPr>
            <a:r xmlns:a="http://schemas.openxmlformats.org/drawingml/2006/main">
              <a:rPr lang="ar" sz="2800" dirty="0">
                <a:latin typeface="Times New Roman" pitchFamily="18" charset="0"/>
                <a:cs typeface="Times New Roman" pitchFamily="18" charset="0"/>
              </a:rPr>
              <a:t>يجب إعطاء فيتامين ك1 لجميع الأطفال حديثي الولادة</a:t>
            </a:r>
          </a:p>
          <a:p>
            <a:pPr xmlns:a="http://schemas.openxmlformats.org/drawingml/2006/main" algn="justLow">
              <a:bidi/>
            </a:pPr>
            <a:r xmlns:a="http://schemas.openxmlformats.org/drawingml/2006/main">
              <a:rPr lang="ar" sz="2800" dirty="0">
                <a:latin typeface="Times New Roman" pitchFamily="18" charset="0"/>
                <a:cs typeface="Times New Roman" pitchFamily="18" charset="0"/>
              </a:rPr>
              <a:t>حقنة عضلية واحدة</a:t>
            </a:r>
          </a:p>
          <a:p>
            <a:pPr xmlns:a="http://schemas.openxmlformats.org/drawingml/2006/main" algn="justLow">
              <a:bidi/>
            </a:pPr>
            <a:r xmlns:a="http://schemas.openxmlformats.org/drawingml/2006/main">
              <a:rPr lang="ar" sz="2800" dirty="0">
                <a:latin typeface="Times New Roman" pitchFamily="18" charset="0"/>
                <a:cs typeface="Times New Roman" pitchFamily="18" charset="0"/>
              </a:rPr>
              <a:t>الحقنة تمنع النزيف الناتج عن نقص فيتامين ك</a:t>
            </a:r>
          </a:p>
          <a:p>
            <a:pPr xmlns:a="http://schemas.openxmlformats.org/drawingml/2006/main" marL="0" indent="0">
              <a:buNone/>
              <a:bidi/>
            </a:pPr>
            <a:r xmlns:a="http://schemas.openxmlformats.org/drawingml/2006/main">
              <a:rPr lang="ar" sz="2800" b="1" dirty="0">
                <a:latin typeface="Times New Roman" panose="02020603050405020304" pitchFamily="18" charset="0"/>
                <a:cs typeface="Times New Roman" pitchFamily="18" charset="0"/>
              </a:rPr>
              <a:t>5. البدء بالرضاعة الطبيعية </a:t>
            </a:r>
            <a:r xmlns:a="http://schemas.openxmlformats.org/drawingml/2006/main">
              <a:rPr lang="ar" sz="2800" dirty="0">
                <a:latin typeface="Times New Roman" panose="02020603050405020304" pitchFamily="18" charset="0"/>
                <a:cs typeface="Times New Roman" pitchFamily="18" charset="0"/>
              </a:rPr>
              <a:t>(في أقرب وقت ممكن)</a:t>
            </a:r>
          </a:p>
          <a:p>
            <a:pPr xmlns:a="http://schemas.openxmlformats.org/drawingml/2006/main" marL="0" indent="0">
              <a:buNone/>
              <a:bidi/>
            </a:pPr>
            <a:r xmlns:a="http://schemas.openxmlformats.org/drawingml/2006/main">
              <a:rPr lang="ar" sz="2800" b="1" dirty="0">
                <a:latin typeface="Times New Roman" pitchFamily="18" charset="0"/>
                <a:cs typeface="Times New Roman" pitchFamily="18" charset="0"/>
              </a:rPr>
              <a:t>6. الوقاية من العدوى</a:t>
            </a:r>
          </a:p>
          <a:p>
            <a:pPr xmlns:a="http://schemas.openxmlformats.org/drawingml/2006/main" marL="0" indent="0">
              <a:buNone/>
              <a:bidi/>
            </a:pPr>
            <a:r xmlns:a="http://schemas.openxmlformats.org/drawingml/2006/main">
              <a:rPr lang="ar" sz="2800" dirty="0">
                <a:latin typeface="Times New Roman" pitchFamily="18" charset="0"/>
                <a:cs typeface="Times New Roman" pitchFamily="18" charset="0"/>
              </a:rPr>
              <a:t>7. </a:t>
            </a:r>
            <a:r xmlns:a="http://schemas.openxmlformats.org/drawingml/2006/main">
              <a:rPr lang="ar" sz="2800" b="1" dirty="0">
                <a:latin typeface="Times New Roman" pitchFamily="18" charset="0"/>
                <a:cs typeface="Times New Roman" pitchFamily="18" charset="0"/>
              </a:rPr>
              <a:t>وزن الطفل حديث الولادة</a:t>
            </a:r>
          </a:p>
          <a:p>
            <a:pPr xmlns:a="http://schemas.openxmlformats.org/drawingml/2006/main">
              <a:buNone/>
              <a:bidi/>
            </a:pPr>
            <a:r xmlns:a="http://schemas.openxmlformats.org/drawingml/2006/main">
              <a:rPr lang="ar" b="1" dirty="0">
                <a:latin typeface="Times New Roman" pitchFamily="18" charset="0"/>
                <a:cs typeface="Times New Roman" pitchFamily="18" charset="0"/>
              </a:rPr>
              <a:t>8- محيط الرأس، محيط الصدر، الطول، العلامات الحيوية</a:t>
            </a:r>
          </a:p>
          <a:p>
            <a:pPr xmlns:a="http://schemas.openxmlformats.org/drawingml/2006/main" marL="0" indent="0">
              <a:buNone/>
              <a:bidi/>
            </a:pPr>
            <a:r xmlns:a="http://schemas.openxmlformats.org/drawingml/2006/main">
              <a:rPr lang="ar" b="1" dirty="0">
                <a:latin typeface="Times New Roman" panose="02020603050405020304" pitchFamily="18" charset="0"/>
                <a:cs typeface="Times New Roman" pitchFamily="18" charset="0"/>
              </a:rPr>
              <a:t>9- مراقبة الطفل حديث الولادة</a:t>
            </a:r>
          </a:p>
          <a:p>
            <a:pPr xmlns:a="http://schemas.openxmlformats.org/drawingml/2006/main" marL="0" indent="0">
              <a:buNone/>
              <a:bidi/>
            </a:pPr>
            <a:r xmlns:a="http://schemas.openxmlformats.org/drawingml/2006/main">
              <a:rPr lang="ar" b="1" dirty="0">
                <a:latin typeface="Times New Roman" panose="02020603050405020304" pitchFamily="18" charset="0"/>
                <a:cs typeface="Times New Roman" panose="02020603050405020304" pitchFamily="18" charset="0"/>
              </a:rPr>
              <a:t>10-التجهيز/التغليف</a:t>
            </a:r>
          </a:p>
          <a:p>
            <a:pPr algn="justLow"/>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6852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9DA8-7164-41E6-9C9B-50C80DA2FB36}"/>
              </a:ext>
            </a:extLst>
          </p:cNvPr>
          <p:cNvSpPr>
            <a:spLocks noGrp="1"/>
          </p:cNvSpPr>
          <p:nvPr>
            <p:ph type="title"/>
          </p:nvPr>
        </p:nvSpPr>
        <p:spPr>
          <a:xfrm>
            <a:off x="0" y="1"/>
            <a:ext cx="12192000" cy="1434904"/>
          </a:xfrm>
        </p:spPr>
        <p:txBody>
          <a:bodyPr>
            <a:normAutofit/>
          </a:bodyPr>
          <a:lstStyle/>
          <a:p>
            <a:pPr xmlns:a="http://schemas.openxmlformats.org/drawingml/2006/main" algn="ctr">
              <a:bidi/>
            </a:pPr>
            <a:r xmlns:a="http://schemas.openxmlformats.org/drawingml/2006/main">
              <a:rPr lang="ar" sz="6000" b="1" dirty="0">
                <a:solidFill>
                  <a:srgbClr val="CC0000"/>
                </a:solidFill>
                <a:effectLst>
                  <a:outerShdw blurRad="38100" dist="38100" dir="2700000" algn="tl">
                    <a:srgbClr val="C0C0C0"/>
                  </a:outerShdw>
                </a:effectLst>
                <a:latin typeface="Times New Roman" pitchFamily="18" charset="0"/>
                <a:cs typeface="Times New Roman" pitchFamily="18" charset="0"/>
              </a:rPr>
              <a:t>خطوات رعاية المولود الجديد:</a:t>
            </a:r>
            <a:endParaRPr xmlns:a="http://schemas.openxmlformats.org/drawingml/2006/main" lang="en-US" sz="6000" dirty="0"/>
          </a:p>
        </p:txBody>
      </p:sp>
      <p:sp>
        <p:nvSpPr>
          <p:cNvPr id="3" name="Content Placeholder 2">
            <a:extLst>
              <a:ext uri="{FF2B5EF4-FFF2-40B4-BE49-F238E27FC236}">
                <a16:creationId xmlns:a16="http://schemas.microsoft.com/office/drawing/2014/main" id="{18ACD3D0-3269-463C-805C-3C9312D04304}"/>
              </a:ext>
            </a:extLst>
          </p:cNvPr>
          <p:cNvSpPr>
            <a:spLocks noGrp="1"/>
          </p:cNvSpPr>
          <p:nvPr>
            <p:ph idx="1"/>
          </p:nvPr>
        </p:nvSpPr>
        <p:spPr>
          <a:xfrm>
            <a:off x="0" y="1434905"/>
            <a:ext cx="12041945" cy="5423094"/>
          </a:xfrm>
        </p:spPr>
        <p:txBody>
          <a:bodyPr>
            <a:normAutofit lnSpcReduction="10000"/>
          </a:bodyPr>
          <a:lstStyle/>
          <a:p>
            <a:pPr xmlns:a="http://schemas.openxmlformats.org/drawingml/2006/main" marL="0" indent="0">
              <a:buNone/>
              <a:bidi/>
            </a:pPr>
            <a:r xmlns:a="http://schemas.openxmlformats.org/drawingml/2006/main">
              <a:rPr lang="ar" sz="2800" b="1" dirty="0">
                <a:latin typeface="Times New Roman" pitchFamily="18" charset="0"/>
                <a:cs typeface="Times New Roman" pitchFamily="18" charset="0"/>
              </a:rPr>
              <a:t>11. العناية بالحبل </a:t>
            </a:r>
            <a:r xmlns:a="http://schemas.openxmlformats.org/drawingml/2006/main">
              <a:rPr lang="ar" sz="2800" dirty="0">
                <a:latin typeface="Times New Roman" pitchFamily="18" charset="0"/>
                <a:cs typeface="Times New Roman" pitchFamily="18" charset="0"/>
              </a:rPr>
              <a:t>:</a:t>
            </a:r>
          </a:p>
          <a:p>
            <a:r xmlns:a="http://schemas.openxmlformats.org/drawingml/2006/main">
              <a:rPr lang="ar" sz="2800" dirty="0">
                <a:latin typeface="Times New Roman" pitchFamily="18" charset="0"/>
                <a:cs typeface="Times New Roman" pitchFamily="18" charset="0"/>
              </a:rPr>
              <a:t>راقب نزيف الدم كل 15 دقيقة؛ إذا كان هناك نزيف دم، ضع مشبكًا ثانيًا</a:t>
            </a:r>
          </a:p>
          <a:p>
            <a:r xmlns:a="http://schemas.openxmlformats.org/drawingml/2006/main">
              <a:rPr lang="ar" sz="2800" dirty="0">
                <a:latin typeface="Times New Roman" pitchFamily="18" charset="0"/>
                <a:cs typeface="Times New Roman" pitchFamily="18" charset="0"/>
              </a:rPr>
              <a:t>لا تضع أي مادة على الجذع</a:t>
            </a:r>
          </a:p>
          <a:p>
            <a:r xmlns:a="http://schemas.openxmlformats.org/drawingml/2006/main">
              <a:rPr lang="ar" sz="2800" dirty="0">
                <a:latin typeface="Times New Roman" pitchFamily="18" charset="0"/>
                <a:cs typeface="Times New Roman" pitchFamily="18" charset="0"/>
              </a:rPr>
              <a:t>لا تربط أو تضمد الجذع</a:t>
            </a:r>
          </a:p>
          <a:p>
            <a:r xmlns:a="http://schemas.openxmlformats.org/drawingml/2006/main">
              <a:rPr lang="ar" sz="2800" dirty="0">
                <a:latin typeface="Times New Roman" pitchFamily="18" charset="0"/>
                <a:cs typeface="Times New Roman" pitchFamily="18" charset="0"/>
              </a:rPr>
              <a:t>اترك الجذع مكشوفا</a:t>
            </a:r>
          </a:p>
          <a:p>
            <a:r xmlns:a="http://schemas.openxmlformats.org/drawingml/2006/main">
              <a:rPr lang="ar" sz="2800" dirty="0">
                <a:latin typeface="Times New Roman" pitchFamily="18" charset="0"/>
                <a:cs typeface="Times New Roman" pitchFamily="18" charset="0"/>
              </a:rPr>
              <a:t>لا تضع أبدًا مواد ضارة على الحبل، مثل الطين، أو الرماد، أو المستحضرات العشبية.</a:t>
            </a:r>
          </a:p>
          <a:p>
            <a:pPr xmlns:a="http://schemas.openxmlformats.org/drawingml/2006/main" marL="0" indent="0">
              <a:buNone/>
              <a:bidi/>
            </a:pPr>
            <a:r xmlns:a="http://schemas.openxmlformats.org/drawingml/2006/main">
              <a:rPr lang="ar" b="1" dirty="0">
                <a:latin typeface="Times New Roman" panose="02020603050405020304" pitchFamily="18" charset="0"/>
                <a:cs typeface="Times New Roman" panose="02020603050405020304" pitchFamily="18" charset="0"/>
              </a:rPr>
              <a:t>11- الاستحمام:</a:t>
            </a:r>
          </a:p>
          <a:p>
            <a:r xmlns:a="http://schemas.openxmlformats.org/drawingml/2006/main">
              <a:rPr lang="ar" dirty="0">
                <a:latin typeface="Times New Roman" panose="02020603050405020304" pitchFamily="18" charset="0"/>
                <a:cs typeface="Times New Roman" panose="02020603050405020304" pitchFamily="18" charset="0"/>
              </a:rPr>
              <a:t>تأجيل 6 ساعات</a:t>
            </a:r>
          </a:p>
          <a:p>
            <a:r xmlns:a="http://schemas.openxmlformats.org/drawingml/2006/main">
              <a:rPr lang="ar" dirty="0">
                <a:latin typeface="Times New Roman" panose="02020603050405020304" pitchFamily="18" charset="0"/>
                <a:cs typeface="Times New Roman" panose="02020603050405020304" pitchFamily="18" charset="0"/>
              </a:rPr>
              <a:t>تنظيف من الجزء الأنظف إلى الجزء المتسخ.</a:t>
            </a:r>
          </a:p>
          <a:p>
            <a:pPr xmlns:a="http://schemas.openxmlformats.org/drawingml/2006/main" marL="0" indent="0">
              <a:buNone/>
              <a:bidi/>
            </a:pPr>
            <a:r xmlns:a="http://schemas.openxmlformats.org/drawingml/2006/main">
              <a:rPr lang="ar" b="1" dirty="0">
                <a:latin typeface="Times New Roman" panose="02020603050405020304" pitchFamily="18" charset="0"/>
                <a:cs typeface="Times New Roman" panose="02020603050405020304" pitchFamily="18" charset="0"/>
              </a:rPr>
              <a:t>12- التطهير والتنظيف والتعقيم</a:t>
            </a:r>
          </a:p>
          <a:p>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2799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3F27-AFBC-47B9-8573-D079CFCCDBAB}"/>
              </a:ext>
            </a:extLst>
          </p:cNvPr>
          <p:cNvSpPr>
            <a:spLocks noGrp="1"/>
          </p:cNvSpPr>
          <p:nvPr>
            <p:ph type="title"/>
          </p:nvPr>
        </p:nvSpPr>
        <p:spPr>
          <a:xfrm>
            <a:off x="-1" y="160337"/>
            <a:ext cx="11929403" cy="1143000"/>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anose="02020603050405020304" pitchFamily="18" charset="0"/>
                <a:cs typeface="Times New Roman" panose="02020603050405020304" pitchFamily="18" charset="0"/>
              </a:rPr>
            </a:br>
            <a:r xmlns:a="http://schemas.openxmlformats.org/drawingml/2006/main">
              <a:rPr lang="ar" b="1" dirty="0">
                <a:solidFill>
                  <a:srgbClr val="C00000"/>
                </a:solidFill>
                <a:latin typeface="Times New Roman" panose="02020603050405020304" pitchFamily="18" charset="0"/>
                <a:cs typeface="Times New Roman" panose="02020603050405020304" pitchFamily="18" charset="0"/>
              </a:rPr>
              <a:t>التكيف الفسيولوجي للمواليد الجدد مع الحياة خارج الرحم</a:t>
            </a:r>
            <a:br xmlns:a="http://schemas.openxmlformats.org/drawingml/2006/main">
              <a:rPr lang="en-US" b="1" dirty="0">
                <a:solidFill>
                  <a:srgbClr val="C00000"/>
                </a:solidFill>
                <a:latin typeface="Times New Roman" panose="02020603050405020304" pitchFamily="18" charset="0"/>
                <a:cs typeface="Times New Roman" panose="02020603050405020304" pitchFamily="18" charset="0"/>
              </a:rPr>
            </a:br>
            <a:endParaRPr xmlns:a="http://schemas.openxmlformats.org/drawingml/2006/main"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6475B0-E16D-4782-AFC9-3BEDC251BAD2}"/>
              </a:ext>
            </a:extLst>
          </p:cNvPr>
          <p:cNvSpPr>
            <a:spLocks noGrp="1"/>
          </p:cNvSpPr>
          <p:nvPr>
            <p:ph idx="1"/>
          </p:nvPr>
        </p:nvSpPr>
        <p:spPr>
          <a:xfrm>
            <a:off x="393895" y="1825625"/>
            <a:ext cx="11535507" cy="4351338"/>
          </a:xfrm>
        </p:spPr>
        <p:txBody>
          <a:bodyPr>
            <a:normAutofit/>
          </a:bodyPr>
          <a:lstStyle/>
          <a:p>
            <a:pPr xmlns:a="http://schemas.openxmlformats.org/drawingml/2006/main" marL="914400" indent="-914400">
              <a:buFont typeface="+mj-lt"/>
              <a:buAutoNum type="arabicPeriod"/>
              <a:bidi/>
            </a:pPr>
            <a:r xmlns:a="http://schemas.openxmlformats.org/drawingml/2006/main">
              <a:rPr lang="ar" sz="5400" dirty="0">
                <a:latin typeface="Times New Roman" panose="02020603050405020304" pitchFamily="18" charset="0"/>
                <a:cs typeface="Times New Roman" panose="02020603050405020304" pitchFamily="18" charset="0"/>
              </a:rPr>
              <a:t>الجهاز التنفسي</a:t>
            </a:r>
          </a:p>
          <a:p>
            <a:pPr xmlns:a="http://schemas.openxmlformats.org/drawingml/2006/main" marL="914400" indent="-914400">
              <a:buFont typeface="+mj-lt"/>
              <a:buAutoNum type="arabicPeriod"/>
              <a:bidi/>
            </a:pPr>
            <a:r xmlns:a="http://schemas.openxmlformats.org/drawingml/2006/main">
              <a:rPr lang="ar" sz="4800" dirty="0">
                <a:latin typeface="Times New Roman" panose="02020603050405020304" pitchFamily="18" charset="0"/>
                <a:cs typeface="Times New Roman" panose="02020603050405020304" pitchFamily="18" charset="0"/>
              </a:rPr>
              <a:t>الجهاز </a:t>
            </a:r>
            <a:r xmlns:a="http://schemas.openxmlformats.org/drawingml/2006/main">
              <a:rPr lang="ar" sz="5400" dirty="0">
                <a:latin typeface="Times New Roman" panose="02020603050405020304" pitchFamily="18" charset="0"/>
                <a:cs typeface="Times New Roman" panose="02020603050405020304" pitchFamily="18" charset="0"/>
              </a:rPr>
              <a:t>القلبي الوعائي</a:t>
            </a:r>
          </a:p>
        </p:txBody>
      </p:sp>
    </p:spTree>
    <p:extLst>
      <p:ext uri="{BB962C8B-B14F-4D97-AF65-F5344CB8AC3E}">
        <p14:creationId xmlns:p14="http://schemas.microsoft.com/office/powerpoint/2010/main" val="115204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30929"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3. الجهاز الهضمي والكبد (الكبد)</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endParaRPr>
          </a:p>
        </p:txBody>
      </p:sp>
      <p:sp>
        <p:nvSpPr>
          <p:cNvPr id="3" name="Content Placeholder 2"/>
          <p:cNvSpPr>
            <a:spLocks noGrp="1"/>
          </p:cNvSpPr>
          <p:nvPr>
            <p:ph idx="1"/>
          </p:nvPr>
        </p:nvSpPr>
        <p:spPr>
          <a:xfrm>
            <a:off x="1" y="1417638"/>
            <a:ext cx="11971606" cy="5440362"/>
          </a:xfrm>
        </p:spPr>
        <p:txBody>
          <a:bodyPr>
            <a:normAutofit fontScale="62500" lnSpcReduction="20000"/>
          </a:bodyPr>
          <a:lstStyle/>
          <a:p>
            <a:pPr xmlns:a="http://schemas.openxmlformats.org/drawingml/2006/main" lvl="0">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يعاني الطفل حديث الولادة من نقص في إنزيم الليباز البنكرياسي المسؤول عن امتصاص الدهون.</a:t>
            </a:r>
          </a:p>
          <a:p>
            <a:pPr xmlns:a="http://schemas.openxmlformats.org/drawingml/2006/main" lvl="0">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وهذا يجعل حليب البقر غير قابل للهضم.</a:t>
            </a:r>
          </a:p>
          <a:p>
            <a:pPr xmlns:a="http://schemas.openxmlformats.org/drawingml/2006/main" lvl="0">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تبلغ سعة المعدة حوالي 90 مل عند حديثي الولادة.</a:t>
            </a:r>
          </a:p>
          <a:p>
            <a:pPr xmlns:a="http://schemas.openxmlformats.org/drawingml/2006/main" lvl="0">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الأمعاء معقمة عند الأطفال حديثي الولادة، ويتم تربيتها بواسطة البكتيريا الطبيعية خلال 5-24 ساعة.</a:t>
            </a:r>
          </a:p>
          <a:p>
            <a:pPr xmlns:a="http://schemas.openxmlformats.org/drawingml/2006/main" lvl="0">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القولون لديه حجم صغير مما يؤدي إلى خروج البراز بشكل متكرر.</a:t>
            </a:r>
          </a:p>
          <a:p>
            <a:pPr xmlns:a="http://schemas.openxmlformats.org/drawingml/2006/main" lvl="0">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التغيرات التدريجية في نمط البراز عند الأطفال حديثي الولادة:</a:t>
            </a:r>
          </a:p>
          <a:p>
            <a:pPr lvl="0">
              <a:buFont typeface="Wingdings" pitchFamily="2" charset="2"/>
              <a:buChar char="§"/>
            </a:pPr>
            <a:endParaRPr lang="en-US" sz="6000" dirty="0">
              <a:latin typeface="Times New Roman" pitchFamily="18" charset="0"/>
              <a:cs typeface="Times New Roman" pitchFamily="18" charset="0"/>
            </a:endParaRPr>
          </a:p>
          <a:p>
            <a:pPr lvl="0">
              <a:buFont typeface="Wingdings" pitchFamily="2" charset="2"/>
              <a:buChar char="§"/>
            </a:pPr>
            <a:endParaRPr lang="en-US" sz="60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1344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73132"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3. الجهاز الهضمي والكبد (الكبد)</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endParaRPr>
          </a:p>
        </p:txBody>
      </p:sp>
      <p:sp>
        <p:nvSpPr>
          <p:cNvPr id="3" name="Content Placeholder 2"/>
          <p:cNvSpPr>
            <a:spLocks noGrp="1"/>
          </p:cNvSpPr>
          <p:nvPr>
            <p:ph idx="1"/>
          </p:nvPr>
        </p:nvSpPr>
        <p:spPr>
          <a:xfrm>
            <a:off x="0" y="1600200"/>
            <a:ext cx="12070080" cy="5257800"/>
          </a:xfrm>
        </p:spPr>
        <p:txBody>
          <a:bodyPr>
            <a:normAutofit/>
          </a:bodyPr>
          <a:lstStyle/>
          <a:p>
            <a:pPr xmlns:a="http://schemas.openxmlformats.org/drawingml/2006/main" lvl="0">
              <a:buNone/>
              <a:bidi/>
            </a:pPr>
            <a:r xmlns:a="http://schemas.openxmlformats.org/drawingml/2006/main">
              <a:rPr lang="ar" sz="4400" b="1" dirty="0">
                <a:latin typeface="Times New Roman" pitchFamily="18" charset="0"/>
                <a:cs typeface="Times New Roman" pitchFamily="18" charset="0"/>
              </a:rPr>
              <a:t>البراز الأول: </a:t>
            </a:r>
            <a:r xmlns:a="http://schemas.openxmlformats.org/drawingml/2006/main">
              <a:rPr lang="ar" sz="4400" dirty="0">
                <a:latin typeface="Times New Roman" pitchFamily="18" charset="0"/>
                <a:cs typeface="Times New Roman" pitchFamily="18" charset="0"/>
              </a:rPr>
              <a:t>يسمى </a:t>
            </a:r>
            <a:r xmlns:a="http://schemas.openxmlformats.org/drawingml/2006/main">
              <a:rPr lang="ar" sz="4400" dirty="0" err="1">
                <a:latin typeface="Times New Roman" pitchFamily="18" charset="0"/>
                <a:cs typeface="Times New Roman" pitchFamily="18" charset="0"/>
              </a:rPr>
              <a:t>الميكونيوم </a:t>
            </a:r>
            <a:r xmlns:a="http://schemas.openxmlformats.org/drawingml/2006/main">
              <a:rPr lang="ar" sz="4400" dirty="0">
                <a:latin typeface="Times New Roman" pitchFamily="18" charset="0"/>
                <a:cs typeface="Times New Roman" pitchFamily="18" charset="0"/>
              </a:rPr>
              <a:t>،</a:t>
            </a:r>
          </a:p>
          <a:p>
            <a:r xmlns:a="http://schemas.openxmlformats.org/drawingml/2006/main">
              <a:rPr lang="ar" sz="4400" dirty="0">
                <a:latin typeface="Times New Roman" pitchFamily="18" charset="0"/>
                <a:cs typeface="Times New Roman" pitchFamily="18" charset="0"/>
              </a:rPr>
              <a:t>لونه أسود إلى أخضر، عديم الرائحة، لزج.</a:t>
            </a:r>
          </a:p>
          <a:p>
            <a:pPr xmlns:a="http://schemas.openxmlformats.org/drawingml/2006/main" lvl="0">
              <a:bidi/>
            </a:pPr>
            <a:r xmlns:a="http://schemas.openxmlformats.org/drawingml/2006/main">
              <a:rPr lang="ar" sz="4400" b="1" dirty="0">
                <a:latin typeface="Times New Roman" pitchFamily="18" charset="0"/>
                <a:cs typeface="Times New Roman" pitchFamily="18" charset="0"/>
              </a:rPr>
              <a:t>اليوم الثاني والثالث: </a:t>
            </a:r>
            <a:r xmlns:a="http://schemas.openxmlformats.org/drawingml/2006/main">
              <a:rPr lang="ar" sz="4400" dirty="0">
                <a:latin typeface="Times New Roman" pitchFamily="18" charset="0"/>
                <a:cs typeface="Times New Roman" pitchFamily="18" charset="0"/>
              </a:rPr>
              <a:t>يسمى البراز الانتقالي، ويكون لونه أخضر، ورخوا (يشبه الإسهال).</a:t>
            </a:r>
          </a:p>
          <a:p>
            <a:pPr xmlns:a="http://schemas.openxmlformats.org/drawingml/2006/main" lvl="0">
              <a:buNone/>
              <a:bidi/>
            </a:pPr>
            <a:r xmlns:a="http://schemas.openxmlformats.org/drawingml/2006/main">
              <a:rPr lang="ar" sz="4400" dirty="0">
                <a:latin typeface="Times New Roman" pitchFamily="18" charset="0"/>
                <a:cs typeface="Times New Roman" pitchFamily="18" charset="0"/>
              </a:rPr>
              <a:t>  </a:t>
            </a:r>
            <a:r xmlns:a="http://schemas.openxmlformats.org/drawingml/2006/main">
              <a:rPr lang="ar" sz="4400" b="1" dirty="0">
                <a:latin typeface="Times New Roman" pitchFamily="18" charset="0"/>
                <a:cs typeface="Times New Roman" pitchFamily="18" charset="0"/>
              </a:rPr>
              <a:t>اليوم الرابع:</a:t>
            </a:r>
          </a:p>
          <a:p>
            <a:pPr xmlns:a="http://schemas.openxmlformats.org/drawingml/2006/main" lvl="0">
              <a:buNone/>
              <a:bidi/>
            </a:pPr>
            <a:r xmlns:a="http://schemas.openxmlformats.org/drawingml/2006/main">
              <a:rPr lang="ar" sz="4400" dirty="0">
                <a:latin typeface="Times New Roman" pitchFamily="18" charset="0"/>
                <a:cs typeface="Times New Roman" pitchFamily="18" charset="0"/>
              </a:rPr>
              <a:t>عند الأطفال الذين يرضعون رضاعة طبيعية: لونه أصفر فاتح مع رائحة عرق (يحتوي على نسبة عالية من حمض اللاكتيك). 3-4 مرات/يوم.</a:t>
            </a:r>
          </a:p>
          <a:p>
            <a:endParaRPr lang="en-US" sz="4400" dirty="0">
              <a:latin typeface="Times New Roman" pitchFamily="18" charset="0"/>
              <a:cs typeface="Times New Roman" pitchFamily="18" charset="0"/>
            </a:endParaRPr>
          </a:p>
          <a:p>
            <a:pPr>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95193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a:xfrm>
            <a:off x="0" y="1371600"/>
            <a:ext cx="12192000" cy="5486400"/>
          </a:xfrm>
        </p:spPr>
        <p:txBody>
          <a:bodyPr/>
          <a:lstStyle/>
          <a:p>
            <a:pPr xmlns:a="http://schemas.openxmlformats.org/drawingml/2006/main" rtl="0" eaLnBrk="1" hangingPunct="1">
              <a:buFontTx/>
              <a:buNone/>
              <a:bidi/>
            </a:pPr>
            <a:r xmlns:a="http://schemas.openxmlformats.org/drawingml/2006/main">
              <a:rPr lang="ar" sz="4800" dirty="0">
                <a:latin typeface="Times New Roman" pitchFamily="18" charset="0"/>
                <a:cs typeface="Times New Roman" pitchFamily="18" charset="0"/>
              </a:rPr>
              <a:t>اعتمادا على طريقة التغذية:</a:t>
            </a:r>
          </a:p>
          <a:p>
            <a:pPr xmlns:a="http://schemas.openxmlformats.org/drawingml/2006/main" rtl="0" eaLnBrk="1" hangingPunct="1">
              <a:buFont typeface="Wingdings" pitchFamily="2" charset="2"/>
              <a:buChar char="v"/>
              <a:bidi/>
            </a:pPr>
            <a:r xmlns:a="http://schemas.openxmlformats.org/drawingml/2006/main">
              <a:rPr lang="ar" sz="4800" dirty="0">
                <a:latin typeface="Times New Roman" pitchFamily="18" charset="0"/>
                <a:cs typeface="Times New Roman" pitchFamily="18" charset="0"/>
              </a:rPr>
              <a:t>الرضيع الذي يرضع رضاعة طبيعية:</a:t>
            </a:r>
          </a:p>
          <a:p>
            <a:pPr xmlns:a="http://schemas.openxmlformats.org/drawingml/2006/main" rtl="0" eaLnBrk="1" hangingPunct="1">
              <a:buNone/>
              <a:bidi/>
            </a:pPr>
            <a:r xmlns:a="http://schemas.openxmlformats.org/drawingml/2006/main">
              <a:rPr lang="ar" sz="4800" dirty="0">
                <a:latin typeface="Times New Roman" pitchFamily="18" charset="0"/>
                <a:cs typeface="Times New Roman" pitchFamily="18" charset="0"/>
              </a:rPr>
              <a:t>يمكن التغذية كل 2-3 ساعات.</a:t>
            </a:r>
          </a:p>
          <a:p>
            <a:pPr xmlns:a="http://schemas.openxmlformats.org/drawingml/2006/main" rtl="0" eaLnBrk="1" hangingPunct="1">
              <a:buFont typeface="Wingdings" pitchFamily="2" charset="2"/>
              <a:buChar char="v"/>
              <a:bidi/>
            </a:pPr>
            <a:r xmlns:a="http://schemas.openxmlformats.org/drawingml/2006/main">
              <a:rPr lang="ar" sz="4800" dirty="0">
                <a:latin typeface="Times New Roman" pitchFamily="18" charset="0"/>
                <a:cs typeface="Times New Roman" pitchFamily="18" charset="0"/>
              </a:rPr>
              <a:t>الطفل الذي يتغذى بالزجاجة:</a:t>
            </a:r>
          </a:p>
          <a:p>
            <a:pPr xmlns:a="http://schemas.openxmlformats.org/drawingml/2006/main" rtl="0" eaLnBrk="1" hangingPunct="1">
              <a:buNone/>
              <a:bidi/>
            </a:pPr>
            <a:r xmlns:a="http://schemas.openxmlformats.org/drawingml/2006/main">
              <a:rPr lang="ar" sz="4800" dirty="0">
                <a:latin typeface="Times New Roman" pitchFamily="18" charset="0"/>
                <a:cs typeface="Times New Roman" pitchFamily="18" charset="0"/>
              </a:rPr>
              <a:t>يمكن إطعامه كل 3-4 ساعات </a:t>
            </a:r>
            <a:r xmlns:a="http://schemas.openxmlformats.org/drawingml/2006/main">
              <a:rPr lang="ar" sz="4800" dirty="0">
                <a:solidFill>
                  <a:schemeClr val="tx2"/>
                </a:solidFill>
                <a:latin typeface="Times New Roman" pitchFamily="18" charset="0"/>
                <a:cs typeface="Times New Roman" pitchFamily="18" charset="0"/>
              </a:rPr>
              <a:t>.</a:t>
            </a:r>
          </a:p>
        </p:txBody>
      </p:sp>
      <p:sp>
        <p:nvSpPr>
          <p:cNvPr id="3" name="Rectangle 2"/>
          <p:cNvSpPr txBox="1">
            <a:spLocks noChangeArrowheads="1"/>
          </p:cNvSpPr>
          <p:nvPr/>
        </p:nvSpPr>
        <p:spPr bwMode="auto">
          <a:xfrm>
            <a:off x="1524000" y="0"/>
            <a:ext cx="9144000" cy="1371600"/>
          </a:xfrm>
          <a:prstGeom prst="rect">
            <a:avLst/>
          </a:prstGeom>
          <a:solidFill>
            <a:schemeClr val="bg1">
              <a:alpha val="3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xmlns:a="http://schemas.openxmlformats.org/drawingml/2006/main" algn="ctr" rtl="0" eaLnBrk="1" hangingPunct="1">
              <a:bidi/>
            </a:pPr>
            <a:r xmlns:a="http://schemas.openxmlformats.org/drawingml/2006/main">
              <a:rPr lang="ar" sz="7200" b="1" dirty="0">
                <a:solidFill>
                  <a:srgbClr val="C00000"/>
                </a:solidFill>
                <a:latin typeface="Times New Roman" pitchFamily="18" charset="0"/>
                <a:cs typeface="Times New Roman" pitchFamily="18" charset="0"/>
              </a:rPr>
              <a:t>دورة الجوع:</a:t>
            </a:r>
          </a:p>
        </p:txBody>
      </p:sp>
    </p:spTree>
    <p:extLst>
      <p:ext uri="{BB962C8B-B14F-4D97-AF65-F5344CB8AC3E}">
        <p14:creationId xmlns:p14="http://schemas.microsoft.com/office/powerpoint/2010/main" val="343896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xmlns:a="http://schemas.openxmlformats.org/drawingml/2006/main">
              <a:rPr lang="ar" sz="6600" b="1" dirty="0">
                <a:solidFill>
                  <a:srgbClr val="C00000"/>
                </a:solidFill>
                <a:latin typeface="Times New Roman" pitchFamily="18" charset="0"/>
                <a:cs typeface="Times New Roman" pitchFamily="18" charset="0"/>
              </a:rPr>
              <a:t>وزن المولود الجديد</a:t>
            </a:r>
            <a:endParaRPr xmlns:a="http://schemas.openxmlformats.org/drawingml/2006/main" lang="en-US" sz="6600" b="1" dirty="0">
              <a:solidFill>
                <a:srgbClr val="C00000"/>
              </a:solidFill>
            </a:endParaRPr>
          </a:p>
        </p:txBody>
      </p:sp>
      <p:sp>
        <p:nvSpPr>
          <p:cNvPr id="3" name="Content Placeholder 2"/>
          <p:cNvSpPr>
            <a:spLocks noGrp="1"/>
          </p:cNvSpPr>
          <p:nvPr>
            <p:ph idx="1"/>
          </p:nvPr>
        </p:nvSpPr>
        <p:spPr>
          <a:xfrm>
            <a:off x="0" y="1417638"/>
            <a:ext cx="12192000" cy="5440362"/>
          </a:xfrm>
        </p:spPr>
        <p:txBody>
          <a:bodyPr>
            <a:normAutofit/>
          </a:bodyPr>
          <a:lstStyle/>
          <a:p>
            <a:pPr xmlns:a="http://schemas.openxmlformats.org/drawingml/2006/main" lvl="0">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في اليوم الأول يكون الوزن ثابتا</a:t>
            </a:r>
          </a:p>
          <a:p>
            <a:pPr xmlns:a="http://schemas.openxmlformats.org/drawingml/2006/main" lvl="0">
              <a:buFont typeface="Wingdings" panose="05000000000000000000" pitchFamily="2" charset="2"/>
              <a:buChar char="§"/>
              <a:bidi/>
            </a:pPr>
            <a:r xmlns:a="http://schemas.openxmlformats.org/drawingml/2006/main">
              <a:rPr lang="ar" sz="3600" u="sng" dirty="0">
                <a:latin typeface="Times New Roman" pitchFamily="18" charset="0"/>
                <a:cs typeface="Times New Roman" pitchFamily="18" charset="0"/>
              </a:rPr>
              <a:t>يفقد المولود الجديد من وزنه </a:t>
            </a:r>
            <a:r xmlns:a="http://schemas.openxmlformats.org/drawingml/2006/main">
              <a:rPr lang="ar" sz="3600" dirty="0">
                <a:latin typeface="Times New Roman" pitchFamily="18" charset="0"/>
                <a:cs typeface="Times New Roman" pitchFamily="18" charset="0"/>
              </a:rPr>
              <a:t>: 5% -10% من وزنه خلال الأيام العشرة الأولى من حياته، وذلك للأسباب التالية:</a:t>
            </a:r>
          </a:p>
          <a:p>
            <a:pPr xmlns:a="http://schemas.openxmlformats.org/drawingml/2006/main" lvl="0">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لم يعد الطفل حديث الولادة تحت تأثير هرمونات الأم.</a:t>
            </a:r>
          </a:p>
          <a:p>
            <a:pPr xmlns:a="http://schemas.openxmlformats.org/drawingml/2006/main">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حديث الولادة يخرج البول والبراز</a:t>
            </a:r>
          </a:p>
          <a:p>
            <a:pPr xmlns:a="http://schemas.openxmlformats.org/drawingml/2006/main">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كمية محدودة من الحليب، فحليب الأم يحتوي على سعرات حرارية قليلة.</a:t>
            </a:r>
          </a:p>
          <a:p>
            <a:pPr xmlns:a="http://schemas.openxmlformats.org/drawingml/2006/main" lvl="0">
              <a:buFont typeface="Wingdings" pitchFamily="2" charset="2"/>
              <a:buChar char="§"/>
              <a:bidi/>
            </a:pPr>
            <a:r xmlns:a="http://schemas.openxmlformats.org/drawingml/2006/main">
              <a:rPr lang="ar" sz="3600" dirty="0">
                <a:latin typeface="Times New Roman" pitchFamily="18" charset="0"/>
                <a:cs typeface="Times New Roman" pitchFamily="18" charset="0"/>
              </a:rPr>
              <a:t>الأطفال الذين يرضعون حليبًا صناعيًا يستعيدون وزنهم بعد 7 أيام</a:t>
            </a:r>
          </a:p>
          <a:p>
            <a:pPr xmlns:a="http://schemas.openxmlformats.org/drawingml/2006/main" lvl="0">
              <a:buFont typeface="Wingdings" pitchFamily="2" charset="2"/>
              <a:buChar char="§"/>
              <a:bidi/>
            </a:pPr>
            <a:r xmlns:a="http://schemas.openxmlformats.org/drawingml/2006/main">
              <a:rPr lang="ar" sz="3600" dirty="0">
                <a:latin typeface="Times New Roman" pitchFamily="18" charset="0"/>
                <a:cs typeface="Times New Roman" pitchFamily="18" charset="0"/>
              </a:rPr>
              <a:t>يستعيد الأطفال الذين يرضعون رضاعة طبيعية وزنهم بعد مرور 10 أيام.</a:t>
            </a:r>
          </a:p>
          <a:p>
            <a:endParaRPr lang="en-US" dirty="0"/>
          </a:p>
        </p:txBody>
      </p:sp>
    </p:spTree>
    <p:extLst>
      <p:ext uri="{BB962C8B-B14F-4D97-AF65-F5344CB8AC3E}">
        <p14:creationId xmlns:p14="http://schemas.microsoft.com/office/powerpoint/2010/main" val="391490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العلامات الحيوية لحديثي الولادة:</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endParaRPr>
          </a:p>
        </p:txBody>
      </p:sp>
      <p:sp>
        <p:nvSpPr>
          <p:cNvPr id="3" name="Content Placeholder 2"/>
          <p:cNvSpPr>
            <a:spLocks noGrp="1"/>
          </p:cNvSpPr>
          <p:nvPr>
            <p:ph idx="1"/>
          </p:nvPr>
        </p:nvSpPr>
        <p:spPr>
          <a:xfrm>
            <a:off x="112542" y="1308295"/>
            <a:ext cx="12079457" cy="5549705"/>
          </a:xfrm>
        </p:spPr>
        <p:txBody>
          <a:bodyPr>
            <a:normAutofit fontScale="92500" lnSpcReduction="10000"/>
          </a:bodyPr>
          <a:lstStyle/>
          <a:p>
            <a:pPr xmlns:a="http://schemas.openxmlformats.org/drawingml/2006/main" marL="0" indent="0">
              <a:buNone/>
              <a:bidi/>
            </a:pPr>
            <a:r xmlns:a="http://schemas.openxmlformats.org/drawingml/2006/main">
              <a:rPr lang="ar" sz="3400" b="1" dirty="0">
                <a:latin typeface="Times New Roman" pitchFamily="18" charset="0"/>
                <a:cs typeface="Times New Roman" pitchFamily="18" charset="0"/>
              </a:rPr>
              <a:t>1- درجة الحرارة </a:t>
            </a:r>
            <a:r xmlns:a="http://schemas.openxmlformats.org/drawingml/2006/main">
              <a:rPr lang="ar" sz="3400" dirty="0">
                <a:latin typeface="Times New Roman" pitchFamily="18" charset="0"/>
                <a:cs typeface="Times New Roman" pitchFamily="18" charset="0"/>
              </a:rPr>
              <a:t>: 36.8–37.2 درجة مئوية</a:t>
            </a:r>
          </a:p>
          <a:p>
            <a:pPr xmlns:a="http://schemas.openxmlformats.org/drawingml/2006/main" marL="0" indent="0">
              <a:buNone/>
              <a:bidi/>
            </a:pPr>
            <a:r xmlns:a="http://schemas.openxmlformats.org/drawingml/2006/main">
              <a:rPr lang="ar" sz="3400" b="1" dirty="0">
                <a:latin typeface="Times New Roman" pitchFamily="18" charset="0"/>
                <a:cs typeface="Times New Roman" pitchFamily="18" charset="0"/>
              </a:rPr>
              <a:t>2- ضغط الدم:</a:t>
            </a:r>
          </a:p>
          <a:p>
            <a:r xmlns:a="http://schemas.openxmlformats.org/drawingml/2006/main">
              <a:rPr lang="ar" sz="3400" dirty="0">
                <a:latin typeface="Times New Roman" pitchFamily="18" charset="0"/>
                <a:cs typeface="Times New Roman" pitchFamily="18" charset="0"/>
              </a:rPr>
              <a:t>عند الولادة: 80/50 ملم زئبق.</a:t>
            </a:r>
          </a:p>
          <a:p>
            <a:r xmlns:a="http://schemas.openxmlformats.org/drawingml/2006/main">
              <a:rPr lang="ar" sz="3400" dirty="0">
                <a:latin typeface="Times New Roman" pitchFamily="18" charset="0"/>
                <a:cs typeface="Times New Roman" pitchFamily="18" charset="0"/>
              </a:rPr>
              <a:t>بحلول اليوم العاشر: 100/50.</a:t>
            </a:r>
          </a:p>
          <a:p>
            <a:pPr xmlns:a="http://schemas.openxmlformats.org/drawingml/2006/main">
              <a:buNone/>
              <a:bidi/>
            </a:pPr>
            <a:r xmlns:a="http://schemas.openxmlformats.org/drawingml/2006/main">
              <a:rPr lang="ar" sz="3400" b="1" dirty="0">
                <a:latin typeface="Times New Roman" pitchFamily="18" charset="0"/>
                <a:cs typeface="Times New Roman" pitchFamily="18" charset="0"/>
              </a:rPr>
              <a:t>3- النبض </a:t>
            </a:r>
            <a:r xmlns:a="http://schemas.openxmlformats.org/drawingml/2006/main">
              <a:rPr lang="ar" sz="3400" dirty="0">
                <a:latin typeface="Times New Roman" pitchFamily="18" charset="0"/>
                <a:cs typeface="Times New Roman" pitchFamily="18" charset="0"/>
              </a:rPr>
              <a:t>: يتم جسه من منطقة الحبل السري أو الفخذ أو يتم الاستماع إليه بواسطة سماعة الطبيب في المنطقة القمية.</a:t>
            </a:r>
          </a:p>
          <a:p>
            <a:r xmlns:a="http://schemas.openxmlformats.org/drawingml/2006/main">
              <a:rPr lang="ar" sz="3400" dirty="0">
                <a:latin typeface="Times New Roman" pitchFamily="18" charset="0"/>
                <a:cs typeface="Times New Roman" pitchFamily="18" charset="0"/>
              </a:rPr>
              <a:t>عند الولادة: 120-160 نبضة/الدقيقة.</a:t>
            </a:r>
          </a:p>
          <a:p>
            <a:r xmlns:a="http://schemas.openxmlformats.org/drawingml/2006/main">
              <a:rPr lang="ar" sz="3400" dirty="0">
                <a:latin typeface="Times New Roman" pitchFamily="18" charset="0"/>
                <a:cs typeface="Times New Roman" pitchFamily="18" charset="0"/>
              </a:rPr>
              <a:t>بعد ساعة: 120-140 نبضة/الدقيقة.</a:t>
            </a:r>
          </a:p>
          <a:p>
            <a:pPr xmlns:a="http://schemas.openxmlformats.org/drawingml/2006/main" lvl="0">
              <a:buNone/>
              <a:bidi/>
            </a:pPr>
            <a:r xmlns:a="http://schemas.openxmlformats.org/drawingml/2006/main">
              <a:rPr lang="ar" sz="3400" b="1" dirty="0">
                <a:latin typeface="Times New Roman" pitchFamily="18" charset="0"/>
                <a:cs typeface="Times New Roman" pitchFamily="18" charset="0"/>
              </a:rPr>
              <a:t>4- التنفس </a:t>
            </a:r>
            <a:r xmlns:a="http://schemas.openxmlformats.org/drawingml/2006/main">
              <a:rPr lang="ar" sz="3400" dirty="0">
                <a:latin typeface="Times New Roman" pitchFamily="18" charset="0"/>
                <a:cs typeface="Times New Roman" pitchFamily="18" charset="0"/>
              </a:rPr>
              <a:t>: غير منتظم مع فترة انقطاع التنفس.</a:t>
            </a:r>
          </a:p>
          <a:p>
            <a:r xmlns:a="http://schemas.openxmlformats.org/drawingml/2006/main">
              <a:rPr lang="ar" sz="3400" dirty="0">
                <a:latin typeface="Times New Roman" pitchFamily="18" charset="0"/>
                <a:cs typeface="Times New Roman" pitchFamily="18" charset="0"/>
              </a:rPr>
              <a:t>عند الولادة: 80 نفس/دقيقة.</a:t>
            </a:r>
          </a:p>
          <a:p>
            <a:r xmlns:a="http://schemas.openxmlformats.org/drawingml/2006/main">
              <a:rPr lang="ar" sz="3400" dirty="0">
                <a:latin typeface="Times New Roman" pitchFamily="18" charset="0"/>
                <a:cs typeface="Times New Roman" pitchFamily="18" charset="0"/>
              </a:rPr>
              <a:t>بعد الراحة: 30-60 نفس/دقيقة.</a:t>
            </a:r>
          </a:p>
          <a:p>
            <a:pPr marL="0" indent="0">
              <a:buNone/>
            </a:pPr>
            <a:endParaRPr lang="en-US" sz="3200" dirty="0">
              <a:latin typeface="Times New Roman" pitchFamily="18" charset="0"/>
              <a:cs typeface="Times New Roman" pitchFamily="18" charset="0"/>
            </a:endParaRPr>
          </a:p>
          <a:p>
            <a:endParaRPr lang="en-US" sz="3200" b="1" dirty="0">
              <a:solidFill>
                <a:srgbClr val="C00000"/>
              </a:solidFill>
              <a:latin typeface="Times New Roman" pitchFamily="18" charset="0"/>
              <a:cs typeface="Times New Roman" pitchFamily="18" charset="0"/>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pPr xmlns:a="http://schemas.openxmlformats.org/drawingml/2006/main" algn="ctr">
              <a:bidi/>
            </a:pPr>
            <a:r xmlns:a="http://schemas.openxmlformats.org/drawingml/2006/main">
              <a:rPr lang="ar" sz="9600" b="1" dirty="0">
                <a:solidFill>
                  <a:srgbClr val="C00000"/>
                </a:solidFill>
                <a:latin typeface="Times New Roman" pitchFamily="18" charset="0"/>
                <a:cs typeface="Times New Roman" pitchFamily="18" charset="0"/>
              </a:rPr>
              <a:t>الكبد</a:t>
            </a:r>
            <a:endParaRPr xmlns:a="http://schemas.openxmlformats.org/drawingml/2006/main" lang="en-US" sz="9600" b="1" dirty="0">
              <a:solidFill>
                <a:srgbClr val="C00000"/>
              </a:solidFill>
            </a:endParaRPr>
          </a:p>
        </p:txBody>
      </p:sp>
      <p:sp>
        <p:nvSpPr>
          <p:cNvPr id="3" name="Content Placeholder 2"/>
          <p:cNvSpPr>
            <a:spLocks noGrp="1"/>
          </p:cNvSpPr>
          <p:nvPr>
            <p:ph idx="1"/>
          </p:nvPr>
        </p:nvSpPr>
        <p:spPr>
          <a:xfrm>
            <a:off x="-1" y="1600200"/>
            <a:ext cx="12192001" cy="5257800"/>
          </a:xfrm>
        </p:spPr>
        <p:txBody>
          <a:bodyPr>
            <a:normAutofit fontScale="70000" lnSpcReduction="20000"/>
          </a:bodyPr>
          <a:lstStyle/>
          <a:p>
            <a:pPr xmlns:a="http://schemas.openxmlformats.org/drawingml/2006/main" lvl="0">
              <a:lnSpc>
                <a:spcPct val="120000"/>
              </a:lnSpc>
              <a:bidi/>
            </a:pPr>
            <a:r xmlns:a="http://schemas.openxmlformats.org/drawingml/2006/main">
              <a:rPr lang="ar" sz="5200" dirty="0">
                <a:latin typeface="Times New Roman" pitchFamily="18" charset="0"/>
                <a:cs typeface="Times New Roman" pitchFamily="18" charset="0"/>
              </a:rPr>
              <a:t>الكبد غير ناضج عند الأطفال حديثي الولادة.</a:t>
            </a:r>
          </a:p>
          <a:p>
            <a:pPr xmlns:a="http://schemas.openxmlformats.org/drawingml/2006/main" lvl="0">
              <a:lnSpc>
                <a:spcPct val="120000"/>
              </a:lnSpc>
              <a:bidi/>
            </a:pPr>
            <a:r xmlns:a="http://schemas.openxmlformats.org/drawingml/2006/main">
              <a:rPr lang="ar" sz="5200" dirty="0">
                <a:latin typeface="Times New Roman" pitchFamily="18" charset="0"/>
                <a:cs typeface="Times New Roman" pitchFamily="18" charset="0"/>
              </a:rPr>
              <a:t>ويؤثر هذا على اقتران </a:t>
            </a:r>
            <a:r xmlns:a="http://schemas.openxmlformats.org/drawingml/2006/main">
              <a:rPr lang="ar" sz="5200" dirty="0" err="1">
                <a:latin typeface="Times New Roman" pitchFamily="18" charset="0"/>
                <a:cs typeface="Times New Roman" pitchFamily="18" charset="0"/>
              </a:rPr>
              <a:t>البيليروبين </a:t>
            </a:r>
            <a:r xmlns:a="http://schemas.openxmlformats.org/drawingml/2006/main">
              <a:rPr lang="ar" sz="5200" dirty="0">
                <a:latin typeface="Times New Roman" pitchFamily="18" charset="0"/>
                <a:cs typeface="Times New Roman" pitchFamily="18" charset="0"/>
              </a:rPr>
              <a:t>ويساهم في حدوث اليرقان الفسيولوجي.</a:t>
            </a:r>
          </a:p>
          <a:p>
            <a:pPr xmlns:a="http://schemas.openxmlformats.org/drawingml/2006/main" lvl="0">
              <a:lnSpc>
                <a:spcPct val="120000"/>
              </a:lnSpc>
              <a:bidi/>
            </a:pPr>
            <a:r xmlns:a="http://schemas.openxmlformats.org/drawingml/2006/main">
              <a:rPr lang="ar" sz="5200" dirty="0">
                <a:latin typeface="Times New Roman" pitchFamily="18" charset="0"/>
                <a:cs typeface="Times New Roman" pitchFamily="18" charset="0"/>
              </a:rPr>
              <a:t>الكبد يعاني من نقص في تكوين بروتينات البلازما (نتيجة الوذمة).</a:t>
            </a:r>
          </a:p>
          <a:p>
            <a:pPr xmlns:a="http://schemas.openxmlformats.org/drawingml/2006/main" lvl="0">
              <a:lnSpc>
                <a:spcPct val="120000"/>
              </a:lnSpc>
              <a:bidi/>
            </a:pPr>
            <a:r xmlns:a="http://schemas.openxmlformats.org/drawingml/2006/main">
              <a:rPr lang="ar" sz="5200" dirty="0">
                <a:latin typeface="Times New Roman" pitchFamily="18" charset="0"/>
                <a:cs typeface="Times New Roman" pitchFamily="18" charset="0"/>
              </a:rPr>
              <a:t>تكون مستويات البروثرومبين وعوامل التخثر الأخرى منخفضة عند الولادة.</a:t>
            </a:r>
          </a:p>
          <a:p>
            <a:pPr xmlns:a="http://schemas.openxmlformats.org/drawingml/2006/main" lvl="0">
              <a:lnSpc>
                <a:spcPct val="120000"/>
              </a:lnSpc>
              <a:bidi/>
            </a:pPr>
            <a:r xmlns:a="http://schemas.openxmlformats.org/drawingml/2006/main">
              <a:rPr lang="ar" sz="5200" dirty="0">
                <a:latin typeface="Times New Roman" pitchFamily="18" charset="0"/>
                <a:cs typeface="Times New Roman" pitchFamily="18" charset="0"/>
              </a:rPr>
              <a:t>تكون مخزونات الجليكوجين في الكبد أقل عند الولادة مقارنة بفترة لاحقة من الحياة.</a:t>
            </a:r>
          </a:p>
          <a:p>
            <a:pPr xmlns:a="http://schemas.openxmlformats.org/drawingml/2006/main" lvl="0">
              <a:lnSpc>
                <a:spcPct val="120000"/>
              </a:lnSpc>
              <a:bidi/>
            </a:pPr>
            <a:r xmlns:a="http://schemas.openxmlformats.org/drawingml/2006/main">
              <a:rPr lang="ar" sz="5200" dirty="0">
                <a:latin typeface="Times New Roman" pitchFamily="18" charset="0"/>
                <a:cs typeface="Times New Roman" pitchFamily="18" charset="0"/>
              </a:rPr>
              <a:t>الأطفال حديثي الولادة معرضون لخطر انخفاض سكر الدم (أهمية الرضاعة المتكررة).</a:t>
            </a:r>
          </a:p>
          <a:p>
            <a:pPr lvl="0"/>
            <a:endParaRPr lang="en-US" sz="4400" dirty="0">
              <a:latin typeface="Times New Roman" pitchFamily="18" charset="0"/>
              <a:cs typeface="Times New Roman" pitchFamily="18" charset="0"/>
            </a:endParaRPr>
          </a:p>
          <a:p>
            <a:endParaRPr lang="en-US" sz="4400" dirty="0"/>
          </a:p>
        </p:txBody>
      </p:sp>
    </p:spTree>
    <p:extLst>
      <p:ext uri="{BB962C8B-B14F-4D97-AF65-F5344CB8AC3E}">
        <p14:creationId xmlns:p14="http://schemas.microsoft.com/office/powerpoint/2010/main" val="1867445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السوائل والإلكتروليتات</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endParaRPr>
          </a:p>
        </p:txBody>
      </p:sp>
      <p:sp>
        <p:nvSpPr>
          <p:cNvPr id="3" name="Content Placeholder 2"/>
          <p:cNvSpPr>
            <a:spLocks noGrp="1"/>
          </p:cNvSpPr>
          <p:nvPr>
            <p:ph idx="1"/>
          </p:nvPr>
        </p:nvSpPr>
        <p:spPr>
          <a:xfrm>
            <a:off x="1" y="1417638"/>
            <a:ext cx="12192000" cy="5440362"/>
          </a:xfrm>
        </p:spPr>
        <p:txBody>
          <a:bodyPr>
            <a:normAutofit/>
          </a:bodyPr>
          <a:lstStyle/>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وزن جسم المولود الجديد يتكون من 73% سوائل (وزن جسم البالغ يتكون من 58% سوائل)</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لدى المولود الجديد مستوى أعلى من إجمالي Na </a:t>
            </a:r>
            <a:r xmlns:a="http://schemas.openxmlformats.org/drawingml/2006/main">
              <a:rPr lang="ar" sz="4400" baseline="30000" dirty="0">
                <a:latin typeface="Times New Roman" pitchFamily="18" charset="0"/>
                <a:cs typeface="Times New Roman" pitchFamily="18" charset="0"/>
              </a:rPr>
              <a:t>++ </a:t>
            </a:r>
            <a:r xmlns:a="http://schemas.openxmlformats.org/drawingml/2006/main">
              <a:rPr lang="ar" sz="4400" dirty="0">
                <a:latin typeface="Times New Roman" pitchFamily="18" charset="0"/>
                <a:cs typeface="Times New Roman" pitchFamily="18" charset="0"/>
              </a:rPr>
              <a:t>&amp; Cl في الجسم</a:t>
            </a:r>
          </a:p>
          <a:p>
            <a:pPr xmlns:a="http://schemas.openxmlformats.org/drawingml/2006/main" lvl="0">
              <a:buFont typeface="Wingdings" pitchFamily="2" charset="2"/>
              <a:buChar char="§"/>
              <a:bidi/>
            </a:pPr>
            <a:r xmlns:a="http://schemas.openxmlformats.org/drawingml/2006/main">
              <a:rPr lang="ar" sz="4400" dirty="0">
                <a:latin typeface="Times New Roman" pitchFamily="18" charset="0"/>
                <a:cs typeface="Times New Roman" pitchFamily="18" charset="0"/>
              </a:rPr>
              <a:t>لدى حديثي الولادة مستوى أقل من إجمالي الجسم </a:t>
            </a:r>
            <a:r xmlns:a="http://schemas.openxmlformats.org/drawingml/2006/main">
              <a:rPr lang="ar" sz="4400" baseline="30000" dirty="0">
                <a:latin typeface="Times New Roman" pitchFamily="18" charset="0"/>
                <a:cs typeface="Times New Roman" pitchFamily="18" charset="0"/>
              </a:rPr>
              <a:t>من </a:t>
            </a:r>
            <a:r xmlns:a="http://schemas.openxmlformats.org/drawingml/2006/main">
              <a:rPr lang="ar" sz="4400" baseline="30000" dirty="0">
                <a:latin typeface="Times New Roman" pitchFamily="18" charset="0"/>
                <a:cs typeface="Times New Roman" pitchFamily="18" charset="0"/>
              </a:rPr>
              <a:t>البوتاسيوم </a:t>
            </a:r>
            <a:r xmlns:a="http://schemas.openxmlformats.org/drawingml/2006/main">
              <a:rPr lang="ar" sz="4400" dirty="0">
                <a:latin typeface="Times New Roman" pitchFamily="18" charset="0"/>
                <a:cs typeface="Times New Roman" pitchFamily="18" charset="0"/>
              </a:rPr>
              <a:t>والمغنيسيوم </a:t>
            </a:r>
            <a:r xmlns:a="http://schemas.openxmlformats.org/drawingml/2006/main">
              <a:rPr lang="ar" sz="4400" dirty="0">
                <a:latin typeface="Times New Roman" pitchFamily="18" charset="0"/>
                <a:cs typeface="Times New Roman" pitchFamily="18" charset="0"/>
              </a:rPr>
              <a:t>والفوسفات </a:t>
            </a:r>
            <a:r xmlns:a="http://schemas.openxmlformats.org/drawingml/2006/main">
              <a:rPr lang="ar" sz="4400" baseline="30000" dirty="0">
                <a:latin typeface="Times New Roman" pitchFamily="18" charset="0"/>
                <a:cs typeface="Times New Roman" pitchFamily="18" charset="0"/>
              </a:rPr>
              <a:t>.</a:t>
            </a:r>
            <a:r xmlns:a="http://schemas.openxmlformats.org/drawingml/2006/main">
              <a:rPr lang="ar" sz="4400" dirty="0">
                <a:latin typeface="Times New Roman" pitchFamily="18" charset="0"/>
                <a:cs typeface="Times New Roman" pitchFamily="18" charset="0"/>
              </a:rPr>
              <a:t> </a:t>
            </a:r>
          </a:p>
          <a:p>
            <a:endParaRPr lang="en-US" sz="4400" dirty="0"/>
          </a:p>
        </p:txBody>
      </p:sp>
    </p:spTree>
    <p:extLst>
      <p:ext uri="{BB962C8B-B14F-4D97-AF65-F5344CB8AC3E}">
        <p14:creationId xmlns:p14="http://schemas.microsoft.com/office/powerpoint/2010/main" val="3180689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lstStyle/>
          <a:p>
            <a:pPr xmlns:a="http://schemas.openxmlformats.org/drawingml/2006/main" algn="r">
              <a:bidi/>
            </a:pPr>
            <a:r xmlns:a="http://schemas.openxmlformats.org/drawingml/2006/main">
              <a:rPr lang="ar" b="1" dirty="0">
                <a:solidFill>
                  <a:srgbClr val="C00000"/>
                </a:solidFill>
                <a:latin typeface="Times New Roman" pitchFamily="18" charset="0"/>
                <a:cs typeface="Times New Roman" pitchFamily="18" charset="0"/>
              </a:rPr>
              <a:t>الكلى والأعضاء التناسلية</a:t>
            </a:r>
            <a:endParaRPr xmlns:a="http://schemas.openxmlformats.org/drawingml/2006/main" lang="en-US" dirty="0"/>
          </a:p>
        </p:txBody>
      </p:sp>
      <p:sp>
        <p:nvSpPr>
          <p:cNvPr id="3" name="Content Placeholder 2"/>
          <p:cNvSpPr>
            <a:spLocks noGrp="1"/>
          </p:cNvSpPr>
          <p:nvPr>
            <p:ph idx="1"/>
          </p:nvPr>
        </p:nvSpPr>
        <p:spPr>
          <a:xfrm>
            <a:off x="0" y="1175657"/>
            <a:ext cx="12192000" cy="5682343"/>
          </a:xfrm>
        </p:spPr>
        <p:txBody>
          <a:bodyPr>
            <a:normAutofit fontScale="85000" lnSpcReduction="20000"/>
          </a:bodyPr>
          <a:lstStyle/>
          <a:p>
            <a:pPr xmlns:a="http://schemas.openxmlformats.org/drawingml/2006/main" lvl="0">
              <a:lnSpc>
                <a:spcPct val="120000"/>
              </a:lnSpc>
              <a:bidi/>
            </a:pPr>
            <a:r xmlns:a="http://schemas.openxmlformats.org/drawingml/2006/main">
              <a:rPr lang="ar" sz="4000" dirty="0">
                <a:latin typeface="Times New Roman" pitchFamily="18" charset="0"/>
                <a:cs typeface="Times New Roman" pitchFamily="18" charset="0"/>
              </a:rPr>
              <a:t>متوسط الوقت للتبول الأول هو خلال الـ 24 ساعة الأولى من الحياة.</a:t>
            </a:r>
          </a:p>
          <a:p>
            <a:pPr xmlns:a="http://schemas.openxmlformats.org/drawingml/2006/main" lvl="0">
              <a:lnSpc>
                <a:spcPct val="120000"/>
              </a:lnSpc>
              <a:bidi/>
            </a:pPr>
            <a:r xmlns:a="http://schemas.openxmlformats.org/drawingml/2006/main">
              <a:rPr lang="ar" sz="4000" dirty="0">
                <a:latin typeface="Times New Roman" pitchFamily="18" charset="0"/>
                <a:cs typeface="Times New Roman" pitchFamily="18" charset="0"/>
              </a:rPr>
              <a:t>الأول فاتح اللون وعديم الرائحة وحجمه حوالي 15 مل.</a:t>
            </a:r>
          </a:p>
          <a:p>
            <a:pPr xmlns:a="http://schemas.openxmlformats.org/drawingml/2006/main" lvl="0">
              <a:lnSpc>
                <a:spcPct val="120000"/>
              </a:lnSpc>
              <a:bidi/>
            </a:pPr>
            <a:r xmlns:a="http://schemas.openxmlformats.org/drawingml/2006/main">
              <a:rPr lang="ar" sz="4000" dirty="0">
                <a:latin typeface="Times New Roman" pitchFamily="18" charset="0"/>
                <a:cs typeface="Times New Roman" pitchFamily="18" charset="0"/>
              </a:rPr>
              <a:t>كمية البول اليومية: في أول يوم أو يومين: 30-60 مل.</a:t>
            </a:r>
          </a:p>
          <a:p>
            <a:pPr xmlns:a="http://schemas.openxmlformats.org/drawingml/2006/main">
              <a:lnSpc>
                <a:spcPct val="120000"/>
              </a:lnSpc>
              <a:bidi/>
            </a:pPr>
            <a:r xmlns:a="http://schemas.openxmlformats.org/drawingml/2006/main">
              <a:rPr lang="ar" sz="4000" dirty="0">
                <a:latin typeface="Times New Roman" pitchFamily="18" charset="0"/>
                <a:cs typeface="Times New Roman" pitchFamily="18" charset="0"/>
              </a:rPr>
              <a:t>إنتاج البول الطبيعي عند حديثي الولادة 1-2 مل/كجم/ </a:t>
            </a:r>
            <a:r xmlns:a="http://schemas.openxmlformats.org/drawingml/2006/main">
              <a:rPr lang="ar" sz="4000" dirty="0" err="1">
                <a:latin typeface="Times New Roman" pitchFamily="18" charset="0"/>
                <a:cs typeface="Times New Roman" pitchFamily="18" charset="0"/>
              </a:rPr>
              <a:t>ساعة</a:t>
            </a:r>
            <a:r xmlns:a="http://schemas.openxmlformats.org/drawingml/2006/main">
              <a:rPr lang="ar" sz="4000" dirty="0">
                <a:latin typeface="Times New Roman" pitchFamily="18" charset="0"/>
                <a:cs typeface="Times New Roman" pitchFamily="18" charset="0"/>
              </a:rPr>
              <a:t> </a:t>
            </a:r>
          </a:p>
          <a:p>
            <a:pPr xmlns:a="http://schemas.openxmlformats.org/drawingml/2006/main" lvl="0">
              <a:lnSpc>
                <a:spcPct val="120000"/>
              </a:lnSpc>
              <a:bidi/>
            </a:pPr>
            <a:r xmlns:a="http://schemas.openxmlformats.org/drawingml/2006/main">
              <a:rPr lang="ar" sz="4000" dirty="0">
                <a:latin typeface="Times New Roman" pitchFamily="18" charset="0"/>
                <a:cs typeface="Times New Roman" pitchFamily="18" charset="0"/>
              </a:rPr>
              <a:t>ضعف قدرة الكلى على تركيز البول خلال الأشهر الثلاثة الأولى</a:t>
            </a:r>
          </a:p>
          <a:p>
            <a:pPr xmlns:a="http://schemas.openxmlformats.org/drawingml/2006/main" lvl="0">
              <a:lnSpc>
                <a:spcPct val="120000"/>
              </a:lnSpc>
              <a:bidi/>
            </a:pPr>
            <a:r xmlns:a="http://schemas.openxmlformats.org/drawingml/2006/main">
              <a:rPr lang="ar" sz="4000" dirty="0">
                <a:latin typeface="Times New Roman" pitchFamily="18" charset="0"/>
                <a:cs typeface="Times New Roman" pitchFamily="18" charset="0"/>
              </a:rPr>
              <a:t>سعة المثانة حوالي 15-30 مل</a:t>
            </a:r>
          </a:p>
          <a:p>
            <a:pPr xmlns:a="http://schemas.openxmlformats.org/drawingml/2006/main" lvl="0">
              <a:lnSpc>
                <a:spcPct val="120000"/>
              </a:lnSpc>
              <a:bidi/>
            </a:pPr>
            <a:r xmlns:a="http://schemas.openxmlformats.org/drawingml/2006/main">
              <a:rPr lang="ar" sz="4000" dirty="0">
                <a:latin typeface="Times New Roman" pitchFamily="18" charset="0"/>
                <a:cs typeface="Times New Roman" pitchFamily="18" charset="0"/>
              </a:rPr>
              <a:t>قد يتبول الأطفال حديثي الولادة من 10 إلى 20 مرة في اليوم، وهذا مؤشر على تناول كمية كافية من السوائل</a:t>
            </a:r>
          </a:p>
          <a:p>
            <a:r xmlns:a="http://schemas.openxmlformats.org/drawingml/2006/main">
              <a:rPr lang="ar" sz="4000" dirty="0">
                <a:latin typeface="Times New Roman" pitchFamily="18" charset="0"/>
                <a:cs typeface="Times New Roman" pitchFamily="18" charset="0"/>
              </a:rPr>
              <a:t>الأعضاء التناسلية في التشريح السليم وفتحة الشرج وسالكيتها</a:t>
            </a:r>
          </a:p>
          <a:p>
            <a:pPr lvl="0"/>
            <a:endParaRPr lang="en-US" sz="4000" dirty="0">
              <a:latin typeface="Times New Roman" pitchFamily="18" charset="0"/>
              <a:cs typeface="Times New Roman" pitchFamily="18" charset="0"/>
            </a:endParaRPr>
          </a:p>
          <a:p>
            <a:pPr lvl="0"/>
            <a:endParaRPr lang="en-US" sz="4000" dirty="0">
              <a:latin typeface="Times New Roman" pitchFamily="18" charset="0"/>
              <a:cs typeface="Times New Roman" pitchFamily="18" charset="0"/>
            </a:endParaRPr>
          </a:p>
          <a:p>
            <a:pPr>
              <a:buNone/>
            </a:pPr>
            <a:endParaRPr lang="en-US" dirty="0"/>
          </a:p>
        </p:txBody>
      </p:sp>
    </p:spTree>
    <p:extLst>
      <p:ext uri="{BB962C8B-B14F-4D97-AF65-F5344CB8AC3E}">
        <p14:creationId xmlns:p14="http://schemas.microsoft.com/office/powerpoint/2010/main" val="215747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13809"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5- الجهاز العضلي الهيكلي</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ar-JO" dirty="0">
              <a:solidFill>
                <a:srgbClr val="C00000"/>
              </a:solidFill>
            </a:endParaRPr>
          </a:p>
        </p:txBody>
      </p:sp>
      <p:sp>
        <p:nvSpPr>
          <p:cNvPr id="3" name="Content Placeholder 2"/>
          <p:cNvSpPr>
            <a:spLocks noGrp="1"/>
          </p:cNvSpPr>
          <p:nvPr>
            <p:ph idx="1"/>
          </p:nvPr>
        </p:nvSpPr>
        <p:spPr>
          <a:xfrm>
            <a:off x="0" y="1237957"/>
            <a:ext cx="12013808" cy="5467643"/>
          </a:xfrm>
        </p:spPr>
        <p:txBody>
          <a:bodyPr>
            <a:normAutofit fontScale="77500" lnSpcReduction="20000"/>
          </a:bodyPr>
          <a:lstStyle/>
          <a:p>
            <a:pPr xmlns:a="http://schemas.openxmlformats.org/drawingml/2006/main" lvl="0">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يحتوي الهيكل العظمي على غضاريف أكثر من العظام المتكونة.</a:t>
            </a:r>
          </a:p>
          <a:p>
            <a:pPr xmlns:a="http://schemas.openxmlformats.org/drawingml/2006/main" lvl="0">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التعظم السريع في السنة الأولى من الحياة.</a:t>
            </a:r>
          </a:p>
          <a:p>
            <a:pPr xmlns:a="http://schemas.openxmlformats.org/drawingml/2006/main" lvl="0">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يتكون الجهاز العضلي بشكل كامل تقريبًا عند الولادة</a:t>
            </a:r>
          </a:p>
          <a:p>
            <a:pPr xmlns:a="http://schemas.openxmlformats.org/drawingml/2006/main" lvl="0">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الأطراف: عد أصابع اليدين والقدمين</a:t>
            </a:r>
          </a:p>
          <a:p>
            <a:pPr xmlns:a="http://schemas.openxmlformats.org/drawingml/2006/main">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اليد العادية:</a:t>
            </a:r>
          </a:p>
          <a:p>
            <a:pPr xmlns:a="http://schemas.openxmlformats.org/drawingml/2006/main">
              <a:lnSpc>
                <a:spcPct val="120000"/>
              </a:lnSpc>
              <a:buFont typeface="Wingdings" panose="05000000000000000000" pitchFamily="2" charset="2"/>
              <a:buChar char="ü"/>
              <a:bidi/>
            </a:pPr>
            <a:r xmlns:a="http://schemas.openxmlformats.org/drawingml/2006/main">
              <a:rPr lang="ar" sz="4800" dirty="0">
                <a:latin typeface="Times New Roman" pitchFamily="18" charset="0"/>
                <a:cs typeface="Times New Roman" pitchFamily="18" charset="0"/>
              </a:rPr>
              <a:t>عادة ما يكون لدى الأطفال طيتان لا تتقاطعان مع راحة اليد بأكملها.</a:t>
            </a:r>
          </a:p>
          <a:p>
            <a:pPr xmlns:a="http://schemas.openxmlformats.org/drawingml/2006/main">
              <a:lnSpc>
                <a:spcPct val="120000"/>
              </a:lnSpc>
              <a:buFont typeface="Wingdings" panose="05000000000000000000" pitchFamily="2" charset="2"/>
              <a:buChar char="ü"/>
              <a:bidi/>
            </a:pPr>
            <a:r xmlns:a="http://schemas.openxmlformats.org/drawingml/2006/main">
              <a:rPr lang="ar" sz="4800" dirty="0">
                <a:latin typeface="Times New Roman" pitchFamily="18" charset="0"/>
                <a:cs typeface="Times New Roman" pitchFamily="18" charset="0"/>
              </a:rPr>
              <a:t>ثنية القرد - ثنية عرضية مرتبطة بمتلازمة داون،</a:t>
            </a:r>
          </a:p>
          <a:p>
            <a:pPr lvl="0">
              <a:buFont typeface="Wingdings" pitchFamily="2" charset="2"/>
              <a:buChar char="§"/>
            </a:pPr>
            <a:endParaRPr lang="en-US" sz="4800" dirty="0">
              <a:latin typeface="Times New Roman" pitchFamily="18" charset="0"/>
              <a:cs typeface="Times New Roman" pitchFamily="18" charset="0"/>
            </a:endParaRPr>
          </a:p>
          <a:p>
            <a:pPr lvl="0">
              <a:buFont typeface="Wingdings" pitchFamily="2" charset="2"/>
              <a:buChar char="§"/>
            </a:pPr>
            <a:endParaRPr lang="en-US" sz="4800" dirty="0">
              <a:latin typeface="Times New Roman" pitchFamily="18" charset="0"/>
              <a:cs typeface="Times New Roman" pitchFamily="18" charset="0"/>
            </a:endParaRPr>
          </a:p>
          <a:p>
            <a:pPr algn="ctr">
              <a:buFont typeface="Wingdings" pitchFamily="2" charset="2"/>
              <a:buChar char="§"/>
            </a:pPr>
            <a:endParaRPr lang="ar-JO" sz="4800" dirty="0"/>
          </a:p>
        </p:txBody>
      </p:sp>
    </p:spTree>
    <p:extLst>
      <p:ext uri="{BB962C8B-B14F-4D97-AF65-F5344CB8AC3E}">
        <p14:creationId xmlns:p14="http://schemas.microsoft.com/office/powerpoint/2010/main" val="1590794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0080" cy="1417638"/>
          </a:xfrm>
        </p:spPr>
        <p:txBody>
          <a:bodyPr>
            <a:noAutofit/>
          </a:bodyPr>
          <a:lstStyle/>
          <a:p>
            <a:pPr xmlns:a="http://schemas.openxmlformats.org/drawingml/2006/main" algn="ctr">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تقييم الأطراف</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ar-JO" sz="6000" b="1" dirty="0">
              <a:solidFill>
                <a:srgbClr val="C00000"/>
              </a:solidFill>
            </a:endParaRPr>
          </a:p>
        </p:txBody>
      </p:sp>
      <p:sp>
        <p:nvSpPr>
          <p:cNvPr id="3" name="Content Placeholder 2"/>
          <p:cNvSpPr>
            <a:spLocks noGrp="1"/>
          </p:cNvSpPr>
          <p:nvPr>
            <p:ph idx="1"/>
          </p:nvPr>
        </p:nvSpPr>
        <p:spPr>
          <a:xfrm>
            <a:off x="0" y="1417638"/>
            <a:ext cx="12192000" cy="5440362"/>
          </a:xfrm>
        </p:spPr>
        <p:txBody>
          <a:bodyPr>
            <a:normAutofit fontScale="92500" lnSpcReduction="10000"/>
          </a:bodyPr>
          <a:lstStyle/>
          <a:p>
            <a:pPr xmlns:a="http://schemas.openxmlformats.org/drawingml/2006/main" lvl="0">
              <a:buFont typeface="Wingdings" panose="05000000000000000000" pitchFamily="2" charset="2"/>
              <a:buChar char="v"/>
              <a:bidi/>
            </a:pPr>
            <a:r xmlns:a="http://schemas.openxmlformats.org/drawingml/2006/main">
              <a:rPr lang="ar" sz="4400" b="1" dirty="0" err="1">
                <a:latin typeface="Times New Roman" pitchFamily="18" charset="0"/>
                <a:cs typeface="Times New Roman" pitchFamily="18" charset="0"/>
              </a:rPr>
              <a:t>تعدد الأصابع </a:t>
            </a:r>
            <a:r xmlns:a="http://schemas.openxmlformats.org/drawingml/2006/main">
              <a:rPr lang="ar" sz="4400" dirty="0">
                <a:latin typeface="Times New Roman" pitchFamily="18" charset="0"/>
                <a:cs typeface="Times New Roman" pitchFamily="18" charset="0"/>
              </a:rPr>
              <a:t>:</a:t>
            </a:r>
          </a:p>
          <a:p>
            <a:r xmlns:a="http://schemas.openxmlformats.org/drawingml/2006/main">
              <a:rPr lang="ar" sz="4400" dirty="0">
                <a:latin typeface="Times New Roman" pitchFamily="18" charset="0"/>
                <a:cs typeface="Times New Roman" pitchFamily="18" charset="0"/>
              </a:rPr>
              <a:t>إذا كان الإصبع الإضافي يحتوي على مكون عظمي، فيجب الإحالة إلى جراح العظام</a:t>
            </a:r>
            <a:endParaRPr xmlns:a="http://schemas.openxmlformats.org/drawingml/2006/main" lang="en-US" sz="4400" dirty="0">
              <a:latin typeface="Times New Roman" pitchFamily="18" charset="0"/>
              <a:cs typeface="Times New Roman" pitchFamily="18" charset="0"/>
            </a:endParaRPr>
          </a:p>
          <a:p>
            <a:r xmlns:a="http://schemas.openxmlformats.org/drawingml/2006/main">
              <a:rPr lang="ar" sz="4400" dirty="0">
                <a:latin typeface="Times New Roman" pitchFamily="18" charset="0"/>
                <a:cs typeface="Times New Roman" pitchFamily="18" charset="0"/>
              </a:rPr>
              <a:t>إذا لم يكن هناك مكون عظمي، فقد تكون هناك حاجة إلى الإحالة إلى جراح التجميل</a:t>
            </a:r>
          </a:p>
          <a:p>
            <a:pPr xmlns:a="http://schemas.openxmlformats.org/drawingml/2006/main">
              <a:buFont typeface="Wingdings" panose="05000000000000000000" pitchFamily="2" charset="2"/>
              <a:buChar char="v"/>
              <a:bidi/>
            </a:pPr>
            <a:r xmlns:a="http://schemas.openxmlformats.org/drawingml/2006/main">
              <a:rPr lang="ar" sz="4400" b="1" dirty="0">
                <a:latin typeface="Times New Roman" pitchFamily="18" charset="0"/>
                <a:cs typeface="Times New Roman" pitchFamily="18" charset="0"/>
              </a:rPr>
              <a:t>التصاق الأصابع </a:t>
            </a:r>
            <a:r xmlns:a="http://schemas.openxmlformats.org/drawingml/2006/main">
              <a:rPr lang="ar" sz="4400" dirty="0">
                <a:latin typeface="Times New Roman" pitchFamily="18" charset="0"/>
                <a:cs typeface="Times New Roman" pitchFamily="18" charset="0"/>
              </a:rPr>
              <a:t>:</a:t>
            </a:r>
          </a:p>
          <a:p>
            <a:r xmlns:a="http://schemas.openxmlformats.org/drawingml/2006/main">
              <a:rPr lang="ar" sz="4400" dirty="0">
                <a:latin typeface="Times New Roman" pitchFamily="18" charset="0"/>
                <a:cs typeface="Times New Roman" pitchFamily="18" charset="0"/>
              </a:rPr>
              <a:t>في حالة وجود التحام للعظام يجب التوجه إلى أخصائي العظام.</a:t>
            </a:r>
            <a:endParaRPr xmlns:a="http://schemas.openxmlformats.org/drawingml/2006/main" lang="en-US" sz="4400" dirty="0">
              <a:latin typeface="Times New Roman" pitchFamily="18" charset="0"/>
              <a:cs typeface="Times New Roman" pitchFamily="18" charset="0"/>
            </a:endParaRPr>
          </a:p>
          <a:p>
            <a:r xmlns:a="http://schemas.openxmlformats.org/drawingml/2006/main">
              <a:rPr lang="ar" sz="4400" dirty="0">
                <a:latin typeface="Times New Roman" pitchFamily="18" charset="0"/>
                <a:cs typeface="Times New Roman" pitchFamily="18" charset="0"/>
              </a:rPr>
              <a:t>إذا لم يكن الأمر كذلك، فيجب الإحالة إلى جراح التجميل.</a:t>
            </a:r>
            <a:endParaRPr xmlns:a="http://schemas.openxmlformats.org/drawingml/2006/main" lang="en-US" sz="44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064790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نظام تكوين الدم </a:t>
            </a:r>
            <a:r xmlns:a="http://schemas.openxmlformats.org/drawingml/2006/main">
              <a:rPr lang="ar" b="1" dirty="0">
                <a:solidFill>
                  <a:srgbClr val="C00000"/>
                </a:solidFill>
                <a:latin typeface="Times New Roman" pitchFamily="18" charset="0"/>
                <a:cs typeface="Times New Roman" pitchFamily="18" charset="0"/>
              </a:rPr>
              <a:t>:</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ar-JO" dirty="0">
              <a:solidFill>
                <a:srgbClr val="C00000"/>
              </a:solidFill>
            </a:endParaRPr>
          </a:p>
        </p:txBody>
      </p:sp>
      <p:sp>
        <p:nvSpPr>
          <p:cNvPr id="3" name="Content Placeholder 2"/>
          <p:cNvSpPr>
            <a:spLocks noGrp="1"/>
          </p:cNvSpPr>
          <p:nvPr>
            <p:ph idx="1"/>
          </p:nvPr>
        </p:nvSpPr>
        <p:spPr>
          <a:xfrm>
            <a:off x="-1" y="1524000"/>
            <a:ext cx="12013809" cy="5334000"/>
          </a:xfrm>
        </p:spPr>
        <p:txBody>
          <a:bodyPr/>
          <a:lstStyle/>
          <a:p>
            <a:pPr xmlns:a="http://schemas.openxmlformats.org/drawingml/2006/main">
              <a:buFont typeface="Wingdings" pitchFamily="2" charset="2"/>
              <a:buChar char="§"/>
              <a:bidi/>
            </a:pPr>
            <a:r xmlns:a="http://schemas.openxmlformats.org/drawingml/2006/main">
              <a:rPr lang="ar" sz="5400" dirty="0">
                <a:latin typeface="Times New Roman" pitchFamily="18" charset="0"/>
                <a:cs typeface="Times New Roman" pitchFamily="18" charset="0"/>
              </a:rPr>
              <a:t>حجم الدم عند الأطفال حديثي الولادة هو حوالي 80-85 </a:t>
            </a:r>
            <a:r xmlns:a="http://schemas.openxmlformats.org/drawingml/2006/main">
              <a:rPr lang="ar" sz="5400" dirty="0" err="1">
                <a:latin typeface="Times New Roman" pitchFamily="18" charset="0"/>
                <a:cs typeface="Times New Roman" pitchFamily="18" charset="0"/>
              </a:rPr>
              <a:t>مل </a:t>
            </a:r>
            <a:r xmlns:a="http://schemas.openxmlformats.org/drawingml/2006/main">
              <a:rPr lang="ar" sz="5400" dirty="0">
                <a:latin typeface="Times New Roman" pitchFamily="18" charset="0"/>
                <a:cs typeface="Times New Roman" pitchFamily="18" charset="0"/>
              </a:rPr>
              <a:t>/ كجم من وزن الجسم.</a:t>
            </a:r>
          </a:p>
          <a:p>
            <a:pPr xmlns:a="http://schemas.openxmlformats.org/drawingml/2006/main">
              <a:buFont typeface="Wingdings" pitchFamily="2" charset="2"/>
              <a:buChar char="§"/>
              <a:bidi/>
            </a:pPr>
            <a:r xmlns:a="http://schemas.openxmlformats.org/drawingml/2006/main">
              <a:rPr lang="ar" sz="5400" dirty="0">
                <a:latin typeface="Times New Roman" pitchFamily="18" charset="0"/>
                <a:cs typeface="Times New Roman" pitchFamily="18" charset="0"/>
              </a:rPr>
              <a:t>متوسط حجم الدم للمواليد الجدد = 500 </a:t>
            </a:r>
            <a:r xmlns:a="http://schemas.openxmlformats.org/drawingml/2006/main">
              <a:rPr lang="ar" sz="5400" dirty="0" err="1">
                <a:latin typeface="Times New Roman" pitchFamily="18" charset="0"/>
                <a:cs typeface="Times New Roman" pitchFamily="18" charset="0"/>
              </a:rPr>
              <a:t>مل </a:t>
            </a:r>
            <a:r xmlns:a="http://schemas.openxmlformats.org/drawingml/2006/main">
              <a:rPr lang="ar" sz="5400" dirty="0">
                <a:latin typeface="Times New Roman" pitchFamily="18" charset="0"/>
                <a:cs typeface="Times New Roman" pitchFamily="18" charset="0"/>
              </a:rPr>
              <a:t>+/- 100 </a:t>
            </a:r>
            <a:r xmlns:a="http://schemas.openxmlformats.org/drawingml/2006/main">
              <a:rPr lang="ar" sz="5400" dirty="0" err="1">
                <a:latin typeface="Times New Roman" pitchFamily="18" charset="0"/>
                <a:cs typeface="Times New Roman" pitchFamily="18" charset="0"/>
              </a:rPr>
              <a:t>مل</a:t>
            </a:r>
            <a:endParaRPr xmlns:a="http://schemas.openxmlformats.org/drawingml/2006/main" lang="en-US" sz="5400" dirty="0">
              <a:latin typeface="Times New Roman" pitchFamily="18" charset="0"/>
              <a:cs typeface="Times New Roman" pitchFamily="18" charset="0"/>
            </a:endParaRPr>
          </a:p>
          <a:p>
            <a:endParaRPr lang="ar-JO" dirty="0"/>
          </a:p>
        </p:txBody>
      </p:sp>
    </p:spTree>
    <p:extLst>
      <p:ext uri="{BB962C8B-B14F-4D97-AF65-F5344CB8AC3E}">
        <p14:creationId xmlns:p14="http://schemas.microsoft.com/office/powerpoint/2010/main" val="2663422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13414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الوظائف الحسية:</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ar-JO" dirty="0">
              <a:solidFill>
                <a:srgbClr val="C00000"/>
              </a:solidFill>
            </a:endParaRPr>
          </a:p>
        </p:txBody>
      </p:sp>
      <p:sp>
        <p:nvSpPr>
          <p:cNvPr id="3" name="Content Placeholder 2"/>
          <p:cNvSpPr>
            <a:spLocks noGrp="1"/>
          </p:cNvSpPr>
          <p:nvPr>
            <p:ph idx="1"/>
          </p:nvPr>
        </p:nvSpPr>
        <p:spPr>
          <a:xfrm>
            <a:off x="0" y="1417638"/>
            <a:ext cx="12192000" cy="5440362"/>
          </a:xfrm>
        </p:spPr>
        <p:txBody>
          <a:bodyPr>
            <a:normAutofit fontScale="92500" lnSpcReduction="20000"/>
          </a:bodyPr>
          <a:lstStyle/>
          <a:p>
            <a:pPr xmlns:a="http://schemas.openxmlformats.org/drawingml/2006/main">
              <a:lnSpc>
                <a:spcPct val="110000"/>
              </a:lnSpc>
              <a:buNone/>
              <a:bidi/>
            </a:pPr>
            <a:r xmlns:a="http://schemas.openxmlformats.org/drawingml/2006/main">
              <a:rPr lang="ar" sz="3500" b="1" dirty="0">
                <a:latin typeface="Times New Roman" pitchFamily="18" charset="0"/>
                <a:cs typeface="Times New Roman" pitchFamily="18" charset="0"/>
              </a:rPr>
              <a:t>1- السمع:</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يسمع الجنين في الرحم قبل الولادة،</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عندما يولدون فإنهم يسمعون من مسافة قريبة.</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إنهم يهدأون عند الاستجابة للصوت المهدئ وينزعجون عند الصوت العالي.</a:t>
            </a:r>
          </a:p>
          <a:p>
            <a:pPr xmlns:a="http://schemas.openxmlformats.org/drawingml/2006/main">
              <a:lnSpc>
                <a:spcPct val="110000"/>
              </a:lnSpc>
              <a:buNone/>
              <a:bidi/>
            </a:pPr>
            <a:r xmlns:a="http://schemas.openxmlformats.org/drawingml/2006/main">
              <a:rPr lang="ar" sz="3500" b="1" dirty="0">
                <a:latin typeface="Times New Roman" pitchFamily="18" charset="0"/>
                <a:cs typeface="Times New Roman" pitchFamily="18" charset="0"/>
              </a:rPr>
              <a:t>2- الرؤية:</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شاهدوا حديثي الولادة عندما يولدون</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يركزون على الأشياء البيضاء والسوداء على مسافة 9-12 بوصة.</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تتفاعل التلاميذ مع الضوء؛ الرمش وردود الفعل القرنية.</a:t>
            </a:r>
          </a:p>
          <a:p>
            <a:pPr xmlns:a="http://schemas.openxmlformats.org/drawingml/2006/main" lvl="0">
              <a:lnSpc>
                <a:spcPct val="110000"/>
              </a:lnSpc>
              <a:buFont typeface="Wingdings" pitchFamily="2" charset="2"/>
              <a:buChar char="§"/>
              <a:bidi/>
            </a:pPr>
            <a:r xmlns:a="http://schemas.openxmlformats.org/drawingml/2006/main">
              <a:rPr lang="ar" sz="3500" dirty="0">
                <a:latin typeface="Times New Roman" pitchFamily="18" charset="0"/>
                <a:cs typeface="Times New Roman" pitchFamily="18" charset="0"/>
              </a:rPr>
              <a:t>الغدد الدمعية تعمل بشكل طفيف حتى عمر 2-4 أسابيع</a:t>
            </a:r>
          </a:p>
          <a:p>
            <a:pPr>
              <a:buNone/>
            </a:pPr>
            <a:endParaRPr lang="ar-JO" dirty="0">
              <a:latin typeface="Times New Roman" pitchFamily="18" charset="0"/>
              <a:cs typeface="Times New Roman" pitchFamily="18" charset="0"/>
            </a:endParaRPr>
          </a:p>
        </p:txBody>
      </p:sp>
    </p:spTree>
    <p:extLst>
      <p:ext uri="{BB962C8B-B14F-4D97-AF65-F5344CB8AC3E}">
        <p14:creationId xmlns:p14="http://schemas.microsoft.com/office/powerpoint/2010/main" val="3235912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763000" cy="1341438"/>
          </a:xfrm>
        </p:spPr>
        <p:txBody>
          <a:bodyPr>
            <a:noAutofit/>
          </a:bodyPr>
          <a:lstStyle/>
          <a:p>
            <a:pPr xmlns:a="http://schemas.openxmlformats.org/drawingml/2006/main" algn="ctr">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الوظائف الحسية:</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ar-JO" sz="4800" dirty="0">
              <a:solidFill>
                <a:srgbClr val="C00000"/>
              </a:solidFill>
            </a:endParaRPr>
          </a:p>
        </p:txBody>
      </p:sp>
      <p:sp>
        <p:nvSpPr>
          <p:cNvPr id="3" name="Content Placeholder 2"/>
          <p:cNvSpPr>
            <a:spLocks noGrp="1"/>
          </p:cNvSpPr>
          <p:nvPr>
            <p:ph idx="1"/>
          </p:nvPr>
        </p:nvSpPr>
        <p:spPr>
          <a:xfrm>
            <a:off x="0" y="1417638"/>
            <a:ext cx="12192000" cy="5440362"/>
          </a:xfrm>
        </p:spPr>
        <p:txBody>
          <a:bodyPr>
            <a:normAutofit lnSpcReduction="10000"/>
          </a:bodyPr>
          <a:lstStyle/>
          <a:p>
            <a:pPr xmlns:a="http://schemas.openxmlformats.org/drawingml/2006/main">
              <a:buNone/>
              <a:bidi/>
            </a:pPr>
            <a:r xmlns:a="http://schemas.openxmlformats.org/drawingml/2006/main">
              <a:rPr lang="ar" sz="4000" b="1" dirty="0">
                <a:latin typeface="Times New Roman" pitchFamily="18" charset="0"/>
                <a:cs typeface="Times New Roman" pitchFamily="18" charset="0"/>
              </a:rPr>
              <a:t>3- التذوق:</a:t>
            </a:r>
          </a:p>
          <a:p>
            <a:pPr xmlns:a="http://schemas.openxmlformats.org/drawingml/2006/main" lvl="0">
              <a:buNone/>
              <a:bidi/>
            </a:pPr>
            <a:r xmlns:a="http://schemas.openxmlformats.org/drawingml/2006/main">
              <a:rPr lang="ar" sz="4000" dirty="0">
                <a:latin typeface="Times New Roman" pitchFamily="18" charset="0"/>
                <a:cs typeface="Times New Roman" pitchFamily="18" charset="0"/>
              </a:rPr>
              <a:t>يفضل الطفل حديث الولادة الطعم الحلو للحليب أو ماء الجلوكوز.</a:t>
            </a:r>
          </a:p>
          <a:p>
            <a:pPr xmlns:a="http://schemas.openxmlformats.org/drawingml/2006/main">
              <a:buNone/>
              <a:bidi/>
            </a:pPr>
            <a:r xmlns:a="http://schemas.openxmlformats.org/drawingml/2006/main">
              <a:rPr lang="ar" sz="4000" b="1" dirty="0">
                <a:latin typeface="Times New Roman" pitchFamily="18" charset="0"/>
                <a:cs typeface="Times New Roman" pitchFamily="18" charset="0"/>
              </a:rPr>
              <a:t>4- الرائحة:</a:t>
            </a:r>
          </a:p>
          <a:p>
            <a:pPr xmlns:a="http://schemas.openxmlformats.org/drawingml/2006/main" lvl="0">
              <a:buNone/>
              <a:bidi/>
            </a:pPr>
            <a:r xmlns:a="http://schemas.openxmlformats.org/drawingml/2006/main">
              <a:rPr lang="ar" sz="4000" dirty="0">
                <a:latin typeface="Times New Roman" pitchFamily="18" charset="0"/>
                <a:cs typeface="Times New Roman" pitchFamily="18" charset="0"/>
              </a:rPr>
              <a:t>يمكنهم الشم بعد صفاء الأنف من المخاط والسائل الأمنيوسي.</a:t>
            </a:r>
          </a:p>
          <a:p>
            <a:pPr xmlns:a="http://schemas.openxmlformats.org/drawingml/2006/main">
              <a:buNone/>
              <a:bidi/>
            </a:pPr>
            <a:r xmlns:a="http://schemas.openxmlformats.org/drawingml/2006/main">
              <a:rPr lang="ar" sz="4000" b="1" dirty="0">
                <a:latin typeface="Times New Roman" pitchFamily="18" charset="0"/>
                <a:cs typeface="Times New Roman" pitchFamily="18" charset="0"/>
              </a:rPr>
              <a:t>5-لمسة </a:t>
            </a:r>
            <a:r xmlns:a="http://schemas.openxmlformats.org/drawingml/2006/main">
              <a:rPr lang="ar" sz="4000" dirty="0">
                <a:latin typeface="Times New Roman" pitchFamily="18" charset="0"/>
                <a:cs typeface="Times New Roman" pitchFamily="18" charset="0"/>
              </a:rPr>
              <a:t>:</a:t>
            </a:r>
          </a:p>
          <a:p>
            <a:r xmlns:a="http://schemas.openxmlformats.org/drawingml/2006/main">
              <a:rPr lang="ar" sz="4000" dirty="0">
                <a:latin typeface="Times New Roman" pitchFamily="18" charset="0"/>
                <a:cs typeface="Times New Roman" pitchFamily="18" charset="0"/>
              </a:rPr>
              <a:t>يصبح الطفل حديث الولادة مستعدًا جيدًا لتلقي الرسائل اللمسية.</a:t>
            </a:r>
          </a:p>
          <a:p>
            <a:r xmlns:a="http://schemas.openxmlformats.org/drawingml/2006/main">
              <a:rPr lang="ar" sz="4000" dirty="0">
                <a:latin typeface="Times New Roman" pitchFamily="18" charset="0"/>
                <a:cs typeface="Times New Roman" pitchFamily="18" charset="0"/>
              </a:rPr>
              <a:t>تظهر الأم تطور اللمس في أنشطة الترابط الأولية.</a:t>
            </a:r>
          </a:p>
          <a:p>
            <a:pPr>
              <a:buNone/>
            </a:pPr>
            <a:endParaRPr lang="ar-JO" dirty="0">
              <a:latin typeface="Times New Roman" pitchFamily="18" charset="0"/>
              <a:cs typeface="Times New Roman" pitchFamily="18" charset="0"/>
            </a:endParaRPr>
          </a:p>
        </p:txBody>
      </p:sp>
    </p:spTree>
    <p:extLst>
      <p:ext uri="{BB962C8B-B14F-4D97-AF65-F5344CB8AC3E}">
        <p14:creationId xmlns:p14="http://schemas.microsoft.com/office/powerpoint/2010/main" val="149407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0" y="-31652"/>
            <a:ext cx="12192000" cy="6858000"/>
          </a:xfrm>
        </p:spPr>
        <p:txBody>
          <a:bodyPr>
            <a:normAutofit fontScale="92500" lnSpcReduction="10000"/>
          </a:bodyPr>
          <a:lstStyle/>
          <a:p>
            <a:pPr xmlns:a="http://schemas.openxmlformats.org/drawingml/2006/main" algn="ctr" rtl="0" eaLnBrk="1" hangingPunct="1">
              <a:buNone/>
              <a:bidi/>
            </a:pPr>
            <a:r xmlns:a="http://schemas.openxmlformats.org/drawingml/2006/main">
              <a:rPr lang="ar" sz="8800" b="1" dirty="0">
                <a:solidFill>
                  <a:srgbClr val="C00000"/>
                </a:solidFill>
                <a:latin typeface="Times New Roman" pitchFamily="18" charset="0"/>
                <a:cs typeface="Times New Roman" pitchFamily="18" charset="0"/>
              </a:rPr>
              <a:t>دورة النوم</a:t>
            </a:r>
          </a:p>
          <a:p>
            <a:pPr xmlns:a="http://schemas.openxmlformats.org/drawingml/2006/main">
              <a:buFont typeface="Wingdings" panose="05000000000000000000" pitchFamily="2" charset="2"/>
              <a:buChar char="v"/>
              <a:bidi/>
            </a:pPr>
            <a:r xmlns:a="http://schemas.openxmlformats.org/drawingml/2006/main">
              <a:rPr lang="ar" sz="4800" dirty="0">
                <a:latin typeface="Times New Roman" pitchFamily="18" charset="0"/>
                <a:cs typeface="Times New Roman" pitchFamily="18" charset="0"/>
              </a:rPr>
              <a:t>عادة ما ينام الطفل حديث الولادة 17 ساعة في اليوم</a:t>
            </a:r>
          </a:p>
          <a:p>
            <a:pPr xmlns:a="http://schemas.openxmlformats.org/drawingml/2006/main">
              <a:buFont typeface="Wingdings" panose="05000000000000000000" pitchFamily="2" charset="2"/>
              <a:buChar char="v"/>
              <a:defRPr/>
              <a:bidi/>
            </a:pPr>
            <a:r xmlns:a="http://schemas.openxmlformats.org/drawingml/2006/main">
              <a:rPr lang="ar" sz="4800" b="1" dirty="0">
                <a:solidFill>
                  <a:srgbClr val="C00000"/>
                </a:solidFill>
                <a:latin typeface="Times New Roman" pitchFamily="18" charset="0"/>
                <a:cs typeface="Times New Roman" pitchFamily="18" charset="0"/>
              </a:rPr>
              <a:t>ست حالات للوعي</a:t>
            </a:r>
          </a:p>
          <a:p>
            <a:pPr xmlns:a="http://schemas.openxmlformats.org/drawingml/2006/main">
              <a:buFont typeface="Wingdings" panose="05000000000000000000" pitchFamily="2" charset="2"/>
              <a:buChar char="ü"/>
              <a:defRPr/>
              <a:bidi/>
            </a:pPr>
            <a:r xmlns:a="http://schemas.openxmlformats.org/drawingml/2006/main">
              <a:rPr lang="ar" sz="4800" dirty="0">
                <a:latin typeface="Times New Roman" pitchFamily="18" charset="0"/>
                <a:cs typeface="Times New Roman" pitchFamily="18" charset="0"/>
              </a:rPr>
              <a:t>نوم عميق</a:t>
            </a:r>
          </a:p>
          <a:p>
            <a:pPr xmlns:a="http://schemas.openxmlformats.org/drawingml/2006/main">
              <a:buFont typeface="Wingdings" panose="05000000000000000000" pitchFamily="2" charset="2"/>
              <a:buChar char="ü"/>
              <a:defRPr/>
              <a:bidi/>
            </a:pPr>
            <a:r xmlns:a="http://schemas.openxmlformats.org/drawingml/2006/main">
              <a:rPr lang="ar" sz="4800" dirty="0">
                <a:latin typeface="Times New Roman" pitchFamily="18" charset="0"/>
                <a:cs typeface="Times New Roman" pitchFamily="18" charset="0"/>
              </a:rPr>
              <a:t>نوم خفيف</a:t>
            </a:r>
          </a:p>
          <a:p>
            <a:pPr xmlns:a="http://schemas.openxmlformats.org/drawingml/2006/main">
              <a:buFont typeface="Wingdings" panose="05000000000000000000" pitchFamily="2" charset="2"/>
              <a:buChar char="ü"/>
              <a:defRPr/>
              <a:bidi/>
            </a:pPr>
            <a:r xmlns:a="http://schemas.openxmlformats.org/drawingml/2006/main">
              <a:rPr lang="ar" sz="4800" dirty="0">
                <a:latin typeface="Times New Roman" pitchFamily="18" charset="0"/>
                <a:cs typeface="Times New Roman" pitchFamily="18" charset="0"/>
              </a:rPr>
              <a:t>نعسان</a:t>
            </a:r>
          </a:p>
          <a:p>
            <a:pPr xmlns:a="http://schemas.openxmlformats.org/drawingml/2006/main">
              <a:buFont typeface="Wingdings" panose="05000000000000000000" pitchFamily="2" charset="2"/>
              <a:buChar char="ü"/>
              <a:defRPr/>
              <a:bidi/>
            </a:pPr>
            <a:r xmlns:a="http://schemas.openxmlformats.org/drawingml/2006/main">
              <a:rPr lang="ar" sz="4800" dirty="0">
                <a:latin typeface="Times New Roman" pitchFamily="18" charset="0"/>
                <a:cs typeface="Times New Roman" pitchFamily="18" charset="0"/>
              </a:rPr>
              <a:t>تنبيه هادئ</a:t>
            </a:r>
          </a:p>
          <a:p>
            <a:pPr xmlns:a="http://schemas.openxmlformats.org/drawingml/2006/main">
              <a:buFont typeface="Wingdings" panose="05000000000000000000" pitchFamily="2" charset="2"/>
              <a:buChar char="ü"/>
              <a:defRPr/>
              <a:bidi/>
            </a:pPr>
            <a:r xmlns:a="http://schemas.openxmlformats.org/drawingml/2006/main">
              <a:rPr lang="ar" sz="4800" dirty="0">
                <a:latin typeface="Times New Roman" pitchFamily="18" charset="0"/>
                <a:cs typeface="Times New Roman" pitchFamily="18" charset="0"/>
              </a:rPr>
              <a:t>تنبيه نشط</a:t>
            </a:r>
          </a:p>
          <a:p>
            <a:pPr xmlns:a="http://schemas.openxmlformats.org/drawingml/2006/main">
              <a:buFont typeface="Wingdings" panose="05000000000000000000" pitchFamily="2" charset="2"/>
              <a:buChar char="ü"/>
              <a:defRPr/>
              <a:bidi/>
            </a:pPr>
            <a:r xmlns:a="http://schemas.openxmlformats.org/drawingml/2006/main">
              <a:rPr lang="ar" sz="4800" dirty="0">
                <a:latin typeface="Times New Roman" pitchFamily="18" charset="0"/>
                <a:cs typeface="Times New Roman" pitchFamily="18" charset="0"/>
              </a:rPr>
              <a:t>بكاء</a:t>
            </a:r>
          </a:p>
          <a:p>
            <a:pPr algn="l" rtl="0" eaLnBrk="1" hangingPunct="1">
              <a:buFontTx/>
              <a:buNone/>
            </a:pPr>
            <a:endParaRPr lang="en-US" sz="36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197529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idx="1"/>
          </p:nvPr>
        </p:nvSpPr>
        <p:spPr>
          <a:xfrm>
            <a:off x="0" y="1371600"/>
            <a:ext cx="12070080" cy="5486400"/>
          </a:xfrm>
        </p:spPr>
        <p:txBody>
          <a:bodyPr>
            <a:normAutofit fontScale="47500" lnSpcReduction="20000"/>
          </a:bodyPr>
          <a:lstStyle/>
          <a:p>
            <a:pPr xmlns:a="http://schemas.openxmlformats.org/drawingml/2006/main" algn="l" rtl="0" eaLnBrk="1" hangingPunct="1">
              <a:lnSpc>
                <a:spcPct val="120000"/>
              </a:lnSpc>
              <a:bidi/>
            </a:pPr>
            <a:r xmlns:a="http://schemas.openxmlformats.org/drawingml/2006/main">
              <a:rPr lang="ar" sz="6000" dirty="0">
                <a:latin typeface="Times New Roman" pitchFamily="18" charset="0"/>
                <a:cs typeface="Times New Roman" pitchFamily="18" charset="0"/>
              </a:rPr>
              <a:t>عند الولادة يكون الجهاز العصبي غير متكامل بشكل كامل</a:t>
            </a:r>
          </a:p>
          <a:p>
            <a:pPr xmlns:a="http://schemas.openxmlformats.org/drawingml/2006/main" algn="l" rtl="0" eaLnBrk="1" hangingPunct="1">
              <a:lnSpc>
                <a:spcPct val="120000"/>
              </a:lnSpc>
              <a:bidi/>
            </a:pPr>
            <a:r xmlns:a="http://schemas.openxmlformats.org/drawingml/2006/main">
              <a:rPr lang="ar" sz="6000" dirty="0">
                <a:latin typeface="Times New Roman" pitchFamily="18" charset="0"/>
                <a:cs typeface="Times New Roman" pitchFamily="18" charset="0"/>
              </a:rPr>
              <a:t>ردود الفعل البدائية</a:t>
            </a:r>
          </a:p>
          <a:p>
            <a:pPr xmlns:a="http://schemas.openxmlformats.org/drawingml/2006/main" algn="l" rtl="0" eaLnBrk="1" hangingPunct="1">
              <a:lnSpc>
                <a:spcPct val="120000"/>
              </a:lnSpc>
              <a:bidi/>
            </a:pPr>
            <a:r xmlns:a="http://schemas.openxmlformats.org/drawingml/2006/main">
              <a:rPr lang="ar" sz="6000" dirty="0">
                <a:latin typeface="Times New Roman" pitchFamily="18" charset="0"/>
                <a:cs typeface="Times New Roman" pitchFamily="18" charset="0"/>
              </a:rPr>
              <a:t>الجهاز العصبي اللاإرادي له أهمية كبيرة عند الأطفال حديثي الولادة</a:t>
            </a:r>
          </a:p>
          <a:p>
            <a:pPr xmlns:a="http://schemas.openxmlformats.org/drawingml/2006/main">
              <a:lnSpc>
                <a:spcPct val="120000"/>
              </a:lnSpc>
              <a:tabLst>
                <a:tab pos="457200" algn="l"/>
              </a:tabLst>
              <a:bidi/>
            </a:pPr>
            <a:r xmlns:a="http://schemas.openxmlformats.org/drawingml/2006/main">
              <a:rPr lang="ar" sz="6000" dirty="0">
                <a:latin typeface="Times New Roman" pitchFamily="18" charset="0"/>
                <a:cs typeface="Times New Roman" pitchFamily="18" charset="0"/>
              </a:rPr>
              <a:t>عندما يقوم الطفل حديث الولادة بالأنشطة التالية، يعتبر جهازه العصبي </a:t>
            </a:r>
            <a:r xmlns:a="http://schemas.openxmlformats.org/drawingml/2006/main">
              <a:rPr lang="ar" sz="6000" b="1" u="sng" dirty="0">
                <a:latin typeface="Times New Roman" pitchFamily="18" charset="0"/>
                <a:cs typeface="Times New Roman" pitchFamily="18" charset="0"/>
              </a:rPr>
              <a:t>طبيعيًا </a:t>
            </a:r>
            <a:r xmlns:a="http://schemas.openxmlformats.org/drawingml/2006/main">
              <a:rPr lang="ar" sz="6000" dirty="0">
                <a:latin typeface="Times New Roman" pitchFamily="18" charset="0"/>
                <a:cs typeface="Times New Roman" pitchFamily="18" charset="0"/>
              </a:rPr>
              <a:t>:</a:t>
            </a:r>
          </a:p>
          <a:p>
            <a:pPr xmlns:a="http://schemas.openxmlformats.org/drawingml/2006/main">
              <a:lnSpc>
                <a:spcPct val="120000"/>
              </a:lnSpc>
              <a:buFont typeface="Wingdings" panose="05000000000000000000" pitchFamily="2" charset="2"/>
              <a:buChar char="ü"/>
              <a:tabLst>
                <a:tab pos="457200" algn="l"/>
              </a:tabLst>
              <a:bidi/>
            </a:pPr>
            <a:r xmlns:a="http://schemas.openxmlformats.org/drawingml/2006/main">
              <a:rPr lang="ar" sz="6000" dirty="0">
                <a:latin typeface="Times New Roman" pitchFamily="18" charset="0"/>
                <a:cs typeface="Times New Roman" pitchFamily="18" charset="0"/>
              </a:rPr>
              <a:t>تحريك الأطراف.</a:t>
            </a:r>
          </a:p>
          <a:p>
            <a:pPr xmlns:a="http://schemas.openxmlformats.org/drawingml/2006/main">
              <a:lnSpc>
                <a:spcPct val="120000"/>
              </a:lnSpc>
              <a:buFont typeface="Wingdings" panose="05000000000000000000" pitchFamily="2" charset="2"/>
              <a:buChar char="ü"/>
              <a:tabLst>
                <a:tab pos="457200" algn="l"/>
              </a:tabLst>
              <a:bidi/>
            </a:pPr>
            <a:r xmlns:a="http://schemas.openxmlformats.org/drawingml/2006/main">
              <a:rPr lang="ar" sz="6000" dirty="0">
                <a:latin typeface="Times New Roman" pitchFamily="18" charset="0"/>
                <a:cs typeface="Times New Roman" pitchFamily="18" charset="0"/>
              </a:rPr>
              <a:t>محاولة السيطرة على الحركة.</a:t>
            </a:r>
          </a:p>
          <a:p>
            <a:pPr xmlns:a="http://schemas.openxmlformats.org/drawingml/2006/main">
              <a:lnSpc>
                <a:spcPct val="120000"/>
              </a:lnSpc>
              <a:buFont typeface="Wingdings" panose="05000000000000000000" pitchFamily="2" charset="2"/>
              <a:buChar char="ü"/>
              <a:tabLst>
                <a:tab pos="457200" algn="l"/>
              </a:tabLst>
              <a:bidi/>
            </a:pPr>
            <a:r xmlns:a="http://schemas.openxmlformats.org/drawingml/2006/main">
              <a:rPr lang="ar" sz="6000" dirty="0">
                <a:latin typeface="Times New Roman" pitchFamily="18" charset="0"/>
                <a:cs typeface="Times New Roman" pitchFamily="18" charset="0"/>
              </a:rPr>
              <a:t>أبكي بقوة.</a:t>
            </a:r>
          </a:p>
          <a:p>
            <a:pPr xmlns:a="http://schemas.openxmlformats.org/drawingml/2006/main">
              <a:lnSpc>
                <a:spcPct val="120000"/>
              </a:lnSpc>
              <a:buFont typeface="Wingdings" panose="05000000000000000000" pitchFamily="2" charset="2"/>
              <a:buChar char="ü"/>
              <a:tabLst>
                <a:tab pos="457200" algn="l"/>
              </a:tabLst>
              <a:bidi/>
            </a:pPr>
            <a:r xmlns:a="http://schemas.openxmlformats.org/drawingml/2006/main">
              <a:rPr lang="ar" sz="6000" dirty="0">
                <a:latin typeface="Times New Roman" pitchFamily="18" charset="0"/>
                <a:cs typeface="Times New Roman" pitchFamily="18" charset="0"/>
              </a:rPr>
              <a:t>إظهار ردود الفعل</a:t>
            </a:r>
          </a:p>
          <a:p>
            <a:pPr algn="l" rtl="0" eaLnBrk="1" hangingPunct="1"/>
            <a:endParaRPr lang="en-US" sz="6000" dirty="0">
              <a:latin typeface="Times New Roman" pitchFamily="18" charset="0"/>
              <a:cs typeface="Times New Roman" pitchFamily="18" charset="0"/>
            </a:endParaRPr>
          </a:p>
          <a:p>
            <a:pPr algn="l" rtl="0" eaLnBrk="1" hangingPunct="1"/>
            <a:endParaRPr lang="en-US" sz="4000" dirty="0">
              <a:latin typeface="Times New Roman" pitchFamily="18" charset="0"/>
              <a:cs typeface="Times New Roman" pitchFamily="18" charset="0"/>
            </a:endParaRPr>
          </a:p>
          <a:p>
            <a:pPr algn="l" rtl="0" eaLnBrk="1" hangingPunct="1"/>
            <a:endParaRPr lang="en-US" sz="4000" dirty="0">
              <a:latin typeface="Times New Roman" pitchFamily="18" charset="0"/>
              <a:cs typeface="Times New Roman" pitchFamily="18" charset="0"/>
            </a:endParaRPr>
          </a:p>
        </p:txBody>
      </p:sp>
      <p:sp>
        <p:nvSpPr>
          <p:cNvPr id="3" name="Rectangle 2"/>
          <p:cNvSpPr txBox="1">
            <a:spLocks noChangeArrowheads="1"/>
          </p:cNvSpPr>
          <p:nvPr/>
        </p:nvSpPr>
        <p:spPr bwMode="auto">
          <a:xfrm>
            <a:off x="140677" y="0"/>
            <a:ext cx="11830929" cy="1295400"/>
          </a:xfrm>
          <a:prstGeom prst="rect">
            <a:avLst/>
          </a:prstGeom>
          <a:solidFill>
            <a:schemeClr val="bg1">
              <a:alpha val="3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xmlns:a="http://schemas.openxmlformats.org/drawingml/2006/main" algn="ctr" rtl="0" eaLnBrk="1" hangingPunct="1">
              <a:buFontTx/>
              <a:buNone/>
              <a:bidi/>
            </a:pPr>
            <a:r xmlns:a="http://schemas.openxmlformats.org/drawingml/2006/main">
              <a:rPr lang="ar" sz="6000" b="1" dirty="0">
                <a:solidFill>
                  <a:srgbClr val="C00000"/>
                </a:solidFill>
                <a:latin typeface="Times New Roman" pitchFamily="18" charset="0"/>
                <a:cs typeface="Times New Roman" pitchFamily="18" charset="0"/>
              </a:rPr>
              <a:t>الجهاز </a:t>
            </a:r>
            <a:r xmlns:a="http://schemas.openxmlformats.org/drawingml/2006/main">
              <a:rPr lang="ar" sz="6000" b="1" dirty="0" err="1">
                <a:solidFill>
                  <a:srgbClr val="C00000"/>
                </a:solidFill>
                <a:latin typeface="Times New Roman" pitchFamily="18" charset="0"/>
                <a:cs typeface="Times New Roman" pitchFamily="18" charset="0"/>
              </a:rPr>
              <a:t>العصبي</a:t>
            </a:r>
          </a:p>
        </p:txBody>
      </p:sp>
    </p:spTree>
    <p:extLst>
      <p:ext uri="{BB962C8B-B14F-4D97-AF65-F5344CB8AC3E}">
        <p14:creationId xmlns:p14="http://schemas.microsoft.com/office/powerpoint/2010/main" val="426710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درجة أبغار:</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endParaRPr>
          </a:p>
        </p:txBody>
      </p:sp>
      <p:sp>
        <p:nvSpPr>
          <p:cNvPr id="3" name="Content Placeholder 2"/>
          <p:cNvSpPr>
            <a:spLocks noGrp="1"/>
          </p:cNvSpPr>
          <p:nvPr>
            <p:ph idx="1"/>
          </p:nvPr>
        </p:nvSpPr>
        <p:spPr>
          <a:xfrm>
            <a:off x="-1" y="1600200"/>
            <a:ext cx="12027877" cy="5029200"/>
          </a:xfrm>
        </p:spPr>
        <p:txBody>
          <a:bodyPr>
            <a:normAutofit fontScale="77500" lnSpcReduction="20000"/>
          </a:bodyPr>
          <a:lstStyle/>
          <a:p>
            <a:pPr xmlns:a="http://schemas.openxmlformats.org/drawingml/2006/main" lvl="0">
              <a:bidi/>
            </a:pPr>
            <a:r xmlns:a="http://schemas.openxmlformats.org/drawingml/2006/main">
              <a:rPr lang="ar" sz="5100" dirty="0">
                <a:latin typeface="Times New Roman" pitchFamily="18" charset="0"/>
                <a:cs typeface="Times New Roman" pitchFamily="18" charset="0"/>
              </a:rPr>
              <a:t>طريقة موحدة لتقييم حالة الطفل حديث الولادة مباشرة بعد الولادة.</a:t>
            </a:r>
          </a:p>
          <a:p>
            <a:pPr xmlns:a="http://schemas.openxmlformats.org/drawingml/2006/main" lvl="0">
              <a:bidi/>
            </a:pPr>
            <a:r xmlns:a="http://schemas.openxmlformats.org/drawingml/2006/main">
              <a:rPr lang="ar" sz="5100" dirty="0">
                <a:latin typeface="Times New Roman" pitchFamily="18" charset="0"/>
                <a:cs typeface="Times New Roman" pitchFamily="18" charset="0"/>
              </a:rPr>
              <a:t>يجب إجراء اختبار APGAR عند عمر 1 دقيقة و5 دقائق و10 دقائق بعد الولادة</a:t>
            </a:r>
          </a:p>
          <a:p>
            <a:pPr xmlns:a="http://schemas.openxmlformats.org/drawingml/2006/main" lvl="0">
              <a:bidi/>
            </a:pPr>
            <a:r xmlns:a="http://schemas.openxmlformats.org/drawingml/2006/main">
              <a:rPr lang="ar" sz="5100" dirty="0">
                <a:latin typeface="Times New Roman" pitchFamily="18" charset="0"/>
                <a:cs typeface="Times New Roman" pitchFamily="18" charset="0"/>
              </a:rPr>
              <a:t>يتم إجراؤه في الدقيقة الأولى لتقييم الحالة السريرية بعد الولادة</a:t>
            </a:r>
            <a:endParaRPr xmlns:a="http://schemas.openxmlformats.org/drawingml/2006/main" lang="en-US" sz="5100" dirty="0">
              <a:latin typeface="Times New Roman" pitchFamily="18" charset="0"/>
              <a:cs typeface="Times New Roman" pitchFamily="18" charset="0"/>
            </a:endParaRPr>
          </a:p>
          <a:p>
            <a:pPr xmlns:a="http://schemas.openxmlformats.org/drawingml/2006/main" lvl="0">
              <a:bidi/>
            </a:pPr>
            <a:r xmlns:a="http://schemas.openxmlformats.org/drawingml/2006/main">
              <a:rPr lang="ar" sz="5100" dirty="0">
                <a:latin typeface="Times New Roman" pitchFamily="18" charset="0"/>
                <a:cs typeface="Times New Roman" pitchFamily="18" charset="0"/>
              </a:rPr>
              <a:t>قم بإجراء ذلك لمدة 5 دقائق لتقييم الاستجابة للإنعاش</a:t>
            </a:r>
            <a:endParaRPr xmlns:a="http://schemas.openxmlformats.org/drawingml/2006/main" lang="en-US" sz="5100" dirty="0">
              <a:latin typeface="Times New Roman" pitchFamily="18" charset="0"/>
              <a:cs typeface="Times New Roman" pitchFamily="18" charset="0"/>
            </a:endParaRPr>
          </a:p>
          <a:p>
            <a:pPr xmlns:a="http://schemas.openxmlformats.org/drawingml/2006/main" lvl="0">
              <a:bidi/>
            </a:pPr>
            <a:r xmlns:a="http://schemas.openxmlformats.org/drawingml/2006/main">
              <a:rPr lang="ar" sz="5100" dirty="0">
                <a:latin typeface="Times New Roman" pitchFamily="18" charset="0"/>
                <a:cs typeface="Times New Roman" pitchFamily="18" charset="0"/>
              </a:rPr>
              <a:t>إذا كان APGAR &lt;7 عند 5 دقائق، كرر كل 5 دقائق حتى 20 دقيقة</a:t>
            </a:r>
            <a:endParaRPr xmlns:a="http://schemas.openxmlformats.org/drawingml/2006/main" lang="en-US" sz="5100" dirty="0">
              <a:latin typeface="Times New Roman" pitchFamily="18" charset="0"/>
              <a:cs typeface="Times New Roman" pitchFamily="18" charset="0"/>
            </a:endParaRPr>
          </a:p>
          <a:p>
            <a:pPr marL="0" lvl="0" indent="0">
              <a:buNone/>
            </a:pPr>
            <a:endParaRPr lang="en-US" sz="5100" dirty="0">
              <a:latin typeface="Times New Roman" pitchFamily="18" charset="0"/>
              <a:cs typeface="Times New Roman" pitchFamily="18" charset="0"/>
            </a:endParaRPr>
          </a:p>
          <a:p>
            <a:pPr>
              <a:buNone/>
            </a:pPr>
            <a:endParaRPr lang="en-US" sz="4800" dirty="0"/>
          </a:p>
        </p:txBody>
      </p:sp>
      <p:pic>
        <p:nvPicPr>
          <p:cNvPr id="5" name="Picture 4">
            <a:extLst>
              <a:ext uri="{FF2B5EF4-FFF2-40B4-BE49-F238E27FC236}">
                <a16:creationId xmlns:a16="http://schemas.microsoft.com/office/drawing/2014/main" id="{CF40D588-7044-4B77-A0A9-156802169629}"/>
              </a:ext>
            </a:extLst>
          </p:cNvPr>
          <p:cNvPicPr>
            <a:picLocks noChangeAspect="1"/>
          </p:cNvPicPr>
          <p:nvPr/>
        </p:nvPicPr>
        <p:blipFill>
          <a:blip r:embed="rId2"/>
          <a:stretch>
            <a:fillRect/>
          </a:stretch>
        </p:blipFill>
        <p:spPr>
          <a:xfrm>
            <a:off x="8763000" y="137319"/>
            <a:ext cx="1755800" cy="13716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idx="1"/>
          </p:nvPr>
        </p:nvSpPr>
        <p:spPr>
          <a:xfrm>
            <a:off x="0" y="0"/>
            <a:ext cx="12192000" cy="6858000"/>
          </a:xfrm>
        </p:spPr>
        <p:txBody>
          <a:bodyPr/>
          <a:lstStyle/>
          <a:p>
            <a:pPr xmlns:a="http://schemas.openxmlformats.org/drawingml/2006/main" algn="ctr" rtl="0" eaLnBrk="1" hangingPunct="1">
              <a:buFontTx/>
              <a:buNone/>
              <a:bidi/>
            </a:pPr>
            <a:r xmlns:a="http://schemas.openxmlformats.org/drawingml/2006/main">
              <a:rPr lang="ar" sz="6600" b="1" dirty="0">
                <a:solidFill>
                  <a:srgbClr val="C00000"/>
                </a:solidFill>
                <a:latin typeface="Times New Roman" pitchFamily="18" charset="0"/>
                <a:cs typeface="Times New Roman" pitchFamily="18" charset="0"/>
              </a:rPr>
              <a:t>ردود أفعال الأطفال حديثي الولادة:</a:t>
            </a:r>
          </a:p>
          <a:p>
            <a:pPr xmlns:a="http://schemas.openxmlformats.org/drawingml/2006/main" rtl="0" eaLnBrk="1" hangingPunct="1">
              <a:bidi/>
            </a:pPr>
            <a:r xmlns:a="http://schemas.openxmlformats.org/drawingml/2006/main">
              <a:rPr lang="ar" sz="4000" dirty="0">
                <a:latin typeface="Times New Roman" pitchFamily="18" charset="0"/>
                <a:cs typeface="Times New Roman" pitchFamily="18" charset="0"/>
              </a:rPr>
              <a:t>مص</a:t>
            </a:r>
          </a:p>
          <a:p>
            <a:pPr xmlns:a="http://schemas.openxmlformats.org/drawingml/2006/main" rtl="0" eaLnBrk="1" hangingPunct="1">
              <a:bidi/>
            </a:pPr>
            <a:r xmlns:a="http://schemas.openxmlformats.org/drawingml/2006/main">
              <a:rPr lang="ar" sz="4000" dirty="0">
                <a:latin typeface="Times New Roman" pitchFamily="18" charset="0"/>
                <a:cs typeface="Times New Roman" pitchFamily="18" charset="0"/>
              </a:rPr>
              <a:t>التجذير</a:t>
            </a:r>
          </a:p>
          <a:p>
            <a:pPr xmlns:a="http://schemas.openxmlformats.org/drawingml/2006/main" rtl="0" eaLnBrk="1" hangingPunct="1">
              <a:bidi/>
            </a:pPr>
            <a:r xmlns:a="http://schemas.openxmlformats.org/drawingml/2006/main">
              <a:rPr lang="ar" sz="4000" dirty="0">
                <a:latin typeface="Times New Roman" pitchFamily="18" charset="0"/>
                <a:cs typeface="Times New Roman" pitchFamily="18" charset="0"/>
              </a:rPr>
              <a:t>يمسك</a:t>
            </a:r>
          </a:p>
          <a:p>
            <a:pPr xmlns:a="http://schemas.openxmlformats.org/drawingml/2006/main" rtl="0" eaLnBrk="1" hangingPunct="1">
              <a:bidi/>
            </a:pPr>
            <a:r xmlns:a="http://schemas.openxmlformats.org/drawingml/2006/main">
              <a:rPr lang="ar" sz="4000" dirty="0">
                <a:latin typeface="Times New Roman" pitchFamily="18" charset="0"/>
                <a:cs typeface="Times New Roman" pitchFamily="18" charset="0"/>
              </a:rPr>
              <a:t>مورو (فزع)</a:t>
            </a:r>
          </a:p>
          <a:p>
            <a:pPr xmlns:a="http://schemas.openxmlformats.org/drawingml/2006/main" rtl="0" eaLnBrk="1" hangingPunct="1">
              <a:bidi/>
            </a:pPr>
            <a:r xmlns:a="http://schemas.openxmlformats.org/drawingml/2006/main">
              <a:rPr lang="ar" sz="4000" dirty="0">
                <a:latin typeface="Times New Roman" pitchFamily="18" charset="0"/>
                <a:cs typeface="Times New Roman" pitchFamily="18" charset="0"/>
              </a:rPr>
              <a:t>خطوة</a:t>
            </a:r>
          </a:p>
          <a:p>
            <a:r xmlns:a="http://schemas.openxmlformats.org/drawingml/2006/main">
              <a:rPr lang="ar" sz="4000" dirty="0" err="1">
                <a:latin typeface="Times New Roman" pitchFamily="18" charset="0"/>
                <a:cs typeface="Times New Roman" pitchFamily="18" charset="0"/>
              </a:rPr>
              <a:t>بابينسكي</a:t>
            </a:r>
            <a:r xmlns:a="http://schemas.openxmlformats.org/drawingml/2006/main">
              <a:rPr lang="ar" sz="4000" dirty="0">
                <a:latin typeface="Times New Roman" pitchFamily="18" charset="0"/>
                <a:cs typeface="Times New Roman" pitchFamily="18" charset="0"/>
              </a:rPr>
              <a:t> </a:t>
            </a:r>
          </a:p>
          <a:p>
            <a:r xmlns:a="http://schemas.openxmlformats.org/drawingml/2006/main">
              <a:rPr lang="ar" sz="4000" dirty="0" err="1">
                <a:latin typeface="Times New Roman" pitchFamily="18" charset="0"/>
                <a:cs typeface="Times New Roman" pitchFamily="18" charset="0"/>
              </a:rPr>
              <a:t>جذعي</a:t>
            </a:r>
            <a:r xmlns:a="http://schemas.openxmlformats.org/drawingml/2006/main">
              <a:rPr lang="ar" sz="4000" dirty="0">
                <a:latin typeface="Times New Roman" pitchFamily="18" charset="0"/>
                <a:cs typeface="Times New Roman" pitchFamily="18" charset="0"/>
              </a:rPr>
              <a:t> </a:t>
            </a:r>
            <a:r xmlns:a="http://schemas.openxmlformats.org/drawingml/2006/main">
              <a:rPr lang="ar" sz="4000" dirty="0" err="1">
                <a:latin typeface="Times New Roman" pitchFamily="18" charset="0"/>
                <a:cs typeface="Times New Roman" pitchFamily="18" charset="0"/>
              </a:rPr>
              <a:t>الانحناء </a:t>
            </a:r>
            <a:r xmlns:a="http://schemas.openxmlformats.org/drawingml/2006/main">
              <a:rPr lang="ar" sz="4000" dirty="0">
                <a:latin typeface="Times New Roman" pitchFamily="18" charset="0"/>
                <a:cs typeface="Times New Roman" pitchFamily="18" charset="0"/>
              </a:rPr>
              <a:t>( انعكاس </a:t>
            </a:r>
            <a:r xmlns:a="http://schemas.openxmlformats.org/drawingml/2006/main">
              <a:rPr lang="ar" sz="4000" dirty="0" err="1">
                <a:latin typeface="Times New Roman" pitchFamily="18" charset="0"/>
                <a:cs typeface="Times New Roman" pitchFamily="18" charset="0"/>
              </a:rPr>
              <a:t>جالانت </a:t>
            </a:r>
            <a:r xmlns:a="http://schemas.openxmlformats.org/drawingml/2006/main">
              <a:rPr lang="ar" sz="4000" dirty="0">
                <a:latin typeface="Times New Roman" pitchFamily="18" charset="0"/>
                <a:cs typeface="Times New Roman" pitchFamily="18" charset="0"/>
              </a:rPr>
              <a:t>)</a:t>
            </a:r>
          </a:p>
          <a:p>
            <a:r xmlns:a="http://schemas.openxmlformats.org/drawingml/2006/main">
              <a:rPr lang="ar" sz="4000" dirty="0">
                <a:latin typeface="Times New Roman" pitchFamily="18" charset="0"/>
                <a:cs typeface="Times New Roman" pitchFamily="18" charset="0"/>
              </a:rPr>
              <a:t>رقبة متوترة (وضع المبارزة)</a:t>
            </a:r>
          </a:p>
          <a:p>
            <a:pPr rtl="0" eaLnBrk="1" hangingPunct="1"/>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96228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1B8CE-00D7-4BBB-B002-2A42E85EEE91}"/>
              </a:ext>
            </a:extLst>
          </p:cNvPr>
          <p:cNvSpPr>
            <a:spLocks noGrp="1"/>
          </p:cNvSpPr>
          <p:nvPr>
            <p:ph idx="1"/>
          </p:nvPr>
        </p:nvSpPr>
        <p:spPr>
          <a:xfrm>
            <a:off x="0" y="0"/>
            <a:ext cx="12192000" cy="6858000"/>
          </a:xfrm>
        </p:spPr>
        <p:txBody>
          <a:bodyPr>
            <a:normAutofit lnSpcReduction="10000"/>
          </a:bodyPr>
          <a:lstStyle/>
          <a:p>
            <a:pPr marL="0" indent="0" algn="ctr">
              <a:buNone/>
              <a:tabLst>
                <a:tab pos="457200" algn="l"/>
              </a:tabLst>
            </a:pPr>
            <a:endParaRPr lang="en-US" sz="3600" b="1" dirty="0">
              <a:solidFill>
                <a:srgbClr val="CC0000"/>
              </a:solidFill>
              <a:latin typeface="Times New Roman" pitchFamily="18" charset="0"/>
              <a:cs typeface="Times New Roman" pitchFamily="18" charset="0"/>
            </a:endParaRPr>
          </a:p>
          <a:p>
            <a:pPr xmlns:a="http://schemas.openxmlformats.org/drawingml/2006/main">
              <a:buFont typeface="Wingdings" panose="05000000000000000000" pitchFamily="2" charset="2"/>
              <a:buChar char="Ø"/>
              <a:tabLst>
                <a:tab pos="457200" algn="l"/>
              </a:tabLst>
              <a:bidi/>
            </a:pPr>
            <a:r xmlns:a="http://schemas.openxmlformats.org/drawingml/2006/main">
              <a:rPr lang="ar" sz="3600" b="1" dirty="0">
                <a:solidFill>
                  <a:srgbClr val="CC0000"/>
                </a:solidFill>
                <a:latin typeface="Times New Roman" pitchFamily="18" charset="0"/>
                <a:cs typeface="Times New Roman" pitchFamily="18" charset="0"/>
              </a:rPr>
              <a:t>رد فعل الرمش:</a:t>
            </a:r>
            <a:r xmlns:a="http://schemas.openxmlformats.org/drawingml/2006/main">
              <a:rPr lang="ar" sz="3600" b="1" dirty="0">
                <a:latin typeface="Times New Roman" pitchFamily="18" charset="0"/>
                <a:cs typeface="Times New Roman" pitchFamily="18" charset="0"/>
              </a:rPr>
              <a:t> </a:t>
            </a:r>
          </a:p>
          <a:p>
            <a:pPr xmlns:a="http://schemas.openxmlformats.org/drawingml/2006/main">
              <a:tabLst>
                <a:tab pos="457200" algn="l"/>
              </a:tabLst>
              <a:bidi/>
            </a:pPr>
            <a:r xmlns:a="http://schemas.openxmlformats.org/drawingml/2006/main">
              <a:rPr lang="ar" sz="3600" dirty="0">
                <a:latin typeface="Times New Roman" pitchFamily="18" charset="0"/>
                <a:cs typeface="Times New Roman" pitchFamily="18" charset="0"/>
              </a:rPr>
              <a:t>يغلق الطفل حديث الولادة جفونه عندما يقترب أي جسم من عينه.</a:t>
            </a:r>
          </a:p>
          <a:p>
            <a:pPr xmlns:a="http://schemas.openxmlformats.org/drawingml/2006/main" rtl="0">
              <a:buFont typeface="Wingdings" panose="05000000000000000000" pitchFamily="2" charset="2"/>
              <a:buChar char="Ø"/>
              <a:bidi/>
            </a:pPr>
            <a:r xmlns:a="http://schemas.openxmlformats.org/drawingml/2006/main">
              <a:rPr lang="ar" sz="3600" b="1" dirty="0">
                <a:solidFill>
                  <a:srgbClr val="CC0000"/>
                </a:solidFill>
                <a:latin typeface="Times New Roman" pitchFamily="18" charset="0"/>
                <a:cs typeface="Times New Roman" pitchFamily="18" charset="0"/>
              </a:rPr>
              <a:t>رد فعل التجذير:</a:t>
            </a:r>
          </a:p>
          <a:p>
            <a:pPr xmlns:a="http://schemas.openxmlformats.org/drawingml/2006/main" rtl="0">
              <a:bidi/>
            </a:pPr>
            <a:r xmlns:a="http://schemas.openxmlformats.org/drawingml/2006/main">
              <a:rPr lang="ar" sz="3600" dirty="0">
                <a:latin typeface="Times New Roman" pitchFamily="18" charset="0"/>
                <a:cs typeface="Times New Roman" pitchFamily="18" charset="0"/>
              </a:rPr>
              <a:t>عند تنظيف الخد بالقرب من زاوية الفم، سوف يتجه المولود إلى ذلك الاتجاه،</a:t>
            </a:r>
          </a:p>
          <a:p>
            <a:pPr xmlns:a="http://schemas.openxmlformats.org/drawingml/2006/main" rtl="0">
              <a:bidi/>
            </a:pPr>
            <a:r xmlns:a="http://schemas.openxmlformats.org/drawingml/2006/main">
              <a:rPr lang="ar" sz="3600" dirty="0">
                <a:latin typeface="Times New Roman" pitchFamily="18" charset="0"/>
                <a:cs typeface="Times New Roman" pitchFamily="18" charset="0"/>
              </a:rPr>
              <a:t>ويختفي في الأسبوع السادس من الحياة.</a:t>
            </a:r>
          </a:p>
          <a:p>
            <a:pPr xmlns:a="http://schemas.openxmlformats.org/drawingml/2006/main">
              <a:buFont typeface="Wingdings" panose="05000000000000000000" pitchFamily="2" charset="2"/>
              <a:buChar char="Ø"/>
              <a:bidi/>
            </a:pPr>
            <a:r xmlns:a="http://schemas.openxmlformats.org/drawingml/2006/main">
              <a:rPr lang="ar" sz="3600" b="1" dirty="0">
                <a:solidFill>
                  <a:srgbClr val="CC0000"/>
                </a:solidFill>
                <a:latin typeface="Times New Roman" pitchFamily="18" charset="0"/>
                <a:cs typeface="Times New Roman" pitchFamily="18" charset="0"/>
              </a:rPr>
              <a:t>منعكس المص:</a:t>
            </a:r>
            <a:r xmlns:a="http://schemas.openxmlformats.org/drawingml/2006/main">
              <a:rPr lang="ar" sz="3600" b="1" dirty="0">
                <a:latin typeface="Times New Roman" pitchFamily="18" charset="0"/>
                <a:cs typeface="Times New Roman" pitchFamily="18" charset="0"/>
              </a:rPr>
              <a:t> </a:t>
            </a:r>
          </a:p>
          <a:p>
            <a:pPr xmlns:a="http://schemas.openxmlformats.org/drawingml/2006/main" rtl="0">
              <a:buFont typeface="Arial" pitchFamily="34" charset="0"/>
              <a:buChar char="•"/>
              <a:bidi/>
            </a:pPr>
            <a:r xmlns:a="http://schemas.openxmlformats.org/drawingml/2006/main">
              <a:rPr lang="ar" sz="3600" dirty="0">
                <a:latin typeface="Times New Roman" pitchFamily="18" charset="0"/>
                <a:cs typeface="Times New Roman" pitchFamily="18" charset="0"/>
              </a:rPr>
              <a:t>الرضيع يمتص عندما تتلامس شفتاه</a:t>
            </a:r>
          </a:p>
          <a:p>
            <a:pPr xmlns:a="http://schemas.openxmlformats.org/drawingml/2006/main" rtl="0">
              <a:buFont typeface="Arial" pitchFamily="34" charset="0"/>
              <a:buChar char="•"/>
              <a:bidi/>
            </a:pPr>
            <a:r xmlns:a="http://schemas.openxmlformats.org/drawingml/2006/main">
              <a:rPr lang="ar" sz="3600" dirty="0">
                <a:latin typeface="Times New Roman" pitchFamily="18" charset="0"/>
                <a:cs typeface="Times New Roman" pitchFamily="18" charset="0"/>
              </a:rPr>
              <a:t>تختفي في 6 أشهر.</a:t>
            </a:r>
          </a:p>
          <a:p>
            <a:pPr xmlns:a="http://schemas.openxmlformats.org/drawingml/2006/main" rtl="0">
              <a:buFont typeface="Arial" pitchFamily="34" charset="0"/>
              <a:buChar char="•"/>
              <a:bidi/>
            </a:pPr>
            <a:r xmlns:a="http://schemas.openxmlformats.org/drawingml/2006/main">
              <a:rPr lang="ar" sz="3600" dirty="0">
                <a:latin typeface="Times New Roman" pitchFamily="18" charset="0"/>
                <a:cs typeface="Times New Roman" pitchFamily="18" charset="0"/>
              </a:rPr>
              <a:t>ينبغي إعطاء الطفل حديث الولادة مصاصة للحفاظ على هذا المنعكس.</a:t>
            </a:r>
          </a:p>
          <a:p>
            <a:endParaRPr lang="en-US" dirty="0"/>
          </a:p>
        </p:txBody>
      </p:sp>
    </p:spTree>
    <p:extLst>
      <p:ext uri="{BB962C8B-B14F-4D97-AF65-F5344CB8AC3E}">
        <p14:creationId xmlns:p14="http://schemas.microsoft.com/office/powerpoint/2010/main" val="816481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E4170-6B80-4EBD-AC77-4B3429CFBA40}"/>
              </a:ext>
            </a:extLst>
          </p:cNvPr>
          <p:cNvSpPr>
            <a:spLocks noGrp="1"/>
          </p:cNvSpPr>
          <p:nvPr>
            <p:ph idx="1"/>
          </p:nvPr>
        </p:nvSpPr>
        <p:spPr>
          <a:xfrm>
            <a:off x="98474" y="267286"/>
            <a:ext cx="12093526" cy="6590714"/>
          </a:xfrm>
        </p:spPr>
        <p:txBody>
          <a:bodyPr/>
          <a:lstStyle/>
          <a:p>
            <a:pPr xmlns:a="http://schemas.openxmlformats.org/drawingml/2006/main">
              <a:buFont typeface="Wingdings" panose="05000000000000000000" pitchFamily="2" charset="2"/>
              <a:buChar char="Ø"/>
              <a:bidi/>
            </a:pPr>
            <a:r xmlns:a="http://schemas.openxmlformats.org/drawingml/2006/main">
              <a:rPr lang="ar" sz="3200" b="1" dirty="0">
                <a:solidFill>
                  <a:srgbClr val="C00000"/>
                </a:solidFill>
                <a:latin typeface="Times New Roman" pitchFamily="18" charset="0"/>
                <a:cs typeface="Times New Roman" pitchFamily="18" charset="0"/>
              </a:rPr>
              <a:t>منعكس البلع والتقيؤ والسعال والعطس:</a:t>
            </a:r>
          </a:p>
          <a:p>
            <a:pPr xmlns:a="http://schemas.openxmlformats.org/drawingml/2006/main" marL="342900" indent="-342900">
              <a:bidi/>
            </a:pPr>
            <a:r xmlns:a="http://schemas.openxmlformats.org/drawingml/2006/main">
              <a:rPr lang="ar" sz="3200" dirty="0">
                <a:latin typeface="Times New Roman" pitchFamily="18" charset="0"/>
                <a:cs typeface="Times New Roman" pitchFamily="18" charset="0"/>
              </a:rPr>
              <a:t>تحدث عملية البلع تلقائيًا عندما يصل الطعام إلى الجزء الخلفي من اللسان</a:t>
            </a:r>
          </a:p>
          <a:p>
            <a:pPr xmlns:a="http://schemas.openxmlformats.org/drawingml/2006/main">
              <a:buFont typeface="Wingdings" panose="05000000000000000000" pitchFamily="2" charset="2"/>
              <a:buChar char="Ø"/>
              <a:bidi/>
            </a:pPr>
            <a:r xmlns:a="http://schemas.openxmlformats.org/drawingml/2006/main">
              <a:rPr lang="ar" sz="3200" b="1" dirty="0">
                <a:solidFill>
                  <a:srgbClr val="CC0000"/>
                </a:solidFill>
                <a:latin typeface="Times New Roman" pitchFamily="18" charset="0"/>
                <a:cs typeface="Times New Roman" pitchFamily="18" charset="0"/>
              </a:rPr>
              <a:t>منعكس البثق </a:t>
            </a:r>
            <a:r xmlns:a="http://schemas.openxmlformats.org/drawingml/2006/main">
              <a:rPr lang="ar" sz="3200" dirty="0">
                <a:solidFill>
                  <a:srgbClr val="CC0000"/>
                </a:solidFill>
                <a:latin typeface="Times New Roman" pitchFamily="18" charset="0"/>
                <a:cs typeface="Times New Roman" pitchFamily="18" charset="0"/>
              </a:rPr>
              <a:t>:</a:t>
            </a:r>
          </a:p>
          <a:p>
            <a:pPr xmlns:a="http://schemas.openxmlformats.org/drawingml/2006/main" marL="342900" indent="-342900">
              <a:buFont typeface="Arial" pitchFamily="34" charset="0"/>
              <a:buChar char="•"/>
              <a:bidi/>
            </a:pPr>
            <a:r xmlns:a="http://schemas.openxmlformats.org/drawingml/2006/main">
              <a:rPr lang="ar" sz="3200" dirty="0">
                <a:latin typeface="Times New Roman" pitchFamily="18" charset="0"/>
                <a:cs typeface="Times New Roman" pitchFamily="18" charset="0"/>
              </a:rPr>
              <a:t>حماية الطفل حديث الولادة من ابتلاع الأشياء.</a:t>
            </a:r>
          </a:p>
          <a:p>
            <a:pPr xmlns:a="http://schemas.openxmlformats.org/drawingml/2006/main" marL="342900" indent="-342900">
              <a:buFont typeface="Arial" pitchFamily="34" charset="0"/>
              <a:buChar char="•"/>
              <a:bidi/>
            </a:pPr>
            <a:r xmlns:a="http://schemas.openxmlformats.org/drawingml/2006/main">
              <a:rPr lang="ar" sz="3200" dirty="0">
                <a:latin typeface="Times New Roman" pitchFamily="18" charset="0"/>
                <a:cs typeface="Times New Roman" pitchFamily="18" charset="0"/>
              </a:rPr>
              <a:t>إخراج أي </a:t>
            </a:r>
            <a:r xmlns:a="http://schemas.openxmlformats.org/drawingml/2006/main">
              <a:rPr lang="ar" sz="3200" u="sng" dirty="0">
                <a:latin typeface="Times New Roman" pitchFamily="18" charset="0"/>
                <a:cs typeface="Times New Roman" pitchFamily="18" charset="0"/>
              </a:rPr>
              <a:t>جسم </a:t>
            </a:r>
            <a:r xmlns:a="http://schemas.openxmlformats.org/drawingml/2006/main">
              <a:rPr lang="ar" sz="3200" dirty="0">
                <a:latin typeface="Times New Roman" pitchFamily="18" charset="0"/>
                <a:cs typeface="Times New Roman" pitchFamily="18" charset="0"/>
              </a:rPr>
              <a:t>يتم وضعه في الجزء الأمامي من اللسان.</a:t>
            </a:r>
          </a:p>
          <a:p>
            <a:pPr xmlns:a="http://schemas.openxmlformats.org/drawingml/2006/main" marL="342900" indent="-342900">
              <a:buFont typeface="Arial" pitchFamily="34" charset="0"/>
              <a:buChar char="•"/>
              <a:bidi/>
            </a:pPr>
            <a:r xmlns:a="http://schemas.openxmlformats.org/drawingml/2006/main">
              <a:rPr lang="ar" sz="3200" dirty="0">
                <a:latin typeface="Times New Roman" pitchFamily="18" charset="0"/>
                <a:cs typeface="Times New Roman" pitchFamily="18" charset="0"/>
              </a:rPr>
              <a:t>ويختفي في الشهر الرابع.</a:t>
            </a:r>
          </a:p>
          <a:p>
            <a:pPr xmlns:a="http://schemas.openxmlformats.org/drawingml/2006/main">
              <a:buFont typeface="Wingdings" panose="05000000000000000000" pitchFamily="2" charset="2"/>
              <a:buChar char="Ø"/>
              <a:tabLst>
                <a:tab pos="457200" algn="l"/>
              </a:tabLst>
              <a:bidi/>
            </a:pPr>
            <a:r xmlns:a="http://schemas.openxmlformats.org/drawingml/2006/main">
              <a:rPr lang="ar" sz="3200" b="1" u="sng" dirty="0">
                <a:solidFill>
                  <a:srgbClr val="CC0000"/>
                </a:solidFill>
                <a:latin typeface="Times New Roman" pitchFamily="18" charset="0"/>
                <a:cs typeface="Times New Roman" pitchFamily="18" charset="0"/>
              </a:rPr>
              <a:t>بالمر غراسب </a:t>
            </a:r>
            <a:r xmlns:a="http://schemas.openxmlformats.org/drawingml/2006/main">
              <a:rPr lang="ar" sz="3200" u="sng" dirty="0">
                <a:solidFill>
                  <a:srgbClr val="CC0000"/>
                </a:solidFill>
                <a:latin typeface="Times New Roman" pitchFamily="18" charset="0"/>
                <a:cs typeface="Times New Roman" pitchFamily="18" charset="0"/>
              </a:rPr>
              <a:t>:</a:t>
            </a:r>
            <a:r xmlns:a="http://schemas.openxmlformats.org/drawingml/2006/main">
              <a:rPr lang="ar" sz="3200" u="sng" dirty="0">
                <a:latin typeface="Times New Roman" pitchFamily="18" charset="0"/>
                <a:cs typeface="Times New Roman" pitchFamily="18" charset="0"/>
              </a:rPr>
              <a:t> </a:t>
            </a:r>
          </a:p>
          <a:p>
            <a:pPr xmlns:a="http://schemas.openxmlformats.org/drawingml/2006/main">
              <a:buFont typeface="Arial" pitchFamily="34" charset="0"/>
              <a:buChar char="•"/>
              <a:tabLst>
                <a:tab pos="457200" algn="l"/>
              </a:tabLst>
              <a:bidi/>
            </a:pPr>
            <a:r xmlns:a="http://schemas.openxmlformats.org/drawingml/2006/main">
              <a:rPr lang="ar" sz="3200" dirty="0">
                <a:latin typeface="Times New Roman" pitchFamily="18" charset="0"/>
                <a:cs typeface="Times New Roman" pitchFamily="18" charset="0"/>
              </a:rPr>
              <a:t>يقوم بالإمساك بالأشياء الموضوعة في راحة يده عن طريق إغلاق أصابعه عليها.</a:t>
            </a:r>
          </a:p>
          <a:p>
            <a:pPr xmlns:a="http://schemas.openxmlformats.org/drawingml/2006/main">
              <a:buFont typeface="Arial" pitchFamily="34" charset="0"/>
              <a:buChar char="•"/>
              <a:tabLst>
                <a:tab pos="457200" algn="l"/>
              </a:tabLst>
              <a:bidi/>
            </a:pPr>
            <a:r xmlns:a="http://schemas.openxmlformats.org/drawingml/2006/main">
              <a:rPr lang="ar" sz="3200" dirty="0">
                <a:latin typeface="Times New Roman" pitchFamily="18" charset="0"/>
                <a:cs typeface="Times New Roman" pitchFamily="18" charset="0"/>
              </a:rPr>
              <a:t>يختفي في الشهر الثالث.</a:t>
            </a:r>
          </a:p>
          <a:p>
            <a:pPr marL="342900" indent="-342900"/>
            <a:endParaRPr lang="en-US" dirty="0"/>
          </a:p>
        </p:txBody>
      </p:sp>
    </p:spTree>
    <p:extLst>
      <p:ext uri="{BB962C8B-B14F-4D97-AF65-F5344CB8AC3E}">
        <p14:creationId xmlns:p14="http://schemas.microsoft.com/office/powerpoint/2010/main" val="1305908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F3DF5-854D-4C8C-B82E-45DC59579B7A}"/>
              </a:ext>
            </a:extLst>
          </p:cNvPr>
          <p:cNvSpPr>
            <a:spLocks noGrp="1"/>
          </p:cNvSpPr>
          <p:nvPr>
            <p:ph idx="1"/>
          </p:nvPr>
        </p:nvSpPr>
        <p:spPr>
          <a:xfrm>
            <a:off x="0" y="98474"/>
            <a:ext cx="12192000" cy="6639951"/>
          </a:xfrm>
        </p:spPr>
        <p:txBody>
          <a:bodyPr>
            <a:normAutofit fontScale="92500" lnSpcReduction="10000"/>
          </a:bodyPr>
          <a:lstStyle/>
          <a:p>
            <a:pPr xmlns:a="http://schemas.openxmlformats.org/drawingml/2006/main" rtl="0" eaLnBrk="1" hangingPunct="1">
              <a:lnSpc>
                <a:spcPct val="110000"/>
              </a:lnSpc>
              <a:buFont typeface="Wingdings" panose="05000000000000000000" pitchFamily="2" charset="2"/>
              <a:buChar char="v"/>
              <a:bidi/>
            </a:pPr>
            <a:r xmlns:a="http://schemas.openxmlformats.org/drawingml/2006/main">
              <a:rPr lang="ar" sz="3200" b="1" dirty="0">
                <a:solidFill>
                  <a:srgbClr val="CC0000"/>
                </a:solidFill>
                <a:latin typeface="Times New Roman" pitchFamily="18" charset="0"/>
                <a:cs typeface="Times New Roman" pitchFamily="18" charset="0"/>
              </a:rPr>
              <a:t>الخطوة في المكان (الرقص) أو المشي في المكان:</a:t>
            </a:r>
          </a:p>
          <a:p>
            <a:pPr xmlns:a="http://schemas.openxmlformats.org/drawingml/2006/main" rtl="0">
              <a:lnSpc>
                <a:spcPct val="110000"/>
              </a:lnSpc>
              <a:bidi/>
            </a:pPr>
            <a:r xmlns:a="http://schemas.openxmlformats.org/drawingml/2006/main">
              <a:rPr lang="ar" sz="3200" dirty="0">
                <a:latin typeface="Times New Roman" pitchFamily="18" charset="0"/>
                <a:cs typeface="Times New Roman" pitchFamily="18" charset="0"/>
              </a:rPr>
              <a:t>الأطفال حديثي الولادة الذين يتم حملهم في وضع عمودي مع ملامسة أقدامهم لسطح صلب، سوف يتخذون بضع خطوات سريعة متناوبة.</a:t>
            </a:r>
          </a:p>
          <a:p>
            <a:pPr xmlns:a="http://schemas.openxmlformats.org/drawingml/2006/main" rtl="0">
              <a:lnSpc>
                <a:spcPct val="110000"/>
              </a:lnSpc>
              <a:bidi/>
            </a:pPr>
            <a:r xmlns:a="http://schemas.openxmlformats.org/drawingml/2006/main">
              <a:rPr lang="ar" sz="3200" dirty="0">
                <a:latin typeface="Times New Roman" pitchFamily="18" charset="0"/>
                <a:cs typeface="Times New Roman" pitchFamily="18" charset="0"/>
              </a:rPr>
              <a:t>تختفي في الشهر الثالث.</a:t>
            </a:r>
          </a:p>
          <a:p>
            <a:pPr xmlns:a="http://schemas.openxmlformats.org/drawingml/2006/main">
              <a:lnSpc>
                <a:spcPct val="110000"/>
              </a:lnSpc>
              <a:buFont typeface="Wingdings" panose="05000000000000000000" pitchFamily="2" charset="2"/>
              <a:buChar char="v"/>
              <a:tabLst>
                <a:tab pos="457200" algn="l"/>
              </a:tabLst>
              <a:bidi/>
            </a:pPr>
            <a:r xmlns:a="http://schemas.openxmlformats.org/drawingml/2006/main">
              <a:rPr lang="ar" sz="3200" b="1" dirty="0">
                <a:solidFill>
                  <a:srgbClr val="CC0000"/>
                </a:solidFill>
                <a:latin typeface="Times New Roman" pitchFamily="18" charset="0"/>
                <a:cs typeface="Times New Roman" pitchFamily="18" charset="0"/>
              </a:rPr>
              <a:t>قبضة الزارع:</a:t>
            </a:r>
            <a:r xmlns:a="http://schemas.openxmlformats.org/drawingml/2006/main">
              <a:rPr lang="ar" sz="3200" b="1" dirty="0">
                <a:latin typeface="Times New Roman" pitchFamily="18" charset="0"/>
                <a:cs typeface="Times New Roman" pitchFamily="18" charset="0"/>
              </a:rPr>
              <a:t> </a:t>
            </a:r>
          </a:p>
          <a:p>
            <a:pPr xmlns:a="http://schemas.openxmlformats.org/drawingml/2006/main">
              <a:lnSpc>
                <a:spcPct val="110000"/>
              </a:lnSpc>
              <a:buFont typeface="Arial" pitchFamily="34" charset="0"/>
              <a:buChar char="•"/>
              <a:tabLst>
                <a:tab pos="457200" algn="l"/>
              </a:tabLst>
              <a:bidi/>
            </a:pPr>
            <a:r xmlns:a="http://schemas.openxmlformats.org/drawingml/2006/main">
              <a:rPr lang="ar" sz="3200" dirty="0">
                <a:latin typeface="Times New Roman" pitchFamily="18" charset="0"/>
                <a:cs typeface="Times New Roman" pitchFamily="18" charset="0"/>
              </a:rPr>
              <a:t>عند لمس باطن قدمي المولود عند قاعدة الإصبع، تتماسك الأصابع.</a:t>
            </a:r>
          </a:p>
          <a:p>
            <a:pPr xmlns:a="http://schemas.openxmlformats.org/drawingml/2006/main">
              <a:lnSpc>
                <a:spcPct val="110000"/>
              </a:lnSpc>
              <a:buFont typeface="Arial" pitchFamily="34" charset="0"/>
              <a:buChar char="•"/>
              <a:tabLst>
                <a:tab pos="457200" algn="l"/>
              </a:tabLst>
              <a:bidi/>
            </a:pPr>
            <a:r xmlns:a="http://schemas.openxmlformats.org/drawingml/2006/main">
              <a:rPr lang="ar" sz="3200" dirty="0">
                <a:latin typeface="Times New Roman" pitchFamily="18" charset="0"/>
                <a:cs typeface="Times New Roman" pitchFamily="18" charset="0"/>
              </a:rPr>
              <a:t>يختفي بعد حوالي 8-9 أشهر.</a:t>
            </a:r>
          </a:p>
          <a:p>
            <a:pPr xmlns:a="http://schemas.openxmlformats.org/drawingml/2006/main" algn="l" rtl="0" eaLnBrk="1" hangingPunct="1">
              <a:lnSpc>
                <a:spcPct val="110000"/>
              </a:lnSpc>
              <a:buFont typeface="Wingdings" panose="05000000000000000000" pitchFamily="2" charset="2"/>
              <a:buChar char="v"/>
              <a:bidi/>
            </a:pPr>
            <a:r xmlns:a="http://schemas.openxmlformats.org/drawingml/2006/main">
              <a:rPr lang="ar" sz="3200" b="1" dirty="0">
                <a:solidFill>
                  <a:srgbClr val="CC0000"/>
                </a:solidFill>
                <a:latin typeface="Times New Roman" pitchFamily="18" charset="0"/>
                <a:cs typeface="Times New Roman" pitchFamily="18" charset="0"/>
              </a:rPr>
              <a:t>منعكس الرقبة التوتري:</a:t>
            </a:r>
            <a:r xmlns:a="http://schemas.openxmlformats.org/drawingml/2006/main">
              <a:rPr lang="ar" sz="3200" b="1" dirty="0">
                <a:latin typeface="Times New Roman" pitchFamily="18" charset="0"/>
                <a:cs typeface="Times New Roman" pitchFamily="18" charset="0"/>
              </a:rPr>
              <a:t> </a:t>
            </a:r>
          </a:p>
          <a:p>
            <a:pPr xmlns:a="http://schemas.openxmlformats.org/drawingml/2006/main">
              <a:lnSpc>
                <a:spcPct val="110000"/>
              </a:lnSpc>
              <a:bidi/>
            </a:pPr>
            <a:r xmlns:a="http://schemas.openxmlformats.org/drawingml/2006/main">
              <a:rPr lang="ar" sz="3200" dirty="0">
                <a:latin typeface="Times New Roman" pitchFamily="18" charset="0"/>
                <a:cs typeface="Times New Roman" pitchFamily="18" charset="0"/>
              </a:rPr>
              <a:t>عندما تدير رأس الطفل حديث الولادة إلى أحد الجانبين، فإن الساق والذراع من نفس الجانب سوف تمتدان بينما ينثني الجانب الآخر.</a:t>
            </a:r>
          </a:p>
          <a:p>
            <a:pPr xmlns:a="http://schemas.openxmlformats.org/drawingml/2006/main">
              <a:lnSpc>
                <a:spcPct val="110000"/>
              </a:lnSpc>
              <a:bidi/>
            </a:pPr>
            <a:r xmlns:a="http://schemas.openxmlformats.org/drawingml/2006/main">
              <a:rPr lang="ar" sz="3200" dirty="0">
                <a:latin typeface="Times New Roman" pitchFamily="18" charset="0"/>
                <a:cs typeface="Times New Roman" pitchFamily="18" charset="0"/>
              </a:rPr>
              <a:t>يختفي بعد 2-3 أشهر.</a:t>
            </a:r>
          </a:p>
          <a:p>
            <a:endParaRPr lang="en-US" dirty="0"/>
          </a:p>
        </p:txBody>
      </p:sp>
    </p:spTree>
    <p:extLst>
      <p:ext uri="{BB962C8B-B14F-4D97-AF65-F5344CB8AC3E}">
        <p14:creationId xmlns:p14="http://schemas.microsoft.com/office/powerpoint/2010/main" val="473050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2E922-93AA-4FE5-82BB-AC6EDD15F37D}"/>
              </a:ext>
            </a:extLst>
          </p:cNvPr>
          <p:cNvSpPr>
            <a:spLocks noGrp="1"/>
          </p:cNvSpPr>
          <p:nvPr>
            <p:ph idx="1"/>
          </p:nvPr>
        </p:nvSpPr>
        <p:spPr>
          <a:xfrm>
            <a:off x="196948" y="154745"/>
            <a:ext cx="11873132" cy="6555544"/>
          </a:xfrm>
        </p:spPr>
        <p:txBody>
          <a:bodyPr>
            <a:normAutofit lnSpcReduction="10000"/>
          </a:bodyPr>
          <a:lstStyle/>
          <a:p>
            <a:pPr xmlns:a="http://schemas.openxmlformats.org/drawingml/2006/main" rtl="0" eaLnBrk="1" hangingPunct="1">
              <a:lnSpc>
                <a:spcPct val="100000"/>
              </a:lnSpc>
              <a:buFont typeface="Wingdings" panose="05000000000000000000" pitchFamily="2" charset="2"/>
              <a:buChar char="v"/>
              <a:bidi/>
            </a:pPr>
            <a:r xmlns:a="http://schemas.openxmlformats.org/drawingml/2006/main">
              <a:rPr lang="ar" b="1" dirty="0">
                <a:solidFill>
                  <a:srgbClr val="C00000"/>
                </a:solidFill>
                <a:latin typeface="Times New Roman" pitchFamily="18" charset="0"/>
                <a:cs typeface="Times New Roman" pitchFamily="18" charset="0"/>
              </a:rPr>
              <a:t>انعكاس بابانيسكي:</a:t>
            </a:r>
          </a:p>
          <a:p>
            <a:pPr xmlns:a="http://schemas.openxmlformats.org/drawingml/2006/main" rtl="0">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عند تدليك القدم بوضعية "J" المقلوبة، من الكعب إلى الأعلى، يقوم الطفل حديث الولادة بفرد أصابعه وتمديدها للخارج.</a:t>
            </a:r>
          </a:p>
          <a:p>
            <a:pPr xmlns:a="http://schemas.openxmlformats.org/drawingml/2006/main" rtl="0">
              <a:lnSpc>
                <a:spcPct val="100000"/>
              </a:lnSpc>
              <a:buFont typeface="Wingdings" pitchFamily="2" charset="2"/>
              <a:buChar char="§"/>
              <a:bidi/>
            </a:pPr>
            <a:r xmlns:a="http://schemas.openxmlformats.org/drawingml/2006/main">
              <a:rPr lang="ar" dirty="0">
                <a:latin typeface="Times New Roman" pitchFamily="18" charset="0"/>
                <a:cs typeface="Times New Roman" pitchFamily="18" charset="0"/>
              </a:rPr>
              <a:t>يختفي في عمر 12-18 شهرًا.</a:t>
            </a:r>
          </a:p>
          <a:p>
            <a:pPr xmlns:a="http://schemas.openxmlformats.org/drawingml/2006/main">
              <a:lnSpc>
                <a:spcPct val="100000"/>
              </a:lnSpc>
              <a:buFont typeface="Wingdings" panose="05000000000000000000" pitchFamily="2" charset="2"/>
              <a:buChar char="v"/>
              <a:tabLst>
                <a:tab pos="457200" algn="l"/>
              </a:tabLst>
              <a:bidi/>
            </a:pPr>
            <a:r xmlns:a="http://schemas.openxmlformats.org/drawingml/2006/main">
              <a:rPr lang="ar" b="1" dirty="0">
                <a:solidFill>
                  <a:srgbClr val="CC0000"/>
                </a:solidFill>
                <a:latin typeface="Times New Roman" pitchFamily="18" charset="0"/>
                <a:cs typeface="Times New Roman" pitchFamily="18" charset="0"/>
              </a:rPr>
              <a:t>رد فعل مورو</a:t>
            </a:r>
            <a:endParaRPr xmlns:a="http://schemas.openxmlformats.org/drawingml/2006/main" lang="en-US" b="1" dirty="0">
              <a:latin typeface="Times New Roman" pitchFamily="18" charset="0"/>
              <a:cs typeface="Times New Roman" pitchFamily="18" charset="0"/>
            </a:endParaRPr>
          </a:p>
          <a:p>
            <a:pPr xmlns:a="http://schemas.openxmlformats.org/drawingml/2006/main">
              <a:lnSpc>
                <a:spcPct val="100000"/>
              </a:lnSpc>
              <a:buFont typeface="Wingdings" pitchFamily="2" charset="2"/>
              <a:buChar char="§"/>
              <a:tabLst>
                <a:tab pos="457200" algn="l"/>
              </a:tabLst>
              <a:bidi/>
            </a:pPr>
            <a:r xmlns:a="http://schemas.openxmlformats.org/drawingml/2006/main">
              <a:rPr lang="ar" dirty="0">
                <a:latin typeface="Times New Roman" pitchFamily="18" charset="0"/>
                <a:cs typeface="Times New Roman" pitchFamily="18" charset="0"/>
              </a:rPr>
              <a:t>من خلال ترويع المولود بصوت عالٍ أو حركة مفاجئة، يقوم المولود بخطف ذراعيه وساقيه ومدهما. وتتخذ أصابعه وضعية "C" النموذجية. ثم يقوم بضم ساقيه وذراعيه.</a:t>
            </a:r>
          </a:p>
          <a:p>
            <a:pPr xmlns:a="http://schemas.openxmlformats.org/drawingml/2006/main">
              <a:lnSpc>
                <a:spcPct val="100000"/>
              </a:lnSpc>
              <a:buFont typeface="Wingdings" pitchFamily="2" charset="2"/>
              <a:buChar char="§"/>
              <a:tabLst>
                <a:tab pos="457200" algn="l"/>
              </a:tabLst>
              <a:bidi/>
            </a:pPr>
            <a:r xmlns:a="http://schemas.openxmlformats.org/drawingml/2006/main">
              <a:rPr lang="ar" dirty="0">
                <a:latin typeface="Times New Roman" pitchFamily="18" charset="0"/>
                <a:cs typeface="Times New Roman" pitchFamily="18" charset="0"/>
              </a:rPr>
              <a:t>يختفي بعد 4-5 أشهر.</a:t>
            </a:r>
          </a:p>
          <a:p>
            <a:pPr xmlns:a="http://schemas.openxmlformats.org/drawingml/2006/main">
              <a:lnSpc>
                <a:spcPct val="100000"/>
              </a:lnSpc>
              <a:buFont typeface="Wingdings" panose="05000000000000000000" pitchFamily="2" charset="2"/>
              <a:buChar char="v"/>
              <a:bidi/>
            </a:pPr>
            <a:r xmlns:a="http://schemas.openxmlformats.org/drawingml/2006/main">
              <a:rPr lang="ar" b="1" dirty="0">
                <a:solidFill>
                  <a:srgbClr val="CC0000"/>
                </a:solidFill>
                <a:latin typeface="Times New Roman" pitchFamily="18" charset="0"/>
                <a:cs typeface="Times New Roman" pitchFamily="18" charset="0"/>
              </a:rPr>
              <a:t>جفل:</a:t>
            </a:r>
            <a:r xmlns:a="http://schemas.openxmlformats.org/drawingml/2006/main">
              <a:rPr lang="ar" b="1" dirty="0">
                <a:latin typeface="Times New Roman" pitchFamily="18" charset="0"/>
                <a:cs typeface="Times New Roman" pitchFamily="18" charset="0"/>
              </a:rPr>
              <a:t> </a:t>
            </a:r>
          </a:p>
          <a:p>
            <a:pPr xmlns:a="http://schemas.openxmlformats.org/drawingml/2006/main" rtl="0" eaLnBrk="1" hangingPunct="1">
              <a:lnSpc>
                <a:spcPct val="100000"/>
              </a:lnSpc>
              <a:buFontTx/>
              <a:buNone/>
              <a:bidi/>
            </a:pPr>
            <a:r xmlns:a="http://schemas.openxmlformats.org/drawingml/2006/main">
              <a:rPr lang="ar" dirty="0">
                <a:latin typeface="Times New Roman" pitchFamily="18" charset="0"/>
                <a:cs typeface="Times New Roman" pitchFamily="18" charset="0"/>
              </a:rPr>
              <a:t>من خلال ترويع المولود بصوت عالٍ استخدمه لفحص السمع</a:t>
            </a:r>
          </a:p>
          <a:p>
            <a:pPr xmlns:a="http://schemas.openxmlformats.org/drawingml/2006/main">
              <a:lnSpc>
                <a:spcPct val="100000"/>
              </a:lnSpc>
              <a:buFont typeface="Wingdings" panose="05000000000000000000" pitchFamily="2" charset="2"/>
              <a:buChar char="v"/>
              <a:bidi/>
            </a:pPr>
            <a:r xmlns:a="http://schemas.openxmlformats.org/drawingml/2006/main">
              <a:rPr lang="ar" sz="2800" b="1" dirty="0">
                <a:solidFill>
                  <a:srgbClr val="CC0000"/>
                </a:solidFill>
                <a:latin typeface="Times New Roman" pitchFamily="18" charset="0"/>
                <a:cs typeface="Times New Roman" pitchFamily="18" charset="0"/>
              </a:rPr>
              <a:t>بكاء</a:t>
            </a:r>
          </a:p>
          <a:p>
            <a:pPr xmlns:a="http://schemas.openxmlformats.org/drawingml/2006/main" rtl="0" eaLnBrk="1" hangingPunct="1">
              <a:lnSpc>
                <a:spcPct val="100000"/>
              </a:lnSpc>
              <a:buFont typeface="Wingdings" pitchFamily="2" charset="2"/>
              <a:buChar char="Ø"/>
              <a:bidi/>
            </a:pPr>
            <a:r xmlns:a="http://schemas.openxmlformats.org/drawingml/2006/main">
              <a:rPr lang="ar" sz="2800" dirty="0">
                <a:latin typeface="Times New Roman" pitchFamily="18" charset="0"/>
                <a:cs typeface="Times New Roman" pitchFamily="18" charset="0"/>
              </a:rPr>
              <a:t>صوت عالٍ وقوي. يُسمع عندما يكون الطفل جائعًا أو مضطربًا أو غير مرتاح.</a:t>
            </a:r>
          </a:p>
          <a:p>
            <a:pPr rtl="0" eaLnBrk="1" hangingPunct="1">
              <a:lnSpc>
                <a:spcPct val="100000"/>
              </a:lnSpc>
              <a:buFontTx/>
              <a:buNone/>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32539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2E922-93AA-4FE5-82BB-AC6EDD15F37D}"/>
              </a:ext>
            </a:extLst>
          </p:cNvPr>
          <p:cNvSpPr>
            <a:spLocks noGrp="1"/>
          </p:cNvSpPr>
          <p:nvPr>
            <p:ph idx="1"/>
          </p:nvPr>
        </p:nvSpPr>
        <p:spPr>
          <a:xfrm>
            <a:off x="196948" y="154744"/>
            <a:ext cx="11873132" cy="6703255"/>
          </a:xfrm>
        </p:spPr>
        <p:txBody>
          <a:bodyPr>
            <a:normAutofit/>
          </a:bodyPr>
          <a:lstStyle/>
          <a:p>
            <a:pPr xmlns:a="http://schemas.openxmlformats.org/drawingml/2006/main">
              <a:lnSpc>
                <a:spcPct val="100000"/>
              </a:lnSpc>
              <a:buFont typeface="Wingdings" panose="05000000000000000000" pitchFamily="2" charset="2"/>
              <a:buChar char="v"/>
              <a:bidi/>
            </a:pPr>
            <a:r xmlns:a="http://schemas.openxmlformats.org/drawingml/2006/main">
              <a:rPr lang="ar" sz="3200" b="1" dirty="0">
                <a:solidFill>
                  <a:srgbClr val="CC0000"/>
                </a:solidFill>
                <a:latin typeface="Times New Roman" pitchFamily="18" charset="0"/>
                <a:cs typeface="Times New Roman" pitchFamily="18" charset="0"/>
              </a:rPr>
              <a:t>رد فعل الزحف</a:t>
            </a:r>
          </a:p>
          <a:p>
            <a:pPr xmlns:a="http://schemas.openxmlformats.org/drawingml/2006/main" rtl="0" eaLnBrk="1" hangingPunct="1">
              <a:lnSpc>
                <a:spcPct val="100000"/>
              </a:lnSpc>
              <a:bidi/>
            </a:pPr>
            <a:r xmlns:a="http://schemas.openxmlformats.org/drawingml/2006/main">
              <a:rPr lang="ar" sz="3200" dirty="0">
                <a:latin typeface="Times New Roman" pitchFamily="18" charset="0"/>
                <a:cs typeface="Times New Roman" pitchFamily="18" charset="0"/>
              </a:rPr>
              <a:t>ضعي المولود على بطنه، ويبدأ في القيام بحركات الزحف باستخدام الذراعين والساقين.</a:t>
            </a:r>
          </a:p>
          <a:p>
            <a:pPr xmlns:a="http://schemas.openxmlformats.org/drawingml/2006/main" rtl="0" eaLnBrk="1" hangingPunct="1">
              <a:lnSpc>
                <a:spcPct val="100000"/>
              </a:lnSpc>
              <a:bidi/>
            </a:pPr>
            <a:r xmlns:a="http://schemas.openxmlformats.org/drawingml/2006/main">
              <a:rPr lang="ar" sz="3200" dirty="0">
                <a:latin typeface="Times New Roman" pitchFamily="18" charset="0"/>
                <a:cs typeface="Times New Roman" pitchFamily="18" charset="0"/>
              </a:rPr>
              <a:t>عادة ما يختفي المنعكس بعد 6 أسابيع</a:t>
            </a:r>
          </a:p>
          <a:p>
            <a:pPr xmlns:a="http://schemas.openxmlformats.org/drawingml/2006/main" rtl="0">
              <a:lnSpc>
                <a:spcPct val="100000"/>
              </a:lnSpc>
              <a:buFont typeface="Wingdings" panose="05000000000000000000" pitchFamily="2" charset="2"/>
              <a:buChar char="v"/>
              <a:bidi/>
            </a:pPr>
            <a:r xmlns:a="http://schemas.openxmlformats.org/drawingml/2006/main">
              <a:rPr lang="ar" sz="3200" b="1" dirty="0">
                <a:solidFill>
                  <a:srgbClr val="CC0000"/>
                </a:solidFill>
                <a:latin typeface="Times New Roman" pitchFamily="18" charset="0"/>
                <a:cs typeface="Times New Roman" pitchFamily="18" charset="0"/>
              </a:rPr>
              <a:t>امتداد متقاطع:</a:t>
            </a:r>
            <a:r xmlns:a="http://schemas.openxmlformats.org/drawingml/2006/main">
              <a:rPr lang="ar" sz="3200" b="1" dirty="0">
                <a:latin typeface="Times New Roman" pitchFamily="18" charset="0"/>
                <a:cs typeface="Times New Roman" pitchFamily="18" charset="0"/>
              </a:rPr>
              <a:t> </a:t>
            </a:r>
          </a:p>
          <a:p>
            <a:pPr xmlns:a="http://schemas.openxmlformats.org/drawingml/2006/main" rtl="0">
              <a:lnSpc>
                <a:spcPct val="100000"/>
              </a:lnSpc>
              <a:bidi/>
            </a:pPr>
            <a:r xmlns:a="http://schemas.openxmlformats.org/drawingml/2006/main">
              <a:rPr lang="ar" sz="3200" dirty="0">
                <a:latin typeface="Times New Roman" pitchFamily="18" charset="0"/>
                <a:cs typeface="Times New Roman" pitchFamily="18" charset="0"/>
              </a:rPr>
              <a:t>إذا شعرت بتهيج في باطن إحدى الساقين أثناء الاستلقاء على الظهر وتمديد الساقين، فسوف يرفع المولود الساق الأخرى ويعبرها إلى الساق الأولى.</a:t>
            </a:r>
          </a:p>
          <a:p>
            <a:pPr xmlns:a="http://schemas.openxmlformats.org/drawingml/2006/main" rtl="0">
              <a:buFont typeface="Wingdings" panose="05000000000000000000" pitchFamily="2" charset="2"/>
              <a:buChar char="v"/>
              <a:bidi/>
            </a:pPr>
            <a:r xmlns:a="http://schemas.openxmlformats.org/drawingml/2006/main">
              <a:rPr lang="ar" sz="2800" b="1" dirty="0" err="1">
                <a:solidFill>
                  <a:srgbClr val="CC0000"/>
                </a:solidFill>
                <a:latin typeface="Times New Roman" pitchFamily="18" charset="0"/>
                <a:cs typeface="Times New Roman" pitchFamily="18" charset="0"/>
              </a:rPr>
              <a:t>انحناء </a:t>
            </a:r>
            <a:r xmlns:a="http://schemas.openxmlformats.org/drawingml/2006/main">
              <a:rPr lang="ar" sz="2800" b="1" dirty="0">
                <a:solidFill>
                  <a:srgbClr val="CC0000"/>
                </a:solidFill>
                <a:latin typeface="Times New Roman" pitchFamily="18" charset="0"/>
                <a:cs typeface="Times New Roman" pitchFamily="18" charset="0"/>
              </a:rPr>
              <a:t>الجذع </a:t>
            </a:r>
            <a:r xmlns:a="http://schemas.openxmlformats.org/drawingml/2006/main">
              <a:rPr lang="ar" sz="2800" b="1" dirty="0">
                <a:solidFill>
                  <a:srgbClr val="CC0000"/>
                </a:solidFill>
                <a:latin typeface="Times New Roman" pitchFamily="18" charset="0"/>
                <a:cs typeface="Times New Roman" pitchFamily="18" charset="0"/>
              </a:rPr>
              <a:t>:</a:t>
            </a:r>
            <a:r xmlns:a="http://schemas.openxmlformats.org/drawingml/2006/main">
              <a:rPr lang="ar" sz="2800" b="1" dirty="0">
                <a:latin typeface="Times New Roman" pitchFamily="18" charset="0"/>
                <a:cs typeface="Times New Roman" pitchFamily="18" charset="0"/>
              </a:rPr>
              <a:t> </a:t>
            </a:r>
          </a:p>
          <a:p>
            <a:pPr xmlns:a="http://schemas.openxmlformats.org/drawingml/2006/main" rtl="0">
              <a:buFont typeface="Wingdings" pitchFamily="2" charset="2"/>
              <a:buChar char="§"/>
              <a:bidi/>
            </a:pPr>
            <a:r xmlns:a="http://schemas.openxmlformats.org/drawingml/2006/main">
              <a:rPr lang="ar" sz="2800" dirty="0">
                <a:latin typeface="Times New Roman" pitchFamily="18" charset="0"/>
                <a:cs typeface="Times New Roman" pitchFamily="18" charset="0"/>
              </a:rPr>
              <a:t>عندما يكون المولود في وضعية الانبطاح، ويتم لمسه من جانب واحد،</a:t>
            </a:r>
          </a:p>
          <a:p>
            <a:pPr xmlns:a="http://schemas.openxmlformats.org/drawingml/2006/main" rtl="0">
              <a:buFont typeface="Wingdings" pitchFamily="2" charset="2"/>
              <a:buChar char="§"/>
              <a:bidi/>
            </a:pPr>
            <a:r xmlns:a="http://schemas.openxmlformats.org/drawingml/2006/main">
              <a:rPr lang="ar" sz="2800" dirty="0">
                <a:latin typeface="Times New Roman" pitchFamily="18" charset="0"/>
                <a:cs typeface="Times New Roman" pitchFamily="18" charset="0"/>
              </a:rPr>
              <a:t>سوف يقوم بثني وتأرجح الحوض تجاه اللمس.</a:t>
            </a:r>
          </a:p>
          <a:p>
            <a:endParaRPr lang="en-US" dirty="0"/>
          </a:p>
        </p:txBody>
      </p:sp>
    </p:spTree>
    <p:extLst>
      <p:ext uri="{BB962C8B-B14F-4D97-AF65-F5344CB8AC3E}">
        <p14:creationId xmlns:p14="http://schemas.microsoft.com/office/powerpoint/2010/main" val="645611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24000" y="0"/>
            <a:ext cx="9144000" cy="1417638"/>
          </a:xfrm>
          <a:solidFill>
            <a:schemeClr val="bg1"/>
          </a:solidFill>
        </p:spPr>
        <p:txBody>
          <a:bodyPr/>
          <a:lstStyle/>
          <a:p>
            <a:pPr xmlns:a="http://schemas.openxmlformats.org/drawingml/2006/main" algn="l" rtl="0" eaLnBrk="1" hangingPunct="1">
              <a:bidi/>
            </a:pPr>
            <a:r xmlns:a="http://schemas.openxmlformats.org/drawingml/2006/main">
              <a:rPr lang="ar" sz="7200" b="1" dirty="0">
                <a:solidFill>
                  <a:srgbClr val="CC0000"/>
                </a:solidFill>
                <a:latin typeface="Times New Roman" pitchFamily="18" charset="0"/>
                <a:cs typeface="Times New Roman" pitchFamily="18" charset="0"/>
              </a:rPr>
              <a:t>النضج الحملي</a:t>
            </a:r>
            <a:r xmlns:a="http://schemas.openxmlformats.org/drawingml/2006/main">
              <a:rPr lang="ar" sz="7200" b="1" dirty="0">
                <a:latin typeface="Times New Roman" pitchFamily="18" charset="0"/>
                <a:cs typeface="Times New Roman" pitchFamily="18" charset="0"/>
              </a:rPr>
              <a:t>  </a:t>
            </a:r>
          </a:p>
        </p:txBody>
      </p:sp>
      <p:sp>
        <p:nvSpPr>
          <p:cNvPr id="242691" name="Rectangle 3"/>
          <p:cNvSpPr>
            <a:spLocks noGrp="1" noChangeArrowheads="1"/>
          </p:cNvSpPr>
          <p:nvPr>
            <p:ph idx="1"/>
          </p:nvPr>
        </p:nvSpPr>
        <p:spPr>
          <a:xfrm>
            <a:off x="182879" y="1447800"/>
            <a:ext cx="12009121" cy="5410200"/>
          </a:xfrm>
        </p:spPr>
        <p:txBody>
          <a:bodyPr>
            <a:normAutofit fontScale="92500" lnSpcReduction="20000"/>
          </a:bodyPr>
          <a:lstStyle/>
          <a:p>
            <a:r xmlns:a="http://schemas.openxmlformats.org/drawingml/2006/main">
              <a:rPr lang="ar" sz="3600" dirty="0">
                <a:latin typeface="Times New Roman" pitchFamily="18" charset="0"/>
                <a:cs typeface="Times New Roman" pitchFamily="18" charset="0"/>
              </a:rPr>
              <a:t>الوزن عند الولادة هو مؤشر ضعيف على نضج الحمل والجنين</a:t>
            </a:r>
          </a:p>
          <a:p>
            <a:r xmlns:a="http://schemas.openxmlformats.org/drawingml/2006/main">
              <a:rPr lang="ar" sz="3600" dirty="0">
                <a:latin typeface="Times New Roman" pitchFamily="18" charset="0"/>
                <a:cs typeface="Times New Roman" pitchFamily="18" charset="0"/>
              </a:rPr>
              <a:t>الحمل هو الوقت الفعلي من لحظة الحمل حتى الولادة الذي يبقى فيه الجنين في الرحم.</a:t>
            </a:r>
          </a:p>
          <a:p>
            <a:pPr xmlns:a="http://schemas.openxmlformats.org/drawingml/2006/main" algn="l" rtl="0" eaLnBrk="1" hangingPunct="1">
              <a:lnSpc>
                <a:spcPct val="90000"/>
              </a:lnSpc>
              <a:buNone/>
              <a:bidi/>
            </a:pPr>
            <a:r xmlns:a="http://schemas.openxmlformats.org/drawingml/2006/main">
              <a:rPr lang="ar" sz="3600" b="1" u="sng" dirty="0">
                <a:latin typeface="Times New Roman" pitchFamily="18" charset="0"/>
                <a:cs typeface="Times New Roman" pitchFamily="18" charset="0"/>
              </a:rPr>
              <a:t>يعكس عمر الحمل مدى نضج الجنين:</a:t>
            </a:r>
          </a:p>
          <a:p>
            <a:pPr xmlns:a="http://schemas.openxmlformats.org/drawingml/2006/main">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AGA = مناسب لعمر الحمل 10-90% على مخطط النمو</a:t>
            </a:r>
          </a:p>
          <a:p>
            <a:pPr xmlns:a="http://schemas.openxmlformats.org/drawingml/2006/main">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SGA = صغير بالنسبة لعمر الحمل &lt; 10% على مخطط النمو</a:t>
            </a:r>
          </a:p>
          <a:p>
            <a:pPr xmlns:a="http://schemas.openxmlformats.org/drawingml/2006/main">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LGA = كبير بالنسبة لعمر الحمل&gt; 90% على مخطط النمو</a:t>
            </a:r>
          </a:p>
          <a:p>
            <a:pPr xmlns:a="http://schemas.openxmlformats.org/drawingml/2006/main" algn="l" rtl="0" eaLnBrk="1" hangingPunct="1">
              <a:buFontTx/>
              <a:buNone/>
              <a:bidi/>
            </a:pPr>
            <a:r xmlns:a="http://schemas.openxmlformats.org/drawingml/2006/main">
              <a:rPr lang="ar" sz="3600" b="1" u="sng" dirty="0">
                <a:solidFill>
                  <a:srgbClr val="CC0000"/>
                </a:solidFill>
                <a:latin typeface="Times New Roman" pitchFamily="18" charset="0"/>
                <a:cs typeface="Times New Roman" pitchFamily="18" charset="0"/>
              </a:rPr>
              <a:t>أوصاف أخرى للنضج</a:t>
            </a:r>
            <a:endParaRPr xmlns:a="http://schemas.openxmlformats.org/drawingml/2006/main" lang="ar-JO" sz="3600" b="1" u="sng" dirty="0">
              <a:solidFill>
                <a:srgbClr val="CC0000"/>
              </a:solidFill>
              <a:latin typeface="Times New Roman" pitchFamily="18" charset="0"/>
              <a:cs typeface="Times New Roman" pitchFamily="18" charset="0"/>
            </a:endParaRPr>
          </a:p>
          <a:p>
            <a:pPr xmlns:a="http://schemas.openxmlformats.org/drawingml/2006/main" rtl="0" eaLnBrk="1" hangingPunct="1">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المدة: 36-42 أسبوعًا من الحمل المكتمل</a:t>
            </a:r>
          </a:p>
          <a:p>
            <a:pPr xmlns:a="http://schemas.openxmlformats.org/drawingml/2006/main" rtl="0" eaLnBrk="1" hangingPunct="1">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الولادة المبكرة: &lt;36 أسبوعًا من الحمل المكتمل</a:t>
            </a:r>
          </a:p>
          <a:p>
            <a:pPr xmlns:a="http://schemas.openxmlformats.org/drawingml/2006/main" rtl="0" eaLnBrk="1" hangingPunct="1">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بعد انتهاء المدة: &gt;42 أسبوعًا من الحمل</a:t>
            </a:r>
          </a:p>
          <a:p>
            <a:pPr algn="l" rtl="0" eaLnBrk="1" hangingPunct="1">
              <a:lnSpc>
                <a:spcPct val="9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86610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524000" y="0"/>
            <a:ext cx="9144000" cy="1676400"/>
          </a:xfrm>
          <a:solidFill>
            <a:schemeClr val="bg1"/>
          </a:solidFill>
        </p:spPr>
        <p:txBody>
          <a:bodyPr rtlCol="0">
            <a:normAutofit fontScale="90000"/>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تقييم عمر الحمل</a:t>
            </a:r>
          </a:p>
        </p:txBody>
      </p:sp>
      <p:sp>
        <p:nvSpPr>
          <p:cNvPr id="219139" name="Rectangle 3"/>
          <p:cNvSpPr>
            <a:spLocks noGrp="1" noChangeArrowheads="1"/>
          </p:cNvSpPr>
          <p:nvPr>
            <p:ph idx="1"/>
          </p:nvPr>
        </p:nvSpPr>
        <p:spPr>
          <a:xfrm>
            <a:off x="0" y="1547446"/>
            <a:ext cx="11957538" cy="5310554"/>
          </a:xfrm>
        </p:spPr>
        <p:txBody>
          <a:bodyPr>
            <a:normAutofit lnSpcReduction="10000"/>
          </a:bodyPr>
          <a:lstStyle/>
          <a:p>
            <a:pPr xmlns:a="http://schemas.openxmlformats.org/drawingml/2006/main" marL="0" indent="0" rtl="0" eaLnBrk="1" hangingPunct="1">
              <a:buNone/>
              <a:bidi/>
            </a:pPr>
            <a:r xmlns:a="http://schemas.openxmlformats.org/drawingml/2006/main">
              <a:rPr lang="ar" sz="4400" b="1" dirty="0">
                <a:latin typeface="Times New Roman" pitchFamily="18" charset="0"/>
                <a:cs typeface="Times New Roman" pitchFamily="18" charset="0"/>
              </a:rPr>
              <a:t>مقياس بالارد الجديد </a:t>
            </a:r>
            <a:r xmlns:a="http://schemas.openxmlformats.org/drawingml/2006/main">
              <a:rPr lang="ar" sz="4400" b="1" dirty="0">
                <a:latin typeface="Times New Roman" pitchFamily="18" charset="0"/>
                <a:cs typeface="Times New Roman" pitchFamily="18" charset="0"/>
              </a:rPr>
              <a:t>لمقياس </a:t>
            </a:r>
            <a:r xmlns:a="http://schemas.openxmlformats.org/drawingml/2006/main">
              <a:rPr lang="ar" sz="4400" b="1" dirty="0" err="1">
                <a:latin typeface="Times New Roman" pitchFamily="18" charset="0"/>
                <a:cs typeface="Times New Roman" pitchFamily="18" charset="0"/>
              </a:rPr>
              <a:t>دوبويتز</a:t>
            </a:r>
          </a:p>
          <a:p>
            <a:pPr xmlns:a="http://schemas.openxmlformats.org/drawingml/2006/main" rtl="0" eaLnBrk="1" hangingPunct="1">
              <a:buFont typeface="Wingdings" panose="05000000000000000000" pitchFamily="2" charset="2"/>
              <a:buChar char="Ø"/>
              <a:bidi/>
            </a:pPr>
            <a:r xmlns:a="http://schemas.openxmlformats.org/drawingml/2006/main">
              <a:rPr lang="ar" sz="4400" dirty="0">
                <a:latin typeface="Times New Roman" pitchFamily="18" charset="0"/>
                <a:cs typeface="Times New Roman" pitchFamily="18" charset="0"/>
              </a:rPr>
              <a:t>مناسب لمدة 20-44 أسبوعًا من الحمل</a:t>
            </a:r>
          </a:p>
          <a:p>
            <a:pPr xmlns:a="http://schemas.openxmlformats.org/drawingml/2006/main" rtl="0">
              <a:buFont typeface="Wingdings" panose="05000000000000000000" pitchFamily="2" charset="2"/>
              <a:buChar char="Ø"/>
              <a:bidi/>
            </a:pPr>
            <a:r xmlns:a="http://schemas.openxmlformats.org/drawingml/2006/main">
              <a:rPr lang="ar" sz="4400" dirty="0">
                <a:latin typeface="Times New Roman" pitchFamily="18" charset="0"/>
                <a:cs typeface="Times New Roman" pitchFamily="18" charset="0"/>
              </a:rPr>
              <a:t>يتم التنفيذ في فترة ما بعد التسليم مباشرة للحصول على أعلى درجة من الدقة</a:t>
            </a:r>
          </a:p>
          <a:p>
            <a:pPr xmlns:a="http://schemas.openxmlformats.org/drawingml/2006/main" rtl="0">
              <a:buFont typeface="Wingdings" panose="05000000000000000000" pitchFamily="2" charset="2"/>
              <a:buChar char="Ø"/>
              <a:bidi/>
            </a:pPr>
            <a:r xmlns:a="http://schemas.openxmlformats.org/drawingml/2006/main">
              <a:rPr lang="ar" sz="4400" dirty="0">
                <a:latin typeface="Times New Roman" pitchFamily="18" charset="0"/>
                <a:cs typeface="Times New Roman" pitchFamily="18" charset="0"/>
              </a:rPr>
              <a:t>من الأفضل القيام بذلك بعد 24 ساعة</a:t>
            </a:r>
          </a:p>
          <a:p>
            <a:pPr xmlns:a="http://schemas.openxmlformats.org/drawingml/2006/main" lvl="0">
              <a:buFont typeface="Wingdings" panose="05000000000000000000" pitchFamily="2" charset="2"/>
              <a:buChar char="Ø"/>
              <a:bidi/>
            </a:pPr>
            <a:r xmlns:a="http://schemas.openxmlformats.org/drawingml/2006/main">
              <a:rPr lang="ar" sz="4400" dirty="0">
                <a:latin typeface="Times New Roman" pitchFamily="18" charset="0"/>
                <a:cs typeface="Times New Roman" pitchFamily="18" charset="0"/>
              </a:rPr>
              <a:t>يتكون اختبار بالارد من </a:t>
            </a:r>
            <a:r xmlns:a="http://schemas.openxmlformats.org/drawingml/2006/main">
              <a:rPr lang="ar" sz="4400" b="1" dirty="0">
                <a:latin typeface="Times New Roman" pitchFamily="18" charset="0"/>
                <a:cs typeface="Times New Roman" pitchFamily="18" charset="0"/>
              </a:rPr>
              <a:t>جزأين:</a:t>
            </a:r>
          </a:p>
          <a:p>
            <a:pPr xmlns:a="http://schemas.openxmlformats.org/drawingml/2006/main" lvl="0">
              <a:buNone/>
              <a:bidi/>
            </a:pPr>
            <a:r xmlns:a="http://schemas.openxmlformats.org/drawingml/2006/main">
              <a:rPr lang="ar" sz="4400" dirty="0">
                <a:latin typeface="Times New Roman" pitchFamily="18" charset="0"/>
                <a:cs typeface="Times New Roman" pitchFamily="18" charset="0"/>
              </a:rPr>
              <a:t>أ. جزء النضج الجسدي،</a:t>
            </a:r>
          </a:p>
          <a:p>
            <a:pPr xmlns:a="http://schemas.openxmlformats.org/drawingml/2006/main" lvl="0">
              <a:buNone/>
              <a:bidi/>
            </a:pPr>
            <a:r xmlns:a="http://schemas.openxmlformats.org/drawingml/2006/main">
              <a:rPr lang="ar" sz="4400" dirty="0">
                <a:latin typeface="Times New Roman" pitchFamily="18" charset="0"/>
                <a:cs typeface="Times New Roman" pitchFamily="18" charset="0"/>
              </a:rPr>
              <a:t>ب. مرحلة النضج العصبي العضلي</a:t>
            </a:r>
          </a:p>
          <a:p>
            <a:pPr rtl="0">
              <a:buNone/>
            </a:pPr>
            <a:endParaRPr lang="en-US" sz="4400" dirty="0">
              <a:latin typeface="Times New Roman" pitchFamily="18" charset="0"/>
              <a:cs typeface="Times New Roman" pitchFamily="18" charset="0"/>
            </a:endParaRPr>
          </a:p>
          <a:p>
            <a:pPr algn="l" rtl="0" eaLnBrk="1" hangingPunct="1"/>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605744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a:xfrm>
            <a:off x="112542" y="140676"/>
            <a:ext cx="12079458" cy="6717323"/>
          </a:xfrm>
        </p:spPr>
        <p:txBody>
          <a:bodyPr>
            <a:normAutofit fontScale="25000" lnSpcReduction="20000"/>
          </a:bodyPr>
          <a:lstStyle/>
          <a:p>
            <a:pPr xmlns:a="http://schemas.openxmlformats.org/drawingml/2006/main" algn="ctr" rtl="0" eaLnBrk="1" hangingPunct="1">
              <a:lnSpc>
                <a:spcPct val="120000"/>
              </a:lnSpc>
              <a:buNone/>
              <a:bidi/>
            </a:pPr>
            <a:r xmlns:a="http://schemas.openxmlformats.org/drawingml/2006/main">
              <a:rPr lang="ar" sz="17600" b="1" dirty="0">
                <a:solidFill>
                  <a:srgbClr val="C00000"/>
                </a:solidFill>
                <a:latin typeface="Times New Roman" pitchFamily="18" charset="0"/>
                <a:cs typeface="Times New Roman" pitchFamily="18" charset="0"/>
              </a:rPr>
              <a:t>1- جزء النضج البدني في امتحان بالارد</a:t>
            </a:r>
          </a:p>
          <a:p>
            <a:pPr xmlns:a="http://schemas.openxmlformats.org/drawingml/2006/main" rtl="0" eaLnBrk="1" hangingPunct="1">
              <a:lnSpc>
                <a:spcPct val="120000"/>
              </a:lnSpc>
              <a:buFontTx/>
              <a:buNone/>
              <a:bidi/>
            </a:pPr>
            <a:r xmlns:a="http://schemas.openxmlformats.org/drawingml/2006/main">
              <a:rPr lang="ar" sz="12800" b="1" dirty="0">
                <a:latin typeface="Times New Roman" pitchFamily="18" charset="0"/>
                <a:cs typeface="Times New Roman" pitchFamily="18" charset="0"/>
              </a:rPr>
              <a:t>1- الجلد.</a:t>
            </a:r>
          </a:p>
          <a:p>
            <a:pPr xmlns:a="http://schemas.openxmlformats.org/drawingml/2006/main" rtl="0">
              <a:lnSpc>
                <a:spcPct val="120000"/>
              </a:lnSpc>
              <a:bidi/>
            </a:pPr>
            <a:r xmlns:a="http://schemas.openxmlformats.org/drawingml/2006/main">
              <a:rPr lang="ar" sz="12800" dirty="0">
                <a:latin typeface="Times New Roman" pitchFamily="18" charset="0"/>
                <a:cs typeface="Times New Roman" pitchFamily="18" charset="0"/>
              </a:rPr>
              <a:t>الملمس، الشفافية، التورجور، تكثيف</a:t>
            </a:r>
          </a:p>
          <a:p>
            <a:pPr xmlns:a="http://schemas.openxmlformats.org/drawingml/2006/main" rtl="0">
              <a:lnSpc>
                <a:spcPct val="120000"/>
              </a:lnSpc>
              <a:bidi/>
            </a:pPr>
            <a:r xmlns:a="http://schemas.openxmlformats.org/drawingml/2006/main">
              <a:rPr lang="ar" sz="12800" dirty="0">
                <a:latin typeface="Times New Roman" pitchFamily="18" charset="0"/>
                <a:cs typeface="Times New Roman" pitchFamily="18" charset="0"/>
              </a:rPr>
              <a:t>قد يكون جافًا/مقشرًا إذا نضج بعد ذلك</a:t>
            </a:r>
          </a:p>
          <a:p>
            <a:pPr xmlns:a="http://schemas.openxmlformats.org/drawingml/2006/main" algn="l" rtl="0" eaLnBrk="1" hangingPunct="1">
              <a:lnSpc>
                <a:spcPct val="120000"/>
              </a:lnSpc>
              <a:buFontTx/>
              <a:buNone/>
              <a:bidi/>
            </a:pPr>
            <a:r xmlns:a="http://schemas.openxmlformats.org/drawingml/2006/main">
              <a:rPr lang="ar" sz="12800" b="1" dirty="0">
                <a:solidFill>
                  <a:prstClr val="black"/>
                </a:solidFill>
                <a:latin typeface="Times New Roman" pitchFamily="18" charset="0"/>
                <a:cs typeface="Times New Roman" pitchFamily="18" charset="0"/>
              </a:rPr>
              <a:t>2- الشعر الزغبي</a:t>
            </a:r>
          </a:p>
          <a:p>
            <a:pPr xmlns:a="http://schemas.openxmlformats.org/drawingml/2006/main" lvl="0">
              <a:lnSpc>
                <a:spcPct val="120000"/>
              </a:lnSpc>
              <a:bidi/>
            </a:pPr>
            <a:r xmlns:a="http://schemas.openxmlformats.org/drawingml/2006/main">
              <a:rPr lang="ar" sz="12800" dirty="0">
                <a:solidFill>
                  <a:prstClr val="black"/>
                </a:solidFill>
                <a:latin typeface="Times New Roman" pitchFamily="18" charset="0"/>
                <a:cs typeface="Times New Roman" pitchFamily="18" charset="0"/>
              </a:rPr>
              <a:t>شعر زغبي على الجذع والأطراف</a:t>
            </a:r>
          </a:p>
          <a:p>
            <a:pPr xmlns:a="http://schemas.openxmlformats.org/drawingml/2006/main" lvl="0">
              <a:lnSpc>
                <a:spcPct val="120000"/>
              </a:lnSpc>
              <a:bidi/>
            </a:pPr>
            <a:r xmlns:a="http://schemas.openxmlformats.org/drawingml/2006/main">
              <a:rPr lang="ar" sz="12800" dirty="0">
                <a:solidFill>
                  <a:prstClr val="black"/>
                </a:solidFill>
                <a:latin typeface="Times New Roman" pitchFamily="18" charset="0"/>
                <a:cs typeface="Times New Roman" pitchFamily="18" charset="0"/>
              </a:rPr>
              <a:t>يختفي مع تقدم الحمل</a:t>
            </a:r>
          </a:p>
          <a:p>
            <a:pPr xmlns:a="http://schemas.openxmlformats.org/drawingml/2006/main" rtl="0" eaLnBrk="1" hangingPunct="1">
              <a:lnSpc>
                <a:spcPct val="120000"/>
              </a:lnSpc>
              <a:buFontTx/>
              <a:buNone/>
              <a:bidi/>
            </a:pPr>
            <a:r xmlns:a="http://schemas.openxmlformats.org/drawingml/2006/main">
              <a:rPr lang="ar" sz="14400" b="1" dirty="0">
                <a:latin typeface="Times New Roman" pitchFamily="18" charset="0"/>
                <a:cs typeface="Times New Roman" pitchFamily="18" charset="0"/>
              </a:rPr>
              <a:t>3- طيات الزرع الوحيدة</a:t>
            </a:r>
          </a:p>
          <a:p>
            <a:pPr xmlns:a="http://schemas.openxmlformats.org/drawingml/2006/main" rtl="0" eaLnBrk="1" hangingPunct="1">
              <a:lnSpc>
                <a:spcPct val="120000"/>
              </a:lnSpc>
              <a:bidi/>
            </a:pPr>
            <a:r xmlns:a="http://schemas.openxmlformats.org/drawingml/2006/main">
              <a:rPr lang="ar" sz="12800" dirty="0">
                <a:latin typeface="Times New Roman" pitchFamily="18" charset="0"/>
                <a:cs typeface="Times New Roman" pitchFamily="18" charset="0"/>
              </a:rPr>
              <a:t>تزداد مع عمر الحمل (العمق والعدد).</a:t>
            </a:r>
          </a:p>
          <a:p>
            <a:pPr marL="0" indent="0" rtl="0" eaLnBrk="1" hangingPunct="1">
              <a:lnSpc>
                <a:spcPct val="90000"/>
              </a:lnSpc>
              <a:buNone/>
            </a:pPr>
            <a:endParaRPr lang="en-US" sz="6000" dirty="0">
              <a:latin typeface="Times New Roman" pitchFamily="18" charset="0"/>
              <a:cs typeface="Times New Roman" pitchFamily="18" charset="0"/>
            </a:endParaRPr>
          </a:p>
          <a:p>
            <a:pPr rtl="0" eaLnBrk="1" hangingPunct="1">
              <a:lnSpc>
                <a:spcPct val="90000"/>
              </a:lnSpc>
            </a:pPr>
            <a:endParaRPr lang="en-US" sz="6000" dirty="0">
              <a:latin typeface="Times New Roman" pitchFamily="18" charset="0"/>
              <a:cs typeface="Times New Roman" pitchFamily="18" charset="0"/>
            </a:endParaRPr>
          </a:p>
          <a:p>
            <a:pPr lvl="0">
              <a:lnSpc>
                <a:spcPct val="90000"/>
              </a:lnSpc>
            </a:pPr>
            <a:endParaRPr lang="en-US" sz="6000" dirty="0">
              <a:solidFill>
                <a:prstClr val="black"/>
              </a:solidFill>
              <a:latin typeface="Times New Roman" pitchFamily="18" charset="0"/>
              <a:cs typeface="Times New Roman" pitchFamily="18" charset="0"/>
            </a:endParaRPr>
          </a:p>
          <a:p>
            <a:pPr rtl="0">
              <a:lnSpc>
                <a:spcPct val="100000"/>
              </a:lnSpc>
            </a:pPr>
            <a:endParaRPr lang="en-US" sz="6000" dirty="0">
              <a:latin typeface="Times New Roman" pitchFamily="18" charset="0"/>
              <a:cs typeface="Times New Roman" pitchFamily="18" charset="0"/>
            </a:endParaRPr>
          </a:p>
          <a:p>
            <a:pPr rtl="0" eaLnBrk="1" hangingPunct="1">
              <a:lnSpc>
                <a:spcPct val="90000"/>
              </a:lnSpc>
            </a:pPr>
            <a:endParaRPr lang="en-US" sz="6000" dirty="0">
              <a:latin typeface="Times New Roman" pitchFamily="18" charset="0"/>
              <a:cs typeface="Times New Roman" pitchFamily="18" charset="0"/>
            </a:endParaRPr>
          </a:p>
          <a:p>
            <a:pPr algn="l" rtl="0" eaLnBrk="1" hangingPunct="1">
              <a:lnSpc>
                <a:spcPct val="9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19831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a:xfrm>
            <a:off x="112542" y="140676"/>
            <a:ext cx="12079458" cy="6717323"/>
          </a:xfrm>
        </p:spPr>
        <p:txBody>
          <a:bodyPr>
            <a:normAutofit fontScale="40000" lnSpcReduction="20000"/>
          </a:bodyPr>
          <a:lstStyle/>
          <a:p>
            <a:pPr xmlns:a="http://schemas.openxmlformats.org/drawingml/2006/main" algn="ctr" rtl="0" eaLnBrk="1" hangingPunct="1">
              <a:lnSpc>
                <a:spcPct val="120000"/>
              </a:lnSpc>
              <a:buNone/>
              <a:bidi/>
            </a:pPr>
            <a:r xmlns:a="http://schemas.openxmlformats.org/drawingml/2006/main">
              <a:rPr lang="ar" sz="12300" b="1" dirty="0">
                <a:solidFill>
                  <a:srgbClr val="C00000"/>
                </a:solidFill>
                <a:latin typeface="Times New Roman" pitchFamily="18" charset="0"/>
                <a:cs typeface="Times New Roman" pitchFamily="18" charset="0"/>
              </a:rPr>
              <a:t>1- جزء النضج البدني في امتحان بالارد</a:t>
            </a:r>
          </a:p>
          <a:p>
            <a:pPr xmlns:a="http://schemas.openxmlformats.org/drawingml/2006/main" marL="0" indent="0" rtl="0" eaLnBrk="1" hangingPunct="1">
              <a:lnSpc>
                <a:spcPct val="120000"/>
              </a:lnSpc>
              <a:buNone/>
              <a:bidi/>
            </a:pPr>
            <a:r xmlns:a="http://schemas.openxmlformats.org/drawingml/2006/main">
              <a:rPr lang="ar" sz="7000" b="1" dirty="0">
                <a:latin typeface="Times New Roman" pitchFamily="18" charset="0"/>
                <a:cs typeface="Times New Roman" pitchFamily="18" charset="0"/>
              </a:rPr>
              <a:t>4- هالة الثدي:</a:t>
            </a:r>
            <a:r xmlns:a="http://schemas.openxmlformats.org/drawingml/2006/main">
              <a:rPr lang="ar" sz="7000" b="1" dirty="0">
                <a:effectLst>
                  <a:outerShdw blurRad="50800" dist="38100" algn="tr" rotWithShape="0">
                    <a:prstClr val="black">
                      <a:alpha val="40000"/>
                    </a:prstClr>
                  </a:outerShdw>
                </a:effectLst>
                <a:latin typeface="Times New Roman" pitchFamily="18" charset="0"/>
                <a:cs typeface="Times New Roman" pitchFamily="18" charset="0"/>
              </a:rPr>
              <a:t> </a:t>
            </a:r>
          </a:p>
          <a:p>
            <a:pPr xmlns:a="http://schemas.openxmlformats.org/drawingml/2006/main">
              <a:lnSpc>
                <a:spcPct val="120000"/>
              </a:lnSpc>
              <a:bidi/>
            </a:pPr>
            <a:r xmlns:a="http://schemas.openxmlformats.org/drawingml/2006/main">
              <a:rPr lang="ar" sz="7000" dirty="0">
                <a:latin typeface="Times New Roman" pitchFamily="18" charset="0"/>
                <a:cs typeface="Times New Roman" pitchFamily="18" charset="0"/>
              </a:rPr>
              <a:t>عند اكتمال نموها، يبلغ قطرها 5-10 ملم</a:t>
            </a:r>
            <a:endParaRPr xmlns:a="http://schemas.openxmlformats.org/drawingml/2006/main" lang="en-US" sz="7000" b="1" dirty="0">
              <a:latin typeface="Times New Roman" pitchFamily="18" charset="0"/>
              <a:cs typeface="Times New Roman" pitchFamily="18" charset="0"/>
            </a:endParaRPr>
          </a:p>
          <a:p>
            <a:pPr xmlns:a="http://schemas.openxmlformats.org/drawingml/2006/main">
              <a:lnSpc>
                <a:spcPct val="120000"/>
              </a:lnSpc>
              <a:buNone/>
              <a:defRPr/>
              <a:bidi/>
            </a:pPr>
            <a:r xmlns:a="http://schemas.openxmlformats.org/drawingml/2006/main">
              <a:rPr lang="ar" sz="7000" b="1" dirty="0">
                <a:latin typeface="Times New Roman" pitchFamily="18" charset="0"/>
                <a:cs typeface="Times New Roman" pitchFamily="18" charset="0"/>
              </a:rPr>
              <a:t>5-عيون مفتوحة</a:t>
            </a:r>
          </a:p>
          <a:p>
            <a:pPr xmlns:a="http://schemas.openxmlformats.org/drawingml/2006/main">
              <a:lnSpc>
                <a:spcPct val="120000"/>
              </a:lnSpc>
              <a:buNone/>
              <a:defRPr/>
              <a:bidi/>
            </a:pPr>
            <a:r xmlns:a="http://schemas.openxmlformats.org/drawingml/2006/main">
              <a:rPr lang="ar" sz="7000" b="1" dirty="0">
                <a:latin typeface="Times New Roman" pitchFamily="18" charset="0"/>
                <a:cs typeface="Times New Roman" pitchFamily="18" charset="0"/>
              </a:rPr>
              <a:t>6- غضاريف الأذن:</a:t>
            </a:r>
            <a:r xmlns:a="http://schemas.openxmlformats.org/drawingml/2006/main">
              <a:rPr lang="ar" sz="7000" b="1" dirty="0">
                <a:effectLst>
                  <a:outerShdw blurRad="50800" dist="38100" algn="tr" rotWithShape="0">
                    <a:prstClr val="black">
                      <a:alpha val="40000"/>
                    </a:prstClr>
                  </a:outerShdw>
                </a:effectLst>
                <a:latin typeface="Times New Roman" pitchFamily="18" charset="0"/>
                <a:cs typeface="Times New Roman" pitchFamily="18" charset="0"/>
              </a:rPr>
              <a:t> </a:t>
            </a:r>
          </a:p>
          <a:p>
            <a:pPr xmlns:a="http://schemas.openxmlformats.org/drawingml/2006/main">
              <a:lnSpc>
                <a:spcPct val="120000"/>
              </a:lnSpc>
              <a:defRPr/>
              <a:bidi/>
            </a:pPr>
            <a:r xmlns:a="http://schemas.openxmlformats.org/drawingml/2006/main">
              <a:rPr lang="ar" sz="7000" dirty="0">
                <a:latin typeface="Times New Roman" pitchFamily="18" charset="0"/>
                <a:cs typeface="Times New Roman" pitchFamily="18" charset="0"/>
              </a:rPr>
              <a:t>يتصلب الغضروف، ويزداد الارتداد، ويزداد انحناء صيوان الأذن مع تقدم سن الحمل.</a:t>
            </a:r>
          </a:p>
          <a:p>
            <a:pPr xmlns:a="http://schemas.openxmlformats.org/drawingml/2006/main" rtl="0" eaLnBrk="1" hangingPunct="1">
              <a:lnSpc>
                <a:spcPct val="120000"/>
              </a:lnSpc>
              <a:buFontTx/>
              <a:buNone/>
              <a:bidi/>
            </a:pPr>
            <a:r xmlns:a="http://schemas.openxmlformats.org/drawingml/2006/main">
              <a:rPr lang="ar" sz="7000" dirty="0">
                <a:latin typeface="Times New Roman" pitchFamily="18" charset="0"/>
                <a:cs typeface="Times New Roman" pitchFamily="18" charset="0"/>
              </a:rPr>
              <a:t> </a:t>
            </a:r>
            <a:r xmlns:a="http://schemas.openxmlformats.org/drawingml/2006/main">
              <a:rPr lang="ar" sz="7000" b="1" dirty="0">
                <a:latin typeface="Times New Roman" pitchFamily="18" charset="0"/>
                <a:cs typeface="Times New Roman" pitchFamily="18" charset="0"/>
              </a:rPr>
              <a:t>7-الأعضاء التناسلية:</a:t>
            </a:r>
          </a:p>
          <a:p>
            <a:pPr xmlns:a="http://schemas.openxmlformats.org/drawingml/2006/main" rtl="0" eaLnBrk="1" hangingPunct="1">
              <a:lnSpc>
                <a:spcPct val="120000"/>
              </a:lnSpc>
              <a:buFontTx/>
              <a:buNone/>
              <a:bidi/>
            </a:pPr>
            <a:r xmlns:a="http://schemas.openxmlformats.org/drawingml/2006/main">
              <a:rPr lang="ar" sz="7000" dirty="0">
                <a:latin typeface="Times New Roman" pitchFamily="18" charset="0"/>
                <a:cs typeface="Times New Roman" pitchFamily="18" charset="0"/>
              </a:rPr>
              <a:t>أ. أنثى، ابحثي عن الشفرين الكبيرين لتغطية الشفرين الصغيرين والبظر</a:t>
            </a:r>
          </a:p>
          <a:p>
            <a:pPr xmlns:a="http://schemas.openxmlformats.org/drawingml/2006/main" rtl="0" eaLnBrk="1" hangingPunct="1">
              <a:lnSpc>
                <a:spcPct val="120000"/>
              </a:lnSpc>
              <a:buFontTx/>
              <a:buNone/>
              <a:bidi/>
            </a:pPr>
            <a:r xmlns:a="http://schemas.openxmlformats.org/drawingml/2006/main">
              <a:rPr lang="ar" sz="7000" dirty="0">
                <a:latin typeface="Times New Roman" pitchFamily="18" charset="0"/>
                <a:cs typeface="Times New Roman" pitchFamily="18" charset="0"/>
              </a:rPr>
              <a:t>ب. ذكر، التحقق من نزول الخصيتين وتجعدات كيس الصفن</a:t>
            </a:r>
          </a:p>
          <a:p>
            <a:pPr>
              <a:defRPr/>
            </a:pPr>
            <a:endParaRPr lang="en-US" sz="6000" dirty="0">
              <a:latin typeface="Times New Roman" pitchFamily="18" charset="0"/>
              <a:cs typeface="Times New Roman" pitchFamily="18" charset="0"/>
            </a:endParaRPr>
          </a:p>
          <a:p>
            <a:pPr lvl="0">
              <a:lnSpc>
                <a:spcPct val="90000"/>
              </a:lnSpc>
            </a:pPr>
            <a:endParaRPr lang="en-US" sz="6000" dirty="0">
              <a:solidFill>
                <a:prstClr val="black"/>
              </a:solidFill>
              <a:latin typeface="Times New Roman" pitchFamily="18" charset="0"/>
              <a:cs typeface="Times New Roman" pitchFamily="18" charset="0"/>
            </a:endParaRPr>
          </a:p>
          <a:p>
            <a:pPr rtl="0">
              <a:lnSpc>
                <a:spcPct val="100000"/>
              </a:lnSpc>
            </a:pPr>
            <a:endParaRPr lang="en-US" sz="6000" dirty="0">
              <a:latin typeface="Times New Roman" pitchFamily="18" charset="0"/>
              <a:cs typeface="Times New Roman" pitchFamily="18" charset="0"/>
            </a:endParaRPr>
          </a:p>
          <a:p>
            <a:pPr rtl="0" eaLnBrk="1" hangingPunct="1">
              <a:lnSpc>
                <a:spcPct val="90000"/>
              </a:lnSpc>
            </a:pPr>
            <a:endParaRPr lang="en-US" sz="6000" dirty="0">
              <a:latin typeface="Times New Roman" pitchFamily="18" charset="0"/>
              <a:cs typeface="Times New Roman" pitchFamily="18" charset="0"/>
            </a:endParaRPr>
          </a:p>
          <a:p>
            <a:pPr algn="l" rtl="0" eaLnBrk="1" hangingPunct="1">
              <a:lnSpc>
                <a:spcPct val="9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8625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E49902-8432-4359-87EF-08A60872DE3A}"/>
              </a:ext>
            </a:extLst>
          </p:cNvPr>
          <p:cNvPicPr>
            <a:picLocks noChangeAspect="1"/>
          </p:cNvPicPr>
          <p:nvPr/>
        </p:nvPicPr>
        <p:blipFill>
          <a:blip r:embed="rId2"/>
          <a:stretch>
            <a:fillRect/>
          </a:stretch>
        </p:blipFill>
        <p:spPr>
          <a:xfrm>
            <a:off x="98474" y="0"/>
            <a:ext cx="12093526" cy="6858000"/>
          </a:xfrm>
          <a:prstGeom prst="rect">
            <a:avLst/>
          </a:prstGeom>
        </p:spPr>
      </p:pic>
    </p:spTree>
    <p:extLst>
      <p:ext uri="{BB962C8B-B14F-4D97-AF65-F5344CB8AC3E}">
        <p14:creationId xmlns:p14="http://schemas.microsoft.com/office/powerpoint/2010/main" val="1530739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idx="1"/>
          </p:nvPr>
        </p:nvSpPr>
        <p:spPr>
          <a:xfrm>
            <a:off x="-1" y="0"/>
            <a:ext cx="12192001" cy="6858000"/>
          </a:xfrm>
        </p:spPr>
        <p:txBody>
          <a:bodyPr>
            <a:normAutofit/>
          </a:bodyPr>
          <a:lstStyle/>
          <a:p>
            <a:pPr xmlns:a="http://schemas.openxmlformats.org/drawingml/2006/main" algn="ctr" rtl="0" eaLnBrk="1" hangingPunct="1">
              <a:buFontTx/>
              <a:buNone/>
              <a:bidi/>
            </a:pPr>
            <a:r xmlns:a="http://schemas.openxmlformats.org/drawingml/2006/main">
              <a:rPr lang="ar" sz="4000" b="1" dirty="0">
                <a:solidFill>
                  <a:srgbClr val="C00000"/>
                </a:solidFill>
                <a:latin typeface="Times New Roman" pitchFamily="18" charset="0"/>
                <a:cs typeface="Times New Roman" pitchFamily="18" charset="0"/>
              </a:rPr>
              <a:t>2- الجزء العصبي العضلي من فحص الحمل</a:t>
            </a:r>
          </a:p>
          <a:p>
            <a:pPr algn="ctr" rtl="0" eaLnBrk="1" hangingPunct="1">
              <a:buFontTx/>
              <a:buNone/>
            </a:pPr>
            <a:endParaRPr lang="en-US" sz="4000" b="1" dirty="0">
              <a:solidFill>
                <a:srgbClr val="C00000"/>
              </a:solidFill>
              <a:latin typeface="Times New Roman" pitchFamily="18" charset="0"/>
              <a:cs typeface="Times New Roman" pitchFamily="18" charset="0"/>
            </a:endParaRPr>
          </a:p>
          <a:p>
            <a:pPr xmlns:a="http://schemas.openxmlformats.org/drawingml/2006/main">
              <a:buNone/>
              <a:defRPr/>
              <a:bidi/>
            </a:pPr>
            <a:r xmlns:a="http://schemas.openxmlformats.org/drawingml/2006/main">
              <a:rPr lang="ar" sz="2800" b="1" dirty="0">
                <a:latin typeface="Times New Roman" pitchFamily="18" charset="0"/>
                <a:cs typeface="Times New Roman" pitchFamily="18" charset="0"/>
              </a:rPr>
              <a:t>1-وضعية الراحة</a:t>
            </a:r>
            <a:r xmlns:a="http://schemas.openxmlformats.org/drawingml/2006/main">
              <a:rPr lang="ar" sz="2800" b="1" dirty="0">
                <a:effectLst>
                  <a:outerShdw blurRad="50800" dist="38100" algn="tr" rotWithShape="0">
                    <a:prstClr val="black">
                      <a:alpha val="40000"/>
                    </a:prstClr>
                  </a:outerShdw>
                </a:effectLst>
                <a:latin typeface="Times New Roman" pitchFamily="18" charset="0"/>
                <a:cs typeface="Times New Roman" pitchFamily="18" charset="0"/>
              </a:rPr>
              <a:t> </a:t>
            </a:r>
          </a:p>
          <a:p>
            <a:pPr xmlns:a="http://schemas.openxmlformats.org/drawingml/2006/main">
              <a:buFont typeface="Wingdings" pitchFamily="2" charset="2"/>
              <a:buChar char="ü"/>
              <a:defRPr/>
              <a:bidi/>
            </a:pPr>
            <a:r xmlns:a="http://schemas.openxmlformats.org/drawingml/2006/main">
              <a:rPr lang="ar" sz="2800" dirty="0">
                <a:latin typeface="Times New Roman" pitchFamily="18" charset="0"/>
                <a:cs typeface="Times New Roman" pitchFamily="18" charset="0"/>
              </a:rPr>
              <a:t>الوضع المريح (التمدد) الذي يظهر في الأطفال الخدج</a:t>
            </a:r>
          </a:p>
          <a:p>
            <a:pPr xmlns:a="http://schemas.openxmlformats.org/drawingml/2006/main">
              <a:buFont typeface="Wingdings" pitchFamily="2" charset="2"/>
              <a:buChar char="ü"/>
              <a:defRPr/>
              <a:bidi/>
            </a:pPr>
            <a:r xmlns:a="http://schemas.openxmlformats.org/drawingml/2006/main">
              <a:rPr lang="ar" sz="2800" dirty="0">
                <a:latin typeface="Times New Roman" pitchFamily="18" charset="0"/>
                <a:cs typeface="Times New Roman" pitchFamily="18" charset="0"/>
              </a:rPr>
              <a:t>تزداد الانثناءات مع النضج</a:t>
            </a:r>
          </a:p>
          <a:p>
            <a:pPr xmlns:a="http://schemas.openxmlformats.org/drawingml/2006/main">
              <a:buNone/>
              <a:defRPr/>
              <a:bidi/>
            </a:pPr>
            <a:r xmlns:a="http://schemas.openxmlformats.org/drawingml/2006/main">
              <a:rPr lang="ar" sz="2800" b="1" dirty="0">
                <a:latin typeface="Times New Roman" pitchFamily="18" charset="0"/>
                <a:cs typeface="Times New Roman" pitchFamily="18" charset="0"/>
              </a:rPr>
              <a:t>2- زاوية النافذة المربعة:</a:t>
            </a:r>
            <a:r xmlns:a="http://schemas.openxmlformats.org/drawingml/2006/main">
              <a:rPr lang="ar" sz="2800" b="1" dirty="0">
                <a:effectLst>
                  <a:outerShdw blurRad="50800" dist="38100" algn="tr" rotWithShape="0">
                    <a:prstClr val="black">
                      <a:alpha val="40000"/>
                    </a:prstClr>
                  </a:outerShdw>
                </a:effectLst>
                <a:latin typeface="Times New Roman" pitchFamily="18" charset="0"/>
                <a:cs typeface="Times New Roman" pitchFamily="18" charset="0"/>
              </a:rPr>
              <a:t> </a:t>
            </a:r>
          </a:p>
          <a:p>
            <a:pPr xmlns:a="http://schemas.openxmlformats.org/drawingml/2006/main">
              <a:defRPr/>
              <a:bidi/>
            </a:pPr>
            <a:r xmlns:a="http://schemas.openxmlformats.org/drawingml/2006/main">
              <a:rPr lang="ar" sz="2800" dirty="0">
                <a:latin typeface="Times New Roman" pitchFamily="18" charset="0"/>
                <a:cs typeface="Times New Roman" pitchFamily="18" charset="0"/>
              </a:rPr>
              <a:t>قم بثني يدك على الجانب السفلي من الساعد، وحدد الزاوية التي تشعر فيها بالمقاومة.</a:t>
            </a:r>
          </a:p>
          <a:p>
            <a:pPr xmlns:a="http://schemas.openxmlformats.org/drawingml/2006/main">
              <a:defRPr/>
              <a:bidi/>
            </a:pPr>
            <a:r xmlns:a="http://schemas.openxmlformats.org/drawingml/2006/main">
              <a:rPr lang="ar" sz="2800" dirty="0">
                <a:latin typeface="Times New Roman" pitchFamily="18" charset="0"/>
                <a:cs typeface="Times New Roman" pitchFamily="18" charset="0"/>
              </a:rPr>
              <a:t>تقل الزاوية مع زيادة عمر الحمل.</a:t>
            </a:r>
          </a:p>
          <a:p>
            <a:pPr xmlns:a="http://schemas.openxmlformats.org/drawingml/2006/main" rtl="0" eaLnBrk="1" hangingPunct="1">
              <a:buFontTx/>
              <a:buNone/>
              <a:bidi/>
            </a:pPr>
            <a:r xmlns:a="http://schemas.openxmlformats.org/drawingml/2006/main">
              <a:rPr lang="ar" sz="2800" b="1" dirty="0">
                <a:latin typeface="Times New Roman" pitchFamily="18" charset="0"/>
                <a:cs typeface="Times New Roman" pitchFamily="18" charset="0"/>
              </a:rPr>
              <a:t>3-ارتداد الذراع:</a:t>
            </a:r>
          </a:p>
          <a:p>
            <a:pPr xmlns:a="http://schemas.openxmlformats.org/drawingml/2006/main" rtl="0">
              <a:bidi/>
            </a:pPr>
            <a:r xmlns:a="http://schemas.openxmlformats.org/drawingml/2006/main">
              <a:rPr lang="ar" sz="2800" dirty="0">
                <a:latin typeface="Times New Roman" pitchFamily="18" charset="0"/>
                <a:cs typeface="Times New Roman" pitchFamily="18" charset="0"/>
              </a:rPr>
              <a:t>قم بثني ذراعي الرضيع، ثم مدهما لمدة 5 ثوانٍ. ثم حررهما. لاحظ الزاوية التي تتشكل عند ارتداد الذراعين. تقل الزاوية مع زيادة عمر الحمل </a:t>
            </a:r>
            <a:r xmlns:a="http://schemas.openxmlformats.org/drawingml/2006/main">
              <a:rPr lang="ar" sz="2800" dirty="0">
                <a:cs typeface="Arial" charset="0"/>
              </a:rPr>
              <a:t>.</a:t>
            </a:r>
          </a:p>
          <a:p>
            <a:pPr>
              <a:buNone/>
              <a:defRPr/>
            </a:pPr>
            <a:endParaRPr lang="en-US" sz="2800" dirty="0">
              <a:latin typeface="Times New Roman" pitchFamily="18" charset="0"/>
              <a:cs typeface="Times New Roman" pitchFamily="18" charset="0"/>
            </a:endParaRPr>
          </a:p>
          <a:p>
            <a:pPr>
              <a:buFont typeface="Wingdings" pitchFamily="2" charset="2"/>
              <a:buChar char="ü"/>
              <a:defRPr/>
            </a:pPr>
            <a:endParaRPr lang="en-US" sz="2800" dirty="0">
              <a:latin typeface="Times New Roman" pitchFamily="18" charset="0"/>
              <a:cs typeface="Times New Roman" pitchFamily="18" charset="0"/>
            </a:endParaRPr>
          </a:p>
          <a:p>
            <a:pPr algn="l" rtl="0" eaLnBrk="1" hangingPunct="1"/>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70977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idx="1"/>
          </p:nvPr>
        </p:nvSpPr>
        <p:spPr>
          <a:xfrm>
            <a:off x="-1" y="0"/>
            <a:ext cx="12192001" cy="6858000"/>
          </a:xfrm>
        </p:spPr>
        <p:txBody>
          <a:bodyPr>
            <a:normAutofit fontScale="77500" lnSpcReduction="20000"/>
          </a:bodyPr>
          <a:lstStyle/>
          <a:p>
            <a:pPr algn="ctr" rtl="0" eaLnBrk="1" hangingPunct="1">
              <a:buFontTx/>
              <a:buNone/>
            </a:pPr>
            <a:endParaRPr lang="en-US" sz="4000" b="1" dirty="0">
              <a:solidFill>
                <a:srgbClr val="C00000"/>
              </a:solidFill>
              <a:latin typeface="Times New Roman" pitchFamily="18" charset="0"/>
              <a:cs typeface="Times New Roman" pitchFamily="18" charset="0"/>
            </a:endParaRPr>
          </a:p>
          <a:p>
            <a:pPr xmlns:a="http://schemas.openxmlformats.org/drawingml/2006/main" algn="ctr" rtl="0" eaLnBrk="1" hangingPunct="1">
              <a:buFontTx/>
              <a:buNone/>
              <a:bidi/>
            </a:pPr>
            <a:r xmlns:a="http://schemas.openxmlformats.org/drawingml/2006/main">
              <a:rPr lang="ar" sz="4700" b="1" dirty="0">
                <a:solidFill>
                  <a:srgbClr val="C00000"/>
                </a:solidFill>
                <a:latin typeface="Times New Roman" pitchFamily="18" charset="0"/>
                <a:cs typeface="Times New Roman" pitchFamily="18" charset="0"/>
              </a:rPr>
              <a:t>2- الجزء العصبي العضلي من فحص الحمل</a:t>
            </a:r>
          </a:p>
          <a:p>
            <a:pPr xmlns:a="http://schemas.openxmlformats.org/drawingml/2006/main">
              <a:lnSpc>
                <a:spcPct val="120000"/>
              </a:lnSpc>
              <a:buNone/>
              <a:defRPr/>
              <a:bidi/>
            </a:pPr>
            <a:r xmlns:a="http://schemas.openxmlformats.org/drawingml/2006/main">
              <a:rPr lang="ar" sz="3500" b="1" dirty="0">
                <a:latin typeface="Times New Roman" pitchFamily="18" charset="0"/>
                <a:cs typeface="Times New Roman" pitchFamily="18" charset="0"/>
              </a:rPr>
              <a:t>4- الزاوية المأبضية :</a:t>
            </a:r>
            <a:r xmlns:a="http://schemas.openxmlformats.org/drawingml/2006/main">
              <a:rPr lang="ar" sz="3500" b="1" dirty="0">
                <a:effectLst>
                  <a:outerShdw blurRad="50800" dist="38100" algn="tr" rotWithShape="0">
                    <a:prstClr val="black">
                      <a:alpha val="40000"/>
                    </a:prstClr>
                  </a:outerShdw>
                </a:effectLst>
                <a:latin typeface="Times New Roman" pitchFamily="18" charset="0"/>
                <a:cs typeface="Times New Roman" pitchFamily="18" charset="0"/>
              </a:rPr>
              <a:t> </a:t>
            </a:r>
          </a:p>
          <a:p>
            <a:pPr xmlns:a="http://schemas.openxmlformats.org/drawingml/2006/main">
              <a:lnSpc>
                <a:spcPct val="120000"/>
              </a:lnSpc>
              <a:buNone/>
              <a:defRPr/>
              <a:bidi/>
            </a:pPr>
            <a:r xmlns:a="http://schemas.openxmlformats.org/drawingml/2006/main">
              <a:rPr lang="ar" sz="3500" dirty="0">
                <a:latin typeface="Times New Roman" pitchFamily="18" charset="0"/>
                <a:cs typeface="Times New Roman" pitchFamily="18" charset="0"/>
              </a:rPr>
              <a:t>ضع الطفل على ظهره، ثم قم بمد إحدى ساقيه وقياس الزاوية عند نقطة المقاومة.</a:t>
            </a:r>
          </a:p>
          <a:p>
            <a:pPr xmlns:a="http://schemas.openxmlformats.org/drawingml/2006/main">
              <a:lnSpc>
                <a:spcPct val="120000"/>
              </a:lnSpc>
              <a:buNone/>
              <a:defRPr/>
              <a:bidi/>
            </a:pPr>
            <a:r xmlns:a="http://schemas.openxmlformats.org/drawingml/2006/main">
              <a:rPr lang="ar" sz="3500" dirty="0">
                <a:latin typeface="Times New Roman" pitchFamily="18" charset="0"/>
                <a:cs typeface="Times New Roman" pitchFamily="18" charset="0"/>
              </a:rPr>
              <a:t>تصبح الزاوية أكثر حدة مع تقدم الحمل.</a:t>
            </a:r>
          </a:p>
          <a:p>
            <a:pPr xmlns:a="http://schemas.openxmlformats.org/drawingml/2006/main">
              <a:lnSpc>
                <a:spcPct val="120000"/>
              </a:lnSpc>
              <a:buNone/>
              <a:defRPr/>
              <a:bidi/>
            </a:pPr>
            <a:r xmlns:a="http://schemas.openxmlformats.org/drawingml/2006/main">
              <a:rPr lang="ar" sz="3500" b="1" dirty="0">
                <a:latin typeface="Times New Roman" pitchFamily="18" charset="0"/>
                <a:cs typeface="Times New Roman" pitchFamily="18" charset="0"/>
              </a:rPr>
              <a:t>5-علامة الوشاح:</a:t>
            </a:r>
            <a:r xmlns:a="http://schemas.openxmlformats.org/drawingml/2006/main">
              <a:rPr lang="ar" sz="3500" b="1" dirty="0">
                <a:effectLst>
                  <a:outerShdw blurRad="50800" dist="38100" algn="tr" rotWithShape="0">
                    <a:prstClr val="black">
                      <a:alpha val="40000"/>
                    </a:prstClr>
                  </a:outerShdw>
                </a:effectLst>
                <a:latin typeface="Times New Roman" pitchFamily="18" charset="0"/>
                <a:cs typeface="Times New Roman" pitchFamily="18" charset="0"/>
              </a:rPr>
              <a:t> </a:t>
            </a:r>
          </a:p>
          <a:p>
            <a:pPr xmlns:a="http://schemas.openxmlformats.org/drawingml/2006/main">
              <a:lnSpc>
                <a:spcPct val="120000"/>
              </a:lnSpc>
              <a:defRPr/>
              <a:bidi/>
            </a:pPr>
            <a:r xmlns:a="http://schemas.openxmlformats.org/drawingml/2006/main">
              <a:rPr lang="ar" sz="3500" dirty="0">
                <a:latin typeface="Times New Roman" pitchFamily="18" charset="0"/>
                <a:cs typeface="Times New Roman" pitchFamily="18" charset="0"/>
              </a:rPr>
              <a:t>ارسم ذراعًا واحدة عبر الصدر حتى تشعر بالمقاومة؛ لاحظ العلاقة بين الكوع وخط الوسط للصدر.</a:t>
            </a:r>
          </a:p>
          <a:p>
            <a:pPr xmlns:a="http://schemas.openxmlformats.org/drawingml/2006/main">
              <a:lnSpc>
                <a:spcPct val="120000"/>
              </a:lnSpc>
              <a:defRPr/>
              <a:bidi/>
            </a:pPr>
            <a:r xmlns:a="http://schemas.openxmlformats.org/drawingml/2006/main">
              <a:rPr lang="ar" sz="3500" dirty="0">
                <a:latin typeface="Times New Roman" pitchFamily="18" charset="0"/>
                <a:cs typeface="Times New Roman" pitchFamily="18" charset="0"/>
              </a:rPr>
              <a:t>تزداد المقاومة مع تقدم عمر الحمل.</a:t>
            </a:r>
          </a:p>
          <a:p>
            <a:pPr xmlns:a="http://schemas.openxmlformats.org/drawingml/2006/main" rtl="0" eaLnBrk="1" hangingPunct="1">
              <a:lnSpc>
                <a:spcPct val="120000"/>
              </a:lnSpc>
              <a:buFontTx/>
              <a:buNone/>
              <a:bidi/>
            </a:pPr>
            <a:r xmlns:a="http://schemas.openxmlformats.org/drawingml/2006/main">
              <a:rPr lang="ar" sz="3500" b="1" dirty="0">
                <a:latin typeface="Times New Roman" pitchFamily="18" charset="0"/>
                <a:cs typeface="Times New Roman" pitchFamily="18" charset="0"/>
              </a:rPr>
              <a:t>6- علاج الأذن:</a:t>
            </a:r>
          </a:p>
          <a:p>
            <a:pPr xmlns:a="http://schemas.openxmlformats.org/drawingml/2006/main" rtl="0">
              <a:lnSpc>
                <a:spcPct val="120000"/>
              </a:lnSpc>
              <a:bidi/>
            </a:pPr>
            <a:r xmlns:a="http://schemas.openxmlformats.org/drawingml/2006/main">
              <a:rPr lang="ar" sz="3500" dirty="0">
                <a:latin typeface="Times New Roman" pitchFamily="18" charset="0"/>
                <a:cs typeface="Times New Roman" pitchFamily="18" charset="0"/>
              </a:rPr>
              <a:t>حاول رفع قدمك إلى الأذن، مع ملاحظة النقطة التي تنزلق عندها قدمك من قبضتك</a:t>
            </a:r>
          </a:p>
          <a:p>
            <a:pPr xmlns:a="http://schemas.openxmlformats.org/drawingml/2006/main" rtl="0">
              <a:lnSpc>
                <a:spcPct val="120000"/>
              </a:lnSpc>
              <a:bidi/>
            </a:pPr>
            <a:r xmlns:a="http://schemas.openxmlformats.org/drawingml/2006/main">
              <a:rPr lang="ar" sz="3500" dirty="0">
                <a:latin typeface="Times New Roman" pitchFamily="18" charset="0"/>
                <a:cs typeface="Times New Roman" pitchFamily="18" charset="0"/>
              </a:rPr>
              <a:t>تزداد المقاومة مع تقدم عمر الحمل</a:t>
            </a:r>
          </a:p>
          <a:p>
            <a:pPr>
              <a:defRPr/>
            </a:pPr>
            <a:endParaRPr lang="en-US" sz="3200" dirty="0">
              <a:latin typeface="Times New Roman" pitchFamily="18" charset="0"/>
              <a:cs typeface="Times New Roman" pitchFamily="18" charset="0"/>
            </a:endParaRPr>
          </a:p>
          <a:p>
            <a:pPr>
              <a:buNone/>
              <a:defRPr/>
            </a:pPr>
            <a:endParaRPr lang="en-US" sz="2800" dirty="0">
              <a:latin typeface="Times New Roman" pitchFamily="18" charset="0"/>
              <a:cs typeface="Times New Roman" pitchFamily="18" charset="0"/>
            </a:endParaRPr>
          </a:p>
          <a:p>
            <a:pPr>
              <a:buFont typeface="Wingdings" pitchFamily="2" charset="2"/>
              <a:buChar char="ü"/>
              <a:defRPr/>
            </a:pPr>
            <a:endParaRPr lang="en-US" sz="2800" dirty="0">
              <a:latin typeface="Times New Roman" pitchFamily="18" charset="0"/>
              <a:cs typeface="Times New Roman" pitchFamily="18" charset="0"/>
            </a:endParaRPr>
          </a:p>
          <a:p>
            <a:pPr algn="l" rtl="0" eaLnBrk="1" hangingPunct="1"/>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98072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3" descr="C:\Documents and Settings\xp\My Documents\Lectures\pilliteri2\jpg\F3004-024-021a.jpg"/>
          <p:cNvPicPr>
            <a:picLocks noChangeAspect="1" noChangeArrowheads="1"/>
          </p:cNvPicPr>
          <p:nvPr/>
        </p:nvPicPr>
        <p:blipFill>
          <a:blip r:embed="rId2" cstate="print"/>
          <a:srcRect/>
          <a:stretch>
            <a:fillRect/>
          </a:stretch>
        </p:blipFill>
        <p:spPr bwMode="auto">
          <a:xfrm>
            <a:off x="1752600" y="304800"/>
            <a:ext cx="8534400" cy="5867400"/>
          </a:xfrm>
          <a:prstGeom prst="rect">
            <a:avLst/>
          </a:prstGeom>
          <a:noFill/>
          <a:ln w="9525">
            <a:noFill/>
            <a:miter lim="800000"/>
            <a:headEnd/>
            <a:tailEnd/>
          </a:ln>
        </p:spPr>
      </p:pic>
      <p:sp>
        <p:nvSpPr>
          <p:cNvPr id="239619" name="TextBox 9"/>
          <p:cNvSpPr txBox="1">
            <a:spLocks noChangeArrowheads="1"/>
          </p:cNvSpPr>
          <p:nvPr/>
        </p:nvSpPr>
        <p:spPr bwMode="auto">
          <a:xfrm>
            <a:off x="1524000" y="1"/>
            <a:ext cx="2343150" cy="461963"/>
          </a:xfrm>
          <a:prstGeom prst="rect">
            <a:avLst/>
          </a:prstGeom>
          <a:solidFill>
            <a:schemeClr val="bg1"/>
          </a:solidFill>
          <a:ln w="9525">
            <a:noFill/>
            <a:miter lim="800000"/>
            <a:headEnd/>
            <a:tailEnd/>
          </a:ln>
        </p:spPr>
        <p:txBody>
          <a:bodyPr>
            <a:spAutoFit/>
          </a:bodyPr>
          <a:lstStyle/>
          <a:p>
            <a:pPr xmlns:a="http://schemas.openxmlformats.org/drawingml/2006/main" rtl="0">
              <a:bidi/>
            </a:pPr>
            <a:r xmlns:a="http://schemas.openxmlformats.org/drawingml/2006/main">
              <a:rPr lang="ar" sz="2400" dirty="0">
                <a:solidFill>
                  <a:srgbClr val="FF0000"/>
                </a:solidFill>
                <a:latin typeface="Times New Roman" pitchFamily="18" charset="0"/>
              </a:rPr>
              <a:t>النضج الجسدي</a:t>
            </a:r>
          </a:p>
        </p:txBody>
      </p:sp>
      <p:sp>
        <p:nvSpPr>
          <p:cNvPr id="8" name="Multiply 7"/>
          <p:cNvSpPr/>
          <p:nvPr/>
        </p:nvSpPr>
        <p:spPr>
          <a:xfrm>
            <a:off x="5715000" y="13716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9" name="Multiply 8"/>
          <p:cNvSpPr/>
          <p:nvPr/>
        </p:nvSpPr>
        <p:spPr>
          <a:xfrm>
            <a:off x="7924800" y="21336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1" name="Multiply 10"/>
          <p:cNvSpPr/>
          <p:nvPr/>
        </p:nvSpPr>
        <p:spPr>
          <a:xfrm>
            <a:off x="6781800" y="28194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2" name="Multiply 11"/>
          <p:cNvSpPr/>
          <p:nvPr/>
        </p:nvSpPr>
        <p:spPr>
          <a:xfrm>
            <a:off x="6781800" y="35814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3" name="Multiply 12"/>
          <p:cNvSpPr/>
          <p:nvPr/>
        </p:nvSpPr>
        <p:spPr>
          <a:xfrm>
            <a:off x="7924800" y="44196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4" name="TextBox 13"/>
          <p:cNvSpPr txBox="1">
            <a:spLocks noChangeArrowheads="1"/>
          </p:cNvSpPr>
          <p:nvPr/>
        </p:nvSpPr>
        <p:spPr bwMode="auto">
          <a:xfrm>
            <a:off x="9296401" y="5105400"/>
            <a:ext cx="1108075" cy="1200150"/>
          </a:xfrm>
          <a:prstGeom prst="rect">
            <a:avLst/>
          </a:prstGeom>
          <a:solidFill>
            <a:schemeClr val="bg1"/>
          </a:solidFill>
          <a:ln w="9525">
            <a:solidFill>
              <a:srgbClr val="FF3300"/>
            </a:solidFill>
            <a:miter lim="800000"/>
            <a:headEnd/>
            <a:tailEnd/>
          </a:ln>
        </p:spPr>
        <p:txBody>
          <a:bodyPr wrap="none">
            <a:spAutoFit/>
          </a:bodyPr>
          <a:lstStyle/>
          <a:p>
            <a:pPr xmlns:a="http://schemas.openxmlformats.org/drawingml/2006/main" rtl="0">
              <a:bidi/>
            </a:pPr>
            <a:r xmlns:a="http://schemas.openxmlformats.org/drawingml/2006/main">
              <a:rPr lang="ar" sz="7200">
                <a:solidFill>
                  <a:srgbClr val="FF0000"/>
                </a:solidFill>
                <a:latin typeface="Times New Roman" pitchFamily="18" charset="0"/>
              </a:rPr>
              <a:t>19</a:t>
            </a:r>
          </a:p>
        </p:txBody>
      </p:sp>
      <p:sp>
        <p:nvSpPr>
          <p:cNvPr id="15" name="Multiply 14"/>
          <p:cNvSpPr/>
          <p:nvPr/>
        </p:nvSpPr>
        <p:spPr>
          <a:xfrm>
            <a:off x="6858000" y="5334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Tree>
    <p:extLst>
      <p:ext uri="{BB962C8B-B14F-4D97-AF65-F5344CB8AC3E}">
        <p14:creationId xmlns:p14="http://schemas.microsoft.com/office/powerpoint/2010/main" val="37449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Effect transition="in" filter="fade">
                                      <p:cBhvr>
                                        <p:cTn id="37" dur="2000"/>
                                        <p:tgtEl>
                                          <p:spTgt spid="14">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noGrp="1"/>
          </p:cNvSpPr>
          <p:nvPr/>
        </p:nvSpPr>
        <p:spPr bwMode="auto">
          <a:xfrm>
            <a:off x="4648200" y="6248400"/>
            <a:ext cx="2895600" cy="457200"/>
          </a:xfrm>
          <a:prstGeom prst="rect">
            <a:avLst/>
          </a:prstGeom>
          <a:noFill/>
          <a:ln>
            <a:miter lim="800000"/>
            <a:headEnd/>
            <a:tailEnd/>
          </a:ln>
        </p:spPr>
        <p:txBody>
          <a:bodyPr/>
          <a:lstStyle/>
          <a:p>
            <a:pPr xmlns:a="http://schemas.openxmlformats.org/drawingml/2006/main" algn="ctr" rtl="0">
              <a:defRPr/>
              <a:bidi/>
            </a:pPr>
            <a:r xmlns:a="http://schemas.openxmlformats.org/drawingml/2006/main">
              <a:rPr lang="ar" sz="1400">
                <a:solidFill>
                  <a:srgbClr val="000099"/>
                </a:solidFill>
              </a:rPr>
              <a:t>رعاية الأطفال حديثي الولادة</a:t>
            </a:r>
          </a:p>
        </p:txBody>
      </p:sp>
      <p:pic>
        <p:nvPicPr>
          <p:cNvPr id="240643" name="Picture 2" descr="C:\Documents and Settings\xp\My Documents\Lectures\pilliteri2\jpg\F3004-024-021b.jpg"/>
          <p:cNvPicPr>
            <a:picLocks noChangeAspect="1" noChangeArrowheads="1"/>
          </p:cNvPicPr>
          <p:nvPr/>
        </p:nvPicPr>
        <p:blipFill>
          <a:blip r:embed="rId2" cstate="print"/>
          <a:srcRect/>
          <a:stretch>
            <a:fillRect/>
          </a:stretch>
        </p:blipFill>
        <p:spPr bwMode="auto">
          <a:xfrm>
            <a:off x="1828800" y="385764"/>
            <a:ext cx="8458200" cy="5862637"/>
          </a:xfrm>
          <a:prstGeom prst="rect">
            <a:avLst/>
          </a:prstGeom>
          <a:noFill/>
          <a:ln w="9525">
            <a:noFill/>
            <a:miter lim="800000"/>
            <a:headEnd/>
            <a:tailEnd/>
          </a:ln>
        </p:spPr>
      </p:pic>
      <p:sp>
        <p:nvSpPr>
          <p:cNvPr id="240644" name="TextBox 7"/>
          <p:cNvSpPr txBox="1">
            <a:spLocks noChangeArrowheads="1"/>
          </p:cNvSpPr>
          <p:nvPr/>
        </p:nvSpPr>
        <p:spPr bwMode="auto">
          <a:xfrm>
            <a:off x="1524001" y="1"/>
            <a:ext cx="3317875" cy="461963"/>
          </a:xfrm>
          <a:prstGeom prst="rect">
            <a:avLst/>
          </a:prstGeom>
          <a:solidFill>
            <a:schemeClr val="bg1"/>
          </a:solidFill>
          <a:ln w="9525">
            <a:noFill/>
            <a:miter lim="800000"/>
            <a:headEnd/>
            <a:tailEnd/>
          </a:ln>
        </p:spPr>
        <p:txBody>
          <a:bodyPr wrap="none">
            <a:spAutoFit/>
          </a:bodyPr>
          <a:lstStyle/>
          <a:p>
            <a:pPr xmlns:a="http://schemas.openxmlformats.org/drawingml/2006/main" rtl="0">
              <a:bidi/>
            </a:pPr>
            <a:r xmlns:a="http://schemas.openxmlformats.org/drawingml/2006/main">
              <a:rPr lang="ar" sz="2400" dirty="0">
                <a:solidFill>
                  <a:srgbClr val="FF0000"/>
                </a:solidFill>
                <a:latin typeface="Times New Roman" pitchFamily="18" charset="0"/>
              </a:rPr>
              <a:t>النضج العصبي العضلي</a:t>
            </a:r>
          </a:p>
        </p:txBody>
      </p:sp>
      <p:sp>
        <p:nvSpPr>
          <p:cNvPr id="7" name="Multiply 6"/>
          <p:cNvSpPr/>
          <p:nvPr/>
        </p:nvSpPr>
        <p:spPr>
          <a:xfrm>
            <a:off x="6934200" y="41910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9" name="Multiply 8"/>
          <p:cNvSpPr/>
          <p:nvPr/>
        </p:nvSpPr>
        <p:spPr>
          <a:xfrm>
            <a:off x="6934200" y="51054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0" name="Multiply 9"/>
          <p:cNvSpPr/>
          <p:nvPr/>
        </p:nvSpPr>
        <p:spPr>
          <a:xfrm>
            <a:off x="7010400" y="33528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1" name="Multiply 10"/>
          <p:cNvSpPr/>
          <p:nvPr/>
        </p:nvSpPr>
        <p:spPr>
          <a:xfrm>
            <a:off x="6934200" y="24384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2" name="Multiply 11"/>
          <p:cNvSpPr/>
          <p:nvPr/>
        </p:nvSpPr>
        <p:spPr>
          <a:xfrm>
            <a:off x="5791200" y="15240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3" name="Multiply 12"/>
          <p:cNvSpPr/>
          <p:nvPr/>
        </p:nvSpPr>
        <p:spPr>
          <a:xfrm>
            <a:off x="6858000" y="685800"/>
            <a:ext cx="914400" cy="914400"/>
          </a:xfrm>
          <a:prstGeom prst="mathMultiply">
            <a:avLst>
              <a:gd name="adj1" fmla="val 80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4" name="TextBox 13"/>
          <p:cNvSpPr txBox="1">
            <a:spLocks noChangeArrowheads="1"/>
          </p:cNvSpPr>
          <p:nvPr/>
        </p:nvSpPr>
        <p:spPr bwMode="auto">
          <a:xfrm>
            <a:off x="9220201" y="4953001"/>
            <a:ext cx="1211263" cy="1323975"/>
          </a:xfrm>
          <a:prstGeom prst="rect">
            <a:avLst/>
          </a:prstGeom>
          <a:noFill/>
          <a:ln w="9525">
            <a:solidFill>
              <a:srgbClr val="FF3300"/>
            </a:solidFill>
            <a:miter lim="800000"/>
            <a:headEnd/>
            <a:tailEnd/>
          </a:ln>
        </p:spPr>
        <p:txBody>
          <a:bodyPr wrap="none">
            <a:spAutoFit/>
          </a:bodyPr>
          <a:lstStyle/>
          <a:p>
            <a:pPr xmlns:a="http://schemas.openxmlformats.org/drawingml/2006/main" rtl="0">
              <a:bidi/>
            </a:pPr>
            <a:r xmlns:a="http://schemas.openxmlformats.org/drawingml/2006/main">
              <a:rPr lang="ar" sz="8000">
                <a:solidFill>
                  <a:srgbClr val="FF0000"/>
                </a:solidFill>
                <a:latin typeface="Times New Roman" pitchFamily="18" charset="0"/>
              </a:rPr>
              <a:t>17</a:t>
            </a:r>
          </a:p>
        </p:txBody>
      </p:sp>
    </p:spTree>
    <p:extLst>
      <p:ext uri="{BB962C8B-B14F-4D97-AF65-F5344CB8AC3E}">
        <p14:creationId xmlns:p14="http://schemas.microsoft.com/office/powerpoint/2010/main" val="20980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Effect transition="in" filter="fade">
                                      <p:cBhvr>
                                        <p:cTn id="37" dur="2000"/>
                                        <p:tgtEl>
                                          <p:spTgt spid="14">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noGrp="1"/>
          </p:cNvSpPr>
          <p:nvPr/>
        </p:nvSpPr>
        <p:spPr bwMode="auto">
          <a:xfrm>
            <a:off x="4648200" y="6248400"/>
            <a:ext cx="2895600" cy="457200"/>
          </a:xfrm>
          <a:prstGeom prst="rect">
            <a:avLst/>
          </a:prstGeom>
          <a:noFill/>
          <a:ln>
            <a:miter lim="800000"/>
            <a:headEnd/>
            <a:tailEnd/>
          </a:ln>
        </p:spPr>
        <p:txBody>
          <a:bodyPr/>
          <a:lstStyle/>
          <a:p>
            <a:pPr xmlns:a="http://schemas.openxmlformats.org/drawingml/2006/main" algn="ctr" rtl="0">
              <a:defRPr/>
              <a:bidi/>
            </a:pPr>
            <a:r xmlns:a="http://schemas.openxmlformats.org/drawingml/2006/main">
              <a:rPr lang="ar" sz="1400">
                <a:solidFill>
                  <a:srgbClr val="000099"/>
                </a:solidFill>
              </a:rPr>
              <a:t>رعاية الأطفال حديثي الولادة</a:t>
            </a:r>
          </a:p>
        </p:txBody>
      </p:sp>
      <p:sp>
        <p:nvSpPr>
          <p:cNvPr id="241667" name="Slide Number Placeholder 5"/>
          <p:cNvSpPr txBox="1">
            <a:spLocks noGrp="1"/>
          </p:cNvSpPr>
          <p:nvPr/>
        </p:nvSpPr>
        <p:spPr bwMode="auto">
          <a:xfrm>
            <a:off x="8077200" y="6248400"/>
            <a:ext cx="1905000" cy="457200"/>
          </a:xfrm>
          <a:prstGeom prst="rect">
            <a:avLst/>
          </a:prstGeom>
          <a:noFill/>
          <a:ln w="9525">
            <a:noFill/>
            <a:miter lim="800000"/>
            <a:headEnd/>
            <a:tailEnd/>
          </a:ln>
        </p:spPr>
        <p:txBody>
          <a:bodyPr/>
          <a:lstStyle/>
          <a:p>
            <a:pPr algn="r" rtl="0"/>
            <a:fld id="{C26D02D9-0F45-4378-8E30-D8A890582738}" type="slidenum">
              <a:rPr lang="ar-SA" sz="1400">
                <a:solidFill>
                  <a:srgbClr val="000099"/>
                </a:solidFill>
              </a:rPr>
              <a:pPr algn="r" rtl="0"/>
              <a:t>64</a:t>
            </a:fld>
            <a:endParaRPr lang="en-US" sz="1400">
              <a:solidFill>
                <a:srgbClr val="000099"/>
              </a:solidFill>
            </a:endParaRPr>
          </a:p>
        </p:txBody>
      </p:sp>
      <p:pic>
        <p:nvPicPr>
          <p:cNvPr id="241668" name="Picture 2" descr="C:\Documents and Settings\xp\My Documents\Lectures\pilliteri2\jpg\F3004-024-021c.jpg"/>
          <p:cNvPicPr>
            <a:picLocks noChangeAspect="1" noChangeArrowheads="1"/>
          </p:cNvPicPr>
          <p:nvPr/>
        </p:nvPicPr>
        <p:blipFill>
          <a:blip r:embed="rId2" cstate="print"/>
          <a:srcRect/>
          <a:stretch>
            <a:fillRect/>
          </a:stretch>
        </p:blipFill>
        <p:spPr bwMode="auto">
          <a:xfrm>
            <a:off x="3048000" y="457200"/>
            <a:ext cx="5867400" cy="5562600"/>
          </a:xfrm>
          <a:prstGeom prst="rect">
            <a:avLst/>
          </a:prstGeom>
          <a:noFill/>
          <a:ln w="9525">
            <a:noFill/>
            <a:miter lim="800000"/>
            <a:headEnd/>
            <a:tailEnd/>
          </a:ln>
        </p:spPr>
      </p:pic>
      <p:sp>
        <p:nvSpPr>
          <p:cNvPr id="241669" name="TextBox 7"/>
          <p:cNvSpPr txBox="1">
            <a:spLocks noChangeArrowheads="1"/>
          </p:cNvSpPr>
          <p:nvPr/>
        </p:nvSpPr>
        <p:spPr bwMode="auto">
          <a:xfrm>
            <a:off x="2362201" y="533401"/>
            <a:ext cx="1192955" cy="461665"/>
          </a:xfrm>
          <a:prstGeom prst="rect">
            <a:avLst/>
          </a:prstGeom>
          <a:solidFill>
            <a:schemeClr val="bg1"/>
          </a:solidFill>
          <a:ln w="9525">
            <a:noFill/>
            <a:miter lim="800000"/>
            <a:headEnd/>
            <a:tailEnd/>
          </a:ln>
        </p:spPr>
        <p:txBody>
          <a:bodyPr wrap="none">
            <a:spAutoFit/>
          </a:bodyPr>
          <a:lstStyle/>
          <a:p>
            <a:pPr xmlns:a="http://schemas.openxmlformats.org/drawingml/2006/main" rtl="0">
              <a:bidi/>
            </a:pPr>
            <a:r xmlns:a="http://schemas.openxmlformats.org/drawingml/2006/main">
              <a:rPr lang="ar" sz="2400" b="1" dirty="0">
                <a:solidFill>
                  <a:srgbClr val="FF0000"/>
                </a:solidFill>
                <a:latin typeface="Times New Roman" pitchFamily="18" charset="0"/>
              </a:rPr>
              <a:t>التسجيل</a:t>
            </a:r>
          </a:p>
        </p:txBody>
      </p:sp>
      <p:sp>
        <p:nvSpPr>
          <p:cNvPr id="7" name="TextBox 6"/>
          <p:cNvSpPr txBox="1">
            <a:spLocks noChangeArrowheads="1"/>
          </p:cNvSpPr>
          <p:nvPr/>
        </p:nvSpPr>
        <p:spPr bwMode="auto">
          <a:xfrm>
            <a:off x="2438401" y="1905000"/>
            <a:ext cx="1878013" cy="584200"/>
          </a:xfrm>
          <a:prstGeom prst="rect">
            <a:avLst/>
          </a:prstGeom>
          <a:noFill/>
          <a:ln w="9525">
            <a:solidFill>
              <a:srgbClr val="FF3300"/>
            </a:solidFill>
            <a:miter lim="800000"/>
            <a:headEnd/>
            <a:tailEnd/>
          </a:ln>
        </p:spPr>
        <p:txBody>
          <a:bodyPr wrap="none">
            <a:spAutoFit/>
          </a:bodyPr>
          <a:lstStyle/>
          <a:p>
            <a:pPr xmlns:a="http://schemas.openxmlformats.org/drawingml/2006/main" rtl="0">
              <a:bidi/>
            </a:pPr>
            <a:r xmlns:a="http://schemas.openxmlformats.org/drawingml/2006/main">
              <a:rPr lang="ar" sz="3200">
                <a:solidFill>
                  <a:srgbClr val="FF0000"/>
                </a:solidFill>
                <a:latin typeface="Times New Roman" pitchFamily="18" charset="0"/>
              </a:rPr>
              <a:t>19+17=36</a:t>
            </a:r>
          </a:p>
        </p:txBody>
      </p:sp>
      <p:sp>
        <p:nvSpPr>
          <p:cNvPr id="11" name="Left-Right Arrow 10"/>
          <p:cNvSpPr/>
          <p:nvPr/>
        </p:nvSpPr>
        <p:spPr>
          <a:xfrm>
            <a:off x="4038600" y="4419600"/>
            <a:ext cx="4572000" cy="152400"/>
          </a:xfrm>
          <a:prstGeom prst="leftRigh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2400"/>
          </a:p>
        </p:txBody>
      </p:sp>
      <p:sp>
        <p:nvSpPr>
          <p:cNvPr id="12" name="TextBox 11"/>
          <p:cNvSpPr txBox="1">
            <a:spLocks noChangeArrowheads="1"/>
          </p:cNvSpPr>
          <p:nvPr/>
        </p:nvSpPr>
        <p:spPr bwMode="auto">
          <a:xfrm>
            <a:off x="3352801" y="4191000"/>
            <a:ext cx="595313" cy="584200"/>
          </a:xfrm>
          <a:prstGeom prst="rect">
            <a:avLst/>
          </a:prstGeom>
          <a:noFill/>
          <a:ln w="9525">
            <a:solidFill>
              <a:srgbClr val="FF0000"/>
            </a:solidFill>
            <a:miter lim="800000"/>
            <a:headEnd/>
            <a:tailEnd/>
          </a:ln>
        </p:spPr>
        <p:txBody>
          <a:bodyPr wrap="none">
            <a:spAutoFit/>
          </a:bodyPr>
          <a:lstStyle/>
          <a:p>
            <a:pPr xmlns:a="http://schemas.openxmlformats.org/drawingml/2006/main" rtl="0">
              <a:bidi/>
            </a:pPr>
            <a:r xmlns:a="http://schemas.openxmlformats.org/drawingml/2006/main">
              <a:rPr lang="ar" sz="3200">
                <a:latin typeface="Times New Roman" pitchFamily="18" charset="0"/>
              </a:rPr>
              <a:t>36</a:t>
            </a:r>
          </a:p>
        </p:txBody>
      </p:sp>
      <p:sp>
        <p:nvSpPr>
          <p:cNvPr id="13" name="TextBox 12"/>
          <p:cNvSpPr txBox="1">
            <a:spLocks noChangeArrowheads="1"/>
          </p:cNvSpPr>
          <p:nvPr/>
        </p:nvSpPr>
        <p:spPr bwMode="auto">
          <a:xfrm>
            <a:off x="8610601" y="4191000"/>
            <a:ext cx="595313" cy="584200"/>
          </a:xfrm>
          <a:prstGeom prst="rect">
            <a:avLst/>
          </a:prstGeom>
          <a:noFill/>
          <a:ln w="9525">
            <a:solidFill>
              <a:srgbClr val="FF0000"/>
            </a:solidFill>
            <a:miter lim="800000"/>
            <a:headEnd/>
            <a:tailEnd/>
          </a:ln>
        </p:spPr>
        <p:txBody>
          <a:bodyPr wrap="none">
            <a:spAutoFit/>
          </a:bodyPr>
          <a:lstStyle/>
          <a:p>
            <a:pPr xmlns:a="http://schemas.openxmlformats.org/drawingml/2006/main" rtl="0">
              <a:bidi/>
            </a:pPr>
            <a:r xmlns:a="http://schemas.openxmlformats.org/drawingml/2006/main">
              <a:rPr lang="ar" sz="3200">
                <a:solidFill>
                  <a:srgbClr val="003399"/>
                </a:solidFill>
                <a:latin typeface="Times New Roman" pitchFamily="18" charset="0"/>
              </a:rPr>
              <a:t>39</a:t>
            </a:r>
            <a:endParaRPr xmlns:a="http://schemas.openxmlformats.org/drawingml/2006/main" lang="en-US" sz="2400">
              <a:solidFill>
                <a:srgbClr val="003399"/>
              </a:solidFill>
              <a:latin typeface="Times New Roman" pitchFamily="18" charset="0"/>
            </a:endParaRPr>
          </a:p>
        </p:txBody>
      </p:sp>
    </p:spTree>
    <p:extLst>
      <p:ext uri="{BB962C8B-B14F-4D97-AF65-F5344CB8AC3E}">
        <p14:creationId xmlns:p14="http://schemas.microsoft.com/office/powerpoint/2010/main" val="16708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wipe(down)">
                                      <p:cBhvr>
                                        <p:cTn id="31" dur="2000"/>
                                        <p:tgtEl>
                                          <p:spTgt spid="13">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down)">
                                      <p:cBhvr>
                                        <p:cTn id="34"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1" grpId="0" animBg="1"/>
      <p:bldP spid="12" grpId="0" build="allAtOnce" animBg="1"/>
      <p:bldP spid="13"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6583059"/>
              </p:ext>
            </p:extLst>
          </p:nvPr>
        </p:nvGraphicFramePr>
        <p:xfrm>
          <a:off x="0" y="1"/>
          <a:ext cx="12192000" cy="6857999"/>
        </p:xfrm>
        <a:graphic>
          <a:graphicData uri="http://schemas.openxmlformats.org/drawingml/2006/table">
            <a:tbl>
              <a:tblPr/>
              <a:tblGrid>
                <a:gridCol w="2486337">
                  <a:extLst>
                    <a:ext uri="{9D8B030D-6E8A-4147-A177-3AD203B41FA5}">
                      <a16:colId xmlns:a16="http://schemas.microsoft.com/office/drawing/2014/main" val="20000"/>
                    </a:ext>
                  </a:extLst>
                </a:gridCol>
                <a:gridCol w="3898244">
                  <a:extLst>
                    <a:ext uri="{9D8B030D-6E8A-4147-A177-3AD203B41FA5}">
                      <a16:colId xmlns:a16="http://schemas.microsoft.com/office/drawing/2014/main" val="20001"/>
                    </a:ext>
                  </a:extLst>
                </a:gridCol>
                <a:gridCol w="5807419">
                  <a:extLst>
                    <a:ext uri="{9D8B030D-6E8A-4147-A177-3AD203B41FA5}">
                      <a16:colId xmlns:a16="http://schemas.microsoft.com/office/drawing/2014/main" val="20002"/>
                    </a:ext>
                  </a:extLst>
                </a:gridCol>
              </a:tblGrid>
              <a:tr h="685799">
                <a:tc>
                  <a:txBody>
                    <a:bodyPr/>
                    <a:lstStyle/>
                    <a:p>
                      <a:pPr xmlns:a="http://schemas.openxmlformats.org/drawingml/2006/main" marL="0" marR="0" algn="justLow" rtl="0">
                        <a:spcBef>
                          <a:spcPts val="0"/>
                        </a:spcBef>
                        <a:spcAft>
                          <a:spcPts val="0"/>
                        </a:spcAft>
                        <a:bidi/>
                      </a:pPr>
                      <a:r xmlns:a="http://schemas.openxmlformats.org/drawingml/2006/main">
                        <a:rPr lang="ar" sz="2800" b="1" kern="1200" dirty="0">
                          <a:solidFill>
                            <a:srgbClr val="C00000"/>
                          </a:solidFill>
                          <a:latin typeface="Times New Roman"/>
                          <a:ea typeface="MS Mincho"/>
                          <a:cs typeface="Arial"/>
                        </a:rPr>
                        <a:t>نتيجة</a:t>
                      </a:r>
                      <a:endParaRPr xmlns:a="http://schemas.openxmlformats.org/drawingml/2006/main" lang="en-US" sz="2800" b="1" dirty="0">
                        <a:solidFill>
                          <a:srgbClr val="C00000"/>
                        </a:solidFill>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justLow" rtl="0">
                        <a:spcBef>
                          <a:spcPts val="0"/>
                        </a:spcBef>
                        <a:spcAft>
                          <a:spcPts val="0"/>
                        </a:spcAft>
                        <a:bidi/>
                      </a:pPr>
                      <a:r xmlns:a="http://schemas.openxmlformats.org/drawingml/2006/main">
                        <a:rPr lang="ar" sz="2800" b="1" kern="1200" dirty="0">
                          <a:solidFill>
                            <a:srgbClr val="C00000"/>
                          </a:solidFill>
                          <a:latin typeface="Times New Roman"/>
                          <a:ea typeface="MS Mincho"/>
                          <a:cs typeface="Arial"/>
                        </a:rPr>
                        <a:t>تفسير</a:t>
                      </a:r>
                      <a:endParaRPr xmlns:a="http://schemas.openxmlformats.org/drawingml/2006/main" lang="en-US" sz="2800" b="1" dirty="0">
                        <a:solidFill>
                          <a:srgbClr val="C00000"/>
                        </a:solidFill>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justLow" rtl="0">
                        <a:spcBef>
                          <a:spcPts val="0"/>
                        </a:spcBef>
                        <a:spcAft>
                          <a:spcPts val="0"/>
                        </a:spcAft>
                        <a:bidi/>
                      </a:pPr>
                      <a:r xmlns:a="http://schemas.openxmlformats.org/drawingml/2006/main">
                        <a:rPr lang="ar" sz="2800" b="1" kern="1200" dirty="0">
                          <a:solidFill>
                            <a:srgbClr val="C00000"/>
                          </a:solidFill>
                          <a:latin typeface="Times New Roman"/>
                          <a:ea typeface="MS Mincho"/>
                          <a:cs typeface="Arial"/>
                        </a:rPr>
                        <a:t>التدخلات التمريضية</a:t>
                      </a:r>
                      <a:endParaRPr xmlns:a="http://schemas.openxmlformats.org/drawingml/2006/main" lang="en-US" sz="2800" b="1" dirty="0">
                        <a:solidFill>
                          <a:srgbClr val="C00000"/>
                        </a:solidFill>
                        <a:latin typeface="Times New Roman"/>
                        <a:ea typeface="MS Mincho"/>
                        <a:cs typeface="Arial"/>
                      </a:endParaRPr>
                    </a:p>
                  </a:txBody>
                  <a:tcPr marL="85859" marR="85859" marT="42930" marB="42930">
                    <a:lnL>
                      <a:noFill/>
                    </a:lnL>
                    <a:lnR>
                      <a:noFill/>
                    </a:lnR>
                    <a:lnT>
                      <a:noFill/>
                    </a:lnT>
                    <a:lnB>
                      <a:noFill/>
                    </a:lnB>
                    <a:solidFill>
                      <a:srgbClr val="FFFFFF"/>
                    </a:solidFill>
                  </a:tcPr>
                </a:tc>
                <a:extLst>
                  <a:ext uri="{0D108BD9-81ED-4DB2-BD59-A6C34878D82A}">
                    <a16:rowId xmlns:a16="http://schemas.microsoft.com/office/drawing/2014/main" val="10000"/>
                  </a:ext>
                </a:extLst>
              </a:tr>
              <a:tr h="685799">
                <a:tc>
                  <a:txBody>
                    <a:bodyPr/>
                    <a:lstStyle/>
                    <a:p>
                      <a:pPr xmlns:a="http://schemas.openxmlformats.org/drawingml/2006/main" marL="0" marR="0" algn="justLow" rtl="0">
                        <a:spcBef>
                          <a:spcPts val="0"/>
                        </a:spcBef>
                        <a:spcAft>
                          <a:spcPts val="0"/>
                        </a:spcAft>
                        <a:bidi/>
                      </a:pPr>
                      <a:r xmlns:a="http://schemas.openxmlformats.org/drawingml/2006/main">
                        <a:rPr lang="ar" sz="2800" b="1" kern="1200" dirty="0">
                          <a:solidFill>
                            <a:srgbClr val="C00000"/>
                          </a:solidFill>
                          <a:latin typeface="Times New Roman"/>
                          <a:ea typeface="MS Mincho"/>
                          <a:cs typeface="Arial"/>
                        </a:rPr>
                        <a:t>7 الى 10</a:t>
                      </a:r>
                      <a:endParaRPr xmlns:a="http://schemas.openxmlformats.org/drawingml/2006/main" lang="en-US" sz="2800" dirty="0">
                        <a:solidFill>
                          <a:srgbClr val="C00000"/>
                        </a:solidFill>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حسنا يا صغيرتي</a:t>
                      </a:r>
                      <a:endParaRPr xmlns:a="http://schemas.openxmlformats.org/drawingml/2006/main" lang="en-US" sz="2800" dirty="0">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نادرا ما يحتاج إلى الإنعاش</a:t>
                      </a:r>
                      <a:endParaRPr xmlns:a="http://schemas.openxmlformats.org/drawingml/2006/main" lang="en-US" sz="2800" dirty="0">
                        <a:latin typeface="Times New Roman"/>
                        <a:ea typeface="MS Mincho"/>
                        <a:cs typeface="Arial"/>
                      </a:endParaRPr>
                    </a:p>
                  </a:txBody>
                  <a:tcPr marL="85859" marR="85859" marT="42930" marB="42930">
                    <a:lnL>
                      <a:noFill/>
                    </a:lnL>
                    <a:lnR>
                      <a:noFill/>
                    </a:lnR>
                    <a:lnT>
                      <a:noFill/>
                    </a:lnT>
                    <a:lnB>
                      <a:noFill/>
                    </a:lnB>
                    <a:solidFill>
                      <a:srgbClr val="FFFFFF"/>
                    </a:solidFill>
                  </a:tcPr>
                </a:tc>
                <a:extLst>
                  <a:ext uri="{0D108BD9-81ED-4DB2-BD59-A6C34878D82A}">
                    <a16:rowId xmlns:a16="http://schemas.microsoft.com/office/drawing/2014/main" val="10001"/>
                  </a:ext>
                </a:extLst>
              </a:tr>
              <a:tr h="2514601">
                <a:tc>
                  <a:txBody>
                    <a:bodyPr/>
                    <a:lstStyle/>
                    <a:p>
                      <a:pPr xmlns:a="http://schemas.openxmlformats.org/drawingml/2006/main" marL="0" marR="0" algn="justLow" rtl="0">
                        <a:spcBef>
                          <a:spcPts val="0"/>
                        </a:spcBef>
                        <a:spcAft>
                          <a:spcPts val="0"/>
                        </a:spcAft>
                        <a:bidi/>
                      </a:pPr>
                      <a:r xmlns:a="http://schemas.openxmlformats.org/drawingml/2006/main">
                        <a:rPr lang="ar" sz="2800" b="1" kern="1200" dirty="0">
                          <a:solidFill>
                            <a:srgbClr val="C00000"/>
                          </a:solidFill>
                          <a:latin typeface="Times New Roman"/>
                          <a:ea typeface="MS Mincho"/>
                          <a:cs typeface="Arial"/>
                        </a:rPr>
                        <a:t>4 الى 6</a:t>
                      </a:r>
                      <a:endParaRPr xmlns:a="http://schemas.openxmlformats.org/drawingml/2006/main" lang="en-US" sz="2800" dirty="0">
                        <a:solidFill>
                          <a:srgbClr val="C00000"/>
                        </a:solidFill>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معرض للخطر</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المولود الجديد يحتاج إلى رعاية مكثفة</a:t>
                      </a:r>
                      <a:endParaRPr xmlns:a="http://schemas.openxmlformats.org/drawingml/2006/main" lang="en-US" sz="2800" dirty="0">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يتطلب الإنعاش</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الشفط</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جفف على الفور</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التهوية حتى الاستقرار</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الملاحظة الدقيقة</a:t>
                      </a:r>
                      <a:endParaRPr xmlns:a="http://schemas.openxmlformats.org/drawingml/2006/main" lang="en-US" sz="2800" dirty="0">
                        <a:latin typeface="Times New Roman"/>
                        <a:ea typeface="MS Mincho"/>
                        <a:cs typeface="Arial"/>
                      </a:endParaRPr>
                    </a:p>
                  </a:txBody>
                  <a:tcPr marL="85859" marR="85859" marT="42930" marB="42930">
                    <a:lnL>
                      <a:noFill/>
                    </a:lnL>
                    <a:lnR>
                      <a:noFill/>
                    </a:lnR>
                    <a:lnT>
                      <a:noFill/>
                    </a:lnT>
                    <a:lnB>
                      <a:noFill/>
                    </a:lnB>
                    <a:solidFill>
                      <a:srgbClr val="FFFFFF"/>
                    </a:solidFill>
                  </a:tcPr>
                </a:tc>
                <a:extLst>
                  <a:ext uri="{0D108BD9-81ED-4DB2-BD59-A6C34878D82A}">
                    <a16:rowId xmlns:a16="http://schemas.microsoft.com/office/drawing/2014/main" val="10002"/>
                  </a:ext>
                </a:extLst>
              </a:tr>
              <a:tr h="2971800">
                <a:tc>
                  <a:txBody>
                    <a:bodyPr/>
                    <a:lstStyle/>
                    <a:p>
                      <a:pPr xmlns:a="http://schemas.openxmlformats.org/drawingml/2006/main" marL="0" marR="0" algn="justLow" rtl="0">
                        <a:spcBef>
                          <a:spcPts val="0"/>
                        </a:spcBef>
                        <a:spcAft>
                          <a:spcPts val="0"/>
                        </a:spcAft>
                        <a:bidi/>
                      </a:pPr>
                      <a:r xmlns:a="http://schemas.openxmlformats.org/drawingml/2006/main">
                        <a:rPr lang="ar" sz="2800" b="1" kern="1200" dirty="0">
                          <a:solidFill>
                            <a:srgbClr val="C00000"/>
                          </a:solidFill>
                          <a:latin typeface="Times New Roman"/>
                          <a:ea typeface="MS Mincho"/>
                          <a:cs typeface="Arial"/>
                        </a:rPr>
                        <a:t>0 الى 3</a:t>
                      </a:r>
                      <a:endParaRPr xmlns:a="http://schemas.openxmlformats.org/drawingml/2006/main" lang="en-US" sz="2800" dirty="0">
                        <a:solidFill>
                          <a:srgbClr val="C00000"/>
                        </a:solidFill>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طفل مريض</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التشخيص لـ NB خطير</a:t>
                      </a:r>
                      <a:endParaRPr xmlns:a="http://schemas.openxmlformats.org/drawingml/2006/main" lang="en-US" sz="2800" dirty="0">
                        <a:latin typeface="Times New Roman"/>
                        <a:ea typeface="MS Mincho"/>
                        <a:cs typeface="Arial"/>
                      </a:endParaRPr>
                    </a:p>
                  </a:txBody>
                  <a:tcPr marL="85859" marR="85859" marT="42930" marB="42930">
                    <a:lnL>
                      <a:noFill/>
                    </a:lnL>
                    <a:lnR>
                      <a:noFill/>
                    </a:lnR>
                    <a:lnT>
                      <a:noFill/>
                    </a:lnT>
                    <a:lnB>
                      <a:noFill/>
                    </a:lnB>
                    <a:solidFill>
                      <a:srgbClr val="FFFFFF"/>
                    </a:solidFill>
                  </a:tcPr>
                </a:tc>
                <a:tc>
                  <a:txBody>
                    <a:bodyPr/>
                    <a:lstStyle/>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الإنعاش المكثف</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ET/ </a:t>
                      </a:r>
                      <a:r xmlns:a="http://schemas.openxmlformats.org/drawingml/2006/main">
                        <a:rPr lang="ar" sz="2800" kern="1200" dirty="0">
                          <a:latin typeface="Times New Roman"/>
                          <a:ea typeface="MS Mincho"/>
                          <a:cs typeface="Arial"/>
                        </a:rPr>
                        <a:t>حقيبة </a:t>
                      </a:r>
                      <a:endParaRPr xmlns:a="http://schemas.openxmlformats.org/drawingml/2006/main" lang="en-US" sz="2800" dirty="0">
                        <a:latin typeface="Times New Roman"/>
                        <a:ea typeface="MS Mincho"/>
                        <a:cs typeface="Arial"/>
                      </a:endParaRPr>
                      <a:r xmlns:a="http://schemas.openxmlformats.org/drawingml/2006/main">
                        <a:rPr lang="ar" sz="2800" kern="1200" dirty="0" err="1">
                          <a:latin typeface="Times New Roman"/>
                          <a:ea typeface="MS Mincho"/>
                          <a:cs typeface="Arial"/>
                        </a:rPr>
                        <a:t>أمبو</a:t>
                      </a: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التهوية بـ 100% O2</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الإنعاش القلبي الرئوي</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الحفاظ على درجة حرارة الجسم</a:t>
                      </a:r>
                      <a:endParaRPr xmlns:a="http://schemas.openxmlformats.org/drawingml/2006/main" lang="en-US" sz="2800" dirty="0">
                        <a:latin typeface="Times New Roman"/>
                        <a:ea typeface="MS Mincho"/>
                        <a:cs typeface="Arial"/>
                      </a:endParaRPr>
                    </a:p>
                    <a:p>
                      <a:pPr xmlns:a="http://schemas.openxmlformats.org/drawingml/2006/main" marL="0" marR="0" algn="ctr" rtl="0">
                        <a:spcBef>
                          <a:spcPts val="0"/>
                        </a:spcBef>
                        <a:spcAft>
                          <a:spcPts val="0"/>
                        </a:spcAft>
                        <a:bidi/>
                      </a:pPr>
                      <a:r xmlns:a="http://schemas.openxmlformats.org/drawingml/2006/main">
                        <a:rPr lang="ar" sz="2800" kern="1200" dirty="0">
                          <a:latin typeface="Times New Roman"/>
                          <a:ea typeface="MS Mincho"/>
                          <a:cs typeface="Arial"/>
                        </a:rPr>
                        <a:t>دعم الوالدين</a:t>
                      </a:r>
                      <a:endParaRPr xmlns:a="http://schemas.openxmlformats.org/drawingml/2006/main" lang="en-US" sz="2800" dirty="0">
                        <a:latin typeface="Times New Roman"/>
                        <a:ea typeface="MS Mincho"/>
                        <a:cs typeface="Arial"/>
                      </a:endParaRPr>
                    </a:p>
                  </a:txBody>
                  <a:tcPr marL="85859" marR="85859" marT="42930" marB="42930">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رعاية غرفة الولادة</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endParaRPr>
          </a:p>
        </p:txBody>
      </p:sp>
      <p:sp>
        <p:nvSpPr>
          <p:cNvPr id="3" name="Content Placeholder 2"/>
          <p:cNvSpPr>
            <a:spLocks noGrp="1"/>
          </p:cNvSpPr>
          <p:nvPr>
            <p:ph idx="1"/>
          </p:nvPr>
        </p:nvSpPr>
        <p:spPr>
          <a:xfrm>
            <a:off x="-1" y="1417638"/>
            <a:ext cx="12192001" cy="5440362"/>
          </a:xfrm>
        </p:spPr>
        <p:txBody>
          <a:bodyPr>
            <a:normAutofit fontScale="62500" lnSpcReduction="20000"/>
          </a:bodyPr>
          <a:lstStyle/>
          <a:p>
            <a:pPr xmlns:a="http://schemas.openxmlformats.org/drawingml/2006/main" lvl="0">
              <a:lnSpc>
                <a:spcPct val="120000"/>
              </a:lnSpc>
              <a:bidi/>
            </a:pPr>
            <a:r xmlns:a="http://schemas.openxmlformats.org/drawingml/2006/main">
              <a:rPr lang="ar" sz="6300" dirty="0">
                <a:latin typeface="Times New Roman" pitchFamily="18" charset="0"/>
                <a:cs typeface="Times New Roman" pitchFamily="18" charset="0"/>
              </a:rPr>
              <a:t>رعاية الطفل الطبيعي عند الولادة (حتى ساعة واحدة بعد الولادة)</a:t>
            </a:r>
          </a:p>
          <a:p>
            <a:pPr xmlns:a="http://schemas.openxmlformats.org/drawingml/2006/main">
              <a:lnSpc>
                <a:spcPct val="120000"/>
              </a:lnSpc>
              <a:bidi/>
            </a:pPr>
            <a:r xmlns:a="http://schemas.openxmlformats.org/drawingml/2006/main">
              <a:rPr lang="ar" sz="6300" dirty="0">
                <a:latin typeface="Times New Roman" pitchFamily="18" charset="0"/>
                <a:cs typeface="Times New Roman" pitchFamily="18" charset="0"/>
              </a:rPr>
              <a:t>يعتبر هذا الأمر بالغ الأهمية بالنسبة للمولود الجديد لأن انتقاله من البيئة داخل الرحم التي توفر كافة احتياجات الجنين إلى البيئة خارج الرحم التي تتطلب من المولود الجديد أن يعمل بشكل مستقل يجب أن يتم بسرعة كبيرة.</a:t>
            </a:r>
          </a:p>
          <a:p>
            <a:pPr xmlns:a="http://schemas.openxmlformats.org/drawingml/2006/main">
              <a:lnSpc>
                <a:spcPct val="120000"/>
              </a:lnSpc>
              <a:bidi/>
            </a:pPr>
            <a:r xmlns:a="http://schemas.openxmlformats.org/drawingml/2006/main">
              <a:rPr lang="ar" sz="6600" dirty="0">
                <a:latin typeface="Times New Roman" pitchFamily="18" charset="0"/>
                <a:cs typeface="Times New Roman" pitchFamily="18" charset="0"/>
              </a:rPr>
              <a:t>إن أول 24 ساعة من حياة الطفل هي فترة مهمة للغاية وشديدة الخطورة.</a:t>
            </a:r>
          </a:p>
          <a:p>
            <a:pPr>
              <a:lnSpc>
                <a:spcPct val="120000"/>
              </a:lnSpc>
            </a:pPr>
            <a:endParaRPr lang="en-US" sz="6300" dirty="0">
              <a:latin typeface="Times New Roman" pitchFamily="18" charset="0"/>
              <a:cs typeface="Times New Roman" pitchFamily="18" charset="0"/>
            </a:endParaRPr>
          </a:p>
          <a:p>
            <a:pPr marL="0" indent="0">
              <a:buNone/>
            </a:pPr>
            <a:endParaRPr lang="en-US" sz="63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3"/>
          <p:cNvSpPr>
            <a:spLocks noGrp="1" noChangeArrowheads="1"/>
          </p:cNvSpPr>
          <p:nvPr>
            <p:ph type="subTitle" idx="4294967295"/>
          </p:nvPr>
        </p:nvSpPr>
        <p:spPr>
          <a:xfrm>
            <a:off x="225083" y="190500"/>
            <a:ext cx="11966917" cy="6667500"/>
          </a:xfrm>
        </p:spPr>
        <p:txBody>
          <a:bodyPr vert="horz" lIns="0" tIns="45720" rIns="18288" bIns="45720" rtlCol="0">
            <a:normAutofit/>
          </a:bodyPr>
          <a:lstStyle/>
          <a:p>
            <a:pPr xmlns:a="http://schemas.openxmlformats.org/drawingml/2006/main" marL="0" indent="0" algn="ctr">
              <a:spcBef>
                <a:spcPts val="600"/>
              </a:spcBef>
              <a:spcAft>
                <a:spcPts val="600"/>
              </a:spcAft>
              <a:buNone/>
              <a:bidi/>
            </a:pPr>
            <a:r xmlns:a="http://schemas.openxmlformats.org/drawingml/2006/main">
              <a:rPr lang="ar" sz="6000" b="1" dirty="0">
                <a:solidFill>
                  <a:srgbClr val="C00000"/>
                </a:solidFill>
                <a:latin typeface="Times New Roman" pitchFamily="18" charset="0"/>
                <a:cs typeface="Times New Roman" pitchFamily="18" charset="0"/>
              </a:rPr>
              <a:t>أربع احتياجات أساسية عند الولادة </a:t>
            </a:r>
            <a:r xmlns:a="http://schemas.openxmlformats.org/drawingml/2006/main">
              <a:rPr lang="ar" sz="6000" dirty="0">
                <a:solidFill>
                  <a:srgbClr val="C00000"/>
                </a:solidFill>
                <a:latin typeface="Times New Roman" pitchFamily="18" charset="0"/>
                <a:cs typeface="Times New Roman" pitchFamily="18" charset="0"/>
              </a:rPr>
              <a:t>:</a:t>
            </a:r>
          </a:p>
          <a:p>
            <a:pPr xmlns:a="http://schemas.openxmlformats.org/drawingml/2006/main" marL="1143000" indent="-1143000" algn="ctr">
              <a:spcBef>
                <a:spcPts val="600"/>
              </a:spcBef>
              <a:spcAft>
                <a:spcPts val="600"/>
              </a:spcAft>
              <a:buFont typeface="+mj-lt"/>
              <a:buAutoNum type="arabicPeriod"/>
              <a:bidi/>
            </a:pPr>
            <a:r xmlns:a="http://schemas.openxmlformats.org/drawingml/2006/main">
              <a:rPr lang="ar" sz="6000" dirty="0">
                <a:latin typeface="Times New Roman" pitchFamily="18" charset="0"/>
                <a:cs typeface="Times New Roman" pitchFamily="18" charset="0"/>
              </a:rPr>
              <a:t>التنفس الطبيعي</a:t>
            </a:r>
          </a:p>
          <a:p>
            <a:pPr xmlns:a="http://schemas.openxmlformats.org/drawingml/2006/main" marL="1143000" indent="-1143000" algn="ctr">
              <a:spcBef>
                <a:spcPts val="600"/>
              </a:spcBef>
              <a:spcAft>
                <a:spcPts val="600"/>
              </a:spcAft>
              <a:buFont typeface="+mj-lt"/>
              <a:buAutoNum type="arabicPeriod"/>
              <a:bidi/>
            </a:pPr>
            <a:r xmlns:a="http://schemas.openxmlformats.org/drawingml/2006/main">
              <a:rPr lang="ar" sz="6000" dirty="0">
                <a:latin typeface="Times New Roman" pitchFamily="18" charset="0"/>
                <a:cs typeface="Times New Roman" pitchFamily="18" charset="0"/>
              </a:rPr>
              <a:t>الحماية الحرارية</a:t>
            </a:r>
          </a:p>
          <a:p>
            <a:pPr xmlns:a="http://schemas.openxmlformats.org/drawingml/2006/main" marL="1143000" indent="-1143000" algn="ctr">
              <a:spcBef>
                <a:spcPct val="0"/>
              </a:spcBef>
              <a:buFont typeface="+mj-lt"/>
              <a:buAutoNum type="arabicPeriod"/>
              <a:bidi/>
            </a:pPr>
            <a:r xmlns:a="http://schemas.openxmlformats.org/drawingml/2006/main">
              <a:rPr lang="ar" sz="6000" dirty="0">
                <a:latin typeface="Times New Roman" pitchFamily="18" charset="0"/>
                <a:cs typeface="Times New Roman" pitchFamily="18" charset="0"/>
              </a:rPr>
              <a:t>حليب الأم</a:t>
            </a:r>
          </a:p>
          <a:p>
            <a:pPr xmlns:a="http://schemas.openxmlformats.org/drawingml/2006/main" marL="1143000" indent="-1143000" algn="ctr">
              <a:buFont typeface="+mj-lt"/>
              <a:buAutoNum type="arabicPeriod"/>
              <a:bidi/>
            </a:pPr>
            <a:r xmlns:a="http://schemas.openxmlformats.org/drawingml/2006/main">
              <a:rPr lang="ar" sz="6000" dirty="0">
                <a:latin typeface="Times New Roman" pitchFamily="18" charset="0"/>
                <a:cs typeface="Times New Roman" pitchFamily="18" charset="0"/>
              </a:rPr>
              <a:t>الحماية من العدوى</a:t>
            </a:r>
          </a:p>
          <a:p>
            <a:pPr marL="0" indent="0"/>
            <a:endParaRPr lang="en-US" sz="3700" dirty="0">
              <a:latin typeface="Times New Roman" pitchFamily="18" charset="0"/>
              <a:cs typeface="Times New Roman" pitchFamily="18" charset="0"/>
            </a:endParaRPr>
          </a:p>
        </p:txBody>
      </p:sp>
      <p:sp>
        <p:nvSpPr>
          <p:cNvPr id="531460" name="Footer Placeholder 2"/>
          <p:cNvSpPr txBox="1">
            <a:spLocks noGrp="1"/>
          </p:cNvSpPr>
          <p:nvPr/>
        </p:nvSpPr>
        <p:spPr bwMode="auto">
          <a:xfrm>
            <a:off x="9067800" y="6286500"/>
            <a:ext cx="609600" cy="381000"/>
          </a:xfrm>
          <a:prstGeom prst="rect">
            <a:avLst/>
          </a:prstGeom>
          <a:noFill/>
          <a:ln w="9525">
            <a:noFill/>
            <a:miter lim="800000"/>
            <a:headEnd/>
            <a:tailEnd/>
          </a:ln>
        </p:spPr>
        <p:txBody>
          <a:bodyPr anchor="b"/>
          <a:lstStyle/>
          <a:p>
            <a:pPr xmlns:a="http://schemas.openxmlformats.org/drawingml/2006/main" algn="ctr" rtl="0">
              <a:bidi/>
            </a:pPr>
            <a:r xmlns:a="http://schemas.openxmlformats.org/drawingml/2006/main">
              <a:rPr lang="ar" sz="1400" b="1" i="1">
                <a:solidFill>
                  <a:srgbClr val="FFFFFF"/>
                </a:solidFill>
              </a:rPr>
              <a:t>NC-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4888</TotalTime>
  <Words>3502</Words>
  <Application>Microsoft Office PowerPoint</Application>
  <PresentationFormat>Widescreen</PresentationFormat>
  <Paragraphs>521</Paragraphs>
  <Slides>64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64</vt:i4>
      </vt:variant>
    </vt:vector>
  </HeadingPairs>
  <TitlesOfParts>
    <vt:vector size="71" baseType="lpstr">
      <vt:lpstr>Aharoni</vt:lpstr>
      <vt:lpstr>Arial</vt:lpstr>
      <vt:lpstr>Calibri</vt:lpstr>
      <vt:lpstr>Calibri Light</vt:lpstr>
      <vt:lpstr>Times New Roman</vt:lpstr>
      <vt:lpstr>Wingdings</vt:lpstr>
      <vt:lpstr>Office Theme</vt:lpstr>
      <vt:lpstr>PowerPoint Presentation</vt:lpstr>
      <vt:lpstr>The Neonatal Period</vt:lpstr>
      <vt:lpstr> Measurements of Term Neonate </vt:lpstr>
      <vt:lpstr> Vital Sings of Term Neonate: </vt:lpstr>
      <vt:lpstr> APGAR SCORE:  </vt:lpstr>
      <vt:lpstr>PowerPoint Presentation</vt:lpstr>
      <vt:lpstr>PowerPoint Presentation</vt:lpstr>
      <vt:lpstr> Delivery Room Care </vt:lpstr>
      <vt:lpstr>PowerPoint Presentation</vt:lpstr>
      <vt:lpstr>PowerPoint Presentation</vt:lpstr>
      <vt:lpstr>Circulation</vt:lpstr>
      <vt:lpstr>Functional Closure Of Fetal Shunts</vt:lpstr>
      <vt:lpstr> Neonatal’ Transitions  </vt:lpstr>
      <vt:lpstr>Pulmonary vessels dilate, causing increased blood flow to lungs</vt:lpstr>
      <vt:lpstr>PowerPoint Presentation</vt:lpstr>
      <vt:lpstr> Neonatal Thermoregulation (Thermal protection) </vt:lpstr>
      <vt:lpstr>PowerPoint Presentation</vt:lpstr>
      <vt:lpstr>Heat Production: </vt:lpstr>
      <vt:lpstr> Brown Fat </vt:lpstr>
      <vt:lpstr> Signs &amp;Symptoms of Hypothermia In Neonate  </vt:lpstr>
      <vt:lpstr> Nursing Intervention and management (warm chain): </vt:lpstr>
      <vt:lpstr> Nursing Intervention and management (warm chain): </vt:lpstr>
      <vt:lpstr>Hyperthermia  </vt:lpstr>
      <vt:lpstr> Nursing Management of hyperthermia </vt:lpstr>
      <vt:lpstr> 3-Mother’s milk  </vt:lpstr>
      <vt:lpstr> Essential Neonatal Care at Birth </vt:lpstr>
      <vt:lpstr>Basic Equipments</vt:lpstr>
      <vt:lpstr>PowerPoint Presentation</vt:lpstr>
      <vt:lpstr>Immediate Newborn Care Steps</vt:lpstr>
      <vt:lpstr> Immediate Newborn Care Steps: </vt:lpstr>
      <vt:lpstr>PowerPoint Presentation</vt:lpstr>
      <vt:lpstr>PowerPoint Presentation</vt:lpstr>
      <vt:lpstr>Newborn Care Steps:</vt:lpstr>
      <vt:lpstr>Newborn Care Steps:</vt:lpstr>
      <vt:lpstr> Newborn Physiological Adjustment to Extra Uterine Life </vt:lpstr>
      <vt:lpstr> 3. Gastrointestinal and hepatic (Liver)  </vt:lpstr>
      <vt:lpstr> 3. Gastrointestinal and hepatic (Liver)  </vt:lpstr>
      <vt:lpstr>PowerPoint Presentation</vt:lpstr>
      <vt:lpstr>Newborn Weight </vt:lpstr>
      <vt:lpstr>Liver</vt:lpstr>
      <vt:lpstr> Fluid and Electrolytes </vt:lpstr>
      <vt:lpstr>RENAL AND GENITALIA</vt:lpstr>
      <vt:lpstr> 5- MUSCULOSKELETAL SYSTEM  </vt:lpstr>
      <vt:lpstr> Assess Extremities </vt:lpstr>
      <vt:lpstr> HEMOPOIETIC SYSTEM: </vt:lpstr>
      <vt:lpstr> SENSORY FUNCTIONS: </vt:lpstr>
      <vt:lpstr> SENSORY FUNCTIONS: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Gestational Maturity  </vt:lpstr>
      <vt:lpstr>Assessment of Gestational 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179</cp:revision>
  <dcterms:created xsi:type="dcterms:W3CDTF">2022-10-24T04:41:32Z</dcterms:created>
  <dcterms:modified xsi:type="dcterms:W3CDTF">2023-12-26T06:22:23Z</dcterms:modified>
</cp:coreProperties>
</file>