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7" r:id="rId2"/>
    <p:sldId id="352" r:id="rId3"/>
    <p:sldId id="258" r:id="rId4"/>
    <p:sldId id="353" r:id="rId5"/>
    <p:sldId id="351" r:id="rId6"/>
    <p:sldId id="361" r:id="rId7"/>
    <p:sldId id="354" r:id="rId8"/>
    <p:sldId id="375" r:id="rId9"/>
    <p:sldId id="373" r:id="rId10"/>
    <p:sldId id="411" r:id="rId11"/>
    <p:sldId id="368" r:id="rId12"/>
    <p:sldId id="370" r:id="rId13"/>
    <p:sldId id="367" r:id="rId14"/>
    <p:sldId id="412" r:id="rId15"/>
    <p:sldId id="418" r:id="rId16"/>
    <p:sldId id="413" r:id="rId17"/>
    <p:sldId id="414" r:id="rId18"/>
    <p:sldId id="415" r:id="rId19"/>
    <p:sldId id="311" r:id="rId20"/>
    <p:sldId id="404" r:id="rId21"/>
    <p:sldId id="405" r:id="rId22"/>
  </p:sldIdLst>
  <p:sldSz cx="12192000" cy="6858000"/>
  <p:notesSz cx="6858000" cy="9144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88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96"/>
      </p:cViewPr>
      <p:guideLst/>
    </p:cSldViewPr>
  </p:slideViewPr>
  <p:outlineViewPr>
    <p:cViewPr>
      <p:scale>
        <a:sx n="33" d="100"/>
        <a:sy n="33" d="100"/>
      </p:scale>
      <p:origin x="0" y="-242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762-418C-4E2D-8291-CFABE99A81F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2CD20-73CA-49C0-9527-A33F1ED4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7274-A10D-40BB-9CE9-B666D7E45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FF90D-2FE8-4C94-8E8A-3A43DB50A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F43B9-FC16-48C9-86C8-5B06369C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AD168-3DD8-44B5-872C-B81F3DA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0F4F5-47A2-46AF-B9F3-C09B84B3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9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ED21-1B07-4969-91A4-782D415C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45D3C-662D-4953-8422-BCAD5E197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90C15-1223-4261-A46C-71A4D88E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04AED-322C-41D9-A3D0-A0786830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294A9-D2AB-4695-B628-665B1D3D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88919-B0AF-4FFD-A6D4-B883CE63B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C2BA-1975-45D5-BC05-4F94FE211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FFBE2-DF3D-4D44-B659-68548FDF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3FCE-07AF-4B6B-81A5-24525AFE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18DC-48DA-4CEC-A407-B7C70708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5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9721-51A5-4EDA-8D93-EE9F7EDE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00D2-27BF-490F-9596-C5DEEAA9F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2F75-B2E2-4D12-AE1C-F2719181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80F64-6686-4617-B872-FFD73B95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CDC1-4F8C-4FFE-ACFE-13466F67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0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ED0E-941D-47B6-B8F3-F40CC278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8221E-1B1A-4DAE-857B-FA2773AB1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95FA-BD15-4A66-8CA3-D1FA3F8B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6F9DE-D02C-4ADE-A3D6-09023280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AEA06-1A16-4680-A517-7055BC25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5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39B8-2229-4551-BB22-DA9650EF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8E078-E455-4F20-B0D4-0664C9FD4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D57BE-DEA4-4CF5-BE46-E46F85B6C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3A047-5AA7-49EF-AE41-5138DF5E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EAA98-F754-47DC-8B6E-F228B279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78461-8F10-4E48-97D0-A4CCF3C3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1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7433-381A-4F6F-8898-29C98529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D6886-0149-40DD-BCF8-62979ACF5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26583-1720-4A40-B108-B434A415E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9B4C4-BD9C-4F11-9D84-7E0ACB188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D7B78-B752-4E45-8255-31EC40051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0320D-EACB-451D-9C2C-6D5E60E7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996B8-1C0A-4A68-A4C6-39B091791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5C8CC-FDF1-46B9-858D-145F2D0A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C76FB-4FBD-431B-B83E-4DB98F8B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72E61-38F3-4262-ADBA-ED96C7EA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BB347-2635-4670-9152-6C394DD0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1DA3E-E09B-4F83-BD7C-7D8F1DFA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1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EDC21-5F3A-4F19-8D7A-1444EBB2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28BDB-A1EB-4EE3-B31D-05DDFA22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5D03D-A245-41E4-875E-57B91B23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7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E367-8278-448F-9DBD-9A47E63F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A0F6-8E74-484A-969D-7209B5F8E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A4F40-8972-4DF1-A773-81AEC6B6A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C12F9-1A54-48B2-A751-2C1ED67F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DC683-A9C9-4378-98E4-0FE8F90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F0234-49A2-4D48-A6AF-DB71D225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5CB1-3C2E-49A4-8623-70BA8C90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6E66C-0C5D-47A9-AC54-BCCA36642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83C58-03BD-4378-9CC7-2A4855918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DDAAA-4A61-4CE9-A778-96A707CC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E13B1-BE29-4F16-893D-94466EA3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1C6CB-894C-4F0B-85A9-5A5F98E4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8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D7BE0-38D4-492B-A612-F4BCB9A0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5EFD2-C3D3-4FED-B4A8-575E627AB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6341E-1B85-4D16-B4BA-91430D72A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AE688-90AB-480A-9311-7B6F4CC19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A08F3-B112-4B0D-8B18-D9A45654D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981200" y="1417638"/>
            <a:ext cx="2362200" cy="3535362"/>
          </a:xfrm>
        </p:spPr>
        <p:txBody>
          <a:bodyPr/>
          <a:lstStyle/>
          <a:p>
            <a:pPr algn="l" rtl="0">
              <a:lnSpc>
                <a:spcPct val="1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EA25E2-CEA6-41B6-9F99-2C18A9B84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01662" cy="672435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42006" y="295422"/>
            <a:ext cx="8449994" cy="6231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br>
              <a:rPr lang="en-US" sz="4400" dirty="0"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</a:br>
            <a:endParaRPr lang="en-US" sz="4400" dirty="0">
              <a:solidFill>
                <a:srgbClr val="C00000"/>
              </a:solidFill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0FDA6-C238-4363-8963-F376F65C4DE2}"/>
              </a:ext>
            </a:extLst>
          </p:cNvPr>
          <p:cNvSpPr txBox="1"/>
          <p:nvPr/>
        </p:nvSpPr>
        <p:spPr>
          <a:xfrm>
            <a:off x="4398499" y="618979"/>
            <a:ext cx="769033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xmlns:a="http://schemas.openxmlformats.org/drawingml/2006/main" algn="ctr">
              <a:spcBef>
                <a:spcPct val="0"/>
              </a:spcBef>
              <a:defRPr/>
              <a:bidi/>
            </a:pPr>
            <a:r xmlns:a="http://schemas.openxmlformats.org/drawingml/2006/main">
              <a:rPr lang="ar" sz="6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طب الأطفال</a:t>
            </a:r>
          </a:p>
          <a:p>
            <a:pPr xmlns:a="http://schemas.openxmlformats.org/drawingml/2006/main" algn="ctr">
              <a:spcBef>
                <a:spcPct val="0"/>
              </a:spcBef>
              <a:defRPr/>
              <a:bidi/>
            </a:pPr>
            <a:r xmlns:a="http://schemas.openxmlformats.org/drawingml/2006/main">
              <a:rPr lang="ar" sz="6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والتمريض حديثي الولادة</a:t>
            </a:r>
          </a:p>
          <a:p>
            <a:pPr xmlns:a="http://schemas.openxmlformats.org/drawingml/2006/main" algn="ctr">
              <a:spcBef>
                <a:spcPct val="0"/>
              </a:spcBef>
              <a:defRPr/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الوحدة 1 </a:t>
            </a: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مقدمة في تمريض صحة الطفل</a:t>
            </a:r>
            <a:endParaRPr xmlns:a="http://schemas.openxmlformats.org/drawingml/2006/main"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00674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86DF-E62F-426C-8F0A-D4EC4A37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84148" cy="169068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منظور تمريض صحة الطفل</a:t>
            </a: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FF3DA-9E23-454F-8F8B-55848F98F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061802"/>
          </a:xfrm>
        </p:spPr>
        <p:txBody>
          <a:bodyPr>
            <a:normAutofit/>
          </a:bodyPr>
          <a:lstStyle/>
          <a:p>
            <a:pPr xmlns:a="http://schemas.openxmlformats.org/drawingml/2006/main" marL="0" indent="0" algn="just">
              <a:lnSpc>
                <a:spcPct val="110000"/>
              </a:lnSpc>
              <a:buNone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مشاكل صحية في مرحلة الطفولة:</a:t>
            </a:r>
          </a:p>
          <a:p>
            <a:pPr xmlns:a="http://schemas.openxmlformats.org/drawingml/2006/main" algn="just">
              <a:lnSpc>
                <a:spcPct val="110000"/>
              </a:lnSpc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الأذى الجسدي والعنف</a:t>
            </a:r>
          </a:p>
          <a:p>
            <a:pPr xmlns:a="http://schemas.openxmlformats.org/drawingml/2006/main" algn="just">
              <a:lnSpc>
                <a:spcPct val="110000"/>
              </a:lnSpc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السمنة وزيادة الوزن ومرض السكري من النوع الثاني</a:t>
            </a:r>
          </a:p>
          <a:p>
            <a:pPr xmlns:a="http://schemas.openxmlformats.org/drawingml/2006/main" algn="just">
              <a:lnSpc>
                <a:spcPct val="110000"/>
              </a:lnSpc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تعاطي التبغ وتعاطي المخدرات</a:t>
            </a:r>
          </a:p>
          <a:p>
            <a:pPr xmlns:a="http://schemas.openxmlformats.org/drawingml/2006/main" algn="just">
              <a:lnSpc>
                <a:spcPct val="110000"/>
              </a:lnSpc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مشاكل الصحة العقلية</a:t>
            </a:r>
          </a:p>
          <a:p>
            <a:pPr xmlns:a="http://schemas.openxmlformats.org/drawingml/2006/main" algn="just">
              <a:lnSpc>
                <a:spcPct val="110000"/>
              </a:lnSpc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وفيات الرضع والأطفال</a:t>
            </a:r>
          </a:p>
          <a:p>
            <a:pPr xmlns:a="http://schemas.openxmlformats.org/drawingml/2006/main" algn="just">
              <a:lnSpc>
                <a:spcPct val="110000"/>
              </a:lnSpc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الأمراض في مرحلة الطفولة: تشكل أمراض الجهاز التنفسي ما يقرب من 50% من جميع الحالات الحادة</a:t>
            </a:r>
          </a:p>
        </p:txBody>
      </p:sp>
    </p:spTree>
    <p:extLst>
      <p:ext uri="{BB962C8B-B14F-4D97-AF65-F5344CB8AC3E}">
        <p14:creationId xmlns:p14="http://schemas.microsoft.com/office/powerpoint/2010/main" val="2319014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86DF-E62F-426C-8F0A-D4EC4A37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84148" cy="169068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التواصل مع الاطفال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FF3DA-9E23-454F-8F8B-55848F98F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032374"/>
          </a:xfrm>
        </p:spPr>
        <p:txBody>
          <a:bodyPr>
            <a:no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طرق التفكير في التواصل مع الأطفال:</a:t>
            </a:r>
          </a:p>
          <a:p>
            <a:pPr xmlns:a="http://schemas.openxmlformats.org/drawingml/2006/main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على الرغم من أن الأطفال لا يتكلمون إلا أنهم يتمتعون بقدرة قوية على التواصل.</a:t>
            </a:r>
          </a:p>
          <a:p>
            <a:pPr xmlns:a="http://schemas.openxmlformats.org/drawingml/2006/main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عند محاولة فهم عالم الأطفال، من </a:t>
            </a:r>
            <a:r xmlns:a="http://schemas.openxmlformats.org/drawingml/2006/main">
              <a:rPr lang="ar" sz="3200" b="0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المهم </a:t>
            </a:r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xmlns:a="http://schemas.openxmlformats.org/drawingml/2006/main" marL="514350" indent="-514350">
              <a:buFont typeface="+mj-lt"/>
              <a:buAutoNum type="alphaLcPeriod"/>
              <a:bidi/>
            </a:pPr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التفاعل مع الطفل</a:t>
            </a:r>
          </a:p>
          <a:p>
            <a:pPr xmlns:a="http://schemas.openxmlformats.org/drawingml/2006/main" marL="514350" indent="-514350">
              <a:buFont typeface="+mj-lt"/>
              <a:buAutoNum type="alphaLcPeriod"/>
              <a:bidi/>
            </a:pPr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احتضانهم</a:t>
            </a:r>
          </a:p>
          <a:p>
            <a:pPr xmlns:a="http://schemas.openxmlformats.org/drawingml/2006/main" marL="514350" indent="-514350">
              <a:buFont typeface="+mj-lt"/>
              <a:buAutoNum type="alphaLcPeriod"/>
              <a:bidi/>
            </a:pPr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التحدث معهم</a:t>
            </a:r>
          </a:p>
          <a:p>
            <a:pPr xmlns:a="http://schemas.openxmlformats.org/drawingml/2006/main" marL="514350" indent="-514350">
              <a:buFont typeface="+mj-lt"/>
              <a:buAutoNum type="alphaLcPeriod"/>
              <a:bidi/>
            </a:pPr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مراقبتهم أثناء إطعامهم والاستحمام</a:t>
            </a:r>
          </a:p>
          <a:p>
            <a:pPr xmlns:a="http://schemas.openxmlformats.org/drawingml/2006/main" marL="514350" indent="-514350">
              <a:buFont typeface="+mj-lt"/>
              <a:buAutoNum type="alphaLcPeriod"/>
              <a:bidi/>
            </a:pPr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مراقبة استجابات أجسادهم في عدد من المواقف المختلفة.</a:t>
            </a:r>
            <a:endParaRPr xmlns:a="http://schemas.openxmlformats.org/drawingml/2006/main"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89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86DF-E62F-426C-8F0A-D4EC4A37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84148" cy="169068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التواصل مع الاطفال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FF3DA-9E23-454F-8F8B-55848F98F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52" y="1519310"/>
            <a:ext cx="12084148" cy="5338689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طرق التفكير في التواصل مع الأطفال الصغار</a:t>
            </a:r>
            <a:endParaRPr xmlns:a="http://schemas.openxmlformats.org/drawingml/2006/main"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b="1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استراتيجيات إيجابية</a:t>
            </a:r>
          </a:p>
          <a:p>
            <a:r xmlns:a="http://schemas.openxmlformats.org/drawingml/2006/main">
              <a:rPr lang="ar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يلعب</a:t>
            </a:r>
          </a:p>
          <a:p>
            <a:r xmlns:a="http://schemas.openxmlformats.org/drawingml/2006/main">
              <a:rPr lang="ar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يدّعي</a:t>
            </a:r>
          </a:p>
          <a:p>
            <a:r xmlns:a="http://schemas.openxmlformats.org/drawingml/2006/main">
              <a:rPr lang="ar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اصنع الوجوه</a:t>
            </a:r>
          </a:p>
          <a:p>
            <a:r xmlns:a="http://schemas.openxmlformats.org/drawingml/2006/main">
              <a:rPr lang="ar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شاهد لغة الجسد</a:t>
            </a:r>
          </a:p>
          <a:p>
            <a:r xmlns:a="http://schemas.openxmlformats.org/drawingml/2006/main">
              <a:rPr lang="ar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ابحث عن السلوك الاستكشافي</a:t>
            </a:r>
          </a:p>
          <a:p>
            <a:r xmlns:a="http://schemas.openxmlformats.org/drawingml/2006/main">
              <a:rPr lang="ar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أين يشعرون بالأمان؟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CE5DD7-47FA-475C-9B8B-2A4FAD1E9352}"/>
              </a:ext>
            </a:extLst>
          </p:cNvPr>
          <p:cNvSpPr txBox="1"/>
          <p:nvPr/>
        </p:nvSpPr>
        <p:spPr>
          <a:xfrm>
            <a:off x="6443003" y="2310606"/>
            <a:ext cx="56411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 xmlns:a="http://schemas.openxmlformats.org/drawingml/2006/main">
              <a:rPr lang="ar" sz="3600" b="1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شاهد</a:t>
            </a:r>
          </a:p>
          <a:p>
            <a:pPr xmlns:a="http://schemas.openxmlformats.org/drawingml/2006/main" marL="571500" indent="-571500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استكشاف السلوك</a:t>
            </a:r>
          </a:p>
          <a:p>
            <a:pPr xmlns:a="http://schemas.openxmlformats.org/drawingml/2006/main" marL="571500" indent="-571500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البحث عن القرب</a:t>
            </a:r>
          </a:p>
          <a:p>
            <a:pPr xmlns:a="http://schemas.openxmlformats.org/drawingml/2006/main" marL="571500" indent="-571500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الوعي بأنفسهم</a:t>
            </a:r>
          </a:p>
          <a:p>
            <a:endParaRPr lang="en-US" b="0" i="0" dirty="0">
              <a:solidFill>
                <a:srgbClr val="444444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7581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86DF-E62F-426C-8F0A-D4EC4A37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84148" cy="169068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التواصل مع الاطفال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FF3DA-9E23-454F-8F8B-55848F98F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48972"/>
            <a:ext cx="12309231" cy="5409027"/>
          </a:xfrm>
        </p:spPr>
        <p:txBody>
          <a:bodyPr>
            <a:normAutofit fontScale="92500" lnSpcReduction="20000"/>
          </a:bodyPr>
          <a:lstStyle/>
          <a:p>
            <a:pPr xmlns:a="http://schemas.openxmlformats.org/drawingml/2006/main" marL="0" indent="0" algn="ctr">
              <a:buNone/>
              <a:bidi/>
            </a:pPr>
            <a:r xmlns:a="http://schemas.openxmlformats.org/drawingml/2006/main">
              <a:rPr lang="ar" sz="4000" b="1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طرق التواصل مع أطفال المدارس الابتدائية من سن 4 إلى 8 سنوات</a:t>
            </a:r>
          </a:p>
          <a:p>
            <a:pPr xmlns:a="http://schemas.openxmlformats.org/drawingml/2006/main" marL="514350" indent="-514350">
              <a:buFont typeface="+mj-lt"/>
              <a:buAutoNum type="arabicPeriod"/>
              <a:bidi/>
            </a:pPr>
            <a:r xmlns:a="http://schemas.openxmlformats.org/drawingml/2006/main">
              <a:rPr lang="ar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الكثير من </a:t>
            </a:r>
            <a:r xmlns:a="http://schemas.openxmlformats.org/drawingml/2006/main">
              <a:rPr lang="ar" sz="4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الرسم ولعب الألعاب ورواية القصص</a:t>
            </a:r>
            <a:endParaRPr xmlns:a="http://schemas.openxmlformats.org/drawingml/2006/main" lang="en-US" sz="40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xmlns:a="http://schemas.openxmlformats.org/drawingml/2006/main" marL="514350" indent="-514350">
              <a:buFont typeface="+mj-lt"/>
              <a:buAutoNum type="arabicPeriod"/>
              <a:bidi/>
            </a:pPr>
            <a:r xmlns:a="http://schemas.openxmlformats.org/drawingml/2006/main">
              <a:rPr lang="ar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اصنع اشياء</a:t>
            </a:r>
          </a:p>
          <a:p>
            <a:pPr xmlns:a="http://schemas.openxmlformats.org/drawingml/2006/main" marL="514350" indent="-514350">
              <a:buFont typeface="+mj-lt"/>
              <a:buAutoNum type="arabicPeriod"/>
              <a:bidi/>
            </a:pPr>
            <a:r xmlns:a="http://schemas.openxmlformats.org/drawingml/2006/main">
              <a:rPr lang="ar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اللبس</a:t>
            </a:r>
          </a:p>
          <a:p>
            <a:pPr xmlns:a="http://schemas.openxmlformats.org/drawingml/2006/main" marL="514350" indent="-514350">
              <a:buFont typeface="+mj-lt"/>
              <a:buAutoNum type="arabicPeriod"/>
              <a:bidi/>
            </a:pPr>
            <a:r xmlns:a="http://schemas.openxmlformats.org/drawingml/2006/main">
              <a:rPr lang="ar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تجنب الأسئلة المتعددة أو المعقدة</a:t>
            </a:r>
          </a:p>
          <a:p>
            <a:pPr xmlns:a="http://schemas.openxmlformats.org/drawingml/2006/main" marL="514350" indent="-514350">
              <a:buFont typeface="+mj-lt"/>
              <a:buAutoNum type="arabicPeriod"/>
              <a:bidi/>
            </a:pPr>
            <a:r xmlns:a="http://schemas.openxmlformats.org/drawingml/2006/main">
              <a:rPr lang="ar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امنحهم الفرصة للتحدث بصيغة الشخص الثالث</a:t>
            </a:r>
          </a:p>
          <a:p>
            <a:pPr xmlns:a="http://schemas.openxmlformats.org/drawingml/2006/main" marL="514350" indent="-514350">
              <a:buFont typeface="+mj-lt"/>
              <a:buAutoNum type="arabicPeriod"/>
              <a:bidi/>
            </a:pPr>
            <a:r xmlns:a="http://schemas.openxmlformats.org/drawingml/2006/main">
              <a:rPr lang="ar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دعهم يتحركون إذا احتاجوا إلى ذلك</a:t>
            </a:r>
          </a:p>
          <a:p>
            <a:pPr xmlns:a="http://schemas.openxmlformats.org/drawingml/2006/main" marL="514350" indent="-514350">
              <a:buFont typeface="+mj-lt"/>
              <a:buAutoNum type="arabicPeriod"/>
              <a:bidi/>
            </a:pPr>
            <a:r xmlns:a="http://schemas.openxmlformats.org/drawingml/2006/main">
              <a:rPr lang="ar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استخدم الصور</a:t>
            </a:r>
          </a:p>
          <a:p>
            <a:pPr xmlns:a="http://schemas.openxmlformats.org/drawingml/2006/main" marL="514350" indent="-514350">
              <a:buFont typeface="+mj-lt"/>
              <a:buAutoNum type="arabicPeriod"/>
              <a:bidi/>
            </a:pPr>
            <a:r xmlns:a="http://schemas.openxmlformats.org/drawingml/2006/main">
              <a:rPr lang="ar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اللعب بالرمل</a:t>
            </a:r>
          </a:p>
          <a:p>
            <a:pPr xmlns:a="http://schemas.openxmlformats.org/drawingml/2006/main" marL="514350" indent="-514350">
              <a:buFont typeface="+mj-lt"/>
              <a:buAutoNum type="arabicPeriod"/>
              <a:bidi/>
            </a:pPr>
            <a:r xmlns:a="http://schemas.openxmlformats.org/drawingml/2006/main">
              <a:rPr lang="ar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رقص</a:t>
            </a:r>
            <a:endParaRPr xmlns:a="http://schemas.openxmlformats.org/drawingml/2006/main" lang="en-US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4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86DF-E62F-426C-8F0A-D4EC4A37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84148" cy="169068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التواصل مع الاطفال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FF3DA-9E23-454F-8F8B-55848F98F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85461"/>
            <a:ext cx="12295163" cy="5572538"/>
          </a:xfrm>
        </p:spPr>
        <p:txBody>
          <a:bodyPr>
            <a:no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b="1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طرق التواصل مع الأطفال الأكبر سنًا - 8 سنوات فما فوق.</a:t>
            </a:r>
          </a:p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اصنعوا قصصًا مصورة معًا</a:t>
            </a:r>
          </a:p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كتابة </a:t>
            </a:r>
            <a:r xmlns:a="http://schemas.openxmlformats.org/drawingml/2006/main">
              <a:rPr lang="ar" sz="32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المسرحيات، ومجلات الكتب الفنية/القصصية</a:t>
            </a:r>
            <a:endParaRPr xmlns:a="http://schemas.openxmlformats.org/drawingml/2006/main" lang="en-US" sz="32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استخدم التكنولوجيا</a:t>
            </a:r>
          </a:p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نجاح الرسم البياني</a:t>
            </a:r>
          </a:p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الموسيقى وكلمات الأغاني المفضلة</a:t>
            </a:r>
          </a:p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اكتب الأشياء</a:t>
            </a:r>
          </a:p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امنحهم مساحة للتفكير في إجاباتهم</a:t>
            </a:r>
          </a:p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لا تبالغ في تصحيحهم</a:t>
            </a:r>
          </a:p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أجب على أسئلتهم بصراحة</a:t>
            </a:r>
          </a:p>
        </p:txBody>
      </p:sp>
    </p:spTree>
    <p:extLst>
      <p:ext uri="{BB962C8B-B14F-4D97-AF65-F5344CB8AC3E}">
        <p14:creationId xmlns:p14="http://schemas.microsoft.com/office/powerpoint/2010/main" val="3004448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F10A-E50F-47CE-9257-BBC19084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التواصل مع الاطفال</a:t>
            </a:r>
            <a:endParaRPr xmlns:a="http://schemas.openxmlformats.org/drawingml/2006/main"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5A150-A2A1-4876-8B74-A1C899DD5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5582"/>
            <a:ext cx="12192000" cy="5282417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b="1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طرق التواصل مع المراهقين:</a:t>
            </a:r>
          </a:p>
          <a:p>
            <a:r xmlns:a="http://schemas.openxmlformats.org/drawingml/2006/main">
              <a:rPr lang="ar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اختر بيئة آمنة</a:t>
            </a:r>
          </a:p>
          <a:p>
            <a:r xmlns:a="http://schemas.openxmlformats.org/drawingml/2006/main">
              <a:rPr lang="ar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كن واضحًا بشأن ما سيحدث للمعلومات</a:t>
            </a:r>
          </a:p>
          <a:p>
            <a:r xmlns:a="http://schemas.openxmlformats.org/drawingml/2006/main">
              <a:rPr lang="ar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تحقق مما إذا كان هناك أي مناطق محظورة</a:t>
            </a:r>
          </a:p>
          <a:p>
            <a:r xmlns:a="http://schemas.openxmlformats.org/drawingml/2006/main">
              <a:rPr lang="ar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نتوقع أن يتم "اللعب"</a:t>
            </a:r>
          </a:p>
          <a:p>
            <a:r xmlns:a="http://schemas.openxmlformats.org/drawingml/2006/main">
              <a:rPr lang="ar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استخدم الفن والمحادثة معًا</a:t>
            </a:r>
          </a:p>
          <a:p>
            <a:r xmlns:a="http://schemas.openxmlformats.org/drawingml/2006/main">
              <a:rPr lang="ar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استخدم الموسيقى والمحادثة معًا</a:t>
            </a:r>
          </a:p>
          <a:p>
            <a:r xmlns:a="http://schemas.openxmlformats.org/drawingml/2006/main">
              <a:rPr lang="ar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استخدم الفيلم والمحادثة معًا</a:t>
            </a:r>
          </a:p>
        </p:txBody>
      </p:sp>
    </p:spTree>
    <p:extLst>
      <p:ext uri="{BB962C8B-B14F-4D97-AF65-F5344CB8AC3E}">
        <p14:creationId xmlns:p14="http://schemas.microsoft.com/office/powerpoint/2010/main" val="4290236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F10A-E50F-47CE-9257-BBC19084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التواصل مع الاطفال</a:t>
            </a:r>
            <a:endParaRPr xmlns:a="http://schemas.openxmlformats.org/drawingml/2006/main"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5A150-A2A1-4876-8B74-A1C899DD5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5582"/>
            <a:ext cx="12192000" cy="5282417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b="1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طرق التواصل مع المراهقين:</a:t>
            </a:r>
          </a:p>
          <a:p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دعهم يكتبون</a:t>
            </a:r>
          </a:p>
          <a:p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شارك ملاحظاتك</a:t>
            </a:r>
          </a:p>
          <a:p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تحديهم</a:t>
            </a:r>
          </a:p>
          <a:p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استخدم كلمات المشاعر</a:t>
            </a:r>
          </a:p>
          <a:p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تقدم الخريطة</a:t>
            </a:r>
          </a:p>
          <a:p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أعطيهم معلومات مكتوبة</a:t>
            </a:r>
          </a:p>
          <a:p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وضع الخطط معًا</a:t>
            </a:r>
          </a:p>
          <a:p>
            <a:r xmlns:a="http://schemas.openxmlformats.org/drawingml/2006/main">
              <a:rPr lang="ar" sz="32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قابلهم في منتصف الطريق كلما أمكنك</a:t>
            </a:r>
            <a:endParaRPr xmlns:a="http://schemas.openxmlformats.org/drawingml/2006/main"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92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2F7D-4AF6-40F6-A1B8-6B11EB4F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04756"/>
          </a:xfrm>
        </p:spPr>
        <p:txBody>
          <a:bodyPr/>
          <a:lstStyle/>
          <a:p>
            <a:r xmlns:a="http://schemas.openxmlformats.org/drawingml/2006/main">
              <a:rPr kumimoji="0" lang="ar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التواصل مع الاطفال</a:t>
            </a:r>
            <a:endParaRPr xmlns:a="http://schemas.openxmlformats.org/drawingml/2006/main"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C7DE4-E688-4EEB-BC90-40E20C6A8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1825624"/>
            <a:ext cx="12079458" cy="5032375"/>
          </a:xfrm>
        </p:spPr>
        <p:txBody>
          <a:bodyPr>
            <a:normAutofit/>
          </a:bodyPr>
          <a:lstStyle/>
          <a:p>
            <a:pPr xmlns:a="http://schemas.openxmlformats.org/drawingml/2006/main" marL="0" indent="0" algn="ctr">
              <a:buNone/>
              <a:bidi/>
            </a:pPr>
            <a:r xmlns:a="http://schemas.openxmlformats.org/drawingml/2006/main">
              <a:rPr lang="ar" sz="4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الوقت: يحتاج الأطفال والشباب إلى الوقت للتواصل</a:t>
            </a:r>
          </a:p>
          <a:p>
            <a:pPr xmlns:a="http://schemas.openxmlformats.org/drawingml/2006/main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حان الوقت للشعور بالأمان</a:t>
            </a:r>
          </a:p>
          <a:p>
            <a:pPr xmlns:a="http://schemas.openxmlformats.org/drawingml/2006/main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حان الوقت للتعرف عليك</a:t>
            </a:r>
          </a:p>
          <a:p>
            <a:pPr xmlns:a="http://schemas.openxmlformats.org/drawingml/2006/main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حان الوقت لكي نثق بك</a:t>
            </a:r>
          </a:p>
          <a:p>
            <a:pPr xmlns:a="http://schemas.openxmlformats.org/drawingml/2006/main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sz="40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حان الوقت للتعرف على أنفسهم</a:t>
            </a:r>
            <a:endParaRPr xmlns:a="http://schemas.openxmlformats.org/drawingml/2006/main"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75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7E242-A0D6-4EFB-A58A-2646633F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40677"/>
            <a:ext cx="12065391" cy="1550011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kumimoji="0" lang="ar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التواصل مع الأطفال </a:t>
            </a:r>
            <a:br xmlns:a="http://schemas.openxmlformats.org/drawingml/2006/main"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حاول تجنب</a:t>
            </a:r>
            <a:endParaRPr xmlns:a="http://schemas.openxmlformats.org/drawingml/2006/main"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50411-AE0B-4CE2-A18E-076A4850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1825624"/>
            <a:ext cx="12065391" cy="5032375"/>
          </a:xfrm>
        </p:spPr>
        <p:txBody>
          <a:bodyPr>
            <a:normAutofit/>
          </a:bodyPr>
          <a:lstStyle/>
          <a:p>
            <a:pPr xmlns:a="http://schemas.openxmlformats.org/drawingml/2006/main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sz="400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إغلاق الاستجواب</a:t>
            </a:r>
          </a:p>
          <a:p>
            <a:pPr xmlns:a="http://schemas.openxmlformats.org/drawingml/2006/main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sz="400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الأسئلة الموجهة</a:t>
            </a:r>
          </a:p>
          <a:p>
            <a:pPr xmlns:a="http://schemas.openxmlformats.org/drawingml/2006/main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sz="400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أسئلة مقترحة</a:t>
            </a:r>
          </a:p>
          <a:p>
            <a:pPr xmlns:a="http://schemas.openxmlformats.org/drawingml/2006/main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sz="400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أسئلة معقدة</a:t>
            </a:r>
          </a:p>
          <a:p>
            <a:pPr xmlns:a="http://schemas.openxmlformats.org/drawingml/2006/main"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sz="400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الترهيب من خلال العوامل الشخصية أو البيئية</a:t>
            </a:r>
            <a:endParaRPr xmlns:a="http://schemas.openxmlformats.org/drawingml/2006/main"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41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0"/>
            <a:ext cx="11849101" cy="1417638"/>
          </a:xfrm>
        </p:spPr>
        <p:txBody>
          <a:bodyPr>
            <a:noAutofit/>
          </a:bodyPr>
          <a:lstStyle/>
          <a:p>
            <a:pPr xmlns:a="http://schemas.openxmlformats.org/drawingml/2006/main" algn="l" rtl="0">
              <a:lnSpc>
                <a:spcPct val="100000"/>
              </a:lnSpc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</a:rPr>
              <a:t>قوانين حقوق </a:t>
            </a: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+mj-cs"/>
              </a:rPr>
              <a:t>رعاية الأطفال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+mj-cs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071837" cy="5141168"/>
          </a:xfrm>
        </p:spPr>
        <p:txBody>
          <a:bodyPr>
            <a:normAutofit/>
          </a:bodyPr>
          <a:lstStyle/>
          <a:p>
            <a:pPr xmlns:a="http://schemas.openxmlformats.org/drawingml/2006/main" marL="0" indent="0" algn="l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+mj-cs"/>
              </a:rPr>
              <a:t>1. </a:t>
            </a:r>
            <a:r xmlns:a="http://schemas.openxmlformats.org/drawingml/2006/main">
              <a:rPr lang="ar" sz="3600" b="1" dirty="0">
                <a:latin typeface="Times New Roman" pitchFamily="18" charset="0"/>
                <a:cs typeface="+mj-cs"/>
              </a:rPr>
              <a:t>المساواة </a:t>
            </a:r>
            <a:r xmlns:a="http://schemas.openxmlformats.org/drawingml/2006/main">
              <a:rPr lang="ar" sz="3600" dirty="0">
                <a:latin typeface="Times New Roman" pitchFamily="18" charset="0"/>
                <a:cs typeface="+mj-cs"/>
              </a:rPr>
              <a:t>، دون تمييز على أساس العرق أو الدين أو الأصل القومي.</a:t>
            </a:r>
          </a:p>
          <a:p>
            <a:pPr xmlns:a="http://schemas.openxmlformats.org/drawingml/2006/main" marL="0" indent="0" algn="l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3600" b="1" dirty="0">
                <a:latin typeface="Times New Roman" pitchFamily="18" charset="0"/>
                <a:cs typeface="+mj-cs"/>
              </a:rPr>
              <a:t>حماية </a:t>
            </a:r>
            <a:r xmlns:a="http://schemas.openxmlformats.org/drawingml/2006/main">
              <a:rPr lang="ar" sz="3600" dirty="0">
                <a:latin typeface="Times New Roman" pitchFamily="18" charset="0"/>
                <a:cs typeface="+mj-cs"/>
              </a:rPr>
              <a:t>خاصة </a:t>
            </a:r>
            <a:r xmlns:a="http://schemas.openxmlformats.org/drawingml/2006/main">
              <a:rPr lang="ar" sz="3600" dirty="0">
                <a:latin typeface="Times New Roman" pitchFamily="18" charset="0"/>
                <a:cs typeface="+mj-cs"/>
              </a:rPr>
              <a:t>لنمو الطفل البدني والعقلي والاجتماعي.</a:t>
            </a:r>
          </a:p>
          <a:p>
            <a:pPr xmlns:a="http://schemas.openxmlformats.org/drawingml/2006/main" marL="0" indent="0" algn="l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+mj-cs"/>
              </a:rPr>
              <a:t>3. </a:t>
            </a:r>
            <a:r xmlns:a="http://schemas.openxmlformats.org/drawingml/2006/main">
              <a:rPr lang="ar" sz="3600" b="1" dirty="0">
                <a:latin typeface="Times New Roman" pitchFamily="18" charset="0"/>
                <a:cs typeface="+mj-cs"/>
              </a:rPr>
              <a:t>الاسم </a:t>
            </a:r>
            <a:r xmlns:a="http://schemas.openxmlformats.org/drawingml/2006/main">
              <a:rPr lang="ar" sz="3600" dirty="0">
                <a:latin typeface="Times New Roman" pitchFamily="18" charset="0"/>
                <a:cs typeface="+mj-cs"/>
              </a:rPr>
              <a:t>والجنسية </a:t>
            </a:r>
            <a:r xmlns:a="http://schemas.openxmlformats.org/drawingml/2006/main">
              <a:rPr lang="ar" sz="3600" dirty="0">
                <a:latin typeface="Times New Roman" pitchFamily="18" charset="0"/>
                <a:cs typeface="+mj-cs"/>
              </a:rPr>
              <a:t>.</a:t>
            </a:r>
            <a:r xmlns:a="http://schemas.openxmlformats.org/drawingml/2006/main">
              <a:rPr lang="ar" sz="3600" b="1" dirty="0">
                <a:latin typeface="Times New Roman" pitchFamily="18" charset="0"/>
                <a:cs typeface="+mj-cs"/>
              </a:rPr>
              <a:t>​</a:t>
            </a:r>
          </a:p>
          <a:p>
            <a:pPr xmlns:a="http://schemas.openxmlformats.org/drawingml/2006/main" marL="0" indent="0" algn="l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+mj-cs"/>
              </a:rPr>
              <a:t>4. </a:t>
            </a:r>
            <a:r xmlns:a="http://schemas.openxmlformats.org/drawingml/2006/main">
              <a:rPr lang="ar" sz="3600" b="1" dirty="0">
                <a:latin typeface="Times New Roman" pitchFamily="18" charset="0"/>
                <a:cs typeface="+mj-cs"/>
              </a:rPr>
              <a:t>التغذية الكافية </a:t>
            </a:r>
            <a:r xmlns:a="http://schemas.openxmlformats.org/drawingml/2006/main">
              <a:rPr lang="ar" sz="3600" dirty="0">
                <a:latin typeface="Times New Roman" pitchFamily="18" charset="0"/>
                <a:cs typeface="+mj-cs"/>
              </a:rPr>
              <a:t>والسكن والخدمات الطبية.</a:t>
            </a:r>
          </a:p>
        </p:txBody>
      </p:sp>
    </p:spTree>
    <p:extLst>
      <p:ext uri="{BB962C8B-B14F-4D97-AF65-F5344CB8AC3E}">
        <p14:creationId xmlns:p14="http://schemas.microsoft.com/office/powerpoint/2010/main" val="14028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C584-5C37-4AD8-8E39-3DF6BC2B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الوحدة 1 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مقدمة في تمريض صحة الطفل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9179B-E251-4F2F-ABF1-F1549A579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" y="1825625"/>
            <a:ext cx="11985675" cy="5032374"/>
          </a:xfrm>
        </p:spPr>
        <p:txBody>
          <a:bodyPr/>
          <a:lstStyle/>
          <a:p>
            <a:pPr xmlns:a="http://schemas.openxmlformats.org/drawingml/2006/main" marL="0" indent="0" algn="ctr">
              <a:buNone/>
              <a:bidi/>
            </a:pPr>
            <a:r xmlns:a="http://schemas.openxmlformats.org/drawingml/2006/main">
              <a:rPr lang="a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أدوار وخصائص ممرضة الأطفال</a:t>
            </a:r>
          </a:p>
          <a:p>
            <a:pPr xmlns:a="http://schemas.openxmlformats.org/drawingml/2006/main" marL="0" indent="0" algn="ctr">
              <a:buNone/>
              <a:bidi/>
            </a:pPr>
            <a:r xmlns:a="http://schemas.openxmlformats.org/drawingml/2006/main">
              <a:rPr lang="a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التواصل مع طب الأطفال</a:t>
            </a:r>
          </a:p>
          <a:p>
            <a:pPr xmlns:a="http://schemas.openxmlformats.org/drawingml/2006/main" marL="914400" indent="-914400" algn="ctr">
              <a:buAutoNum type="arabicPeriod" startAt="3"/>
              <a:bidi/>
            </a:pPr>
            <a:r xmlns:a="http://schemas.openxmlformats.org/drawingml/2006/main">
              <a:rPr lang="a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منظور التمريض في مجال صحة الطفل</a:t>
            </a:r>
          </a:p>
          <a:p>
            <a:pPr xmlns:a="http://schemas.openxmlformats.org/drawingml/2006/main" marL="914400" indent="-914400" algn="ctr">
              <a:buAutoNum type="arabicPeriod" startAt="3"/>
              <a:bidi/>
            </a:pPr>
            <a:r xmlns:a="http://schemas.openxmlformats.org/drawingml/2006/main">
              <a:rPr lang="a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مواثيق حقوق الطفل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37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69" y="0"/>
            <a:ext cx="11913577" cy="1417638"/>
          </a:xfrm>
        </p:spPr>
        <p:txBody>
          <a:bodyPr>
            <a:noAutofit/>
          </a:bodyPr>
          <a:lstStyle/>
          <a:p>
            <a:pPr xmlns:a="http://schemas.openxmlformats.org/drawingml/2006/main">
              <a:lnSpc>
                <a:spcPct val="100000"/>
              </a:lnSpc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</a:rPr>
              <a:t>قوانين حقوق رعاية الأطفال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69" y="1600200"/>
            <a:ext cx="11913577" cy="5257800"/>
          </a:xfrm>
        </p:spPr>
        <p:txBody>
          <a:bodyPr>
            <a:normAutofit/>
          </a:bodyPr>
          <a:lstStyle/>
          <a:p>
            <a:pPr xmlns:a="http://schemas.openxmlformats.org/drawingml/2006/main" marL="0" indent="0" algn="l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b="1" dirty="0">
                <a:latin typeface="Times New Roman" pitchFamily="18" charset="0"/>
                <a:cs typeface="+mj-cs"/>
              </a:rPr>
              <a:t>التعليم </a:t>
            </a:r>
            <a:r xmlns:a="http://schemas.openxmlformats.org/drawingml/2006/main">
              <a:rPr lang="ar" sz="4000" dirty="0">
                <a:latin typeface="Times New Roman" pitchFamily="18" charset="0"/>
                <a:cs typeface="+mj-cs"/>
              </a:rPr>
              <a:t>والعلاج </a:t>
            </a:r>
            <a:r xmlns:a="http://schemas.openxmlformats.org/drawingml/2006/main">
              <a:rPr lang="ar" sz="4000" dirty="0">
                <a:latin typeface="Times New Roman" pitchFamily="18" charset="0"/>
                <a:cs typeface="+mj-cs"/>
              </a:rPr>
              <a:t>الخاص عندما يكون الطفل معاقًا جسديًا أو عقليًا.</a:t>
            </a:r>
          </a:p>
          <a:p>
            <a:pPr xmlns:a="http://schemas.openxmlformats.org/drawingml/2006/main" marL="0" indent="0" algn="l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+mj-cs"/>
              </a:rPr>
              <a:t>6. التفهم </a:t>
            </a:r>
            <a:r xmlns:a="http://schemas.openxmlformats.org/drawingml/2006/main">
              <a:rPr lang="ar" sz="4000" b="1" dirty="0">
                <a:latin typeface="Times New Roman" pitchFamily="18" charset="0"/>
                <a:cs typeface="+mj-cs"/>
              </a:rPr>
              <a:t>والمحبة </a:t>
            </a:r>
            <a:r xmlns:a="http://schemas.openxmlformats.org/drawingml/2006/main">
              <a:rPr lang="ar" sz="4000" dirty="0">
                <a:latin typeface="Times New Roman" pitchFamily="18" charset="0"/>
                <a:cs typeface="+mj-cs"/>
              </a:rPr>
              <a:t>من قبل الوالدين والمجتمع.</a:t>
            </a:r>
          </a:p>
          <a:p>
            <a:pPr xmlns:a="http://schemas.openxmlformats.org/drawingml/2006/main" marL="0" indent="0" algn="l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+mj-cs"/>
              </a:rPr>
              <a:t>7. </a:t>
            </a:r>
            <a:r xmlns:a="http://schemas.openxmlformats.org/drawingml/2006/main">
              <a:rPr lang="ar" sz="4000" b="1" dirty="0">
                <a:latin typeface="Times New Roman" pitchFamily="18" charset="0"/>
                <a:cs typeface="+mj-cs"/>
              </a:rPr>
              <a:t>الأنشطة الترفيهية </a:t>
            </a:r>
            <a:r xmlns:a="http://schemas.openxmlformats.org/drawingml/2006/main">
              <a:rPr lang="ar" sz="4000" dirty="0">
                <a:latin typeface="Times New Roman" pitchFamily="18" charset="0"/>
                <a:cs typeface="+mj-cs"/>
              </a:rPr>
              <a:t>والتعليم المجاني.</a:t>
            </a:r>
          </a:p>
          <a:p>
            <a:pPr xmlns:a="http://schemas.openxmlformats.org/drawingml/2006/main" marL="0" indent="0" algn="l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+mj-cs"/>
              </a:rPr>
              <a:t>8. كن من </a:t>
            </a:r>
            <a:r xmlns:a="http://schemas.openxmlformats.org/drawingml/2006/main">
              <a:rPr lang="ar" sz="4000" b="1" dirty="0">
                <a:latin typeface="Times New Roman" pitchFamily="18" charset="0"/>
                <a:cs typeface="+mj-cs"/>
              </a:rPr>
              <a:t>أوائل </a:t>
            </a:r>
            <a:r xmlns:a="http://schemas.openxmlformats.org/drawingml/2006/main">
              <a:rPr lang="ar" sz="4000" dirty="0">
                <a:latin typeface="Times New Roman" pitchFamily="18" charset="0"/>
                <a:cs typeface="+mj-cs"/>
              </a:rPr>
              <a:t>المستفيدين </a:t>
            </a:r>
            <a:r xmlns:a="http://schemas.openxmlformats.org/drawingml/2006/main">
              <a:rPr lang="ar" sz="4000" b="1" dirty="0">
                <a:latin typeface="Times New Roman" pitchFamily="18" charset="0"/>
                <a:cs typeface="+mj-cs"/>
              </a:rPr>
              <a:t>من الإغاثة </a:t>
            </a:r>
            <a:r xmlns:a="http://schemas.openxmlformats.org/drawingml/2006/main">
              <a:rPr lang="ar" sz="4000" dirty="0">
                <a:latin typeface="Times New Roman" pitchFamily="18" charset="0"/>
                <a:cs typeface="+mj-cs"/>
              </a:rPr>
              <a:t>في جميع الظروف.</a:t>
            </a:r>
          </a:p>
          <a:p>
            <a:pPr algn="l" rtl="0">
              <a:lnSpc>
                <a:spcPct val="100000"/>
              </a:lnSpc>
            </a:pPr>
            <a:endParaRPr lang="en-US" dirty="0">
              <a:latin typeface="Times New Roman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5610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8" y="0"/>
            <a:ext cx="11931160" cy="1417638"/>
          </a:xfrm>
        </p:spPr>
        <p:txBody>
          <a:bodyPr>
            <a:noAutofit/>
          </a:bodyPr>
          <a:lstStyle/>
          <a:p>
            <a:pPr xmlns:a="http://schemas.openxmlformats.org/drawingml/2006/main">
              <a:lnSpc>
                <a:spcPct val="100000"/>
              </a:lnSpc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</a:rPr>
              <a:t>قوانين حقوق رعاية الأطفال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12036669" cy="5069160"/>
          </a:xfrm>
        </p:spPr>
        <p:txBody>
          <a:bodyPr>
            <a:normAutofit/>
          </a:bodyPr>
          <a:lstStyle/>
          <a:p>
            <a:pPr xmlns:a="http://schemas.openxmlformats.org/drawingml/2006/main" marL="0" indent="0" algn="l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400" b="1" dirty="0">
                <a:latin typeface="Times New Roman" pitchFamily="18" charset="0"/>
                <a:cs typeface="+mj-cs"/>
              </a:rPr>
              <a:t>حقوق الطفل.</a:t>
            </a:r>
          </a:p>
          <a:p>
            <a:pPr xmlns:a="http://schemas.openxmlformats.org/drawingml/2006/main" marL="0" indent="0" algn="l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+mj-cs"/>
              </a:rPr>
              <a:t>9. الحماية من جميع أشكال الإهمال والقسوة </a:t>
            </a:r>
            <a:r xmlns:a="http://schemas.openxmlformats.org/drawingml/2006/main">
              <a:rPr lang="ar" sz="4400" b="1" dirty="0">
                <a:latin typeface="Times New Roman" pitchFamily="18" charset="0"/>
                <a:cs typeface="+mj-cs"/>
              </a:rPr>
              <a:t>والاستغلال </a:t>
            </a:r>
            <a:r xmlns:a="http://schemas.openxmlformats.org/drawingml/2006/main">
              <a:rPr lang="ar" sz="4400" dirty="0">
                <a:latin typeface="Times New Roman" pitchFamily="18" charset="0"/>
                <a:cs typeface="+mj-cs"/>
              </a:rPr>
              <a:t>.</a:t>
            </a:r>
          </a:p>
          <a:p>
            <a:pPr xmlns:a="http://schemas.openxmlformats.org/drawingml/2006/main" marL="0" indent="0" algn="l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+mj-cs"/>
              </a:rPr>
              <a:t>10. أن ينشأ على روح التفاهم والتسامح والصداقة بين الشعوب والأخوة العالمية.</a:t>
            </a:r>
          </a:p>
          <a:p>
            <a:pPr algn="l" rtl="0">
              <a:lnSpc>
                <a:spcPct val="100000"/>
              </a:lnSpc>
            </a:pPr>
            <a:endParaRPr lang="en-US" sz="4400" dirty="0">
              <a:latin typeface="Times New Roman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101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7286"/>
            <a:ext cx="12192000" cy="6590715"/>
          </a:xfrm>
        </p:spPr>
        <p:txBody>
          <a:bodyPr>
            <a:normAutofit fontScale="55000" lnSpcReduction="20000"/>
          </a:bodyPr>
          <a:lstStyle/>
          <a:p>
            <a:pPr xmlns:a="http://schemas.openxmlformats.org/drawingml/2006/main" marL="0" indent="0" algn="ctr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5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طب الأطفال ( </a:t>
            </a:r>
            <a:r xmlns:a="http://schemas.openxmlformats.org/drawingml/2006/main">
              <a:rPr lang="ar" sz="5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طب الأطفال </a:t>
            </a:r>
            <a:r xmlns:a="http://schemas.openxmlformats.org/drawingml/2006/main">
              <a:rPr lang="ar" sz="5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xmlns:a="http://schemas.openxmlformats.org/drawingml/2006/main" lang="en-US" sz="5800" u="sng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>
              <a:lnSpc>
                <a:spcPct val="10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5800" dirty="0">
                <a:latin typeface="Times New Roman" pitchFamily="18" charset="0"/>
                <a:cs typeface="Times New Roman" pitchFamily="18" charset="0"/>
              </a:rPr>
              <a:t>" </a:t>
            </a:r>
            <a:r xmlns:a="http://schemas.openxmlformats.org/drawingml/2006/main">
              <a:rPr lang="ar" sz="5800" dirty="0" err="1">
                <a:latin typeface="Times New Roman" pitchFamily="18" charset="0"/>
                <a:cs typeface="Times New Roman" pitchFamily="18" charset="0"/>
              </a:rPr>
              <a:t>Paedia </a:t>
            </a:r>
            <a:r xmlns:a="http://schemas.openxmlformats.org/drawingml/2006/main">
              <a:rPr lang="ar" sz="5800" dirty="0">
                <a:latin typeface="Times New Roman" pitchFamily="18" charset="0"/>
                <a:cs typeface="Times New Roman" pitchFamily="18" charset="0"/>
              </a:rPr>
              <a:t>" تعني طفل، و"iatrike" تعني طبيب.</a:t>
            </a:r>
          </a:p>
          <a:p>
            <a:pPr xmlns:a="http://schemas.openxmlformats.org/drawingml/2006/main">
              <a:lnSpc>
                <a:spcPct val="10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5800" dirty="0">
                <a:latin typeface="Times New Roman" pitchFamily="18" charset="0"/>
                <a:cs typeface="Times New Roman" pitchFamily="18" charset="0"/>
              </a:rPr>
              <a:t>يعني معالج الأطفال.</a:t>
            </a:r>
          </a:p>
          <a:p>
            <a:pPr xmlns:a="http://schemas.openxmlformats.org/drawingml/2006/main">
              <a:lnSpc>
                <a:spcPct val="10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5800" dirty="0">
                <a:latin typeface="Times New Roman" pitchFamily="18" charset="0"/>
                <a:cs typeface="Times New Roman" pitchFamily="18" charset="0"/>
              </a:rPr>
              <a:t>هو أحد التخصصات الطبية التي تهتم بالصحة البدنية والعقلية والاجتماعية للأطفال منذ الولادة وحتى سن الرشد.</a:t>
            </a:r>
          </a:p>
          <a:p>
            <a:pPr xmlns:a="http://schemas.openxmlformats.org/drawingml/2006/main" marL="0" indent="0" algn="ctr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5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طبيب أطفال</a:t>
            </a:r>
          </a:p>
          <a:p>
            <a:pPr xmlns:a="http://schemas.openxmlformats.org/drawingml/2006/main">
              <a:lnSpc>
                <a:spcPct val="10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5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 xmlns:a="http://schemas.openxmlformats.org/drawingml/2006/main">
              <a:rPr lang="ar" sz="5800" dirty="0">
                <a:latin typeface="Times New Roman" panose="02020603050405020304" pitchFamily="18" charset="0"/>
                <a:cs typeface="Times New Roman" pitchFamily="18" charset="0"/>
              </a:rPr>
              <a:t>طبيب يهتم في المقام الأول بصحة الأطفال ورفاهتهم ونموهم وهو مؤهل بشكل فريد لهذه المساعي من خلال تدريب خاص.</a:t>
            </a:r>
          </a:p>
          <a:p>
            <a:pPr xmlns:a="http://schemas.openxmlformats.org/drawingml/2006/main" algn="ctr">
              <a:lnSpc>
                <a:spcPct val="10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5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تمريض الأطفال</a:t>
            </a:r>
          </a:p>
          <a:p>
            <a:pPr xmlns:a="http://schemas.openxmlformats.org/drawingml/2006/main">
              <a:lnSpc>
                <a:spcPct val="10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5800" dirty="0">
                <a:latin typeface="Times New Roman" panose="02020603050405020304" pitchFamily="18" charset="0"/>
                <a:cs typeface="Times New Roman" pitchFamily="18" charset="0"/>
              </a:rPr>
              <a:t>هو فرع من فروع التمريض يهتم برعاية صحة الأطفال منذ الولادة وحتى سن المراهقة.</a:t>
            </a:r>
          </a:p>
          <a:p>
            <a:pPr algn="l" rtl="0">
              <a:lnSpc>
                <a:spcPct val="1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0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00FA-A43F-485C-8314-5D31428C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1943470" cy="169068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نطاق ممارسة ممرضة الأطفال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4409B-E2CA-4676-9DD8-A88FD2556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180086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a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تعريف </a:t>
            </a:r>
            <a:r xmlns:a="http://schemas.openxmlformats.org/drawingml/2006/main">
              <a:rPr lang="a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نطاق الممارسة </a:t>
            </a:r>
            <a:r xmlns:a="http://schemas.openxmlformats.org/drawingml/2006/main">
              <a:rPr lang="a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على أنه الأنشطة التي تقوم بها الممرضة في تقديم الرعاية للمرضى.</a:t>
            </a:r>
          </a:p>
          <a:p>
            <a:r xmlns:a="http://schemas.openxmlformats.org/drawingml/2006/main">
              <a:rPr lang="a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يعكس </a:t>
            </a:r>
            <a:r xmlns:a="http://schemas.openxmlformats.org/drawingml/2006/main">
              <a:rPr lang="a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نطاق الممارسة ما يلي </a:t>
            </a:r>
            <a:r xmlns:a="http://schemas.openxmlformats.org/drawingml/2006/main">
              <a:rPr lang="a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أ) أنواع المرضى الذين قد تقدم لهم الممرضة الرعاية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ب) الإجراءات وأنشطة الرعاية التي يمكنهم القيام بها</a:t>
            </a:r>
          </a:p>
        </p:txBody>
      </p:sp>
    </p:spTree>
    <p:extLst>
      <p:ext uri="{BB962C8B-B14F-4D97-AF65-F5344CB8AC3E}">
        <p14:creationId xmlns:p14="http://schemas.microsoft.com/office/powerpoint/2010/main" val="312522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6AAA-D5F9-424B-85BB-5CDEAC21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69068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أدوار ممرضة الأطفال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65968-1384-499D-963A-601E75181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1514"/>
            <a:ext cx="12192000" cy="5296485"/>
          </a:xfrm>
        </p:spPr>
        <p:txBody>
          <a:bodyPr>
            <a:normAutofit fontScale="92500" lnSpcReduction="10000"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العلاقة العلاجية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الدفاع عن الأسرة ورعايتها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3-الوقاية من الأمراض وتعزيز الصحة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تعليم الصحة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الوقاية من الإصابات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 الدعم والإرشاد.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 التنسيق والتعاون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 اتخاذ القرارات الأخلاقية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 البحث والممارسة المبنية على الأدلة (EBP)،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عملية التمريض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4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6AAA-D5F9-424B-85BB-5CDEAC21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69068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أدوار ممرضة الأطفال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65968-1384-499D-963A-601E75181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1514"/>
            <a:ext cx="12192000" cy="5296485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 رعاية الرضع والأطفال (حتى سن 18 عامًا) الذين يعانون من مشاكل صحية حادة ومزمنة في مجموعة متنوعة من المستشفيات ومراكز الرعاية الصحية المجتمعية.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 تعزيز الصحة والحفاظ عليها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 تطبيق الرعاية الفردية فيما يتعلق بالجنس والعمر ومستوى النمو والعرق والاختلافات الثقافية والفردية والانتماء العرقي والمعتقدات الروحية وأسلوب الحياة والوضع الاجتماعي والاقتصادي والإعاقة وتكوين الأسرة.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14- يتبنى الرعاية التي تركز على الأسرة ونهج الرعاية التنموية والإنسانية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0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6AAA-D5F9-424B-85BB-5CDEAC21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1"/>
            <a:ext cx="11802794" cy="1477107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خصائص ممرضة الأطفال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65968-1384-499D-963A-601E75181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2364"/>
            <a:ext cx="12192000" cy="5535636"/>
          </a:xfrm>
        </p:spPr>
        <p:txBody>
          <a:bodyPr>
            <a:normAutofit fontScale="92500" lnSpcReduction="10000"/>
          </a:bodyPr>
          <a:lstStyle/>
          <a:p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تمريض الأطفال هو تمريض يركز على الأسرة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المعرفة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ممارسة التمريض والأداء الممتاز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العمل كعضو فعال في الفريق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الصبر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مراقب جيد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 مهارات التواصل الجيدة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solidFill>
                  <a:srgbClr val="3131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 </a:t>
            </a:r>
            <a:r xmlns:a="http://schemas.openxmlformats.org/drawingml/2006/main">
              <a:rPr lang="ar" sz="3600" b="0" i="0" dirty="0">
                <a:solidFill>
                  <a:srgbClr val="3131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التعاطف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b="0" i="0" dirty="0">
                <a:solidFill>
                  <a:srgbClr val="3131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8- مهارات التفكير النقدي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b="0" i="0" dirty="0">
                <a:solidFill>
                  <a:srgbClr val="3131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9- صادق وحقيقي</a:t>
            </a:r>
          </a:p>
          <a:p>
            <a:pPr marL="0" indent="0">
              <a:buNone/>
            </a:pPr>
            <a:endParaRPr lang="en-US" sz="3600" b="0" i="0" dirty="0">
              <a:solidFill>
                <a:srgbClr val="31313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6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6AAA-D5F9-424B-85BB-5CDEAC21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1"/>
            <a:ext cx="11535508" cy="1266091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خصائص ممرضة الأطفال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65968-1384-499D-963A-601E75181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6093"/>
            <a:ext cx="12192000" cy="5591908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أحب العمل مع الأطفال والأسرة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 الحكم الجيد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 الالتزام بالدفاع عن حقوق المرضى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 المرح والبهجة وروح الفكاهة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14- الاهتمام بالتفاصيل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 مهارات حل المشكلات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16- الرغبة في التعلم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17- مهارات القيادة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 إدارة الوقت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1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86DF-E62F-426C-8F0A-D4EC4A37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84148" cy="169068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منظور تمريض صحة الطفل</a:t>
            </a: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FF3DA-9E23-454F-8F8B-55848F98F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5243"/>
            <a:ext cx="12192000" cy="5352757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الهدف الرئيسي لتمريض الأطفال هو تحسين نوعية الرعاية الصحية للأطفال وأسرهم.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تعزيز الصحة</a:t>
            </a:r>
          </a:p>
          <a:p>
            <a:pPr xmlns:a="http://schemas.openxmlformats.org/drawingml/2006/main" marL="514350" indent="-514350">
              <a:buAutoNum type="alphaLcPeriod"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تعزيز مراحل التطوير</a:t>
            </a:r>
          </a:p>
          <a:p>
            <a:pPr xmlns:a="http://schemas.openxmlformats.org/drawingml/2006/main" marL="514350" indent="-514350">
              <a:buAutoNum type="alphaLcPeriod"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تعزيز الحالة التغذوية</a:t>
            </a:r>
          </a:p>
          <a:p>
            <a:pPr xmlns:a="http://schemas.openxmlformats.org/drawingml/2006/main" marL="514350" indent="-514350">
              <a:buAutoNum type="alphaLcPeriod"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تعزيز صحة الفم</a:t>
            </a:r>
          </a:p>
          <a:p>
            <a:pPr xmlns:a="http://schemas.openxmlformats.org/drawingml/2006/main" marL="514350" indent="-514350">
              <a:buAutoNum type="alphaLcPeriod"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تعزيز التحصين</a:t>
            </a:r>
          </a:p>
          <a:p>
            <a:pPr xmlns:a="http://schemas.openxmlformats.org/drawingml/2006/main" marL="514350" indent="-514350">
              <a:buAutoNum type="alphaLcPeriod"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تعزيز الوصول إلى الرعاية الصحية</a:t>
            </a:r>
          </a:p>
          <a:p>
            <a:pPr marL="514350" indent="-514350">
              <a:buAutoNum type="alphaL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65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4889</TotalTime>
  <Words>1038</Words>
  <Application>Microsoft Office PowerPoint</Application>
  <PresentationFormat>Widescreen</PresentationFormat>
  <Paragraphs>175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Open Sans</vt:lpstr>
      <vt:lpstr>Times New Roman</vt:lpstr>
      <vt:lpstr>Wingdings</vt:lpstr>
      <vt:lpstr>Office Theme</vt:lpstr>
      <vt:lpstr>PowerPoint Presentation</vt:lpstr>
      <vt:lpstr> Unit 1  Introduction to Child Health Nursing </vt:lpstr>
      <vt:lpstr>PowerPoint Presentation</vt:lpstr>
      <vt:lpstr>Scope of Practice of Pediatric Nurse </vt:lpstr>
      <vt:lpstr>The Roles of the Pediatric nurse</vt:lpstr>
      <vt:lpstr>The Roles of the Pediatric nurse</vt:lpstr>
      <vt:lpstr>The characteristics  of the Pediatric nurse</vt:lpstr>
      <vt:lpstr>The characteristics  of the Pediatric nurse</vt:lpstr>
      <vt:lpstr> Perspective of Child Health Nursing </vt:lpstr>
      <vt:lpstr> Perspective of Child Health Nursing </vt:lpstr>
      <vt:lpstr>Communication With Children </vt:lpstr>
      <vt:lpstr>Communication With Children </vt:lpstr>
      <vt:lpstr>Communication With Children </vt:lpstr>
      <vt:lpstr>Communication With Children </vt:lpstr>
      <vt:lpstr>Communication With Children </vt:lpstr>
      <vt:lpstr>Communication With Children </vt:lpstr>
      <vt:lpstr>Communication With Children </vt:lpstr>
      <vt:lpstr>Communication With Children Try to avoid </vt:lpstr>
      <vt:lpstr> The Bills of Rights  of Children Care   </vt:lpstr>
      <vt:lpstr> The Bills of Rights  of Children Care   </vt:lpstr>
      <vt:lpstr> The Bills of Rights  of Children Care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n.shawish</dc:creator>
  <cp:lastModifiedBy>n.shawish</cp:lastModifiedBy>
  <cp:revision>179</cp:revision>
  <dcterms:created xsi:type="dcterms:W3CDTF">2022-10-24T04:41:32Z</dcterms:created>
  <dcterms:modified xsi:type="dcterms:W3CDTF">2023-12-26T06:20:17Z</dcterms:modified>
</cp:coreProperties>
</file>