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5" r:id="rId2"/>
    <p:sldId id="260" r:id="rId3"/>
    <p:sldId id="262" r:id="rId4"/>
    <p:sldId id="263" r:id="rId5"/>
    <p:sldId id="981" r:id="rId6"/>
    <p:sldId id="982" r:id="rId7"/>
    <p:sldId id="945" r:id="rId8"/>
    <p:sldId id="293" r:id="rId9"/>
    <p:sldId id="983" r:id="rId10"/>
    <p:sldId id="947" r:id="rId11"/>
    <p:sldId id="267" r:id="rId12"/>
    <p:sldId id="984" r:id="rId13"/>
    <p:sldId id="985" r:id="rId14"/>
    <p:sldId id="951" r:id="rId15"/>
    <p:sldId id="987" r:id="rId16"/>
    <p:sldId id="986" r:id="rId17"/>
    <p:sldId id="988" r:id="rId18"/>
    <p:sldId id="989" r:id="rId19"/>
    <p:sldId id="955" r:id="rId20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09900" y="1920478"/>
            <a:ext cx="1771650" cy="265152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8" y="76200"/>
            <a:ext cx="4839872" cy="6705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41288" y="647114"/>
            <a:ext cx="7652824" cy="57255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طب الأطفال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والتمريض حديثي الولادة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الوحدة 3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إصابات الولادة</a:t>
            </a:r>
          </a:p>
          <a:p>
            <a:pPr algn="ctr">
              <a:spcBef>
                <a:spcPct val="0"/>
              </a:spcBef>
              <a:defRPr/>
            </a:pPr>
            <a:br>
              <a:rPr lang="en-US" sz="3300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3300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76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0"/>
            <a:ext cx="11408899" cy="1524000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شلل العصب الحجابي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192001" cy="5257800"/>
          </a:xfrm>
        </p:spPr>
        <p:txBody>
          <a:bodyPr>
            <a:normAutofit/>
          </a:bodyPr>
          <a:lstStyle/>
          <a:p>
            <a:pPr xmlns:a="http://schemas.openxmlformats.org/drawingml/2006/main" lvl="0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في حالة حدوث الالتهاب الرئوي، يُنصح باستخدام الأكسجين والسوائل الوريدية والتغذية عن طريق الفم والمضادات الحيوية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في حالة التهوية المساعدة الثنائية بعد الولادة بفترة وجيزة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انثناء الحجاب الحاجز (شده) الممتد أو الضعيف في وقت مبكر من الشهر الثاني من العمر</a:t>
            </a: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17638"/>
            <a:ext cx="12023188" cy="5287962"/>
          </a:xfrm>
        </p:spPr>
        <p:txBody>
          <a:bodyPr>
            <a:normAutofit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ج. شلل العصب الوجهي</a:t>
            </a:r>
            <a:r xmlns:a="http://schemas.openxmlformats.org/drawingml/2006/main">
              <a:rPr lang="ar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xmlns:a="http://schemas.openxmlformats.org/drawingml/2006/main"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ناجم عن إطالة المرحلة الثانية والولادة بالملقط</a:t>
            </a:r>
          </a:p>
          <a:p>
            <a:pPr xmlns:a="http://schemas.openxmlformats.org/drawingml/2006/main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 يمكن أن يكون شلل مركزي: يقتصر على النصف السفلي أو الثلثين من الجانب المقابل</a:t>
            </a:r>
          </a:p>
          <a:p>
            <a:pPr xmlns:a="http://schemas.openxmlformats.org/drawingml/2006/main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-يمكن أن يكون محيطيًا - الجانب بأكمله من الوجه</a:t>
            </a:r>
          </a:p>
          <a:p>
            <a:pPr xmlns:a="http://schemas.openxmlformats.org/drawingml/2006/main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 عين مفتوحة باستمرار على الجانب المصاب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17638"/>
            <a:ext cx="12023188" cy="5287962"/>
          </a:xfrm>
        </p:spPr>
        <p:txBody>
          <a:bodyPr>
            <a:normAutofit fontScale="92500"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د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. شلل الحبال الصوتية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إصابة غير شائعة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يتجلى ذلك في صوت حر أو بحة مع صرير شهيق خفيف أو صرير ثنائي الجانب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تتطلب التعامل اللطيف والرضاعة الصغيرة المتكررة، وعادة ما تختفي خلال 6 أسابيع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إذا كان السبب في حدوث ذلك هو نقص الأكسجين أو النزيف في جذع الدماغ، فإنه يتطلب التنبيب الفوري، وفتح القصبة الهوائية.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هـ.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إصابات العمود الفقري والحبل الشوكي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نتيجة الولادة المقعدية وعروض الحاجب والوجه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u="sng" dirty="0">
                <a:latin typeface="Times New Roman" pitchFamily="18" charset="0"/>
                <a:cs typeface="Times New Roman" pitchFamily="18" charset="0"/>
              </a:rPr>
              <a:t>تؤدي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هذه الإصابة إلى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مولود ميت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الاكتئاب التنفسي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ارتخاء وعدم حركة الأطراف السفلية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إمساك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صدمة،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انخفاض حرارة الجسم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التقلصات والتشوهات العظمية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الشلل الدماغي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إصابات النخاع الشوكي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308295"/>
            <a:ext cx="12079458" cy="554970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-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التدابير الإنعاشية الأساسية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 في حالة كسر العمود الفقري: تقليل وتخفيف ضغط الحبل، متبوعًا بالتثبيت المناسب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-يجب تغيير موضع الأجزاء المشلولة كل ساعتين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-يجب إدخال القسطرة البولية الدائمة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-استشارات المسالك البولية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الكسور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marL="742950" lvl="0" indent="-742950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كسور الجمجمة</a:t>
            </a:r>
          </a:p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يحدث نتيجة احتكاك جمجمة الجنين بقوة بحوض الأم</a:t>
            </a:r>
          </a:p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الكسور الخطية في الجمجمة مصحوبة بتغيرات في الأنسجة الرخوة وورم دموي في الرأس</a:t>
            </a:r>
          </a:p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الكسور المنخفضة هي انبعاجات ملموسة مرئية في محيط الجمجمة الأملس (كرة تنس الطاولة)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الكسور البسيطة تشفى دون مضاعفات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كرر التصوير بالأشعة السينية خلال 2-3 أشهر للكشف المبكر عن اتساع خط الكسر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الكسور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40000" lnSpcReduction="20000"/>
          </a:bodyPr>
          <a:lstStyle/>
          <a:p>
            <a:pPr xmlns:a="http://schemas.openxmlformats.org/drawingml/2006/main" marL="0" lv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7000" b="1" dirty="0">
                <a:latin typeface="Times New Roman" pitchFamily="18" charset="0"/>
                <a:cs typeface="Times New Roman" pitchFamily="18" charset="0"/>
              </a:rPr>
              <a:t>ب. كسور الترقوة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زيادة في الولادة الآلية الناتجة عن LGA أو عسر ولادة الكتف.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يمكن ملاحظة الكسر عند تحريك الكتف بشكل ثانوي مع الإحساس بالفرقعة (الطقطقة) الملموس فوق العظم المصاب.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قد تظهر بعض الكسور الكاملة وكسور الغصن الأخضر بعد الولادة بفترة وجيزة.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ظهور مسامير واضحة في عمر 7-10 أيام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قد تتأثر حركة الذراع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يخف الألم خلال 7-10 أيام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ü"/>
              <a:bidi/>
            </a:pPr>
            <a:r xmlns:a="http://schemas.openxmlformats.org/drawingml/2006/main">
              <a:rPr lang="ar" sz="7000" dirty="0">
                <a:latin typeface="Times New Roman" pitchFamily="18" charset="0"/>
                <a:cs typeface="Times New Roman" pitchFamily="18" charset="0"/>
              </a:rPr>
              <a:t>الإدارة عن طريق تثبيت أحد الأطراف</a:t>
            </a:r>
            <a:endParaRPr xmlns:a="http://schemas.openxmlformats.org/drawingml/2006/main" lang="en-US" sz="5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48DDF-9AB8-435E-AA85-92EDF832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858" y="4290646"/>
            <a:ext cx="1322364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النزيف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marL="742950" lvl="0" indent="-742950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نزيف تحت الجافية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هو تمزق الأوردة الدماغية أو الجيوب الوريدية.</a:t>
            </a:r>
          </a:p>
          <a:p>
            <a:pPr xmlns:a="http://schemas.openxmlformats.org/drawingml/2006/main" lvl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u="sng" dirty="0">
                <a:latin typeface="Times New Roman" pitchFamily="18" charset="0"/>
                <a:cs typeface="Times New Roman" pitchFamily="18" charset="0"/>
              </a:rPr>
              <a:t>عوامل الخطر هي: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عدم التناسب الرأسي الحوضي (CPD)،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سوء العرض،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طول مدة المخاض غير الطبيعي،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الولادة المهبلية المقعدية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التسليم بمساعدة الأدوات.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يمكن أن يختلف العرض السريري من الطبيعي إلى نشاط النوبات مع التغيرات السلوكية.</a:t>
            </a:r>
          </a:p>
          <a:p>
            <a:pPr marL="742950" lvl="0" indent="-742950">
              <a:lnSpc>
                <a:spcPct val="100000"/>
              </a:lnSpc>
              <a:buAutoNum type="alphaLcPeriod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marL="742950" lvl="0" indent="-742950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نزيف تحت العنكبوتية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014D2-3737-4631-B035-4305521A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346" y="1055077"/>
            <a:ext cx="3303240" cy="36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النزيف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ب. نزيف تحت العنكبوتية</a:t>
            </a:r>
          </a:p>
          <a:p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هو نزيف وريدي في الحيز تحت العنكبوتية.</a:t>
            </a:r>
          </a:p>
          <a:p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عوامل الخطر هي: الولادة المبكرة، والصدمة، أو نقص الأكسجين.</a:t>
            </a:r>
          </a:p>
          <a:p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فهو يحتوي على أعلى معدل للنزيف داخل الجمجمة عند الأطفال حديثي الولادة.</a:t>
            </a:r>
          </a:p>
          <a:p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يتراوح العرض السريري من الطبيعي إلى النشاط النوبات.</a:t>
            </a:r>
          </a:p>
          <a:p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النتيجة عادة ما تكون جيدة.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FAF1B-BF7E-40E9-87CB-69167161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2" y="654149"/>
            <a:ext cx="2473689" cy="15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1606" cy="1417638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إصابات الولادة: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5029200"/>
          </a:xfrm>
        </p:spPr>
        <p:txBody>
          <a:bodyPr>
            <a:normAutofit/>
          </a:bodyPr>
          <a:lstStyle/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الأشعة السينية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الموجات فوق الصوتية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التصوير بالرنين المغناطيسي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التصوير المقطعي المحوسب</a:t>
            </a:r>
          </a:p>
          <a:p>
            <a:pPr>
              <a:lnSpc>
                <a:spcPct val="100000"/>
              </a:lnSpc>
            </a:pP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3"/>
          <p:cNvSpPr>
            <a:spLocks noGrp="1" noChangeArrowheads="1"/>
          </p:cNvSpPr>
          <p:nvPr>
            <p:ph idx="1"/>
          </p:nvPr>
        </p:nvSpPr>
        <p:spPr>
          <a:xfrm>
            <a:off x="-2" y="0"/>
            <a:ext cx="12192001" cy="6705600"/>
          </a:xfrm>
        </p:spPr>
        <p:txBody>
          <a:bodyPr>
            <a:normAutofit fontScale="55000" lnSpcReduction="20000"/>
          </a:bodyPr>
          <a:lstStyle/>
          <a:p>
            <a:pPr xmlns:a="http://schemas.openxmlformats.org/drawingml/2006/main" algn="ctr" rtl="0" eaLnBrk="1" hangingPunct="1">
              <a:lnSpc>
                <a:spcPct val="110000"/>
              </a:lnSpc>
              <a:buFontTx/>
              <a:buNone/>
              <a:bidi/>
            </a:pPr>
            <a:r xmlns:a="http://schemas.openxmlformats.org/drawingml/2006/main">
              <a:rPr lang="ar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إصابات الولادة</a:t>
            </a:r>
            <a:endParaRPr xmlns:a="http://schemas.openxmlformats.org/drawingml/2006/main"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إصابة الولادة هي أي حالة لها آثار سلبية على الطفل حديث الولادة نتيجة لعملية المخاض والولادة.</a:t>
            </a: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يمكن أن تؤثر هذه التأثيرات على قدرة الطفل حديث الولادة وقدرته على تنظيم الوظائف الجسدية أو العصبية</a:t>
            </a:r>
          </a:p>
          <a:p>
            <a:pPr xmlns:a="http://schemas.openxmlformats.org/drawingml/2006/main" lvl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u="sng" dirty="0">
                <a:latin typeface="Times New Roman" pitchFamily="18" charset="0"/>
                <a:cs typeface="Times New Roman" pitchFamily="18" charset="0"/>
              </a:rPr>
              <a:t>يمكن أن تشمل مواقع الإصابات ما يلي: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فروة الرأس،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جمجمة,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الضفيرة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الحبل الشوكي،</a:t>
            </a:r>
          </a:p>
          <a:p>
            <a:pPr xmlns:a="http://schemas.openxmlformats.org/drawingml/2006/main" lvl="0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الأعصاب القحفية والطرفية.</a:t>
            </a:r>
          </a:p>
          <a:p>
            <a:pPr>
              <a:lnSpc>
                <a:spcPct val="120000"/>
              </a:lnSpc>
            </a:pP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عوامل خطر الإصابات أثناء الولادة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524000"/>
            <a:ext cx="11563643" cy="5334000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itchFamily="18" charset="0"/>
              </a:rPr>
              <a:t>1. عدم التناسب بين </a:t>
            </a:r>
            <a:r xmlns:a="http://schemas.openxmlformats.org/drawingml/2006/main">
              <a:rPr lang="ar" sz="4400" dirty="0" err="1">
                <a:latin typeface="Times New Roman" panose="02020603050405020304" pitchFamily="18" charset="0"/>
                <a:cs typeface="Times New Roman" pitchFamily="18" charset="0"/>
              </a:rPr>
              <a:t>الرأس والحوض </a:t>
            </a: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(CPD)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2. عمر الحمل (LGA)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3. التسليم المتسرع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4. المخاض و/أو الولادة الطويلة بشكل غير طبيعي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5. مرض السكري لدى الأم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6. وضع الجنين عند الولادة: مقعدي، الطرف أولاً، وضع عرضي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8. الولادة الصعبة التي تتطلب تدخلاً بالأدوات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9. الأطفال حديثي الولادة الخدج</a:t>
            </a:r>
          </a:p>
          <a:p>
            <a:pPr xmlns:a="http://schemas.openxmlformats.org/drawingml/2006/main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10. آليات المخاض والولادة</a:t>
            </a: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468"/>
            <a:ext cx="12084148" cy="48917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إصابات الأنسجة الرخوة</a:t>
            </a:r>
            <a:br xmlns:a="http://schemas.openxmlformats.org/drawingml/2006/main">
              <a:rPr lang="en-US" dirty="0"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084149" cy="5440362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6600" b="1" dirty="0">
                <a:latin typeface="Times New Roman" pitchFamily="18" charset="0"/>
                <a:cs typeface="Times New Roman" pitchFamily="18" charset="0"/>
              </a:rPr>
              <a:t>رأس السكسيدانيوم</a:t>
            </a:r>
          </a:p>
          <a:p>
            <a:pPr xmlns:a="http://schemas.openxmlformats.org/drawingml/2006/main" lvl="0">
              <a:lnSpc>
                <a:spcPct val="100000"/>
              </a:lnSpc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تورم الأنسجة الرخوة في فروة الرأس</a:t>
            </a:r>
            <a:r xmlns:a="http://schemas.openxmlformats.org/drawingml/2006/main">
              <a:rPr lang="ar" sz="6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lvl="0">
              <a:lnSpc>
                <a:spcPct val="100000"/>
              </a:lnSpc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يمكن أن يتخطى الرأس خطوط الخياطة (لأنه يؤثر على فروة الرأس)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lvl="0">
              <a:lnSpc>
                <a:spcPct val="100000"/>
              </a:lnSpc>
              <a:bidi/>
            </a:pPr>
            <a:r xmlns:a="http://schemas.openxmlformats.org/drawingml/2006/main">
              <a:rPr lang="ar" sz="6600" dirty="0">
                <a:latin typeface="Times New Roman" pitchFamily="18" charset="0"/>
                <a:cs typeface="Times New Roman" pitchFamily="18" charset="0"/>
              </a:rPr>
              <a:t>حل سريع خلال 24 - 48 ساعة.</a:t>
            </a:r>
            <a:endParaRPr xmlns:a="http://schemas.openxmlformats.org/drawingml/2006/main" lang="en-US" sz="66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6600" b="1" dirty="0">
                <a:latin typeface="Times New Roman" pitchFamily="18" charset="0"/>
                <a:cs typeface="Times New Roman" pitchFamily="18" charset="0"/>
              </a:rPr>
              <a:t>ورم دموي في الرأس </a:t>
            </a:r>
            <a:r xmlns:a="http://schemas.openxmlformats.org/drawingml/2006/main">
              <a:rPr lang="ar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6600" dirty="0">
                <a:latin typeface="Times New Roman" pitchFamily="18" charset="0"/>
                <a:cs typeface="Times New Roman" pitchFamily="18" charset="0"/>
              </a:rPr>
              <a:t>تجمع الدم تحت عظم الجمجمة</a:t>
            </a:r>
          </a:p>
          <a:p>
            <a:pPr xmlns:a="http://schemas.openxmlformats.org/drawingml/2006/main" lvl="0">
              <a:lnSpc>
                <a:spcPct val="100000"/>
              </a:lnSpc>
              <a:bidi/>
            </a:pPr>
            <a:r xmlns:a="http://schemas.openxmlformats.org/drawingml/2006/main">
              <a:rPr lang="ar" sz="6600" dirty="0">
                <a:latin typeface="Times New Roman" pitchFamily="18" charset="0"/>
                <a:cs typeface="Times New Roman" pitchFamily="18" charset="0"/>
              </a:rPr>
              <a:t>لا </a:t>
            </a:r>
            <a:r xmlns:a="http://schemas.openxmlformats.org/drawingml/2006/main">
              <a:rPr lang="ar" sz="6600" u="sng" dirty="0">
                <a:latin typeface="Times New Roman" pitchFamily="18" charset="0"/>
                <a:cs typeface="Times New Roman" pitchFamily="18" charset="0"/>
              </a:rPr>
              <a:t>يتخطى </a:t>
            </a:r>
            <a:r xmlns:a="http://schemas.openxmlformats.org/drawingml/2006/main">
              <a:rPr lang="ar" sz="6600" dirty="0">
                <a:latin typeface="Times New Roman" pitchFamily="18" charset="0"/>
                <a:cs typeface="Times New Roman" pitchFamily="18" charset="0"/>
              </a:rPr>
              <a:t>خط الخياطة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677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06770"/>
            <a:ext cx="7019779" cy="5298830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أ. إصابة الضفيرة العضدية (BPI)</a:t>
            </a:r>
            <a:r xmlns:a="http://schemas.openxmlformats.org/drawingml/2006/main">
              <a:rPr lang="ar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xmlns:a="http://schemas.openxmlformats.org/drawingml/2006/main"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1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000" u="sng" dirty="0" err="1">
                <a:latin typeface="Times New Roman" pitchFamily="18" charset="0"/>
                <a:cs typeface="Times New Roman" pitchFamily="18" charset="0"/>
              </a:rPr>
              <a:t>إيرب </a:t>
            </a:r>
            <a:r xmlns:a="http://schemas.openxmlformats.org/drawingml/2006/main">
              <a:rPr lang="ar" sz="40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ويشمل الأعصاب العنقية 5 و 6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مما يؤدي إلى شلل في الجزء العلوي من الذراع.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المورو، العضلة ذات الرأسين وردود الفعل الشعاعية </a:t>
            </a: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غائبة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منعكس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القبضة </a:t>
            </a: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سليم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C63AC-6B40-49A6-AAF2-0924230F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67" y="1463750"/>
            <a:ext cx="411515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677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1" y="1659988"/>
            <a:ext cx="8243669" cy="5045611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marL="742950" lvl="0" indent="-742950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إصابة الضفيرة العضدية</a:t>
            </a:r>
            <a:r xmlns:a="http://schemas.openxmlformats.org/drawingml/2006/main">
              <a:rPr lang="ar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000" u="sng" dirty="0">
                <a:latin typeface="Times New Roman" pitchFamily="18" charset="0"/>
                <a:cs typeface="Times New Roman" pitchFamily="18" charset="0"/>
              </a:rPr>
              <a:t>شلل كلومبكي: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ويشمل العصب القحفي الثامن والعصب الصدري الأول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مما يؤدي إلى شلل في الجزء السفلي من الذراع.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العضلات الداخلية لليد والمثنيات الطويلة للمعصم والأصابع المتأثرة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عدم وجود رد فعل القبضة</a:t>
            </a:r>
          </a:p>
          <a:p>
            <a:pPr xmlns:a="http://schemas.openxmlformats.org/drawingml/2006/main" lv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ردود الفعل الوترية موجودة.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BE0F-1B8B-45C8-8F54-85927D68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1659989"/>
            <a:ext cx="3305908" cy="46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الضفيرة العضدية</a:t>
            </a:r>
            <a:endParaRPr xmlns:a="http://schemas.openxmlformats.org/drawingml/2006/main" 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 descr="C:\Users\owner\Desktop\brachial-plex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1603512"/>
            <a:ext cx="11619914" cy="525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إصابة الضفيرة العضدية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295400"/>
            <a:ext cx="12065391" cy="5562600"/>
          </a:xfrm>
        </p:spPr>
        <p:txBody>
          <a:bodyPr>
            <a:normAutofit/>
          </a:bodyPr>
          <a:lstStyle/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راحة لمدة 1-2 أسبوع للطرف المصاب</a:t>
            </a: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العلاج الطبيعي</a:t>
            </a: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ينبغي إرشاد الوالدين حول كيفية التعامل مع الطفل: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لا يوجد شد للذراع المصابة، ولا يوجد ضغط تحت الإبط.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سيتم حمل الطفل في حامل كرة القدم</a:t>
            </a: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إذا لم يتم التعافي خلال فترة 3-6 أشهر فسوف يتطلب الأمر تدخلًا جراحيًا.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إصابات الولادة: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إصابة الأعصاب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716258"/>
            <a:ext cx="12023188" cy="4989342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lv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ب. شلل العصب الحجابي والعصب الحجابي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العلامات والأعراض: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أعراض تنفسية غير مبررة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حركة محدودة أو معدومة في الطرف العلوي.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زرقة، تنفس غير منتظم ومتقطع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التنفس يكون صدريًا بالكامل تقريبًا، ولا يوجد انتفاخ في البطن</a:t>
            </a:r>
          </a:p>
          <a:p>
            <a:pPr xmlns:a="http://schemas.openxmlformats.org/drawingml/2006/main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يظهر التصوير بالموجات فوق الصوتية حركة غير طبيعية للحجاب الحاجز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978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 Risk Factors of Birth Injuries </vt:lpstr>
      <vt:lpstr> Birth Injuries Classification 1- Soft tissue injuries  </vt:lpstr>
      <vt:lpstr> Birth Injuries Classification:  2) Nerve Injury  </vt:lpstr>
      <vt:lpstr> Birth Injuries Classification:  2) Nerve Injury  </vt:lpstr>
      <vt:lpstr>Brachial plexus</vt:lpstr>
      <vt:lpstr> Managements of Brachial plexus injury </vt:lpstr>
      <vt:lpstr> Birth Injuries Classification:  2) Nerve injury  </vt:lpstr>
      <vt:lpstr> Treatment Phrenic nerve paralysis </vt:lpstr>
      <vt:lpstr> Birth Injuries Classification:  2) Nerve injury  </vt:lpstr>
      <vt:lpstr> Birth Injuries Classification:  2) Nerve injury  </vt:lpstr>
      <vt:lpstr> Birth Injuries Classification:  2) Nerve injury  </vt:lpstr>
      <vt:lpstr> Treatment Spinal cord injuries </vt:lpstr>
      <vt:lpstr> Birth Injuries Classification:  3) Fractures </vt:lpstr>
      <vt:lpstr> Birth Injuries Classification:  3) Fractures </vt:lpstr>
      <vt:lpstr> Birth Injuries Classification:  4) Hemorrhages </vt:lpstr>
      <vt:lpstr> Birth Injuries Classification:  4) Hemorrhages </vt:lpstr>
      <vt:lpstr> Diagnostics of birth injury: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180</cp:revision>
  <dcterms:created xsi:type="dcterms:W3CDTF">2022-10-24T04:41:32Z</dcterms:created>
  <dcterms:modified xsi:type="dcterms:W3CDTF">2023-12-26T06:27:22Z</dcterms:modified>
</cp:coreProperties>
</file>