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996" r:id="rId2"/>
    <p:sldId id="325" r:id="rId3"/>
    <p:sldId id="998" r:id="rId4"/>
    <p:sldId id="999" r:id="rId5"/>
    <p:sldId id="1002" r:id="rId6"/>
    <p:sldId id="330" r:id="rId7"/>
    <p:sldId id="1004" r:id="rId8"/>
    <p:sldId id="441" r:id="rId9"/>
    <p:sldId id="1009" r:id="rId10"/>
    <p:sldId id="444" r:id="rId11"/>
    <p:sldId id="448" r:id="rId12"/>
    <p:sldId id="332" r:id="rId13"/>
    <p:sldId id="451" r:id="rId14"/>
    <p:sldId id="457" r:id="rId15"/>
    <p:sldId id="455" r:id="rId16"/>
    <p:sldId id="1011" r:id="rId17"/>
    <p:sldId id="463" r:id="rId18"/>
    <p:sldId id="465" r:id="rId19"/>
    <p:sldId id="469" r:id="rId20"/>
    <p:sldId id="470" r:id="rId21"/>
    <p:sldId id="1014" r:id="rId22"/>
    <p:sldId id="475" r:id="rId23"/>
    <p:sldId id="476" r:id="rId24"/>
    <p:sldId id="477" r:id="rId25"/>
    <p:sldId id="480" r:id="rId26"/>
    <p:sldId id="1017" r:id="rId27"/>
    <p:sldId id="481" r:id="rId28"/>
    <p:sldId id="485" r:id="rId29"/>
    <p:sldId id="336" r:id="rId30"/>
    <p:sldId id="488" r:id="rId31"/>
    <p:sldId id="491" r:id="rId32"/>
    <p:sldId id="1020" r:id="rId33"/>
    <p:sldId id="499" r:id="rId34"/>
    <p:sldId id="498" r:id="rId35"/>
    <p:sldId id="501" r:id="rId36"/>
    <p:sldId id="503" r:id="rId37"/>
    <p:sldId id="532" r:id="rId38"/>
    <p:sldId id="533" r:id="rId39"/>
    <p:sldId id="338" r:id="rId40"/>
    <p:sldId id="507" r:id="rId41"/>
    <p:sldId id="512" r:id="rId42"/>
    <p:sldId id="1026" r:id="rId43"/>
    <p:sldId id="1023" r:id="rId44"/>
    <p:sldId id="519" r:id="rId45"/>
    <p:sldId id="521" r:id="rId46"/>
    <p:sldId id="1024" r:id="rId47"/>
    <p:sldId id="525" r:id="rId48"/>
    <p:sldId id="524" r:id="rId49"/>
    <p:sldId id="342" r:id="rId50"/>
    <p:sldId id="531" r:id="rId51"/>
    <p:sldId id="529" r:id="rId52"/>
    <p:sldId id="1027" r:id="rId53"/>
    <p:sldId id="1025" r:id="rId54"/>
    <p:sldId id="537" r:id="rId55"/>
    <p:sldId id="539" r:id="rId56"/>
    <p:sldId id="541" r:id="rId57"/>
    <p:sldId id="540" r:id="rId58"/>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4291" autoAdjust="0"/>
  </p:normalViewPr>
  <p:slideViewPr>
    <p:cSldViewPr snapToGrid="0">
      <p:cViewPr varScale="1">
        <p:scale>
          <a:sx n="72" d="100"/>
          <a:sy n="72" d="100"/>
        </p:scale>
        <p:origin x="636" y="78"/>
      </p:cViewPr>
      <p:guideLst/>
    </p:cSldViewPr>
  </p:slideViewPr>
  <p:outlineViewPr>
    <p:cViewPr>
      <p:scale>
        <a:sx n="33" d="100"/>
        <a:sy n="33" d="100"/>
      </p:scale>
      <p:origin x="0" y="-2424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12602" y="7272"/>
            <a:ext cx="3657600" cy="6172200"/>
          </a:xfrm>
          <a:prstGeom prst="rect">
            <a:avLst/>
          </a:prstGeom>
        </p:spPr>
      </p:pic>
      <p:sp>
        <p:nvSpPr>
          <p:cNvPr id="6" name="Title 1"/>
          <p:cNvSpPr txBox="1">
            <a:spLocks/>
          </p:cNvSpPr>
          <p:nvPr/>
        </p:nvSpPr>
        <p:spPr>
          <a:xfrm>
            <a:off x="3670202" y="1289833"/>
            <a:ext cx="8509196" cy="4673990"/>
          </a:xfrm>
          <a:prstGeom prst="rect">
            <a:avLst/>
          </a:prstGeom>
        </p:spPr>
        <p:txBody>
          <a:bodyPr vert="horz" lIns="68580" tIns="34290" rIns="68580" bIns="34290" rtlCol="0" anchor="ctr">
            <a:noAutofit/>
          </a:bodyPr>
          <a:lstStyle/>
          <a:p>
            <a:pPr xmlns:a="http://schemas.openxmlformats.org/drawingml/2006/main" algn="ctr">
              <a:spcBef>
                <a:spcPct val="0"/>
              </a:spcBef>
              <a:defRPr/>
              <a:bidi/>
            </a:pPr>
            <a:r xmlns:a="http://schemas.openxmlformats.org/drawingml/2006/main">
              <a:rPr lang="ar" sz="6600" b="1" dirty="0">
                <a:solidFill>
                  <a:srgbClr val="C00000"/>
                </a:solidFill>
                <a:latin typeface="Times New Roman" panose="02020603050405020304" pitchFamily="18" charset="0"/>
                <a:ea typeface="+mj-ea"/>
                <a:cs typeface="Times New Roman" panose="02020603050405020304" pitchFamily="18" charset="0"/>
              </a:rPr>
              <a:t>طب الأطفال</a:t>
            </a:r>
          </a:p>
          <a:p>
            <a:pPr xmlns:a="http://schemas.openxmlformats.org/drawingml/2006/main" algn="ctr">
              <a:spcBef>
                <a:spcPct val="0"/>
              </a:spcBef>
              <a:defRPr/>
              <a:bidi/>
            </a:pPr>
            <a:r xmlns:a="http://schemas.openxmlformats.org/drawingml/2006/main">
              <a:rPr lang="ar" sz="6600" b="1" dirty="0">
                <a:solidFill>
                  <a:srgbClr val="C00000"/>
                </a:solidFill>
                <a:latin typeface="Times New Roman" panose="02020603050405020304" pitchFamily="18" charset="0"/>
                <a:ea typeface="+mj-ea"/>
                <a:cs typeface="Times New Roman" panose="02020603050405020304" pitchFamily="18" charset="0"/>
              </a:rPr>
              <a:t>والتمريض حديثي الولادة</a:t>
            </a:r>
          </a:p>
          <a:p>
            <a:pPr xmlns:a="http://schemas.openxmlformats.org/drawingml/2006/main" algn="ctr">
              <a:spcBef>
                <a:spcPct val="0"/>
              </a:spcBef>
              <a:defRPr/>
              <a:bidi/>
            </a:pPr>
            <a:r xmlns:a="http://schemas.openxmlformats.org/drawingml/2006/main">
              <a:rPr lang="ar" sz="6600" b="1" dirty="0">
                <a:solidFill>
                  <a:srgbClr val="C00000"/>
                </a:solidFill>
                <a:latin typeface="Times New Roman" panose="02020603050405020304" pitchFamily="18" charset="0"/>
                <a:cs typeface="Times New Roman" panose="02020603050405020304" pitchFamily="18" charset="0"/>
              </a:rPr>
              <a:t>الوحدة 5 </a:t>
            </a:r>
            <a:br xmlns:a="http://schemas.openxmlformats.org/drawingml/2006/main">
              <a:rPr lang="en-US" sz="6600" b="1" dirty="0">
                <a:solidFill>
                  <a:srgbClr val="C00000"/>
                </a:solidFill>
                <a:latin typeface="Times New Roman" panose="02020603050405020304" pitchFamily="18" charset="0"/>
                <a:cs typeface="Times New Roman" panose="02020603050405020304" pitchFamily="18" charset="0"/>
              </a:rPr>
            </a:br>
            <a:r xmlns:a="http://schemas.openxmlformats.org/drawingml/2006/main">
              <a:rPr lang="ar" sz="6600" b="1" dirty="0">
                <a:solidFill>
                  <a:srgbClr val="C00000"/>
                </a:solidFill>
                <a:latin typeface="Times New Roman" panose="02020603050405020304" pitchFamily="18" charset="0"/>
                <a:cs typeface="Times New Roman" panose="02020603050405020304" pitchFamily="18" charset="0"/>
              </a:rPr>
              <a:t>تعزيز صحة الرضيع</a:t>
            </a:r>
            <a:br xmlns:a="http://schemas.openxmlformats.org/drawingml/2006/main">
              <a:rPr lang="en-US" sz="6600" b="1" dirty="0">
                <a:solidFill>
                  <a:srgbClr val="C00000"/>
                </a:solidFill>
                <a:latin typeface="Times New Roman" panose="02020603050405020304" pitchFamily="18" charset="0"/>
                <a:ea typeface="+mj-ea"/>
                <a:cs typeface="Times New Roman" panose="02020603050405020304" pitchFamily="18" charset="0"/>
              </a:rPr>
            </a:br>
            <a:endParaRPr xmlns:a="http://schemas.openxmlformats.org/drawingml/2006/main" lang="en-US" sz="6600" b="1" dirty="0">
              <a:solidFill>
                <a:srgbClr val="C00000"/>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999962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
            <a:ext cx="12192001" cy="6752493"/>
          </a:xfrm>
        </p:spPr>
        <p:txBody>
          <a:bodyPr>
            <a:noAutofit/>
          </a:bodyPr>
          <a:lstStyle/>
          <a:p>
            <a:pPr xmlns:a="http://schemas.openxmlformats.org/drawingml/2006/main" marL="0" indent="0" algn="ctr">
              <a:lnSpc>
                <a:spcPct val="100000"/>
              </a:lnSpc>
              <a:buNone/>
              <a:bidi/>
            </a:pPr>
            <a:r xmlns:a="http://schemas.openxmlformats.org/drawingml/2006/main">
              <a:rPr lang="ar" sz="4400" b="1" dirty="0">
                <a:solidFill>
                  <a:srgbClr val="C00000"/>
                </a:solidFill>
                <a:latin typeface="Times New Roman" pitchFamily="18" charset="0"/>
                <a:cs typeface="Times New Roman" pitchFamily="18" charset="0"/>
              </a:rPr>
              <a:t>علاج النكاف:</a:t>
            </a:r>
          </a:p>
          <a:p>
            <a:pPr xmlns:a="http://schemas.openxmlformats.org/drawingml/2006/main" algn="l" rtl="0">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العلاج المضاد للفيروسات: اسيكلوفير</a:t>
            </a:r>
          </a:p>
          <a:p>
            <a:pPr xmlns:a="http://schemas.openxmlformats.org/drawingml/2006/main" algn="l" rtl="0">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مسكن للألم: ايبوبروفين</a:t>
            </a:r>
          </a:p>
          <a:p>
            <a:pPr xmlns:a="http://schemas.openxmlformats.org/drawingml/2006/main" algn="l" rtl="0">
              <a:lnSpc>
                <a:spcPct val="100000"/>
              </a:lnSpc>
              <a:buFont typeface="Wingdings" pitchFamily="2" charset="2"/>
              <a:buChar char="§"/>
              <a:bidi/>
            </a:pPr>
            <a:r xmlns:a="http://schemas.openxmlformats.org/drawingml/2006/main">
              <a:rPr lang="ar" sz="4000" dirty="0">
                <a:latin typeface="Times New Roman" pitchFamily="18" charset="0"/>
                <a:cs typeface="Times New Roman" pitchFamily="18" charset="0"/>
              </a:rPr>
              <a:t>مضادات الحرارة: الباراسيتامول</a:t>
            </a:r>
          </a:p>
          <a:p>
            <a:pPr xmlns:a="http://schemas.openxmlformats.org/drawingml/2006/main" marL="0" indent="0" algn="ctr">
              <a:lnSpc>
                <a:spcPct val="100000"/>
              </a:lnSpc>
              <a:buNone/>
              <a:bidi/>
            </a:pPr>
            <a:r xmlns:a="http://schemas.openxmlformats.org/drawingml/2006/main">
              <a:rPr lang="ar" sz="4400" b="1" dirty="0">
                <a:solidFill>
                  <a:srgbClr val="C00000"/>
                </a:solidFill>
                <a:latin typeface="Times New Roman" pitchFamily="18" charset="0"/>
                <a:cs typeface="Times New Roman" pitchFamily="18" charset="0"/>
              </a:rPr>
              <a:t>مضاعفات النكاف:</a:t>
            </a:r>
          </a:p>
          <a:p>
            <a:pPr xmlns:a="http://schemas.openxmlformats.org/drawingml/2006/main" algn="l" rtl="0">
              <a:lnSpc>
                <a:spcPct val="100000"/>
              </a:lnSpc>
              <a:bidi/>
            </a:pPr>
            <a:r xmlns:a="http://schemas.openxmlformats.org/drawingml/2006/main">
              <a:rPr lang="ar" sz="4000" dirty="0">
                <a:latin typeface="Times New Roman" pitchFamily="18" charset="0"/>
                <a:cs typeface="Times New Roman" pitchFamily="18" charset="0"/>
              </a:rPr>
              <a:t>العقم</a:t>
            </a:r>
          </a:p>
          <a:p>
            <a:pPr xmlns:a="http://schemas.openxmlformats.org/drawingml/2006/main" algn="l" rtl="0">
              <a:lnSpc>
                <a:spcPct val="100000"/>
              </a:lnSpc>
              <a:bidi/>
            </a:pPr>
            <a:r xmlns:a="http://schemas.openxmlformats.org/drawingml/2006/main">
              <a:rPr lang="ar" sz="4000" dirty="0">
                <a:latin typeface="Times New Roman" pitchFamily="18" charset="0"/>
                <a:cs typeface="Times New Roman" pitchFamily="18" charset="0"/>
              </a:rPr>
              <a:t>تلف الجهاز العصبي المركزي في 60% من الحالات</a:t>
            </a:r>
          </a:p>
          <a:p>
            <a:pPr xmlns:a="http://schemas.openxmlformats.org/drawingml/2006/main" algn="l" rtl="0">
              <a:lnSpc>
                <a:spcPct val="100000"/>
              </a:lnSpc>
              <a:bidi/>
            </a:pPr>
            <a:r xmlns:a="http://schemas.openxmlformats.org/drawingml/2006/main">
              <a:rPr lang="ar" sz="4000" dirty="0">
                <a:latin typeface="Times New Roman" pitchFamily="18" charset="0"/>
                <a:cs typeface="Times New Roman" pitchFamily="18" charset="0"/>
              </a:rPr>
              <a:t>الصمم</a:t>
            </a:r>
          </a:p>
          <a:p>
            <a:pPr xmlns:a="http://schemas.openxmlformats.org/drawingml/2006/main" algn="l" rtl="0">
              <a:lnSpc>
                <a:spcPct val="100000"/>
              </a:lnSpc>
              <a:bidi/>
            </a:pPr>
            <a:r xmlns:a="http://schemas.openxmlformats.org/drawingml/2006/main">
              <a:rPr lang="ar" sz="4000" dirty="0">
                <a:latin typeface="Times New Roman" pitchFamily="18" charset="0"/>
                <a:cs typeface="Times New Roman" pitchFamily="18" charset="0"/>
              </a:rPr>
              <a:t>التهاب المفاصل والتهاب الكلية والتهاب عضلة القلب</a:t>
            </a:r>
          </a:p>
          <a:p>
            <a:pPr algn="l" rtl="0">
              <a:lnSpc>
                <a:spcPct val="100000"/>
              </a:lnSpc>
              <a:buFont typeface="Wingdings" pitchFamily="2" charset="2"/>
              <a:buChar char="§"/>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4130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70080" cy="1417638"/>
          </a:xfrm>
        </p:spPr>
        <p:txBody>
          <a:bodyPr>
            <a:noAutofit/>
          </a:bodyPr>
          <a:lstStyle/>
          <a:p>
            <a:pPr xmlns:a="http://schemas.openxmlformats.org/drawingml/2006/main" rtl="0">
              <a:lnSpc>
                <a:spcPct val="100000"/>
              </a:lnSpc>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2) الأطفال المصابون بشلل الأطفال</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308295"/>
            <a:ext cx="12070080" cy="5433073"/>
          </a:xfrm>
        </p:spPr>
        <p:txBody>
          <a:bodyPr>
            <a:normAutofit fontScale="85000" lnSpcReduction="20000"/>
          </a:bodyPr>
          <a:lstStyle/>
          <a:p>
            <a:pPr xmlns:a="http://schemas.openxmlformats.org/drawingml/2006/main" algn="l" rtl="0">
              <a:lnSpc>
                <a:spcPct val="110000"/>
              </a:lnSpc>
              <a:buFont typeface="Wingdings" pitchFamily="2" charset="2"/>
              <a:buChar char="§"/>
              <a:bidi/>
            </a:pPr>
            <a:r xmlns:a="http://schemas.openxmlformats.org/drawingml/2006/main">
              <a:rPr lang="ar" sz="4800" dirty="0">
                <a:latin typeface="Times New Roman" pitchFamily="18" charset="0"/>
                <a:cs typeface="Times New Roman" pitchFamily="18" charset="0"/>
              </a:rPr>
              <a:t>عدوى حادة تسببها الفيروسات</a:t>
            </a:r>
          </a:p>
          <a:p>
            <a:pPr xmlns:a="http://schemas.openxmlformats.org/drawingml/2006/main" algn="l" rtl="0">
              <a:lnSpc>
                <a:spcPct val="110000"/>
              </a:lnSpc>
              <a:buFont typeface="Wingdings" pitchFamily="2" charset="2"/>
              <a:buChar char="§"/>
              <a:bidi/>
            </a:pPr>
            <a:r xmlns:a="http://schemas.openxmlformats.org/drawingml/2006/main">
              <a:rPr lang="ar" sz="4800" dirty="0">
                <a:latin typeface="Times New Roman" pitchFamily="18" charset="0"/>
                <a:cs typeface="Times New Roman" pitchFamily="18" charset="0"/>
              </a:rPr>
              <a:t>إنه يؤثر على المادة الرمادية للحبل الشوكي، مما يسبب شلل مجموعة عضلية واحدة أو أكثر، ثم ضمورها لاحقًا</a:t>
            </a:r>
          </a:p>
          <a:p>
            <a:pPr xmlns:a="http://schemas.openxmlformats.org/drawingml/2006/main" algn="l" rtl="0">
              <a:lnSpc>
                <a:spcPct val="120000"/>
              </a:lnSpc>
              <a:buFont typeface="Wingdings" pitchFamily="2" charset="2"/>
              <a:buChar char="§"/>
              <a:bidi/>
            </a:pPr>
            <a:r xmlns:a="http://schemas.openxmlformats.org/drawingml/2006/main">
              <a:rPr lang="ar" sz="4800" dirty="0">
                <a:latin typeface="Times New Roman" pitchFamily="18" charset="0"/>
                <a:cs typeface="Times New Roman" pitchFamily="18" charset="0"/>
              </a:rPr>
              <a:t>المصدر: البراز وإفرازات البلعوم الأنفي</a:t>
            </a:r>
          </a:p>
          <a:p>
            <a:pPr xmlns:a="http://schemas.openxmlformats.org/drawingml/2006/main" algn="l" rtl="0">
              <a:lnSpc>
                <a:spcPct val="120000"/>
              </a:lnSpc>
              <a:buFont typeface="Wingdings" pitchFamily="2" charset="2"/>
              <a:buChar char="§"/>
              <a:bidi/>
            </a:pPr>
            <a:r xmlns:a="http://schemas.openxmlformats.org/drawingml/2006/main">
              <a:rPr lang="ar" sz="4800" dirty="0">
                <a:latin typeface="Times New Roman" pitchFamily="18" charset="0"/>
                <a:cs typeface="Times New Roman" pitchFamily="18" charset="0"/>
              </a:rPr>
              <a:t>الانتقال: ينتشر عن طريق الاتصال المباشر مع الأشخاص المصابين عن طريق البراز والفم والطرق التالية:</a:t>
            </a:r>
          </a:p>
          <a:p>
            <a:pPr xmlns:a="http://schemas.openxmlformats.org/drawingml/2006/main" algn="l" rtl="0">
              <a:lnSpc>
                <a:spcPct val="100000"/>
              </a:lnSpc>
              <a:buFont typeface="Wingdings" pitchFamily="2" charset="2"/>
              <a:buChar char="§"/>
              <a:bidi/>
            </a:pPr>
            <a:r xmlns:a="http://schemas.openxmlformats.org/drawingml/2006/main">
              <a:rPr lang="ar" sz="4800" dirty="0">
                <a:latin typeface="Times New Roman" pitchFamily="18" charset="0"/>
                <a:cs typeface="Times New Roman" pitchFamily="18" charset="0"/>
              </a:rPr>
              <a:t>فترة الحضانة: 7-14 يومًا</a:t>
            </a:r>
          </a:p>
          <a:p>
            <a:pPr marL="0" indent="0" algn="l" rtl="0">
              <a:lnSpc>
                <a:spcPct val="120000"/>
              </a:lnSpc>
              <a:buNone/>
            </a:pPr>
            <a:endParaRPr lang="en-US" sz="4800" dirty="0">
              <a:latin typeface="Times New Roman" pitchFamily="18" charset="0"/>
              <a:cs typeface="Times New Roman" pitchFamily="18" charset="0"/>
            </a:endParaRPr>
          </a:p>
          <a:p>
            <a:pPr algn="l" rtl="0">
              <a:lnSpc>
                <a:spcPct val="110000"/>
              </a:lnSpc>
              <a:buFont typeface="Wingdings" pitchFamily="2" charset="2"/>
              <a:buChar char="§"/>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78513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1301006"/>
          </a:xfrm>
        </p:spPr>
        <p:txBody>
          <a:bodyPr>
            <a:noAutofit/>
          </a:bodyPr>
          <a:lstStyle/>
          <a:p>
            <a:pPr xmlns:a="http://schemas.openxmlformats.org/drawingml/2006/main" algn="ctr" rtl="0">
              <a:lnSpc>
                <a:spcPct val="100000"/>
              </a:lnSpc>
              <a:bidi/>
            </a:pPr>
            <a:r xmlns:a="http://schemas.openxmlformats.org/drawingml/2006/main">
              <a:rPr lang="ar" b="1" dirty="0">
                <a:solidFill>
                  <a:srgbClr val="C00000"/>
                </a:solidFill>
                <a:latin typeface="Times New Roman" pitchFamily="18" charset="0"/>
                <a:cs typeface="Times New Roman" pitchFamily="18" charset="0"/>
              </a:rPr>
              <a:t>المظاهر السريرية لشلل الأطفال:</a:t>
            </a:r>
          </a:p>
        </p:txBody>
      </p:sp>
      <p:sp>
        <p:nvSpPr>
          <p:cNvPr id="3" name="Content Placeholder 2"/>
          <p:cNvSpPr>
            <a:spLocks noGrp="1"/>
          </p:cNvSpPr>
          <p:nvPr>
            <p:ph idx="1"/>
          </p:nvPr>
        </p:nvSpPr>
        <p:spPr>
          <a:xfrm>
            <a:off x="0" y="1417638"/>
            <a:ext cx="6260123" cy="5323730"/>
          </a:xfrm>
        </p:spPr>
        <p:txBody>
          <a:bodyPr>
            <a:normAutofit fontScale="70000" lnSpcReduction="20000"/>
          </a:bodyPr>
          <a:lstStyle/>
          <a:p>
            <a:pPr xmlns:a="http://schemas.openxmlformats.org/drawingml/2006/main" marL="0" indent="0">
              <a:lnSpc>
                <a:spcPct val="100000"/>
              </a:lnSpc>
              <a:buNone/>
              <a:bidi/>
            </a:pPr>
            <a:r xmlns:a="http://schemas.openxmlformats.org/drawingml/2006/main">
              <a:rPr lang="ar" sz="4600" dirty="0">
                <a:latin typeface="Times New Roman" pitchFamily="18" charset="0"/>
                <a:cs typeface="Times New Roman" pitchFamily="18" charset="0"/>
              </a:rPr>
              <a:t>التعب والإرهاق</a:t>
            </a:r>
          </a:p>
          <a:p>
            <a:pPr xmlns:a="http://schemas.openxmlformats.org/drawingml/2006/main" marL="0" indent="0">
              <a:lnSpc>
                <a:spcPct val="100000"/>
              </a:lnSpc>
              <a:buNone/>
              <a:bidi/>
            </a:pPr>
            <a:r xmlns:a="http://schemas.openxmlformats.org/drawingml/2006/main">
              <a:rPr lang="ar" sz="4600" dirty="0">
                <a:latin typeface="Times New Roman" pitchFamily="18" charset="0"/>
                <a:cs typeface="Times New Roman" pitchFamily="18" charset="0"/>
              </a:rPr>
              <a:t>الصداع</a:t>
            </a:r>
          </a:p>
          <a:p>
            <a:pPr xmlns:a="http://schemas.openxmlformats.org/drawingml/2006/main" marL="0" indent="0">
              <a:lnSpc>
                <a:spcPct val="100000"/>
              </a:lnSpc>
              <a:buNone/>
              <a:bidi/>
            </a:pPr>
            <a:r xmlns:a="http://schemas.openxmlformats.org/drawingml/2006/main">
              <a:rPr lang="ar" sz="4600" dirty="0">
                <a:latin typeface="Times New Roman" pitchFamily="18" charset="0"/>
                <a:cs typeface="Times New Roman" pitchFamily="18" charset="0"/>
              </a:rPr>
              <a:t>احمرار والتهاب الحلق</a:t>
            </a:r>
          </a:p>
          <a:p>
            <a:pPr xmlns:a="http://schemas.openxmlformats.org/drawingml/2006/main" marL="0" indent="0">
              <a:lnSpc>
                <a:spcPct val="100000"/>
              </a:lnSpc>
              <a:buNone/>
              <a:bidi/>
            </a:pPr>
            <a:r xmlns:a="http://schemas.openxmlformats.org/drawingml/2006/main">
              <a:rPr lang="ar" sz="4600" dirty="0">
                <a:latin typeface="Times New Roman" pitchFamily="18" charset="0"/>
                <a:cs typeface="Times New Roman" pitchFamily="18" charset="0"/>
              </a:rPr>
              <a:t>القيء والسيلان</a:t>
            </a:r>
          </a:p>
          <a:p>
            <a:pPr xmlns:a="http://schemas.openxmlformats.org/drawingml/2006/main" marL="0" indent="0">
              <a:lnSpc>
                <a:spcPct val="120000"/>
              </a:lnSpc>
              <a:buNone/>
              <a:bidi/>
            </a:pPr>
            <a:r xmlns:a="http://schemas.openxmlformats.org/drawingml/2006/main">
              <a:rPr lang="ar" sz="4600" dirty="0">
                <a:latin typeface="Times New Roman" pitchFamily="18" charset="0"/>
                <a:cs typeface="Times New Roman" pitchFamily="18" charset="0"/>
              </a:rPr>
              <a:t>ألم وتيبس وتشنجات في الظهر والرقبة والساق (عضلات الساق)</a:t>
            </a:r>
          </a:p>
          <a:p>
            <a:pPr xmlns:a="http://schemas.openxmlformats.org/drawingml/2006/main" marL="0" indent="0">
              <a:lnSpc>
                <a:spcPct val="120000"/>
              </a:lnSpc>
              <a:buNone/>
              <a:bidi/>
            </a:pPr>
            <a:r xmlns:a="http://schemas.openxmlformats.org/drawingml/2006/main">
              <a:rPr lang="ar" sz="4600" dirty="0">
                <a:latin typeface="Times New Roman" pitchFamily="18" charset="0"/>
                <a:cs typeface="Times New Roman" pitchFamily="18" charset="0"/>
              </a:rPr>
              <a:t>ضعف العضلات، غير المتماثل (على جانب واحد فقط) يتفاقم إلى الشلل</a:t>
            </a:r>
          </a:p>
          <a:p>
            <a:pPr marL="0" indent="0">
              <a:lnSpc>
                <a:spcPct val="100000"/>
              </a:lnSpc>
              <a:buNone/>
            </a:pPr>
            <a:endParaRPr lang="en-US" sz="44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7A1D9AAB-7881-4FC4-AB32-4E153CF093E9}"/>
              </a:ext>
            </a:extLst>
          </p:cNvPr>
          <p:cNvSpPr txBox="1"/>
          <p:nvPr/>
        </p:nvSpPr>
        <p:spPr>
          <a:xfrm>
            <a:off x="6260123" y="1417638"/>
            <a:ext cx="5767754" cy="4768228"/>
          </a:xfrm>
          <a:prstGeom prst="rect">
            <a:avLst/>
          </a:prstGeom>
          <a:noFill/>
        </p:spPr>
        <p:txBody>
          <a:bodyPr wrap="square">
            <a:spAutoFit/>
          </a:bodyPr>
          <a:lstStyle/>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الإمساك وصعوبة التبول</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الشعور بالانتفاخ في البطن</a:t>
            </a:r>
          </a:p>
          <a:p>
            <a:pPr xmlns:a="http://schemas.openxmlformats.org/drawingml/2006/main">
              <a:lnSpc>
                <a:spcPct val="120000"/>
              </a:lnSpc>
              <a:bidi/>
            </a:pPr>
            <a:r xmlns:a="http://schemas.openxmlformats.org/drawingml/2006/main">
              <a:rPr lang="ar" sz="3200" dirty="0">
                <a:latin typeface="Times New Roman" pitchFamily="18" charset="0"/>
                <a:cs typeface="Times New Roman" pitchFamily="18" charset="0"/>
              </a:rPr>
              <a:t>الحمى</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حساسية اللمس حتى اللمسة الخفيفة</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صعوبة في التنفس والبلع</a:t>
            </a:r>
          </a:p>
        </p:txBody>
      </p:sp>
    </p:spTree>
    <p:extLst>
      <p:ext uri="{BB962C8B-B14F-4D97-AF65-F5344CB8AC3E}">
        <p14:creationId xmlns:p14="http://schemas.microsoft.com/office/powerpoint/2010/main" val="283714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1" cy="6741368"/>
          </a:xfrm>
        </p:spPr>
        <p:txBody>
          <a:bodyPr>
            <a:normAutofit fontScale="85000" lnSpcReduction="20000"/>
          </a:bodyPr>
          <a:lstStyle/>
          <a:p>
            <a:pPr marL="0" indent="0" algn="ctr">
              <a:lnSpc>
                <a:spcPct val="120000"/>
              </a:lnSpc>
              <a:buNone/>
            </a:pPr>
            <a:endParaRPr lang="en-US" b="1" dirty="0">
              <a:solidFill>
                <a:srgbClr val="C00000"/>
              </a:solidFill>
              <a:latin typeface="Times New Roman" pitchFamily="18" charset="0"/>
              <a:cs typeface="Times New Roman" pitchFamily="18" charset="0"/>
            </a:endParaRPr>
          </a:p>
          <a:p>
            <a:pPr xmlns:a="http://schemas.openxmlformats.org/drawingml/2006/main" marL="0" indent="0" algn="ctr">
              <a:lnSpc>
                <a:spcPct val="120000"/>
              </a:lnSpc>
              <a:buNone/>
              <a:bidi/>
            </a:pPr>
            <a:r xmlns:a="http://schemas.openxmlformats.org/drawingml/2006/main">
              <a:rPr lang="ar" sz="3800" b="1" dirty="0">
                <a:solidFill>
                  <a:srgbClr val="C00000"/>
                </a:solidFill>
                <a:latin typeface="Times New Roman" pitchFamily="18" charset="0"/>
                <a:cs typeface="Times New Roman" pitchFamily="18" charset="0"/>
              </a:rPr>
              <a:t>تشخيص واختبارات شلل الأطفال</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 عينات من السائل الدماغي الشوكي والحلق والبراز</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اختبار مستويات الأجسام المضادة لفيروس شلل الأطفال</a:t>
            </a:r>
          </a:p>
          <a:p>
            <a:pPr xmlns:a="http://schemas.openxmlformats.org/drawingml/2006/main" marL="0" indent="0" algn="ctr">
              <a:lnSpc>
                <a:spcPct val="120000"/>
              </a:lnSpc>
              <a:buNone/>
              <a:bidi/>
            </a:pPr>
            <a:r xmlns:a="http://schemas.openxmlformats.org/drawingml/2006/main">
              <a:rPr lang="ar" sz="3600" b="1" dirty="0">
                <a:solidFill>
                  <a:srgbClr val="C00000"/>
                </a:solidFill>
                <a:latin typeface="Times New Roman" pitchFamily="18" charset="0"/>
                <a:cs typeface="Times New Roman" pitchFamily="18" charset="0"/>
              </a:rPr>
              <a:t>مضاعفات شلل الأطفال:</a:t>
            </a:r>
          </a:p>
          <a:p>
            <a:pPr xmlns:a="http://schemas.openxmlformats.org/drawingml/2006/main">
              <a:lnSpc>
                <a:spcPct val="120000"/>
              </a:lnSpc>
              <a:buFont typeface="Wingdings" pitchFamily="2" charset="2"/>
              <a:buChar char="v"/>
              <a:bidi/>
            </a:pPr>
            <a:r xmlns:a="http://schemas.openxmlformats.org/drawingml/2006/main">
              <a:rPr lang="ar" dirty="0">
                <a:latin typeface="Times New Roman" pitchFamily="18" charset="0"/>
                <a:cs typeface="Times New Roman" pitchFamily="18" charset="0"/>
              </a:rPr>
              <a:t>الالتهاب الرئوي التنفسي، الوذمة الرئوية</a:t>
            </a:r>
          </a:p>
          <a:p>
            <a:pPr xmlns:a="http://schemas.openxmlformats.org/drawingml/2006/main" algn="l" rtl="0">
              <a:lnSpc>
                <a:spcPct val="120000"/>
              </a:lnSpc>
              <a:buFont typeface="Wingdings" pitchFamily="2" charset="2"/>
              <a:buChar char="v"/>
              <a:bidi/>
            </a:pPr>
            <a:r xmlns:a="http://schemas.openxmlformats.org/drawingml/2006/main">
              <a:rPr lang="ar" dirty="0">
                <a:latin typeface="Times New Roman" pitchFamily="18" charset="0"/>
                <a:cs typeface="Times New Roman" pitchFamily="18" charset="0"/>
              </a:rPr>
              <a:t>ضغط دم مرتفع</a:t>
            </a:r>
          </a:p>
          <a:p>
            <a:pPr xmlns:a="http://schemas.openxmlformats.org/drawingml/2006/main" algn="l" rtl="0">
              <a:lnSpc>
                <a:spcPct val="120000"/>
              </a:lnSpc>
              <a:buFont typeface="Wingdings" pitchFamily="2" charset="2"/>
              <a:buChar char="v"/>
              <a:bidi/>
            </a:pPr>
            <a:r xmlns:a="http://schemas.openxmlformats.org/drawingml/2006/main">
              <a:rPr lang="ar" dirty="0">
                <a:latin typeface="Times New Roman" pitchFamily="18" charset="0"/>
                <a:cs typeface="Times New Roman" pitchFamily="18" charset="0"/>
              </a:rPr>
              <a:t>حصوات الكلى والتهابات المسالك البولية</a:t>
            </a:r>
          </a:p>
          <a:p>
            <a:pPr xmlns:a="http://schemas.openxmlformats.org/drawingml/2006/main">
              <a:lnSpc>
                <a:spcPct val="120000"/>
              </a:lnSpc>
              <a:buFont typeface="Wingdings" pitchFamily="2" charset="2"/>
              <a:buChar char="v"/>
              <a:bidi/>
            </a:pPr>
            <a:r xmlns:a="http://schemas.openxmlformats.org/drawingml/2006/main">
              <a:rPr lang="ar" dirty="0">
                <a:latin typeface="Times New Roman" pitchFamily="18" charset="0"/>
                <a:cs typeface="Times New Roman" pitchFamily="18" charset="0"/>
              </a:rPr>
              <a:t>قلة الحركة، شلل عضلي دائم، إعاقة، تشوه</a:t>
            </a:r>
          </a:p>
          <a:p>
            <a:pPr xmlns:a="http://schemas.openxmlformats.org/drawingml/2006/main" algn="l" rtl="0">
              <a:lnSpc>
                <a:spcPct val="120000"/>
              </a:lnSpc>
              <a:buFont typeface="Wingdings" pitchFamily="2" charset="2"/>
              <a:buChar char="v"/>
              <a:bidi/>
            </a:pPr>
            <a:r xmlns:a="http://schemas.openxmlformats.org/drawingml/2006/main">
              <a:rPr lang="ar" dirty="0">
                <a:latin typeface="Times New Roman" pitchFamily="18" charset="0"/>
                <a:cs typeface="Times New Roman" pitchFamily="18" charset="0"/>
              </a:rPr>
              <a:t>مشاكل الرئة</a:t>
            </a:r>
          </a:p>
          <a:p>
            <a:pPr xmlns:a="http://schemas.openxmlformats.org/drawingml/2006/main" algn="l" rtl="0">
              <a:lnSpc>
                <a:spcPct val="120000"/>
              </a:lnSpc>
              <a:buFont typeface="Wingdings" pitchFamily="2" charset="2"/>
              <a:buChar char="v"/>
              <a:bidi/>
            </a:pPr>
            <a:r xmlns:a="http://schemas.openxmlformats.org/drawingml/2006/main">
              <a:rPr lang="ar" dirty="0">
                <a:latin typeface="Times New Roman" pitchFamily="18" charset="0"/>
                <a:cs typeface="Times New Roman" pitchFamily="18" charset="0"/>
              </a:rPr>
              <a:t>الشلل المعوي (فقدان وظيفة الأمعاء)</a:t>
            </a:r>
          </a:p>
          <a:p>
            <a:pPr xmlns:a="http://schemas.openxmlformats.org/drawingml/2006/main" algn="l" rtl="0">
              <a:lnSpc>
                <a:spcPct val="120000"/>
              </a:lnSpc>
              <a:buFont typeface="Wingdings" pitchFamily="2" charset="2"/>
              <a:buChar char="v"/>
              <a:bidi/>
            </a:pPr>
            <a:r xmlns:a="http://schemas.openxmlformats.org/drawingml/2006/main">
              <a:rPr lang="ar" dirty="0">
                <a:latin typeface="Times New Roman" pitchFamily="18" charset="0"/>
                <a:cs typeface="Times New Roman" pitchFamily="18" charset="0"/>
              </a:rPr>
              <a:t>صدمة</a:t>
            </a:r>
          </a:p>
          <a:p>
            <a:pPr xmlns:a="http://schemas.openxmlformats.org/drawingml/2006/main" algn="l" rtl="0">
              <a:lnSpc>
                <a:spcPct val="120000"/>
              </a:lnSpc>
              <a:buFont typeface="Wingdings" pitchFamily="2" charset="2"/>
              <a:buChar char="v"/>
              <a:bidi/>
            </a:pPr>
            <a:r xmlns:a="http://schemas.openxmlformats.org/drawingml/2006/main">
              <a:rPr lang="ar" dirty="0">
                <a:latin typeface="Times New Roman" pitchFamily="18" charset="0"/>
                <a:cs typeface="Times New Roman" pitchFamily="18" charset="0"/>
              </a:rPr>
              <a:t>التهاب عضل القلب</a:t>
            </a:r>
            <a:endParaRPr xmlns:a="http://schemas.openxmlformats.org/drawingml/2006/main"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464957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16632"/>
            <a:ext cx="10874326" cy="1301006"/>
          </a:xfrm>
        </p:spPr>
        <p:txBody>
          <a:bodyPr>
            <a:noAutofit/>
          </a:bodyPr>
          <a:lstStyle/>
          <a:p>
            <a:pPr xmlns:a="http://schemas.openxmlformats.org/drawingml/2006/main" algn="ctr" rtl="0">
              <a:lnSpc>
                <a:spcPct val="100000"/>
              </a:lnSpc>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الوقاية من شلل الأطفال</a:t>
            </a:r>
            <a:br xmlns:a="http://schemas.openxmlformats.org/drawingml/2006/main">
              <a:rPr lang="en-US" b="1" dirty="0">
                <a:solidFill>
                  <a:srgbClr val="C00000"/>
                </a:solidFill>
                <a:latin typeface="Times New Roman" pitchFamily="18" charset="0"/>
                <a:cs typeface="Times New Roman" pitchFamily="18" charset="0"/>
              </a:rPr>
            </a:b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37957"/>
            <a:ext cx="12192000" cy="6091311"/>
          </a:xfrm>
        </p:spPr>
        <p:txBody>
          <a:bodyPr>
            <a:normAutofit fontScale="25000" lnSpcReduction="20000"/>
          </a:bodyPr>
          <a:lstStyle/>
          <a:p>
            <a:pPr xmlns:a="http://schemas.openxmlformats.org/drawingml/2006/main" marL="0" indent="0">
              <a:lnSpc>
                <a:spcPct val="120000"/>
              </a:lnSpc>
              <a:buNone/>
              <a:bidi/>
            </a:pPr>
            <a:r xmlns:a="http://schemas.openxmlformats.org/drawingml/2006/main">
              <a:rPr lang="ar" sz="11200" dirty="0">
                <a:latin typeface="Times New Roman" pitchFamily="18" charset="0"/>
                <a:cs typeface="Times New Roman" pitchFamily="18" charset="0"/>
              </a:rPr>
              <a:t> لقاح شلل الأطفال يمنع شلل الأطفال بشكل فعال بنسبة تزيد عن 90٪</a:t>
            </a:r>
          </a:p>
          <a:p>
            <a:pPr xmlns:a="http://schemas.openxmlformats.org/drawingml/2006/main" marL="0" indent="0">
              <a:lnSpc>
                <a:spcPct val="120000"/>
              </a:lnSpc>
              <a:buNone/>
              <a:bidi/>
            </a:pPr>
            <a:r xmlns:a="http://schemas.openxmlformats.org/drawingml/2006/main">
              <a:rPr lang="ar" sz="11200" b="1" u="sng" dirty="0">
                <a:latin typeface="Times New Roman" pitchFamily="18" charset="0"/>
                <a:cs typeface="Times New Roman" pitchFamily="18" charset="0"/>
              </a:rPr>
              <a:t>أنواع اللقاح:</a:t>
            </a:r>
          </a:p>
          <a:p>
            <a:pPr xmlns:a="http://schemas.openxmlformats.org/drawingml/2006/main" marL="1371600" indent="-1371600">
              <a:lnSpc>
                <a:spcPct val="120000"/>
              </a:lnSpc>
              <a:buFont typeface="+mj-lt"/>
              <a:buAutoNum type="arabicPeriod"/>
              <a:bidi/>
            </a:pPr>
            <a:r xmlns:a="http://schemas.openxmlformats.org/drawingml/2006/main">
              <a:rPr lang="ar" sz="11200" dirty="0">
                <a:latin typeface="Times New Roman" pitchFamily="18" charset="0"/>
                <a:cs typeface="Times New Roman" pitchFamily="18" charset="0"/>
              </a:rPr>
              <a:t>لقاح شلل الأطفال المعطل يقتل فيروس شلل الأطفال المعطل</a:t>
            </a:r>
          </a:p>
          <a:p>
            <a:pPr xmlns:a="http://schemas.openxmlformats.org/drawingml/2006/main" marL="1371600" indent="-1371600">
              <a:lnSpc>
                <a:spcPct val="120000"/>
              </a:lnSpc>
              <a:buFont typeface="+mj-lt"/>
              <a:buAutoNum type="arabicPeriod"/>
              <a:bidi/>
            </a:pPr>
            <a:r xmlns:a="http://schemas.openxmlformats.org/drawingml/2006/main">
              <a:rPr lang="ar" sz="11200" dirty="0">
                <a:latin typeface="Times New Roman" pitchFamily="18" charset="0"/>
                <a:cs typeface="Times New Roman" pitchFamily="18" charset="0"/>
              </a:rPr>
              <a:t>لقاح شلل الأطفال الفموي يضعف فيروس شلل الأطفال الفموي</a:t>
            </a:r>
          </a:p>
          <a:p>
            <a:pPr xmlns:a="http://schemas.openxmlformats.org/drawingml/2006/main" marL="0" indent="0">
              <a:lnSpc>
                <a:spcPct val="120000"/>
              </a:lnSpc>
              <a:buNone/>
              <a:bidi/>
            </a:pPr>
            <a:r xmlns:a="http://schemas.openxmlformats.org/drawingml/2006/main">
              <a:rPr lang="ar" sz="11200" dirty="0">
                <a:latin typeface="Times New Roman" pitchFamily="18" charset="0"/>
                <a:cs typeface="Times New Roman" pitchFamily="18" charset="0"/>
              </a:rPr>
              <a:t> ثلاث جرعات، تُعطى في عمر 2 و4 و6 - 18 شهرًا. تُعطى جرعة معززة في عمر 4 - 6 سنوات</a:t>
            </a:r>
          </a:p>
          <a:p>
            <a:pPr xmlns:a="http://schemas.openxmlformats.org/drawingml/2006/main" marL="0" indent="0">
              <a:lnSpc>
                <a:spcPct val="120000"/>
              </a:lnSpc>
              <a:buNone/>
              <a:bidi/>
            </a:pPr>
            <a:r xmlns:a="http://schemas.openxmlformats.org/drawingml/2006/main">
              <a:rPr lang="ar" sz="11200" dirty="0">
                <a:latin typeface="Times New Roman" pitchFamily="18" charset="0"/>
                <a:cs typeface="Times New Roman" pitchFamily="18" charset="0"/>
              </a:rPr>
              <a:t> يتم إعطاء لقاح شلل الأطفال عن طريق الحقن العضلي أو الحقن تحت الجلد</a:t>
            </a:r>
          </a:p>
          <a:p>
            <a:pPr xmlns:a="http://schemas.openxmlformats.org/drawingml/2006/main" marL="0" indent="0">
              <a:lnSpc>
                <a:spcPct val="120000"/>
              </a:lnSpc>
              <a:buNone/>
              <a:bidi/>
            </a:pPr>
            <a:r xmlns:a="http://schemas.openxmlformats.org/drawingml/2006/main">
              <a:rPr lang="ar" sz="11200" dirty="0">
                <a:latin typeface="Times New Roman" pitchFamily="18" charset="0"/>
                <a:cs typeface="Times New Roman" pitchFamily="18" charset="0"/>
              </a:rPr>
              <a:t>تتضمن الآثار الجانبية للقاح شلل الأطفال غير المعطل حدوث تفاعلات موضعية بسيطة في موقع الحقن (على سبيل المثال، الألم، والاحمرار).</a:t>
            </a:r>
          </a:p>
          <a:p>
            <a:pPr marL="0" indent="0">
              <a:lnSpc>
                <a:spcPct val="120000"/>
              </a:lnSpc>
              <a:buNone/>
            </a:pPr>
            <a:endParaRPr lang="en-US" sz="7000" dirty="0">
              <a:latin typeface="Times New Roman" pitchFamily="18" charset="0"/>
              <a:cs typeface="Times New Roman" pitchFamily="18" charset="0"/>
            </a:endParaRP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a:t>
            </a:r>
          </a:p>
          <a:p>
            <a:pPr marL="0" indent="0">
              <a:lnSpc>
                <a:spcPct val="120000"/>
              </a:lnSpc>
              <a:buNone/>
            </a:pPr>
            <a:endParaRPr lang="en-US" dirty="0">
              <a:latin typeface="Times New Roman" pitchFamily="18" charset="0"/>
              <a:cs typeface="Times New Roman" pitchFamily="18" charset="0"/>
            </a:endParaRPr>
          </a:p>
          <a:p>
            <a:pPr algn="l" rtl="0">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3356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036496" cy="1301006"/>
          </a:xfrm>
        </p:spPr>
        <p:txBody>
          <a:bodyPr>
            <a:noAutofit/>
          </a:bodyPr>
          <a:lstStyle/>
          <a:p>
            <a:pPr xmlns:a="http://schemas.openxmlformats.org/drawingml/2006/main" algn="l" rtl="0">
              <a:lnSpc>
                <a:spcPct val="100000"/>
              </a:lnSpc>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2) الأطفال المصابون بشلل الأطفال</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1732456" cy="5141168"/>
          </a:xfrm>
        </p:spPr>
        <p:txBody>
          <a:bodyPr>
            <a:normAutofit fontScale="62500" lnSpcReduction="20000"/>
          </a:bodyPr>
          <a:lstStyle/>
          <a:p>
            <a:pPr xmlns:a="http://schemas.openxmlformats.org/drawingml/2006/main" marL="0" indent="0">
              <a:lnSpc>
                <a:spcPct val="120000"/>
              </a:lnSpc>
              <a:buNone/>
              <a:bidi/>
            </a:pPr>
            <a:r xmlns:a="http://schemas.openxmlformats.org/drawingml/2006/main">
              <a:rPr lang="ar" sz="7200" b="1" dirty="0">
                <a:latin typeface="Times New Roman" pitchFamily="18" charset="0"/>
                <a:cs typeface="Times New Roman" pitchFamily="18" charset="0"/>
              </a:rPr>
              <a:t>علاج شلل الأطفال</a:t>
            </a:r>
          </a:p>
          <a:p>
            <a:pPr xmlns:a="http://schemas.openxmlformats.org/drawingml/2006/main" algn="l" rtl="0">
              <a:lnSpc>
                <a:spcPct val="120000"/>
              </a:lnSpc>
              <a:bidi/>
            </a:pPr>
            <a:r xmlns:a="http://schemas.openxmlformats.org/drawingml/2006/main">
              <a:rPr lang="ar" sz="7200" dirty="0">
                <a:latin typeface="Times New Roman" pitchFamily="18" charset="0"/>
                <a:cs typeface="Times New Roman" pitchFamily="18" charset="0"/>
              </a:rPr>
              <a:t>الهدف من العلاج هو السيطرة على الأعراض أثناء استمرار العدوى.</a:t>
            </a:r>
          </a:p>
          <a:p>
            <a:pPr xmlns:a="http://schemas.openxmlformats.org/drawingml/2006/main" algn="l" rtl="0">
              <a:lnSpc>
                <a:spcPct val="120000"/>
              </a:lnSpc>
              <a:bidi/>
            </a:pPr>
            <a:r xmlns:a="http://schemas.openxmlformats.org/drawingml/2006/main">
              <a:rPr lang="ar" sz="7200" dirty="0">
                <a:latin typeface="Times New Roman" pitchFamily="18" charset="0"/>
                <a:cs typeface="Times New Roman" pitchFamily="18" charset="0"/>
              </a:rPr>
              <a:t>قد يحتاج الأشخاص المصابون بحالات شديدة إلى إجراءات منقذة للحياة، وخاصة المساعدة في التنفس.</a:t>
            </a:r>
          </a:p>
          <a:p>
            <a:pPr algn="l" rtl="0">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9079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0"/>
            <a:ext cx="12079458" cy="1167618"/>
          </a:xfrm>
        </p:spPr>
        <p:txBody>
          <a:bodyPr>
            <a:normAutofit fontScale="90000"/>
          </a:bodyPr>
          <a:lstStyle/>
          <a:p>
            <a:pPr xmlns:a="http://schemas.openxmlformats.org/drawingml/2006/main" rtl="0">
              <a:lnSpc>
                <a:spcPct val="100000"/>
              </a:lnSpc>
              <a:bidi/>
            </a:pPr>
            <a:br xmlns:a="http://schemas.openxmlformats.org/drawingml/2006/main">
              <a:rPr lang="en-US" sz="5300" b="1" dirty="0">
                <a:solidFill>
                  <a:srgbClr val="C00000"/>
                </a:solidFill>
                <a:latin typeface="Times New Roman" pitchFamily="18" charset="0"/>
                <a:cs typeface="Times New Roman" pitchFamily="18" charset="0"/>
              </a:rPr>
            </a:br>
            <a:r xmlns:a="http://schemas.openxmlformats.org/drawingml/2006/main">
              <a:rPr lang="ar" sz="4900" b="1" dirty="0">
                <a:solidFill>
                  <a:srgbClr val="C00000"/>
                </a:solidFill>
                <a:latin typeface="Times New Roman" pitchFamily="18" charset="0"/>
                <a:cs typeface="Times New Roman" pitchFamily="18" charset="0"/>
              </a:rPr>
              <a:t>3) الأطفال المصابون بالجدري المائي</a:t>
            </a:r>
            <a:br xmlns:a="http://schemas.openxmlformats.org/drawingml/2006/main">
              <a:rPr lang="en-US" sz="4000" dirty="0">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 y="1364566"/>
            <a:ext cx="12079458" cy="5376802"/>
          </a:xfrm>
        </p:spPr>
        <p:txBody>
          <a:bodyPr>
            <a:normAutofit/>
          </a:bodyPr>
          <a:lstStyle/>
          <a:p>
            <a:pPr xmlns:a="http://schemas.openxmlformats.org/drawingml/2006/main" algn="l" rtl="0">
              <a:lnSpc>
                <a:spcPct val="100000"/>
              </a:lnSpc>
              <a:buFont typeface="Wingdings" panose="05000000000000000000" pitchFamily="2" charset="2"/>
              <a:buChar char="§"/>
              <a:bidi/>
            </a:pPr>
            <a:r xmlns:a="http://schemas.openxmlformats.org/drawingml/2006/main">
              <a:rPr lang="ar" sz="4400" dirty="0">
                <a:latin typeface="Times New Roman" pitchFamily="18" charset="0"/>
                <a:cs typeface="Times New Roman" pitchFamily="18" charset="0"/>
              </a:rPr>
              <a:t>يحدث جدري الماء بسبب فيروس: فيروس الحماق النطاقي (VZV)</a:t>
            </a:r>
          </a:p>
          <a:p>
            <a:pPr xmlns:a="http://schemas.openxmlformats.org/drawingml/2006/main" algn="l" rtl="0">
              <a:lnSpc>
                <a:spcPct val="100000"/>
              </a:lnSpc>
              <a:buFont typeface="Wingdings" panose="05000000000000000000" pitchFamily="2" charset="2"/>
              <a:buChar char="§"/>
              <a:bidi/>
            </a:pPr>
            <a:r xmlns:a="http://schemas.openxmlformats.org/drawingml/2006/main">
              <a:rPr lang="ar" sz="4400" dirty="0">
                <a:latin typeface="Times New Roman" pitchFamily="18" charset="0"/>
                <a:cs typeface="Times New Roman" pitchFamily="18" charset="0"/>
              </a:rPr>
              <a:t>المصدر: الإفراز الأولي للجهاز التنفسي، وبدرجة أقل، آفات الجلد</a:t>
            </a:r>
          </a:p>
          <a:p>
            <a:pPr xmlns:a="http://schemas.openxmlformats.org/drawingml/2006/main" algn="l" rtl="0">
              <a:lnSpc>
                <a:spcPct val="110000"/>
              </a:lnSpc>
              <a:buFont typeface="Wingdings" panose="05000000000000000000" pitchFamily="2" charset="2"/>
              <a:buChar char="§"/>
              <a:bidi/>
            </a:pPr>
            <a:r xmlns:a="http://schemas.openxmlformats.org/drawingml/2006/main">
              <a:rPr lang="ar" sz="4400" b="1" dirty="0">
                <a:latin typeface="Times New Roman" pitchFamily="18" charset="0"/>
                <a:cs typeface="Times New Roman" pitchFamily="18" charset="0"/>
              </a:rPr>
              <a:t>الانتقال </a:t>
            </a:r>
            <a:r xmlns:a="http://schemas.openxmlformats.org/drawingml/2006/main">
              <a:rPr lang="ar" sz="4400" dirty="0">
                <a:latin typeface="Times New Roman" pitchFamily="18" charset="0"/>
                <a:cs typeface="Times New Roman" pitchFamily="18" charset="0"/>
              </a:rPr>
              <a:t>: الاتصال المباشر، وانتشار العدوى عن طريق الرذاذ في الهواء والأشياء الملوثة.</a:t>
            </a:r>
          </a:p>
          <a:p>
            <a:pPr xmlns:a="http://schemas.openxmlformats.org/drawingml/2006/main" algn="l" rtl="0">
              <a:lnSpc>
                <a:spcPct val="110000"/>
              </a:lnSpc>
              <a:buFont typeface="Wingdings" panose="05000000000000000000" pitchFamily="2" charset="2"/>
              <a:buChar char="§"/>
              <a:bidi/>
            </a:pPr>
            <a:r xmlns:a="http://schemas.openxmlformats.org/drawingml/2006/main">
              <a:rPr lang="ar" sz="4400" b="1" dirty="0">
                <a:latin typeface="Times New Roman" pitchFamily="18" charset="0"/>
                <a:cs typeface="Times New Roman" pitchFamily="18" charset="0"/>
              </a:rPr>
              <a:t>فترة الحضانة </a:t>
            </a:r>
            <a:r xmlns:a="http://schemas.openxmlformats.org/drawingml/2006/main">
              <a:rPr lang="ar" sz="4400" dirty="0">
                <a:latin typeface="Times New Roman" pitchFamily="18" charset="0"/>
                <a:cs typeface="Times New Roman" pitchFamily="18" charset="0"/>
              </a:rPr>
              <a:t>: 2-3 أسابيع</a:t>
            </a:r>
          </a:p>
          <a:p>
            <a:pPr algn="l" rtl="0">
              <a:lnSpc>
                <a:spcPct val="100000"/>
              </a:lnSpc>
              <a:buFont typeface="Wingdings" pitchFamily="2" charset="2"/>
              <a:buChar char="q"/>
            </a:pPr>
            <a:endParaRPr lang="en-US" sz="40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94837463"/>
      </p:ext>
    </p:extLst>
  </p:cSld>
  <p:clrMapOvr>
    <a:masterClrMapping/>
  </p:clrMapOvr>
  <p:transition advTm="4074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27877" cy="1417638"/>
          </a:xfrm>
        </p:spPr>
        <p:txBody>
          <a:bodyPr>
            <a:normAutofit fontScale="90000"/>
          </a:bodyPr>
          <a:lstStyle/>
          <a:p>
            <a:pPr xmlns:a="http://schemas.openxmlformats.org/drawingml/2006/main" algn="ctr" rtl="0">
              <a:lnSpc>
                <a:spcPct val="100000"/>
              </a:lnSpc>
              <a:bidi/>
            </a:pPr>
            <a:br xmlns:a="http://schemas.openxmlformats.org/drawingml/2006/main">
              <a:rPr lang="en-US" sz="5300"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3) علامات وأعراض جدري الماء (الجدري المائي)</a:t>
            </a:r>
            <a:br xmlns:a="http://schemas.openxmlformats.org/drawingml/2006/main">
              <a:rPr lang="en-US" dirty="0">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26608" y="1417638"/>
            <a:ext cx="12027877" cy="5323730"/>
          </a:xfrm>
        </p:spPr>
        <p:txBody>
          <a:bodyPr>
            <a:normAutofit fontScale="85000" lnSpcReduction="10000"/>
          </a:bodyPr>
          <a:lstStyle/>
          <a:p>
            <a:pPr xmlns:a="http://schemas.openxmlformats.org/drawingml/2006/main">
              <a:lnSpc>
                <a:spcPct val="100000"/>
              </a:lnSpc>
              <a:buFont typeface="Wingdings" panose="05000000000000000000" pitchFamily="2" charset="2"/>
              <a:buChar char="§"/>
              <a:bidi/>
            </a:pPr>
            <a:r xmlns:a="http://schemas.openxmlformats.org/drawingml/2006/main">
              <a:rPr lang="ar" sz="4800" dirty="0">
                <a:latin typeface="Times New Roman" pitchFamily="18" charset="0"/>
                <a:cs typeface="Times New Roman" pitchFamily="18" charset="0"/>
              </a:rPr>
              <a:t>طفح جلدي أحمر مثير للحكة والخدش</a:t>
            </a:r>
          </a:p>
          <a:p>
            <a:pPr xmlns:a="http://schemas.openxmlformats.org/drawingml/2006/main">
              <a:lnSpc>
                <a:spcPct val="120000"/>
              </a:lnSpc>
              <a:buFont typeface="Wingdings" panose="05000000000000000000" pitchFamily="2" charset="2"/>
              <a:buChar char="§"/>
              <a:bidi/>
            </a:pPr>
            <a:r xmlns:a="http://schemas.openxmlformats.org/drawingml/2006/main">
              <a:rPr lang="ar" sz="4800" dirty="0">
                <a:latin typeface="Times New Roman" pitchFamily="18" charset="0"/>
                <a:cs typeface="Times New Roman" pitchFamily="18" charset="0"/>
              </a:rPr>
              <a:t>يظهر الطفح الجلدي على الوجه، فروة الرأس، الصدر، الظهر، الذراعين، والساقين.</a:t>
            </a:r>
          </a:p>
          <a:p>
            <a:pPr xmlns:a="http://schemas.openxmlformats.org/drawingml/2006/main">
              <a:lnSpc>
                <a:spcPct val="120000"/>
              </a:lnSpc>
              <a:buFont typeface="Wingdings" panose="05000000000000000000" pitchFamily="2" charset="2"/>
              <a:buChar char="§"/>
              <a:bidi/>
            </a:pPr>
            <a:r xmlns:a="http://schemas.openxmlformats.org/drawingml/2006/main">
              <a:rPr lang="ar" sz="4800" dirty="0">
                <a:latin typeface="Times New Roman" pitchFamily="18" charset="0"/>
                <a:cs typeface="Times New Roman" pitchFamily="18" charset="0"/>
              </a:rPr>
              <a:t>يظهر الطفح الجلدي عادة بعد حوالي أسبوعين من التعرض للفيروس ويبدأ على شكل بقع سطحية. تمتلئ البقع بسرعة بسائل شفاف، ثم تنفجر وتتحول إلى قشور.</a:t>
            </a:r>
          </a:p>
          <a:p>
            <a:pPr xmlns:a="http://schemas.openxmlformats.org/drawingml/2006/main">
              <a:lnSpc>
                <a:spcPct val="120000"/>
              </a:lnSpc>
              <a:buFont typeface="Wingdings" panose="05000000000000000000" pitchFamily="2" charset="2"/>
              <a:buChar char="§"/>
              <a:bidi/>
            </a:pPr>
            <a:r xmlns:a="http://schemas.openxmlformats.org/drawingml/2006/main">
              <a:rPr lang="ar" sz="4800" dirty="0">
                <a:latin typeface="Times New Roman" pitchFamily="18" charset="0"/>
                <a:cs typeface="Times New Roman" pitchFamily="18" charset="0"/>
              </a:rPr>
              <a:t>ثم تسقط القشور بعد أسبوع أو أسبوعين.</a:t>
            </a:r>
          </a:p>
          <a:p>
            <a:pPr marL="0" indent="0">
              <a:lnSpc>
                <a:spcPct val="100000"/>
              </a:lnSpc>
              <a:buNone/>
            </a:pPr>
            <a:endParaRPr lang="en-US" sz="4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477151702"/>
      </p:ext>
    </p:extLst>
  </p:cSld>
  <p:clrMapOvr>
    <a:masterClrMapping/>
  </p:clrMapOvr>
  <p:transition advTm="2190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084148" cy="966580"/>
          </a:xfrm>
        </p:spPr>
        <p:txBody>
          <a:bodyPr>
            <a:normAutofit fontScale="90000"/>
          </a:bodyPr>
          <a:lstStyle/>
          <a:p>
            <a:pPr xmlns:a="http://schemas.openxmlformats.org/drawingml/2006/main" rtl="0">
              <a:lnSpc>
                <a:spcPct val="100000"/>
              </a:lnSpc>
              <a:bidi/>
            </a:pPr>
            <a:br xmlns:a="http://schemas.openxmlformats.org/drawingml/2006/main">
              <a:rPr lang="en-US" sz="5300" b="1" dirty="0">
                <a:solidFill>
                  <a:srgbClr val="C00000"/>
                </a:solidFill>
                <a:latin typeface="Times New Roman" pitchFamily="18" charset="0"/>
                <a:cs typeface="Times New Roman" pitchFamily="18" charset="0"/>
              </a:rPr>
            </a:br>
            <a:br xmlns:a="http://schemas.openxmlformats.org/drawingml/2006/main">
              <a:rPr lang="en-US" sz="5300" b="1" dirty="0">
                <a:solidFill>
                  <a:srgbClr val="C00000"/>
                </a:solidFill>
                <a:latin typeface="Times New Roman" pitchFamily="18" charset="0"/>
                <a:cs typeface="Times New Roman" pitchFamily="18" charset="0"/>
              </a:rPr>
            </a:br>
            <a:r xmlns:a="http://schemas.openxmlformats.org/drawingml/2006/main">
              <a:rPr lang="ar" sz="5300" b="1" dirty="0">
                <a:solidFill>
                  <a:srgbClr val="C00000"/>
                </a:solidFill>
                <a:latin typeface="Times New Roman" pitchFamily="18" charset="0"/>
                <a:cs typeface="Times New Roman" pitchFamily="18" charset="0"/>
              </a:rPr>
              <a:t>3) الوقاية من جدري الماء</a:t>
            </a:r>
            <a:br xmlns:a="http://schemas.openxmlformats.org/drawingml/2006/main">
              <a:rPr lang="en-US" sz="5300" b="1" dirty="0">
                <a:solidFill>
                  <a:srgbClr val="C00000"/>
                </a:solidFill>
                <a:latin typeface="Times New Roman" pitchFamily="18" charset="0"/>
                <a:cs typeface="Times New Roman" pitchFamily="18" charset="0"/>
              </a:rPr>
            </a:br>
            <a:br xmlns:a="http://schemas.openxmlformats.org/drawingml/2006/main">
              <a:rPr lang="en-US" dirty="0">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 y="1350498"/>
            <a:ext cx="12084147" cy="5390870"/>
          </a:xfrm>
        </p:spPr>
        <p:txBody>
          <a:bodyPr>
            <a:normAutofit fontScale="85000" lnSpcReduction="20000"/>
          </a:bodyPr>
          <a:lstStyle/>
          <a:p>
            <a:pPr xmlns:a="http://schemas.openxmlformats.org/drawingml/2006/main" marL="0" indent="0">
              <a:lnSpc>
                <a:spcPct val="120000"/>
              </a:lnSpc>
              <a:buNone/>
              <a:bidi/>
            </a:pPr>
            <a:r xmlns:a="http://schemas.openxmlformats.org/drawingml/2006/main">
              <a:rPr lang="ar" sz="7200" dirty="0">
                <a:latin typeface="Times New Roman" pitchFamily="18" charset="0"/>
                <a:cs typeface="Times New Roman" pitchFamily="18" charset="0"/>
              </a:rPr>
              <a:t>الجرعتان الأولى من اللقاح عند عمر 12 و 18 شهرًا والجرعة الثانية عند عمر 4-6 سنوات.</a:t>
            </a:r>
          </a:p>
          <a:p>
            <a:pPr xmlns:a="http://schemas.openxmlformats.org/drawingml/2006/main" marL="0" indent="0">
              <a:lnSpc>
                <a:spcPct val="120000"/>
              </a:lnSpc>
              <a:buNone/>
              <a:bidi/>
            </a:pPr>
            <a:r xmlns:a="http://schemas.openxmlformats.org/drawingml/2006/main">
              <a:rPr lang="ar" sz="7200" dirty="0">
                <a:latin typeface="Times New Roman" pitchFamily="18" charset="0"/>
                <a:cs typeface="Times New Roman" pitchFamily="18" charset="0"/>
              </a:rPr>
              <a:t>الجرعة: 0.5 مل تحت الجلد (SC)</a:t>
            </a:r>
          </a:p>
          <a:p>
            <a:pPr xmlns:a="http://schemas.openxmlformats.org/drawingml/2006/main" marL="0" indent="0">
              <a:lnSpc>
                <a:spcPct val="120000"/>
              </a:lnSpc>
              <a:buNone/>
              <a:bidi/>
            </a:pPr>
            <a:r xmlns:a="http://schemas.openxmlformats.org/drawingml/2006/main">
              <a:rPr lang="ar" sz="7200" dirty="0">
                <a:latin typeface="Times New Roman" pitchFamily="18" charset="0"/>
                <a:cs typeface="Times New Roman" pitchFamily="18" charset="0"/>
              </a:rPr>
              <a:t> رد الفعل المحتمل: الحمى</a:t>
            </a:r>
          </a:p>
          <a:p>
            <a:pPr xmlns:a="http://schemas.openxmlformats.org/drawingml/2006/main" marL="0" indent="0">
              <a:lnSpc>
                <a:spcPct val="120000"/>
              </a:lnSpc>
              <a:buNone/>
              <a:bidi/>
            </a:pPr>
            <a:r xmlns:a="http://schemas.openxmlformats.org/drawingml/2006/main">
              <a:rPr lang="ar" sz="7200" dirty="0">
                <a:latin typeface="Times New Roman" pitchFamily="18" charset="0"/>
                <a:cs typeface="Times New Roman" pitchFamily="18" charset="0"/>
              </a:rPr>
              <a:t>اللقاح فعال بنسبة 100% تقريبًا.</a:t>
            </a:r>
          </a:p>
        </p:txBody>
      </p:sp>
    </p:spTree>
    <p:extLst>
      <p:ext uri="{BB962C8B-B14F-4D97-AF65-F5344CB8AC3E}">
        <p14:creationId xmlns:p14="http://schemas.microsoft.com/office/powerpoint/2010/main" val="2335528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1107257"/>
          </a:xfrm>
        </p:spPr>
        <p:txBody>
          <a:bodyPr>
            <a:normAutofit fontScale="90000"/>
          </a:bodyPr>
          <a:lstStyle/>
          <a:p>
            <a:pPr xmlns:a="http://schemas.openxmlformats.org/drawingml/2006/main" rtl="0">
              <a:lnSpc>
                <a:spcPct val="100000"/>
              </a:lnSpc>
              <a:bidi/>
            </a:pPr>
            <a:br xmlns:a="http://schemas.openxmlformats.org/drawingml/2006/main">
              <a:rPr lang="en-US" sz="5300" b="1" dirty="0">
                <a:solidFill>
                  <a:srgbClr val="C00000"/>
                </a:solidFill>
                <a:latin typeface="Times New Roman" pitchFamily="18" charset="0"/>
                <a:cs typeface="Times New Roman" pitchFamily="18" charset="0"/>
              </a:rPr>
            </a:br>
            <a:br xmlns:a="http://schemas.openxmlformats.org/drawingml/2006/main">
              <a:rPr lang="en-US" sz="5300" b="1" dirty="0">
                <a:solidFill>
                  <a:srgbClr val="C00000"/>
                </a:solidFill>
                <a:latin typeface="Times New Roman" pitchFamily="18" charset="0"/>
                <a:cs typeface="Times New Roman" pitchFamily="18" charset="0"/>
              </a:rPr>
            </a:br>
            <a:r xmlns:a="http://schemas.openxmlformats.org/drawingml/2006/main">
              <a:rPr lang="ar" sz="5300" b="1" dirty="0">
                <a:solidFill>
                  <a:srgbClr val="C00000"/>
                </a:solidFill>
                <a:latin typeface="Times New Roman" pitchFamily="18" charset="0"/>
                <a:cs typeface="Times New Roman" pitchFamily="18" charset="0"/>
              </a:rPr>
              <a:t>3) علاج جدري الماء</a:t>
            </a:r>
            <a:br xmlns:a="http://schemas.openxmlformats.org/drawingml/2006/main">
              <a:rPr lang="en-US" sz="5300" b="1" dirty="0">
                <a:solidFill>
                  <a:srgbClr val="C00000"/>
                </a:solidFill>
                <a:latin typeface="Times New Roman" pitchFamily="18" charset="0"/>
                <a:cs typeface="Times New Roman" pitchFamily="18" charset="0"/>
              </a:rPr>
            </a:br>
            <a:br xmlns:a="http://schemas.openxmlformats.org/drawingml/2006/main">
              <a:rPr lang="en-US" dirty="0">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 y="1378634"/>
            <a:ext cx="12192001" cy="5362734"/>
          </a:xfrm>
        </p:spPr>
        <p:txBody>
          <a:bodyPr>
            <a:noAutofit/>
          </a:bodyPr>
          <a:lstStyle/>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 </a:t>
            </a:r>
            <a:r xmlns:a="http://schemas.openxmlformats.org/drawingml/2006/main">
              <a:rPr lang="ar" sz="3200" u="sng" dirty="0">
                <a:latin typeface="Times New Roman" pitchFamily="18" charset="0"/>
                <a:cs typeface="Times New Roman" pitchFamily="18" charset="0"/>
              </a:rPr>
              <a:t>عزل </a:t>
            </a:r>
            <a:r xmlns:a="http://schemas.openxmlformats.org/drawingml/2006/main">
              <a:rPr lang="ar" sz="3200" dirty="0">
                <a:latin typeface="Times New Roman" pitchFamily="18" charset="0"/>
                <a:cs typeface="Times New Roman" pitchFamily="18" charset="0"/>
              </a:rPr>
              <a:t>الطفل المصاب حتى تتقشر الطفح الجلدي.</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الحفاظ على نظافة البشرة من خلال </a:t>
            </a:r>
            <a:r xmlns:a="http://schemas.openxmlformats.org/drawingml/2006/main">
              <a:rPr lang="ar" sz="3200" u="sng" dirty="0">
                <a:latin typeface="Times New Roman" pitchFamily="18" charset="0"/>
                <a:cs typeface="Times New Roman" pitchFamily="18" charset="0"/>
              </a:rPr>
              <a:t>الاستحمام المتكرر</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كمادات باردة ورطبة لتخفيف الحكة.</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يتم علاج الالتهاب الرئوي الجرثومي الثانوي بالمضادات </a:t>
            </a:r>
            <a:r xmlns:a="http://schemas.openxmlformats.org/drawingml/2006/main">
              <a:rPr lang="ar" sz="3200" u="sng" dirty="0">
                <a:latin typeface="Times New Roman" pitchFamily="18" charset="0"/>
                <a:cs typeface="Times New Roman" pitchFamily="18" charset="0"/>
              </a:rPr>
              <a:t>الحيوية </a:t>
            </a:r>
            <a:r xmlns:a="http://schemas.openxmlformats.org/drawingml/2006/main">
              <a:rPr lang="ar" sz="3200" dirty="0">
                <a:latin typeface="Times New Roman" pitchFamily="18" charset="0"/>
                <a:cs typeface="Times New Roman" pitchFamily="18" charset="0"/>
              </a:rPr>
              <a:t>.</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 يمكن استخدام </a:t>
            </a:r>
            <a:r xmlns:a="http://schemas.openxmlformats.org/drawingml/2006/main">
              <a:rPr lang="ar" sz="3200" u="sng" dirty="0">
                <a:latin typeface="Times New Roman" pitchFamily="18" charset="0"/>
                <a:cs typeface="Times New Roman" pitchFamily="18" charset="0"/>
              </a:rPr>
              <a:t>مضادات الهيستامين </a:t>
            </a:r>
            <a:r xmlns:a="http://schemas.openxmlformats.org/drawingml/2006/main">
              <a:rPr lang="ar" sz="3200" dirty="0">
                <a:latin typeface="Times New Roman" pitchFamily="18" charset="0"/>
                <a:cs typeface="Times New Roman" pitchFamily="18" charset="0"/>
              </a:rPr>
              <a:t>للمساعدة في تخفيف الحكة.</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ضعي </a:t>
            </a:r>
            <a:r xmlns:a="http://schemas.openxmlformats.org/drawingml/2006/main">
              <a:rPr lang="ar" sz="3200" dirty="0">
                <a:latin typeface="Times New Roman" pitchFamily="18" charset="0"/>
                <a:cs typeface="Times New Roman" pitchFamily="18" charset="0"/>
              </a:rPr>
              <a:t>غسول </a:t>
            </a:r>
            <a:r xmlns:a="http://schemas.openxmlformats.org/drawingml/2006/main">
              <a:rPr lang="ar" sz="3200" u="sng" dirty="0">
                <a:latin typeface="Times New Roman" pitchFamily="18" charset="0"/>
                <a:cs typeface="Times New Roman" pitchFamily="18" charset="0"/>
              </a:rPr>
              <a:t>الكالامين</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يستخدم الأسيكلوفير لعلاج عدوى الحماق الشديدة</a:t>
            </a:r>
            <a:endParaRPr xmlns:a="http://schemas.openxmlformats.org/drawingml/2006/main"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104365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97280"/>
          </a:xfrm>
        </p:spPr>
        <p:txBody>
          <a:bodyPr>
            <a:normAutofit fontScale="90000"/>
          </a:bodyPr>
          <a:lstStyle/>
          <a:p>
            <a:pPr xmlns:a="http://schemas.openxmlformats.org/drawingml/2006/main" rtl="0">
              <a:lnSpc>
                <a:spcPct val="100000"/>
              </a:lnSpc>
              <a:bidi/>
            </a:pPr>
            <a:r xmlns:a="http://schemas.openxmlformats.org/drawingml/2006/main">
              <a:rPr lang="ar" sz="8000" b="1" dirty="0">
                <a:solidFill>
                  <a:srgbClr val="C00000"/>
                </a:solidFill>
                <a:latin typeface="Times New Roman" pitchFamily="18" charset="0"/>
                <a:cs typeface="Times New Roman" pitchFamily="18" charset="0"/>
              </a:rPr>
              <a:t>المناعة</a:t>
            </a:r>
          </a:p>
        </p:txBody>
      </p:sp>
      <p:sp>
        <p:nvSpPr>
          <p:cNvPr id="3" name="Content Placeholder 2"/>
          <p:cNvSpPr>
            <a:spLocks noGrp="1"/>
          </p:cNvSpPr>
          <p:nvPr>
            <p:ph idx="1"/>
          </p:nvPr>
        </p:nvSpPr>
        <p:spPr>
          <a:xfrm>
            <a:off x="112542" y="1280160"/>
            <a:ext cx="12079458" cy="5577840"/>
          </a:xfrm>
        </p:spPr>
        <p:txBody>
          <a:bodyPr>
            <a:normAutofit/>
          </a:bodyPr>
          <a:lstStyle/>
          <a:p>
            <a:pPr xmlns:a="http://schemas.openxmlformats.org/drawingml/2006/main" algn="l" rtl="0">
              <a:lnSpc>
                <a:spcPct val="100000"/>
              </a:lnSpc>
              <a:buFont typeface="Wingdings" pitchFamily="2" charset="2"/>
              <a:buChar char="§"/>
              <a:bidi/>
            </a:pPr>
            <a:r xmlns:a="http://schemas.openxmlformats.org/drawingml/2006/main">
              <a:rPr lang="ar" sz="4400" dirty="0">
                <a:latin typeface="Times New Roman" pitchFamily="18" charset="0"/>
                <a:cs typeface="Times New Roman" pitchFamily="18" charset="0"/>
              </a:rPr>
              <a:t>لديه القدرة على مقاومة الكائنات الحية الدقيقة الضارة.</a:t>
            </a:r>
          </a:p>
          <a:p>
            <a:pPr xmlns:a="http://schemas.openxmlformats.org/drawingml/2006/main" algn="l" rtl="0">
              <a:lnSpc>
                <a:spcPct val="100000"/>
              </a:lnSpc>
              <a:buFont typeface="Wingdings" pitchFamily="2" charset="2"/>
              <a:buChar char="§"/>
              <a:bidi/>
            </a:pPr>
            <a:r xmlns:a="http://schemas.openxmlformats.org/drawingml/2006/main">
              <a:rPr lang="ar" sz="4400" dirty="0">
                <a:latin typeface="Times New Roman" pitchFamily="18" charset="0"/>
                <a:cs typeface="Times New Roman" pitchFamily="18" charset="0"/>
              </a:rPr>
              <a:t>فهو يتضمن مكونات محددة وغير محددة.</a:t>
            </a:r>
          </a:p>
          <a:p>
            <a:pPr xmlns:a="http://schemas.openxmlformats.org/drawingml/2006/main" algn="l" rtl="0">
              <a:lnSpc>
                <a:spcPct val="100000"/>
              </a:lnSpc>
              <a:buFont typeface="Wingdings" pitchFamily="2" charset="2"/>
              <a:buChar char="§"/>
              <a:bidi/>
            </a:pPr>
            <a:r xmlns:a="http://schemas.openxmlformats.org/drawingml/2006/main">
              <a:rPr lang="ar" sz="4400" dirty="0">
                <a:latin typeface="Times New Roman" pitchFamily="18" charset="0"/>
                <a:cs typeface="Times New Roman" pitchFamily="18" charset="0"/>
              </a:rPr>
              <a:t>الحماية ضد الأمراض المعدية التي يتم توفيرها إما عن طريق الاستجابة المناعية الناتجة عن التحصين أو العدوى السابقة أو التي تظهر عند الولادة</a:t>
            </a:r>
          </a:p>
          <a:p>
            <a:pPr algn="l" rtl="0">
              <a:lnSpc>
                <a:spcPct val="10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50952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1999742" cy="1191663"/>
          </a:xfrm>
        </p:spPr>
        <p:txBody>
          <a:bodyPr>
            <a:normAutofit fontScale="90000"/>
          </a:bodyPr>
          <a:lstStyle/>
          <a:p>
            <a:pPr xmlns:a="http://schemas.openxmlformats.org/drawingml/2006/main" rtl="0">
              <a:lnSpc>
                <a:spcPct val="100000"/>
              </a:lnSpc>
              <a:bidi/>
            </a:pPr>
            <a:br xmlns:a="http://schemas.openxmlformats.org/drawingml/2006/main">
              <a:rPr lang="en-US" sz="5300" b="1" dirty="0">
                <a:solidFill>
                  <a:srgbClr val="C00000"/>
                </a:solidFill>
                <a:latin typeface="Times New Roman" pitchFamily="18" charset="0"/>
                <a:cs typeface="Times New Roman" pitchFamily="18" charset="0"/>
              </a:rPr>
            </a:br>
            <a:br xmlns:a="http://schemas.openxmlformats.org/drawingml/2006/main">
              <a:rPr lang="en-US" sz="5300" b="1" dirty="0">
                <a:solidFill>
                  <a:srgbClr val="C00000"/>
                </a:solidFill>
                <a:latin typeface="Times New Roman" pitchFamily="18" charset="0"/>
                <a:cs typeface="Times New Roman" pitchFamily="18" charset="0"/>
              </a:rPr>
            </a:br>
            <a:r xmlns:a="http://schemas.openxmlformats.org/drawingml/2006/main">
              <a:rPr lang="ar" sz="5300" b="1" dirty="0">
                <a:solidFill>
                  <a:srgbClr val="C00000"/>
                </a:solidFill>
                <a:latin typeface="Times New Roman" pitchFamily="18" charset="0"/>
                <a:cs typeface="Times New Roman" pitchFamily="18" charset="0"/>
              </a:rPr>
              <a:t>3) مضاعفات جدري الماء</a:t>
            </a:r>
            <a:br xmlns:a="http://schemas.openxmlformats.org/drawingml/2006/main">
              <a:rPr lang="en-US" sz="5300" b="1" dirty="0">
                <a:solidFill>
                  <a:srgbClr val="C00000"/>
                </a:solidFill>
                <a:latin typeface="Times New Roman" pitchFamily="18" charset="0"/>
                <a:cs typeface="Times New Roman" pitchFamily="18" charset="0"/>
              </a:rPr>
            </a:br>
            <a:br xmlns:a="http://schemas.openxmlformats.org/drawingml/2006/main">
              <a:rPr lang="en-US" dirty="0">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 y="1308295"/>
            <a:ext cx="11999742" cy="5433073"/>
          </a:xfrm>
        </p:spPr>
        <p:txBody>
          <a:bodyPr>
            <a:normAutofit fontScale="47500" lnSpcReduction="20000"/>
          </a:bodyPr>
          <a:lstStyle/>
          <a:p>
            <a:pPr xmlns:a="http://schemas.openxmlformats.org/drawingml/2006/main" marL="0" indent="0">
              <a:lnSpc>
                <a:spcPct val="120000"/>
              </a:lnSpc>
              <a:buNone/>
              <a:bidi/>
            </a:pPr>
            <a:r xmlns:a="http://schemas.openxmlformats.org/drawingml/2006/main">
              <a:rPr lang="ar" sz="7200" dirty="0">
                <a:latin typeface="Times New Roman" pitchFamily="18" charset="0"/>
                <a:cs typeface="Times New Roman" pitchFamily="18" charset="0"/>
              </a:rPr>
              <a:t>النساء اللواتي يصبن بجدري الماء أثناء الحمل معرضات لخطر </a:t>
            </a:r>
            <a:r xmlns:a="http://schemas.openxmlformats.org/drawingml/2006/main">
              <a:rPr lang="ar" sz="7200" u="sng" dirty="0">
                <a:latin typeface="Times New Roman" pitchFamily="18" charset="0"/>
                <a:cs typeface="Times New Roman" pitchFamily="18" charset="0"/>
              </a:rPr>
              <a:t>إصابة الجنين بالعدوى الخلقية </a:t>
            </a:r>
            <a:r xmlns:a="http://schemas.openxmlformats.org/drawingml/2006/main">
              <a:rPr lang="ar" sz="7200" dirty="0">
                <a:latin typeface="Times New Roman" pitchFamily="18" charset="0"/>
                <a:cs typeface="Times New Roman" pitchFamily="18" charset="0"/>
              </a:rPr>
              <a:t>.</a:t>
            </a:r>
          </a:p>
          <a:p>
            <a:pPr xmlns:a="http://schemas.openxmlformats.org/drawingml/2006/main" marL="0" indent="0">
              <a:lnSpc>
                <a:spcPct val="120000"/>
              </a:lnSpc>
              <a:buNone/>
              <a:bidi/>
            </a:pPr>
            <a:r xmlns:a="http://schemas.openxmlformats.org/drawingml/2006/main">
              <a:rPr lang="ar" sz="7200" dirty="0">
                <a:latin typeface="Times New Roman" pitchFamily="18" charset="0"/>
                <a:cs typeface="Times New Roman" pitchFamily="18" charset="0"/>
              </a:rPr>
              <a:t>الأطفال حديثي الولادة معرضون لخطر الإصابة بعدوى شديدة، إذا تعرضوا لها ولم تكن أمهاتهم محصنات ضدها.</a:t>
            </a:r>
          </a:p>
          <a:p>
            <a:pPr xmlns:a="http://schemas.openxmlformats.org/drawingml/2006/main" marL="0" indent="0">
              <a:lnSpc>
                <a:spcPct val="120000"/>
              </a:lnSpc>
              <a:buNone/>
              <a:bidi/>
            </a:pPr>
            <a:r xmlns:a="http://schemas.openxmlformats.org/drawingml/2006/main">
              <a:rPr lang="ar" sz="7200" dirty="0">
                <a:latin typeface="Times New Roman" pitchFamily="18" charset="0"/>
                <a:cs typeface="Times New Roman" pitchFamily="18" charset="0"/>
              </a:rPr>
              <a:t>عدوى ثانوية مثل التهاب الدماغ والالتهاب الرئوي والتهاب عضلة القلب</a:t>
            </a:r>
          </a:p>
          <a:p>
            <a:pPr xmlns:a="http://schemas.openxmlformats.org/drawingml/2006/main" marL="0" indent="0">
              <a:lnSpc>
                <a:spcPct val="120000"/>
              </a:lnSpc>
              <a:buNone/>
              <a:bidi/>
            </a:pPr>
            <a:r xmlns:a="http://schemas.openxmlformats.org/drawingml/2006/main">
              <a:rPr lang="ar" sz="7200" dirty="0">
                <a:latin typeface="Times New Roman" pitchFamily="18" charset="0"/>
                <a:cs typeface="Times New Roman" pitchFamily="18" charset="0"/>
              </a:rPr>
              <a:t>قد يظهر خلل الحركة المخيخي أثناء مرحلة التعافي أو بعدها، ويتميز بالمشي غير المستقر للغاية.</a:t>
            </a:r>
          </a:p>
          <a:p>
            <a:pPr marL="0" indent="0">
              <a:lnSpc>
                <a:spcPct val="120000"/>
              </a:lnSpc>
              <a:buNone/>
            </a:pPr>
            <a:endParaRPr lang="en-US" sz="7200"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741556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 y="116632"/>
            <a:ext cx="11929403" cy="1301006"/>
          </a:xfrm>
        </p:spPr>
        <p:txBody>
          <a:bodyPr>
            <a:noAutofit/>
          </a:bodyPr>
          <a:lstStyle/>
          <a:p>
            <a:pPr xmlns:a="http://schemas.openxmlformats.org/drawingml/2006/main" algn="ctr" rtl="0">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4) الأطفال المصابون بالحصبة:</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8473" y="1143000"/>
            <a:ext cx="11929402" cy="5616624"/>
          </a:xfrm>
        </p:spPr>
        <p:txBody>
          <a:bodyPr>
            <a:normAutofit/>
          </a:bodyPr>
          <a:lstStyle/>
          <a:p>
            <a:pPr xmlns:a="http://schemas.openxmlformats.org/drawingml/2006/main" algn="l" rtl="0">
              <a:lnSpc>
                <a:spcPct val="120000"/>
              </a:lnSpc>
              <a:buFont typeface="Wingdings" pitchFamily="2" charset="2"/>
              <a:buChar char="v"/>
              <a:bidi/>
            </a:pPr>
            <a:r xmlns:a="http://schemas.openxmlformats.org/drawingml/2006/main">
              <a:rPr lang="ar" sz="3200" dirty="0">
                <a:latin typeface="Times New Roman" pitchFamily="18" charset="0"/>
                <a:cs typeface="Times New Roman" pitchFamily="18" charset="0"/>
              </a:rPr>
              <a:t>الحصبة مرض معدي للغاية يسببه فيروس الحصبة</a:t>
            </a:r>
          </a:p>
          <a:p>
            <a:pPr xmlns:a="http://schemas.openxmlformats.org/drawingml/2006/main" algn="l" rtl="0">
              <a:lnSpc>
                <a:spcPct val="120000"/>
              </a:lnSpc>
              <a:buFont typeface="Wingdings" pitchFamily="2" charset="2"/>
              <a:buChar char="v"/>
              <a:bidi/>
            </a:pPr>
            <a:r xmlns:a="http://schemas.openxmlformats.org/drawingml/2006/main">
              <a:rPr lang="ar" sz="3200" dirty="0">
                <a:latin typeface="Times New Roman" pitchFamily="18" charset="0"/>
                <a:cs typeface="Times New Roman" pitchFamily="18" charset="0"/>
              </a:rPr>
              <a:t>الحصبة لها </a:t>
            </a:r>
            <a:r xmlns:a="http://schemas.openxmlformats.org/drawingml/2006/main">
              <a:rPr lang="ar" sz="3200" b="1" dirty="0">
                <a:latin typeface="Times New Roman" pitchFamily="18" charset="0"/>
                <a:cs typeface="Times New Roman" pitchFamily="18" charset="0"/>
              </a:rPr>
              <a:t>خصائص وبائية </a:t>
            </a:r>
            <a:r xmlns:a="http://schemas.openxmlformats.org/drawingml/2006/main">
              <a:rPr lang="ar" sz="3200" dirty="0">
                <a:latin typeface="Times New Roman" pitchFamily="18" charset="0"/>
                <a:cs typeface="Times New Roman" pitchFamily="18" charset="0"/>
              </a:rPr>
              <a:t>: تحدث أكثر في الشتاء والربيع، في سن 6 أشهر إلى 5 سنوات</a:t>
            </a:r>
          </a:p>
          <a:p>
            <a:pPr xmlns:a="http://schemas.openxmlformats.org/drawingml/2006/main" algn="l" rtl="0">
              <a:lnSpc>
                <a:spcPct val="120000"/>
              </a:lnSpc>
              <a:buFont typeface="Wingdings" pitchFamily="2" charset="2"/>
              <a:buChar char="v"/>
              <a:bidi/>
            </a:pPr>
            <a:r xmlns:a="http://schemas.openxmlformats.org/drawingml/2006/main">
              <a:rPr lang="ar" sz="3200" b="1" dirty="0">
                <a:latin typeface="Times New Roman" pitchFamily="18" charset="0"/>
                <a:cs typeface="Times New Roman" pitchFamily="18" charset="0"/>
              </a:rPr>
              <a:t>المصدر </a:t>
            </a:r>
            <a:r xmlns:a="http://schemas.openxmlformats.org/drawingml/2006/main">
              <a:rPr lang="ar" sz="3200" dirty="0">
                <a:latin typeface="Times New Roman" pitchFamily="18" charset="0"/>
                <a:cs typeface="Times New Roman" pitchFamily="18" charset="0"/>
              </a:rPr>
              <a:t>: إفرازات الجهاز التنفسي والدم والبول للشخص المصاب</a:t>
            </a:r>
          </a:p>
          <a:p>
            <a:pPr xmlns:a="http://schemas.openxmlformats.org/drawingml/2006/main" algn="l" rtl="0">
              <a:lnSpc>
                <a:spcPct val="120000"/>
              </a:lnSpc>
              <a:buFont typeface="Wingdings" pitchFamily="2" charset="2"/>
              <a:buChar char="v"/>
              <a:bidi/>
            </a:pPr>
            <a:r xmlns:a="http://schemas.openxmlformats.org/drawingml/2006/main">
              <a:rPr lang="ar" sz="3200" b="1" dirty="0">
                <a:latin typeface="Times New Roman" pitchFamily="18" charset="0"/>
                <a:cs typeface="Times New Roman" pitchFamily="18" charset="0"/>
              </a:rPr>
              <a:t>الانتقال </a:t>
            </a:r>
            <a:r xmlns:a="http://schemas.openxmlformats.org/drawingml/2006/main">
              <a:rPr lang="ar" sz="3200" dirty="0">
                <a:latin typeface="Times New Roman" pitchFamily="18" charset="0"/>
                <a:cs typeface="Times New Roman" pitchFamily="18" charset="0"/>
              </a:rPr>
              <a:t>: عن طريق الاتصال المباشر مع قطرات الشخص المصاب</a:t>
            </a:r>
          </a:p>
          <a:p>
            <a:pPr xmlns:a="http://schemas.openxmlformats.org/drawingml/2006/main" algn="l" rtl="0">
              <a:lnSpc>
                <a:spcPct val="120000"/>
              </a:lnSpc>
              <a:buFont typeface="Wingdings" pitchFamily="2" charset="2"/>
              <a:buChar char="v"/>
              <a:bidi/>
            </a:pPr>
            <a:r xmlns:a="http://schemas.openxmlformats.org/drawingml/2006/main">
              <a:rPr lang="ar" sz="3200" b="1" dirty="0">
                <a:latin typeface="Times New Roman" pitchFamily="18" charset="0"/>
                <a:cs typeface="Times New Roman" pitchFamily="18" charset="0"/>
              </a:rPr>
              <a:t>فترة الحضانة: </a:t>
            </a:r>
            <a:r xmlns:a="http://schemas.openxmlformats.org/drawingml/2006/main">
              <a:rPr lang="ar" sz="3200" dirty="0">
                <a:latin typeface="Times New Roman" pitchFamily="18" charset="0"/>
                <a:cs typeface="Times New Roman" pitchFamily="18" charset="0"/>
              </a:rPr>
              <a:t>10-20 يومًا</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00069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144000" cy="1301006"/>
          </a:xfrm>
        </p:spPr>
        <p:txBody>
          <a:bodyPr>
            <a:noAutofit/>
          </a:bodyPr>
          <a:lstStyle/>
          <a:p>
            <a:pPr xmlns:a="http://schemas.openxmlformats.org/drawingml/2006/main" algn="l" rtl="0">
              <a:lnSpc>
                <a:spcPct val="100000"/>
              </a:lnSpc>
              <a:bidi/>
            </a:pPr>
            <a:br xmlns:a="http://schemas.openxmlformats.org/drawingml/2006/main">
              <a:rPr lang="en-US" sz="4800" b="1" dirty="0">
                <a:solidFill>
                  <a:srgbClr val="C00000"/>
                </a:solidFill>
                <a:latin typeface="Times New Roman" pitchFamily="18" charset="0"/>
                <a:cs typeface="Times New Roman" pitchFamily="18" charset="0"/>
              </a:rPr>
            </a:b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4) علامات وأعراض الحصبة </a:t>
            </a:r>
            <a:r xmlns:a="http://schemas.openxmlformats.org/drawingml/2006/main">
              <a:rPr lang="ar" sz="4800" b="1" dirty="0">
                <a:solidFill>
                  <a:srgbClr val="C00000"/>
                </a:solidFill>
                <a:latin typeface="Times New Roman" pitchFamily="18" charset="0"/>
                <a:cs typeface="Times New Roman" pitchFamily="18" charset="0"/>
              </a:rPr>
              <a:t>:</a:t>
            </a:r>
            <a:br xmlns:a="http://schemas.openxmlformats.org/drawingml/2006/main">
              <a:rPr lang="en-US" sz="4800" b="1" dirty="0">
                <a:solidFill>
                  <a:srgbClr val="C00000"/>
                </a:solidFill>
                <a:latin typeface="Times New Roman" pitchFamily="18" charset="0"/>
                <a:cs typeface="Times New Roman" pitchFamily="18" charset="0"/>
              </a:rPr>
            </a:b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6358598" cy="5431566"/>
          </a:xfrm>
        </p:spPr>
        <p:txBody>
          <a:bodyPr>
            <a:normAutofit/>
          </a:bodyPr>
          <a:lstStyle/>
          <a:p>
            <a:pPr xmlns:a="http://schemas.openxmlformats.org/drawingml/2006/main" algn="l" rtl="0">
              <a:lnSpc>
                <a:spcPct val="120000"/>
              </a:lnSpc>
              <a:buFont typeface="Wingdings" pitchFamily="2" charset="2"/>
              <a:buChar char="q"/>
              <a:bidi/>
            </a:pPr>
            <a:r xmlns:a="http://schemas.openxmlformats.org/drawingml/2006/main">
              <a:rPr lang="ar" dirty="0">
                <a:latin typeface="Times New Roman" pitchFamily="18" charset="0"/>
                <a:cs typeface="Times New Roman" pitchFamily="18" charset="0"/>
              </a:rPr>
              <a:t>الطفح الجلدي: يظهر عادة بعد 3 - 5 أيام من الإصابة، وقد يستمر لمدة 4 - 7 أيام</a:t>
            </a:r>
          </a:p>
          <a:p>
            <a:pPr xmlns:a="http://schemas.openxmlformats.org/drawingml/2006/main" algn="l" rtl="0">
              <a:lnSpc>
                <a:spcPct val="120000"/>
              </a:lnSpc>
              <a:buFont typeface="Wingdings" pitchFamily="2" charset="2"/>
              <a:buChar char="q"/>
              <a:bidi/>
            </a:pPr>
            <a:r xmlns:a="http://schemas.openxmlformats.org/drawingml/2006/main">
              <a:rPr lang="ar" dirty="0">
                <a:latin typeface="Times New Roman" pitchFamily="18" charset="0"/>
                <a:cs typeface="Times New Roman" pitchFamily="18" charset="0"/>
              </a:rPr>
              <a:t>يبدأ الطفح الجلدي في الرأس ثم ينتشر إلى مناطق أخرى</a:t>
            </a:r>
          </a:p>
          <a:p>
            <a:pPr xmlns:a="http://schemas.openxmlformats.org/drawingml/2006/main" algn="l" rtl="0">
              <a:lnSpc>
                <a:spcPct val="120000"/>
              </a:lnSpc>
              <a:buFont typeface="Wingdings" pitchFamily="2" charset="2"/>
              <a:buChar char="q"/>
              <a:bidi/>
            </a:pPr>
            <a:r xmlns:a="http://schemas.openxmlformats.org/drawingml/2006/main">
              <a:rPr lang="ar" dirty="0">
                <a:latin typeface="Times New Roman" pitchFamily="18" charset="0"/>
                <a:cs typeface="Times New Roman" pitchFamily="18" charset="0"/>
              </a:rPr>
              <a:t>قد يظهر الطفح الجلدي على شكل مناطق مسطحة متغيرة اللون (بقع) ومناطق صلبة حمراء مرتفعة (حطاطات) تنضم لاحقًا معًا</a:t>
            </a:r>
          </a:p>
          <a:p>
            <a:pPr xmlns:a="http://schemas.openxmlformats.org/drawingml/2006/main">
              <a:lnSpc>
                <a:spcPct val="120000"/>
              </a:lnSpc>
              <a:buFont typeface="Wingdings" pitchFamily="2" charset="2"/>
              <a:buChar char="q"/>
              <a:bidi/>
            </a:pPr>
            <a:r xmlns:a="http://schemas.openxmlformats.org/drawingml/2006/main">
              <a:rPr lang="ar" dirty="0">
                <a:latin typeface="Times New Roman" pitchFamily="18" charset="0"/>
                <a:cs typeface="Times New Roman" pitchFamily="18" charset="0"/>
              </a:rPr>
              <a:t>احمرار وتهيج العينين (التهاب الملتحمة)، عيون محتقنة بالدم</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C593D4E6-A974-4D92-A50C-6E7BB7DFFD86}"/>
              </a:ext>
            </a:extLst>
          </p:cNvPr>
          <p:cNvSpPr txBox="1"/>
          <p:nvPr/>
        </p:nvSpPr>
        <p:spPr>
          <a:xfrm>
            <a:off x="7339818" y="1417638"/>
            <a:ext cx="4744330" cy="4700774"/>
          </a:xfrm>
          <a:prstGeom prst="rect">
            <a:avLst/>
          </a:prstGeom>
          <a:noFill/>
        </p:spPr>
        <p:txBody>
          <a:bodyPr wrap="square">
            <a:spAutoFit/>
          </a:bodyPr>
          <a:lstStyle/>
          <a:p>
            <a:pPr xmlns:a="http://schemas.openxmlformats.org/drawingml/2006/main" algn="l" rtl="0">
              <a:lnSpc>
                <a:spcPct val="120000"/>
              </a:lnSpc>
              <a:buFont typeface="Wingdings" pitchFamily="2" charset="2"/>
              <a:buChar char="q"/>
              <a:bidi/>
            </a:pPr>
            <a:r xmlns:a="http://schemas.openxmlformats.org/drawingml/2006/main">
              <a:rPr lang="ar" sz="2800" dirty="0">
                <a:latin typeface="Times New Roman" pitchFamily="18" charset="0"/>
                <a:cs typeface="Times New Roman" pitchFamily="18" charset="0"/>
              </a:rPr>
              <a:t>مسبب للحكة</a:t>
            </a:r>
          </a:p>
          <a:p>
            <a:pPr xmlns:a="http://schemas.openxmlformats.org/drawingml/2006/main" algn="l" rtl="0">
              <a:lnSpc>
                <a:spcPct val="120000"/>
              </a:lnSpc>
              <a:buFont typeface="Wingdings" pitchFamily="2" charset="2"/>
              <a:buChar char="q"/>
              <a:bidi/>
            </a:pPr>
            <a:r xmlns:a="http://schemas.openxmlformats.org/drawingml/2006/main">
              <a:rPr lang="ar" sz="2800" dirty="0">
                <a:latin typeface="Times New Roman" pitchFamily="18" charset="0"/>
                <a:cs typeface="Times New Roman" pitchFamily="18" charset="0"/>
              </a:rPr>
              <a:t>بقع بيضاء صغيرة داخل الفم ( بقع </a:t>
            </a:r>
            <a:r xmlns:a="http://schemas.openxmlformats.org/drawingml/2006/main">
              <a:rPr lang="ar" sz="2800" dirty="0" err="1">
                <a:latin typeface="Times New Roman" pitchFamily="18" charset="0"/>
                <a:cs typeface="Times New Roman" pitchFamily="18" charset="0"/>
              </a:rPr>
              <a:t>كوبليك </a:t>
            </a:r>
            <a:r xmlns:a="http://schemas.openxmlformats.org/drawingml/2006/main">
              <a:rPr lang="ar" sz="2800" dirty="0">
                <a:latin typeface="Times New Roman" pitchFamily="18" charset="0"/>
                <a:cs typeface="Times New Roman" pitchFamily="18" charset="0"/>
              </a:rPr>
              <a:t>)</a:t>
            </a:r>
          </a:p>
          <a:p>
            <a:pPr xmlns:a="http://schemas.openxmlformats.org/drawingml/2006/main" algn="l" rtl="0">
              <a:lnSpc>
                <a:spcPct val="120000"/>
              </a:lnSpc>
              <a:buFont typeface="Wingdings" pitchFamily="2" charset="2"/>
              <a:buChar char="q"/>
              <a:bidi/>
            </a:pPr>
            <a:r xmlns:a="http://schemas.openxmlformats.org/drawingml/2006/main">
              <a:rPr lang="ar" sz="2800" dirty="0">
                <a:latin typeface="Times New Roman" pitchFamily="18" charset="0"/>
                <a:cs typeface="Times New Roman" pitchFamily="18" charset="0"/>
              </a:rPr>
              <a:t>سعال</a:t>
            </a:r>
          </a:p>
          <a:p>
            <a:pPr xmlns:a="http://schemas.openxmlformats.org/drawingml/2006/main" algn="l" rtl="0">
              <a:lnSpc>
                <a:spcPct val="120000"/>
              </a:lnSpc>
              <a:buFont typeface="Wingdings" pitchFamily="2" charset="2"/>
              <a:buChar char="q"/>
              <a:bidi/>
            </a:pPr>
            <a:r xmlns:a="http://schemas.openxmlformats.org/drawingml/2006/main">
              <a:rPr lang="ar" sz="2800" dirty="0">
                <a:latin typeface="Times New Roman" pitchFamily="18" charset="0"/>
                <a:cs typeface="Times New Roman" pitchFamily="18" charset="0"/>
              </a:rPr>
              <a:t>حمى</a:t>
            </a:r>
          </a:p>
          <a:p>
            <a:pPr xmlns:a="http://schemas.openxmlformats.org/drawingml/2006/main" algn="l" rtl="0">
              <a:lnSpc>
                <a:spcPct val="120000"/>
              </a:lnSpc>
              <a:buFont typeface="Wingdings" pitchFamily="2" charset="2"/>
              <a:buChar char="q"/>
              <a:bidi/>
            </a:pPr>
            <a:r xmlns:a="http://schemas.openxmlformats.org/drawingml/2006/main">
              <a:rPr lang="ar" sz="2800" dirty="0">
                <a:latin typeface="Times New Roman" pitchFamily="18" charset="0"/>
                <a:cs typeface="Times New Roman" pitchFamily="18" charset="0"/>
              </a:rPr>
              <a:t>سيلان الأنف والتهاب الحلق</a:t>
            </a:r>
          </a:p>
          <a:p>
            <a:pPr xmlns:a="http://schemas.openxmlformats.org/drawingml/2006/main" algn="l" rtl="0">
              <a:lnSpc>
                <a:spcPct val="120000"/>
              </a:lnSpc>
              <a:buFont typeface="Wingdings" pitchFamily="2" charset="2"/>
              <a:buChar char="q"/>
              <a:bidi/>
            </a:pPr>
            <a:r xmlns:a="http://schemas.openxmlformats.org/drawingml/2006/main">
              <a:rPr lang="ar" sz="2800" dirty="0">
                <a:latin typeface="Times New Roman" pitchFamily="18" charset="0"/>
                <a:cs typeface="Times New Roman" pitchFamily="18" charset="0"/>
              </a:rPr>
              <a:t>حساسية الضوء (رهاب الضوء)</a:t>
            </a:r>
          </a:p>
          <a:p>
            <a:pPr xmlns:a="http://schemas.openxmlformats.org/drawingml/2006/main" algn="l" rtl="0">
              <a:lnSpc>
                <a:spcPct val="120000"/>
              </a:lnSpc>
              <a:buFont typeface="Wingdings" pitchFamily="2" charset="2"/>
              <a:buChar char="q"/>
              <a:bidi/>
            </a:pPr>
            <a:r xmlns:a="http://schemas.openxmlformats.org/drawingml/2006/main">
              <a:rPr lang="ar" sz="2800" dirty="0">
                <a:latin typeface="Times New Roman" pitchFamily="18" charset="0"/>
                <a:cs typeface="Times New Roman" pitchFamily="18" charset="0"/>
              </a:rPr>
              <a:t>ألم العضلات</a:t>
            </a:r>
          </a:p>
        </p:txBody>
      </p:sp>
    </p:spTree>
    <p:extLst>
      <p:ext uri="{BB962C8B-B14F-4D97-AF65-F5344CB8AC3E}">
        <p14:creationId xmlns:p14="http://schemas.microsoft.com/office/powerpoint/2010/main" val="1432946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8784976" cy="1301006"/>
          </a:xfrm>
        </p:spPr>
        <p:txBody>
          <a:bodyPr>
            <a:noAutofit/>
          </a:bodyPr>
          <a:lstStyle/>
          <a:p>
            <a:pPr xmlns:a="http://schemas.openxmlformats.org/drawingml/2006/main" rtl="0">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الوقاية من الحصبة</a:t>
            </a:r>
          </a:p>
        </p:txBody>
      </p:sp>
      <p:sp>
        <p:nvSpPr>
          <p:cNvPr id="3" name="Content Placeholder 2"/>
          <p:cNvSpPr>
            <a:spLocks noGrp="1"/>
          </p:cNvSpPr>
          <p:nvPr>
            <p:ph idx="1"/>
          </p:nvPr>
        </p:nvSpPr>
        <p:spPr>
          <a:xfrm>
            <a:off x="112541" y="1484784"/>
            <a:ext cx="12079459" cy="5373216"/>
          </a:xfrm>
        </p:spPr>
        <p:txBody>
          <a:bodyPr>
            <a:normAutofit/>
          </a:bodyPr>
          <a:lstStyle/>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التحصين السلبي: جلوبيولين المشيمة أو جلوبيولين جاما.</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التحصين النشط: لقاح الحصبة الحي المضعف MMR</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لقاح MMR المستخدم للوقاية من الحصبة والنكاف والحصبة الألمانية.</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الجرعة الأولى في عمر 12-15 شهرًا، ولكن يمكن إعطاء التطعيم ضد الحصبة في عمر 9 أشهر.</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الجرعة: 0.5 مل مربع</a:t>
            </a:r>
            <a:r xmlns:a="http://schemas.openxmlformats.org/drawingml/2006/main">
              <a:rPr lang="ar" dirty="0">
                <a:latin typeface="Times New Roman" pitchFamily="18" charset="0"/>
                <a:cs typeface="Times New Roman" pitchFamily="18" charset="0"/>
              </a:rPr>
              <a:t> </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708293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116632"/>
            <a:ext cx="8784976" cy="1301006"/>
          </a:xfrm>
        </p:spPr>
        <p:txBody>
          <a:bodyPr>
            <a:noAutofit/>
          </a:bodyPr>
          <a:lstStyle/>
          <a:p>
            <a:pPr xmlns:a="http://schemas.openxmlformats.org/drawingml/2006/main" rtl="0">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علاج الحصبة</a:t>
            </a:r>
          </a:p>
        </p:txBody>
      </p:sp>
      <p:sp>
        <p:nvSpPr>
          <p:cNvPr id="3" name="Content Placeholder 2"/>
          <p:cNvSpPr>
            <a:spLocks noGrp="1"/>
          </p:cNvSpPr>
          <p:nvPr>
            <p:ph idx="1"/>
          </p:nvPr>
        </p:nvSpPr>
        <p:spPr>
          <a:xfrm>
            <a:off x="0" y="1209822"/>
            <a:ext cx="12084148" cy="5648178"/>
          </a:xfrm>
        </p:spPr>
        <p:txBody>
          <a:bodyPr>
            <a:normAutofit lnSpcReduction="10000"/>
          </a:bodyPr>
          <a:lstStyle/>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لا يوجد علاج محدد لمرض الحصبة.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الأسيتامينوفين (تايلينول) لتقليل الحمى،</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شراب السعال</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الراحة في الفراش،</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علاج المضاعفات</a:t>
            </a:r>
          </a:p>
          <a:p>
            <a:pPr xmlns:a="http://schemas.openxmlformats.org/drawingml/2006/main">
              <a:lnSpc>
                <a:spcPct val="120000"/>
              </a:lnSpc>
              <a:buFont typeface="Wingdings" panose="05000000000000000000" pitchFamily="2" charset="2"/>
              <a:buChar char="ü"/>
              <a:bidi/>
            </a:pPr>
            <a:r xmlns:a="http://schemas.openxmlformats.org/drawingml/2006/main">
              <a:rPr lang="ar" sz="2800" dirty="0">
                <a:latin typeface="Times New Roman" pitchFamily="18" charset="0"/>
                <a:cs typeface="Times New Roman" pitchFamily="18" charset="0"/>
              </a:rPr>
              <a:t>التهاب القصبات الهوائية </a:t>
            </a:r>
            <a:r xmlns:a="http://schemas.openxmlformats.org/drawingml/2006/main">
              <a:rPr lang="ar" dirty="0">
                <a:latin typeface="Times New Roman" pitchFamily="18" charset="0"/>
                <a:cs typeface="Times New Roman" pitchFamily="18" charset="0"/>
              </a:rPr>
              <a:t>، التهاب الحنجرة؛</a:t>
            </a:r>
            <a:endParaRPr xmlns:a="http://schemas.openxmlformats.org/drawingml/2006/main" lang="en-US" sz="2800" dirty="0">
              <a:latin typeface="Times New Roman" pitchFamily="18" charset="0"/>
              <a:cs typeface="Times New Roman" pitchFamily="18" charset="0"/>
            </a:endParaRPr>
          </a:p>
          <a:p>
            <a:pPr xmlns:a="http://schemas.openxmlformats.org/drawingml/2006/main">
              <a:lnSpc>
                <a:spcPct val="120000"/>
              </a:lnSpc>
              <a:buFont typeface="Wingdings" panose="05000000000000000000" pitchFamily="2" charset="2"/>
              <a:buChar char="ü"/>
              <a:bidi/>
            </a:pPr>
            <a:r xmlns:a="http://schemas.openxmlformats.org/drawingml/2006/main">
              <a:rPr lang="ar" sz="2800" dirty="0">
                <a:latin typeface="Times New Roman" pitchFamily="18" charset="0"/>
                <a:cs typeface="Times New Roman" pitchFamily="18" charset="0"/>
              </a:rPr>
              <a:t>التهاب عضل القلب؛</a:t>
            </a:r>
          </a:p>
          <a:p>
            <a:pPr xmlns:a="http://schemas.openxmlformats.org/drawingml/2006/main">
              <a:lnSpc>
                <a:spcPct val="120000"/>
              </a:lnSpc>
              <a:buFont typeface="Wingdings" panose="05000000000000000000" pitchFamily="2" charset="2"/>
              <a:buChar char="ü"/>
              <a:bidi/>
            </a:pPr>
            <a:r xmlns:a="http://schemas.openxmlformats.org/drawingml/2006/main">
              <a:rPr lang="ar" sz="2800" dirty="0">
                <a:latin typeface="Times New Roman" pitchFamily="18" charset="0"/>
                <a:cs typeface="Times New Roman" pitchFamily="18" charset="0"/>
              </a:rPr>
              <a:t>التهاب الدماغ</a:t>
            </a:r>
          </a:p>
          <a:p>
            <a:pPr xmlns:a="http://schemas.openxmlformats.org/drawingml/2006/main">
              <a:lnSpc>
                <a:spcPct val="120000"/>
              </a:lnSpc>
              <a:buFont typeface="Wingdings" panose="05000000000000000000" pitchFamily="2" charset="2"/>
              <a:buChar char="ü"/>
              <a:bidi/>
            </a:pPr>
            <a:r xmlns:a="http://schemas.openxmlformats.org/drawingml/2006/main">
              <a:rPr lang="ar" sz="2800" dirty="0">
                <a:latin typeface="Times New Roman" pitchFamily="18" charset="0"/>
                <a:cs typeface="Times New Roman" pitchFamily="18" charset="0"/>
              </a:rPr>
              <a:t>التهاب الأذن الوسطى</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264659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1022851"/>
          </a:xfrm>
        </p:spPr>
        <p:txBody>
          <a:bodyPr>
            <a:noAutofit/>
          </a:bodyPr>
          <a:lstStyle/>
          <a:p>
            <a:pPr xmlns:a="http://schemas.openxmlformats.org/drawingml/2006/main" algn="ctr" rtl="0">
              <a:lnSpc>
                <a:spcPct val="100000"/>
              </a:lnSpc>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5) الأطفال المصابون بالخناق</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8473" y="1139483"/>
            <a:ext cx="11985675" cy="5601885"/>
          </a:xfrm>
        </p:spPr>
        <p:txBody>
          <a:bodyPr>
            <a:normAutofit/>
          </a:bodyPr>
          <a:lstStyle/>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 </a:t>
            </a:r>
            <a:r xmlns:a="http://schemas.openxmlformats.org/drawingml/2006/main">
              <a:rPr lang="ar" sz="3600" dirty="0">
                <a:latin typeface="Times New Roman" pitchFamily="18" charset="0"/>
                <a:cs typeface="Times New Roman" pitchFamily="18" charset="0"/>
              </a:rPr>
              <a:t>الدفتيريا مرض معدي حاد تسببه البكتيريا</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*المصدر: إفرازات من الأنف والبلعوم الأنفي والجلد</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*فترة الحضانة: 2-5 أيام</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*قد تكون في البداية مشابهة لعدوى الجهاز التنفسي العلوي الفيروسية، إلا أن الأعراض تصبح أكثر شدة مع تقدم المرض.</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36769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29404" cy="1069145"/>
          </a:xfrm>
        </p:spPr>
        <p:txBody>
          <a:bodyPr>
            <a:noAutofit/>
          </a:bodyPr>
          <a:lstStyle/>
          <a:p>
            <a:pPr xmlns:a="http://schemas.openxmlformats.org/drawingml/2006/main" rtl="0">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5) أعراض وعلامات الخناق</a:t>
            </a:r>
          </a:p>
        </p:txBody>
      </p:sp>
      <p:sp>
        <p:nvSpPr>
          <p:cNvPr id="3" name="Content Placeholder 2"/>
          <p:cNvSpPr>
            <a:spLocks noGrp="1"/>
          </p:cNvSpPr>
          <p:nvPr>
            <p:ph idx="1"/>
          </p:nvPr>
        </p:nvSpPr>
        <p:spPr>
          <a:xfrm>
            <a:off x="112542" y="1069145"/>
            <a:ext cx="11929404" cy="5788855"/>
          </a:xfrm>
        </p:spPr>
        <p:txBody>
          <a:bodyPr>
            <a:normAutofit fontScale="92500" lnSpcReduction="10000"/>
          </a:bodyPr>
          <a:lstStyle/>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*التهاب الحلق وبحة الصوت</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*حمى وقشعريرة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*صعوبة ومؤلمة في البلع،</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*الضيق والضعف</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*صعوبة وسرعة التنفس، صرير، سعال</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 زرقة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**صداع</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*سيلان اللعاب (يشير إلى أن انسداد مجرى الهواء على وشك الحدوث)</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*تضخم الغدد الليمفاوية في الرقبة وتورم الرقبة (مما يؤدي إلى ظهور "رقبة الثور")</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6954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632"/>
            <a:ext cx="12041945" cy="1079122"/>
          </a:xfrm>
        </p:spPr>
        <p:txBody>
          <a:bodyPr>
            <a:noAutofit/>
          </a:bodyPr>
          <a:lstStyle/>
          <a:p>
            <a:pPr xmlns:a="http://schemas.openxmlformats.org/drawingml/2006/main" rtl="0">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الوقاية من الدفتيريا والتطعيم ضدها</a:t>
            </a:r>
          </a:p>
        </p:txBody>
      </p:sp>
      <p:sp>
        <p:nvSpPr>
          <p:cNvPr id="3" name="Content Placeholder 2"/>
          <p:cNvSpPr>
            <a:spLocks noGrp="1"/>
          </p:cNvSpPr>
          <p:nvPr>
            <p:ph idx="1"/>
          </p:nvPr>
        </p:nvSpPr>
        <p:spPr>
          <a:xfrm>
            <a:off x="-1" y="1195754"/>
            <a:ext cx="12041945" cy="5545614"/>
          </a:xfrm>
        </p:spPr>
        <p:txBody>
          <a:bodyPr>
            <a:normAutofit fontScale="92500" lnSpcReduction="20000"/>
          </a:bodyPr>
          <a:lstStyle/>
          <a:p>
            <a:pPr xmlns:a="http://schemas.openxmlformats.org/drawingml/2006/main" algn="l" rtl="0">
              <a:lnSpc>
                <a:spcPct val="120000"/>
              </a:lnSpc>
              <a:buFont typeface="Wingdings" pitchFamily="2" charset="2"/>
              <a:buChar char="§"/>
              <a:bidi/>
            </a:pPr>
            <a:r xmlns:a="http://schemas.openxmlformats.org/drawingml/2006/main">
              <a:rPr lang="ar" dirty="0">
                <a:latin typeface="Times New Roman" pitchFamily="18" charset="0"/>
                <a:cs typeface="Times New Roman" pitchFamily="18" charset="0"/>
              </a:rPr>
              <a:t>المستضد الثلاثي (DTP): يحتوي على سموم الخناق والتيتانوس والسعال الديكي.</a:t>
            </a:r>
          </a:p>
          <a:p>
            <a:pPr xmlns:a="http://schemas.openxmlformats.org/drawingml/2006/main" algn="l" rtl="0">
              <a:lnSpc>
                <a:spcPct val="120000"/>
              </a:lnSpc>
              <a:buFont typeface="Wingdings" pitchFamily="2" charset="2"/>
              <a:buChar char="§"/>
              <a:bidi/>
            </a:pPr>
            <a:r xmlns:a="http://schemas.openxmlformats.org/drawingml/2006/main">
              <a:rPr lang="ar" dirty="0">
                <a:latin typeface="Times New Roman" pitchFamily="18" charset="0"/>
                <a:cs typeface="Times New Roman" pitchFamily="18" charset="0"/>
              </a:rPr>
              <a:t>يتم إعطاء ثلاث جرعات بفاصل 4-6 أسابيع.</a:t>
            </a:r>
          </a:p>
          <a:p>
            <a:pPr xmlns:a="http://schemas.openxmlformats.org/drawingml/2006/main" algn="l" rtl="0">
              <a:lnSpc>
                <a:spcPct val="120000"/>
              </a:lnSpc>
              <a:buFont typeface="Wingdings" pitchFamily="2" charset="2"/>
              <a:buChar char="§"/>
              <a:bidi/>
            </a:pPr>
            <a:r xmlns:a="http://schemas.openxmlformats.org/drawingml/2006/main">
              <a:rPr lang="ar" dirty="0">
                <a:latin typeface="Times New Roman" pitchFamily="18" charset="0"/>
                <a:cs typeface="Times New Roman" pitchFamily="18" charset="0"/>
              </a:rPr>
              <a:t>جرعات معززة عند عمر 18 شهرًا، وعند عمر 5 و10 سنوات.</a:t>
            </a:r>
          </a:p>
          <a:p>
            <a:pPr xmlns:a="http://schemas.openxmlformats.org/drawingml/2006/main" marL="0" indent="0">
              <a:lnSpc>
                <a:spcPct val="120000"/>
              </a:lnSpc>
              <a:buNone/>
              <a:bidi/>
            </a:pPr>
            <a:r xmlns:a="http://schemas.openxmlformats.org/drawingml/2006/main">
              <a:rPr lang="ar" u="sng" dirty="0">
                <a:latin typeface="Times New Roman" pitchFamily="18" charset="0"/>
                <a:cs typeface="Times New Roman" pitchFamily="18" charset="0"/>
              </a:rPr>
              <a:t>التفاعلات الأكثر شيوعا لـ DPT هي:</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أ. وجع،</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ب. احمرار وتورم في مكان الحقن.</a:t>
            </a:r>
          </a:p>
          <a:p>
            <a:pPr xmlns:a="http://schemas.openxmlformats.org/drawingml/2006/main" marL="514350" indent="-514350">
              <a:lnSpc>
                <a:spcPct val="120000"/>
              </a:lnSpc>
              <a:buAutoNum type="alphaLcPeriod" startAt="3"/>
              <a:bidi/>
            </a:pPr>
            <a:r xmlns:a="http://schemas.openxmlformats.org/drawingml/2006/main">
              <a:rPr lang="ar" dirty="0">
                <a:latin typeface="Times New Roman" pitchFamily="18" charset="0"/>
                <a:cs typeface="Times New Roman" pitchFamily="18" charset="0"/>
              </a:rPr>
              <a:t>حمى خفيفة</a:t>
            </a:r>
          </a:p>
          <a:p>
            <a:pPr xmlns:a="http://schemas.openxmlformats.org/drawingml/2006/main" marL="514350" indent="-514350">
              <a:lnSpc>
                <a:spcPct val="120000"/>
              </a:lnSpc>
              <a:buAutoNum type="alphaLcPeriod" startAt="3"/>
              <a:bidi/>
            </a:pPr>
            <a:r xmlns:a="http://schemas.openxmlformats.org/drawingml/2006/main">
              <a:rPr lang="ar" dirty="0">
                <a:latin typeface="Times New Roman" pitchFamily="18" charset="0"/>
                <a:cs typeface="Times New Roman" pitchFamily="18" charset="0"/>
              </a:rPr>
              <a:t>فقدان الشهية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هـ. التعب</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و. القيء</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000939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16632"/>
            <a:ext cx="8928992" cy="910310"/>
          </a:xfrm>
        </p:spPr>
        <p:txBody>
          <a:bodyPr>
            <a:noAutofit/>
          </a:bodyPr>
          <a:lstStyle/>
          <a:p>
            <a:pPr xmlns:a="http://schemas.openxmlformats.org/drawingml/2006/main" algn="ctr" rtl="0">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علاج الدفتيريا</a:t>
            </a:r>
          </a:p>
        </p:txBody>
      </p:sp>
      <p:sp>
        <p:nvSpPr>
          <p:cNvPr id="3" name="Content Placeholder 2"/>
          <p:cNvSpPr>
            <a:spLocks noGrp="1"/>
          </p:cNvSpPr>
          <p:nvPr>
            <p:ph idx="1"/>
          </p:nvPr>
        </p:nvSpPr>
        <p:spPr>
          <a:xfrm>
            <a:off x="0" y="1026942"/>
            <a:ext cx="12192000" cy="5714426"/>
          </a:xfrm>
        </p:spPr>
        <p:txBody>
          <a:bodyPr>
            <a:normAutofit/>
          </a:bodyPr>
          <a:lstStyle/>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-مضاد سموم الدفتيريا، عن طريق الوريد أو العضل</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-المضادات الحيوية (اريثروميسين أو بنسلين)</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-العزل لمنع انتقال العدوى.</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-السوائل الوريدية</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-قد يحتاج الأكسجين إلى إدخال أنبوب التنفس</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-تصحيح انسداد مجرى الهواء</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 الراحة في الفراش ومراقبة القلب</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866683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116632"/>
            <a:ext cx="11887200" cy="868106"/>
          </a:xfrm>
        </p:spPr>
        <p:txBody>
          <a:bodyPr>
            <a:noAutofit/>
          </a:bodyPr>
          <a:lstStyle/>
          <a:p>
            <a:pPr xmlns:a="http://schemas.openxmlformats.org/drawingml/2006/main" algn="ctr" rtl="0">
              <a:lnSpc>
                <a:spcPct val="100000"/>
              </a:lnSpc>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6) الأطفال المصابون بمرض التيتانوس</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6609" y="984738"/>
            <a:ext cx="11887200" cy="5873262"/>
          </a:xfrm>
        </p:spPr>
        <p:txBody>
          <a:bodyPr>
            <a:normAutofit/>
          </a:bodyPr>
          <a:lstStyle/>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التيتانوس (الكزاز) هو التهاب أعصاب شديد للغاية يؤثر على الأعصاب الشوكية والقحفية.</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يحدث نتيجة لتأثير مادة سامة عصبية قوية تفرزها بكتيريا موجبة الجرام تسمى عصية كلوستريديوم تيتاني.</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فترة الحضانة: من 8 أيام إلى عدة أشهر</a:t>
            </a:r>
          </a:p>
          <a:p>
            <a:pPr marL="0" indent="0">
              <a:lnSpc>
                <a:spcPct val="120000"/>
              </a:lnSpc>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085253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488488" cy="1417638"/>
          </a:xfrm>
        </p:spPr>
        <p:txBody>
          <a:bodyPr>
            <a:normAutofit fontScale="90000"/>
          </a:bodyPr>
          <a:lstStyle/>
          <a:p>
            <a:pPr xmlns:a="http://schemas.openxmlformats.org/drawingml/2006/main" algn="ctr" rtl="0">
              <a:lnSpc>
                <a:spcPct val="100000"/>
              </a:lnSpc>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التحصين </a:t>
            </a:r>
            <a:r xmlns:a="http://schemas.openxmlformats.org/drawingml/2006/main">
              <a:rPr lang="ar" dirty="0">
                <a:latin typeface="Times New Roman" pitchFamily="18" charset="0"/>
                <a:cs typeface="Times New Roman" pitchFamily="18" charset="0"/>
              </a:rPr>
              <a:t>:</a:t>
            </a:r>
            <a:br xmlns:a="http://schemas.openxmlformats.org/drawingml/2006/main">
              <a:rPr lang="en-US" dirty="0">
                <a:latin typeface="Times New Roman" pitchFamily="18" charset="0"/>
                <a:cs typeface="Times New Roman" pitchFamily="18" charset="0"/>
              </a:rPr>
            </a:br>
            <a:endParaRPr xmlns:a="http://schemas.openxmlformats.org/drawingml/2006/main" lang="en-US" dirty="0">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041946" cy="5257800"/>
          </a:xfrm>
        </p:spPr>
        <p:txBody>
          <a:bodyPr>
            <a:normAutofit/>
          </a:bodyPr>
          <a:lstStyle/>
          <a:p>
            <a:pPr xmlns:a="http://schemas.openxmlformats.org/drawingml/2006/main" marL="0" indent="0">
              <a:lnSpc>
                <a:spcPct val="100000"/>
              </a:lnSpc>
              <a:buNone/>
              <a:bidi/>
            </a:pPr>
            <a:r xmlns:a="http://schemas.openxmlformats.org/drawingml/2006/main">
              <a:rPr lang="ar" sz="4400" dirty="0">
                <a:latin typeface="Times New Roman" pitchFamily="18" charset="0"/>
                <a:cs typeface="Times New Roman" pitchFamily="18" charset="0"/>
              </a:rPr>
              <a:t>إنها العملية التي يتم من خلالها جعل الشخص محصنًا أو مقاومًا للأمراض المعدية، عن طريق إعطاء لقاح.</a:t>
            </a:r>
          </a:p>
          <a:p>
            <a:pPr xmlns:a="http://schemas.openxmlformats.org/drawingml/2006/main" marL="0" indent="0">
              <a:lnSpc>
                <a:spcPct val="100000"/>
              </a:lnSpc>
              <a:buNone/>
              <a:bidi/>
            </a:pPr>
            <a:r xmlns:a="http://schemas.openxmlformats.org/drawingml/2006/main">
              <a:rPr lang="ar" sz="4400" dirty="0">
                <a:latin typeface="Times New Roman" pitchFamily="18" charset="0"/>
                <a:cs typeface="Times New Roman" pitchFamily="18" charset="0"/>
              </a:rPr>
              <a:t>تعمل اللقاحات على تحفيز جهاز المناعة في الجسم لحماية الشخص من العدوى أو المرض اللاحق.</a:t>
            </a:r>
          </a:p>
          <a:p>
            <a:pPr xmlns:a="http://schemas.openxmlformats.org/drawingml/2006/main" marL="0" indent="0">
              <a:lnSpc>
                <a:spcPct val="100000"/>
              </a:lnSpc>
              <a:buNone/>
              <a:bidi/>
            </a:pPr>
            <a:r xmlns:a="http://schemas.openxmlformats.org/drawingml/2006/main">
              <a:rPr lang="ar" sz="1500" dirty="0">
                <a:latin typeface="Times New Roman" pitchFamily="18" charset="0"/>
                <a:cs typeface="Times New Roman" pitchFamily="18" charset="0"/>
              </a:rPr>
              <a:t>(منظمة الصحة العالمية، 2018)</a:t>
            </a:r>
          </a:p>
          <a:p>
            <a:pPr algn="l" rtl="0">
              <a:lnSpc>
                <a:spcPct val="100000"/>
              </a:lnSpc>
            </a:pPr>
            <a:endParaRPr lang="en-US"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C2C21ABB-3825-4E6F-B52A-C54ECD12774B}"/>
              </a:ext>
            </a:extLst>
          </p:cNvPr>
          <p:cNvPicPr>
            <a:picLocks noChangeAspect="1"/>
          </p:cNvPicPr>
          <p:nvPr/>
        </p:nvPicPr>
        <p:blipFill>
          <a:blip r:embed="rId2"/>
          <a:stretch>
            <a:fillRect/>
          </a:stretch>
        </p:blipFill>
        <p:spPr>
          <a:xfrm>
            <a:off x="9556557" y="5257800"/>
            <a:ext cx="2194750" cy="1420491"/>
          </a:xfrm>
          <a:prstGeom prst="rect">
            <a:avLst/>
          </a:prstGeom>
        </p:spPr>
      </p:pic>
    </p:spTree>
    <p:extLst>
      <p:ext uri="{BB962C8B-B14F-4D97-AF65-F5344CB8AC3E}">
        <p14:creationId xmlns:p14="http://schemas.microsoft.com/office/powerpoint/2010/main" val="2476230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42" y="0"/>
            <a:ext cx="11844996" cy="928468"/>
          </a:xfrm>
        </p:spPr>
        <p:txBody>
          <a:bodyPr>
            <a:noAutofit/>
          </a:bodyPr>
          <a:lstStyle/>
          <a:p>
            <a:pPr xmlns:a="http://schemas.openxmlformats.org/drawingml/2006/main" rtl="0">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أعراض وعلامات مرض الكزاز</a:t>
            </a:r>
          </a:p>
        </p:txBody>
      </p:sp>
      <p:sp>
        <p:nvSpPr>
          <p:cNvPr id="3" name="Content Placeholder 2"/>
          <p:cNvSpPr>
            <a:spLocks noGrp="1"/>
          </p:cNvSpPr>
          <p:nvPr>
            <p:ph idx="1"/>
          </p:nvPr>
        </p:nvSpPr>
        <p:spPr>
          <a:xfrm>
            <a:off x="112542" y="1069144"/>
            <a:ext cx="12079458" cy="5788855"/>
          </a:xfrm>
        </p:spPr>
        <p:txBody>
          <a:bodyPr>
            <a:normAutofit fontScale="92500" lnSpcReduction="10000"/>
          </a:bodyPr>
          <a:lstStyle/>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1.تصلب في الفك (تشنج الفك) والرقبة.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2. التشنجات التوترية المعممة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3. مع تقدم المرض، تصبح عضلات الرقبة والظهر والبطن والأطراف متيبسة بشكل تدريجي</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4. في أشكال الخادم، قد تحدث تشنجات، ونوبات.</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5. التشنجات الحنجرية والتنفسية تسبب انقطاع التنفس ونقص الأكسجين.</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6. التعرق الغزير.</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7. ارتفاع ضغط الدم وتسارع القلب واضطراب النظم</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9. ارتفاع الحرارة. الحمى</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10. الإصابات المتبقية، مثل كسر العمود الفقري، وتلف الدماغ بسبب نقص الأكسجين</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43481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56013" cy="970671"/>
          </a:xfrm>
        </p:spPr>
        <p:txBody>
          <a:bodyPr>
            <a:noAutofit/>
          </a:bodyPr>
          <a:lstStyle/>
          <a:p>
            <a:pPr xmlns:a="http://schemas.openxmlformats.org/drawingml/2006/main" rtl="0">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الوقاية والتطعيم ضد مرض الكزاز</a:t>
            </a:r>
          </a:p>
        </p:txBody>
      </p:sp>
      <p:sp>
        <p:nvSpPr>
          <p:cNvPr id="3" name="Content Placeholder 2"/>
          <p:cNvSpPr>
            <a:spLocks noGrp="1"/>
          </p:cNvSpPr>
          <p:nvPr>
            <p:ph idx="1"/>
          </p:nvPr>
        </p:nvSpPr>
        <p:spPr>
          <a:xfrm>
            <a:off x="98474" y="970671"/>
            <a:ext cx="11957538" cy="5887329"/>
          </a:xfrm>
        </p:spPr>
        <p:txBody>
          <a:bodyPr>
            <a:normAutofit fontScale="92500"/>
          </a:bodyPr>
          <a:lstStyle/>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 المستضد الثلاثي (DTP): يحتوي على سموم الخناق والتيتانوس والسعال الديكي.</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ثلاث جرعات تعطى بفاصل 4-6 أسابيع. عضلي</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جرعات معززة عند عمر 18 شهرًا، وعند عمر 5 و10 سنوات.</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التيتانوس هو المرض الوحيد الذي يمكن الوقاية منه باللقاحات وهو مرض معدٍ ولكنه غير معدٍ. وعند إعطائه للنساء في سن الإنجاب، فإن اللقاحات التي تحتوي على توكسويد التيتانوس (TT أو Td) لا تحمي النساء من التيتانوس فحسب، بل تمنع أيضًا التيتانوس عند حديثي الولادة.</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79476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036496" cy="896242"/>
          </a:xfrm>
        </p:spPr>
        <p:txBody>
          <a:bodyPr>
            <a:noAutofit/>
          </a:bodyPr>
          <a:lstStyle/>
          <a:p>
            <a:pPr xmlns:a="http://schemas.openxmlformats.org/drawingml/2006/main" rtl="0">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علاج الكزاز</a:t>
            </a:r>
          </a:p>
        </p:txBody>
      </p:sp>
      <p:sp>
        <p:nvSpPr>
          <p:cNvPr id="3" name="Content Placeholder 2"/>
          <p:cNvSpPr>
            <a:spLocks noGrp="1"/>
          </p:cNvSpPr>
          <p:nvPr>
            <p:ph idx="1"/>
          </p:nvPr>
        </p:nvSpPr>
        <p:spPr>
          <a:xfrm>
            <a:off x="-1" y="1012874"/>
            <a:ext cx="11929404" cy="5845126"/>
          </a:xfrm>
        </p:spPr>
        <p:txBody>
          <a:bodyPr>
            <a:normAutofit fontScale="92500"/>
          </a:bodyPr>
          <a:lstStyle/>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*إعطاء جرعة معززة من لقاح الكزاز والدفتيريا (Td) وغلوبيولين المناعة ضد الكزاز (TIG)</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*ديازيبام (فاليوم)، باربيتورات للسيطرة على التشنجات</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*المورفين أو الفنتانيل لتسكين الألم.</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*يوصى باستخدام دورة علاجية مدتها 10-14 يومًا من البنسلين أو الميترونيدازول أو التتراسيكلين أو الدوكسيسيكلين لمنع المزيد من نمو كلوستريديوم </a:t>
            </a:r>
            <a:r xmlns:a="http://schemas.openxmlformats.org/drawingml/2006/main">
              <a:rPr lang="ar" sz="3200" dirty="0" err="1">
                <a:latin typeface="Times New Roman" pitchFamily="18" charset="0"/>
                <a:cs typeface="Times New Roman" pitchFamily="18" charset="0"/>
              </a:rPr>
              <a:t>تيتاني </a:t>
            </a:r>
            <a:r xmlns:a="http://schemas.openxmlformats.org/drawingml/2006/main">
              <a:rPr lang="ar" sz="3200" dirty="0">
                <a:latin typeface="Times New Roman" pitchFamily="18" charset="0"/>
                <a:cs typeface="Times New Roman" pitchFamily="18" charset="0"/>
              </a:rPr>
              <a:t>.</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*عملية فتح القصبة الهوائية إذا كان المريض يحتاج إلى التنفس الصناعي.</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*يتم الحفاظ على التغذية من خلال التغذية الوريدية أو التغذية عن طريق الأنف المعدي.</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838379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 y="0"/>
            <a:ext cx="12065391" cy="844062"/>
          </a:xfrm>
        </p:spPr>
        <p:txBody>
          <a:bodyPr>
            <a:normAutofit fontScale="90000"/>
          </a:bodyPr>
          <a:lstStyle/>
          <a:p>
            <a:pPr xmlns:a="http://schemas.openxmlformats.org/drawingml/2006/main" algn="ctr" rtl="0">
              <a:lnSpc>
                <a:spcPct val="100000"/>
              </a:lnSpc>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7 </a:t>
            </a:r>
            <a:r xmlns:a="http://schemas.openxmlformats.org/drawingml/2006/main">
              <a:rPr lang="ar" sz="4000" b="1" dirty="0">
                <a:solidFill>
                  <a:srgbClr val="C00000"/>
                </a:solidFill>
                <a:latin typeface="Times New Roman" pitchFamily="18" charset="0"/>
                <a:cs typeface="Times New Roman" pitchFamily="18" charset="0"/>
              </a:rPr>
              <a:t>) الأطفال المصابون بالسعال الديكي</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012874"/>
            <a:ext cx="12192000" cy="5845126"/>
          </a:xfrm>
        </p:spPr>
        <p:txBody>
          <a:bodyPr>
            <a:normAutofit lnSpcReduction="10000"/>
          </a:bodyPr>
          <a:lstStyle/>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يمكن لأي شخص أن يصاب به، ولكنه مميت بالنسبة للأطفال الرضع.</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يشكل الأطفال الذين تقل أعمارهم عن سنة واحدة ما نسبته 50-70% من الحالات التي تم تشخيصها. و25% منهم من البالغين.</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الانتقال: عن طريق الرذاذ، أو لمس الأشياء المصابة.</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فترة الحضانة هي خلال الأيام 7-10 الأولى، ولكن يمكن أن تستمر حتى 21 يومًا.</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تستمر مرحلة السعال لمدة ستة أسابيع تقريبًا قبل أن تهدأ، وتسمى سعال </a:t>
            </a:r>
            <a:r xmlns:a="http://schemas.openxmlformats.org/drawingml/2006/main">
              <a:rPr lang="ar" sz="3600" b="1" dirty="0">
                <a:latin typeface="Times New Roman" pitchFamily="18" charset="0"/>
                <a:cs typeface="Times New Roman" pitchFamily="18" charset="0"/>
              </a:rPr>
              <a:t>المائة يوم </a:t>
            </a:r>
            <a:r xmlns:a="http://schemas.openxmlformats.org/drawingml/2006/main">
              <a:rPr lang="ar" sz="3600" dirty="0">
                <a:latin typeface="Times New Roman" pitchFamily="18" charset="0"/>
                <a:cs typeface="Times New Roman" pitchFamily="18" charset="0"/>
              </a:rPr>
              <a:t>.</a:t>
            </a:r>
          </a:p>
          <a:p>
            <a:pPr marL="0" indent="0">
              <a:lnSpc>
                <a:spcPct val="120000"/>
              </a:lnSpc>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718535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xmlns:a="http://schemas.openxmlformats.org/drawingml/2006/main" algn="ctr" rtl="0">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مراحل مرض السعال الديكي</a:t>
            </a:r>
          </a:p>
        </p:txBody>
      </p:sp>
      <p:sp>
        <p:nvSpPr>
          <p:cNvPr id="3" name="Content Placeholder 2"/>
          <p:cNvSpPr>
            <a:spLocks noGrp="1"/>
          </p:cNvSpPr>
          <p:nvPr>
            <p:ph idx="1"/>
          </p:nvPr>
        </p:nvSpPr>
        <p:spPr>
          <a:xfrm>
            <a:off x="-1" y="1417638"/>
            <a:ext cx="12192000" cy="5440362"/>
          </a:xfrm>
        </p:spPr>
        <p:txBody>
          <a:bodyPr>
            <a:noAutofit/>
          </a:bodyPr>
          <a:lstStyle/>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1- المرحلة النزلية: وتعني "التدفق".</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تتدفق إفرازات من الأنف والأغشية المخاطية، مما يسبب: احتقان الأنف، سيلان الأنف، حمى خفيفة، احمرار العين وزيادة إفراز الدموع.</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2- المرحلة النوبية (2-4 أسابيع): </a:t>
            </a:r>
            <a:r xmlns:a="http://schemas.openxmlformats.org/drawingml/2006/main">
              <a:rPr lang="ar" b="1" dirty="0">
                <a:latin typeface="Times New Roman" pitchFamily="18" charset="0"/>
                <a:cs typeface="Times New Roman" pitchFamily="18" charset="0"/>
              </a:rPr>
              <a:t>نوبات </a:t>
            </a:r>
            <a:r xmlns:a="http://schemas.openxmlformats.org/drawingml/2006/main">
              <a:rPr lang="ar" dirty="0">
                <a:latin typeface="Times New Roman" pitchFamily="18" charset="0"/>
                <a:cs typeface="Times New Roman" pitchFamily="18" charset="0"/>
              </a:rPr>
              <a:t>سعال مفاجئة وعنيفة.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يبدأ كسعال جاف متقطع يزداد شدته وتكراره</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 تحدث مرة واحدة على الأقل في الساعة مما يسبب ضائقة كبيرة للطفل</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•تسبب تحول لون الطفل إلى الأحمر أو الأزرق أو الأرجواني، وانتفاخ العينين وزيادة إفراز الدموع والقيء بعد السعال</a:t>
            </a:r>
          </a:p>
          <a:p>
            <a:pPr marL="0" indent="0">
              <a:lnSpc>
                <a:spcPct val="120000"/>
              </a:lnSpc>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234746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70671"/>
          </a:xfrm>
        </p:spPr>
        <p:txBody>
          <a:bodyPr>
            <a:noAutofit/>
          </a:bodyPr>
          <a:lstStyle/>
          <a:p>
            <a:pPr xmlns:a="http://schemas.openxmlformats.org/drawingml/2006/main" algn="ctr" rtl="0">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مراحل مرض السعال الديكي</a:t>
            </a:r>
          </a:p>
        </p:txBody>
      </p:sp>
      <p:sp>
        <p:nvSpPr>
          <p:cNvPr id="3" name="Content Placeholder 2"/>
          <p:cNvSpPr>
            <a:spLocks noGrp="1"/>
          </p:cNvSpPr>
          <p:nvPr>
            <p:ph idx="1"/>
          </p:nvPr>
        </p:nvSpPr>
        <p:spPr>
          <a:xfrm>
            <a:off x="0" y="970671"/>
            <a:ext cx="12192000" cy="5887329"/>
          </a:xfrm>
        </p:spPr>
        <p:txBody>
          <a:bodyPr>
            <a:noAutofit/>
          </a:bodyPr>
          <a:lstStyle/>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3- مرحلة النقاهة (≥2 أسبوع) </a:t>
            </a:r>
            <a:r xmlns:a="http://schemas.openxmlformats.org/drawingml/2006/main">
              <a:rPr lang="ar" sz="4400" dirty="0">
                <a:latin typeface="Times New Roman" pitchFamily="18" charset="0"/>
                <a:cs typeface="Times New Roman" pitchFamily="18" charset="0"/>
              </a:rPr>
              <a:t>نقاهة</a:t>
            </a:r>
            <a:endParaRPr xmlns:a="http://schemas.openxmlformats.org/drawingml/2006/main" lang="en-US" sz="4400" dirty="0">
              <a:latin typeface="Times New Roman" pitchFamily="18" charset="0"/>
              <a:cs typeface="Times New Roman" pitchFamily="18" charset="0"/>
            </a:endParaRPr>
          </a:p>
          <a:p>
            <a:pPr xmlns:a="http://schemas.openxmlformats.org/drawingml/2006/main" algn="l" rtl="0">
              <a:lnSpc>
                <a:spcPct val="120000"/>
              </a:lnSpc>
              <a:bidi/>
            </a:pPr>
            <a:r xmlns:a="http://schemas.openxmlformats.org/drawingml/2006/main">
              <a:rPr lang="ar" sz="4400" dirty="0">
                <a:latin typeface="Times New Roman" pitchFamily="18" charset="0"/>
                <a:cs typeface="Times New Roman" pitchFamily="18" charset="0"/>
              </a:rPr>
              <a:t>تصبح نوبات السعال أقل تواترا وأقل شدة.</a:t>
            </a:r>
          </a:p>
          <a:p>
            <a:pPr xmlns:a="http://schemas.openxmlformats.org/drawingml/2006/main" algn="l" rtl="0">
              <a:lnSpc>
                <a:spcPct val="120000"/>
              </a:lnSpc>
              <a:bidi/>
            </a:pPr>
            <a:r xmlns:a="http://schemas.openxmlformats.org/drawingml/2006/main">
              <a:rPr lang="ar" sz="4400" dirty="0">
                <a:latin typeface="Times New Roman" pitchFamily="18" charset="0"/>
                <a:cs typeface="Times New Roman" pitchFamily="18" charset="0"/>
              </a:rPr>
              <a:t>قد يصاب الأطفال الصغار بالسعال بصوت أعلى، لكن صعوبة التنفس تتحسن.</a:t>
            </a:r>
          </a:p>
        </p:txBody>
      </p:sp>
    </p:spTree>
    <p:extLst>
      <p:ext uri="{BB962C8B-B14F-4D97-AF65-F5344CB8AC3E}">
        <p14:creationId xmlns:p14="http://schemas.microsoft.com/office/powerpoint/2010/main" val="33648305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57538" cy="1417638"/>
          </a:xfrm>
        </p:spPr>
        <p:txBody>
          <a:bodyPr>
            <a:noAutofit/>
          </a:bodyPr>
          <a:lstStyle/>
          <a:p>
            <a:pPr xmlns:a="http://schemas.openxmlformats.org/drawingml/2006/main" algn="ctr" rtl="0">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تشخيص واختبارات السعال الديكي</a:t>
            </a:r>
          </a:p>
        </p:txBody>
      </p:sp>
      <p:sp>
        <p:nvSpPr>
          <p:cNvPr id="3" name="Content Placeholder 2"/>
          <p:cNvSpPr>
            <a:spLocks noGrp="1"/>
          </p:cNvSpPr>
          <p:nvPr>
            <p:ph idx="1"/>
          </p:nvPr>
        </p:nvSpPr>
        <p:spPr>
          <a:xfrm>
            <a:off x="98474" y="1412776"/>
            <a:ext cx="12093526" cy="5445224"/>
          </a:xfrm>
        </p:spPr>
        <p:txBody>
          <a:bodyPr>
            <a:noAutofit/>
          </a:bodyPr>
          <a:lstStyle/>
          <a:p>
            <a:pPr xmlns:a="http://schemas.openxmlformats.org/drawingml/2006/main" marL="0" indent="0">
              <a:lnSpc>
                <a:spcPct val="120000"/>
              </a:lnSpc>
              <a:buNone/>
              <a:bidi/>
            </a:pPr>
            <a:r xmlns:a="http://schemas.openxmlformats.org/drawingml/2006/main">
              <a:rPr lang="ar" sz="4000" dirty="0">
                <a:latin typeface="Times New Roman" pitchFamily="18" charset="0"/>
                <a:cs typeface="Times New Roman" pitchFamily="18" charset="0"/>
              </a:rPr>
              <a:t> التاريخ والفحص البدني</a:t>
            </a:r>
          </a:p>
          <a:p>
            <a:pPr xmlns:a="http://schemas.openxmlformats.org/drawingml/2006/main" marL="0" indent="0">
              <a:lnSpc>
                <a:spcPct val="120000"/>
              </a:lnSpc>
              <a:buNone/>
              <a:bidi/>
            </a:pPr>
            <a:r xmlns:a="http://schemas.openxmlformats.org/drawingml/2006/main">
              <a:rPr lang="ar" sz="4000" dirty="0">
                <a:latin typeface="Times New Roman" pitchFamily="18" charset="0"/>
                <a:cs typeface="Times New Roman" pitchFamily="18" charset="0"/>
              </a:rPr>
              <a:t> اختبار زراعة الحلق والبلعوم الأنفي</a:t>
            </a:r>
          </a:p>
          <a:p>
            <a:pPr xmlns:a="http://schemas.openxmlformats.org/drawingml/2006/main" marL="0" indent="0">
              <a:lnSpc>
                <a:spcPct val="120000"/>
              </a:lnSpc>
              <a:buNone/>
              <a:bidi/>
            </a:pPr>
            <a:r xmlns:a="http://schemas.openxmlformats.org/drawingml/2006/main">
              <a:rPr lang="ar" sz="4000" dirty="0">
                <a:latin typeface="Times New Roman" pitchFamily="18" charset="0"/>
                <a:cs typeface="Times New Roman" pitchFamily="18" charset="0"/>
              </a:rPr>
              <a:t> اختبار تعداد الدم الكامل (CBC)</a:t>
            </a:r>
          </a:p>
          <a:p>
            <a:pPr xmlns:a="http://schemas.openxmlformats.org/drawingml/2006/main" marL="0" indent="0">
              <a:lnSpc>
                <a:spcPct val="120000"/>
              </a:lnSpc>
              <a:buNone/>
              <a:bidi/>
            </a:pPr>
            <a:r xmlns:a="http://schemas.openxmlformats.org/drawingml/2006/main">
              <a:rPr lang="ar" sz="4000" dirty="0">
                <a:latin typeface="Times New Roman" pitchFamily="18" charset="0"/>
                <a:cs typeface="Times New Roman" pitchFamily="18" charset="0"/>
              </a:rPr>
              <a:t> أشعة سينية على الصدر</a:t>
            </a:r>
          </a:p>
        </p:txBody>
      </p:sp>
      <p:sp>
        <p:nvSpPr>
          <p:cNvPr id="4" name="AutoShape 2" descr="نتيجة بحث الصور عن ‪PERTUSSIS A chest x-r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21832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a:bodyPr>
          <a:lstStyle/>
          <a:p>
            <a:pPr xmlns:a="http://schemas.openxmlformats.org/drawingml/2006/main" marL="0" indent="0" algn="ctr">
              <a:buNone/>
              <a:bidi/>
            </a:pPr>
            <a:r xmlns:a="http://schemas.openxmlformats.org/drawingml/2006/main">
              <a:rPr lang="ar" sz="4000" b="1" dirty="0">
                <a:solidFill>
                  <a:srgbClr val="C00000"/>
                </a:solidFill>
                <a:latin typeface="Times New Roman" pitchFamily="18" charset="0"/>
                <a:cs typeface="Times New Roman" pitchFamily="18" charset="0"/>
              </a:rPr>
              <a:t>الوقاية والتطعيم ضد السعال الديكي</a:t>
            </a:r>
            <a:endParaRPr xmlns:a="http://schemas.openxmlformats.org/drawingml/2006/main" lang="en-US" sz="4000" dirty="0">
              <a:latin typeface="Times New Roman" pitchFamily="18" charset="0"/>
              <a:cs typeface="Times New Roman" pitchFamily="18" charset="0"/>
            </a:endParaRPr>
          </a:p>
          <a:p>
            <a:pPr xmlns:a="http://schemas.openxmlformats.org/drawingml/2006/main" marL="0" indent="0">
              <a:buNone/>
              <a:bidi/>
            </a:pPr>
            <a:r xmlns:a="http://schemas.openxmlformats.org/drawingml/2006/main">
              <a:rPr lang="ar" dirty="0">
                <a:latin typeface="Times New Roman" pitchFamily="18" charset="0"/>
                <a:cs typeface="Times New Roman" pitchFamily="18" charset="0"/>
              </a:rPr>
              <a:t> المستضد الثلاثي (DTP): يحتوي على سموم الخناق والتيتانوس والسعال </a:t>
            </a:r>
            <a:r xmlns:a="http://schemas.openxmlformats.org/drawingml/2006/main">
              <a:rPr lang="ar" dirty="0" err="1">
                <a:latin typeface="Times New Roman" pitchFamily="18" charset="0"/>
                <a:cs typeface="Times New Roman" pitchFamily="18" charset="0"/>
              </a:rPr>
              <a:t>الديكي </a:t>
            </a:r>
            <a:r xmlns:a="http://schemas.openxmlformats.org/drawingml/2006/main">
              <a:rPr lang="ar" dirty="0">
                <a:latin typeface="Times New Roman" pitchFamily="18" charset="0"/>
                <a:cs typeface="Times New Roman" pitchFamily="18" charset="0"/>
              </a:rPr>
              <a:t>.</a:t>
            </a:r>
          </a:p>
          <a:p>
            <a:pPr xmlns:a="http://schemas.openxmlformats.org/drawingml/2006/main" marL="0" indent="0">
              <a:buNone/>
              <a:bidi/>
            </a:pPr>
            <a:r xmlns:a="http://schemas.openxmlformats.org/drawingml/2006/main">
              <a:rPr lang="ar" dirty="0">
                <a:latin typeface="Times New Roman" pitchFamily="18" charset="0"/>
                <a:cs typeface="Times New Roman" pitchFamily="18" charset="0"/>
              </a:rPr>
              <a:t>ثلاث جرعات تعطى بفاصل 4-6 أسابيع.</a:t>
            </a:r>
          </a:p>
          <a:p>
            <a:pPr xmlns:a="http://schemas.openxmlformats.org/drawingml/2006/main" marL="0" indent="0">
              <a:buNone/>
              <a:bidi/>
            </a:pPr>
            <a:r xmlns:a="http://schemas.openxmlformats.org/drawingml/2006/main">
              <a:rPr lang="ar" dirty="0">
                <a:latin typeface="Times New Roman" pitchFamily="18" charset="0"/>
                <a:cs typeface="Times New Roman" pitchFamily="18" charset="0"/>
              </a:rPr>
              <a:t>جرعات معززة عند عمر 18 شهرًا، وعند عمر 5 و10 سنوات.</a:t>
            </a:r>
          </a:p>
          <a:p>
            <a:pPr xmlns:a="http://schemas.openxmlformats.org/drawingml/2006/main" marL="0" indent="0" algn="ctr">
              <a:buNone/>
              <a:bidi/>
            </a:pPr>
            <a:r xmlns:a="http://schemas.openxmlformats.org/drawingml/2006/main">
              <a:rPr lang="ar" sz="3600" b="1" dirty="0">
                <a:solidFill>
                  <a:srgbClr val="C00000"/>
                </a:solidFill>
                <a:latin typeface="Times New Roman" pitchFamily="18" charset="0"/>
                <a:cs typeface="Times New Roman" pitchFamily="18" charset="0"/>
              </a:rPr>
              <a:t>علاج السعال الديكي</a:t>
            </a:r>
          </a:p>
          <a:p>
            <a:r xmlns:a="http://schemas.openxmlformats.org/drawingml/2006/main">
              <a:rPr lang="ar" dirty="0">
                <a:latin typeface="Times New Roman" pitchFamily="18" charset="0"/>
                <a:cs typeface="Times New Roman" pitchFamily="18" charset="0"/>
              </a:rPr>
              <a:t>الاستشفاء</a:t>
            </a:r>
          </a:p>
          <a:p>
            <a:r xmlns:a="http://schemas.openxmlformats.org/drawingml/2006/main">
              <a:rPr lang="ar" dirty="0">
                <a:latin typeface="Times New Roman" pitchFamily="18" charset="0"/>
                <a:cs typeface="Times New Roman" pitchFamily="18" charset="0"/>
              </a:rPr>
              <a:t>الأكسجين مع الرطوبة العالية أو حتى التهوية الميكانيكية</a:t>
            </a:r>
          </a:p>
          <a:p>
            <a:r xmlns:a="http://schemas.openxmlformats.org/drawingml/2006/main">
              <a:rPr lang="ar" dirty="0">
                <a:latin typeface="Times New Roman" pitchFamily="18" charset="0"/>
                <a:cs typeface="Times New Roman" pitchFamily="18" charset="0"/>
              </a:rPr>
              <a:t>إعطاء السوائل الوريدية</a:t>
            </a:r>
          </a:p>
          <a:p>
            <a:r xmlns:a="http://schemas.openxmlformats.org/drawingml/2006/main">
              <a:rPr lang="ar" dirty="0">
                <a:latin typeface="Times New Roman" pitchFamily="18" charset="0"/>
                <a:cs typeface="Times New Roman" pitchFamily="18" charset="0"/>
              </a:rPr>
              <a:t>عزل</a:t>
            </a:r>
          </a:p>
          <a:p>
            <a:r xmlns:a="http://schemas.openxmlformats.org/drawingml/2006/main">
              <a:rPr lang="ar" dirty="0">
                <a:latin typeface="Times New Roman" pitchFamily="18" charset="0"/>
                <a:cs typeface="Times New Roman" pitchFamily="18" charset="0"/>
              </a:rPr>
              <a:t>المضادات الحيوية: إريثروميسين، أزيثروميسين أو كلاريثروميسين.</a:t>
            </a:r>
          </a:p>
          <a:p>
            <a:r xmlns:a="http://schemas.openxmlformats.org/drawingml/2006/main">
              <a:rPr lang="ar" dirty="0">
                <a:latin typeface="Times New Roman" pitchFamily="18" charset="0"/>
                <a:cs typeface="Times New Roman" pitchFamily="18" charset="0"/>
              </a:rPr>
              <a:t>الرعاية الداعمة: الحفاظ على الترطيب والتغذية</a:t>
            </a:r>
          </a:p>
          <a:p>
            <a:r xmlns:a="http://schemas.openxmlformats.org/drawingml/2006/main">
              <a:rPr lang="ar" dirty="0">
                <a:latin typeface="Times New Roman" pitchFamily="18" charset="0"/>
                <a:cs typeface="Times New Roman" pitchFamily="18" charset="0"/>
              </a:rPr>
              <a:t>المضادات الحيوية لأفراد الأسرة</a:t>
            </a:r>
          </a:p>
        </p:txBody>
      </p:sp>
    </p:spTree>
    <p:extLst>
      <p:ext uri="{BB962C8B-B14F-4D97-AF65-F5344CB8AC3E}">
        <p14:creationId xmlns:p14="http://schemas.microsoft.com/office/powerpoint/2010/main" val="22647893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396536" cy="1417638"/>
          </a:xfrm>
        </p:spPr>
        <p:txBody>
          <a:bodyPr>
            <a:noAutofit/>
          </a:bodyPr>
          <a:lstStyle/>
          <a:p>
            <a:pPr xmlns:a="http://schemas.openxmlformats.org/drawingml/2006/main" algn="l">
              <a:bidi/>
            </a:pPr>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مضاعفات السعال الديكي:</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39151" y="1308295"/>
            <a:ext cx="11676184" cy="5549705"/>
          </a:xfrm>
        </p:spPr>
        <p:txBody>
          <a:bodyPr>
            <a:normAutofit/>
          </a:bodyPr>
          <a:lstStyle/>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انقطاع النفس</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التهابات الأذن</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الالتهاب الرئوي</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النوبات</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اعتلال الدماغ (تلف الدماغ)</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الوفاة (حوالي 1% من الأطفال الذين تقل أعمارهم عن شهرين)</a:t>
            </a: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331186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6632"/>
            <a:ext cx="12027877" cy="1301006"/>
          </a:xfrm>
        </p:spPr>
        <p:txBody>
          <a:bodyPr>
            <a:normAutofit fontScale="90000"/>
          </a:bodyPr>
          <a:lstStyle/>
          <a:p>
            <a:pPr xmlns:a="http://schemas.openxmlformats.org/drawingml/2006/main" algn="ctr" rtl="0">
              <a:lnSpc>
                <a:spcPct val="100000"/>
              </a:lnSpc>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8). الأطفال المصابون بالحصبة الألمانية والحصبة الألمانية والحصبة الألمانية الصغيرة</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417638"/>
            <a:ext cx="12192000" cy="5440362"/>
          </a:xfrm>
        </p:spPr>
        <p:txBody>
          <a:bodyPr>
            <a:normAutofit fontScale="77500" lnSpcReduction="20000"/>
          </a:bodyPr>
          <a:lstStyle/>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يحدث بسبب فيروس الحصبة الألمانية.</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إنه عادة مرض خفيف.</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معظم الأشخاص الذين أصيبوا بالحصبة الألمانية أو حصلوا على اللقاح يكونون محميين ضد الفيروس لبقية حياتهم.</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الحصبة الألمانية تسمى أيضًا بالحصبة لمدة 3 أيام أو الحصبة الألمانية.</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المصدر الرئيسي هو الأنف والبلعوم، والفيروس في الدم والبراز والجلد والبول.</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الانتقال: عن طريق الاتصال المباشر مع الشخص المصاب، أو غير المباشر عن طريق المواد الملوثة بإفرازات الأنف البلعومية أو البراز أو البول أو عن طريق المشيمة من الأم إلى الجنين.</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فترة الحضانة: 14-21 يومًا</a:t>
            </a:r>
          </a:p>
          <a:p>
            <a:pPr marL="0" indent="0">
              <a:lnSpc>
                <a:spcPct val="120000"/>
              </a:lnSpc>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284957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396536" cy="1417638"/>
          </a:xfrm>
        </p:spPr>
        <p:txBody>
          <a:bodyPr>
            <a:noAutofit/>
          </a:bodyPr>
          <a:lstStyle/>
          <a:p>
            <a:pPr xmlns:a="http://schemas.openxmlformats.org/drawingml/2006/main" algn="ctr" rtl="0">
              <a:lnSpc>
                <a:spcPct val="100000"/>
              </a:lnSpc>
              <a:bidi/>
            </a:pPr>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لقاح</a:t>
            </a:r>
            <a:br xmlns:a="http://schemas.openxmlformats.org/drawingml/2006/main">
              <a:rPr lang="en-US" sz="6600" b="1" dirty="0">
                <a:solidFill>
                  <a:srgbClr val="C00000"/>
                </a:solidFill>
                <a:latin typeface="Times New Roman" pitchFamily="18" charset="0"/>
                <a:cs typeface="Times New Roman" pitchFamily="18" charset="0"/>
              </a:rPr>
            </a:br>
            <a:endParaRPr xmlns:a="http://schemas.openxmlformats.org/drawingml/2006/main"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2192000" cy="5755778"/>
          </a:xfrm>
        </p:spPr>
        <p:txBody>
          <a:bodyPr>
            <a:normAutofit/>
          </a:bodyPr>
          <a:lstStyle/>
          <a:p>
            <a:pPr xmlns:a="http://schemas.openxmlformats.org/drawingml/2006/main" marL="0" indent="0">
              <a:lnSpc>
                <a:spcPct val="100000"/>
              </a:lnSpc>
              <a:buNone/>
              <a:bidi/>
            </a:pPr>
            <a:r xmlns:a="http://schemas.openxmlformats.org/drawingml/2006/main">
              <a:rPr lang="ar" sz="3200" dirty="0">
                <a:latin typeface="Times New Roman" pitchFamily="18" charset="0"/>
                <a:cs typeface="Times New Roman" pitchFamily="18" charset="0"/>
              </a:rPr>
              <a:t>هو مستحضر بيولوجي يعمل على تحسين المناعة ضد مرض معين ويحتوي على مادة تشبه الكائن الحي الدقيق المسبب للمرض.</a:t>
            </a:r>
          </a:p>
          <a:p>
            <a:pPr xmlns:a="http://schemas.openxmlformats.org/drawingml/2006/main" marL="0" indent="0">
              <a:lnSpc>
                <a:spcPct val="100000"/>
              </a:lnSpc>
              <a:buNone/>
              <a:bidi/>
            </a:pPr>
            <a:r xmlns:a="http://schemas.openxmlformats.org/drawingml/2006/main">
              <a:rPr lang="ar" sz="3200" b="1" dirty="0">
                <a:latin typeface="Times New Roman" pitchFamily="18" charset="0"/>
                <a:cs typeface="Times New Roman" pitchFamily="18" charset="0"/>
              </a:rPr>
              <a:t>يتم تصنيع اللقاح عادة من:</a:t>
            </a:r>
          </a:p>
          <a:p>
            <a:pPr xmlns:a="http://schemas.openxmlformats.org/drawingml/2006/main" marL="0" indent="0">
              <a:lnSpc>
                <a:spcPct val="100000"/>
              </a:lnSpc>
              <a:buNone/>
              <a:bidi/>
            </a:pPr>
            <a:r xmlns:a="http://schemas.openxmlformats.org/drawingml/2006/main">
              <a:rPr lang="ar" sz="3200" dirty="0">
                <a:latin typeface="Times New Roman" pitchFamily="18" charset="0"/>
                <a:cs typeface="Times New Roman" pitchFamily="18" charset="0"/>
              </a:rPr>
              <a:t>أ. ميكروب مُضعَّف </a:t>
            </a:r>
            <a:r xmlns:a="http://schemas.openxmlformats.org/drawingml/2006/main">
              <a:rPr lang="ar" sz="3200" dirty="0" err="1">
                <a:latin typeface="Times New Roman" pitchFamily="18" charset="0"/>
                <a:cs typeface="Times New Roman" pitchFamily="18" charset="0"/>
              </a:rPr>
              <a:t>مثل </a:t>
            </a:r>
            <a:r xmlns:a="http://schemas.openxmlformats.org/drawingml/2006/main">
              <a:rPr lang="ar" sz="3200" dirty="0">
                <a:latin typeface="Times New Roman" pitchFamily="18" charset="0"/>
                <a:cs typeface="Times New Roman" pitchFamily="18" charset="0"/>
              </a:rPr>
              <a:t>شلل الأطفال الذي صنعه سابين</a:t>
            </a:r>
          </a:p>
          <a:p>
            <a:pPr xmlns:a="http://schemas.openxmlformats.org/drawingml/2006/main" marL="0" indent="0">
              <a:lnSpc>
                <a:spcPct val="100000"/>
              </a:lnSpc>
              <a:buNone/>
              <a:bidi/>
            </a:pPr>
            <a:r xmlns:a="http://schemas.openxmlformats.org/drawingml/2006/main">
              <a:rPr lang="ar" sz="3200" dirty="0">
                <a:latin typeface="Times New Roman" pitchFamily="18" charset="0"/>
                <a:cs typeface="Times New Roman" pitchFamily="18" charset="0"/>
              </a:rPr>
              <a:t>ب. الميكروب المقتول </a:t>
            </a:r>
            <a:r xmlns:a="http://schemas.openxmlformats.org/drawingml/2006/main">
              <a:rPr lang="ar" sz="3200" dirty="0" err="1">
                <a:latin typeface="Times New Roman" pitchFamily="18" charset="0"/>
                <a:cs typeface="Times New Roman" pitchFamily="18" charset="0"/>
              </a:rPr>
              <a:t>مثل </a:t>
            </a:r>
            <a:r xmlns:a="http://schemas.openxmlformats.org/drawingml/2006/main">
              <a:rPr lang="ar" sz="3200" dirty="0">
                <a:latin typeface="Times New Roman" pitchFamily="18" charset="0"/>
                <a:cs typeface="Times New Roman" pitchFamily="18" charset="0"/>
              </a:rPr>
              <a:t>السعال الديكي، والأنفلونزا، وشلل الأطفال الذي صنعه سالك</a:t>
            </a:r>
          </a:p>
          <a:p>
            <a:pPr xmlns:a="http://schemas.openxmlformats.org/drawingml/2006/main" marL="0" indent="0">
              <a:lnSpc>
                <a:spcPct val="100000"/>
              </a:lnSpc>
              <a:buNone/>
              <a:bidi/>
            </a:pPr>
            <a:r xmlns:a="http://schemas.openxmlformats.org/drawingml/2006/main">
              <a:rPr lang="ar" sz="3200" dirty="0">
                <a:latin typeface="Times New Roman" pitchFamily="18" charset="0"/>
                <a:cs typeface="Times New Roman" pitchFamily="18" charset="0"/>
              </a:rPr>
              <a:t>ج. السموم الميكروبية </a:t>
            </a:r>
            <a:r xmlns:a="http://schemas.openxmlformats.org/drawingml/2006/main">
              <a:rPr lang="ar" sz="3200" dirty="0" err="1">
                <a:latin typeface="Times New Roman" pitchFamily="18" charset="0"/>
                <a:cs typeface="Times New Roman" pitchFamily="18" charset="0"/>
              </a:rPr>
              <a:t>مثل </a:t>
            </a:r>
            <a:r xmlns:a="http://schemas.openxmlformats.org/drawingml/2006/main">
              <a:rPr lang="ar" sz="3200" dirty="0">
                <a:latin typeface="Times New Roman" pitchFamily="18" charset="0"/>
                <a:cs typeface="Times New Roman" pitchFamily="18" charset="0"/>
              </a:rPr>
              <a:t>التيتانوس والدفتيريا</a:t>
            </a:r>
          </a:p>
          <a:p>
            <a:pPr xmlns:a="http://schemas.openxmlformats.org/drawingml/2006/main" marL="0" indent="0">
              <a:lnSpc>
                <a:spcPct val="100000"/>
              </a:lnSpc>
              <a:buNone/>
              <a:bidi/>
            </a:pPr>
            <a:r xmlns:a="http://schemas.openxmlformats.org/drawingml/2006/main">
              <a:rPr lang="ar" sz="3200" dirty="0">
                <a:latin typeface="Times New Roman" pitchFamily="18" charset="0"/>
                <a:cs typeface="Times New Roman" pitchFamily="18" charset="0"/>
              </a:rPr>
              <a:t>د. بروتينات سطح الميكروب </a:t>
            </a:r>
            <a:r xmlns:a="http://schemas.openxmlformats.org/drawingml/2006/main">
              <a:rPr lang="ar" sz="3200" dirty="0" err="1">
                <a:latin typeface="Times New Roman" pitchFamily="18" charset="0"/>
                <a:cs typeface="Times New Roman" pitchFamily="18" charset="0"/>
              </a:rPr>
              <a:t>مثل </a:t>
            </a:r>
            <a:r xmlns:a="http://schemas.openxmlformats.org/drawingml/2006/main">
              <a:rPr lang="ar" sz="3200" dirty="0">
                <a:latin typeface="Times New Roman" pitchFamily="18" charset="0"/>
                <a:cs typeface="Times New Roman" pitchFamily="18" charset="0"/>
              </a:rPr>
              <a:t>التهاب الكبد</a:t>
            </a:r>
          </a:p>
        </p:txBody>
      </p:sp>
    </p:spTree>
    <p:extLst>
      <p:ext uri="{BB962C8B-B14F-4D97-AF65-F5344CB8AC3E}">
        <p14:creationId xmlns:p14="http://schemas.microsoft.com/office/powerpoint/2010/main" val="358606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957538" cy="1125415"/>
          </a:xfrm>
        </p:spPr>
        <p:txBody>
          <a:bodyPr>
            <a:normAutofit fontScale="90000"/>
          </a:bodyPr>
          <a:lstStyle/>
          <a:p>
            <a:pPr xmlns:a="http://schemas.openxmlformats.org/drawingml/2006/main" algn="ctr" rtl="0">
              <a:lnSpc>
                <a:spcPct val="100000"/>
              </a:lnSpc>
              <a:bidi/>
            </a:pPr>
            <a:br xmlns:a="http://schemas.openxmlformats.org/drawingml/2006/main">
              <a:rPr lang="en-US" b="1" dirty="0">
                <a:solidFill>
                  <a:srgbClr val="C00000"/>
                </a:solidFill>
                <a:latin typeface="Times New Roman" pitchFamily="18" charset="0"/>
                <a:cs typeface="Times New Roman" pitchFamily="18" charset="0"/>
              </a:rPr>
            </a:b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علامات وأعراض الحصبة الألمانية:</a:t>
            </a:r>
            <a:br xmlns:a="http://schemas.openxmlformats.org/drawingml/2006/main">
              <a:rPr lang="en-US" b="1" dirty="0">
                <a:solidFill>
                  <a:srgbClr val="C00000"/>
                </a:solidFill>
                <a:latin typeface="Times New Roman" pitchFamily="18" charset="0"/>
                <a:cs typeface="Times New Roman" pitchFamily="18" charset="0"/>
              </a:rPr>
            </a:b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125415"/>
            <a:ext cx="12192000" cy="5615953"/>
          </a:xfrm>
        </p:spPr>
        <p:txBody>
          <a:bodyPr>
            <a:normAutofit/>
          </a:bodyPr>
          <a:lstStyle/>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*الأعراض الأساسية للحصبة الألمانية هي الطفح الجلدي (الطفح الجلدي) </a:t>
            </a:r>
            <a:r xmlns:a="http://schemas.openxmlformats.org/drawingml/2006/main">
              <a:rPr lang="ar" dirty="0" err="1">
                <a:latin typeface="Times New Roman" pitchFamily="18" charset="0"/>
                <a:cs typeface="Times New Roman" pitchFamily="18" charset="0"/>
              </a:rPr>
              <a:t>الحصبي</a:t>
            </a:r>
            <a:r xmlns:a="http://schemas.openxmlformats.org/drawingml/2006/main">
              <a:rPr lang="ar" dirty="0">
                <a:latin typeface="Times New Roman" pitchFamily="18" charset="0"/>
                <a:cs typeface="Times New Roman" pitchFamily="18" charset="0"/>
              </a:rPr>
              <a:t> </a:t>
            </a:r>
            <a:r xmlns:a="http://schemas.openxmlformats.org/drawingml/2006/main">
              <a:rPr lang="ar" dirty="0">
                <a:latin typeface="Times New Roman" pitchFamily="18" charset="0"/>
                <a:cs typeface="Times New Roman" pitchFamily="18" charset="0"/>
              </a:rPr>
              <a:t>(الحَصبية) </a:t>
            </a:r>
            <a:r xmlns:a="http://schemas.openxmlformats.org/drawingml/2006/main">
              <a:rPr lang="ar" dirty="0">
                <a:latin typeface="Times New Roman" pitchFamily="18" charset="0"/>
                <a:cs typeface="Times New Roman" pitchFamily="18" charset="0"/>
              </a:rPr>
              <a:t>طفح جلدي على الوجه والجذع والأطراف ويختفي عادة بعد ثلاثة أيام.</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*توعك</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*حمى منخفضة الدرجة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 نادرًا ما يستمر لأكثر من 5 أيام</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*لا توجد أي سمات للطفح الجلدي تعطي أدلة على التشخيص النهائي لمرض الحصبة الألمانية.</a:t>
            </a:r>
          </a:p>
          <a:p>
            <a:pPr xmlns:a="http://schemas.openxmlformats.org/drawingml/2006/main" marL="0" indent="0">
              <a:lnSpc>
                <a:spcPct val="120000"/>
              </a:lnSpc>
              <a:buNone/>
              <a:bidi/>
            </a:pPr>
            <a:r xmlns:a="http://schemas.openxmlformats.org/drawingml/2006/main">
              <a:rPr lang="ar" b="1" dirty="0">
                <a:solidFill>
                  <a:srgbClr val="C00000"/>
                </a:solidFill>
                <a:latin typeface="Times New Roman" pitchFamily="18" charset="0"/>
                <a:cs typeface="Times New Roman" pitchFamily="18" charset="0"/>
              </a:rPr>
              <a:t>الحصبة الألمانية الخلقية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*قد يكون خفيفًا وبدون أعراض أو شديدًا.</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*الثالوث الكلاسيكي: 1- إعتام عدسة العين 2- تشوهات القلب 3- الصمم</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49167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0"/>
            <a:ext cx="8928992" cy="928468"/>
          </a:xfrm>
        </p:spPr>
        <p:txBody>
          <a:bodyPr>
            <a:normAutofit/>
          </a:bodyPr>
          <a:lstStyle/>
          <a:p>
            <a:pPr xmlns:a="http://schemas.openxmlformats.org/drawingml/2006/main" algn="ctr" rtl="0">
              <a:lnSpc>
                <a:spcPct val="100000"/>
              </a:lnSpc>
              <a:bidi/>
            </a:pPr>
            <a:r xmlns:a="http://schemas.openxmlformats.org/drawingml/2006/main">
              <a:rPr lang="ar" b="1" dirty="0">
                <a:solidFill>
                  <a:srgbClr val="C00000"/>
                </a:solidFill>
                <a:latin typeface="Times New Roman" pitchFamily="18" charset="0"/>
                <a:cs typeface="Times New Roman" pitchFamily="18" charset="0"/>
              </a:rPr>
              <a:t>تشخيص الحصبة الألمانية</a:t>
            </a:r>
          </a:p>
        </p:txBody>
      </p:sp>
      <p:sp>
        <p:nvSpPr>
          <p:cNvPr id="3" name="Content Placeholder 2"/>
          <p:cNvSpPr>
            <a:spLocks noGrp="1"/>
          </p:cNvSpPr>
          <p:nvPr>
            <p:ph idx="1"/>
          </p:nvPr>
        </p:nvSpPr>
        <p:spPr>
          <a:xfrm>
            <a:off x="0" y="1055077"/>
            <a:ext cx="12192000" cy="5686291"/>
          </a:xfrm>
        </p:spPr>
        <p:txBody>
          <a:bodyPr>
            <a:normAutofit lnSpcReduction="10000"/>
          </a:bodyPr>
          <a:lstStyle/>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 التشخيص السريري غير موثوق به. العديد من الالتهابات الفيروسية تحاكي الحصبة الألمانية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 مسحات من البلعوم الأنفي أو الحلق للثقافة</a:t>
            </a:r>
          </a:p>
          <a:p>
            <a:pPr xmlns:a="http://schemas.openxmlformats.org/drawingml/2006/main" marL="0" indent="0" algn="ctr">
              <a:lnSpc>
                <a:spcPct val="120000"/>
              </a:lnSpc>
              <a:buNone/>
              <a:bidi/>
            </a:pPr>
            <a:r xmlns:a="http://schemas.openxmlformats.org/drawingml/2006/main">
              <a:rPr lang="ar" b="1" dirty="0">
                <a:solidFill>
                  <a:srgbClr val="C00000"/>
                </a:solidFill>
                <a:latin typeface="Times New Roman" pitchFamily="18" charset="0"/>
                <a:cs typeface="Times New Roman" pitchFamily="18" charset="0"/>
              </a:rPr>
              <a:t>الوقاية والتطعيم ضد الحصبة الألمانية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لقاح MMR</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تحمي الأجسام المضادة الأمومية المنتقلة عبر المشيمة الأطفال الرضع في السنة الأولى من حياتهم</a:t>
            </a:r>
          </a:p>
          <a:p>
            <a:pPr xmlns:a="http://schemas.openxmlformats.org/drawingml/2006/main" marL="0" indent="0" algn="ctr">
              <a:lnSpc>
                <a:spcPct val="120000"/>
              </a:lnSpc>
              <a:buNone/>
              <a:bidi/>
            </a:pPr>
            <a:r xmlns:a="http://schemas.openxmlformats.org/drawingml/2006/main">
              <a:rPr lang="ar" b="1" dirty="0">
                <a:solidFill>
                  <a:srgbClr val="C00000"/>
                </a:solidFill>
                <a:latin typeface="Times New Roman" pitchFamily="18" charset="0"/>
                <a:cs typeface="Times New Roman" pitchFamily="18" charset="0"/>
              </a:rPr>
              <a:t>علاج الحصبة الألمانية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الحصبة الألمانية هي مرض خفيف محدود ذاتيًا.</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لا يوجد علاج محدد أو علاج مضاد للفيروسات.</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إدارة الأعراض لتقليل الانزعاج</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21647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13D35-30A1-4E82-A96B-36B5D43A9DEF}"/>
              </a:ext>
            </a:extLst>
          </p:cNvPr>
          <p:cNvSpPr>
            <a:spLocks noGrp="1"/>
          </p:cNvSpPr>
          <p:nvPr>
            <p:ph type="title"/>
          </p:nvPr>
        </p:nvSpPr>
        <p:spPr>
          <a:xfrm>
            <a:off x="739726" y="18255"/>
            <a:ext cx="10515600" cy="1008687"/>
          </a:xfrm>
        </p:spPr>
        <p:txBody>
          <a:bodyPr>
            <a:noAutofit/>
          </a:bodyPr>
          <a:lstStyle/>
          <a:p>
            <a:pPr xmlns:a="http://schemas.openxmlformats.org/drawingml/2006/main" algn="ctr">
              <a:bidi/>
            </a:pPr>
            <a:br xmlns:a="http://schemas.openxmlformats.org/drawingml/2006/main">
              <a:rPr lang="en-US" b="1" dirty="0">
                <a:solidFill>
                  <a:srgbClr val="C00000"/>
                </a:solidFill>
                <a:latin typeface="Times New Roman" pitchFamily="18" charset="0"/>
                <a:ea typeface="Calibri" pitchFamily="34" charset="0"/>
                <a:cs typeface="Times New Roman" pitchFamily="18" charset="0"/>
              </a:rPr>
            </a:br>
            <a:r xmlns:a="http://schemas.openxmlformats.org/drawingml/2006/main">
              <a:rPr lang="ar" b="1" dirty="0">
                <a:solidFill>
                  <a:srgbClr val="C00000"/>
                </a:solidFill>
                <a:latin typeface="Times New Roman" pitchFamily="18" charset="0"/>
                <a:ea typeface="Calibri" pitchFamily="34" charset="0"/>
                <a:cs typeface="Times New Roman" pitchFamily="18" charset="0"/>
              </a:rPr>
              <a:t>9) الأطفال المصابون بالتهاب الكبد الفيروسي</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p>
        </p:txBody>
      </p:sp>
      <p:sp>
        <p:nvSpPr>
          <p:cNvPr id="3" name="Content Placeholder 2">
            <a:extLst>
              <a:ext uri="{FF2B5EF4-FFF2-40B4-BE49-F238E27FC236}">
                <a16:creationId xmlns:a16="http://schemas.microsoft.com/office/drawing/2014/main" id="{1BCE34E9-0EE2-4F27-AC4C-FDA3B513B5CF}"/>
              </a:ext>
            </a:extLst>
          </p:cNvPr>
          <p:cNvSpPr>
            <a:spLocks noGrp="1"/>
          </p:cNvSpPr>
          <p:nvPr>
            <p:ph idx="1"/>
          </p:nvPr>
        </p:nvSpPr>
        <p:spPr>
          <a:xfrm>
            <a:off x="0" y="1153551"/>
            <a:ext cx="12192000" cy="858129"/>
          </a:xfrm>
        </p:spPr>
        <p:txBody>
          <a:bodyPr/>
          <a:lstStyle/>
          <a:p>
            <a:r xmlns:a="http://schemas.openxmlformats.org/drawingml/2006/main">
              <a:rPr lang="ar" sz="4000" dirty="0">
                <a:latin typeface="Times New Roman" pitchFamily="18" charset="0"/>
                <a:ea typeface="Calibri" pitchFamily="34" charset="0"/>
                <a:cs typeface="Times New Roman" pitchFamily="18" charset="0"/>
              </a:rPr>
              <a:t>التهاب الكبد هو التهاب الكبد الناجم عن الفيروسات.</a:t>
            </a:r>
            <a:endParaRPr xmlns:a="http://schemas.openxmlformats.org/drawingml/2006/main" lang="en-US" sz="4000" dirty="0">
              <a:latin typeface="Arial" pitchFamily="34" charset="0"/>
              <a:cs typeface="Arial" pitchFamily="34" charset="0"/>
            </a:endParaRPr>
          </a:p>
          <a:p>
            <a:endParaRPr lang="en-US" dirty="0"/>
          </a:p>
        </p:txBody>
      </p:sp>
      <p:graphicFrame>
        <p:nvGraphicFramePr>
          <p:cNvPr id="4" name="Table 3">
            <a:extLst>
              <a:ext uri="{FF2B5EF4-FFF2-40B4-BE49-F238E27FC236}">
                <a16:creationId xmlns:a16="http://schemas.microsoft.com/office/drawing/2014/main" id="{B42A4943-F4E5-42AE-A638-05E5D16DEFB1}"/>
              </a:ext>
            </a:extLst>
          </p:cNvPr>
          <p:cNvGraphicFramePr>
            <a:graphicFrameLocks noGrp="1"/>
          </p:cNvGraphicFramePr>
          <p:nvPr>
            <p:extLst>
              <p:ext uri="{D42A27DB-BD31-4B8C-83A1-F6EECF244321}">
                <p14:modId xmlns:p14="http://schemas.microsoft.com/office/powerpoint/2010/main" val="768177214"/>
              </p:ext>
            </p:extLst>
          </p:nvPr>
        </p:nvGraphicFramePr>
        <p:xfrm>
          <a:off x="131298" y="2138289"/>
          <a:ext cx="11929403" cy="4348774"/>
        </p:xfrm>
        <a:graphic>
          <a:graphicData uri="http://schemas.openxmlformats.org/drawingml/2006/table">
            <a:tbl>
              <a:tblPr firstRow="1" firstCol="1" bandRow="1">
                <a:tableStyleId>{5C22544A-7EE6-4342-B048-85BDC9FD1C3A}</a:tableStyleId>
              </a:tblPr>
              <a:tblGrid>
                <a:gridCol w="4894938">
                  <a:extLst>
                    <a:ext uri="{9D8B030D-6E8A-4147-A177-3AD203B41FA5}">
                      <a16:colId xmlns:a16="http://schemas.microsoft.com/office/drawing/2014/main" val="2183593836"/>
                    </a:ext>
                  </a:extLst>
                </a:gridCol>
                <a:gridCol w="2932553">
                  <a:extLst>
                    <a:ext uri="{9D8B030D-6E8A-4147-A177-3AD203B41FA5}">
                      <a16:colId xmlns:a16="http://schemas.microsoft.com/office/drawing/2014/main" val="753101154"/>
                    </a:ext>
                  </a:extLst>
                </a:gridCol>
                <a:gridCol w="4101912">
                  <a:extLst>
                    <a:ext uri="{9D8B030D-6E8A-4147-A177-3AD203B41FA5}">
                      <a16:colId xmlns:a16="http://schemas.microsoft.com/office/drawing/2014/main" val="3990525589"/>
                    </a:ext>
                  </a:extLst>
                </a:gridCol>
              </a:tblGrid>
              <a:tr h="1209482">
                <a:tc>
                  <a:txBody>
                    <a:bodyPr/>
                    <a:lstStyle/>
                    <a:p>
                      <a:pPr xmlns:a="http://schemas.openxmlformats.org/drawingml/2006/main" marL="0" marR="0" lvl="0" indent="0" algn="ctr" rtl="0">
                        <a:lnSpc>
                          <a:spcPct val="150000"/>
                        </a:lnSpc>
                        <a:spcBef>
                          <a:spcPts val="0"/>
                        </a:spcBef>
                        <a:spcAft>
                          <a:spcPts val="0"/>
                        </a:spcAft>
                        <a:buFont typeface="Wingdings"/>
                        <a:buNone/>
                        <a:bidi/>
                      </a:pPr>
                      <a:r xmlns:a="http://schemas.openxmlformats.org/drawingml/2006/main">
                        <a:rPr lang="ar" sz="2800" b="1" dirty="0">
                          <a:solidFill>
                            <a:srgbClr val="C00000"/>
                          </a:solidFill>
                          <a:effectLst/>
                          <a:latin typeface="Times New Roman" pitchFamily="18" charset="0"/>
                          <a:cs typeface="Times New Roman" pitchFamily="18" charset="0"/>
                        </a:rPr>
                        <a:t>أنواع فيروسات التهاب الكبد:</a:t>
                      </a:r>
                      <a:endParaRPr xmlns:a="http://schemas.openxmlformats.org/drawingml/2006/main" lang="en-US" sz="2800" b="1" dirty="0">
                        <a:solidFill>
                          <a:srgbClr val="C00000"/>
                        </a:solidFill>
                        <a:effectLst/>
                        <a:latin typeface="Times New Roman" pitchFamily="18" charset="0"/>
                        <a:ea typeface="Calibri"/>
                        <a:cs typeface="Times New Roman" pitchFamily="18" charset="0"/>
                      </a:endParaRPr>
                    </a:p>
                  </a:txBody>
                  <a:tcPr marL="68580" marR="68580" marT="0" marB="0">
                    <a:solidFill>
                      <a:schemeClr val="bg1"/>
                    </a:solidFill>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b="1" dirty="0">
                          <a:solidFill>
                            <a:srgbClr val="C00000"/>
                          </a:solidFill>
                          <a:effectLst/>
                          <a:latin typeface="Times New Roman" pitchFamily="18" charset="0"/>
                          <a:cs typeface="Times New Roman" pitchFamily="18" charset="0"/>
                        </a:rPr>
                        <a:t>سنة الاكتشاف</a:t>
                      </a:r>
                      <a:endParaRPr xmlns:a="http://schemas.openxmlformats.org/drawingml/2006/main" lang="en-US" sz="2800" b="1" dirty="0">
                        <a:solidFill>
                          <a:srgbClr val="C00000"/>
                        </a:solidFill>
                        <a:effectLst/>
                        <a:latin typeface="Times New Roman" pitchFamily="18" charset="0"/>
                        <a:ea typeface="Calibri"/>
                        <a:cs typeface="Times New Roman" pitchFamily="18" charset="0"/>
                      </a:endParaRPr>
                    </a:p>
                  </a:txBody>
                  <a:tcPr marL="68580" marR="68580" marT="0" marB="0">
                    <a:solidFill>
                      <a:schemeClr val="bg1"/>
                    </a:solidFill>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b="1" dirty="0">
                          <a:solidFill>
                            <a:srgbClr val="C00000"/>
                          </a:solidFill>
                          <a:effectLst/>
                          <a:latin typeface="Times New Roman" pitchFamily="18" charset="0"/>
                          <a:cs typeface="Times New Roman" pitchFamily="18" charset="0"/>
                        </a:rPr>
                        <a:t>توفر اللقاح</a:t>
                      </a:r>
                      <a:endParaRPr xmlns:a="http://schemas.openxmlformats.org/drawingml/2006/main" lang="en-US" sz="2800" b="1" dirty="0">
                        <a:solidFill>
                          <a:srgbClr val="C00000"/>
                        </a:solidFill>
                        <a:effectLst/>
                        <a:latin typeface="Times New Roman" pitchFamily="18" charset="0"/>
                        <a:ea typeface="Calibri"/>
                        <a:cs typeface="Times New Roman" pitchFamily="18" charset="0"/>
                      </a:endParaRPr>
                    </a:p>
                  </a:txBody>
                  <a:tcPr marL="68580" marR="68580" marT="0" marB="0">
                    <a:solidFill>
                      <a:schemeClr val="bg1"/>
                    </a:solidFill>
                  </a:tcPr>
                </a:tc>
                <a:extLst>
                  <a:ext uri="{0D108BD9-81ED-4DB2-BD59-A6C34878D82A}">
                    <a16:rowId xmlns:a16="http://schemas.microsoft.com/office/drawing/2014/main" val="1396773474"/>
                  </a:ext>
                </a:extLst>
              </a:tr>
              <a:tr h="3139292">
                <a:tc>
                  <a:txBody>
                    <a:bodyPr/>
                    <a:lstStyle/>
                    <a:p>
                      <a:pPr xmlns:a="http://schemas.openxmlformats.org/drawingml/2006/main" marL="0" marR="0" lvl="0" indent="0" algn="l" rtl="0">
                        <a:lnSpc>
                          <a:spcPct val="150000"/>
                        </a:lnSpc>
                        <a:spcBef>
                          <a:spcPts val="0"/>
                        </a:spcBef>
                        <a:spcAft>
                          <a:spcPts val="0"/>
                        </a:spcAft>
                        <a:buFont typeface="Times New Roman"/>
                        <a:buNone/>
                        <a:bidi/>
                      </a:pPr>
                      <a:r xmlns:a="http://schemas.openxmlformats.org/drawingml/2006/main">
                        <a:rPr lang="ar" sz="2800" dirty="0">
                          <a:solidFill>
                            <a:schemeClr val="tx1"/>
                          </a:solidFill>
                          <a:effectLst/>
                          <a:latin typeface="Times New Roman" pitchFamily="18" charset="0"/>
                          <a:cs typeface="Times New Roman" pitchFamily="18" charset="0"/>
                        </a:rPr>
                        <a:t>التهاب الكبد الوبائي أ (HAV)</a:t>
                      </a:r>
                    </a:p>
                    <a:p>
                      <a:pPr xmlns:a="http://schemas.openxmlformats.org/drawingml/2006/main" marL="0" marR="0" lvl="0" indent="0" algn="l" rtl="0">
                        <a:lnSpc>
                          <a:spcPct val="150000"/>
                        </a:lnSpc>
                        <a:spcBef>
                          <a:spcPts val="0"/>
                        </a:spcBef>
                        <a:spcAft>
                          <a:spcPts val="0"/>
                        </a:spcAft>
                        <a:buFont typeface="Times New Roman"/>
                        <a:buNone/>
                        <a:bidi/>
                      </a:pPr>
                      <a:r xmlns:a="http://schemas.openxmlformats.org/drawingml/2006/main">
                        <a:rPr lang="ar" sz="2800" dirty="0">
                          <a:solidFill>
                            <a:schemeClr val="tx1"/>
                          </a:solidFill>
                          <a:effectLst/>
                          <a:latin typeface="Times New Roman" pitchFamily="18" charset="0"/>
                          <a:cs typeface="Times New Roman" pitchFamily="18" charset="0"/>
                        </a:rPr>
                        <a:t>التهاب الكبد الفيروسي ب (HBV)</a:t>
                      </a:r>
                    </a:p>
                    <a:p>
                      <a:pPr xmlns:a="http://schemas.openxmlformats.org/drawingml/2006/main" marL="0" marR="0" lvl="0" indent="0" algn="l" rtl="0">
                        <a:lnSpc>
                          <a:spcPct val="150000"/>
                        </a:lnSpc>
                        <a:spcBef>
                          <a:spcPts val="0"/>
                        </a:spcBef>
                        <a:spcAft>
                          <a:spcPts val="0"/>
                        </a:spcAft>
                        <a:buFont typeface="Times New Roman"/>
                        <a:buNone/>
                        <a:bidi/>
                      </a:pPr>
                      <a:r xmlns:a="http://schemas.openxmlformats.org/drawingml/2006/main">
                        <a:rPr lang="ar" sz="2800" dirty="0">
                          <a:solidFill>
                            <a:schemeClr val="tx1"/>
                          </a:solidFill>
                          <a:effectLst/>
                          <a:latin typeface="Times New Roman" pitchFamily="18" charset="0"/>
                          <a:cs typeface="Times New Roman" pitchFamily="18" charset="0"/>
                        </a:rPr>
                        <a:t>التهاب الكبد الوبائي سي (HCV)</a:t>
                      </a:r>
                    </a:p>
                    <a:p>
                      <a:pPr xmlns:a="http://schemas.openxmlformats.org/drawingml/2006/main" marL="0" marR="0" lvl="0" indent="0" algn="l" rtl="0">
                        <a:lnSpc>
                          <a:spcPct val="150000"/>
                        </a:lnSpc>
                        <a:spcBef>
                          <a:spcPts val="0"/>
                        </a:spcBef>
                        <a:spcAft>
                          <a:spcPts val="0"/>
                        </a:spcAft>
                        <a:buFont typeface="Times New Roman"/>
                        <a:buNone/>
                        <a:bidi/>
                      </a:pPr>
                      <a:r xmlns:a="http://schemas.openxmlformats.org/drawingml/2006/main">
                        <a:rPr lang="ar" sz="2800" dirty="0">
                          <a:solidFill>
                            <a:schemeClr val="tx1"/>
                          </a:solidFill>
                          <a:effectLst/>
                          <a:latin typeface="Times New Roman" pitchFamily="18" charset="0"/>
                          <a:cs typeface="Times New Roman" pitchFamily="18" charset="0"/>
                        </a:rPr>
                        <a:t>التهاب الكبد د (HDV)</a:t>
                      </a:r>
                    </a:p>
                    <a:p>
                      <a:pPr xmlns:a="http://schemas.openxmlformats.org/drawingml/2006/main" marL="0" marR="0" lvl="0" indent="0" algn="l" rtl="0">
                        <a:lnSpc>
                          <a:spcPct val="150000"/>
                        </a:lnSpc>
                        <a:spcBef>
                          <a:spcPts val="0"/>
                        </a:spcBef>
                        <a:spcAft>
                          <a:spcPts val="0"/>
                        </a:spcAft>
                        <a:buFont typeface="Times New Roman"/>
                        <a:buNone/>
                        <a:bidi/>
                      </a:pPr>
                      <a:r xmlns:a="http://schemas.openxmlformats.org/drawingml/2006/main">
                        <a:rPr lang="ar" sz="2800" dirty="0">
                          <a:solidFill>
                            <a:schemeClr val="tx1"/>
                          </a:solidFill>
                          <a:effectLst/>
                          <a:latin typeface="Times New Roman" pitchFamily="18" charset="0"/>
                          <a:cs typeface="Times New Roman" pitchFamily="18" charset="0"/>
                        </a:rPr>
                        <a:t>التهاب الكبد الوبائي E (HEV)</a:t>
                      </a:r>
                      <a:endParaRPr xmlns:a="http://schemas.openxmlformats.org/drawingml/2006/main" lang="en-US" sz="2800" dirty="0">
                        <a:solidFill>
                          <a:schemeClr val="tx1"/>
                        </a:solidFill>
                        <a:effectLst/>
                        <a:latin typeface="Times New Roman" pitchFamily="18" charset="0"/>
                        <a:ea typeface="Calibri"/>
                        <a:cs typeface="Times New Roman" pitchFamily="18" charset="0"/>
                      </a:endParaRPr>
                    </a:p>
                  </a:txBody>
                  <a:tcPr marL="68580" marR="68580" marT="0" marB="0">
                    <a:solidFill>
                      <a:schemeClr val="bg1"/>
                    </a:solidFill>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dirty="0">
                          <a:solidFill>
                            <a:schemeClr val="tx1"/>
                          </a:solidFill>
                          <a:effectLst/>
                          <a:latin typeface="Times New Roman" pitchFamily="18" charset="0"/>
                          <a:cs typeface="Times New Roman" pitchFamily="18" charset="0"/>
                        </a:rPr>
                        <a:t>1973</a:t>
                      </a:r>
                    </a:p>
                    <a:p>
                      <a:pPr xmlns:a="http://schemas.openxmlformats.org/drawingml/2006/main" marL="0" marR="0" algn="ctr">
                        <a:lnSpc>
                          <a:spcPct val="150000"/>
                        </a:lnSpc>
                        <a:spcBef>
                          <a:spcPts val="0"/>
                        </a:spcBef>
                        <a:spcAft>
                          <a:spcPts val="0"/>
                        </a:spcAft>
                        <a:bidi/>
                      </a:pPr>
                      <a:r xmlns:a="http://schemas.openxmlformats.org/drawingml/2006/main">
                        <a:rPr lang="ar" sz="2800" dirty="0">
                          <a:solidFill>
                            <a:schemeClr val="tx1"/>
                          </a:solidFill>
                          <a:effectLst/>
                          <a:latin typeface="Times New Roman" pitchFamily="18" charset="0"/>
                          <a:cs typeface="Times New Roman" pitchFamily="18" charset="0"/>
                        </a:rPr>
                        <a:t>1970</a:t>
                      </a:r>
                    </a:p>
                    <a:p>
                      <a:pPr xmlns:a="http://schemas.openxmlformats.org/drawingml/2006/main" marL="0" marR="0" algn="ctr">
                        <a:lnSpc>
                          <a:spcPct val="150000"/>
                        </a:lnSpc>
                        <a:spcBef>
                          <a:spcPts val="0"/>
                        </a:spcBef>
                        <a:spcAft>
                          <a:spcPts val="0"/>
                        </a:spcAft>
                        <a:bidi/>
                      </a:pPr>
                      <a:r xmlns:a="http://schemas.openxmlformats.org/drawingml/2006/main">
                        <a:rPr lang="ar" sz="2800" dirty="0">
                          <a:solidFill>
                            <a:schemeClr val="tx1"/>
                          </a:solidFill>
                          <a:effectLst/>
                          <a:latin typeface="Times New Roman" pitchFamily="18" charset="0"/>
                          <a:cs typeface="Times New Roman" pitchFamily="18" charset="0"/>
                        </a:rPr>
                        <a:t>1988</a:t>
                      </a:r>
                    </a:p>
                    <a:p>
                      <a:pPr xmlns:a="http://schemas.openxmlformats.org/drawingml/2006/main" marL="0" marR="0" algn="ctr">
                        <a:lnSpc>
                          <a:spcPct val="150000"/>
                        </a:lnSpc>
                        <a:spcBef>
                          <a:spcPts val="0"/>
                        </a:spcBef>
                        <a:spcAft>
                          <a:spcPts val="0"/>
                        </a:spcAft>
                        <a:bidi/>
                      </a:pPr>
                      <a:r xmlns:a="http://schemas.openxmlformats.org/drawingml/2006/main">
                        <a:rPr lang="ar" sz="2800" dirty="0">
                          <a:solidFill>
                            <a:schemeClr val="tx1"/>
                          </a:solidFill>
                          <a:effectLst/>
                          <a:latin typeface="Times New Roman" pitchFamily="18" charset="0"/>
                          <a:cs typeface="Times New Roman" pitchFamily="18" charset="0"/>
                        </a:rPr>
                        <a:t>1977</a:t>
                      </a:r>
                    </a:p>
                    <a:p>
                      <a:pPr xmlns:a="http://schemas.openxmlformats.org/drawingml/2006/main" marL="0" marR="0" algn="ctr">
                        <a:lnSpc>
                          <a:spcPct val="150000"/>
                        </a:lnSpc>
                        <a:spcBef>
                          <a:spcPts val="0"/>
                        </a:spcBef>
                        <a:spcAft>
                          <a:spcPts val="0"/>
                        </a:spcAft>
                        <a:bidi/>
                      </a:pPr>
                      <a:r xmlns:a="http://schemas.openxmlformats.org/drawingml/2006/main">
                        <a:rPr lang="ar" sz="2800" dirty="0">
                          <a:solidFill>
                            <a:schemeClr val="tx1"/>
                          </a:solidFill>
                          <a:effectLst/>
                          <a:latin typeface="Times New Roman" pitchFamily="18" charset="0"/>
                          <a:cs typeface="Times New Roman" pitchFamily="18" charset="0"/>
                        </a:rPr>
                        <a:t>1983</a:t>
                      </a:r>
                      <a:endParaRPr xmlns:a="http://schemas.openxmlformats.org/drawingml/2006/main" lang="en-US" sz="2800" dirty="0">
                        <a:solidFill>
                          <a:schemeClr val="tx1"/>
                        </a:solidFill>
                        <a:effectLst/>
                        <a:latin typeface="Times New Roman" pitchFamily="18" charset="0"/>
                        <a:ea typeface="Calibri"/>
                        <a:cs typeface="Times New Roman" pitchFamily="18" charset="0"/>
                      </a:endParaRPr>
                    </a:p>
                  </a:txBody>
                  <a:tcPr marL="68580" marR="68580" marT="0" marB="0">
                    <a:solidFill>
                      <a:schemeClr val="bg1"/>
                    </a:solidFill>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dirty="0">
                          <a:solidFill>
                            <a:schemeClr val="tx1"/>
                          </a:solidFill>
                          <a:effectLst/>
                          <a:latin typeface="Times New Roman" pitchFamily="18" charset="0"/>
                          <a:cs typeface="Times New Roman" pitchFamily="18" charset="0"/>
                        </a:rPr>
                        <a:t>نعم</a:t>
                      </a:r>
                    </a:p>
                    <a:p>
                      <a:pPr xmlns:a="http://schemas.openxmlformats.org/drawingml/2006/main" marL="0" marR="0" algn="ctr">
                        <a:lnSpc>
                          <a:spcPct val="150000"/>
                        </a:lnSpc>
                        <a:spcBef>
                          <a:spcPts val="0"/>
                        </a:spcBef>
                        <a:spcAft>
                          <a:spcPts val="0"/>
                        </a:spcAft>
                        <a:bidi/>
                      </a:pPr>
                      <a:r xmlns:a="http://schemas.openxmlformats.org/drawingml/2006/main">
                        <a:rPr lang="ar" sz="2800" dirty="0">
                          <a:solidFill>
                            <a:schemeClr val="tx1"/>
                          </a:solidFill>
                          <a:effectLst/>
                          <a:latin typeface="Times New Roman" pitchFamily="18" charset="0"/>
                          <a:cs typeface="Times New Roman" pitchFamily="18" charset="0"/>
                        </a:rPr>
                        <a:t>نعم</a:t>
                      </a:r>
                    </a:p>
                    <a:p>
                      <a:pPr xmlns:a="http://schemas.openxmlformats.org/drawingml/2006/main" marL="0" marR="0" algn="ctr">
                        <a:lnSpc>
                          <a:spcPct val="150000"/>
                        </a:lnSpc>
                        <a:spcBef>
                          <a:spcPts val="0"/>
                        </a:spcBef>
                        <a:spcAft>
                          <a:spcPts val="0"/>
                        </a:spcAft>
                        <a:bidi/>
                      </a:pPr>
                      <a:r xmlns:a="http://schemas.openxmlformats.org/drawingml/2006/main">
                        <a:rPr lang="ar" sz="2800" dirty="0">
                          <a:solidFill>
                            <a:schemeClr val="tx1"/>
                          </a:solidFill>
                          <a:effectLst/>
                          <a:latin typeface="Times New Roman" pitchFamily="18" charset="0"/>
                          <a:cs typeface="Times New Roman" pitchFamily="18" charset="0"/>
                        </a:rPr>
                        <a:t>لا</a:t>
                      </a:r>
                    </a:p>
                    <a:p>
                      <a:pPr xmlns:a="http://schemas.openxmlformats.org/drawingml/2006/main" marL="0" marR="0" algn="ctr">
                        <a:lnSpc>
                          <a:spcPct val="150000"/>
                        </a:lnSpc>
                        <a:spcBef>
                          <a:spcPts val="0"/>
                        </a:spcBef>
                        <a:spcAft>
                          <a:spcPts val="0"/>
                        </a:spcAft>
                        <a:bidi/>
                      </a:pPr>
                      <a:r xmlns:a="http://schemas.openxmlformats.org/drawingml/2006/main">
                        <a:rPr lang="ar" sz="2800" dirty="0">
                          <a:solidFill>
                            <a:schemeClr val="tx1"/>
                          </a:solidFill>
                          <a:effectLst/>
                          <a:latin typeface="Times New Roman" pitchFamily="18" charset="0"/>
                          <a:cs typeface="Times New Roman" pitchFamily="18" charset="0"/>
                        </a:rPr>
                        <a:t>لا</a:t>
                      </a:r>
                    </a:p>
                    <a:p>
                      <a:pPr xmlns:a="http://schemas.openxmlformats.org/drawingml/2006/main" marL="0" marR="0" algn="ctr">
                        <a:lnSpc>
                          <a:spcPct val="150000"/>
                        </a:lnSpc>
                        <a:spcBef>
                          <a:spcPts val="0"/>
                        </a:spcBef>
                        <a:spcAft>
                          <a:spcPts val="0"/>
                        </a:spcAft>
                        <a:bidi/>
                      </a:pPr>
                      <a:r xmlns:a="http://schemas.openxmlformats.org/drawingml/2006/main">
                        <a:rPr lang="ar" sz="2800" dirty="0">
                          <a:solidFill>
                            <a:schemeClr val="tx1"/>
                          </a:solidFill>
                          <a:effectLst/>
                          <a:latin typeface="Times New Roman" pitchFamily="18" charset="0"/>
                          <a:cs typeface="Times New Roman" pitchFamily="18" charset="0"/>
                        </a:rPr>
                        <a:t>لا</a:t>
                      </a:r>
                      <a:endParaRPr xmlns:a="http://schemas.openxmlformats.org/drawingml/2006/main" lang="en-US" sz="2800" dirty="0">
                        <a:solidFill>
                          <a:schemeClr val="tx1"/>
                        </a:solidFill>
                        <a:effectLst/>
                        <a:latin typeface="Times New Roman" pitchFamily="18" charset="0"/>
                        <a:ea typeface="Calibri"/>
                        <a:cs typeface="Times New Roman" pitchFamily="18" charset="0"/>
                      </a:endParaRPr>
                    </a:p>
                  </a:txBody>
                  <a:tcPr marL="68580" marR="68580" marT="0" marB="0">
                    <a:solidFill>
                      <a:schemeClr val="bg1"/>
                    </a:solidFill>
                  </a:tcPr>
                </a:tc>
                <a:extLst>
                  <a:ext uri="{0D108BD9-81ED-4DB2-BD59-A6C34878D82A}">
                    <a16:rowId xmlns:a16="http://schemas.microsoft.com/office/drawing/2014/main" val="2076009957"/>
                  </a:ext>
                </a:extLst>
              </a:tr>
            </a:tbl>
          </a:graphicData>
        </a:graphic>
      </p:graphicFrame>
    </p:spTree>
    <p:extLst>
      <p:ext uri="{BB962C8B-B14F-4D97-AF65-F5344CB8AC3E}">
        <p14:creationId xmlns:p14="http://schemas.microsoft.com/office/powerpoint/2010/main" val="2529437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9036496" cy="868106"/>
          </a:xfrm>
        </p:spPr>
        <p:txBody>
          <a:bodyPr>
            <a:normAutofit fontScale="90000"/>
          </a:bodyPr>
          <a:lstStyle/>
          <a:p>
            <a:pPr xmlns:a="http://schemas.openxmlformats.org/drawingml/2006/main" algn="ctr" rtl="0">
              <a:lnSpc>
                <a:spcPct val="100000"/>
              </a:lnSpc>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الأطفال المصابون بالتهاب الكبد الوبائي أ</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984738"/>
            <a:ext cx="12191999" cy="5873263"/>
          </a:xfrm>
        </p:spPr>
        <p:txBody>
          <a:bodyPr>
            <a:normAutofit/>
          </a:bodyPr>
          <a:lstStyle/>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التهاب الكبد </a:t>
            </a:r>
            <a:r xmlns:a="http://schemas.openxmlformats.org/drawingml/2006/main">
              <a:rPr lang="ar" sz="3600" b="1" dirty="0">
                <a:latin typeface="Times New Roman" pitchFamily="18" charset="0"/>
                <a:cs typeface="Times New Roman" pitchFamily="18" charset="0"/>
              </a:rPr>
              <a:t>أ </a:t>
            </a:r>
            <a:r xmlns:a="http://schemas.openxmlformats.org/drawingml/2006/main">
              <a:rPr lang="ar" sz="3600" dirty="0">
                <a:latin typeface="Times New Roman" pitchFamily="18" charset="0"/>
                <a:cs typeface="Times New Roman" pitchFamily="18" charset="0"/>
              </a:rPr>
              <a:t>هو مرض شديد العدوى يسببه فيروس التهاب الكبد أ.</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فترة الحضانة: من 15 إلى 50 يومًا.</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المصدر الأساسي: </a:t>
            </a:r>
            <a:r xmlns:a="http://schemas.openxmlformats.org/drawingml/2006/main">
              <a:rPr lang="ar" sz="3600" dirty="0" err="1">
                <a:latin typeface="Times New Roman" pitchFamily="18" charset="0"/>
                <a:cs typeface="Times New Roman" pitchFamily="18" charset="0"/>
              </a:rPr>
              <a:t>oro </a:t>
            </a:r>
            <a:r xmlns:a="http://schemas.openxmlformats.org/drawingml/2006/main">
              <a:rPr lang="ar" sz="3600" dirty="0">
                <a:latin typeface="Times New Roman" pitchFamily="18" charset="0"/>
                <a:cs typeface="Times New Roman" pitchFamily="18" charset="0"/>
              </a:rPr>
              <a:t>-fecal</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الانتقال: عن طريق الطعام أو الماء الملوث أو الاتصال الوثيق مع شخص أو شيء مصاب.</a:t>
            </a:r>
          </a:p>
        </p:txBody>
      </p:sp>
    </p:spTree>
    <p:extLst>
      <p:ext uri="{BB962C8B-B14F-4D97-AF65-F5344CB8AC3E}">
        <p14:creationId xmlns:p14="http://schemas.microsoft.com/office/powerpoint/2010/main" val="2895988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 y="116632"/>
            <a:ext cx="11929403" cy="910310"/>
          </a:xfrm>
        </p:spPr>
        <p:txBody>
          <a:bodyPr>
            <a:normAutofit/>
          </a:bodyPr>
          <a:lstStyle/>
          <a:p>
            <a:pPr xmlns:a="http://schemas.openxmlformats.org/drawingml/2006/main" algn="ctr" rtl="0">
              <a:lnSpc>
                <a:spcPct val="100000"/>
              </a:lnSpc>
              <a:bidi/>
            </a:pPr>
            <a:r xmlns:a="http://schemas.openxmlformats.org/drawingml/2006/main">
              <a:rPr lang="ar" b="1" dirty="0">
                <a:solidFill>
                  <a:srgbClr val="C00000"/>
                </a:solidFill>
                <a:latin typeface="Times New Roman" pitchFamily="18" charset="0"/>
                <a:cs typeface="Times New Roman" pitchFamily="18" charset="0"/>
              </a:rPr>
              <a:t>الوقاية والتطعيم ضد التهاب الكبد الوبائي أ</a:t>
            </a:r>
          </a:p>
        </p:txBody>
      </p:sp>
      <p:sp>
        <p:nvSpPr>
          <p:cNvPr id="3" name="Content Placeholder 2"/>
          <p:cNvSpPr>
            <a:spLocks noGrp="1"/>
          </p:cNvSpPr>
          <p:nvPr>
            <p:ph idx="1"/>
          </p:nvPr>
        </p:nvSpPr>
        <p:spPr>
          <a:xfrm>
            <a:off x="0" y="1026942"/>
            <a:ext cx="12192000" cy="5831058"/>
          </a:xfrm>
        </p:spPr>
        <p:txBody>
          <a:bodyPr>
            <a:normAutofit/>
          </a:bodyPr>
          <a:lstStyle/>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لقاح التهاب الكبد الوبائي أ هو لقاح غير نشط (ميت).</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يتم إعطاء جرعتين بفاصل 6 أشهر على الأقل. حقنة عضلية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يوصى بالجرعة الأولى لجميع الأطفال في عمر سنة واحدة.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إن ممارسة النظافة الجيدة، بما في ذلك غسل اليدين بشكل متكرر، هي إحدى أفضل الطرق للحماية من التهاب الكبد أ.</a:t>
            </a:r>
          </a:p>
          <a:p>
            <a:pPr xmlns:a="http://schemas.openxmlformats.org/drawingml/2006/main" marL="0" indent="0" algn="ctr">
              <a:lnSpc>
                <a:spcPct val="120000"/>
              </a:lnSpc>
              <a:buNone/>
              <a:bidi/>
            </a:pPr>
            <a:r xmlns:a="http://schemas.openxmlformats.org/drawingml/2006/main">
              <a:rPr lang="ar" sz="4000" b="1" dirty="0">
                <a:solidFill>
                  <a:srgbClr val="C00000"/>
                </a:solidFill>
                <a:latin typeface="Times New Roman" pitchFamily="18" charset="0"/>
                <a:cs typeface="Times New Roman" pitchFamily="18" charset="0"/>
              </a:rPr>
              <a:t>تشخيص التهاب الكبد أ:</a:t>
            </a:r>
            <a:endParaRPr xmlns:a="http://schemas.openxmlformats.org/drawingml/2006/main" lang="en-US" sz="4000" dirty="0"/>
          </a:p>
          <a:p>
            <a:pPr xmlns:a="http://schemas.openxmlformats.org/drawingml/2006/main" marL="0" indent="0">
              <a:lnSpc>
                <a:spcPct val="120000"/>
              </a:lnSpc>
              <a:buNone/>
              <a:bidi/>
            </a:pPr>
            <a:r xmlns:a="http://schemas.openxmlformats.org/drawingml/2006/main">
              <a:rPr lang="ar" sz="2800" dirty="0">
                <a:latin typeface="Times New Roman" pitchFamily="18" charset="0"/>
                <a:cs typeface="Times New Roman" pitchFamily="18" charset="0"/>
              </a:rPr>
              <a:t>الاختبارات المصليّة</a:t>
            </a:r>
          </a:p>
          <a:p>
            <a:pPr xmlns:a="http://schemas.openxmlformats.org/drawingml/2006/main" marL="0" indent="0">
              <a:lnSpc>
                <a:spcPct val="120000"/>
              </a:lnSpc>
              <a:buNone/>
              <a:bidi/>
            </a:pPr>
            <a:r xmlns:a="http://schemas.openxmlformats.org/drawingml/2006/main">
              <a:rPr lang="ar" sz="2800" dirty="0">
                <a:latin typeface="Times New Roman" pitchFamily="18" charset="0"/>
                <a:cs typeface="Times New Roman" pitchFamily="18" charset="0"/>
              </a:rPr>
              <a:t>زراعة الخلايا</a:t>
            </a:r>
          </a:p>
          <a:p>
            <a:pPr xmlns:a="http://schemas.openxmlformats.org/drawingml/2006/main" marL="0" indent="0">
              <a:lnSpc>
                <a:spcPct val="120000"/>
              </a:lnSpc>
              <a:buNone/>
              <a:bidi/>
            </a:pPr>
            <a:r xmlns:a="http://schemas.openxmlformats.org/drawingml/2006/main">
              <a:rPr lang="ar" sz="2800" dirty="0">
                <a:latin typeface="Times New Roman" pitchFamily="18" charset="0"/>
                <a:cs typeface="Times New Roman" pitchFamily="18" charset="0"/>
              </a:rPr>
              <a:t>الكشف المباشر عن البراز.</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43021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0671" y="116632"/>
            <a:ext cx="9589825" cy="854039"/>
          </a:xfrm>
        </p:spPr>
        <p:txBody>
          <a:bodyPr>
            <a:normAutofit/>
          </a:bodyPr>
          <a:lstStyle/>
          <a:p>
            <a:pPr xmlns:a="http://schemas.openxmlformats.org/drawingml/2006/main" algn="ctr" rtl="0">
              <a:lnSpc>
                <a:spcPct val="100000"/>
              </a:lnSpc>
              <a:bidi/>
            </a:pPr>
            <a:r xmlns:a="http://schemas.openxmlformats.org/drawingml/2006/main">
              <a:rPr lang="ar" b="1" dirty="0">
                <a:solidFill>
                  <a:srgbClr val="C00000"/>
                </a:solidFill>
                <a:latin typeface="Times New Roman" pitchFamily="18" charset="0"/>
                <a:cs typeface="Times New Roman" pitchFamily="18" charset="0"/>
              </a:rPr>
              <a:t>علاج التهاب الكبد أ</a:t>
            </a:r>
          </a:p>
        </p:txBody>
      </p:sp>
      <p:sp>
        <p:nvSpPr>
          <p:cNvPr id="3" name="Content Placeholder 2"/>
          <p:cNvSpPr>
            <a:spLocks noGrp="1"/>
          </p:cNvSpPr>
          <p:nvPr>
            <p:ph idx="1"/>
          </p:nvPr>
        </p:nvSpPr>
        <p:spPr>
          <a:xfrm>
            <a:off x="154745" y="1097280"/>
            <a:ext cx="12037255" cy="5760720"/>
          </a:xfrm>
        </p:spPr>
        <p:txBody>
          <a:bodyPr>
            <a:normAutofit/>
          </a:bodyPr>
          <a:lstStyle/>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لا يوجد دواء متاح</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تحسين النظافة والصرف الصحي</a:t>
            </a:r>
          </a:p>
          <a:p>
            <a:pPr xmlns:a="http://schemas.openxmlformats.org/drawingml/2006/main" marL="0" indent="0" algn="ctr">
              <a:lnSpc>
                <a:spcPct val="120000"/>
              </a:lnSpc>
              <a:buNone/>
              <a:bidi/>
            </a:pPr>
            <a:r xmlns:a="http://schemas.openxmlformats.org/drawingml/2006/main">
              <a:rPr lang="ar" sz="4400" b="1" dirty="0">
                <a:solidFill>
                  <a:srgbClr val="C00000"/>
                </a:solidFill>
                <a:latin typeface="Times New Roman" pitchFamily="18" charset="0"/>
                <a:cs typeface="Times New Roman" pitchFamily="18" charset="0"/>
              </a:rPr>
              <a:t>مضاعفات التهاب الكبد أ:</a:t>
            </a:r>
          </a:p>
          <a:p>
            <a:pPr xmlns:a="http://schemas.openxmlformats.org/drawingml/2006/main">
              <a:lnSpc>
                <a:spcPct val="120000"/>
              </a:lnSpc>
              <a:buFont typeface="Wingdings" panose="05000000000000000000" pitchFamily="2" charset="2"/>
              <a:buChar char="v"/>
              <a:bidi/>
            </a:pPr>
            <a:r xmlns:a="http://schemas.openxmlformats.org/drawingml/2006/main">
              <a:rPr lang="ar" sz="4400" u="sng" dirty="0">
                <a:latin typeface="Times New Roman" pitchFamily="18" charset="0"/>
                <a:cs typeface="Times New Roman" pitchFamily="18" charset="0"/>
              </a:rPr>
              <a:t>لا يسبب </a:t>
            </a:r>
            <a:r xmlns:a="http://schemas.openxmlformats.org/drawingml/2006/main">
              <a:rPr lang="ar" sz="4400" dirty="0">
                <a:latin typeface="Times New Roman" pitchFamily="18" charset="0"/>
                <a:cs typeface="Times New Roman" pitchFamily="18" charset="0"/>
              </a:rPr>
              <a:t>التهاب الكبد </a:t>
            </a:r>
            <a:r xmlns:a="http://schemas.openxmlformats.org/drawingml/2006/main">
              <a:rPr lang="ar" sz="4400" b="1" dirty="0">
                <a:latin typeface="Times New Roman" pitchFamily="18" charset="0"/>
                <a:cs typeface="Times New Roman" pitchFamily="18" charset="0"/>
              </a:rPr>
              <a:t>A </a:t>
            </a:r>
            <a:r xmlns:a="http://schemas.openxmlformats.org/drawingml/2006/main">
              <a:rPr lang="ar" sz="4400" dirty="0">
                <a:latin typeface="Times New Roman" pitchFamily="18" charset="0"/>
                <a:cs typeface="Times New Roman" pitchFamily="18" charset="0"/>
              </a:rPr>
              <a:t>تلفًا طويل الأمد للكبد، ولا </a:t>
            </a:r>
            <a:r xmlns:a="http://schemas.openxmlformats.org/drawingml/2006/main">
              <a:rPr lang="ar" sz="4400" u="sng" dirty="0">
                <a:latin typeface="Times New Roman" pitchFamily="18" charset="0"/>
                <a:cs typeface="Times New Roman" pitchFamily="18" charset="0"/>
              </a:rPr>
              <a:t>يصبح </a:t>
            </a:r>
            <a:r xmlns:a="http://schemas.openxmlformats.org/drawingml/2006/main">
              <a:rPr lang="ar" sz="4400" dirty="0">
                <a:latin typeface="Times New Roman" pitchFamily="18" charset="0"/>
                <a:cs typeface="Times New Roman" pitchFamily="18" charset="0"/>
              </a:rPr>
              <a:t>مزمنًا.</a:t>
            </a:r>
          </a:p>
          <a:p>
            <a:pPr marL="0" indent="0" algn="ctr">
              <a:lnSpc>
                <a:spcPct val="120000"/>
              </a:lnSpc>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5202405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16632"/>
            <a:ext cx="8964488" cy="882174"/>
          </a:xfrm>
        </p:spPr>
        <p:txBody>
          <a:bodyPr>
            <a:noAutofit/>
          </a:bodyPr>
          <a:lstStyle/>
          <a:p>
            <a:pPr xmlns:a="http://schemas.openxmlformats.org/drawingml/2006/main" rtl="0">
              <a:lnSpc>
                <a:spcPct val="100000"/>
              </a:lnSpc>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الأطفال المصابون بالتهاب الكبد الوبائي ب</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998806"/>
            <a:ext cx="12192001" cy="5958586"/>
          </a:xfrm>
        </p:spPr>
        <p:txBody>
          <a:bodyPr>
            <a:normAutofit/>
          </a:bodyPr>
          <a:lstStyle/>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التهاب الكبد </a:t>
            </a:r>
            <a:r xmlns:a="http://schemas.openxmlformats.org/drawingml/2006/main">
              <a:rPr lang="ar" sz="4400" b="1" dirty="0">
                <a:latin typeface="Times New Roman" pitchFamily="18" charset="0"/>
                <a:cs typeface="Times New Roman" pitchFamily="18" charset="0"/>
              </a:rPr>
              <a:t>B </a:t>
            </a:r>
            <a:r xmlns:a="http://schemas.openxmlformats.org/drawingml/2006/main">
              <a:rPr lang="ar" sz="4400" dirty="0">
                <a:latin typeface="Times New Roman" pitchFamily="18" charset="0"/>
                <a:cs typeface="Times New Roman" pitchFamily="18" charset="0"/>
              </a:rPr>
              <a:t>هو عدوى خطيرة تصيب الكبد بسبب فيروس التهاب الكبد B (HBV)</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فترة الحضانة: 45 إلى 160 يومًا</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المصدر الأساسي: الدم وسوائل الجسم الأخرى</a:t>
            </a:r>
          </a:p>
        </p:txBody>
      </p:sp>
    </p:spTree>
    <p:extLst>
      <p:ext uri="{BB962C8B-B14F-4D97-AF65-F5344CB8AC3E}">
        <p14:creationId xmlns:p14="http://schemas.microsoft.com/office/powerpoint/2010/main" val="37570180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116632"/>
            <a:ext cx="10152533" cy="1301006"/>
          </a:xfrm>
        </p:spPr>
        <p:txBody>
          <a:bodyPr>
            <a:noAutofit/>
          </a:bodyPr>
          <a:lstStyle/>
          <a:p>
            <a:pPr xmlns:a="http://schemas.openxmlformats.org/drawingml/2006/main" algn="ctr" rtl="0">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علامات وأعراض التهاب الكبد الوبائي ب</a:t>
            </a:r>
          </a:p>
        </p:txBody>
      </p:sp>
      <p:sp>
        <p:nvSpPr>
          <p:cNvPr id="3" name="Content Placeholder 2"/>
          <p:cNvSpPr>
            <a:spLocks noGrp="1"/>
          </p:cNvSpPr>
          <p:nvPr>
            <p:ph idx="1"/>
          </p:nvPr>
        </p:nvSpPr>
        <p:spPr>
          <a:xfrm>
            <a:off x="112541" y="1417638"/>
            <a:ext cx="11671495" cy="5323730"/>
          </a:xfrm>
        </p:spPr>
        <p:txBody>
          <a:bodyPr>
            <a:normAutofit/>
          </a:bodyPr>
          <a:lstStyle/>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ألم في البطن</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البول الداكن</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الحمى</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ألم المفاصل</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 فقدان الشهية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الغثيان والقيء</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الضعف والتعب</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اصفرار الجلد وبياض العينين (اليرقان)</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85720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1957538" cy="1149460"/>
          </a:xfrm>
        </p:spPr>
        <p:txBody>
          <a:bodyPr>
            <a:noAutofit/>
          </a:bodyPr>
          <a:lstStyle/>
          <a:p>
            <a:pPr xmlns:a="http://schemas.openxmlformats.org/drawingml/2006/main" algn="ctr" rtl="0">
              <a:lnSpc>
                <a:spcPct val="100000"/>
              </a:lnSpc>
              <a:bidi/>
            </a:pPr>
            <a:r xmlns:a="http://schemas.openxmlformats.org/drawingml/2006/main">
              <a:rPr lang="ar" sz="4800" b="1" dirty="0">
                <a:solidFill>
                  <a:srgbClr val="C00000"/>
                </a:solidFill>
                <a:latin typeface="Times New Roman" pitchFamily="18" charset="0"/>
                <a:cs typeface="Times New Roman" pitchFamily="18" charset="0"/>
              </a:rPr>
              <a:t>الوقاية والتطعيم ضد التهاب الكبد الوبائي ب:</a:t>
            </a:r>
          </a:p>
        </p:txBody>
      </p:sp>
      <p:sp>
        <p:nvSpPr>
          <p:cNvPr id="3" name="Content Placeholder 2"/>
          <p:cNvSpPr>
            <a:spLocks noGrp="1"/>
          </p:cNvSpPr>
          <p:nvPr>
            <p:ph idx="1"/>
          </p:nvPr>
        </p:nvSpPr>
        <p:spPr>
          <a:xfrm>
            <a:off x="-1" y="1125415"/>
            <a:ext cx="12323299" cy="5831977"/>
          </a:xfrm>
        </p:spPr>
        <p:txBody>
          <a:bodyPr>
            <a:normAutofit fontScale="55000" lnSpcReduction="20000"/>
          </a:bodyPr>
          <a:lstStyle/>
          <a:p>
            <a:pPr xmlns:a="http://schemas.openxmlformats.org/drawingml/2006/main" marL="0" indent="0">
              <a:lnSpc>
                <a:spcPct val="120000"/>
              </a:lnSpc>
              <a:buNone/>
              <a:bidi/>
            </a:pPr>
            <a:r xmlns:a="http://schemas.openxmlformats.org/drawingml/2006/main">
              <a:rPr lang="ar" sz="5800" dirty="0">
                <a:latin typeface="Times New Roman" pitchFamily="18" charset="0"/>
                <a:cs typeface="Times New Roman" pitchFamily="18" charset="0"/>
              </a:rPr>
              <a:t>ثلاث جرعات تعطى على مدى فترة 6 أشهر، في عمر 2، 3، 4 أشهر</a:t>
            </a:r>
          </a:p>
          <a:p>
            <a:pPr xmlns:a="http://schemas.openxmlformats.org/drawingml/2006/main" marL="0" indent="0">
              <a:lnSpc>
                <a:spcPct val="120000"/>
              </a:lnSpc>
              <a:buNone/>
              <a:bidi/>
            </a:pPr>
            <a:r xmlns:a="http://schemas.openxmlformats.org/drawingml/2006/main">
              <a:rPr lang="ar" sz="5800" dirty="0">
                <a:latin typeface="Times New Roman" pitchFamily="18" charset="0"/>
                <a:cs typeface="Times New Roman" pitchFamily="18" charset="0"/>
              </a:rPr>
              <a:t>هل هو 5 ميكروجرام (0.5 مل) حقنة عضلية؟</a:t>
            </a:r>
          </a:p>
          <a:p>
            <a:pPr xmlns:a="http://schemas.openxmlformats.org/drawingml/2006/main" marL="0" indent="0">
              <a:lnSpc>
                <a:spcPct val="120000"/>
              </a:lnSpc>
              <a:buNone/>
              <a:bidi/>
            </a:pPr>
            <a:r xmlns:a="http://schemas.openxmlformats.org/drawingml/2006/main">
              <a:rPr lang="ar" sz="5800" dirty="0">
                <a:latin typeface="Times New Roman" pitchFamily="18" charset="0"/>
                <a:cs typeface="Times New Roman" pitchFamily="18" charset="0"/>
              </a:rPr>
              <a:t>يمكن استخدام الغلوبولين المناعي لالتهاب الكبد الوبائي ب (HBIG) لحماية الأشخاص المعرضين لالتهاب الكبد الوبائي ب. وهو فعال بشكل خاص في غضون 48 ساعة من الحادث.</a:t>
            </a:r>
          </a:p>
          <a:p>
            <a:pPr xmlns:a="http://schemas.openxmlformats.org/drawingml/2006/main" marL="0" indent="0">
              <a:lnSpc>
                <a:spcPct val="120000"/>
              </a:lnSpc>
              <a:buNone/>
              <a:bidi/>
            </a:pPr>
            <a:r xmlns:a="http://schemas.openxmlformats.org/drawingml/2006/main">
              <a:rPr lang="ar" sz="5800" dirty="0">
                <a:latin typeface="Times New Roman" pitchFamily="18" charset="0"/>
                <a:cs typeface="Times New Roman" pitchFamily="18" charset="0"/>
              </a:rPr>
              <a:t>يتم إعطاؤه للأطفال حديثي الولادة الذين تكون أمهاتهم إيجابيات لـ HBsAg و </a:t>
            </a:r>
            <a:r xmlns:a="http://schemas.openxmlformats.org/drawingml/2006/main">
              <a:rPr lang="ar" sz="5800" dirty="0" err="1">
                <a:latin typeface="Times New Roman" pitchFamily="18" charset="0"/>
                <a:cs typeface="Times New Roman" pitchFamily="18" charset="0"/>
              </a:rPr>
              <a:t>HBeAg </a:t>
            </a:r>
            <a:r xmlns:a="http://schemas.openxmlformats.org/drawingml/2006/main">
              <a:rPr lang="ar" sz="5800" dirty="0">
                <a:latin typeface="Times New Roman" pitchFamily="18" charset="0"/>
                <a:cs typeface="Times New Roman" pitchFamily="18" charset="0"/>
              </a:rPr>
              <a:t>.</a:t>
            </a:r>
          </a:p>
          <a:p>
            <a:pPr xmlns:a="http://schemas.openxmlformats.org/drawingml/2006/main" marL="0" indent="0">
              <a:lnSpc>
                <a:spcPct val="120000"/>
              </a:lnSpc>
              <a:buNone/>
              <a:bidi/>
            </a:pPr>
            <a:r xmlns:a="http://schemas.openxmlformats.org/drawingml/2006/main">
              <a:rPr lang="ar" sz="5800" b="1" dirty="0">
                <a:solidFill>
                  <a:srgbClr val="C00000"/>
                </a:solidFill>
                <a:latin typeface="Times New Roman" pitchFamily="18" charset="0"/>
                <a:cs typeface="Times New Roman" pitchFamily="18" charset="0"/>
              </a:rPr>
              <a:t>التشخيص: </a:t>
            </a:r>
            <a:r xmlns:a="http://schemas.openxmlformats.org/drawingml/2006/main">
              <a:rPr lang="ar" sz="5800" dirty="0">
                <a:latin typeface="Times New Roman" pitchFamily="18" charset="0"/>
                <a:cs typeface="Times New Roman" pitchFamily="18" charset="0"/>
              </a:rPr>
              <a:t>الاختبارات المصلية</a:t>
            </a:r>
          </a:p>
          <a:p>
            <a:pPr xmlns:a="http://schemas.openxmlformats.org/drawingml/2006/main" marL="0" indent="0">
              <a:lnSpc>
                <a:spcPct val="120000"/>
              </a:lnSpc>
              <a:buNone/>
              <a:bidi/>
            </a:pPr>
            <a:r xmlns:a="http://schemas.openxmlformats.org/drawingml/2006/main">
              <a:rPr lang="ar" sz="5800" b="1" dirty="0">
                <a:solidFill>
                  <a:srgbClr val="C00000"/>
                </a:solidFill>
                <a:latin typeface="Times New Roman" pitchFamily="18" charset="0"/>
                <a:cs typeface="Times New Roman" pitchFamily="18" charset="0"/>
              </a:rPr>
              <a:t>علاج التهاب الكبد الوبائي ب: مضادات الفيروسات </a:t>
            </a:r>
            <a:r xmlns:a="http://schemas.openxmlformats.org/drawingml/2006/main">
              <a:rPr lang="ar" sz="5800" b="1" dirty="0" err="1">
                <a:solidFill>
                  <a:srgbClr val="C00000"/>
                </a:solidFill>
                <a:latin typeface="Times New Roman" pitchFamily="18" charset="0"/>
                <a:cs typeface="Times New Roman" pitchFamily="18" charset="0"/>
              </a:rPr>
              <a:t>مثل</a:t>
            </a:r>
            <a:r xmlns:a="http://schemas.openxmlformats.org/drawingml/2006/main">
              <a:rPr lang="ar" sz="5800" b="1" dirty="0">
                <a:solidFill>
                  <a:srgbClr val="C00000"/>
                </a:solidFill>
                <a:latin typeface="Times New Roman" pitchFamily="18" charset="0"/>
                <a:cs typeface="Times New Roman" pitchFamily="18" charset="0"/>
              </a:rPr>
              <a:t> </a:t>
            </a:r>
            <a:r xmlns:a="http://schemas.openxmlformats.org/drawingml/2006/main">
              <a:rPr lang="ar" sz="5800" dirty="0">
                <a:latin typeface="Times New Roman" pitchFamily="18" charset="0"/>
                <a:cs typeface="Times New Roman" pitchFamily="18" charset="0"/>
              </a:rPr>
              <a:t>إنترفيرون، لاميفودين، أديفوفير، إنتيكافير</a:t>
            </a:r>
          </a:p>
          <a:p>
            <a:pPr marL="0" indent="0" algn="ctr">
              <a:lnSpc>
                <a:spcPct val="120000"/>
              </a:lnSpc>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7476207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1686"/>
          </a:xfrm>
        </p:spPr>
        <p:txBody>
          <a:bodyPr>
            <a:normAutofit fontScale="90000"/>
          </a:bodyPr>
          <a:lstStyle/>
          <a:p>
            <a:pPr xmlns:a="http://schemas.openxmlformats.org/drawingml/2006/main" rtl="0">
              <a:lnSpc>
                <a:spcPct val="100000"/>
              </a:lnSpc>
              <a:bidi/>
            </a:pPr>
            <a:br xmlns:a="http://schemas.openxmlformats.org/drawingml/2006/main">
              <a:rPr lang="en-US" dirty="0">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10) الأطفال المصابون بـ HAEMOPHILUS INFLUENZA HIB</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181686"/>
            <a:ext cx="11380764" cy="5676314"/>
          </a:xfrm>
        </p:spPr>
        <p:txBody>
          <a:bodyPr>
            <a:normAutofit/>
          </a:bodyPr>
          <a:lstStyle/>
          <a:p>
            <a:pPr xmlns:a="http://schemas.openxmlformats.org/drawingml/2006/main">
              <a:lnSpc>
                <a:spcPct val="120000"/>
              </a:lnSpc>
              <a:buFont typeface="Wingdings" panose="05000000000000000000" pitchFamily="2" charset="2"/>
              <a:buChar char="v"/>
              <a:bidi/>
            </a:pPr>
            <a:r xmlns:a="http://schemas.openxmlformats.org/drawingml/2006/main">
              <a:rPr lang="ar" sz="3600" dirty="0" err="1">
                <a:latin typeface="Times New Roman" pitchFamily="18" charset="0"/>
                <a:cs typeface="Times New Roman" pitchFamily="18" charset="0"/>
              </a:rPr>
              <a:t>النزلية </a:t>
            </a:r>
            <a:r xmlns:a="http://schemas.openxmlformats.org/drawingml/2006/main">
              <a:rPr lang="ar" sz="3600" dirty="0">
                <a:latin typeface="Times New Roman" pitchFamily="18" charset="0"/>
                <a:cs typeface="Times New Roman" pitchFamily="18" charset="0"/>
              </a:rPr>
              <a:t>هي بكتيريا سلبية الجرام</a:t>
            </a:r>
          </a:p>
          <a:p>
            <a:pPr xmlns:a="http://schemas.openxmlformats.org/drawingml/2006/main">
              <a:lnSpc>
                <a:spcPct val="120000"/>
              </a:lnSpc>
              <a:buFont typeface="Wingdings" panose="05000000000000000000" pitchFamily="2" charset="2"/>
              <a:buChar char="v"/>
              <a:bidi/>
            </a:pPr>
            <a:r xmlns:a="http://schemas.openxmlformats.org/drawingml/2006/main">
              <a:rPr lang="ar" sz="3600" dirty="0">
                <a:latin typeface="Times New Roman" pitchFamily="18" charset="0"/>
                <a:cs typeface="Times New Roman" pitchFamily="18" charset="0"/>
              </a:rPr>
              <a:t>علامات وأعراض </a:t>
            </a:r>
            <a:r xmlns:a="http://schemas.openxmlformats.org/drawingml/2006/main">
              <a:rPr lang="ar" sz="3600" dirty="0">
                <a:latin typeface="Times New Roman" pitchFamily="18" charset="0"/>
                <a:cs typeface="Times New Roman" pitchFamily="18" charset="0"/>
              </a:rPr>
              <a:t>المستدمية </a:t>
            </a:r>
            <a:r xmlns:a="http://schemas.openxmlformats.org/drawingml/2006/main">
              <a:rPr lang="ar" sz="3600" dirty="0" err="1">
                <a:latin typeface="Times New Roman" pitchFamily="18" charset="0"/>
                <a:cs typeface="Times New Roman" pitchFamily="18" charset="0"/>
              </a:rPr>
              <a:t>النزلية</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الحمى</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قشعريرة</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السعال</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ضيق في التنفس</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التعرق</a:t>
            </a:r>
            <a:endParaRPr xmlns:a="http://schemas.openxmlformats.org/drawingml/2006/main" lang="en-US" sz="3200" dirty="0">
              <a:latin typeface="Times New Roman" pitchFamily="18" charset="0"/>
              <a:cs typeface="Times New Roman" pitchFamily="18" charset="0"/>
            </a:endParaRPr>
          </a:p>
        </p:txBody>
      </p:sp>
      <p:sp>
        <p:nvSpPr>
          <p:cNvPr id="5" name="TextBox 4">
            <a:extLst>
              <a:ext uri="{FF2B5EF4-FFF2-40B4-BE49-F238E27FC236}">
                <a16:creationId xmlns:a16="http://schemas.microsoft.com/office/drawing/2014/main" id="{8A0125E9-3728-4799-82E0-A9F4B658AA15}"/>
              </a:ext>
            </a:extLst>
          </p:cNvPr>
          <p:cNvSpPr txBox="1"/>
          <p:nvPr/>
        </p:nvSpPr>
        <p:spPr>
          <a:xfrm>
            <a:off x="5690381" y="2799471"/>
            <a:ext cx="6419556" cy="2995435"/>
          </a:xfrm>
          <a:prstGeom prst="rect">
            <a:avLst/>
          </a:prstGeom>
          <a:noFill/>
        </p:spPr>
        <p:txBody>
          <a:bodyPr wrap="square">
            <a:spAutoFit/>
          </a:bodyPr>
          <a:lstStyle/>
          <a:p>
            <a:pPr xmlns:a="http://schemas.openxmlformats.org/drawingml/2006/main">
              <a:lnSpc>
                <a:spcPct val="120000"/>
              </a:lnSpc>
              <a:bidi/>
            </a:pPr>
            <a:r xmlns:a="http://schemas.openxmlformats.org/drawingml/2006/main">
              <a:rPr lang="ar" sz="3200" dirty="0">
                <a:latin typeface="Times New Roman" pitchFamily="18" charset="0"/>
                <a:cs typeface="Times New Roman" pitchFamily="18" charset="0"/>
              </a:rPr>
              <a:t>ألم في الصدر</a:t>
            </a:r>
          </a:p>
          <a:p>
            <a:pPr xmlns:a="http://schemas.openxmlformats.org/drawingml/2006/main">
              <a:lnSpc>
                <a:spcPct val="120000"/>
              </a:lnSpc>
              <a:bidi/>
            </a:pPr>
            <a:r xmlns:a="http://schemas.openxmlformats.org/drawingml/2006/main">
              <a:rPr lang="ar" sz="3200" dirty="0">
                <a:latin typeface="Times New Roman" pitchFamily="18" charset="0"/>
                <a:cs typeface="Times New Roman" pitchFamily="18" charset="0"/>
              </a:rPr>
              <a:t>الصداع</a:t>
            </a:r>
          </a:p>
          <a:p>
            <a:pPr xmlns:a="http://schemas.openxmlformats.org/drawingml/2006/main">
              <a:lnSpc>
                <a:spcPct val="120000"/>
              </a:lnSpc>
              <a:bidi/>
            </a:pPr>
            <a:r xmlns:a="http://schemas.openxmlformats.org/drawingml/2006/main">
              <a:rPr lang="ar" sz="3200" dirty="0">
                <a:latin typeface="Times New Roman" pitchFamily="18" charset="0"/>
                <a:cs typeface="Times New Roman" pitchFamily="18" charset="0"/>
              </a:rPr>
              <a:t>ألم العضلات</a:t>
            </a:r>
          </a:p>
          <a:p>
            <a:pPr xmlns:a="http://schemas.openxmlformats.org/drawingml/2006/main">
              <a:lnSpc>
                <a:spcPct val="120000"/>
              </a:lnSpc>
              <a:bidi/>
            </a:pPr>
            <a:r xmlns:a="http://schemas.openxmlformats.org/drawingml/2006/main">
              <a:rPr lang="ar" sz="3200" dirty="0">
                <a:latin typeface="Times New Roman" pitchFamily="18" charset="0"/>
                <a:cs typeface="Times New Roman" pitchFamily="18" charset="0"/>
              </a:rPr>
              <a:t>التعب الشديد</a:t>
            </a:r>
          </a:p>
          <a:p>
            <a:pPr xmlns:a="http://schemas.openxmlformats.org/drawingml/2006/main">
              <a:lnSpc>
                <a:spcPct val="120000"/>
              </a:lnSpc>
              <a:bidi/>
            </a:pPr>
            <a:r xmlns:a="http://schemas.openxmlformats.org/drawingml/2006/main">
              <a:rPr lang="ar" sz="3200" dirty="0">
                <a:latin typeface="Times New Roman" pitchFamily="18" charset="0"/>
                <a:cs typeface="Times New Roman" pitchFamily="18" charset="0"/>
              </a:rPr>
              <a:t>الزرقة</a:t>
            </a:r>
          </a:p>
        </p:txBody>
      </p:sp>
    </p:spTree>
    <p:extLst>
      <p:ext uri="{BB962C8B-B14F-4D97-AF65-F5344CB8AC3E}">
        <p14:creationId xmlns:p14="http://schemas.microsoft.com/office/powerpoint/2010/main" val="264402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l" rtl="0">
              <a:lnSpc>
                <a:spcPct val="100000"/>
              </a:lnSpc>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موانع التطعيم</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266092"/>
            <a:ext cx="12192000" cy="5591908"/>
          </a:xfrm>
        </p:spPr>
        <p:txBody>
          <a:bodyPr>
            <a:normAutofit/>
          </a:bodyPr>
          <a:lstStyle/>
          <a:p>
            <a:pPr xmlns:a="http://schemas.openxmlformats.org/drawingml/2006/main" algn="l" rtl="0">
              <a:lnSpc>
                <a:spcPct val="100000"/>
              </a:lnSpc>
              <a:buFont typeface="Wingdings" pitchFamily="2" charset="2"/>
              <a:buChar char="v"/>
              <a:bidi/>
            </a:pPr>
            <a:r xmlns:a="http://schemas.openxmlformats.org/drawingml/2006/main">
              <a:rPr lang="ar" sz="3600" dirty="0">
                <a:latin typeface="Times New Roman" pitchFamily="18" charset="0"/>
                <a:cs typeface="Times New Roman" pitchFamily="18" charset="0"/>
              </a:rPr>
              <a:t>لا تعطي اللقاحات </a:t>
            </a:r>
            <a:r xmlns:a="http://schemas.openxmlformats.org/drawingml/2006/main">
              <a:rPr lang="ar" sz="3600" u="sng" dirty="0">
                <a:latin typeface="Times New Roman" pitchFamily="18" charset="0"/>
                <a:cs typeface="Times New Roman" pitchFamily="18" charset="0"/>
              </a:rPr>
              <a:t>للمرضى المصابين بأمراض حادة.</a:t>
            </a:r>
          </a:p>
          <a:p>
            <a:pPr xmlns:a="http://schemas.openxmlformats.org/drawingml/2006/main" algn="l" rtl="0">
              <a:lnSpc>
                <a:spcPct val="100000"/>
              </a:lnSpc>
              <a:buFont typeface="Wingdings" pitchFamily="2" charset="2"/>
              <a:buChar char="v"/>
              <a:bidi/>
            </a:pPr>
            <a:r xmlns:a="http://schemas.openxmlformats.org/drawingml/2006/main">
              <a:rPr lang="ar" sz="3600" dirty="0">
                <a:latin typeface="Times New Roman" pitchFamily="18" charset="0"/>
                <a:cs typeface="Times New Roman" pitchFamily="18" charset="0"/>
              </a:rPr>
              <a:t>تجنب إعطاء اللقاحات الحية للنساء </a:t>
            </a:r>
            <a:r xmlns:a="http://schemas.openxmlformats.org/drawingml/2006/main">
              <a:rPr lang="ar" sz="3600" u="sng" dirty="0">
                <a:latin typeface="Times New Roman" pitchFamily="18" charset="0"/>
                <a:cs typeface="Times New Roman" pitchFamily="18" charset="0"/>
              </a:rPr>
              <a:t>الحوامل</a:t>
            </a:r>
          </a:p>
          <a:p>
            <a:pPr xmlns:a="http://schemas.openxmlformats.org/drawingml/2006/main" algn="l" rtl="0">
              <a:lnSpc>
                <a:spcPct val="100000"/>
              </a:lnSpc>
              <a:buFont typeface="Wingdings" pitchFamily="2" charset="2"/>
              <a:buChar char="v"/>
              <a:bidi/>
            </a:pPr>
            <a:r xmlns:a="http://schemas.openxmlformats.org/drawingml/2006/main">
              <a:rPr lang="ar" sz="3600" dirty="0">
                <a:latin typeface="Times New Roman" pitchFamily="18" charset="0"/>
                <a:cs typeface="Times New Roman" pitchFamily="18" charset="0"/>
              </a:rPr>
              <a:t>تجنبي جميع أنواع اللقاحات في الثلث </a:t>
            </a:r>
            <a:r xmlns:a="http://schemas.openxmlformats.org/drawingml/2006/main">
              <a:rPr lang="ar" sz="3600" baseline="30000" dirty="0">
                <a:latin typeface="Times New Roman" pitchFamily="18" charset="0"/>
                <a:cs typeface="Times New Roman" pitchFamily="18" charset="0"/>
              </a:rPr>
              <a:t>الأول </a:t>
            </a:r>
            <a:r xmlns:a="http://schemas.openxmlformats.org/drawingml/2006/main">
              <a:rPr lang="ar" sz="3600" dirty="0">
                <a:latin typeface="Times New Roman" pitchFamily="18" charset="0"/>
                <a:cs typeface="Times New Roman" pitchFamily="18" charset="0"/>
              </a:rPr>
              <a:t>من الحمل</a:t>
            </a:r>
          </a:p>
          <a:p>
            <a:pPr xmlns:a="http://schemas.openxmlformats.org/drawingml/2006/main" algn="l" rtl="0">
              <a:lnSpc>
                <a:spcPct val="100000"/>
              </a:lnSpc>
              <a:buFont typeface="Wingdings" pitchFamily="2" charset="2"/>
              <a:buChar char="v"/>
              <a:bidi/>
            </a:pPr>
            <a:r xmlns:a="http://schemas.openxmlformats.org/drawingml/2006/main">
              <a:rPr lang="ar" sz="3600" dirty="0">
                <a:latin typeface="Times New Roman" pitchFamily="18" charset="0"/>
                <a:cs typeface="Times New Roman" pitchFamily="18" charset="0"/>
              </a:rPr>
              <a:t>لا تعطي اللقاحات الحية للمرضى الذين </a:t>
            </a:r>
            <a:r xmlns:a="http://schemas.openxmlformats.org/drawingml/2006/main">
              <a:rPr lang="ar" sz="3600" u="sng" dirty="0">
                <a:latin typeface="Times New Roman" pitchFamily="18" charset="0"/>
                <a:cs typeface="Times New Roman" pitchFamily="18" charset="0"/>
              </a:rPr>
              <a:t>يعانون من ضعف المناعة </a:t>
            </a:r>
            <a:r xmlns:a="http://schemas.openxmlformats.org/drawingml/2006/main">
              <a:rPr lang="ar" sz="3600" dirty="0">
                <a:latin typeface="Times New Roman" pitchFamily="18" charset="0"/>
                <a:cs typeface="Times New Roman" pitchFamily="18" charset="0"/>
              </a:rPr>
              <a:t>والمرضى الذين يعانون من الأورام الخبيثة،</a:t>
            </a:r>
          </a:p>
        </p:txBody>
      </p:sp>
    </p:spTree>
    <p:extLst>
      <p:ext uri="{BB962C8B-B14F-4D97-AF65-F5344CB8AC3E}">
        <p14:creationId xmlns:p14="http://schemas.microsoft.com/office/powerpoint/2010/main" val="1801085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329182" cy="1417638"/>
          </a:xfrm>
        </p:spPr>
        <p:txBody>
          <a:bodyPr>
            <a:normAutofit/>
          </a:bodyPr>
          <a:lstStyle/>
          <a:p>
            <a:pPr xmlns:a="http://schemas.openxmlformats.org/drawingml/2006/main" algn="ctr" rtl="0">
              <a:lnSpc>
                <a:spcPct val="100000"/>
              </a:lnSpc>
              <a:bidi/>
            </a:pPr>
            <a:r xmlns:a="http://schemas.openxmlformats.org/drawingml/2006/main">
              <a:rPr lang="ar" b="1" dirty="0">
                <a:solidFill>
                  <a:srgbClr val="C00000"/>
                </a:solidFill>
                <a:latin typeface="Times New Roman" pitchFamily="18" charset="0"/>
                <a:cs typeface="Times New Roman" pitchFamily="18" charset="0"/>
              </a:rPr>
              <a:t>الوقاية من </a:t>
            </a:r>
            <a:r xmlns:a="http://schemas.openxmlformats.org/drawingml/2006/main">
              <a:rPr lang="ar" b="1" dirty="0">
                <a:solidFill>
                  <a:srgbClr val="C00000"/>
                </a:solidFill>
                <a:latin typeface="Times New Roman" pitchFamily="18" charset="0"/>
                <a:cs typeface="Times New Roman" pitchFamily="18" charset="0"/>
              </a:rPr>
              <a:t>المستدمية </a:t>
            </a:r>
            <a:r xmlns:a="http://schemas.openxmlformats.org/drawingml/2006/main">
              <a:rPr lang="ar" b="1" dirty="0" err="1">
                <a:solidFill>
                  <a:srgbClr val="C00000"/>
                </a:solidFill>
                <a:latin typeface="Times New Roman" pitchFamily="18" charset="0"/>
                <a:cs typeface="Times New Roman" pitchFamily="18" charset="0"/>
              </a:rPr>
              <a:t>النزلية</a:t>
            </a:r>
          </a:p>
        </p:txBody>
      </p:sp>
      <p:sp>
        <p:nvSpPr>
          <p:cNvPr id="3" name="Content Placeholder 2"/>
          <p:cNvSpPr>
            <a:spLocks noGrp="1"/>
          </p:cNvSpPr>
          <p:nvPr>
            <p:ph idx="1"/>
          </p:nvPr>
        </p:nvSpPr>
        <p:spPr>
          <a:xfrm>
            <a:off x="126609" y="1417638"/>
            <a:ext cx="12065391" cy="5440362"/>
          </a:xfrm>
        </p:spPr>
        <p:txBody>
          <a:bodyPr>
            <a:normAutofit/>
          </a:bodyPr>
          <a:lstStyle/>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جدول التطعيم: 2، 4، 6 أشهر مع جرعة معززة في عمر 12-15 شهرًا.</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 الجرعة: 0.5 مل IM</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 رد الفعل المحتمل للقاح: ألم، احمرار، تورم في موقع الحقن بنسبة 25٪؛ نادرًا حمى وتهيج</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اللقاح فعال بنسبة 90-100%.</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9845328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4" y="0"/>
            <a:ext cx="11971606" cy="1252025"/>
          </a:xfrm>
        </p:spPr>
        <p:txBody>
          <a:bodyPr>
            <a:normAutofit/>
          </a:bodyPr>
          <a:lstStyle/>
          <a:p>
            <a:pPr xmlns:a="http://schemas.openxmlformats.org/drawingml/2006/main" algn="l" rtl="0">
              <a:lnSpc>
                <a:spcPct val="100000"/>
              </a:lnSpc>
              <a:bidi/>
            </a:pPr>
            <a:r xmlns:a="http://schemas.openxmlformats.org/drawingml/2006/main">
              <a:rPr lang="ar" b="1" dirty="0">
                <a:solidFill>
                  <a:srgbClr val="C00000"/>
                </a:solidFill>
                <a:latin typeface="Times New Roman" pitchFamily="18" charset="0"/>
                <a:cs typeface="Times New Roman" pitchFamily="18" charset="0"/>
              </a:rPr>
              <a:t> </a:t>
            </a:r>
            <a:r xmlns:a="http://schemas.openxmlformats.org/drawingml/2006/main">
              <a:rPr lang="ar" sz="5400" b="1" dirty="0">
                <a:solidFill>
                  <a:srgbClr val="C00000"/>
                </a:solidFill>
                <a:latin typeface="Times New Roman" pitchFamily="18" charset="0"/>
                <a:cs typeface="Times New Roman" pitchFamily="18" charset="0"/>
              </a:rPr>
              <a:t>تشخيص </a:t>
            </a:r>
            <a:r xmlns:a="http://schemas.openxmlformats.org/drawingml/2006/main">
              <a:rPr lang="ar" sz="5400" b="1" dirty="0">
                <a:solidFill>
                  <a:srgbClr val="C00000"/>
                </a:solidFill>
                <a:latin typeface="Times New Roman" pitchFamily="18" charset="0"/>
                <a:cs typeface="Times New Roman" pitchFamily="18" charset="0"/>
              </a:rPr>
              <a:t>المستدمية </a:t>
            </a:r>
            <a:endParaRPr xmlns:a="http://schemas.openxmlformats.org/drawingml/2006/main" lang="en-US" b="1" dirty="0">
              <a:solidFill>
                <a:srgbClr val="C00000"/>
              </a:solidFill>
              <a:latin typeface="Times New Roman" pitchFamily="18" charset="0"/>
              <a:cs typeface="Times New Roman" pitchFamily="18" charset="0"/>
            </a:endParaRPr>
            <a:r xmlns:a="http://schemas.openxmlformats.org/drawingml/2006/main">
              <a:rPr lang="ar" sz="5400" b="1" dirty="0" err="1">
                <a:solidFill>
                  <a:srgbClr val="C00000"/>
                </a:solidFill>
                <a:latin typeface="Times New Roman" pitchFamily="18" charset="0"/>
                <a:cs typeface="Times New Roman" pitchFamily="18" charset="0"/>
              </a:rPr>
              <a:t>النزلية</a:t>
            </a:r>
          </a:p>
        </p:txBody>
      </p:sp>
      <p:sp>
        <p:nvSpPr>
          <p:cNvPr id="3" name="Content Placeholder 2"/>
          <p:cNvSpPr>
            <a:spLocks noGrp="1"/>
          </p:cNvSpPr>
          <p:nvPr>
            <p:ph idx="1"/>
          </p:nvPr>
        </p:nvSpPr>
        <p:spPr>
          <a:xfrm>
            <a:off x="0" y="1378634"/>
            <a:ext cx="12192000" cy="5479366"/>
          </a:xfrm>
        </p:spPr>
        <p:txBody>
          <a:bodyPr>
            <a:normAutofit/>
          </a:bodyPr>
          <a:lstStyle/>
          <a:p>
            <a:pPr xmlns:a="http://schemas.openxmlformats.org/drawingml/2006/main" marL="0" indent="0">
              <a:lnSpc>
                <a:spcPct val="120000"/>
              </a:lnSpc>
              <a:buNone/>
              <a:bidi/>
            </a:pPr>
            <a:r xmlns:a="http://schemas.openxmlformats.org/drawingml/2006/main">
              <a:rPr lang="ar" sz="4800" dirty="0">
                <a:latin typeface="Times New Roman" pitchFamily="18" charset="0"/>
                <a:cs typeface="Times New Roman" pitchFamily="18" charset="0"/>
              </a:rPr>
              <a:t>التقييم السريري</a:t>
            </a:r>
          </a:p>
          <a:p>
            <a:pPr xmlns:a="http://schemas.openxmlformats.org/drawingml/2006/main" marL="0" indent="0">
              <a:lnSpc>
                <a:spcPct val="120000"/>
              </a:lnSpc>
              <a:buNone/>
              <a:bidi/>
            </a:pPr>
            <a:r xmlns:a="http://schemas.openxmlformats.org/drawingml/2006/main">
              <a:rPr lang="ar" sz="4800" dirty="0">
                <a:latin typeface="Times New Roman" pitchFamily="18" charset="0"/>
                <a:cs typeface="Times New Roman" pitchFamily="18" charset="0"/>
              </a:rPr>
              <a:t>الثقافة البكتيرية</a:t>
            </a:r>
          </a:p>
          <a:p>
            <a:pPr xmlns:a="http://schemas.openxmlformats.org/drawingml/2006/main" marL="0" indent="0">
              <a:lnSpc>
                <a:spcPct val="120000"/>
              </a:lnSpc>
              <a:buNone/>
              <a:bidi/>
            </a:pPr>
            <a:r xmlns:a="http://schemas.openxmlformats.org/drawingml/2006/main">
              <a:rPr lang="ar" sz="5400" b="1" dirty="0">
                <a:solidFill>
                  <a:srgbClr val="C00000"/>
                </a:solidFill>
                <a:latin typeface="Times New Roman" pitchFamily="18" charset="0"/>
                <a:cs typeface="Times New Roman" pitchFamily="18" charset="0"/>
              </a:rPr>
              <a:t>علاج المستدمية </a:t>
            </a:r>
            <a:r xmlns:a="http://schemas.openxmlformats.org/drawingml/2006/main">
              <a:rPr lang="ar" sz="5400" b="1" dirty="0" err="1">
                <a:solidFill>
                  <a:srgbClr val="C00000"/>
                </a:solidFill>
                <a:latin typeface="Times New Roman" pitchFamily="18" charset="0"/>
                <a:cs typeface="Times New Roman" pitchFamily="18" charset="0"/>
              </a:rPr>
              <a:t>النزلية </a:t>
            </a:r>
            <a:r xmlns:a="http://schemas.openxmlformats.org/drawingml/2006/main">
              <a:rPr lang="ar" sz="5400" b="1" dirty="0">
                <a:solidFill>
                  <a:srgbClr val="C00000"/>
                </a:solidFill>
                <a:latin typeface="Times New Roman" pitchFamily="18" charset="0"/>
                <a:cs typeface="Times New Roman" pitchFamily="18" charset="0"/>
              </a:rPr>
              <a:t>:</a:t>
            </a:r>
          </a:p>
          <a:p>
            <a:pPr xmlns:a="http://schemas.openxmlformats.org/drawingml/2006/main">
              <a:lnSpc>
                <a:spcPct val="120000"/>
              </a:lnSpc>
              <a:buFont typeface="Wingdings" panose="05000000000000000000" pitchFamily="2" charset="2"/>
              <a:buChar char="Ø"/>
              <a:bidi/>
            </a:pPr>
            <a:r xmlns:a="http://schemas.openxmlformats.org/drawingml/2006/main">
              <a:rPr lang="ar" sz="4800" dirty="0">
                <a:latin typeface="Times New Roman" pitchFamily="18" charset="0"/>
                <a:cs typeface="Times New Roman" pitchFamily="18" charset="0"/>
              </a:rPr>
              <a:t>المضادات الحيوية: أمبيسيلين، </a:t>
            </a:r>
            <a:r xmlns:a="http://schemas.openxmlformats.org/drawingml/2006/main">
              <a:rPr lang="ar" sz="4800" dirty="0" err="1">
                <a:latin typeface="Times New Roman" pitchFamily="18" charset="0"/>
                <a:cs typeface="Times New Roman" pitchFamily="18" charset="0"/>
              </a:rPr>
              <a:t>سيفوتاكسيم</a:t>
            </a:r>
            <a:endParaRPr xmlns:a="http://schemas.openxmlformats.org/drawingml/2006/main" lang="en-US" sz="4800" dirty="0">
              <a:latin typeface="Times New Roman" pitchFamily="18" charset="0"/>
              <a:cs typeface="Times New Roman" pitchFamily="18" charset="0"/>
            </a:endParaRPr>
          </a:p>
          <a:p>
            <a:pPr marL="0" indent="0">
              <a:lnSpc>
                <a:spcPct val="120000"/>
              </a:lnSpc>
              <a:buNone/>
            </a:pP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053853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81686"/>
          </a:xfrm>
        </p:spPr>
        <p:txBody>
          <a:bodyPr>
            <a:normAutofit fontScale="90000"/>
          </a:bodyPr>
          <a:lstStyle/>
          <a:p>
            <a:pPr xmlns:a="http://schemas.openxmlformats.org/drawingml/2006/main" rtl="0">
              <a:lnSpc>
                <a:spcPct val="100000"/>
              </a:lnSpc>
              <a:bidi/>
            </a:pPr>
            <a:br xmlns:a="http://schemas.openxmlformats.org/drawingml/2006/main">
              <a:rPr lang="en-US" dirty="0">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10) مضاعفات المستدمية النزلية HIB</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181686"/>
            <a:ext cx="12041945" cy="5676314"/>
          </a:xfrm>
        </p:spPr>
        <p:txBody>
          <a:bodyPr>
            <a:normAutofit fontScale="92500" lnSpcReduction="10000"/>
          </a:bodyPr>
          <a:lstStyle/>
          <a:p>
            <a:pPr xmlns:a="http://schemas.openxmlformats.org/drawingml/2006/main" marL="0" indent="0" algn="ctr">
              <a:lnSpc>
                <a:spcPct val="120000"/>
              </a:lnSpc>
              <a:buNone/>
              <a:bidi/>
            </a:pPr>
            <a:r xmlns:a="http://schemas.openxmlformats.org/drawingml/2006/main">
              <a:rPr lang="ar" dirty="0">
                <a:latin typeface="Times New Roman" pitchFamily="18" charset="0"/>
                <a:cs typeface="Times New Roman" pitchFamily="18" charset="0"/>
              </a:rPr>
              <a:t>التهاب السحايا (مرض يصيب المخ)،</a:t>
            </a:r>
          </a:p>
          <a:p>
            <a:pPr xmlns:a="http://schemas.openxmlformats.org/drawingml/2006/main" marL="0" indent="0" algn="ctr">
              <a:lnSpc>
                <a:spcPct val="120000"/>
              </a:lnSpc>
              <a:buNone/>
              <a:bidi/>
            </a:pPr>
            <a:r xmlns:a="http://schemas.openxmlformats.org/drawingml/2006/main">
              <a:rPr lang="ar" dirty="0">
                <a:latin typeface="Times New Roman" pitchFamily="18" charset="0"/>
                <a:cs typeface="Times New Roman" pitchFamily="18" charset="0"/>
              </a:rPr>
              <a:t>التهاب لسان المزمار (مرض يصيب الحلق وقد يسبب الاختناق)،</a:t>
            </a:r>
          </a:p>
          <a:p>
            <a:pPr xmlns:a="http://schemas.openxmlformats.org/drawingml/2006/main" marL="0" indent="0" algn="ctr">
              <a:lnSpc>
                <a:spcPct val="120000"/>
              </a:lnSpc>
              <a:buNone/>
              <a:bidi/>
            </a:pPr>
            <a:r xmlns:a="http://schemas.openxmlformats.org/drawingml/2006/main">
              <a:rPr lang="ar" dirty="0">
                <a:latin typeface="Times New Roman" pitchFamily="18" charset="0"/>
                <a:cs typeface="Times New Roman" pitchFamily="18" charset="0"/>
              </a:rPr>
              <a:t>التهاب غلاف القلب (مرض القلب)،</a:t>
            </a:r>
          </a:p>
          <a:p>
            <a:pPr xmlns:a="http://schemas.openxmlformats.org/drawingml/2006/main" marL="0" indent="0" algn="ctr">
              <a:lnSpc>
                <a:spcPct val="120000"/>
              </a:lnSpc>
              <a:buNone/>
              <a:bidi/>
            </a:pPr>
            <a:r xmlns:a="http://schemas.openxmlformats.org/drawingml/2006/main">
              <a:rPr lang="ar" dirty="0">
                <a:latin typeface="Times New Roman" pitchFamily="18" charset="0"/>
                <a:cs typeface="Times New Roman" pitchFamily="18" charset="0"/>
              </a:rPr>
              <a:t>الالتهاب الرئوي (مرض الرئة)،</a:t>
            </a:r>
          </a:p>
          <a:p>
            <a:pPr xmlns:a="http://schemas.openxmlformats.org/drawingml/2006/main" marL="0" indent="0" algn="ctr">
              <a:lnSpc>
                <a:spcPct val="120000"/>
              </a:lnSpc>
              <a:buNone/>
              <a:bidi/>
            </a:pPr>
            <a:r xmlns:a="http://schemas.openxmlformats.org/drawingml/2006/main">
              <a:rPr lang="ar" dirty="0">
                <a:latin typeface="Times New Roman" pitchFamily="18" charset="0"/>
                <a:cs typeface="Times New Roman" pitchFamily="18" charset="0"/>
              </a:rPr>
              <a:t>التهاب المفاصل الإنتاني (مرض العظام والمفاصل).</a:t>
            </a:r>
          </a:p>
          <a:p>
            <a:pPr xmlns:a="http://schemas.openxmlformats.org/drawingml/2006/main" marL="0" indent="0" algn="ctr">
              <a:lnSpc>
                <a:spcPct val="120000"/>
              </a:lnSpc>
              <a:buNone/>
              <a:bidi/>
            </a:pPr>
            <a:r xmlns:a="http://schemas.openxmlformats.org/drawingml/2006/main">
              <a:rPr lang="ar" dirty="0">
                <a:latin typeface="Times New Roman" pitchFamily="18" charset="0"/>
                <a:cs typeface="Times New Roman" pitchFamily="18" charset="0"/>
              </a:rPr>
              <a:t>التخلف العقلي،</a:t>
            </a:r>
          </a:p>
          <a:p>
            <a:pPr xmlns:a="http://schemas.openxmlformats.org/drawingml/2006/main" marL="0" indent="0" algn="ctr">
              <a:lnSpc>
                <a:spcPct val="120000"/>
              </a:lnSpc>
              <a:buNone/>
              <a:bidi/>
            </a:pPr>
            <a:r xmlns:a="http://schemas.openxmlformats.org/drawingml/2006/main">
              <a:rPr lang="ar" dirty="0">
                <a:latin typeface="Times New Roman" pitchFamily="18" charset="0"/>
                <a:cs typeface="Times New Roman" pitchFamily="18" charset="0"/>
              </a:rPr>
              <a:t>الصمم،</a:t>
            </a:r>
          </a:p>
          <a:p>
            <a:pPr xmlns:a="http://schemas.openxmlformats.org/drawingml/2006/main" marL="0" indent="0" algn="ctr">
              <a:lnSpc>
                <a:spcPct val="120000"/>
              </a:lnSpc>
              <a:buNone/>
              <a:bidi/>
            </a:pPr>
            <a:r xmlns:a="http://schemas.openxmlformats.org/drawingml/2006/main">
              <a:rPr lang="ar" dirty="0">
                <a:latin typeface="Times New Roman" pitchFamily="18" charset="0"/>
                <a:cs typeface="Times New Roman" pitchFamily="18" charset="0"/>
              </a:rPr>
              <a:t>الصرع،</a:t>
            </a:r>
          </a:p>
          <a:p>
            <a:pPr xmlns:a="http://schemas.openxmlformats.org/drawingml/2006/main" marL="0" indent="0" algn="ctr">
              <a:lnSpc>
                <a:spcPct val="120000"/>
              </a:lnSpc>
              <a:buNone/>
              <a:bidi/>
            </a:pPr>
            <a:r xmlns:a="http://schemas.openxmlformats.org/drawingml/2006/main">
              <a:rPr lang="ar" dirty="0">
                <a:latin typeface="Times New Roman" pitchFamily="18" charset="0"/>
                <a:cs typeface="Times New Roman" pitchFamily="18" charset="0"/>
              </a:rPr>
              <a:t>العمى الجزئي.</a:t>
            </a:r>
          </a:p>
          <a:p>
            <a:pPr xmlns:a="http://schemas.openxmlformats.org/drawingml/2006/main" marL="0" indent="0" algn="ctr">
              <a:lnSpc>
                <a:spcPct val="120000"/>
              </a:lnSpc>
              <a:buNone/>
              <a:bidi/>
            </a:pPr>
            <a:r xmlns:a="http://schemas.openxmlformats.org/drawingml/2006/main">
              <a:rPr lang="ar" dirty="0">
                <a:latin typeface="Times New Roman" pitchFamily="18" charset="0"/>
                <a:cs typeface="Times New Roman" pitchFamily="18" charset="0"/>
              </a:rPr>
              <a:t>الموت</a:t>
            </a:r>
          </a:p>
        </p:txBody>
      </p:sp>
    </p:spTree>
    <p:extLst>
      <p:ext uri="{BB962C8B-B14F-4D97-AF65-F5344CB8AC3E}">
        <p14:creationId xmlns:p14="http://schemas.microsoft.com/office/powerpoint/2010/main" val="8831450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 y="309490"/>
            <a:ext cx="12192000" cy="928467"/>
          </a:xfrm>
        </p:spPr>
        <p:txBody>
          <a:bodyPr>
            <a:noAutofit/>
          </a:bodyPr>
          <a:lstStyle/>
          <a:p>
            <a:pPr xmlns:a="http://schemas.openxmlformats.org/drawingml/2006/main" rtl="0">
              <a:lnSpc>
                <a:spcPct val="100000"/>
              </a:lnSpc>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11) الأطفال المصابون بمرض السل</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45920"/>
            <a:ext cx="12192000" cy="5212080"/>
          </a:xfrm>
        </p:spPr>
        <p:txBody>
          <a:bodyPr>
            <a:noAutofit/>
          </a:bodyPr>
          <a:lstStyle/>
          <a:p>
            <a:pPr xmlns:a="http://schemas.openxmlformats.org/drawingml/2006/main" marL="0" indent="0">
              <a:lnSpc>
                <a:spcPct val="120000"/>
              </a:lnSpc>
              <a:buNone/>
              <a:bidi/>
            </a:pPr>
            <a:r xmlns:a="http://schemas.openxmlformats.org/drawingml/2006/main">
              <a:rPr lang="ar" sz="4000" dirty="0">
                <a:latin typeface="Times New Roman" pitchFamily="18" charset="0"/>
                <a:cs typeface="Times New Roman" pitchFamily="18" charset="0"/>
              </a:rPr>
              <a:t>السل هو مرض معدٍ خطير محتمل يؤثر بشكل رئيسي على الرئتين.</a:t>
            </a:r>
          </a:p>
          <a:p>
            <a:pPr xmlns:a="http://schemas.openxmlformats.org/drawingml/2006/main" marL="0" indent="0">
              <a:lnSpc>
                <a:spcPct val="120000"/>
              </a:lnSpc>
              <a:buNone/>
              <a:bidi/>
            </a:pPr>
            <a:r xmlns:a="http://schemas.openxmlformats.org/drawingml/2006/main">
              <a:rPr lang="ar" sz="4000" dirty="0">
                <a:latin typeface="Times New Roman" pitchFamily="18" charset="0"/>
                <a:cs typeface="Times New Roman" pitchFamily="18" charset="0"/>
              </a:rPr>
              <a:t>تنتج عن بكتيريا السل</a:t>
            </a:r>
          </a:p>
          <a:p>
            <a:pPr xmlns:a="http://schemas.openxmlformats.org/drawingml/2006/main" marL="0" indent="0">
              <a:lnSpc>
                <a:spcPct val="120000"/>
              </a:lnSpc>
              <a:buNone/>
              <a:bidi/>
            </a:pPr>
            <a:r xmlns:a="http://schemas.openxmlformats.org/drawingml/2006/main">
              <a:rPr lang="ar" sz="4000" dirty="0">
                <a:latin typeface="Times New Roman" pitchFamily="18" charset="0"/>
                <a:cs typeface="Times New Roman" pitchFamily="18" charset="0"/>
              </a:rPr>
              <a:t> تحول السل: قطرات من السعال، العطس، الكلام،</a:t>
            </a:r>
          </a:p>
        </p:txBody>
      </p:sp>
    </p:spTree>
    <p:extLst>
      <p:ext uri="{BB962C8B-B14F-4D97-AF65-F5344CB8AC3E}">
        <p14:creationId xmlns:p14="http://schemas.microsoft.com/office/powerpoint/2010/main" val="5516236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25" y="0"/>
            <a:ext cx="11690252" cy="1417638"/>
          </a:xfrm>
        </p:spPr>
        <p:txBody>
          <a:bodyPr>
            <a:noAutofit/>
          </a:bodyPr>
          <a:lstStyle/>
          <a:p>
            <a:pPr xmlns:a="http://schemas.openxmlformats.org/drawingml/2006/main" algn="ctr" rtl="0">
              <a:lnSpc>
                <a:spcPct val="100000"/>
              </a:lnSpc>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علامات وأعراض مرض السل</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2776"/>
            <a:ext cx="12027877" cy="5445224"/>
          </a:xfrm>
        </p:spPr>
        <p:txBody>
          <a:bodyPr>
            <a:normAutofit/>
          </a:bodyPr>
          <a:lstStyle/>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 قد يستمر السعال المصحوب بالدم لمدة ثلاثة أسابيع أو أكثر</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 ألم في الصدر، أو ألم عند التنفس أو السعال</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 فقدان الشهية والوزن</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 التعب</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 </a:t>
            </a:r>
            <a:r xmlns:a="http://schemas.openxmlformats.org/drawingml/2006/main">
              <a:rPr lang="ar" sz="3200" dirty="0" err="1">
                <a:latin typeface="Times New Roman" pitchFamily="18" charset="0"/>
                <a:cs typeface="Times New Roman" pitchFamily="18" charset="0"/>
              </a:rPr>
              <a:t>فيفي </a:t>
            </a:r>
            <a:r xmlns:a="http://schemas.openxmlformats.org/drawingml/2006/main">
              <a:rPr lang="ar" sz="3200" dirty="0">
                <a:latin typeface="Times New Roman" pitchFamily="18" charset="0"/>
                <a:cs typeface="Times New Roman" pitchFamily="18" charset="0"/>
              </a:rPr>
              <a:t>راند تشيلز</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 التعرق الليلي</a:t>
            </a:r>
          </a:p>
          <a:p>
            <a:pPr marL="0" indent="0">
              <a:lnSpc>
                <a:spcPct val="120000"/>
              </a:lnSpc>
              <a:buNone/>
            </a:pPr>
            <a:endParaRPr lang="en-US" dirty="0">
              <a:latin typeface="Times New Roman" pitchFamily="18" charset="0"/>
              <a:cs typeface="Times New Roman" pitchFamily="18" charset="0"/>
            </a:endParaRP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982111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rtl="0">
              <a:lnSpc>
                <a:spcPct val="100000"/>
              </a:lnSpc>
              <a:bidi/>
            </a:pPr>
            <a:r xmlns:a="http://schemas.openxmlformats.org/drawingml/2006/main">
              <a:rPr lang="ar" sz="6000" b="1" dirty="0">
                <a:solidFill>
                  <a:srgbClr val="C00000"/>
                </a:solidFill>
                <a:latin typeface="Times New Roman" pitchFamily="18" charset="0"/>
                <a:cs typeface="Times New Roman" pitchFamily="18" charset="0"/>
              </a:rPr>
              <a:t>تشخيص مرض السل</a:t>
            </a:r>
          </a:p>
        </p:txBody>
      </p:sp>
      <p:sp>
        <p:nvSpPr>
          <p:cNvPr id="3" name="Content Placeholder 2"/>
          <p:cNvSpPr>
            <a:spLocks noGrp="1"/>
          </p:cNvSpPr>
          <p:nvPr>
            <p:ph idx="1"/>
          </p:nvPr>
        </p:nvSpPr>
        <p:spPr>
          <a:xfrm>
            <a:off x="1524000" y="1600200"/>
            <a:ext cx="9036496" cy="5257800"/>
          </a:xfrm>
        </p:spPr>
        <p:txBody>
          <a:bodyPr>
            <a:normAutofit/>
          </a:bodyPr>
          <a:lstStyle/>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الفحص البدني، تورم الغدد الليمفاوية</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فحوصات الدم</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أشعة سينية على الصدر أو فحص التصوير المقطعي المحوسب</a:t>
            </a:r>
          </a:p>
          <a:p>
            <a:pPr xmlns:a="http://schemas.openxmlformats.org/drawingml/2006/main" marL="0" indent="0">
              <a:lnSpc>
                <a:spcPct val="120000"/>
              </a:lnSpc>
              <a:buNone/>
              <a:bidi/>
            </a:pPr>
            <a:r xmlns:a="http://schemas.openxmlformats.org/drawingml/2006/main">
              <a:rPr lang="ar" sz="4400" dirty="0">
                <a:latin typeface="Times New Roman" pitchFamily="18" charset="0"/>
                <a:cs typeface="Times New Roman" pitchFamily="18" charset="0"/>
              </a:rPr>
              <a:t>اختبارات البلغم</a:t>
            </a:r>
          </a:p>
          <a:p>
            <a:pPr algn="l" rtl="0">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136526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914400"/>
          </a:xfrm>
        </p:spPr>
        <p:txBody>
          <a:bodyPr>
            <a:noAutofit/>
          </a:bodyPr>
          <a:lstStyle/>
          <a:p>
            <a:pPr xmlns:a="http://schemas.openxmlformats.org/drawingml/2006/main" algn="ctr" rtl="0">
              <a:lnSpc>
                <a:spcPct val="100000"/>
              </a:lnSpc>
              <a:bidi/>
            </a:pPr>
            <a:r xmlns:a="http://schemas.openxmlformats.org/drawingml/2006/main">
              <a:rPr lang="ar" sz="6000" b="1" dirty="0">
                <a:solidFill>
                  <a:srgbClr val="C00000"/>
                </a:solidFill>
                <a:latin typeface="Times New Roman" pitchFamily="18" charset="0"/>
                <a:cs typeface="Times New Roman" pitchFamily="18" charset="0"/>
              </a:rPr>
              <a:t>تشخيص مرض السل</a:t>
            </a:r>
          </a:p>
        </p:txBody>
      </p:sp>
      <p:sp>
        <p:nvSpPr>
          <p:cNvPr id="3" name="Content Placeholder 2"/>
          <p:cNvSpPr>
            <a:spLocks noGrp="1"/>
          </p:cNvSpPr>
          <p:nvPr>
            <p:ph idx="1"/>
          </p:nvPr>
        </p:nvSpPr>
        <p:spPr>
          <a:xfrm>
            <a:off x="112541" y="1209822"/>
            <a:ext cx="12079459" cy="5648178"/>
          </a:xfrm>
        </p:spPr>
        <p:txBody>
          <a:bodyPr>
            <a:normAutofit/>
          </a:bodyPr>
          <a:lstStyle/>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اختبار الجلد، يتم حقن كمية صغيرة من مادة تسمى </a:t>
            </a:r>
            <a:r xmlns:a="http://schemas.openxmlformats.org/drawingml/2006/main">
              <a:rPr lang="ar" sz="3200" b="1" dirty="0">
                <a:solidFill>
                  <a:srgbClr val="C00000"/>
                </a:solidFill>
                <a:latin typeface="Times New Roman" pitchFamily="18" charset="0"/>
                <a:cs typeface="Times New Roman" pitchFamily="18" charset="0"/>
              </a:rPr>
              <a:t>مشتق البروتين المنقى (PPD) </a:t>
            </a:r>
            <a:r xmlns:a="http://schemas.openxmlformats.org/drawingml/2006/main">
              <a:rPr lang="ar" sz="3200" dirty="0">
                <a:latin typeface="Times New Roman" pitchFamily="18" charset="0"/>
                <a:cs typeface="Times New Roman" pitchFamily="18" charset="0"/>
              </a:rPr>
              <a:t>التوبركولين أسفل الساعد الداخلي مباشرة.</a:t>
            </a:r>
          </a:p>
          <a:p>
            <a:pPr xmlns:a="http://schemas.openxmlformats.org/drawingml/2006/main" marL="0" indent="0">
              <a:lnSpc>
                <a:spcPct val="120000"/>
              </a:lnSpc>
              <a:buNone/>
              <a:bidi/>
            </a:pPr>
            <a:r xmlns:a="http://schemas.openxmlformats.org/drawingml/2006/main">
              <a:rPr lang="ar" sz="3200" dirty="0">
                <a:latin typeface="Times New Roman" pitchFamily="18" charset="0"/>
                <a:cs typeface="Times New Roman" pitchFamily="18" charset="0"/>
              </a:rPr>
              <a:t>في غضون 48 إلى 72 ساعة، سيقوم أخصائي الرعاية الصحية بفحص التورم في موقع الحقن.</a:t>
            </a:r>
          </a:p>
          <a:p>
            <a:pPr xmlns:a="http://schemas.openxmlformats.org/drawingml/2006/main">
              <a:lnSpc>
                <a:spcPct val="120000"/>
              </a:lnSpc>
              <a:buFont typeface="Wingdings" panose="05000000000000000000" pitchFamily="2" charset="2"/>
              <a:buChar char="ü"/>
              <a:bidi/>
            </a:pPr>
            <a:r xmlns:a="http://schemas.openxmlformats.org/drawingml/2006/main">
              <a:rPr lang="ar" sz="3200" dirty="0">
                <a:latin typeface="Times New Roman" pitchFamily="18" charset="0"/>
                <a:cs typeface="Times New Roman" pitchFamily="18" charset="0"/>
              </a:rPr>
              <a:t>إن ظهور نتوء أحمر صلب مرتفع يعني الإصابة بمرض السل الإيجابي.</a:t>
            </a:r>
          </a:p>
          <a:p>
            <a:pPr xmlns:a="http://schemas.openxmlformats.org/drawingml/2006/main">
              <a:lnSpc>
                <a:spcPct val="120000"/>
              </a:lnSpc>
              <a:buFont typeface="Wingdings" panose="05000000000000000000" pitchFamily="2" charset="2"/>
              <a:buChar char="ü"/>
              <a:bidi/>
            </a:pPr>
            <a:r xmlns:a="http://schemas.openxmlformats.org/drawingml/2006/main">
              <a:rPr lang="ar" sz="3200" dirty="0">
                <a:latin typeface="Times New Roman" pitchFamily="18" charset="0"/>
                <a:cs typeface="Times New Roman" pitchFamily="18" charset="0"/>
              </a:rPr>
              <a:t>يحدد حجم النتوء ما إذا كانت نتائج الاختبار ذات أهمية أم لا.</a:t>
            </a:r>
          </a:p>
          <a:p>
            <a:pPr marL="0" indent="0">
              <a:lnSpc>
                <a:spcPct val="120000"/>
              </a:lnSpc>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16107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l" rtl="0">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التطعيم ضد مرض السل</a:t>
            </a:r>
          </a:p>
        </p:txBody>
      </p:sp>
      <p:sp>
        <p:nvSpPr>
          <p:cNvPr id="3" name="Content Placeholder 2"/>
          <p:cNvSpPr>
            <a:spLocks noGrp="1"/>
          </p:cNvSpPr>
          <p:nvPr>
            <p:ph idx="1"/>
          </p:nvPr>
        </p:nvSpPr>
        <p:spPr>
          <a:xfrm>
            <a:off x="-1" y="1600200"/>
            <a:ext cx="12027877" cy="5257800"/>
          </a:xfrm>
        </p:spPr>
        <p:txBody>
          <a:bodyPr>
            <a:normAutofit/>
          </a:bodyPr>
          <a:lstStyle/>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Bacillus </a:t>
            </a:r>
            <a:r xmlns:a="http://schemas.openxmlformats.org/drawingml/2006/main">
              <a:rPr lang="ar" dirty="0" err="1">
                <a:latin typeface="Times New Roman" pitchFamily="18" charset="0"/>
                <a:cs typeface="Times New Roman" pitchFamily="18" charset="0"/>
              </a:rPr>
              <a:t>Calmette </a:t>
            </a:r>
            <a:r xmlns:a="http://schemas.openxmlformats.org/drawingml/2006/main">
              <a:rPr lang="ar" dirty="0">
                <a:latin typeface="Times New Roman" pitchFamily="18" charset="0"/>
                <a:cs typeface="Times New Roman" pitchFamily="18" charset="0"/>
              </a:rPr>
              <a:t>– </a:t>
            </a:r>
            <a:r xmlns:a="http://schemas.openxmlformats.org/drawingml/2006/main">
              <a:rPr lang="ar" dirty="0" err="1">
                <a:latin typeface="Times New Roman" pitchFamily="18" charset="0"/>
                <a:cs typeface="Times New Roman" pitchFamily="18" charset="0"/>
              </a:rPr>
              <a:t>Guérin </a:t>
            </a:r>
            <a:r xmlns:a="http://schemas.openxmlformats.org/drawingml/2006/main">
              <a:rPr lang="ar" dirty="0">
                <a:latin typeface="Times New Roman" pitchFamily="18" charset="0"/>
                <a:cs typeface="Times New Roman" pitchFamily="18" charset="0"/>
              </a:rPr>
              <a:t>(BCG) هي سلالة مخففة من عصيات السل البقري</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الفعالية 80%.</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1 جرعة: 0.05 مل، عند إدخال الدالية داخل الجلد</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الجرعة الأولى تُعطى في أي وقت بعد الولادة</a:t>
            </a:r>
          </a:p>
          <a:p>
            <a:pPr xmlns:a="http://schemas.openxmlformats.org/drawingml/2006/main" marL="0" indent="0">
              <a:lnSpc>
                <a:spcPct val="120000"/>
              </a:lnSpc>
              <a:buNone/>
              <a:bidi/>
            </a:pPr>
            <a:r xmlns:a="http://schemas.openxmlformats.org/drawingml/2006/main">
              <a:rPr lang="ar" dirty="0">
                <a:latin typeface="Times New Roman" pitchFamily="18" charset="0"/>
                <a:cs typeface="Times New Roman" pitchFamily="18" charset="0"/>
              </a:rPr>
              <a:t> رد فعل محتمل: ندبة الجدرة؛ عدوى BCG المنتشرة والتهاب العظم والنقي في الأشخاص الذين يعانون من ضعف المناعة</a:t>
            </a:r>
          </a:p>
          <a:p>
            <a:pPr algn="l" rtl="0">
              <a:lnSpc>
                <a:spcPct val="120000"/>
              </a:lnSpc>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40902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223889" y="717453"/>
            <a:ext cx="9444111" cy="5408712"/>
          </a:xfrm>
        </p:spPr>
        <p:txBody>
          <a:bodyPr>
            <a:noAutofit/>
          </a:bodyPr>
          <a:lstStyle/>
          <a:p>
            <a:pPr xmlns:a="http://schemas.openxmlformats.org/drawingml/2006/main" marL="0" indent="0" algn="ctr">
              <a:lnSpc>
                <a:spcPct val="100000"/>
              </a:lnSpc>
              <a:buNone/>
              <a:bidi/>
            </a:pPr>
            <a:r xmlns:a="http://schemas.openxmlformats.org/drawingml/2006/main">
              <a:rPr lang="ar" sz="8000" b="1" dirty="0">
                <a:solidFill>
                  <a:srgbClr val="C00000"/>
                </a:solidFill>
                <a:latin typeface="Times New Roman" pitchFamily="18" charset="0"/>
                <a:cs typeface="Times New Roman" pitchFamily="18" charset="0"/>
              </a:rPr>
              <a:t>الأمراض المعدية</a:t>
            </a:r>
          </a:p>
          <a:p>
            <a:pPr xmlns:a="http://schemas.openxmlformats.org/drawingml/2006/main" marL="0" indent="0" algn="ctr">
              <a:lnSpc>
                <a:spcPct val="100000"/>
              </a:lnSpc>
              <a:buNone/>
              <a:bidi/>
            </a:pPr>
            <a:r xmlns:a="http://schemas.openxmlformats.org/drawingml/2006/main">
              <a:rPr lang="ar" sz="8000" b="1" dirty="0">
                <a:solidFill>
                  <a:srgbClr val="C00000"/>
                </a:solidFill>
                <a:latin typeface="Times New Roman" pitchFamily="18" charset="0"/>
                <a:cs typeface="Times New Roman" pitchFamily="18" charset="0"/>
              </a:rPr>
              <a:t>والتطعيم</a:t>
            </a:r>
          </a:p>
        </p:txBody>
      </p:sp>
    </p:spTree>
    <p:extLst>
      <p:ext uri="{BB962C8B-B14F-4D97-AF65-F5344CB8AC3E}">
        <p14:creationId xmlns:p14="http://schemas.microsoft.com/office/powerpoint/2010/main" val="290351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l" rtl="0">
              <a:lnSpc>
                <a:spcPct val="100000"/>
              </a:lnSpc>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1) الأطفال المصابون بالنكاف</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4745" y="1600200"/>
            <a:ext cx="12037255" cy="5257800"/>
          </a:xfrm>
        </p:spPr>
        <p:txBody>
          <a:bodyPr>
            <a:noAutofit/>
          </a:bodyPr>
          <a:lstStyle/>
          <a:p>
            <a:pPr xmlns:a="http://schemas.openxmlformats.org/drawingml/2006/main" algn="l" rtl="0">
              <a:lnSpc>
                <a:spcPct val="100000"/>
              </a:lnSpc>
              <a:buFont typeface="Wingdings" pitchFamily="2" charset="2"/>
              <a:buChar char="v"/>
              <a:bidi/>
            </a:pPr>
            <a:r xmlns:a="http://schemas.openxmlformats.org/drawingml/2006/main">
              <a:rPr lang="ar" sz="4000" dirty="0">
                <a:latin typeface="Times New Roman" pitchFamily="18" charset="0"/>
                <a:cs typeface="Times New Roman" pitchFamily="18" charset="0"/>
              </a:rPr>
              <a:t>النكاف هو عدوى فيروسية حادة</a:t>
            </a:r>
          </a:p>
          <a:p>
            <a:pPr xmlns:a="http://schemas.openxmlformats.org/drawingml/2006/main" algn="l" rtl="0">
              <a:lnSpc>
                <a:spcPct val="100000"/>
              </a:lnSpc>
              <a:buFont typeface="Wingdings" pitchFamily="2" charset="2"/>
              <a:buChar char="v"/>
              <a:bidi/>
            </a:pPr>
            <a:r xmlns:a="http://schemas.openxmlformats.org/drawingml/2006/main">
              <a:rPr lang="ar" sz="4000" dirty="0">
                <a:latin typeface="Times New Roman" pitchFamily="18" charset="0"/>
                <a:cs typeface="Times New Roman" pitchFamily="18" charset="0"/>
              </a:rPr>
              <a:t>المصدر: لعاب شخص مصاب</a:t>
            </a:r>
          </a:p>
          <a:p>
            <a:pPr xmlns:a="http://schemas.openxmlformats.org/drawingml/2006/main" algn="l" rtl="0">
              <a:lnSpc>
                <a:spcPct val="100000"/>
              </a:lnSpc>
              <a:buFont typeface="Wingdings" pitchFamily="2" charset="2"/>
              <a:buChar char="v"/>
              <a:bidi/>
            </a:pPr>
            <a:r xmlns:a="http://schemas.openxmlformats.org/drawingml/2006/main">
              <a:rPr lang="ar" sz="4000" dirty="0">
                <a:latin typeface="Times New Roman" pitchFamily="18" charset="0"/>
                <a:cs typeface="Times New Roman" pitchFamily="18" charset="0"/>
              </a:rPr>
              <a:t>الانتقال: الاتصال المباشر أو عن طريق الرذاذ</a:t>
            </a:r>
          </a:p>
          <a:p>
            <a:pPr xmlns:a="http://schemas.openxmlformats.org/drawingml/2006/main" algn="l" rtl="0">
              <a:lnSpc>
                <a:spcPct val="100000"/>
              </a:lnSpc>
              <a:buFont typeface="Wingdings" pitchFamily="2" charset="2"/>
              <a:buChar char="v"/>
              <a:bidi/>
            </a:pPr>
            <a:r xmlns:a="http://schemas.openxmlformats.org/drawingml/2006/main">
              <a:rPr lang="ar" sz="4000" dirty="0">
                <a:latin typeface="Times New Roman" pitchFamily="18" charset="0"/>
                <a:cs typeface="Times New Roman" pitchFamily="18" charset="0"/>
              </a:rPr>
              <a:t>فترة الحضانة: 14-21 يومًا</a:t>
            </a:r>
          </a:p>
          <a:p>
            <a:pPr xmlns:a="http://schemas.openxmlformats.org/drawingml/2006/main" algn="l" rtl="0">
              <a:lnSpc>
                <a:spcPct val="100000"/>
              </a:lnSpc>
              <a:buFont typeface="Wingdings" pitchFamily="2" charset="2"/>
              <a:buChar char="v"/>
              <a:bidi/>
            </a:pPr>
            <a:r xmlns:a="http://schemas.openxmlformats.org/drawingml/2006/main">
              <a:rPr lang="ar" sz="4000" dirty="0">
                <a:latin typeface="Times New Roman" pitchFamily="18" charset="0"/>
                <a:cs typeface="Times New Roman" pitchFamily="18" charset="0"/>
              </a:rPr>
              <a:t>يحدث غالبًا عند الأطفال الذين تتراوح أعمارهم بين 2 و12 عامًا والذين لم يتم تطعيمهم ضد</a:t>
            </a:r>
          </a:p>
          <a:p>
            <a:pPr xmlns:a="http://schemas.openxmlformats.org/drawingml/2006/main" algn="l" rtl="0">
              <a:lnSpc>
                <a:spcPct val="100000"/>
              </a:lnSpc>
              <a:buFont typeface="Wingdings" pitchFamily="2" charset="2"/>
              <a:buChar char="v"/>
              <a:bidi/>
            </a:pPr>
            <a:r xmlns:a="http://schemas.openxmlformats.org/drawingml/2006/main">
              <a:rPr lang="ar" sz="4000" dirty="0">
                <a:latin typeface="Times New Roman" pitchFamily="18" charset="0"/>
                <a:cs typeface="Times New Roman" pitchFamily="18" charset="0"/>
              </a:rPr>
              <a:t>هجوم واحد ينتج مناعة مدى الحياة</a:t>
            </a:r>
          </a:p>
        </p:txBody>
      </p:sp>
    </p:spTree>
    <p:extLst>
      <p:ext uri="{BB962C8B-B14F-4D97-AF65-F5344CB8AC3E}">
        <p14:creationId xmlns:p14="http://schemas.microsoft.com/office/powerpoint/2010/main" val="4270746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816862" cy="1417638"/>
          </a:xfrm>
        </p:spPr>
        <p:txBody>
          <a:bodyPr>
            <a:noAutofit/>
          </a:bodyPr>
          <a:lstStyle/>
          <a:p>
            <a:pPr xmlns:a="http://schemas.openxmlformats.org/drawingml/2006/main" algn="l" rtl="0">
              <a:lnSpc>
                <a:spcPct val="100000"/>
              </a:lnSpc>
              <a:bidi/>
            </a:pPr>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المظاهر السريرية للنكاف</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11015" y="1308295"/>
            <a:ext cx="11816862" cy="5361065"/>
          </a:xfrm>
        </p:spPr>
        <p:txBody>
          <a:bodyPr>
            <a:noAutofit/>
          </a:bodyPr>
          <a:lstStyle/>
          <a:p>
            <a:pPr xmlns:a="http://schemas.openxmlformats.org/drawingml/2006/main" marL="0" indent="0">
              <a:lnSpc>
                <a:spcPct val="100000"/>
              </a:lnSpc>
              <a:buNone/>
              <a:bidi/>
            </a:pPr>
            <a:r xmlns:a="http://schemas.openxmlformats.org/drawingml/2006/main">
              <a:rPr lang="ar" sz="3200" dirty="0">
                <a:latin typeface="Times New Roman" pitchFamily="18" charset="0"/>
                <a:cs typeface="Times New Roman" pitchFamily="18" charset="0"/>
              </a:rPr>
              <a:t>أ. الحمى</a:t>
            </a:r>
          </a:p>
          <a:p>
            <a:pPr xmlns:a="http://schemas.openxmlformats.org/drawingml/2006/main" marL="0" indent="0">
              <a:lnSpc>
                <a:spcPct val="100000"/>
              </a:lnSpc>
              <a:buNone/>
              <a:bidi/>
            </a:pPr>
            <a:r xmlns:a="http://schemas.openxmlformats.org/drawingml/2006/main">
              <a:rPr lang="ar" sz="3200" dirty="0">
                <a:latin typeface="Times New Roman" pitchFamily="18" charset="0"/>
                <a:cs typeface="Times New Roman" pitchFamily="18" charset="0"/>
              </a:rPr>
              <a:t>ب. الصداع</a:t>
            </a:r>
          </a:p>
          <a:p>
            <a:pPr xmlns:a="http://schemas.openxmlformats.org/drawingml/2006/main" marL="0" indent="0">
              <a:lnSpc>
                <a:spcPct val="100000"/>
              </a:lnSpc>
              <a:buNone/>
              <a:bidi/>
            </a:pPr>
            <a:r xmlns:a="http://schemas.openxmlformats.org/drawingml/2006/main">
              <a:rPr lang="ar" sz="3200" dirty="0">
                <a:latin typeface="Times New Roman" pitchFamily="18" charset="0"/>
                <a:cs typeface="Times New Roman" pitchFamily="18" charset="0"/>
              </a:rPr>
              <a:t>ج. الضيق</a:t>
            </a:r>
          </a:p>
          <a:p>
            <a:pPr xmlns:a="http://schemas.openxmlformats.org/drawingml/2006/main" marL="0" indent="0">
              <a:lnSpc>
                <a:spcPct val="100000"/>
              </a:lnSpc>
              <a:buNone/>
              <a:bidi/>
            </a:pPr>
            <a:r xmlns:a="http://schemas.openxmlformats.org/drawingml/2006/main">
              <a:rPr lang="ar" sz="3200" dirty="0">
                <a:latin typeface="Times New Roman" pitchFamily="18" charset="0"/>
                <a:cs typeface="Times New Roman" pitchFamily="18" charset="0"/>
              </a:rPr>
              <a:t>د. فقدان الشهية لمدة 24 ساعة متبوعًا بألم في الأذن يزداد عند المضغ.</a:t>
            </a:r>
          </a:p>
          <a:p>
            <a:pPr xmlns:a="http://schemas.openxmlformats.org/drawingml/2006/main" marL="742950" indent="-742950">
              <a:lnSpc>
                <a:spcPct val="100000"/>
              </a:lnSpc>
              <a:buAutoNum type="alphaLcPeriod" startAt="5"/>
              <a:bidi/>
            </a:pPr>
            <a:r xmlns:a="http://schemas.openxmlformats.org/drawingml/2006/main">
              <a:rPr lang="ar" sz="3200" dirty="0">
                <a:latin typeface="Times New Roman" pitchFamily="18" charset="0"/>
                <a:cs typeface="Times New Roman" pitchFamily="18" charset="0"/>
              </a:rPr>
              <a:t>ألم الوجه</a:t>
            </a:r>
          </a:p>
          <a:p>
            <a:pPr xmlns:a="http://schemas.openxmlformats.org/drawingml/2006/main" marL="742950" indent="-742950">
              <a:lnSpc>
                <a:spcPct val="100000"/>
              </a:lnSpc>
              <a:buAutoNum type="alphaLcPeriod" startAt="5"/>
              <a:bidi/>
            </a:pPr>
            <a:r xmlns:a="http://schemas.openxmlformats.org/drawingml/2006/main">
              <a:rPr lang="ar" sz="3200" dirty="0">
                <a:latin typeface="Times New Roman" pitchFamily="18" charset="0"/>
                <a:cs typeface="Times New Roman" pitchFamily="18" charset="0"/>
              </a:rPr>
              <a:t>التهاب الحلق</a:t>
            </a:r>
          </a:p>
          <a:p>
            <a:pPr xmlns:a="http://schemas.openxmlformats.org/drawingml/2006/main" marL="0" indent="0">
              <a:lnSpc>
                <a:spcPct val="100000"/>
              </a:lnSpc>
              <a:buNone/>
              <a:bidi/>
            </a:pPr>
            <a:r xmlns:a="http://schemas.openxmlformats.org/drawingml/2006/main">
              <a:rPr lang="ar" sz="3200" dirty="0">
                <a:latin typeface="Times New Roman" pitchFamily="18" charset="0"/>
                <a:cs typeface="Times New Roman" pitchFamily="18" charset="0"/>
              </a:rPr>
              <a:t>ز. تورم: الغدد النكفية</a:t>
            </a:r>
          </a:p>
          <a:p>
            <a:pPr xmlns:a="http://schemas.openxmlformats.org/drawingml/2006/main" marL="0" indent="0">
              <a:lnSpc>
                <a:spcPct val="100000"/>
              </a:lnSpc>
              <a:buNone/>
              <a:bidi/>
            </a:pPr>
            <a:r xmlns:a="http://schemas.openxmlformats.org/drawingml/2006/main">
              <a:rPr lang="ar" sz="3200" dirty="0">
                <a:latin typeface="Times New Roman" pitchFamily="18" charset="0"/>
                <a:cs typeface="Times New Roman" pitchFamily="18" charset="0"/>
              </a:rPr>
              <a:t>ح. تورم الصدغين أو الفك (منطقة الفك الصدغي)</a:t>
            </a:r>
          </a:p>
          <a:p>
            <a:pPr marL="742950" indent="-742950">
              <a:lnSpc>
                <a:spcPct val="100000"/>
              </a:lnSpc>
              <a:buAutoNum type="alphaLcPeriod" startAt="5"/>
            </a:pPr>
            <a:endParaRPr lang="en-US" dirty="0">
              <a:latin typeface="Times New Roman" pitchFamily="18" charset="0"/>
              <a:cs typeface="Times New Roman" pitchFamily="18" charset="0"/>
            </a:endParaRPr>
          </a:p>
          <a:p>
            <a:pPr xmlns:a="http://schemas.openxmlformats.org/drawingml/2006/main" marL="0" indent="0">
              <a:lnSpc>
                <a:spcPct val="100000"/>
              </a:lnSpc>
              <a:buNone/>
              <a:bidi/>
            </a:pPr>
            <a:r xmlns:a="http://schemas.openxmlformats.org/drawingml/2006/main">
              <a:rPr lang="ar" sz="4000" dirty="0">
                <a:latin typeface="Times New Roman" pitchFamily="18" charset="0"/>
                <a:cs typeface="Times New Roman" pitchFamily="18" charset="0"/>
              </a:rPr>
              <a:t> </a:t>
            </a:r>
          </a:p>
        </p:txBody>
      </p:sp>
    </p:spTree>
    <p:extLst>
      <p:ext uri="{BB962C8B-B14F-4D97-AF65-F5344CB8AC3E}">
        <p14:creationId xmlns:p14="http://schemas.microsoft.com/office/powerpoint/2010/main" val="367351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0359"/>
            <a:ext cx="12084149" cy="1251008"/>
          </a:xfrm>
        </p:spPr>
        <p:txBody>
          <a:bodyPr>
            <a:noAutofit/>
          </a:bodyPr>
          <a:lstStyle/>
          <a:p>
            <a:pPr xmlns:a="http://schemas.openxmlformats.org/drawingml/2006/main" algn="ctr" rtl="0">
              <a:lnSpc>
                <a:spcPct val="100000"/>
              </a:lnSpc>
              <a:bidi/>
            </a:pPr>
            <a:r xmlns:a="http://schemas.openxmlformats.org/drawingml/2006/main">
              <a:rPr lang="ar" sz="5400" b="1" dirty="0">
                <a:solidFill>
                  <a:srgbClr val="C00000"/>
                </a:solidFill>
                <a:latin typeface="Times New Roman" pitchFamily="18" charset="0"/>
                <a:cs typeface="Times New Roman" pitchFamily="18" charset="0"/>
              </a:rPr>
              <a:t>تطعيم النكاف: لقاح MMR:</a:t>
            </a:r>
          </a:p>
        </p:txBody>
      </p:sp>
      <p:sp>
        <p:nvSpPr>
          <p:cNvPr id="3" name="Content Placeholder 2"/>
          <p:cNvSpPr>
            <a:spLocks noGrp="1"/>
          </p:cNvSpPr>
          <p:nvPr>
            <p:ph idx="1"/>
          </p:nvPr>
        </p:nvSpPr>
        <p:spPr>
          <a:xfrm>
            <a:off x="-1" y="1361367"/>
            <a:ext cx="12084149" cy="5496633"/>
          </a:xfrm>
        </p:spPr>
        <p:txBody>
          <a:bodyPr>
            <a:noAutofit/>
          </a:bodyPr>
          <a:lstStyle/>
          <a:p>
            <a:pPr xmlns:a="http://schemas.openxmlformats.org/drawingml/2006/main" algn="l" rtl="0">
              <a:lnSpc>
                <a:spcPct val="100000"/>
              </a:lnSpc>
              <a:buFont typeface="Wingdings" pitchFamily="2" charset="2"/>
              <a:buChar char="q"/>
              <a:bidi/>
            </a:pPr>
            <a:r xmlns:a="http://schemas.openxmlformats.org/drawingml/2006/main">
              <a:rPr lang="ar" dirty="0">
                <a:latin typeface="Times New Roman" pitchFamily="18" charset="0"/>
                <a:cs typeface="Times New Roman" pitchFamily="18" charset="0"/>
              </a:rPr>
              <a:t>لقاح حي مضعف.</a:t>
            </a:r>
          </a:p>
          <a:p>
            <a:pPr xmlns:a="http://schemas.openxmlformats.org/drawingml/2006/main" algn="l" rtl="0">
              <a:lnSpc>
                <a:spcPct val="100000"/>
              </a:lnSpc>
              <a:buFont typeface="Wingdings" pitchFamily="2" charset="2"/>
              <a:buChar char="q"/>
              <a:bidi/>
            </a:pPr>
            <a:r xmlns:a="http://schemas.openxmlformats.org/drawingml/2006/main">
              <a:rPr lang="ar" dirty="0">
                <a:latin typeface="Times New Roman" pitchFamily="18" charset="0"/>
                <a:cs typeface="Times New Roman" pitchFamily="18" charset="0"/>
              </a:rPr>
              <a:t>MMR: الحصبة والنكاف والحصبة الألمانية.</a:t>
            </a:r>
          </a:p>
          <a:p>
            <a:pPr xmlns:a="http://schemas.openxmlformats.org/drawingml/2006/main" algn="l" rtl="0">
              <a:lnSpc>
                <a:spcPct val="100000"/>
              </a:lnSpc>
              <a:buFont typeface="Wingdings" pitchFamily="2" charset="2"/>
              <a:buChar char="q"/>
              <a:bidi/>
            </a:pPr>
            <a:r xmlns:a="http://schemas.openxmlformats.org/drawingml/2006/main">
              <a:rPr lang="ar" dirty="0">
                <a:latin typeface="Times New Roman" pitchFamily="18" charset="0"/>
                <a:cs typeface="Times New Roman" pitchFamily="18" charset="0"/>
              </a:rPr>
              <a:t>الجرعة الأولى عند عمر 12 شهرًا، والجرعة الثانية عند عمر 18 شهرًا، والجرعة المعززة عند عمر 10 سنوات.</a:t>
            </a:r>
          </a:p>
          <a:p>
            <a:pPr xmlns:a="http://schemas.openxmlformats.org/drawingml/2006/main" algn="l" rtl="0">
              <a:lnSpc>
                <a:spcPct val="100000"/>
              </a:lnSpc>
              <a:buFont typeface="Wingdings" pitchFamily="2" charset="2"/>
              <a:buChar char="q"/>
              <a:bidi/>
            </a:pPr>
            <a:r xmlns:a="http://schemas.openxmlformats.org/drawingml/2006/main">
              <a:rPr lang="ar" dirty="0">
                <a:latin typeface="Times New Roman" pitchFamily="18" charset="0"/>
                <a:cs typeface="Times New Roman" pitchFamily="18" charset="0"/>
              </a:rPr>
              <a:t>الجرعة: 0.5 مل تحت الجلد</a:t>
            </a:r>
          </a:p>
          <a:p>
            <a:pPr xmlns:a="http://schemas.openxmlformats.org/drawingml/2006/main" algn="l" rtl="0">
              <a:lnSpc>
                <a:spcPct val="100000"/>
              </a:lnSpc>
              <a:buFont typeface="Wingdings" pitchFamily="2" charset="2"/>
              <a:buChar char="q"/>
              <a:bidi/>
            </a:pPr>
            <a:r xmlns:a="http://schemas.openxmlformats.org/drawingml/2006/main">
              <a:rPr lang="ar" dirty="0">
                <a:latin typeface="Times New Roman" pitchFamily="18" charset="0"/>
                <a:cs typeface="Times New Roman" pitchFamily="18" charset="0"/>
              </a:rPr>
              <a:t>الأجسام المضادة الأمومية عبر المشيمة تحمي الأطفال الرضع في السنة الأولى من حياتهم</a:t>
            </a:r>
          </a:p>
          <a:p>
            <a:pPr xmlns:a="http://schemas.openxmlformats.org/drawingml/2006/main" marL="0" indent="0">
              <a:lnSpc>
                <a:spcPct val="100000"/>
              </a:lnSpc>
              <a:buNone/>
              <a:bidi/>
            </a:pPr>
            <a:r xmlns:a="http://schemas.openxmlformats.org/drawingml/2006/main">
              <a:rPr lang="ar" b="1" dirty="0">
                <a:latin typeface="Times New Roman" pitchFamily="18" charset="0"/>
                <a:cs typeface="Times New Roman" pitchFamily="18" charset="0"/>
              </a:rPr>
              <a:t>موانع استخدام لقاح MMR</a:t>
            </a:r>
          </a:p>
          <a:p>
            <a:pPr xmlns:a="http://schemas.openxmlformats.org/drawingml/2006/main">
              <a:lnSpc>
                <a:spcPct val="100000"/>
              </a:lnSpc>
              <a:buFont typeface="Wingdings" panose="05000000000000000000" pitchFamily="2" charset="2"/>
              <a:buChar char="ü"/>
              <a:bidi/>
            </a:pPr>
            <a:r xmlns:a="http://schemas.openxmlformats.org/drawingml/2006/main">
              <a:rPr lang="ar" dirty="0">
                <a:latin typeface="Times New Roman" pitchFamily="18" charset="0"/>
                <a:cs typeface="Times New Roman" pitchFamily="18" charset="0"/>
              </a:rPr>
              <a:t>رد فعل تحسسي شديد لمكون اللقاح</a:t>
            </a:r>
          </a:p>
          <a:p>
            <a:pPr xmlns:a="http://schemas.openxmlformats.org/drawingml/2006/main" rtl="0">
              <a:lnSpc>
                <a:spcPct val="100000"/>
              </a:lnSpc>
              <a:buFont typeface="Wingdings" panose="05000000000000000000" pitchFamily="2" charset="2"/>
              <a:buChar char="ü"/>
              <a:bidi/>
            </a:pPr>
            <a:r xmlns:a="http://schemas.openxmlformats.org/drawingml/2006/main">
              <a:rPr lang="ar" dirty="0">
                <a:latin typeface="Times New Roman" pitchFamily="18" charset="0"/>
                <a:cs typeface="Times New Roman" pitchFamily="18" charset="0"/>
              </a:rPr>
              <a:t>تثبيط المناعة</a:t>
            </a:r>
          </a:p>
          <a:p>
            <a:pPr xmlns:a="http://schemas.openxmlformats.org/drawingml/2006/main" rtl="0">
              <a:lnSpc>
                <a:spcPct val="100000"/>
              </a:lnSpc>
              <a:buFont typeface="Wingdings" panose="05000000000000000000" pitchFamily="2" charset="2"/>
              <a:buChar char="ü"/>
              <a:bidi/>
            </a:pPr>
            <a:r xmlns:a="http://schemas.openxmlformats.org/drawingml/2006/main">
              <a:rPr lang="ar" dirty="0">
                <a:latin typeface="Times New Roman" pitchFamily="18" charset="0"/>
                <a:cs typeface="Times New Roman" pitchFamily="18" charset="0"/>
              </a:rPr>
              <a:t>مرض حاد متوسط أو شديد</a:t>
            </a:r>
          </a:p>
          <a:p>
            <a:pPr marL="0" indent="0">
              <a:lnSpc>
                <a:spcPct val="100000"/>
              </a:lnSpc>
              <a:buNone/>
            </a:pPr>
            <a:endParaRPr lang="en-US" sz="4000" dirty="0">
              <a:latin typeface="Times New Roman" pitchFamily="18" charset="0"/>
              <a:cs typeface="Times New Roman" pitchFamily="18" charset="0"/>
            </a:endParaRPr>
          </a:p>
          <a:p>
            <a:pPr marL="0" indent="0">
              <a:lnSpc>
                <a:spcPct val="100000"/>
              </a:lnSpc>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1349848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1.6|2.9"/>
</p:tagLst>
</file>

<file path=ppt/tags/tag2.xml><?xml version="1.0" encoding="utf-8"?>
<p:tagLst xmlns:a="http://schemas.openxmlformats.org/drawingml/2006/main" xmlns:r="http://schemas.openxmlformats.org/officeDocument/2006/relationships" xmlns:p="http://schemas.openxmlformats.org/presentationml/2006/main">
  <p:tag name="TIMING" val="|19.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4894</TotalTime>
  <Words>3441</Words>
  <Application>Microsoft Office PowerPoint</Application>
  <PresentationFormat>Widescreen</PresentationFormat>
  <Paragraphs>418</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Calibri Light</vt:lpstr>
      <vt:lpstr>Times New Roman</vt:lpstr>
      <vt:lpstr>Wingdings</vt:lpstr>
      <vt:lpstr>Office Theme</vt:lpstr>
      <vt:lpstr>PowerPoint Presentation</vt:lpstr>
      <vt:lpstr>Immunity</vt:lpstr>
      <vt:lpstr> Immunization:  </vt:lpstr>
      <vt:lpstr> A vaccine  </vt:lpstr>
      <vt:lpstr> Contra-indications to Vaccination </vt:lpstr>
      <vt:lpstr>PowerPoint Presentation</vt:lpstr>
      <vt:lpstr> 1). Children with MUMPS </vt:lpstr>
      <vt:lpstr> Clinical Manifestation of Mumps </vt:lpstr>
      <vt:lpstr>Vaccination of Mumps: MMR Vaccine:</vt:lpstr>
      <vt:lpstr>PowerPoint Presentation</vt:lpstr>
      <vt:lpstr> 2). Children with POLIOMYELITIS </vt:lpstr>
      <vt:lpstr>Clinical Manifestation of Poliomyelitis:</vt:lpstr>
      <vt:lpstr>PowerPoint Presentation</vt:lpstr>
      <vt:lpstr> Prevention of Poliomyelitis  </vt:lpstr>
      <vt:lpstr> 2). Children with POLIOMYELITIS </vt:lpstr>
      <vt:lpstr> 3). Children with VARICELLA (CHICKENPOX)   </vt:lpstr>
      <vt:lpstr> 3). Signs and Symptoms of Varicella (Chickenpox)   </vt:lpstr>
      <vt:lpstr>  3). Prevention of Varicella (Chickenpox)  </vt:lpstr>
      <vt:lpstr>  3). Treatment of Varicella (Chickenpox)  </vt:lpstr>
      <vt:lpstr>  3). Complications of Varicella (Chickenpox)  </vt:lpstr>
      <vt:lpstr>4). Children with MEASLES: </vt:lpstr>
      <vt:lpstr>  4). Signs and Symptoms of Measles:  </vt:lpstr>
      <vt:lpstr>Prevention of Measles</vt:lpstr>
      <vt:lpstr> Treatment of Measles</vt:lpstr>
      <vt:lpstr> 5). Children with DIPHTHERIA </vt:lpstr>
      <vt:lpstr>5). Symptoms and Signs of Diphtheria</vt:lpstr>
      <vt:lpstr>Prevention and Vaccination of Diphtheria</vt:lpstr>
      <vt:lpstr>Treatment of Diphtheria</vt:lpstr>
      <vt:lpstr> 6). Children with TETANUS </vt:lpstr>
      <vt:lpstr>Symptoms and Signs of Tetanus </vt:lpstr>
      <vt:lpstr>Prevention and Vaccination of Tetanus</vt:lpstr>
      <vt:lpstr>Treatment of Tetanus </vt:lpstr>
      <vt:lpstr> 7). Children with PERTUSSIS / WHOOPING COUGH </vt:lpstr>
      <vt:lpstr>Stages of Pertussis </vt:lpstr>
      <vt:lpstr>Stages of Pertussis </vt:lpstr>
      <vt:lpstr>Diagnosis and Tests of Pertussis </vt:lpstr>
      <vt:lpstr>PowerPoint Presentation</vt:lpstr>
      <vt:lpstr> Complications of Pertussis:  </vt:lpstr>
      <vt:lpstr> 8). Children with RUBELLA, GERMAN MEASLES, LITTLE RED </vt:lpstr>
      <vt:lpstr>  Signs and Symptoms of Rubella:  </vt:lpstr>
      <vt:lpstr>Diagnosis of Rubella </vt:lpstr>
      <vt:lpstr> 9) Children with Viral HEPATITIS </vt:lpstr>
      <vt:lpstr> Children with HEPATITIS A </vt:lpstr>
      <vt:lpstr>Prevention and Vaccination of Hepatitis A</vt:lpstr>
      <vt:lpstr>Treatment of Hepatitis A</vt:lpstr>
      <vt:lpstr> Children with HEPATITIS B </vt:lpstr>
      <vt:lpstr>Signs and Symptoms of Hepatitis B</vt:lpstr>
      <vt:lpstr>Prevention and Vaccination of Hepatitis B:</vt:lpstr>
      <vt:lpstr> 10) Children with HAEMOPHILUS INFLUENZA HIB </vt:lpstr>
      <vt:lpstr>Prevention of Haemophilus Influenza</vt:lpstr>
      <vt:lpstr> Diagnosis of Haemophilus Influenza</vt:lpstr>
      <vt:lpstr> 10) HAEMOPHILUS INFLUENZA HIB Complication  </vt:lpstr>
      <vt:lpstr> 11) Children with TUBERCULOSIS (TB) </vt:lpstr>
      <vt:lpstr> Signs and Symptoms of TB  </vt:lpstr>
      <vt:lpstr>Diagnosis of TB</vt:lpstr>
      <vt:lpstr>Diagnosis of TB</vt:lpstr>
      <vt:lpstr>Vaccination of Tuberculosis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179</cp:revision>
  <dcterms:created xsi:type="dcterms:W3CDTF">2022-10-24T04:41:32Z</dcterms:created>
  <dcterms:modified xsi:type="dcterms:W3CDTF">2023-12-26T06:31:52Z</dcterms:modified>
</cp:coreProperties>
</file>