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1033" r:id="rId2"/>
    <p:sldId id="624" r:id="rId3"/>
    <p:sldId id="625" r:id="rId4"/>
    <p:sldId id="630" r:id="rId5"/>
    <p:sldId id="634" r:id="rId6"/>
    <p:sldId id="1441" r:id="rId7"/>
    <p:sldId id="641" r:id="rId8"/>
    <p:sldId id="645" r:id="rId9"/>
    <p:sldId id="1442" r:id="rId10"/>
    <p:sldId id="648" r:id="rId11"/>
    <p:sldId id="650" r:id="rId12"/>
    <p:sldId id="651" r:id="rId13"/>
    <p:sldId id="652" r:id="rId14"/>
    <p:sldId id="657" r:id="rId15"/>
    <p:sldId id="658" r:id="rId16"/>
    <p:sldId id="659" r:id="rId17"/>
    <p:sldId id="660" r:id="rId18"/>
    <p:sldId id="662" r:id="rId19"/>
    <p:sldId id="1028" r:id="rId20"/>
    <p:sldId id="554" r:id="rId21"/>
    <p:sldId id="556" r:id="rId22"/>
    <p:sldId id="561" r:id="rId23"/>
    <p:sldId id="562" r:id="rId24"/>
    <p:sldId id="563" r:id="rId25"/>
    <p:sldId id="564" r:id="rId26"/>
    <p:sldId id="565" r:id="rId27"/>
    <p:sldId id="1029" r:id="rId28"/>
    <p:sldId id="566" r:id="rId29"/>
    <p:sldId id="568" r:id="rId30"/>
    <p:sldId id="569" r:id="rId31"/>
    <p:sldId id="570" r:id="rId32"/>
    <p:sldId id="571" r:id="rId33"/>
    <p:sldId id="572" r:id="rId34"/>
    <p:sldId id="573" r:id="rId35"/>
    <p:sldId id="1030" r:id="rId36"/>
    <p:sldId id="575" r:id="rId37"/>
    <p:sldId id="576" r:id="rId38"/>
    <p:sldId id="577" r:id="rId39"/>
    <p:sldId id="578" r:id="rId40"/>
    <p:sldId id="1031" r:id="rId41"/>
    <p:sldId id="579" r:id="rId42"/>
    <p:sldId id="581" r:id="rId43"/>
    <p:sldId id="583" r:id="rId44"/>
    <p:sldId id="584" r:id="rId45"/>
    <p:sldId id="585" r:id="rId46"/>
    <p:sldId id="586" r:id="rId47"/>
    <p:sldId id="587" r:id="rId48"/>
    <p:sldId id="588" r:id="rId49"/>
    <p:sldId id="590" r:id="rId50"/>
    <p:sldId id="591" r:id="rId51"/>
    <p:sldId id="594" r:id="rId52"/>
    <p:sldId id="595" r:id="rId53"/>
    <p:sldId id="596" r:id="rId54"/>
    <p:sldId id="1032" r:id="rId55"/>
    <p:sldId id="610" r:id="rId56"/>
    <p:sldId id="612" r:id="rId57"/>
    <p:sldId id="613" r:id="rId58"/>
    <p:sldId id="616" r:id="rId59"/>
  </p:sldIdLst>
  <p:sldSz cx="12192000" cy="6858000"/>
  <p:notesSz cx="6858000" cy="9144000"/>
  <p:defaultTextStyle>
    <a:defPPr>
      <a:defRPr lang="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4291" autoAdjust="0"/>
  </p:normalViewPr>
  <p:slideViewPr>
    <p:cSldViewPr snapToGrid="0">
      <p:cViewPr varScale="1">
        <p:scale>
          <a:sx n="72" d="100"/>
          <a:sy n="72" d="100"/>
        </p:scale>
        <p:origin x="636" y="60"/>
      </p:cViewPr>
      <p:guideLst/>
    </p:cSldViewPr>
  </p:slideViewPr>
  <p:outlineViewPr>
    <p:cViewPr>
      <p:scale>
        <a:sx n="33" d="100"/>
        <a:sy n="33" d="100"/>
      </p:scale>
      <p:origin x="0" y="-242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5" d="100"/>
        <a:sy n="5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41762-418C-4E2D-8291-CFABE99A81F4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D2CD20-73CA-49C0-9527-A33F1ED4B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026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C7274-A10D-40BB-9CE9-B666D7E455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EFF90D-2FE8-4C94-8E8A-3A43DB50A4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1F43B9-FC16-48C9-86C8-5B06369C2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8FF5-2BEF-4C40-9356-BC98A4CF17E6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9AD168-3DD8-44B5-872C-B81F3DA02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20F4F5-47A2-46AF-B9F3-C09B84B3A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DFCD-3B08-4BFD-8801-A76A61BEB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796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EED21-1B07-4969-91A4-782D415C6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745D3C-662D-4953-8422-BCAD5E197F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90C15-1223-4261-A46C-71A4D88E9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8FF5-2BEF-4C40-9356-BC98A4CF17E6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04AED-322C-41D9-A3D0-A07868306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9294A9-D2AB-4695-B628-665B1D3DE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DFCD-3B08-4BFD-8801-A76A61BEB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41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D88919-B0AF-4FFD-A6D4-B883CE63B2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D9C2BA-1975-45D5-BC05-4F94FE211D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7FFBE2-DF3D-4D44-B659-68548FDFB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8FF5-2BEF-4C40-9356-BC98A4CF17E6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C3FCE-07AF-4B6B-81A5-24525AFEC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8818DC-48DA-4CEC-A407-B7C707080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DFCD-3B08-4BFD-8801-A76A61BEB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55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C9721-51A5-4EDA-8D93-EE9F7EDE4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300D2-27BF-490F-9596-C5DEEAA9F5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A42F75-B2E2-4D12-AE1C-F2719181E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8FF5-2BEF-4C40-9356-BC98A4CF17E6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080F64-6686-4617-B872-FFD73B95A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9CDC1-4F8C-4FFE-ACFE-13466F677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DFCD-3B08-4BFD-8801-A76A61BEB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06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EED0E-941D-47B6-B8F3-F40CC278B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E8221E-1B1A-4DAE-857B-FA2773AB16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DE95FA-BD15-4A66-8CA3-D1FA3F8B6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8FF5-2BEF-4C40-9356-BC98A4CF17E6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06F9DE-D02C-4ADE-A3D6-090232806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1AEA06-1A16-4680-A517-7055BC25D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DFCD-3B08-4BFD-8801-A76A61BEB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157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439B8-2229-4551-BB22-DA9650EF6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B8E078-E455-4F20-B0D4-0664C9FD4A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FD57BE-DEA4-4CF5-BE46-E46F85B6CD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23A047-5AA7-49EF-AE41-5138DF5E6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8FF5-2BEF-4C40-9356-BC98A4CF17E6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BEAA98-F754-47DC-8B6E-F228B279C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878461-8F10-4E48-97D0-A4CCF3C3C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DFCD-3B08-4BFD-8801-A76A61BEB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118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C7433-381A-4F6F-8898-29C98529A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2D6886-0149-40DD-BCF8-62979ACF56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426583-1720-4A40-B108-B434A415E1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69B4C4-BD9C-4F11-9D84-7E0ACB188A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CD7B78-B752-4E45-8255-31EC40051B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E0320D-EACB-451D-9C2C-6D5E60E76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8FF5-2BEF-4C40-9356-BC98A4CF17E6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73996B8-1C0A-4A68-A4C6-39B091791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55C8CC-FDF1-46B9-858D-145F2D0A5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DFCD-3B08-4BFD-8801-A76A61BEB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251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C76FB-4FBD-431B-B83E-4DB98F8B2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D72E61-38F3-4262-ADBA-ED96C7EAD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8FF5-2BEF-4C40-9356-BC98A4CF17E6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1BB347-2635-4670-9152-6C394DD02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01DA3E-E09B-4F83-BD7C-7D8F1DFAA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DFCD-3B08-4BFD-8801-A76A61BEB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210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1EDC21-5F3A-4F19-8D7A-1444EBB20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8FF5-2BEF-4C40-9356-BC98A4CF17E6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728BDB-A1EB-4EE3-B31D-05DDFA22B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A5D03D-A245-41E4-875E-57B91B23F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DFCD-3B08-4BFD-8801-A76A61BEB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074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1E367-8278-448F-9DBD-9A47E63F3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4CA0F6-8E74-484A-969D-7209B5F8E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8A4F40-8972-4DF1-A773-81AEC6B6AD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3C12F9-1A54-48B2-A751-2C1ED67FD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8FF5-2BEF-4C40-9356-BC98A4CF17E6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8DC683-A9C9-4378-98E4-0FE8F9065B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7F0234-49A2-4D48-A6AF-DB71D2250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DFCD-3B08-4BFD-8801-A76A61BEB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615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75CB1-3C2E-49A4-8623-70BA8C907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86E66C-0C5D-47A9-AC54-BCCA366425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D83C58-03BD-4378-9CC7-2A4855918D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FDDAAA-4A61-4CE9-A778-96A707CCA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78FF5-2BEF-4C40-9356-BC98A4CF17E6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1E13B1-BE29-4F16-893D-94466EA33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D1C6CB-894C-4F0B-85A9-5A5F98E4C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DFCD-3B08-4BFD-8801-A76A61BEB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181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7D7BE0-38D4-492B-A612-F4BCB9A0B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25EFD2-C3D3-4FED-B4A8-575E627ABC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26341E-1B85-4D16-B4BA-91430D72AB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78FF5-2BEF-4C40-9356-BC98A4CF17E6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FAE688-90AB-480A-9311-7B6F4CC191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BA08F3-B112-4B0D-8B18-D9A45654DE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9DFCD-3B08-4BFD-8801-A76A61BEBD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833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0BF47-C64D-49DD-9607-12745AF57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7595" y="1026941"/>
            <a:ext cx="7704403" cy="3671668"/>
          </a:xfrm>
        </p:spPr>
        <p:txBody>
          <a:bodyPr>
            <a:noAutofit/>
          </a:bodyPr>
          <a:lstStyle/>
          <a:p>
            <a:pPr xmlns:a="http://schemas.openxmlformats.org/drawingml/2006/main" algn="ctr">
              <a:bidi/>
            </a:pPr>
            <a:br xmlns:a="http://schemas.openxmlformats.org/drawingml/2006/main"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 xmlns:a="http://schemas.openxmlformats.org/drawingml/2006/main"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 xmlns:a="http://schemas.openxmlformats.org/drawingml/2006/main">
              <a:rPr lang="ar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الوحدة 6 </a:t>
            </a:r>
            <a:br xmlns:a="http://schemas.openxmlformats.org/drawingml/2006/main"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 xmlns:a="http://schemas.openxmlformats.org/drawingml/2006/main">
              <a:rPr lang="ar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الأطفال الذين يعانون من اضطرابات جلدية </a:t>
            </a:r>
            <a:br xmlns:a="http://schemas.openxmlformats.org/drawingml/2006/main"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 xmlns:a="http://schemas.openxmlformats.org/drawingml/2006/main">
              <a:rPr lang="ar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الراحة والنوم </a:t>
            </a:r>
            <a:br xmlns:a="http://schemas.openxmlformats.org/drawingml/2006/main"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 xmlns:a="http://schemas.openxmlformats.org/drawingml/2006/main">
              <a:rPr lang="ar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3- إدارة الألم </a:t>
            </a:r>
            <a:br xmlns:a="http://schemas.openxmlformats.org/drawingml/2006/main"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 xmlns:a="http://schemas.openxmlformats.org/drawingml/2006/main">
              <a:rPr lang="ar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 </a:t>
            </a:r>
            <a:r xmlns:a="http://schemas.openxmlformats.org/drawingml/2006/main">
              <a:rPr lang="ar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متلازمة موت الرضيع المفاجئ </a:t>
            </a:r>
            <a:br xmlns:a="http://schemas.openxmlformats.org/drawingml/2006/main">
              <a:rPr lang="sv-SE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 xmlns:a="http://schemas.openxmlformats.org/drawingml/2006/main">
              <a:rPr lang="ar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 أدوية الأطفال </a:t>
            </a:r>
            <a:br xmlns:a="http://schemas.openxmlformats.org/drawingml/2006/main">
              <a:rPr lang="sv-SE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 xmlns:a="http://schemas.openxmlformats.org/drawingml/2006/main">
              <a:rPr lang="ar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6- العلاج باللعب</a:t>
            </a:r>
            <a:br xmlns:a="http://schemas.openxmlformats.org/drawingml/2006/main">
              <a:rPr lang="sv-SE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xmlns:a="http://schemas.openxmlformats.org/drawingml/2006/main" lang="en-US" sz="5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BCBE1C-26C3-4E5B-AB52-CF1909D18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4487594" cy="696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546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92500"/>
          </a:bodyPr>
          <a:lstStyle/>
          <a:p>
            <a:pPr xmlns:a="http://schemas.openxmlformats.org/drawingml/2006/main" marL="0" lvl="0" indent="0" algn="ctr">
              <a:lnSpc>
                <a:spcPct val="110000"/>
              </a:lnSpc>
              <a:buNone/>
              <a:bidi/>
            </a:pPr>
            <a:r xmlns:a="http://schemas.openxmlformats.org/drawingml/2006/main">
              <a:rPr lang="ar" sz="3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أعراض التهاب الجلد الدهني:</a:t>
            </a:r>
            <a:endParaRPr xmlns:a="http://schemas.openxmlformats.org/drawingml/2006/main" lang="en-US" sz="3200" u="sng" dirty="0">
              <a:latin typeface="Times New Roman" pitchFamily="18" charset="0"/>
              <a:cs typeface="Times New Roman" pitchFamily="18" charset="0"/>
            </a:endParaRPr>
          </a:p>
          <a:p>
            <a:pPr xmlns:a="http://schemas.openxmlformats.org/drawingml/2006/main" algn="justLow">
              <a:lnSpc>
                <a:spcPct val="110000"/>
              </a:lnSpc>
              <a:buFont typeface="Wingdings" panose="05000000000000000000" pitchFamily="2" charset="2"/>
              <a:buChar char="ü"/>
              <a:bidi/>
            </a:pPr>
            <a:r xmlns:a="http://schemas.openxmlformats.org/drawingml/2006/main">
              <a:rPr lang="ar" sz="3200" dirty="0">
                <a:latin typeface="Times New Roman" pitchFamily="18" charset="0"/>
                <a:cs typeface="Times New Roman" pitchFamily="18" charset="0"/>
              </a:rPr>
              <a:t>آفات الجلد</a:t>
            </a:r>
          </a:p>
          <a:p>
            <a:pPr xmlns:a="http://schemas.openxmlformats.org/drawingml/2006/main" lvl="0" algn="justLow">
              <a:lnSpc>
                <a:spcPct val="110000"/>
              </a:lnSpc>
              <a:buFont typeface="Wingdings" panose="05000000000000000000" pitchFamily="2" charset="2"/>
              <a:buChar char="ü"/>
              <a:bidi/>
            </a:pPr>
            <a:r xmlns:a="http://schemas.openxmlformats.org/drawingml/2006/main">
              <a:rPr lang="ar" sz="3200" dirty="0">
                <a:latin typeface="Times New Roman" pitchFamily="18" charset="0"/>
                <a:cs typeface="Times New Roman" pitchFamily="18" charset="0"/>
              </a:rPr>
              <a:t>المناطق الدهنية والزيتية من الجلد</a:t>
            </a:r>
          </a:p>
          <a:p>
            <a:pPr xmlns:a="http://schemas.openxmlformats.org/drawingml/2006/main" lvl="0" algn="justLow">
              <a:lnSpc>
                <a:spcPct val="110000"/>
              </a:lnSpc>
              <a:buFont typeface="Wingdings" panose="05000000000000000000" pitchFamily="2" charset="2"/>
              <a:buChar char="ü"/>
              <a:bidi/>
            </a:pPr>
            <a:r xmlns:a="http://schemas.openxmlformats.org/drawingml/2006/main">
              <a:rPr lang="ar" sz="3200" dirty="0">
                <a:latin typeface="Times New Roman" pitchFamily="18" charset="0"/>
                <a:cs typeface="Times New Roman" pitchFamily="18" charset="0"/>
              </a:rPr>
              <a:t>قشور الجلد: بيضاء ومتقشرة، أو صفراء اللون، وزيتية، وملتصقة، "قشرة الرأس"</a:t>
            </a:r>
          </a:p>
          <a:p>
            <a:pPr xmlns:a="http://schemas.openxmlformats.org/drawingml/2006/main" lvl="0" algn="justLow">
              <a:lnSpc>
                <a:spcPct val="110000"/>
              </a:lnSpc>
              <a:buFont typeface="Wingdings" panose="05000000000000000000" pitchFamily="2" charset="2"/>
              <a:buChar char="ü"/>
              <a:bidi/>
            </a:pPr>
            <a:r xmlns:a="http://schemas.openxmlformats.org/drawingml/2006/main">
              <a:rPr lang="ar" sz="3200" dirty="0">
                <a:latin typeface="Times New Roman" pitchFamily="18" charset="0"/>
                <a:cs typeface="Times New Roman" pitchFamily="18" charset="0"/>
              </a:rPr>
              <a:t>مثير للحكة</a:t>
            </a:r>
          </a:p>
          <a:p>
            <a:pPr xmlns:a="http://schemas.openxmlformats.org/drawingml/2006/main" lvl="0" algn="justLow">
              <a:lnSpc>
                <a:spcPct val="110000"/>
              </a:lnSpc>
              <a:buFont typeface="Wingdings" panose="05000000000000000000" pitchFamily="2" charset="2"/>
              <a:buChar char="ü"/>
              <a:bidi/>
            </a:pPr>
            <a:r xmlns:a="http://schemas.openxmlformats.org/drawingml/2006/main">
              <a:rPr lang="ar" sz="3200" dirty="0">
                <a:latin typeface="Times New Roman" pitchFamily="18" charset="0"/>
                <a:cs typeface="Times New Roman" pitchFamily="18" charset="0"/>
              </a:rPr>
              <a:t>احمرار خفيف</a:t>
            </a:r>
          </a:p>
          <a:p>
            <a:pPr xmlns:a="http://schemas.openxmlformats.org/drawingml/2006/main" lvl="0" algn="justLow">
              <a:lnSpc>
                <a:spcPct val="110000"/>
              </a:lnSpc>
              <a:buFont typeface="Wingdings" panose="05000000000000000000" pitchFamily="2" charset="2"/>
              <a:buChar char="ü"/>
              <a:bidi/>
            </a:pPr>
            <a:r xmlns:a="http://schemas.openxmlformats.org/drawingml/2006/main">
              <a:rPr lang="ar" sz="3200" dirty="0">
                <a:latin typeface="Times New Roman" pitchFamily="18" charset="0"/>
                <a:cs typeface="Times New Roman" pitchFamily="18" charset="0"/>
              </a:rPr>
              <a:t>تساقط الشعر</a:t>
            </a:r>
          </a:p>
          <a:p>
            <a:pPr xmlns:a="http://schemas.openxmlformats.org/drawingml/2006/main" algn="ctr">
              <a:lnSpc>
                <a:spcPct val="110000"/>
              </a:lnSpc>
              <a:bidi/>
            </a:pPr>
            <a:r xmlns:a="http://schemas.openxmlformats.org/drawingml/2006/main">
              <a:rPr lang="ar" sz="3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تشخيص واختبارات التهاب الجلد الدهني</a:t>
            </a:r>
          </a:p>
          <a:p>
            <a:pPr xmlns:a="http://schemas.openxmlformats.org/drawingml/2006/main" lvl="0">
              <a:lnSpc>
                <a:spcPct val="100000"/>
              </a:lnSpc>
              <a:buFont typeface="Wingdings" panose="05000000000000000000" pitchFamily="2" charset="2"/>
              <a:buChar char="ü"/>
              <a:bidi/>
            </a:pPr>
            <a:r xmlns:a="http://schemas.openxmlformats.org/drawingml/2006/main">
              <a:rPr lang="ar" sz="3200" dirty="0">
                <a:latin typeface="Times New Roman" pitchFamily="18" charset="0"/>
                <a:cs typeface="Times New Roman" pitchFamily="18" charset="0"/>
              </a:rPr>
              <a:t>الفحص البدني</a:t>
            </a:r>
          </a:p>
          <a:p>
            <a:pPr xmlns:a="http://schemas.openxmlformats.org/drawingml/2006/main" lvl="0">
              <a:lnSpc>
                <a:spcPct val="100000"/>
              </a:lnSpc>
              <a:buFont typeface="Wingdings" panose="05000000000000000000" pitchFamily="2" charset="2"/>
              <a:buChar char="ü"/>
              <a:bidi/>
            </a:pPr>
            <a:r xmlns:a="http://schemas.openxmlformats.org/drawingml/2006/main">
              <a:rPr lang="ar" sz="3200" dirty="0">
                <a:latin typeface="Times New Roman" pitchFamily="18" charset="0"/>
                <a:cs typeface="Times New Roman" pitchFamily="18" charset="0"/>
              </a:rPr>
              <a:t>قد تكون هناك حاجة لأخذ خزعة من الجلد في حالة الاحمرار الجلدي التقشري،</a:t>
            </a:r>
          </a:p>
          <a:p>
            <a:pPr xmlns:a="http://schemas.openxmlformats.org/drawingml/2006/main" lvl="0">
              <a:lnSpc>
                <a:spcPct val="100000"/>
              </a:lnSpc>
              <a:buFont typeface="Wingdings" panose="05000000000000000000" pitchFamily="2" charset="2"/>
              <a:buChar char="ü"/>
              <a:bidi/>
            </a:pPr>
            <a:r xmlns:a="http://schemas.openxmlformats.org/drawingml/2006/main">
              <a:rPr lang="ar" sz="3200" dirty="0">
                <a:latin typeface="Times New Roman" pitchFamily="18" charset="0"/>
                <a:cs typeface="Times New Roman" pitchFamily="18" charset="0"/>
              </a:rPr>
              <a:t>ثقافة الفطريات</a:t>
            </a:r>
          </a:p>
          <a:p>
            <a:pPr algn="justLow">
              <a:lnSpc>
                <a:spcPct val="110000"/>
              </a:lnSpc>
            </a:pPr>
            <a:endParaRPr lang="en-US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478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11847443" cy="1417638"/>
          </a:xfrm>
        </p:spPr>
        <p:txBody>
          <a:bodyPr>
            <a:noAutofit/>
          </a:bodyPr>
          <a:lstStyle/>
          <a:p>
            <a:pPr xmlns:a="http://schemas.openxmlformats.org/drawingml/2006/main" algn="ctr">
              <a:bidi/>
            </a:pPr>
            <a:br xmlns:a="http://schemas.openxmlformats.org/drawingml/2006/main"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 xmlns:a="http://schemas.openxmlformats.org/drawingml/2006/main">
              <a:rPr lang="ar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علاج </a:t>
            </a:r>
            <a:r xmlns:a="http://schemas.openxmlformats.org/drawingml/2006/main">
              <a:rPr lang="ar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التهاب الجلد </a:t>
            </a:r>
            <a:br xmlns:a="http://schemas.openxmlformats.org/drawingml/2006/main">
              <a:rPr lang="en-US" sz="4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xmlns:a="http://schemas.openxmlformats.org/drawingml/2006/main" lang="en-US" sz="4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  <a:r xmlns:a="http://schemas.openxmlformats.org/drawingml/2006/main">
              <a:rPr lang="ar" sz="4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الدهني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600200"/>
            <a:ext cx="11476383" cy="5334000"/>
          </a:xfrm>
        </p:spPr>
        <p:txBody>
          <a:bodyPr/>
          <a:lstStyle/>
          <a:p>
            <a:pPr xmlns:a="http://schemas.openxmlformats.org/drawingml/2006/main" lvl="0" algn="justLow">
              <a:lnSpc>
                <a:spcPct val="100000"/>
              </a:lnSpc>
              <a:bidi/>
            </a:pPr>
            <a:r xmlns:a="http://schemas.openxmlformats.org/drawingml/2006/main">
              <a:rPr lang="ar" sz="4400" dirty="0">
                <a:latin typeface="Times New Roman" pitchFamily="18" charset="0"/>
                <a:cs typeface="Times New Roman" pitchFamily="18" charset="0"/>
              </a:rPr>
              <a:t>تجنب الشامبو والمنتجات الموضعية التي تسبب جفاف الشعر والبشرة</a:t>
            </a:r>
          </a:p>
          <a:p>
            <a:pPr xmlns:a="http://schemas.openxmlformats.org/drawingml/2006/main" lvl="0" algn="justLow">
              <a:lnSpc>
                <a:spcPct val="100000"/>
              </a:lnSpc>
              <a:bidi/>
            </a:pPr>
            <a:r xmlns:a="http://schemas.openxmlformats.org/drawingml/2006/main">
              <a:rPr lang="ar" sz="4400" dirty="0">
                <a:latin typeface="Times New Roman" pitchFamily="18" charset="0"/>
                <a:cs typeface="Times New Roman" pitchFamily="18" charset="0"/>
              </a:rPr>
              <a:t>ستيرويد</a:t>
            </a:r>
          </a:p>
          <a:p>
            <a:pPr xmlns:a="http://schemas.openxmlformats.org/drawingml/2006/main" lvl="0" algn="justLow">
              <a:lnSpc>
                <a:spcPct val="100000"/>
              </a:lnSpc>
              <a:bidi/>
            </a:pPr>
            <a:r xmlns:a="http://schemas.openxmlformats.org/drawingml/2006/main">
              <a:rPr lang="ar" sz="4400" dirty="0">
                <a:latin typeface="Times New Roman" pitchFamily="18" charset="0"/>
                <a:cs typeface="Times New Roman" pitchFamily="18" charset="0"/>
              </a:rPr>
              <a:t>دواء مضاد للفطريات: كبريتيد السيلينيوم</a:t>
            </a:r>
          </a:p>
          <a:p>
            <a:pPr xmlns:a="http://schemas.openxmlformats.org/drawingml/2006/main" lvl="0" algn="justLow">
              <a:lnSpc>
                <a:spcPct val="100000"/>
              </a:lnSpc>
              <a:bidi/>
            </a:pPr>
            <a:r xmlns:a="http://schemas.openxmlformats.org/drawingml/2006/main">
              <a:rPr lang="ar" sz="4400" dirty="0">
                <a:latin typeface="Times New Roman" pitchFamily="18" charset="0"/>
                <a:cs typeface="Times New Roman" pitchFamily="18" charset="0"/>
              </a:rPr>
              <a:t>كمادات زيت الزيتون أو الزيت المعدني مع الماء الدافئ</a:t>
            </a:r>
          </a:p>
          <a:p>
            <a:pPr algn="justLow">
              <a:lnSpc>
                <a:spcPct val="100000"/>
              </a:lnSpc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836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98713"/>
          </a:xfrm>
        </p:spPr>
        <p:txBody>
          <a:bodyPr>
            <a:noAutofit/>
          </a:bodyPr>
          <a:lstStyle/>
          <a:p>
            <a:br xmlns:a="http://schemas.openxmlformats.org/drawingml/2006/main"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 xmlns:a="http://schemas.openxmlformats.org/drawingml/2006/main">
              <a:rPr lang="ar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الأطفال الذين يعانون من طفح الحفاضات والتهاب الجلد</a:t>
            </a:r>
            <a:br xmlns:a="http://schemas.openxmlformats.org/drawingml/2006/main"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xmlns:a="http://schemas.openxmlformats.org/drawingml/2006/main"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270" y="1298713"/>
            <a:ext cx="12072730" cy="5559287"/>
          </a:xfrm>
        </p:spPr>
        <p:txBody>
          <a:bodyPr>
            <a:normAutofit/>
          </a:bodyPr>
          <a:lstStyle/>
          <a:p>
            <a:pPr xmlns:a="http://schemas.openxmlformats.org/drawingml/2006/main" lvl="0" algn="justLow">
              <a:lnSpc>
                <a:spcPct val="120000"/>
              </a:lnSpc>
              <a:buFont typeface="Wingdings" panose="05000000000000000000" pitchFamily="2" charset="2"/>
              <a:buChar char="§"/>
              <a:bidi/>
            </a:pPr>
            <a:r xmlns:a="http://schemas.openxmlformats.org/drawingml/2006/main">
              <a:rPr lang="ar" sz="4000" dirty="0">
                <a:latin typeface="Times New Roman" pitchFamily="18" charset="0"/>
                <a:cs typeface="Times New Roman" pitchFamily="18" charset="0"/>
              </a:rPr>
              <a:t>التهاب جلدي على شكل احمرار خفيف وتقشر في منطقة الجلد المغطاة بحفاضات الرضيع.</a:t>
            </a:r>
          </a:p>
          <a:p>
            <a:pPr xmlns:a="http://schemas.openxmlformats.org/drawingml/2006/main" lvl="0" algn="justLow">
              <a:lnSpc>
                <a:spcPct val="120000"/>
              </a:lnSpc>
              <a:buFont typeface="Wingdings" panose="05000000000000000000" pitchFamily="2" charset="2"/>
              <a:buChar char="§"/>
              <a:bidi/>
            </a:pPr>
            <a:r xmlns:a="http://schemas.openxmlformats.org/drawingml/2006/main">
              <a:rPr lang="ar" sz="4000" dirty="0">
                <a:latin typeface="Times New Roman" pitchFamily="18" charset="0"/>
                <a:cs typeface="Times New Roman" pitchFamily="18" charset="0"/>
              </a:rPr>
              <a:t>في الحالات السيئة، يمكن أن يسبب الطفح الجلدي ظهور البثور والبثور.</a:t>
            </a:r>
          </a:p>
          <a:p>
            <a:pPr xmlns:a="http://schemas.openxmlformats.org/drawingml/2006/main" lvl="0" algn="justLow">
              <a:lnSpc>
                <a:spcPct val="120000"/>
              </a:lnSpc>
              <a:buFont typeface="Wingdings" panose="05000000000000000000" pitchFamily="2" charset="2"/>
              <a:buChar char="§"/>
              <a:bidi/>
            </a:pPr>
            <a:r xmlns:a="http://schemas.openxmlformats.org/drawingml/2006/main">
              <a:rPr lang="ar" sz="4000" dirty="0">
                <a:latin typeface="Times New Roman" pitchFamily="18" charset="0"/>
                <a:cs typeface="Times New Roman" pitchFamily="18" charset="0"/>
              </a:rPr>
              <a:t>قد ينتشر الطفح الجلدي خارج منطقة الحفاضات.</a:t>
            </a:r>
          </a:p>
          <a:p>
            <a:pPr xmlns:a="http://schemas.openxmlformats.org/drawingml/2006/main" lvl="0" algn="justLow">
              <a:lnSpc>
                <a:spcPct val="120000"/>
              </a:lnSpc>
              <a:buFont typeface="Wingdings" panose="05000000000000000000" pitchFamily="2" charset="2"/>
              <a:buChar char="§"/>
              <a:bidi/>
            </a:pPr>
            <a:r xmlns:a="http://schemas.openxmlformats.org/drawingml/2006/main">
              <a:rPr lang="ar" sz="4000" dirty="0">
                <a:latin typeface="Times New Roman" pitchFamily="18" charset="0"/>
                <a:cs typeface="Times New Roman" pitchFamily="18" charset="0"/>
              </a:rPr>
              <a:t>من الشائع في مرحلة الطفولة أن يعاني 25% من الأطفال من طفح الحفاضات</a:t>
            </a:r>
          </a:p>
          <a:p>
            <a:pPr xmlns:a="http://schemas.openxmlformats.org/drawingml/2006/main" lvl="0" algn="justLow">
              <a:lnSpc>
                <a:spcPct val="120000"/>
              </a:lnSpc>
              <a:buFont typeface="Wingdings" panose="05000000000000000000" pitchFamily="2" charset="2"/>
              <a:buChar char="§"/>
              <a:bidi/>
            </a:pPr>
            <a:r xmlns:a="http://schemas.openxmlformats.org/drawingml/2006/main">
              <a:rPr lang="ar" sz="4000" dirty="0">
                <a:latin typeface="Times New Roman" pitchFamily="18" charset="0"/>
                <a:cs typeface="Times New Roman" pitchFamily="18" charset="0"/>
              </a:rPr>
              <a:t>ارتفاع خطر الإصابة في عمر 3 – 6 أشهر</a:t>
            </a:r>
          </a:p>
          <a:p>
            <a:pPr marL="0" indent="0" algn="justLow">
              <a:lnSpc>
                <a:spcPct val="120000"/>
              </a:lnSpc>
              <a:buNone/>
            </a:pP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961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8763000" cy="1417638"/>
          </a:xfrm>
        </p:spPr>
        <p:txBody>
          <a:bodyPr>
            <a:noAutofit/>
          </a:bodyPr>
          <a:lstStyle/>
          <a:p>
            <a:br xmlns:a="http://schemas.openxmlformats.org/drawingml/2006/main"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 xmlns:a="http://schemas.openxmlformats.org/drawingml/2006/main">
              <a:rPr lang="ar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أسباب طفح الحفاضات</a:t>
            </a:r>
            <a:br xmlns:a="http://schemas.openxmlformats.org/drawingml/2006/main">
              <a:rPr lang="en-US" sz="6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xmlns:a="http://schemas.openxmlformats.org/drawingml/2006/main" lang="en-US" sz="6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11965"/>
            <a:ext cx="12192000" cy="5519529"/>
          </a:xfrm>
        </p:spPr>
        <p:txBody>
          <a:bodyPr>
            <a:normAutofit/>
          </a:bodyPr>
          <a:lstStyle/>
          <a:p>
            <a:pPr xmlns:a="http://schemas.openxmlformats.org/drawingml/2006/main" lvl="0" algn="justLow">
              <a:lnSpc>
                <a:spcPct val="120000"/>
              </a:lnSpc>
              <a:bidi/>
            </a:pPr>
            <a:r xmlns:a="http://schemas.openxmlformats.org/drawingml/2006/main">
              <a:rPr lang="ar" dirty="0">
                <a:latin typeface="Times New Roman" pitchFamily="18" charset="0"/>
                <a:cs typeface="Times New Roman" pitchFamily="18" charset="0"/>
              </a:rPr>
              <a:t>الانسداد والرطوبة والاحتكاك عند ترطيب الجلد</a:t>
            </a:r>
          </a:p>
          <a:p>
            <a:pPr xmlns:a="http://schemas.openxmlformats.org/drawingml/2006/main" lvl="0" algn="justLow">
              <a:lnSpc>
                <a:spcPct val="120000"/>
              </a:lnSpc>
              <a:bidi/>
            </a:pPr>
            <a:r xmlns:a="http://schemas.openxmlformats.org/drawingml/2006/main">
              <a:rPr lang="ar" dirty="0">
                <a:latin typeface="Times New Roman" pitchFamily="18" charset="0"/>
                <a:cs typeface="Times New Roman" pitchFamily="18" charset="0"/>
              </a:rPr>
              <a:t>يحدث بسبب الحفاضات التي تحتك بالجلد، أو تكون ضيقة للغاية أو تُترك لفترة طويلة.</a:t>
            </a:r>
          </a:p>
          <a:p>
            <a:pPr xmlns:a="http://schemas.openxmlformats.org/drawingml/2006/main" lvl="0" algn="justLow">
              <a:lnSpc>
                <a:spcPct val="120000"/>
              </a:lnSpc>
              <a:bidi/>
            </a:pPr>
            <a:r xmlns:a="http://schemas.openxmlformats.org/drawingml/2006/main">
              <a:rPr lang="ar" dirty="0">
                <a:latin typeface="Times New Roman" pitchFamily="18" charset="0"/>
                <a:cs typeface="Times New Roman" pitchFamily="18" charset="0"/>
              </a:rPr>
              <a:t>صابون الغسيل أو منعم الأقمشة أو المبيض المستخدم لغسل الحفاضات القابلة لإعادة الاستخدام يسبب تهيجًا</a:t>
            </a:r>
          </a:p>
          <a:p>
            <a:pPr xmlns:a="http://schemas.openxmlformats.org/drawingml/2006/main" lvl="0" algn="justLow">
              <a:lnSpc>
                <a:spcPct val="120000"/>
              </a:lnSpc>
              <a:bidi/>
            </a:pPr>
            <a:r xmlns:a="http://schemas.openxmlformats.org/drawingml/2006/main">
              <a:rPr lang="ar" dirty="0">
                <a:latin typeface="Times New Roman" pitchFamily="18" charset="0"/>
                <a:cs typeface="Times New Roman" pitchFamily="18" charset="0"/>
              </a:rPr>
              <a:t>درجة حموضة الجلد والإنزيمات البرازية: </a:t>
            </a:r>
            <a:r xmlns:a="http://schemas.openxmlformats.org/drawingml/2006/main">
              <a:rPr lang="ar" dirty="0" err="1">
                <a:latin typeface="Times New Roman" pitchFamily="18" charset="0"/>
                <a:cs typeface="Times New Roman" pitchFamily="18" charset="0"/>
              </a:rPr>
              <a:t>درجة حموضة الجلد الطبيعية </a:t>
            </a:r>
            <a:r xmlns:a="http://schemas.openxmlformats.org/drawingml/2006/main">
              <a:rPr lang="ar" dirty="0">
                <a:latin typeface="Times New Roman" pitchFamily="18" charset="0"/>
                <a:cs typeface="Times New Roman" pitchFamily="18" charset="0"/>
              </a:rPr>
              <a:t>تتراوح بين 4 – 5.5.</a:t>
            </a:r>
          </a:p>
          <a:p>
            <a:pPr xmlns:a="http://schemas.openxmlformats.org/drawingml/2006/main" lvl="0" algn="justLow">
              <a:lnSpc>
                <a:spcPct val="120000"/>
              </a:lnSpc>
              <a:bidi/>
            </a:pPr>
            <a:r xmlns:a="http://schemas.openxmlformats.org/drawingml/2006/main">
              <a:rPr lang="ar" dirty="0">
                <a:latin typeface="Times New Roman" pitchFamily="18" charset="0"/>
                <a:cs typeface="Times New Roman" pitchFamily="18" charset="0"/>
              </a:rPr>
              <a:t>نمو المبيضات: امتدت المبيضات البيضاء من الجهاز الهضمي</a:t>
            </a:r>
          </a:p>
          <a:p>
            <a:pPr xmlns:a="http://schemas.openxmlformats.org/drawingml/2006/main" lvl="0" algn="justLow">
              <a:lnSpc>
                <a:spcPct val="120000"/>
              </a:lnSpc>
              <a:bidi/>
            </a:pPr>
            <a:r xmlns:a="http://schemas.openxmlformats.org/drawingml/2006/main">
              <a:rPr lang="ar" dirty="0">
                <a:latin typeface="Times New Roman" pitchFamily="18" charset="0"/>
                <a:cs typeface="Times New Roman" pitchFamily="18" charset="0"/>
              </a:rPr>
              <a:t>السراويل البلاستيكية تزيد من نمو الجراثيم</a:t>
            </a:r>
          </a:p>
          <a:p>
            <a:pPr xmlns:a="http://schemas.openxmlformats.org/drawingml/2006/main" lvl="0" algn="justLow">
              <a:lnSpc>
                <a:spcPct val="120000"/>
              </a:lnSpc>
              <a:bidi/>
            </a:pPr>
            <a:r xmlns:a="http://schemas.openxmlformats.org/drawingml/2006/main">
              <a:rPr lang="ar" dirty="0">
                <a:latin typeface="Times New Roman" pitchFamily="18" charset="0"/>
                <a:cs typeface="Times New Roman" pitchFamily="18" charset="0"/>
              </a:rPr>
              <a:t>الإسهال: يصبح البراز أكثر سيولة وينتشر أكثر عبر الجلد</a:t>
            </a:r>
          </a:p>
          <a:p>
            <a:pPr xmlns:a="http://schemas.openxmlformats.org/drawingml/2006/main" lvl="0" algn="justLow">
              <a:lnSpc>
                <a:spcPct val="120000"/>
              </a:lnSpc>
              <a:bidi/>
            </a:pPr>
            <a:r xmlns:a="http://schemas.openxmlformats.org/drawingml/2006/main">
              <a:rPr lang="ar" dirty="0">
                <a:latin typeface="Times New Roman" pitchFamily="18" charset="0"/>
                <a:cs typeface="Times New Roman" pitchFamily="18" charset="0"/>
              </a:rPr>
              <a:t>العوامل الغذائية: سوء التغذية، نقص الزنك، الأطفال الذين يتغذون بالزجاجة</a:t>
            </a:r>
          </a:p>
          <a:p>
            <a:pPr lvl="0" algn="justLow">
              <a:lnSpc>
                <a:spcPct val="120000"/>
              </a:lnSpc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26505"/>
            <a:ext cx="712304" cy="1642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898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17" y="0"/>
            <a:ext cx="11940209" cy="1417638"/>
          </a:xfrm>
        </p:spPr>
        <p:txBody>
          <a:bodyPr>
            <a:noAutofit/>
          </a:bodyPr>
          <a:lstStyle/>
          <a:p>
            <a:pPr xmlns:a="http://schemas.openxmlformats.org/drawingml/2006/main" algn="ctr">
              <a:bidi/>
            </a:pPr>
            <a:br xmlns:a="http://schemas.openxmlformats.org/drawingml/2006/main">
              <a:rPr lang="en-US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 xmlns:a="http://schemas.openxmlformats.org/drawingml/2006/main">
              <a:rPr lang="ar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علاج التهاب الحفاضات</a:t>
            </a:r>
            <a:br xmlns:a="http://schemas.openxmlformats.org/drawingml/2006/main"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xmlns:a="http://schemas.openxmlformats.org/drawingml/2006/main"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017" y="1272209"/>
            <a:ext cx="11979966" cy="5585791"/>
          </a:xfrm>
        </p:spPr>
        <p:txBody>
          <a:bodyPr>
            <a:normAutofit/>
          </a:bodyPr>
          <a:lstStyle/>
          <a:p>
            <a:pPr xmlns:a="http://schemas.openxmlformats.org/drawingml/2006/main" algn="justLow">
              <a:lnSpc>
                <a:spcPct val="120000"/>
              </a:lnSpc>
              <a:bidi/>
            </a:pPr>
            <a:r xmlns:a="http://schemas.openxmlformats.org/drawingml/2006/main">
              <a:rPr lang="ar" sz="3500" dirty="0">
                <a:latin typeface="Times New Roman" pitchFamily="18" charset="0"/>
                <a:cs typeface="Times New Roman" pitchFamily="18" charset="0"/>
              </a:rPr>
              <a:t>استخدمي حفاضات ماصة وقم بتغييرها بشكل متكرر</a:t>
            </a:r>
          </a:p>
          <a:p>
            <a:pPr xmlns:a="http://schemas.openxmlformats.org/drawingml/2006/main" lvl="0" algn="justLow">
              <a:lnSpc>
                <a:spcPct val="120000"/>
              </a:lnSpc>
              <a:bidi/>
            </a:pPr>
            <a:r xmlns:a="http://schemas.openxmlformats.org/drawingml/2006/main">
              <a:rPr lang="ar" sz="3500" dirty="0">
                <a:latin typeface="Times New Roman" pitchFamily="18" charset="0"/>
                <a:cs typeface="Times New Roman" pitchFamily="18" charset="0"/>
              </a:rPr>
              <a:t>غسل منطقة الحفاض بالماء الدافئ والصابون المعتدل ثم تجفيف الجلد</a:t>
            </a:r>
          </a:p>
          <a:p>
            <a:pPr xmlns:a="http://schemas.openxmlformats.org/drawingml/2006/main" lvl="0" algn="justLow">
              <a:lnSpc>
                <a:spcPct val="120000"/>
              </a:lnSpc>
              <a:bidi/>
            </a:pPr>
            <a:r xmlns:a="http://schemas.openxmlformats.org/drawingml/2006/main">
              <a:rPr lang="ar" sz="3500" dirty="0">
                <a:latin typeface="Times New Roman" pitchFamily="18" charset="0"/>
                <a:cs typeface="Times New Roman" pitchFamily="18" charset="0"/>
              </a:rPr>
              <a:t>واقيات البشرة: أكسيد الزنك (1-25%)، الفازلين</a:t>
            </a:r>
          </a:p>
          <a:p>
            <a:pPr xmlns:a="http://schemas.openxmlformats.org/drawingml/2006/main" lvl="0" algn="justLow">
              <a:lnSpc>
                <a:spcPct val="120000"/>
              </a:lnSpc>
              <a:bidi/>
            </a:pPr>
            <a:r xmlns:a="http://schemas.openxmlformats.org/drawingml/2006/main">
              <a:rPr lang="ar" sz="3500" dirty="0">
                <a:latin typeface="Times New Roman" pitchFamily="18" charset="0"/>
                <a:cs typeface="Times New Roman" pitchFamily="18" charset="0"/>
              </a:rPr>
              <a:t>لا تستخدمي البودرة على البشرة.</a:t>
            </a:r>
          </a:p>
          <a:p>
            <a:pPr xmlns:a="http://schemas.openxmlformats.org/drawingml/2006/main" lvl="0" algn="justLow">
              <a:lnSpc>
                <a:spcPct val="120000"/>
              </a:lnSpc>
              <a:bidi/>
            </a:pPr>
            <a:r xmlns:a="http://schemas.openxmlformats.org/drawingml/2006/main">
              <a:rPr lang="ar" sz="3500" dirty="0">
                <a:latin typeface="Times New Roman" pitchFamily="18" charset="0"/>
                <a:cs typeface="Times New Roman" pitchFamily="18" charset="0"/>
              </a:rPr>
              <a:t>تجنب استخدام الهيدروكورتيزون</a:t>
            </a:r>
          </a:p>
          <a:p>
            <a:pPr xmlns:a="http://schemas.openxmlformats.org/drawingml/2006/main" lvl="0" algn="justLow">
              <a:lnSpc>
                <a:spcPct val="120000"/>
              </a:lnSpc>
              <a:bidi/>
            </a:pPr>
            <a:r xmlns:a="http://schemas.openxmlformats.org/drawingml/2006/main">
              <a:rPr lang="ar" sz="3500" dirty="0">
                <a:latin typeface="Times New Roman" pitchFamily="18" charset="0"/>
                <a:cs typeface="Times New Roman" pitchFamily="18" charset="0"/>
              </a:rPr>
              <a:t>كريم مضاد للفطريات</a:t>
            </a:r>
          </a:p>
          <a:p>
            <a:pPr algn="justLow">
              <a:lnSpc>
                <a:spcPct val="120000"/>
              </a:lnSpc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830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05948"/>
          </a:xfrm>
        </p:spPr>
        <p:txBody>
          <a:bodyPr>
            <a:normAutofit fontScale="90000"/>
          </a:bodyPr>
          <a:lstStyle/>
          <a:p>
            <a:br xmlns:a="http://schemas.openxmlformats.org/drawingml/2006/main">
              <a:rPr lang="en-US" sz="5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 xmlns:a="http://schemas.openxmlformats.org/drawingml/2006/main">
              <a:rPr lang="ar" sz="49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الأطفال المصابون بعدوى المبيضات</a:t>
            </a:r>
            <a:br xmlns:a="http://schemas.openxmlformats.org/drawingml/2006/main">
              <a:rPr lang="en-US" dirty="0">
                <a:latin typeface="Times New Roman" pitchFamily="18" charset="0"/>
                <a:cs typeface="Times New Roman" pitchFamily="18" charset="0"/>
              </a:rPr>
            </a:br>
            <a:endParaRPr xmlns:a="http://schemas.openxmlformats.org/drawingml/2006/main"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520" y="1600200"/>
            <a:ext cx="12059479" cy="5257800"/>
          </a:xfrm>
        </p:spPr>
        <p:txBody>
          <a:bodyPr>
            <a:normAutofit/>
          </a:bodyPr>
          <a:lstStyle/>
          <a:p>
            <a:pPr xmlns:a="http://schemas.openxmlformats.org/drawingml/2006/main" algn="justLow">
              <a:lnSpc>
                <a:spcPct val="120000"/>
              </a:lnSpc>
              <a:bidi/>
            </a:pPr>
            <a:r xmlns:a="http://schemas.openxmlformats.org/drawingml/2006/main">
              <a:rPr lang="ar" sz="4400" dirty="0">
                <a:latin typeface="Times New Roman" pitchFamily="18" charset="0"/>
                <a:cs typeface="Times New Roman" pitchFamily="18" charset="0"/>
              </a:rPr>
              <a:t>داء المبيضات هو أكثر أنواع العدوى الفطرية شيوعًا في الفم (Candida albicans) والتي تعتبر نموًا طبيعيًا. في بعض الأحيان يحدث فرط نمو المبيضات بعد استخدام المضادات الحيوية</a:t>
            </a:r>
          </a:p>
          <a:p>
            <a:pPr xmlns:a="http://schemas.openxmlformats.org/drawingml/2006/main" lvl="0" algn="justLow">
              <a:lnSpc>
                <a:spcPct val="120000"/>
              </a:lnSpc>
              <a:bidi/>
            </a:pPr>
            <a:r xmlns:a="http://schemas.openxmlformats.org/drawingml/2006/main">
              <a:rPr lang="ar" sz="4400" dirty="0">
                <a:latin typeface="Times New Roman" pitchFamily="18" charset="0"/>
                <a:cs typeface="Times New Roman" pitchFamily="18" charset="0"/>
              </a:rPr>
              <a:t>يمكن أن تحدث العدوى مع استخدام الستيرويد</a:t>
            </a:r>
          </a:p>
          <a:p>
            <a:pPr lvl="0" algn="justLow">
              <a:lnSpc>
                <a:spcPct val="100000"/>
              </a:lnSpc>
            </a:pPr>
            <a:endParaRPr lang="en-US" sz="4400" dirty="0">
              <a:latin typeface="Times New Roman" pitchFamily="18" charset="0"/>
              <a:cs typeface="Times New Roman" pitchFamily="18" charset="0"/>
            </a:endParaRPr>
          </a:p>
          <a:p>
            <a:pPr lvl="0" algn="justLow">
              <a:lnSpc>
                <a:spcPct val="100000"/>
              </a:lnSpc>
            </a:pPr>
            <a:endParaRPr lang="en-US" sz="4400" dirty="0">
              <a:latin typeface="Times New Roman" pitchFamily="18" charset="0"/>
              <a:cs typeface="Times New Roman" pitchFamily="18" charset="0"/>
            </a:endParaRPr>
          </a:p>
          <a:p>
            <a:pPr algn="justLow">
              <a:lnSpc>
                <a:spcPct val="100000"/>
              </a:lnSpc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7932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65" y="0"/>
            <a:ext cx="11993218" cy="1417638"/>
          </a:xfrm>
        </p:spPr>
        <p:txBody>
          <a:bodyPr>
            <a:noAutofit/>
          </a:bodyPr>
          <a:lstStyle/>
          <a:p>
            <a:pPr xmlns:a="http://schemas.openxmlformats.org/drawingml/2006/main" algn="ctr">
              <a:bidi/>
            </a:pPr>
            <a:br xmlns:a="http://schemas.openxmlformats.org/drawingml/2006/main"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 xmlns:a="http://schemas.openxmlformats.org/drawingml/2006/main">
              <a:rPr lang="ar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أسباب مرض القلاع الفموي</a:t>
            </a:r>
            <a:br xmlns:a="http://schemas.openxmlformats.org/drawingml/2006/main">
              <a:rPr lang="en-US" sz="6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xmlns:a="http://schemas.openxmlformats.org/drawingml/2006/main" lang="en-US" sz="6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765" y="1417638"/>
            <a:ext cx="12099235" cy="5440362"/>
          </a:xfrm>
        </p:spPr>
        <p:txBody>
          <a:bodyPr>
            <a:normAutofit fontScale="85000" lnSpcReduction="10000"/>
          </a:bodyPr>
          <a:lstStyle/>
          <a:p>
            <a:pPr xmlns:a="http://schemas.openxmlformats.org/drawingml/2006/main" lvl="0" algn="justLow">
              <a:lnSpc>
                <a:spcPct val="120000"/>
              </a:lnSpc>
              <a:bidi/>
            </a:pPr>
            <a:r xmlns:a="http://schemas.openxmlformats.org/drawingml/2006/main">
              <a:rPr lang="ar" sz="4400" dirty="0">
                <a:latin typeface="Times New Roman" pitchFamily="18" charset="0"/>
                <a:cs typeface="Times New Roman" pitchFamily="18" charset="0"/>
              </a:rPr>
              <a:t>غالبًا ما يتعرض الأطفال حديثو الولادة للإشعاع أثناء الولادة</a:t>
            </a:r>
          </a:p>
          <a:p>
            <a:pPr xmlns:a="http://schemas.openxmlformats.org/drawingml/2006/main" lvl="0" algn="justLow">
              <a:lnSpc>
                <a:spcPct val="120000"/>
              </a:lnSpc>
              <a:bidi/>
            </a:pPr>
            <a:r xmlns:a="http://schemas.openxmlformats.org/drawingml/2006/main">
              <a:rPr lang="ar" sz="4400" dirty="0">
                <a:latin typeface="Times New Roman" pitchFamily="18" charset="0"/>
                <a:cs typeface="Times New Roman" pitchFamily="18" charset="0"/>
              </a:rPr>
              <a:t>تلوث حلمات زجاجات الحليب الصناعي واللهايات بالكانديدا</a:t>
            </a:r>
          </a:p>
          <a:p>
            <a:pPr xmlns:a="http://schemas.openxmlformats.org/drawingml/2006/main" lvl="0" algn="justLow">
              <a:lnSpc>
                <a:spcPct val="120000"/>
              </a:lnSpc>
              <a:bidi/>
            </a:pPr>
            <a:r xmlns:a="http://schemas.openxmlformats.org/drawingml/2006/main">
              <a:rPr lang="ar" sz="4400" dirty="0">
                <a:latin typeface="Times New Roman" pitchFamily="18" charset="0"/>
                <a:cs typeface="Times New Roman" pitchFamily="18" charset="0"/>
              </a:rPr>
              <a:t>تناول المضادات الحيوية عن طريق الفم لفترات طويلة أو متكررة، مرض السكري</a:t>
            </a:r>
          </a:p>
          <a:p>
            <a:pPr xmlns:a="http://schemas.openxmlformats.org/drawingml/2006/main" lvl="0" algn="justLow">
              <a:lnSpc>
                <a:spcPct val="120000"/>
              </a:lnSpc>
              <a:bidi/>
            </a:pPr>
            <a:r xmlns:a="http://schemas.openxmlformats.org/drawingml/2006/main">
              <a:rPr lang="ar" sz="4400" dirty="0">
                <a:latin typeface="Times New Roman" pitchFamily="18" charset="0"/>
                <a:cs typeface="Times New Roman" pitchFamily="18" charset="0"/>
              </a:rPr>
              <a:t>تتطلب أجهزة استنشاق الكورتيكوستيرويدات شطفها بالماء ثم بصقها للتخلص من البقايا.</a:t>
            </a:r>
          </a:p>
          <a:p>
            <a:pPr xmlns:a="http://schemas.openxmlformats.org/drawingml/2006/main" lvl="0" algn="justLow">
              <a:lnSpc>
                <a:spcPct val="120000"/>
              </a:lnSpc>
              <a:bidi/>
            </a:pPr>
            <a:r xmlns:a="http://schemas.openxmlformats.org/drawingml/2006/main">
              <a:rPr lang="ar" sz="4400" dirty="0">
                <a:latin typeface="Times New Roman" pitchFamily="18" charset="0"/>
                <a:cs typeface="Times New Roman" pitchFamily="18" charset="0"/>
              </a:rPr>
              <a:t>الأفراد الذين يعانون من ضعف المناعة</a:t>
            </a:r>
          </a:p>
          <a:p>
            <a:pPr xmlns:a="http://schemas.openxmlformats.org/drawingml/2006/main" lvl="0" algn="justLow">
              <a:lnSpc>
                <a:spcPct val="120000"/>
              </a:lnSpc>
              <a:bidi/>
            </a:pPr>
            <a:r xmlns:a="http://schemas.openxmlformats.org/drawingml/2006/main">
              <a:rPr lang="ar" sz="4400" dirty="0">
                <a:latin typeface="Times New Roman" pitchFamily="18" charset="0"/>
                <a:cs typeface="Times New Roman" pitchFamily="18" charset="0"/>
              </a:rPr>
              <a:t>سوء نظافة الفم</a:t>
            </a:r>
          </a:p>
          <a:p>
            <a:pPr lvl="0" algn="justLow">
              <a:lnSpc>
                <a:spcPct val="120000"/>
              </a:lnSpc>
            </a:pPr>
            <a:endParaRPr lang="en-US" sz="4400" dirty="0">
              <a:latin typeface="Times New Roman" pitchFamily="18" charset="0"/>
              <a:cs typeface="Times New Roman" pitchFamily="18" charset="0"/>
            </a:endParaRPr>
          </a:p>
          <a:p>
            <a:pPr algn="justLow">
              <a:lnSpc>
                <a:spcPct val="120000"/>
              </a:lnSpc>
            </a:pP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8743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278" y="0"/>
            <a:ext cx="12019722" cy="1007165"/>
          </a:xfrm>
        </p:spPr>
        <p:txBody>
          <a:bodyPr>
            <a:noAutofit/>
          </a:bodyPr>
          <a:lstStyle/>
          <a:p>
            <a:pPr xmlns:a="http://schemas.openxmlformats.org/drawingml/2006/main" algn="ctr">
              <a:bidi/>
            </a:pPr>
            <a:br xmlns:a="http://schemas.openxmlformats.org/drawingml/2006/main"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 xmlns:a="http://schemas.openxmlformats.org/drawingml/2006/main">
              <a:rPr lang="ar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علامات وأعراض مرض القلاع الفموي</a:t>
            </a:r>
            <a:br xmlns:a="http://schemas.openxmlformats.org/drawingml/2006/main"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xmlns:a="http://schemas.openxmlformats.org/drawingml/2006/main" lang="en-US" sz="4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278" y="1245705"/>
            <a:ext cx="12019722" cy="5612296"/>
          </a:xfrm>
        </p:spPr>
        <p:txBody>
          <a:bodyPr>
            <a:normAutofit fontScale="77500" lnSpcReduction="20000"/>
          </a:bodyPr>
          <a:lstStyle/>
          <a:p>
            <a:pPr xmlns:a="http://schemas.openxmlformats.org/drawingml/2006/main" lvl="0" algn="justLow">
              <a:lnSpc>
                <a:spcPct val="120000"/>
              </a:lnSpc>
              <a:buFont typeface="Wingdings" panose="05000000000000000000" pitchFamily="2" charset="2"/>
              <a:buChar char="§"/>
              <a:bidi/>
            </a:pPr>
            <a:r xmlns:a="http://schemas.openxmlformats.org/drawingml/2006/main">
              <a:rPr lang="ar" sz="3800" dirty="0">
                <a:latin typeface="Times New Roman" pitchFamily="18" charset="0"/>
                <a:cs typeface="Times New Roman" pitchFamily="18" charset="0"/>
              </a:rPr>
              <a:t>تشقق الجلد في زوايا الفم أو ظهور بقع بيضاء على الشفاه أو اللسان أو داخل الخدين تشبه </a:t>
            </a:r>
            <a:r xmlns:a="http://schemas.openxmlformats.org/drawingml/2006/main">
              <a:rPr lang="ar" sz="3800" u="sng" dirty="0">
                <a:latin typeface="Times New Roman" pitchFamily="18" charset="0"/>
                <a:cs typeface="Times New Roman" pitchFamily="18" charset="0"/>
              </a:rPr>
              <a:t>الجبن القريش قليلاً</a:t>
            </a:r>
          </a:p>
          <a:p>
            <a:pPr xmlns:a="http://schemas.openxmlformats.org/drawingml/2006/main" lvl="0" algn="justLow">
              <a:lnSpc>
                <a:spcPct val="120000"/>
              </a:lnSpc>
              <a:buFont typeface="Wingdings" panose="05000000000000000000" pitchFamily="2" charset="2"/>
              <a:buChar char="§"/>
              <a:bidi/>
            </a:pPr>
            <a:r xmlns:a="http://schemas.openxmlformats.org/drawingml/2006/main">
              <a:rPr lang="ar" sz="3800" dirty="0">
                <a:latin typeface="Times New Roman" pitchFamily="18" charset="0"/>
                <a:cs typeface="Times New Roman" pitchFamily="18" charset="0"/>
              </a:rPr>
              <a:t>يمكن التمييز بين هذا الطلاء وتغير اللون الأبيض المائل للصفرة الشائع جدًا للسان المرتبط ببقايا حليب الأطفال من خلال عدة وسائل:</a:t>
            </a:r>
          </a:p>
          <a:p>
            <a:pPr xmlns:a="http://schemas.openxmlformats.org/drawingml/2006/main" lvl="0" algn="justLow">
              <a:lnSpc>
                <a:spcPct val="120000"/>
              </a:lnSpc>
              <a:buFont typeface="Wingdings" panose="05000000000000000000" pitchFamily="2" charset="2"/>
              <a:buChar char="ü"/>
              <a:bidi/>
            </a:pPr>
            <a:r xmlns:a="http://schemas.openxmlformats.org/drawingml/2006/main">
              <a:rPr lang="ar" sz="3800" dirty="0">
                <a:latin typeface="Times New Roman" pitchFamily="18" charset="0"/>
                <a:cs typeface="Times New Roman" pitchFamily="18" charset="0"/>
              </a:rPr>
              <a:t>فطريات المبيضات الفموية ذات لون أبيض ساطع للغاية؛ أما حطام الحليب فهو ذو لون أبيض باهت</a:t>
            </a:r>
          </a:p>
          <a:p>
            <a:pPr xmlns:a="http://schemas.openxmlformats.org/drawingml/2006/main" lvl="0" algn="justLow">
              <a:lnSpc>
                <a:spcPct val="120000"/>
              </a:lnSpc>
              <a:buFont typeface="Wingdings" panose="05000000000000000000" pitchFamily="2" charset="2"/>
              <a:buChar char="ü"/>
              <a:bidi/>
            </a:pPr>
            <a:r xmlns:a="http://schemas.openxmlformats.org/drawingml/2006/main">
              <a:rPr lang="ar" sz="3800" dirty="0">
                <a:latin typeface="Times New Roman" pitchFamily="18" charset="0"/>
                <a:cs typeface="Times New Roman" pitchFamily="18" charset="0"/>
              </a:rPr>
              <a:t>يمكن أن تصيب المبيضات الفموية أيضًا السطح الخدي ومنطقة الشفة الداخلية واللثة بينما تقتصر بقايا الحليب على اللسان؛</a:t>
            </a:r>
          </a:p>
          <a:p>
            <a:pPr xmlns:a="http://schemas.openxmlformats.org/drawingml/2006/main" lvl="0" algn="justLow">
              <a:lnSpc>
                <a:spcPct val="120000"/>
              </a:lnSpc>
              <a:buFont typeface="Wingdings" panose="05000000000000000000" pitchFamily="2" charset="2"/>
              <a:buChar char="ü"/>
              <a:bidi/>
            </a:pPr>
            <a:r xmlns:a="http://schemas.openxmlformats.org/drawingml/2006/main">
              <a:rPr lang="ar" sz="3800" dirty="0">
                <a:latin typeface="Times New Roman" pitchFamily="18" charset="0"/>
                <a:cs typeface="Times New Roman" pitchFamily="18" charset="0"/>
              </a:rPr>
              <a:t>تلتصق فطريات المبيضات الفموية بسطح الجلد المصاب بينما يمكن مسح بقايا الحليب بسهولة أكبر باستخدام قطعة قماش مبللة للوجه.</a:t>
            </a:r>
          </a:p>
          <a:p>
            <a:pPr lvl="0" algn="justLow">
              <a:lnSpc>
                <a:spcPct val="120000"/>
              </a:lnSpc>
              <a:buFont typeface="Wingdings" panose="05000000000000000000" pitchFamily="2" charset="2"/>
              <a:buChar char="§"/>
            </a:pPr>
            <a:endParaRPr lang="en-US" sz="3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Low">
              <a:lnSpc>
                <a:spcPct val="120000"/>
              </a:lnSpc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9097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92765"/>
            <a:ext cx="12192001" cy="6559826"/>
          </a:xfrm>
        </p:spPr>
        <p:txBody>
          <a:bodyPr>
            <a:normAutofit/>
          </a:bodyPr>
          <a:lstStyle/>
          <a:p>
            <a:pPr xmlns:a="http://schemas.openxmlformats.org/drawingml/2006/main" marL="0" lvl="0" indent="0" algn="ctr">
              <a:lnSpc>
                <a:spcPct val="100000"/>
              </a:lnSpc>
              <a:buNone/>
              <a:bidi/>
            </a:pPr>
            <a:r xmlns:a="http://schemas.openxmlformats.org/drawingml/2006/main">
              <a:rPr lang="ar" sz="44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تشخيص مرض القلاع الفموي</a:t>
            </a:r>
            <a:endParaRPr xmlns:a="http://schemas.openxmlformats.org/drawingml/2006/main" lang="en-US" sz="4400" u="sng" dirty="0">
              <a:latin typeface="Times New Roman" pitchFamily="18" charset="0"/>
              <a:cs typeface="Times New Roman" pitchFamily="18" charset="0"/>
            </a:endParaRPr>
          </a:p>
          <a:p>
            <a:pPr xmlns:a="http://schemas.openxmlformats.org/drawingml/2006/main" lvl="0" algn="justLow">
              <a:lnSpc>
                <a:spcPct val="100000"/>
              </a:lnSpc>
              <a:buFont typeface="Wingdings" panose="05000000000000000000" pitchFamily="2" charset="2"/>
              <a:buChar char="ü"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الفحص البدني</a:t>
            </a:r>
          </a:p>
          <a:p>
            <a:pPr xmlns:a="http://schemas.openxmlformats.org/drawingml/2006/main" lvl="0">
              <a:lnSpc>
                <a:spcPct val="100000"/>
              </a:lnSpc>
              <a:buFont typeface="Wingdings" panose="05000000000000000000" pitchFamily="2" charset="2"/>
              <a:buChar char="ü"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فحص زراعة الأنسجة، وخزعة في الحالات المزمنة.</a:t>
            </a:r>
          </a:p>
          <a:p>
            <a:pPr xmlns:a="http://schemas.openxmlformats.org/drawingml/2006/main" marL="0" lvl="0" indent="0" algn="ctr">
              <a:lnSpc>
                <a:spcPct val="100000"/>
              </a:lnSpc>
              <a:buNone/>
              <a:bidi/>
            </a:pPr>
            <a:r xmlns:a="http://schemas.openxmlformats.org/drawingml/2006/main">
              <a:rPr lang="ar" sz="48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علاج مرض القلاع الفموي</a:t>
            </a:r>
          </a:p>
          <a:p>
            <a:pPr xmlns:a="http://schemas.openxmlformats.org/drawingml/2006/main" marL="0" lvl="0" indent="0" algn="justLow">
              <a:lnSpc>
                <a:spcPct val="100000"/>
              </a:lnSpc>
              <a:buNone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أ) مضادات الفطريات الموضعية: نيستاتين، مشتقات الآزول، أمفوتريسين</a:t>
            </a:r>
          </a:p>
          <a:p>
            <a:pPr xmlns:a="http://schemas.openxmlformats.org/drawingml/2006/main" marL="0" indent="0" algn="justLow">
              <a:lnSpc>
                <a:spcPct val="100000"/>
              </a:lnSpc>
              <a:buNone/>
              <a:bidi/>
            </a:pP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ب) الأزولات الجهازية لمدة 14 يومًا</a:t>
            </a:r>
          </a:p>
          <a:p>
            <a:pPr>
              <a:lnSpc>
                <a:spcPct val="100000"/>
              </a:lnSpc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728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0BF47-C64D-49DD-9607-12745AF57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7595" y="1026941"/>
            <a:ext cx="7704403" cy="3671668"/>
          </a:xfrm>
        </p:spPr>
        <p:txBody>
          <a:bodyPr>
            <a:normAutofit/>
          </a:bodyPr>
          <a:lstStyle/>
          <a:p>
            <a:r xmlns:a="http://schemas.openxmlformats.org/drawingml/2006/main">
              <a:rPr lang="ar" sz="8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الراحة والنوم</a:t>
            </a:r>
            <a:endParaRPr xmlns:a="http://schemas.openxmlformats.org/drawingml/2006/main" lang="en-US" sz="8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BCBE1C-26C3-4E5B-AB52-CF1909D18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4487594" cy="696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963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8991600" cy="1417638"/>
          </a:xfrm>
        </p:spPr>
        <p:txBody>
          <a:bodyPr>
            <a:noAutofit/>
          </a:bodyPr>
          <a:lstStyle/>
          <a:p>
            <a:br xmlns:a="http://schemas.openxmlformats.org/drawingml/2006/main"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 xmlns:a="http://schemas.openxmlformats.org/drawingml/2006/main">
              <a:rPr lang="ar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1- الأطفال المصابون بالتهاب الجلد</a:t>
            </a:r>
            <a:br xmlns:a="http://schemas.openxmlformats.org/drawingml/2006/main"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xmlns:a="http://schemas.openxmlformats.org/drawingml/2006/main" lang="en-US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521" y="1417638"/>
            <a:ext cx="11926957" cy="5364162"/>
          </a:xfrm>
        </p:spPr>
        <p:txBody>
          <a:bodyPr>
            <a:normAutofit/>
          </a:bodyPr>
          <a:lstStyle/>
          <a:p>
            <a:pPr xmlns:a="http://schemas.openxmlformats.org/drawingml/2006/main" marL="0" indent="0" algn="justLow">
              <a:lnSpc>
                <a:spcPct val="110000"/>
              </a:lnSpc>
              <a:buNone/>
              <a:bidi/>
            </a:pPr>
            <a:r xmlns:a="http://schemas.openxmlformats.org/drawingml/2006/main">
              <a:rPr lang="ar" b="1" dirty="0">
                <a:latin typeface="Times New Roman" pitchFamily="18" charset="0"/>
                <a:cs typeface="Times New Roman" pitchFamily="18" charset="0"/>
              </a:rPr>
              <a:t>التهاب الجلد هو التهاب الجلد</a:t>
            </a:r>
          </a:p>
          <a:p>
            <a:pPr xmlns:a="http://schemas.openxmlformats.org/drawingml/2006/main" marL="0" indent="0" algn="justLow">
              <a:lnSpc>
                <a:spcPct val="110000"/>
              </a:lnSpc>
              <a:buNone/>
              <a:bidi/>
            </a:pPr>
            <a:r xmlns:a="http://schemas.openxmlformats.org/drawingml/2006/main">
              <a:rPr lang="ar" u="sng" dirty="0">
                <a:latin typeface="Times New Roman" pitchFamily="18" charset="0"/>
                <a:cs typeface="Times New Roman" pitchFamily="18" charset="0"/>
              </a:rPr>
              <a:t>أسباب التهاب الجلد</a:t>
            </a:r>
          </a:p>
          <a:p>
            <a:pPr xmlns:a="http://schemas.openxmlformats.org/drawingml/2006/main" marL="0" indent="0" algn="justLow">
              <a:lnSpc>
                <a:spcPct val="110000"/>
              </a:lnSpc>
              <a:buNone/>
              <a:bidi/>
            </a:pPr>
            <a:r xmlns:a="http://schemas.openxmlformats.org/drawingml/2006/main">
              <a:rPr lang="ar" dirty="0">
                <a:latin typeface="Times New Roman" pitchFamily="18" charset="0"/>
                <a:cs typeface="Times New Roman" pitchFamily="18" charset="0"/>
              </a:rPr>
              <a:t> الحساسية</a:t>
            </a:r>
          </a:p>
          <a:p>
            <a:pPr xmlns:a="http://schemas.openxmlformats.org/drawingml/2006/main" marL="0" indent="0" algn="justLow">
              <a:lnSpc>
                <a:spcPct val="110000"/>
              </a:lnSpc>
              <a:buNone/>
              <a:bidi/>
            </a:pPr>
            <a:r xmlns:a="http://schemas.openxmlformats.org/drawingml/2006/main">
              <a:rPr lang="ar" dirty="0">
                <a:latin typeface="Times New Roman" pitchFamily="18" charset="0"/>
                <a:cs typeface="Times New Roman" pitchFamily="18" charset="0"/>
              </a:rPr>
              <a:t> المواد المهيجة</a:t>
            </a:r>
          </a:p>
          <a:p>
            <a:pPr xmlns:a="http://schemas.openxmlformats.org/drawingml/2006/main" marL="0" indent="0" algn="justLow">
              <a:lnSpc>
                <a:spcPct val="110000"/>
              </a:lnSpc>
              <a:buNone/>
              <a:bidi/>
            </a:pPr>
            <a:r xmlns:a="http://schemas.openxmlformats.org/drawingml/2006/main">
              <a:rPr lang="ar" dirty="0">
                <a:latin typeface="Times New Roman" pitchFamily="18" charset="0"/>
                <a:cs typeface="Times New Roman" pitchFamily="18" charset="0"/>
              </a:rPr>
              <a:t> الضوء فوق البنفسجي</a:t>
            </a:r>
          </a:p>
          <a:p>
            <a:pPr xmlns:a="http://schemas.openxmlformats.org/drawingml/2006/main" marL="0" indent="0" algn="justLow">
              <a:lnSpc>
                <a:spcPct val="110000"/>
              </a:lnSpc>
              <a:buNone/>
              <a:bidi/>
            </a:pPr>
            <a:r xmlns:a="http://schemas.openxmlformats.org/drawingml/2006/main">
              <a:rPr lang="ar" dirty="0">
                <a:latin typeface="Times New Roman" pitchFamily="18" charset="0"/>
                <a:cs typeface="Times New Roman" pitchFamily="18" charset="0"/>
              </a:rPr>
              <a:t> الأطعمة</a:t>
            </a:r>
          </a:p>
          <a:p>
            <a:pPr xmlns:a="http://schemas.openxmlformats.org/drawingml/2006/main" marL="0" indent="0" algn="justLow">
              <a:lnSpc>
                <a:spcPct val="110000"/>
              </a:lnSpc>
              <a:buNone/>
              <a:bidi/>
            </a:pPr>
            <a:r xmlns:a="http://schemas.openxmlformats.org/drawingml/2006/main">
              <a:rPr lang="ar" dirty="0">
                <a:latin typeface="Times New Roman" pitchFamily="18" charset="0"/>
                <a:cs typeface="Times New Roman" pitchFamily="18" charset="0"/>
              </a:rPr>
              <a:t> الأدوية</a:t>
            </a:r>
          </a:p>
          <a:p>
            <a:pPr xmlns:a="http://schemas.openxmlformats.org/drawingml/2006/main" marL="0" indent="0" algn="justLow">
              <a:lnSpc>
                <a:spcPct val="110000"/>
              </a:lnSpc>
              <a:buNone/>
              <a:bidi/>
            </a:pPr>
            <a:r xmlns:a="http://schemas.openxmlformats.org/drawingml/2006/main">
              <a:rPr lang="ar" dirty="0">
                <a:latin typeface="Times New Roman" pitchFamily="18" charset="0"/>
                <a:cs typeface="Times New Roman" pitchFamily="18" charset="0"/>
              </a:rPr>
              <a:t> وراثي</a:t>
            </a:r>
          </a:p>
          <a:p>
            <a:pPr algn="justLow">
              <a:lnSpc>
                <a:spcPct val="110000"/>
              </a:lnSpc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1002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F3E53-0706-4C21-AD58-0F9BD5A13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5904" y="125732"/>
            <a:ext cx="8040566" cy="858127"/>
          </a:xfrm>
        </p:spPr>
        <p:txBody>
          <a:bodyPr>
            <a:normAutofit fontScale="90000"/>
          </a:bodyPr>
          <a:lstStyle/>
          <a:p>
            <a:pPr xmlns:a="http://schemas.openxmlformats.org/drawingml/2006/main" algn="ctr">
              <a:bidi/>
            </a:pPr>
            <a:br xmlns:a="http://schemas.openxmlformats.org/drawingml/2006/main">
              <a:rPr lang="en-US" sz="7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 xmlns:a="http://schemas.openxmlformats.org/drawingml/2006/main">
              <a:rPr lang="ar" sz="7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الراحة والنوم</a:t>
            </a:r>
            <a:br xmlns:a="http://schemas.openxmlformats.org/drawingml/2006/main">
              <a:rPr lang="en-US" sz="33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xmlns:a="http://schemas.openxmlformats.org/drawingml/2006/main"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35AA2-498D-4441-A8E6-09DE569B55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50498"/>
            <a:ext cx="12192000" cy="5381770"/>
          </a:xfrm>
        </p:spPr>
        <p:txBody>
          <a:bodyPr>
            <a:normAutofit/>
          </a:bodyPr>
          <a:lstStyle/>
          <a:p>
            <a:pPr xmlns:a="http://schemas.openxmlformats.org/drawingml/2006/main" marL="300038" indent="-300038">
              <a:spcBef>
                <a:spcPts val="450"/>
              </a:spcBef>
              <a:spcAft>
                <a:spcPts val="45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panose="05000000000000000000" pitchFamily="2" charset="2"/>
              <a:buChar char="Ø"/>
              <a:defRPr/>
              <a:bidi/>
            </a:pPr>
            <a:r xmlns:a="http://schemas.openxmlformats.org/drawingml/2006/main">
              <a:rPr lang="ar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الراحة: </a:t>
            </a:r>
            <a:r xmlns:a="http://schemas.openxmlformats.org/drawingml/2006/main">
              <a:rPr lang="a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هي الهدوء والاسترخاء بدون ضغوطات عاطفية والتحرر من القلق.</a:t>
            </a:r>
          </a:p>
          <a:p>
            <a:pPr xmlns:a="http://schemas.openxmlformats.org/drawingml/2006/main" marL="300038" indent="-300038">
              <a:spcBef>
                <a:spcPts val="450"/>
              </a:spcBef>
              <a:spcAft>
                <a:spcPts val="45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panose="05000000000000000000" pitchFamily="2" charset="2"/>
              <a:buChar char="Ø"/>
              <a:defRPr/>
              <a:bidi/>
            </a:pPr>
            <a:r xmlns:a="http://schemas.openxmlformats.org/drawingml/2006/main">
              <a:rPr lang="ar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الراحة </a:t>
            </a:r>
            <a:r xmlns:a="http://schemas.openxmlformats.org/drawingml/2006/main">
              <a:rPr lang="a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تعيد للإنسان طاقته، مما يسمح له باستئناف عمله على النحو الأمثل.</a:t>
            </a:r>
          </a:p>
          <a:p>
            <a:pPr xmlns:a="http://schemas.openxmlformats.org/drawingml/2006/main" marL="300038" indent="-300038">
              <a:spcBef>
                <a:spcPts val="450"/>
              </a:spcBef>
              <a:spcAft>
                <a:spcPts val="45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panose="05000000000000000000" pitchFamily="2" charset="2"/>
              <a:buChar char="Ø"/>
              <a:defRPr/>
              <a:bidi/>
            </a:pPr>
            <a:r xmlns:a="http://schemas.openxmlformats.org/drawingml/2006/main">
              <a:rPr lang="ar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ينام:</a:t>
            </a:r>
            <a:r xmlns:a="http://schemas.openxmlformats.org/drawingml/2006/main">
              <a:rPr lang="ar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 xmlns:a="http://schemas.openxmlformats.org/drawingml/2006/main">
              <a:rPr lang="a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هي حاجة إنسانية أساسية حسب هرم ماسلو.</a:t>
            </a:r>
          </a:p>
          <a:p>
            <a:pPr xmlns:a="http://schemas.openxmlformats.org/drawingml/2006/main" marL="300038" indent="-300038">
              <a:spcBef>
                <a:spcPts val="450"/>
              </a:spcBef>
              <a:spcAft>
                <a:spcPts val="450"/>
              </a:spcAft>
              <a:buClr>
                <a:schemeClr val="tx1">
                  <a:lumMod val="85000"/>
                  <a:lumOff val="15000"/>
                </a:schemeClr>
              </a:buClr>
              <a:buFont typeface="Wingdings" panose="05000000000000000000" pitchFamily="2" charset="2"/>
              <a:buChar char="Ø"/>
              <a:defRPr/>
              <a:bidi/>
            </a:pPr>
            <a:r xmlns:a="http://schemas.openxmlformats.org/drawingml/2006/main">
              <a:rPr lang="a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يتميز النوم بما يلي:</a:t>
            </a:r>
          </a:p>
          <a:p>
            <a:pPr xmlns:a="http://schemas.openxmlformats.org/drawingml/2006/main" marL="400050" indent="-269081">
              <a:spcBef>
                <a:spcPts val="450"/>
              </a:spcBef>
              <a:spcAft>
                <a:spcPts val="450"/>
              </a:spcAft>
              <a:buClr>
                <a:schemeClr val="tx1">
                  <a:lumMod val="85000"/>
                  <a:lumOff val="15000"/>
                </a:schemeClr>
              </a:buClr>
              <a:buFont typeface="+mj-lt"/>
              <a:buAutoNum type="arabicPeriod"/>
              <a:defRPr/>
              <a:bidi/>
            </a:pPr>
            <a:r xmlns:a="http://schemas.openxmlformats.org/drawingml/2006/main">
              <a:rPr lang="a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الحد الأدنى من النشاط البدني،</a:t>
            </a:r>
          </a:p>
          <a:p>
            <a:pPr xmlns:a="http://schemas.openxmlformats.org/drawingml/2006/main" marL="400050" indent="-269081">
              <a:spcBef>
                <a:spcPts val="450"/>
              </a:spcBef>
              <a:spcAft>
                <a:spcPts val="450"/>
              </a:spcAft>
              <a:buClr>
                <a:schemeClr val="tx1">
                  <a:lumMod val="85000"/>
                  <a:lumOff val="15000"/>
                </a:schemeClr>
              </a:buClr>
              <a:buFont typeface="+mj-lt"/>
              <a:buAutoNum type="arabicPeriod"/>
              <a:defRPr/>
              <a:bidi/>
            </a:pPr>
            <a:r xmlns:a="http://schemas.openxmlformats.org/drawingml/2006/main">
              <a:rPr lang="a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مستويات مختلفة من الوعي،</a:t>
            </a:r>
          </a:p>
          <a:p>
            <a:pPr xmlns:a="http://schemas.openxmlformats.org/drawingml/2006/main" marL="400050" indent="-269081">
              <a:spcBef>
                <a:spcPts val="450"/>
              </a:spcBef>
              <a:spcAft>
                <a:spcPts val="450"/>
              </a:spcAft>
              <a:buClr>
                <a:schemeClr val="tx1">
                  <a:lumMod val="85000"/>
                  <a:lumOff val="15000"/>
                </a:schemeClr>
              </a:buClr>
              <a:buFont typeface="+mj-lt"/>
              <a:buAutoNum type="arabicPeriod"/>
              <a:defRPr/>
              <a:bidi/>
            </a:pPr>
            <a:r xmlns:a="http://schemas.openxmlformats.org/drawingml/2006/main">
              <a:rPr lang="a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تغيرات في العمليات الفسيولوجية للجسم،</a:t>
            </a:r>
          </a:p>
          <a:p>
            <a:pPr xmlns:a="http://schemas.openxmlformats.org/drawingml/2006/main" marL="400050" indent="-269081">
              <a:spcBef>
                <a:spcPts val="450"/>
              </a:spcBef>
              <a:spcAft>
                <a:spcPts val="450"/>
              </a:spcAft>
              <a:buClr>
                <a:schemeClr val="tx1">
                  <a:lumMod val="85000"/>
                  <a:lumOff val="15000"/>
                </a:schemeClr>
              </a:buClr>
              <a:buFont typeface="+mj-lt"/>
              <a:buAutoNum type="arabicPeriod"/>
              <a:defRPr/>
              <a:bidi/>
            </a:pPr>
            <a:r xmlns:a="http://schemas.openxmlformats.org/drawingml/2006/main">
              <a:rPr lang="a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انخفاض الاستجابة للمثيرات.</a:t>
            </a:r>
          </a:p>
          <a:p>
            <a:pPr algn="l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3188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E7A5A-40C1-4AD5-A313-403542DF0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45" y="1"/>
            <a:ext cx="10353821" cy="984738"/>
          </a:xfrm>
        </p:spPr>
        <p:txBody>
          <a:bodyPr>
            <a:noAutofit/>
          </a:bodyPr>
          <a:lstStyle/>
          <a:p>
            <a:pPr xmlns:a="http://schemas.openxmlformats.org/drawingml/2006/main" algn="ctr">
              <a:bidi/>
            </a:pPr>
            <a:br xmlns:a="http://schemas.openxmlformats.org/drawingml/2006/main">
              <a:rPr lang="en-US" altLang="ar-JO" sz="495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 xmlns:a="http://schemas.openxmlformats.org/drawingml/2006/main">
              <a:rPr lang="ar" altLang="ar-JO" sz="495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مراحل النوم</a:t>
            </a:r>
            <a:br xmlns:a="http://schemas.openxmlformats.org/drawingml/2006/main">
              <a:rPr lang="en-US" altLang="ar-JO" sz="495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xmlns:a="http://schemas.openxmlformats.org/drawingml/2006/main" lang="en-US" sz="495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7409AF-B503-40B5-8A8B-C6C45BAE97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745" y="1153551"/>
            <a:ext cx="12037255" cy="5507501"/>
          </a:xfrm>
        </p:spPr>
        <p:txBody>
          <a:bodyPr>
            <a:normAutofit fontScale="92500" lnSpcReduction="10000"/>
          </a:bodyPr>
          <a:lstStyle/>
          <a:p>
            <a:pPr xmlns:a="http://schemas.openxmlformats.org/drawingml/2006/main" marL="334566" lvl="1" indent="-334566">
              <a:spcBef>
                <a:spcPts val="675"/>
              </a:spcBef>
              <a:buNone/>
              <a:defRPr/>
              <a:bidi/>
            </a:pPr>
            <a:r xmlns:a="http://schemas.openxmlformats.org/drawingml/2006/main">
              <a:rPr lang="ar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حركة العين غير السريعة (NREM):</a:t>
            </a:r>
          </a:p>
          <a:p>
            <a:pPr xmlns:a="http://schemas.openxmlformats.org/drawingml/2006/main" marL="342900" lvl="1" indent="-342900">
              <a:spcBef>
                <a:spcPts val="675"/>
              </a:spcBef>
              <a:buFont typeface="Wingdings" panose="05000000000000000000" pitchFamily="2" charset="2"/>
              <a:buChar char="§"/>
              <a:defRPr/>
              <a:bidi/>
            </a:pPr>
            <a:r xmlns:a="http://schemas.openxmlformats.org/drawingml/2006/main">
              <a:rPr lang="a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ويُطلق عليه أيضًا اسم نوم الموجة البطيئة.</a:t>
            </a:r>
          </a:p>
          <a:p>
            <a:pPr xmlns:a="http://schemas.openxmlformats.org/drawingml/2006/main" marL="342900" lvl="1" indent="-342900">
              <a:spcBef>
                <a:spcPts val="675"/>
              </a:spcBef>
              <a:buFont typeface="Wingdings" panose="05000000000000000000" pitchFamily="2" charset="2"/>
              <a:buChar char="§"/>
              <a:defRPr/>
              <a:bidi/>
            </a:pPr>
            <a:r xmlns:a="http://schemas.openxmlformats.org/drawingml/2006/main">
              <a:rPr lang="a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معظم النوم أثناء الليل هو نوم حركة العين غير السريعة.</a:t>
            </a:r>
          </a:p>
          <a:p>
            <a:pPr xmlns:a="http://schemas.openxmlformats.org/drawingml/2006/main" marL="342900" lvl="1" indent="-342900">
              <a:spcBef>
                <a:spcPts val="675"/>
              </a:spcBef>
              <a:buFont typeface="Wingdings" panose="05000000000000000000" pitchFamily="2" charset="2"/>
              <a:buChar char="§"/>
              <a:defRPr/>
              <a:bidi/>
            </a:pPr>
            <a:r xmlns:a="http://schemas.openxmlformats.org/drawingml/2006/main">
              <a:rPr lang="a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وهو نوم عميق ومريح ويؤدي إلى انخفاض في جميع الوظائف الفسيولوجية (ضغط الدم، معدل ضربات القلب، التنفس، نشاط العضلات….) ما عدا نشاط الجهاز الهضمي (زيادة)</a:t>
            </a:r>
          </a:p>
          <a:p>
            <a:pPr xmlns:a="http://schemas.openxmlformats.org/drawingml/2006/main" marL="0" indent="0" algn="l">
              <a:buNone/>
              <a:bidi/>
            </a:pPr>
            <a:r xmlns:a="http://schemas.openxmlformats.org/drawingml/2006/main">
              <a:rPr lang="a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حركة العين السريعة (REM)</a:t>
            </a:r>
          </a:p>
          <a:p>
            <a:pPr xmlns:a="http://schemas.openxmlformats.org/drawingml/2006/main" algn="l" rtl="0" eaLnBrk="1" hangingPunct="1">
              <a:buFont typeface="Wingdings" panose="05000000000000000000" pitchFamily="2" charset="2"/>
              <a:buChar char="§"/>
              <a:defRPr/>
              <a:bidi/>
            </a:pPr>
            <a:r xmlns:a="http://schemas.openxmlformats.org/drawingml/2006/main">
              <a:rPr lang="ar" dirty="0">
                <a:latin typeface="Times New Roman" panose="02020603050405020304" pitchFamily="18" charset="0"/>
                <a:cs typeface="Times New Roman" panose="02020603050405020304" pitchFamily="18" charset="0"/>
              </a:rPr>
              <a:t>ويشكل حوالي 25% من نوم الشاب البالغ.</a:t>
            </a:r>
          </a:p>
          <a:p>
            <a:pPr xmlns:a="http://schemas.openxmlformats.org/drawingml/2006/main" algn="l" rtl="0" eaLnBrk="1" hangingPunct="1">
              <a:buFont typeface="Wingdings" panose="05000000000000000000" pitchFamily="2" charset="2"/>
              <a:buChar char="§"/>
              <a:defRPr/>
              <a:bidi/>
            </a:pPr>
            <a:r xmlns:a="http://schemas.openxmlformats.org/drawingml/2006/main">
              <a:rPr lang="ar" dirty="0">
                <a:latin typeface="Times New Roman" panose="02020603050405020304" pitchFamily="18" charset="0"/>
                <a:cs typeface="Times New Roman" panose="02020603050405020304" pitchFamily="18" charset="0"/>
              </a:rPr>
              <a:t>إنه ليس نومًا مريحًا مثل نوم حركة العين غير السريعة، ومعظم الأحلام تحدث أثناء نوم حركة العين السريعة.</a:t>
            </a:r>
          </a:p>
          <a:p>
            <a:pPr xmlns:a="http://schemas.openxmlformats.org/drawingml/2006/main" algn="l" rtl="0" eaLnBrk="1" hangingPunct="1">
              <a:buFont typeface="Wingdings" panose="05000000000000000000" pitchFamily="2" charset="2"/>
              <a:buChar char="§"/>
              <a:defRPr/>
              <a:bidi/>
            </a:pPr>
            <a:r xmlns:a="http://schemas.openxmlformats.org/drawingml/2006/main">
              <a:rPr lang="ar" dirty="0">
                <a:latin typeface="Times New Roman" panose="02020603050405020304" pitchFamily="18" charset="0"/>
                <a:cs typeface="Times New Roman" panose="02020603050405020304" pitchFamily="18" charset="0"/>
              </a:rPr>
              <a:t>عادة ما يتم تذكر هذه الأحلام.</a:t>
            </a:r>
          </a:p>
          <a:p>
            <a:pPr xmlns:a="http://schemas.openxmlformats.org/drawingml/2006/main" algn="l" rtl="0" eaLnBrk="1" hangingPunct="1">
              <a:buFont typeface="Wingdings" panose="05000000000000000000" pitchFamily="2" charset="2"/>
              <a:buChar char="§"/>
              <a:defRPr/>
              <a:bidi/>
            </a:pPr>
            <a:r xmlns:a="http://schemas.openxmlformats.org/drawingml/2006/main">
              <a:rPr lang="ar" dirty="0">
                <a:latin typeface="Times New Roman" panose="02020603050405020304" pitchFamily="18" charset="0"/>
                <a:cs typeface="Times New Roman" panose="02020603050405020304" pitchFamily="18" charset="0"/>
              </a:rPr>
              <a:t>قد يكون من الصعب إيقاظ النائم</a:t>
            </a:r>
          </a:p>
          <a:p>
            <a:pPr xmlns:a="http://schemas.openxmlformats.org/drawingml/2006/main" algn="l" rtl="0" eaLnBrk="1" hangingPunct="1">
              <a:buFont typeface="Wingdings" panose="05000000000000000000" pitchFamily="2" charset="2"/>
              <a:buChar char="§"/>
              <a:defRPr/>
              <a:bidi/>
            </a:pPr>
            <a:r xmlns:a="http://schemas.openxmlformats.org/drawingml/2006/main">
              <a:rPr lang="ar" dirty="0">
                <a:latin typeface="Times New Roman" panose="02020603050405020304" pitchFamily="18" charset="0"/>
                <a:cs typeface="Times New Roman" panose="02020603050405020304" pitchFamily="18" charset="0"/>
              </a:rPr>
              <a:t>حركات العين السريعة</a:t>
            </a:r>
          </a:p>
          <a:p>
            <a:pPr xmlns:a="http://schemas.openxmlformats.org/drawingml/2006/main" algn="l" rtl="0" eaLnBrk="1" hangingPunct="1">
              <a:buFont typeface="Wingdings" panose="05000000000000000000" pitchFamily="2" charset="2"/>
              <a:buChar char="§"/>
              <a:defRPr/>
              <a:bidi/>
            </a:pPr>
            <a:r xmlns:a="http://schemas.openxmlformats.org/drawingml/2006/main">
              <a:rPr lang="ar" dirty="0">
                <a:latin typeface="Times New Roman" panose="02020603050405020304" pitchFamily="18" charset="0"/>
                <a:cs typeface="Times New Roman" panose="02020603050405020304" pitchFamily="18" charset="0"/>
              </a:rPr>
              <a:t>زيادة التمثيل الغذائي في الدماغ</a:t>
            </a:r>
          </a:p>
          <a:p>
            <a:pPr marL="0" indent="0" algn="l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0657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B9FB5-AEC6-499E-8311-55CE54111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7770" y="27709"/>
            <a:ext cx="8767689" cy="854612"/>
          </a:xfrm>
        </p:spPr>
        <p:txBody>
          <a:bodyPr>
            <a:noAutofit/>
          </a:bodyPr>
          <a:lstStyle/>
          <a:p>
            <a:pPr xmlns:a="http://schemas.openxmlformats.org/drawingml/2006/main" algn="l">
              <a:bidi/>
            </a:pPr>
            <a:br xmlns:a="http://schemas.openxmlformats.org/drawingml/2006/main">
              <a:rPr lang="en-US" sz="405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 xmlns:a="http://schemas.openxmlformats.org/drawingml/2006/main">
              <a:rPr lang="ar" sz="405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العوامل المؤثرة على النوم</a:t>
            </a:r>
            <a:br xmlns:a="http://schemas.openxmlformats.org/drawingml/2006/main">
              <a:rPr lang="en-US" sz="405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xmlns:a="http://schemas.openxmlformats.org/drawingml/2006/main" lang="en-US" sz="405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2D995-5204-4D32-95D1-53C950490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" y="1167617"/>
            <a:ext cx="11873132" cy="5176911"/>
          </a:xfrm>
        </p:spPr>
        <p:txBody>
          <a:bodyPr>
            <a:normAutofit/>
          </a:bodyPr>
          <a:lstStyle/>
          <a:p>
            <a:pPr xmlns:a="http://schemas.openxmlformats.org/drawingml/2006/main" marL="742950">
              <a:spcBef>
                <a:spcPts val="450"/>
              </a:spcBef>
              <a:buFontTx/>
              <a:buAutoNum type="arabicPeriod"/>
              <a:defRPr/>
              <a:bidi/>
            </a:pPr>
            <a:r xmlns:a="http://schemas.openxmlformats.org/drawingml/2006/main">
              <a:rPr lang="ar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عمر</a:t>
            </a:r>
          </a:p>
          <a:p>
            <a:pPr xmlns:a="http://schemas.openxmlformats.org/drawingml/2006/main" marL="742950">
              <a:spcBef>
                <a:spcPts val="450"/>
              </a:spcBef>
              <a:buFontTx/>
              <a:buAutoNum type="arabicPeriod"/>
              <a:defRPr/>
              <a:bidi/>
            </a:pPr>
            <a:r xmlns:a="http://schemas.openxmlformats.org/drawingml/2006/main">
              <a:rPr lang="ar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مرض</a:t>
            </a:r>
          </a:p>
          <a:p>
            <a:pPr xmlns:a="http://schemas.openxmlformats.org/drawingml/2006/main" marL="742950">
              <a:spcBef>
                <a:spcPts val="450"/>
              </a:spcBef>
              <a:buFontTx/>
              <a:buAutoNum type="arabicPeriod"/>
              <a:defRPr/>
              <a:bidi/>
            </a:pPr>
            <a:r xmlns:a="http://schemas.openxmlformats.org/drawingml/2006/main">
              <a:rPr lang="ar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بيئة</a:t>
            </a:r>
          </a:p>
          <a:p>
            <a:pPr xmlns:a="http://schemas.openxmlformats.org/drawingml/2006/main" marL="742950">
              <a:spcBef>
                <a:spcPts val="450"/>
              </a:spcBef>
              <a:buFontTx/>
              <a:buAutoNum type="arabicPeriod"/>
              <a:defRPr/>
              <a:bidi/>
            </a:pPr>
            <a:r xmlns:a="http://schemas.openxmlformats.org/drawingml/2006/main">
              <a:rPr lang="ar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تعب</a:t>
            </a:r>
          </a:p>
          <a:p>
            <a:pPr xmlns:a="http://schemas.openxmlformats.org/drawingml/2006/main" marL="742950">
              <a:spcBef>
                <a:spcPts val="450"/>
              </a:spcBef>
              <a:buFontTx/>
              <a:buAutoNum type="arabicPeriod"/>
              <a:defRPr/>
              <a:bidi/>
            </a:pPr>
            <a:r xmlns:a="http://schemas.openxmlformats.org/drawingml/2006/main">
              <a:rPr lang="ar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ضغط</a:t>
            </a:r>
          </a:p>
          <a:p>
            <a:pPr xmlns:a="http://schemas.openxmlformats.org/drawingml/2006/main" marL="742950">
              <a:spcBef>
                <a:spcPts val="450"/>
              </a:spcBef>
              <a:buFontTx/>
              <a:buAutoNum type="arabicPeriod"/>
              <a:defRPr/>
              <a:bidi/>
            </a:pPr>
            <a:r xmlns:a="http://schemas.openxmlformats.org/drawingml/2006/main">
              <a:rPr lang="ar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دواء</a:t>
            </a:r>
          </a:p>
          <a:p>
            <a:pPr algn="l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3246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1E837-1F8D-4896-9CD3-4FC9D5CC8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605846" cy="1420416"/>
          </a:xfrm>
        </p:spPr>
        <p:txBody>
          <a:bodyPr>
            <a:noAutofit/>
          </a:bodyPr>
          <a:lstStyle/>
          <a:p>
            <a:pPr xmlns:a="http://schemas.openxmlformats.org/drawingml/2006/main" algn="ctr">
              <a:bidi/>
            </a:pPr>
            <a:br xmlns:a="http://schemas.openxmlformats.org/drawingml/2006/main"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 xmlns:a="http://schemas.openxmlformats.org/drawingml/2006/main">
              <a:rPr lang="ar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اضطرابات النوم الشائعة:</a:t>
            </a:r>
            <a:br xmlns:a="http://schemas.openxmlformats.org/drawingml/2006/main"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xmlns:a="http://schemas.openxmlformats.org/drawingml/2006/main" lang="en-US" sz="4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AE1F9-61EF-42EC-AD8A-F3AC4AC35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20417"/>
            <a:ext cx="12192000" cy="5361383"/>
          </a:xfrm>
        </p:spPr>
        <p:txBody>
          <a:bodyPr>
            <a:normAutofit/>
          </a:bodyPr>
          <a:lstStyle/>
          <a:p>
            <a:pPr xmlns:a="http://schemas.openxmlformats.org/drawingml/2006/main" marL="334566" indent="-334566">
              <a:buNone/>
              <a:defRPr/>
              <a:bidi/>
            </a:pPr>
            <a:r xmlns:a="http://schemas.openxmlformats.org/drawingml/2006/main">
              <a:rPr lang="a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 اضطرابات النوم الأولية: </a:t>
            </a:r>
            <a:r xmlns:a="http://schemas.openxmlformats.org/drawingml/2006/main">
              <a:rPr lang="a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وهي التي تكون فيها مشكلة النوم لدى الشخص هي الاضطراب الرئيسي.</a:t>
            </a:r>
          </a:p>
          <a:p>
            <a:pPr xmlns:a="http://schemas.openxmlformats.org/drawingml/2006/main" marL="269081" indent="-269081">
              <a:buFont typeface="Wingdings" panose="05000000000000000000" pitchFamily="2" charset="2"/>
              <a:buChar char="Ø"/>
              <a:defRPr/>
              <a:bidi/>
            </a:pPr>
            <a:r xmlns:a="http://schemas.openxmlformats.org/drawingml/2006/main">
              <a:rPr lang="a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الأرق: </a:t>
            </a:r>
            <a:r xmlns:a="http://schemas.openxmlformats.org/drawingml/2006/main">
              <a:rPr lang="a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عدم القدرة على الحصول على كمية كافية من النوم.</a:t>
            </a:r>
          </a:p>
          <a:p>
            <a:pPr xmlns:a="http://schemas.openxmlformats.org/drawingml/2006/main" marL="269081" indent="-269081">
              <a:buFont typeface="Wingdings" panose="05000000000000000000" pitchFamily="2" charset="2"/>
              <a:buChar char="Ø"/>
              <a:defRPr/>
              <a:bidi/>
            </a:pPr>
            <a:r xmlns:a="http://schemas.openxmlformats.org/drawingml/2006/main">
              <a:rPr lang="a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فرط النوم: </a:t>
            </a:r>
            <a:r xmlns:a="http://schemas.openxmlformats.org/drawingml/2006/main">
              <a:rPr lang="a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هو النوم المفرط، وخاصة في وقت النهار.</a:t>
            </a:r>
          </a:p>
          <a:p>
            <a:pPr xmlns:a="http://schemas.openxmlformats.org/drawingml/2006/main" marL="269081" indent="-269081">
              <a:buFont typeface="Wingdings" panose="05000000000000000000" pitchFamily="2" charset="2"/>
              <a:buChar char="Ø"/>
              <a:defRPr/>
              <a:bidi/>
            </a:pPr>
            <a:r xmlns:a="http://schemas.openxmlformats.org/drawingml/2006/main">
              <a:rPr lang="a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النوم القهري: </a:t>
            </a:r>
            <a:r xmlns:a="http://schemas.openxmlformats.org/drawingml/2006/main">
              <a:rPr lang="a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هو النعاس المفاجئ الذي يحدث أثناء النهار.</a:t>
            </a:r>
          </a:p>
          <a:p>
            <a:pPr xmlns:a="http://schemas.openxmlformats.org/drawingml/2006/main" marL="269081" indent="-269081">
              <a:buFont typeface="Wingdings" panose="05000000000000000000" pitchFamily="2" charset="2"/>
              <a:buChar char="Ø"/>
              <a:defRPr/>
              <a:bidi/>
            </a:pPr>
            <a:r xmlns:a="http://schemas.openxmlformats.org/drawingml/2006/main">
              <a:rPr lang="a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انقطاع التنفس أثناء النوم: </a:t>
            </a:r>
            <a:r xmlns:a="http://schemas.openxmlformats.org/drawingml/2006/main">
              <a:rPr lang="a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هو توقف دوري للتنفس أثناء النوم.</a:t>
            </a:r>
          </a:p>
          <a:p>
            <a:pPr xmlns:a="http://schemas.openxmlformats.org/drawingml/2006/main" marL="269081" indent="-269081">
              <a:buFont typeface="Wingdings" panose="05000000000000000000" pitchFamily="2" charset="2"/>
              <a:buChar char="Ø"/>
              <a:defRPr/>
              <a:bidi/>
            </a:pPr>
            <a:r xmlns:a="http://schemas.openxmlformats.org/drawingml/2006/main">
              <a:rPr lang="a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الحرمان من النوم: </a:t>
            </a:r>
            <a:r xmlns:a="http://schemas.openxmlformats.org/drawingml/2006/main">
              <a:rPr lang="a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هو اضطراب طويل الأمد يؤدي إلى انخفاض كمية النوم ونوعيته وثباته. </a:t>
            </a:r>
            <a:r xmlns:a="http://schemas.openxmlformats.org/drawingml/2006/main">
              <a:rPr lang="ar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وهو ليس اضطرابًا في النوم </a:t>
            </a:r>
            <a:r xmlns:a="http://schemas.openxmlformats.org/drawingml/2006/main">
              <a:rPr lang="a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في حد ذاته ولكنه نتيجة لاضطرابات النوم.</a:t>
            </a:r>
          </a:p>
          <a:p>
            <a:pPr algn="l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7704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CE2181-6FA5-4EFA-BC4B-142F81754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7855" y="0"/>
            <a:ext cx="8857956" cy="1524000"/>
          </a:xfrm>
        </p:spPr>
        <p:txBody>
          <a:bodyPr>
            <a:noAutofit/>
          </a:bodyPr>
          <a:lstStyle/>
          <a:p>
            <a:pPr xmlns:a="http://schemas.openxmlformats.org/drawingml/2006/main" algn="ctr">
              <a:bidi/>
            </a:pPr>
            <a:br xmlns:a="http://schemas.openxmlformats.org/drawingml/2006/main"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 xmlns:a="http://schemas.openxmlformats.org/drawingml/2006/main">
              <a:rPr lang="ar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اضطرابات النوم الشائعة:</a:t>
            </a:r>
            <a:br xmlns:a="http://schemas.openxmlformats.org/drawingml/2006/main"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 xmlns:a="http://schemas.openxmlformats.org/drawingml/2006/main"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xmlns:a="http://schemas.openxmlformats.org/drawingml/2006/main"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22166-90FC-4D8E-9CD8-179C5EAB5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" y="1026942"/>
            <a:ext cx="12009120" cy="5831057"/>
          </a:xfrm>
        </p:spPr>
        <p:txBody>
          <a:bodyPr/>
          <a:lstStyle/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altLang="ar-JO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2- اضطرابات النوم: </a:t>
            </a:r>
            <a:r xmlns:a="http://schemas.openxmlformats.org/drawingml/2006/main">
              <a:rPr lang="ar" altLang="ar-JO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هي مجموعة من السلوكيات اليقظة التي تظهر أثناء النوم وتتداخل مع النوم.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altLang="ar-JO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تشمل اضطرابات النوم ما يلي:</a:t>
            </a:r>
          </a:p>
          <a:p>
            <a:pPr xmlns:a="http://schemas.openxmlformats.org/drawingml/2006/main" marL="0" indent="0">
              <a:buFont typeface="Century Gothic" panose="020B0502020202020204" pitchFamily="34" charset="0"/>
              <a:buAutoNum type="arabicPeriod"/>
              <a:bidi/>
            </a:pPr>
            <a:r xmlns:a="http://schemas.openxmlformats.org/drawingml/2006/main">
              <a:rPr lang="ar" altLang="ar-SA" sz="3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المشي أثناء النوم: </a:t>
            </a:r>
            <a:r xmlns:a="http://schemas.openxmlformats.org/drawingml/2006/main">
              <a:rPr lang="ar" altLang="ar-SA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يحدث بعد 1-2 ساعة من النوم.</a:t>
            </a:r>
          </a:p>
          <a:p>
            <a:pPr xmlns:a="http://schemas.openxmlformats.org/drawingml/2006/main" marL="0" indent="0">
              <a:buFont typeface="Century Gothic" panose="020B0502020202020204" pitchFamily="34" charset="0"/>
              <a:buAutoNum type="arabicPeriod"/>
              <a:bidi/>
            </a:pPr>
            <a:r xmlns:a="http://schemas.openxmlformats.org/drawingml/2006/main">
              <a:rPr lang="ar" altLang="ar-S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التحدث أثناء النوم: </a:t>
            </a:r>
            <a:r xmlns:a="http://schemas.openxmlformats.org/drawingml/2006/main">
              <a:rPr lang="ar" altLang="ar-S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التحدث أثناء النوم يحدث أثناء نوم حركة العين غير السريعة قبل نوم حركة العين السريعة.</a:t>
            </a:r>
          </a:p>
          <a:p>
            <a:pPr xmlns:a="http://schemas.openxmlformats.org/drawingml/2006/main" marL="0" indent="0">
              <a:buFont typeface="Century Gothic" panose="020B0502020202020204" pitchFamily="34" charset="0"/>
              <a:buAutoNum type="arabicPeriod"/>
              <a:bidi/>
            </a:pPr>
            <a:r xmlns:a="http://schemas.openxmlformats.org/drawingml/2006/main">
              <a:rPr lang="ar" altLang="ar-S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سلس البول الليلي: </a:t>
            </a:r>
            <a:r xmlns:a="http://schemas.openxmlformats.org/drawingml/2006/main">
              <a:rPr lang="ar" altLang="ar-S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هو التبول اللاإرادي أثناء النوم، ويحدث عادة عند الأطفال فوق سن 3 سنوات.</a:t>
            </a:r>
          </a:p>
          <a:p>
            <a:pPr xmlns:a="http://schemas.openxmlformats.org/drawingml/2006/main" marL="0" indent="0">
              <a:buFont typeface="Century Gothic" panose="020B0502020202020204" pitchFamily="34" charset="0"/>
              <a:buAutoNum type="arabicPeriod"/>
              <a:bidi/>
            </a:pPr>
            <a:r xmlns:a="http://schemas.openxmlformats.org/drawingml/2006/main">
              <a:rPr lang="ar" altLang="ar-S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صرير الأسنان: </a:t>
            </a:r>
            <a:r xmlns:a="http://schemas.openxmlformats.org/drawingml/2006/main">
              <a:rPr lang="ar" altLang="ar-S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هو شد وطحن الأسنان.</a:t>
            </a:r>
          </a:p>
          <a:p>
            <a:pPr algn="l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6144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C3443-1AB9-42EF-B145-7DCBB1286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12192000" cy="1268016"/>
          </a:xfrm>
        </p:spPr>
        <p:txBody>
          <a:bodyPr>
            <a:normAutofit fontScale="90000"/>
          </a:bodyPr>
          <a:lstStyle/>
          <a:p>
            <a:pPr xmlns:a="http://schemas.openxmlformats.org/drawingml/2006/main" algn="l">
              <a:bidi/>
            </a:pPr>
            <a:r xmlns:a="http://schemas.openxmlformats.org/drawingml/2006/main">
              <a:rPr lang="a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طرق الحد من التشتيت البيئي:</a:t>
            </a:r>
            <a:br xmlns:a="http://schemas.openxmlformats.org/drawingml/2006/main"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xmlns:a="http://schemas.openxmlformats.org/drawingml/2006/main"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5121CB-316D-4B12-B2FE-1909F09607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" y="1420416"/>
            <a:ext cx="12009120" cy="5361384"/>
          </a:xfrm>
        </p:spPr>
        <p:txBody>
          <a:bodyPr>
            <a:normAutofit/>
          </a:bodyPr>
          <a:lstStyle/>
          <a:p>
            <a:pPr xmlns:a="http://schemas.openxmlformats.org/drawingml/2006/main">
              <a:spcBef>
                <a:spcPts val="1350"/>
              </a:spcBef>
              <a:buFont typeface="+mj-lt"/>
              <a:buAutoNum type="arabicPeriod"/>
              <a:defRPr/>
              <a:bidi/>
            </a:pPr>
            <a:r xmlns:a="http://schemas.openxmlformats.org/drawingml/2006/main">
              <a:rPr lang="a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أغلق باب غرفة العميل.</a:t>
            </a:r>
          </a:p>
          <a:p>
            <a:pPr xmlns:a="http://schemas.openxmlformats.org/drawingml/2006/main">
              <a:spcBef>
                <a:spcPts val="1350"/>
              </a:spcBef>
              <a:buFont typeface="+mj-lt"/>
              <a:buAutoNum type="arabicPeriod"/>
              <a:defRPr/>
              <a:bidi/>
            </a:pPr>
            <a:r xmlns:a="http://schemas.openxmlformats.org/drawingml/2006/main">
              <a:rPr lang="a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سحب الستائر حول سرير العميل.</a:t>
            </a:r>
          </a:p>
          <a:p>
            <a:pPr xmlns:a="http://schemas.openxmlformats.org/drawingml/2006/main">
              <a:spcBef>
                <a:spcPts val="1350"/>
              </a:spcBef>
              <a:buFont typeface="+mj-lt"/>
              <a:buAutoNum type="arabicPeriod"/>
              <a:defRPr/>
              <a:bidi/>
            </a:pPr>
            <a:r xmlns:a="http://schemas.openxmlformats.org/drawingml/2006/main">
              <a:rPr lang="a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توفير موسيقى ناعمة.</a:t>
            </a:r>
          </a:p>
          <a:p>
            <a:pPr xmlns:a="http://schemas.openxmlformats.org/drawingml/2006/main">
              <a:spcBef>
                <a:spcPts val="1350"/>
              </a:spcBef>
              <a:buFont typeface="+mj-lt"/>
              <a:buAutoNum type="arabicPeriod"/>
              <a:defRPr/>
              <a:bidi/>
            </a:pPr>
            <a:r xmlns:a="http://schemas.openxmlformats.org/drawingml/2006/main">
              <a:rPr lang="a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تقليل أو القضاء على البرق.</a:t>
            </a:r>
          </a:p>
          <a:p>
            <a:pPr xmlns:a="http://schemas.openxmlformats.org/drawingml/2006/main">
              <a:spcBef>
                <a:spcPts val="1350"/>
              </a:spcBef>
              <a:buFont typeface="+mj-lt"/>
              <a:buAutoNum type="arabicPeriod"/>
              <a:defRPr/>
              <a:bidi/>
            </a:pPr>
            <a:r xmlns:a="http://schemas.openxmlformats.org/drawingml/2006/main">
              <a:rPr lang="a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تقليل كمية ونوع المحفزات (على سبيل المثال التلفزيون، والمحادثات مع الموظفين).</a:t>
            </a:r>
          </a:p>
          <a:p>
            <a:pPr xmlns:a="http://schemas.openxmlformats.org/drawingml/2006/main">
              <a:spcBef>
                <a:spcPts val="1350"/>
              </a:spcBef>
              <a:buFont typeface="+mj-lt"/>
              <a:buAutoNum type="arabicPeriod"/>
              <a:defRPr/>
              <a:bidi/>
            </a:pPr>
            <a:r xmlns:a="http://schemas.openxmlformats.org/drawingml/2006/main">
              <a:rPr lang="a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ضع العميل مع زميل سكن متوافق.</a:t>
            </a:r>
          </a:p>
          <a:p>
            <a:pPr algn="l" rtl="0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7585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57DF9-DAE8-482A-9A73-77C72DBFD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152400"/>
            <a:ext cx="9052560" cy="1268016"/>
          </a:xfrm>
        </p:spPr>
        <p:txBody>
          <a:bodyPr>
            <a:noAutofit/>
          </a:bodyPr>
          <a:lstStyle/>
          <a:p>
            <a:br xmlns:a="http://schemas.openxmlformats.org/drawingml/2006/main"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 xmlns:a="http://schemas.openxmlformats.org/drawingml/2006/main">
              <a:rPr lang="ar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إجراءات السلامة للنوم:</a:t>
            </a:r>
            <a:br xmlns:a="http://schemas.openxmlformats.org/drawingml/2006/main"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xmlns:a="http://schemas.openxmlformats.org/drawingml/2006/main" lang="en-US" sz="6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FAD570-AE86-4BDE-9C21-3F703D09E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354" y="1524001"/>
            <a:ext cx="11704320" cy="5181599"/>
          </a:xfrm>
        </p:spPr>
        <p:txBody>
          <a:bodyPr>
            <a:noAutofit/>
          </a:bodyPr>
          <a:lstStyle/>
          <a:p>
            <a:pPr xmlns:a="http://schemas.openxmlformats.org/drawingml/2006/main" marL="400050" indent="-334566">
              <a:spcBef>
                <a:spcPts val="1350"/>
              </a:spcBef>
              <a:buFont typeface="+mj-lt"/>
              <a:buAutoNum type="arabicPeriod"/>
              <a:defRPr/>
              <a:bidi/>
            </a:pPr>
            <a:r xmlns:a="http://schemas.openxmlformats.org/drawingml/2006/main">
              <a:rPr lang="a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استخدم ضوء الليل.</a:t>
            </a:r>
          </a:p>
          <a:p>
            <a:pPr xmlns:a="http://schemas.openxmlformats.org/drawingml/2006/main" marL="400050" indent="-334566">
              <a:spcBef>
                <a:spcPts val="1350"/>
              </a:spcBef>
              <a:buFont typeface="+mj-lt"/>
              <a:buAutoNum type="arabicPeriod"/>
              <a:defRPr/>
              <a:bidi/>
            </a:pPr>
            <a:r xmlns:a="http://schemas.openxmlformats.org/drawingml/2006/main">
              <a:rPr lang="a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ضع السرير في وضع منخفض.</a:t>
            </a:r>
          </a:p>
          <a:p>
            <a:pPr xmlns:a="http://schemas.openxmlformats.org/drawingml/2006/main" marL="400050" indent="-334566">
              <a:spcBef>
                <a:spcPts val="1350"/>
              </a:spcBef>
              <a:buFont typeface="+mj-lt"/>
              <a:buAutoNum type="arabicPeriod"/>
              <a:defRPr/>
              <a:bidi/>
            </a:pPr>
            <a:r xmlns:a="http://schemas.openxmlformats.org/drawingml/2006/main">
              <a:rPr lang="a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استخدم القضبان الجانبية إذا كان ذلك مناسبًا.</a:t>
            </a:r>
          </a:p>
          <a:p>
            <a:pPr xmlns:a="http://schemas.openxmlformats.org/drawingml/2006/main" marL="400050" indent="-334566">
              <a:spcBef>
                <a:spcPts val="1350"/>
              </a:spcBef>
              <a:buFont typeface="+mj-lt"/>
              <a:buAutoNum type="arabicPeriod"/>
              <a:defRPr/>
              <a:bidi/>
            </a:pPr>
            <a:r xmlns:a="http://schemas.openxmlformats.org/drawingml/2006/main">
              <a:rPr lang="a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ضع جرس الاستدعاء في مكان يسهل الوصول إليه.</a:t>
            </a:r>
          </a:p>
          <a:p>
            <a:pPr xmlns:a="http://schemas.openxmlformats.org/drawingml/2006/main" marL="400050" indent="-334566">
              <a:spcBef>
                <a:spcPts val="1350"/>
              </a:spcBef>
              <a:buFont typeface="+mj-lt"/>
              <a:buAutoNum type="arabicPeriod"/>
              <a:defRPr/>
              <a:bidi/>
            </a:pPr>
            <a:r xmlns:a="http://schemas.openxmlformats.org/drawingml/2006/main">
              <a:rPr lang="a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قم بإرشاد العميل الذي لديه سائل وريدي حول كيفية التحرك.</a:t>
            </a:r>
          </a:p>
          <a:p>
            <a:pPr xmlns:a="http://schemas.openxmlformats.org/drawingml/2006/main" marL="400050" indent="-334566">
              <a:spcBef>
                <a:spcPts val="1350"/>
              </a:spcBef>
              <a:buFont typeface="+mj-lt"/>
              <a:buAutoNum type="arabicPeriod"/>
              <a:defRPr/>
              <a:bidi/>
            </a:pPr>
            <a:r xmlns:a="http://schemas.openxmlformats.org/drawingml/2006/main">
              <a:rPr lang="a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توفير أنابيب طويلة بما يكفي للسماح للعميل بالتحرك.</a:t>
            </a:r>
          </a:p>
          <a:p>
            <a:pPr algn="l" rtl="0"/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8676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0BF47-C64D-49DD-9607-12745AF57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7595" y="1026941"/>
            <a:ext cx="7704403" cy="3671668"/>
          </a:xfrm>
        </p:spPr>
        <p:txBody>
          <a:bodyPr>
            <a:normAutofit fontScale="90000"/>
          </a:bodyPr>
          <a:lstStyle/>
          <a:p>
            <a:pPr xmlns:a="http://schemas.openxmlformats.org/drawingml/2006/main" algn="ctr">
              <a:bidi/>
            </a:pPr>
            <a:br xmlns:a="http://schemas.openxmlformats.org/drawingml/2006/main">
              <a:rPr lang="en-US" sz="8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 xmlns:a="http://schemas.openxmlformats.org/drawingml/2006/main">
              <a:rPr lang="ar" sz="8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إدارة الألم</a:t>
            </a:r>
            <a:br xmlns:a="http://schemas.openxmlformats.org/drawingml/2006/main">
              <a:rPr lang="en-US" sz="8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xmlns:a="http://schemas.openxmlformats.org/drawingml/2006/main" lang="en-US" sz="8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BCBE1C-26C3-4E5B-AB52-CF1909D18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4487594" cy="696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5802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2ABCF-FD8C-46A8-980D-59386B64D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304800"/>
            <a:ext cx="8672732" cy="994172"/>
          </a:xfrm>
        </p:spPr>
        <p:txBody>
          <a:bodyPr>
            <a:noAutofit/>
          </a:bodyPr>
          <a:lstStyle/>
          <a:p>
            <a:br xmlns:a="http://schemas.openxmlformats.org/drawingml/2006/main"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 xmlns:a="http://schemas.openxmlformats.org/drawingml/2006/main">
              <a:rPr lang="ar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إدارة الألم</a:t>
            </a:r>
            <a:br xmlns:a="http://schemas.openxmlformats.org/drawingml/2006/main">
              <a:rPr 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xmlns:a="http://schemas.openxmlformats.org/drawingml/2006/main" lang="en-US" sz="5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46840-5003-4084-8F18-CB13D24ED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474" y="1447799"/>
            <a:ext cx="11985674" cy="5290625"/>
          </a:xfrm>
        </p:spPr>
        <p:txBody>
          <a:bodyPr>
            <a:normAutofit fontScale="92500" lnSpcReduction="10000"/>
          </a:bodyPr>
          <a:lstStyle/>
          <a:p>
            <a:pPr xmlns:a="http://schemas.openxmlformats.org/drawingml/2006/main" algn="l" rtl="0">
              <a:lnSpc>
                <a:spcPct val="110000"/>
              </a:lnSpc>
              <a:bidi/>
            </a:pPr>
            <a:r xmlns:a="http://schemas.openxmlformats.org/drawingml/2006/main">
              <a:rPr lang="ar" sz="36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يعتمد تقييم الألم عند الأطفال على مرحلة التعاون والنمو التي يمر بها الطفل.</a:t>
            </a:r>
          </a:p>
          <a:p>
            <a:pPr xmlns:a="http://schemas.openxmlformats.org/drawingml/2006/main" algn="l" rtl="0">
              <a:lnSpc>
                <a:spcPct val="110000"/>
              </a:lnSpc>
              <a:bidi/>
            </a:pPr>
            <a:r xmlns:a="http://schemas.openxmlformats.org/drawingml/2006/main">
              <a:rPr lang="ar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علامات الألم عند الرضع</a:t>
            </a:r>
          </a:p>
          <a:p>
            <a:pPr xmlns:a="http://schemas.openxmlformats.org/drawingml/2006/main" algn="l" rtl="0">
              <a:buFont typeface="Wingdings" panose="05000000000000000000" pitchFamily="2" charset="2"/>
              <a:buChar char="§"/>
              <a:bidi/>
            </a:pPr>
            <a:r xmlns:a="http://schemas.openxmlformats.org/drawingml/2006/main">
              <a:rPr lang="a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بكاء</a:t>
            </a:r>
          </a:p>
          <a:p>
            <a:pPr xmlns:a="http://schemas.openxmlformats.org/drawingml/2006/main" algn="l" rtl="0">
              <a:buFont typeface="Wingdings" panose="05000000000000000000" pitchFamily="2" charset="2"/>
              <a:buChar char="§"/>
              <a:bidi/>
            </a:pPr>
            <a:r xmlns:a="http://schemas.openxmlformats.org/drawingml/2006/main">
              <a:rPr lang="a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عيون مغلقة بإحكام</a:t>
            </a:r>
          </a:p>
          <a:p>
            <a:pPr xmlns:a="http://schemas.openxmlformats.org/drawingml/2006/main" algn="l" rtl="0">
              <a:buFont typeface="Wingdings" panose="05000000000000000000" pitchFamily="2" charset="2"/>
              <a:buChar char="§"/>
              <a:bidi/>
            </a:pPr>
            <a:r xmlns:a="http://schemas.openxmlformats.org/drawingml/2006/main">
              <a:rPr lang="a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الحواجب منخفضة ومتقاربة بإحكام</a:t>
            </a:r>
          </a:p>
          <a:p>
            <a:pPr xmlns:a="http://schemas.openxmlformats.org/drawingml/2006/main" algn="l" rtl="0">
              <a:buFont typeface="Wingdings" panose="05000000000000000000" pitchFamily="2" charset="2"/>
              <a:buChar char="§"/>
              <a:bidi/>
            </a:pPr>
            <a:r xmlns:a="http://schemas.openxmlformats.org/drawingml/2006/main">
              <a:rPr lang="a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جسم صلب</a:t>
            </a:r>
          </a:p>
          <a:p>
            <a:pPr xmlns:a="http://schemas.openxmlformats.org/drawingml/2006/main" algn="l" rtl="0">
              <a:buFont typeface="Wingdings" panose="05000000000000000000" pitchFamily="2" charset="2"/>
              <a:buChar char="§"/>
              <a:bidi/>
            </a:pPr>
            <a:r xmlns:a="http://schemas.openxmlformats.org/drawingml/2006/main">
              <a:rPr lang="a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الضرب بالسياط</a:t>
            </a:r>
          </a:p>
          <a:p>
            <a:pPr xmlns:a="http://schemas.openxmlformats.org/drawingml/2006/main" algn="l" rtl="0">
              <a:buFont typeface="Wingdings" panose="05000000000000000000" pitchFamily="2" charset="2"/>
              <a:buChar char="§"/>
              <a:bidi/>
            </a:pPr>
            <a:r xmlns:a="http://schemas.openxmlformats.org/drawingml/2006/main">
              <a:rPr lang="a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زيادة في معدل ضربات القلب</a:t>
            </a:r>
          </a:p>
          <a:p>
            <a:pPr algn="l" rtl="0">
              <a:lnSpc>
                <a:spcPct val="110000"/>
              </a:lnSpc>
            </a:pPr>
            <a:endParaRPr lang="en-US" sz="3600" dirty="0">
              <a:solidFill>
                <a:srgbClr val="2021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6584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EFA00-644D-4014-9EED-C55149927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324"/>
            <a:ext cx="11999742" cy="1268016"/>
          </a:xfrm>
        </p:spPr>
        <p:txBody>
          <a:bodyPr>
            <a:normAutofit/>
          </a:bodyPr>
          <a:lstStyle/>
          <a:p>
            <a:pPr xmlns:a="http://schemas.openxmlformats.org/drawingml/2006/main" algn="ctr">
              <a:bidi/>
            </a:pPr>
            <a:r xmlns:a="http://schemas.openxmlformats.org/drawingml/2006/main">
              <a:rPr lang="ar" sz="405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علامات الألم عند الأطفال الصغار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C158D-D4EB-4DD5-9E9A-FCE5DB2C9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83212"/>
            <a:ext cx="11704319" cy="5546188"/>
          </a:xfrm>
        </p:spPr>
        <p:txBody>
          <a:bodyPr>
            <a:normAutofit/>
          </a:bodyPr>
          <a:lstStyle/>
          <a:p>
            <a:pPr xmlns:a="http://schemas.openxmlformats.org/drawingml/2006/main">
              <a:lnSpc>
                <a:spcPct val="110000"/>
              </a:lnSpc>
              <a:bidi/>
            </a:pPr>
            <a:r xmlns:a="http://schemas.openxmlformats.org/drawingml/2006/main">
              <a:rPr lang="a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التعبير عن الألم لفظيا</a:t>
            </a:r>
          </a:p>
          <a:p>
            <a:pPr xmlns:a="http://schemas.openxmlformats.org/drawingml/2006/main" algn="l" rtl="0">
              <a:lnSpc>
                <a:spcPct val="110000"/>
              </a:lnSpc>
              <a:buFont typeface="Arial" panose="020B0604020202020204" pitchFamily="34" charset="0"/>
              <a:buChar char="•"/>
              <a:bidi/>
            </a:pPr>
            <a:r xmlns:a="http://schemas.openxmlformats.org/drawingml/2006/main">
              <a:rPr lang="a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ضرب الأطراف</a:t>
            </a:r>
          </a:p>
          <a:p>
            <a:pPr xmlns:a="http://schemas.openxmlformats.org/drawingml/2006/main" algn="l" rtl="0">
              <a:lnSpc>
                <a:spcPct val="110000"/>
              </a:lnSpc>
              <a:buFont typeface="Arial" panose="020B0604020202020204" pitchFamily="34" charset="0"/>
              <a:buChar char="•"/>
              <a:bidi/>
            </a:pPr>
            <a:r xmlns:a="http://schemas.openxmlformats.org/drawingml/2006/main">
              <a:rPr lang="a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البكاء بصوت عالي</a:t>
            </a:r>
          </a:p>
          <a:p>
            <a:pPr xmlns:a="http://schemas.openxmlformats.org/drawingml/2006/main" algn="l" rtl="0">
              <a:lnSpc>
                <a:spcPct val="110000"/>
              </a:lnSpc>
              <a:buFont typeface="Arial" panose="020B0604020202020204" pitchFamily="34" charset="0"/>
              <a:buChar char="•"/>
              <a:bidi/>
            </a:pPr>
            <a:r xmlns:a="http://schemas.openxmlformats.org/drawingml/2006/main">
              <a:rPr lang="a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صراخ</a:t>
            </a:r>
          </a:p>
          <a:p>
            <a:pPr xmlns:a="http://schemas.openxmlformats.org/drawingml/2006/main" algn="l" rtl="0">
              <a:lnSpc>
                <a:spcPct val="110000"/>
              </a:lnSpc>
              <a:buFont typeface="Arial" panose="020B0604020202020204" pitchFamily="34" charset="0"/>
              <a:buChar char="•"/>
              <a:bidi/>
            </a:pPr>
            <a:r xmlns:a="http://schemas.openxmlformats.org/drawingml/2006/main">
              <a:rPr lang="a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عدم التعاون</a:t>
            </a:r>
          </a:p>
          <a:p>
            <a:pPr xmlns:a="http://schemas.openxmlformats.org/drawingml/2006/main" algn="l" rtl="0">
              <a:lnSpc>
                <a:spcPct val="110000"/>
              </a:lnSpc>
              <a:buFont typeface="Arial" panose="020B0604020202020204" pitchFamily="34" charset="0"/>
              <a:buChar char="•"/>
              <a:bidi/>
            </a:pPr>
            <a:r xmlns:a="http://schemas.openxmlformats.org/drawingml/2006/main">
              <a:rPr lang="a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جس (فحص باليدين) مصدر الألم</a:t>
            </a:r>
          </a:p>
          <a:p>
            <a:pPr xmlns:a="http://schemas.openxmlformats.org/drawingml/2006/main" algn="l" rtl="0">
              <a:lnSpc>
                <a:spcPct val="110000"/>
              </a:lnSpc>
              <a:buFont typeface="Arial" panose="020B0604020202020204" pitchFamily="34" charset="0"/>
              <a:buChar char="•"/>
              <a:bidi/>
            </a:pPr>
            <a:r xmlns:a="http://schemas.openxmlformats.org/drawingml/2006/main">
              <a:rPr lang="a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طلب التعزية</a:t>
            </a:r>
          </a:p>
          <a:p>
            <a:pPr xmlns:a="http://schemas.openxmlformats.org/drawingml/2006/main" algn="l" rtl="0">
              <a:lnSpc>
                <a:spcPct val="110000"/>
              </a:lnSpc>
              <a:buFont typeface="Arial" panose="020B0604020202020204" pitchFamily="34" charset="0"/>
              <a:buChar char="•"/>
              <a:bidi/>
            </a:pPr>
            <a:r xmlns:a="http://schemas.openxmlformats.org/drawingml/2006/main">
              <a:rPr lang="a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التشبث بشخص مهم</a:t>
            </a:r>
          </a:p>
          <a:p>
            <a:pPr algn="l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860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17638"/>
          </a:xfrm>
        </p:spPr>
        <p:txBody>
          <a:bodyPr>
            <a:noAutofit/>
          </a:bodyPr>
          <a:lstStyle/>
          <a:p>
            <a:br xmlns:a="http://schemas.openxmlformats.org/drawingml/2006/main"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br xmlns:a="http://schemas.openxmlformats.org/drawingml/2006/main"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 xmlns:a="http://schemas.openxmlformats.org/drawingml/2006/main">
              <a:rPr lang="ar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أنواع التهاب الجلد: </a:t>
            </a:r>
            <a:r xmlns:a="http://schemas.openxmlformats.org/drawingml/2006/main">
              <a:rPr lang="ar" sz="4800" b="1" dirty="0" err="1">
                <a:latin typeface="Times New Roman" pitchFamily="18" charset="0"/>
                <a:cs typeface="Times New Roman" pitchFamily="18" charset="0"/>
              </a:rPr>
              <a:t>أ. </a:t>
            </a:r>
            <a:r xmlns:a="http://schemas.openxmlformats.org/drawingml/2006/main">
              <a:rPr lang="ar" sz="4800" b="1" dirty="0">
                <a:latin typeface="Times New Roman" pitchFamily="18" charset="0"/>
                <a:cs typeface="Times New Roman" pitchFamily="18" charset="0"/>
              </a:rPr>
              <a:t>التهاب الجلد التماسي</a:t>
            </a:r>
            <a:br xmlns:a="http://schemas.openxmlformats.org/drawingml/2006/main">
              <a:rPr lang="en-US" sz="6000" b="1" dirty="0">
                <a:latin typeface="Times New Roman" pitchFamily="18" charset="0"/>
                <a:cs typeface="Times New Roman" pitchFamily="18" charset="0"/>
              </a:rPr>
            </a:br>
            <a:br xmlns:a="http://schemas.openxmlformats.org/drawingml/2006/main"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xmlns:a="http://schemas.openxmlformats.org/drawingml/2006/main" lang="en-US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12072729" cy="5287961"/>
          </a:xfrm>
        </p:spPr>
        <p:txBody>
          <a:bodyPr>
            <a:normAutofit fontScale="85000" lnSpcReduction="20000"/>
          </a:bodyPr>
          <a:lstStyle/>
          <a:p>
            <a:pPr xmlns:a="http://schemas.openxmlformats.org/drawingml/2006/main" algn="justLow">
              <a:lnSpc>
                <a:spcPct val="120000"/>
              </a:lnSpc>
              <a:buFont typeface="Wingdings" panose="05000000000000000000" pitchFamily="2" charset="2"/>
              <a:buChar char="q"/>
              <a:bidi/>
            </a:pPr>
            <a:r xmlns:a="http://schemas.openxmlformats.org/drawingml/2006/main">
              <a:rPr lang="ar" sz="5200" dirty="0">
                <a:latin typeface="Times New Roman" pitchFamily="18" charset="0"/>
                <a:cs typeface="Times New Roman" pitchFamily="18" charset="0"/>
              </a:rPr>
              <a:t>التهاب الجلد الناجم عن الاتصال المباشر مع مادة مهيجة خارجية.</a:t>
            </a:r>
          </a:p>
          <a:p>
            <a:pPr xmlns:a="http://schemas.openxmlformats.org/drawingml/2006/main" algn="justLow">
              <a:lnSpc>
                <a:spcPct val="120000"/>
              </a:lnSpc>
              <a:buFont typeface="Wingdings" panose="05000000000000000000" pitchFamily="2" charset="2"/>
              <a:buChar char="q"/>
              <a:bidi/>
            </a:pPr>
            <a:r xmlns:a="http://schemas.openxmlformats.org/drawingml/2006/main">
              <a:rPr lang="ar" sz="5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المواد المسببة للحساسية الشائعة المرتبطة بالتهاب الجلد التماسي</a:t>
            </a:r>
            <a:endParaRPr xmlns:a="http://schemas.openxmlformats.org/drawingml/2006/main" lang="en-US" sz="5200" dirty="0">
              <a:latin typeface="Times New Roman" pitchFamily="18" charset="0"/>
              <a:cs typeface="Times New Roman" pitchFamily="18" charset="0"/>
            </a:endParaRPr>
          </a:p>
          <a:p>
            <a:pPr xmlns:a="http://schemas.openxmlformats.org/drawingml/2006/main" lvl="0" algn="justLow">
              <a:lnSpc>
                <a:spcPct val="120000"/>
              </a:lnSpc>
              <a:bidi/>
            </a:pPr>
            <a:r xmlns:a="http://schemas.openxmlformats.org/drawingml/2006/main">
              <a:rPr lang="ar" sz="5200" dirty="0">
                <a:latin typeface="Times New Roman" pitchFamily="18" charset="0"/>
                <a:cs typeface="Times New Roman" pitchFamily="18" charset="0"/>
              </a:rPr>
              <a:t>اللبلاب السام، البلوط، السماق، الكوبالت، النحاس، الكروم، الذهب، الزئبق، النيكل، الزنك، المضادات الحيوية، المخدرات الموضعية</a:t>
            </a:r>
          </a:p>
          <a:p>
            <a:pPr algn="justLow">
              <a:lnSpc>
                <a:spcPct val="100000"/>
              </a:lnSpc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16574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EFA00-644D-4014-9EED-C55149927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43" y="1"/>
            <a:ext cx="11605846" cy="914399"/>
          </a:xfrm>
        </p:spPr>
        <p:txBody>
          <a:bodyPr>
            <a:noAutofit/>
          </a:bodyPr>
          <a:lstStyle/>
          <a:p>
            <a:br xmlns:a="http://schemas.openxmlformats.org/drawingml/2006/main"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 xmlns:a="http://schemas.openxmlformats.org/drawingml/2006/main">
              <a:rPr lang="a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علامات الألم عند الأطفال في سن المدرسة</a:t>
            </a:r>
            <a:br xmlns:a="http://schemas.openxmlformats.org/drawingml/2006/main"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xmlns:a="http://schemas.openxmlformats.org/drawingml/2006/main" 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BC158D-D4EB-4DD5-9E9A-FCE5DB2C9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083" y="914400"/>
            <a:ext cx="11741834" cy="5791200"/>
          </a:xfrm>
        </p:spPr>
        <p:txBody>
          <a:bodyPr>
            <a:normAutofit/>
          </a:bodyPr>
          <a:lstStyle/>
          <a:p>
            <a:pPr xmlns:a="http://schemas.openxmlformats.org/drawingml/2006/main" algn="l" rtl="0">
              <a:buFont typeface="Wingdings" panose="05000000000000000000" pitchFamily="2" charset="2"/>
              <a:buChar char="§"/>
              <a:bidi/>
            </a:pPr>
            <a:r xmlns:a="http://schemas.openxmlformats.org/drawingml/2006/main">
              <a:rPr lang="ar" sz="44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التأخير ومحاولة التحدث للخروج من الموقف الذي من المتوقع أن يحدث فيه الألم</a:t>
            </a:r>
          </a:p>
          <a:p>
            <a:pPr xmlns:a="http://schemas.openxmlformats.org/drawingml/2006/main" algn="l" rtl="0">
              <a:buFont typeface="Wingdings" panose="05000000000000000000" pitchFamily="2" charset="2"/>
              <a:buChar char="§"/>
              <a:bidi/>
            </a:pPr>
            <a:r xmlns:a="http://schemas.openxmlformats.org/drawingml/2006/main">
              <a:rPr lang="ar" sz="44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وجود تصلب عضلي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4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علامات الألم عند المراهقين</a:t>
            </a:r>
          </a:p>
          <a:p>
            <a:pPr xmlns:a="http://schemas.openxmlformats.org/drawingml/2006/main" algn="l" rtl="0">
              <a:buFont typeface="Wingdings" panose="05000000000000000000" pitchFamily="2" charset="2"/>
              <a:buChar char="§"/>
              <a:bidi/>
            </a:pPr>
            <a:r xmlns:a="http://schemas.openxmlformats.org/drawingml/2006/main">
              <a:rPr lang="ar" sz="44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توتر العضلات ولكن مع السيطرة</a:t>
            </a:r>
          </a:p>
          <a:p>
            <a:pPr xmlns:a="http://schemas.openxmlformats.org/drawingml/2006/main" algn="l" rtl="0">
              <a:buFont typeface="Wingdings" panose="05000000000000000000" pitchFamily="2" charset="2"/>
              <a:buChar char="§"/>
              <a:bidi/>
            </a:pPr>
            <a:r xmlns:a="http://schemas.openxmlformats.org/drawingml/2006/main">
              <a:rPr lang="ar" sz="44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التعبيرات اللفظية والوصف</a:t>
            </a:r>
          </a:p>
          <a:p>
            <a:pPr algn="l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4359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C3950-0524-4F91-A9B9-57CD4360A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28600"/>
            <a:ext cx="7886700" cy="994172"/>
          </a:xfrm>
        </p:spPr>
        <p:txBody>
          <a:bodyPr>
            <a:normAutofit/>
          </a:bodyPr>
          <a:lstStyle/>
          <a:p>
            <a:r xmlns:a="http://schemas.openxmlformats.org/drawingml/2006/main">
              <a:rPr lang="ar" sz="405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مقاييس الألم</a:t>
            </a:r>
            <a:endParaRPr xmlns:a="http://schemas.openxmlformats.org/drawingml/2006/main" lang="en-US" sz="405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08562-BDC1-4B62-9A54-1F3E27CE9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9750" y="1295400"/>
            <a:ext cx="8572500" cy="5334000"/>
          </a:xfrm>
        </p:spPr>
        <p:txBody>
          <a:bodyPr/>
          <a:lstStyle/>
          <a:p>
            <a:pPr xmlns:a="http://schemas.openxmlformats.org/drawingml/2006/main" algn="l">
              <a:bidi/>
            </a:pPr>
            <a:r xmlns:a="http://schemas.openxmlformats.org/drawingml/2006/main">
              <a:rPr lang="ar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مقياس تقييم الألم لوونغ-بيكر</a:t>
            </a:r>
          </a:p>
          <a:p>
            <a:pPr algn="l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4ABB86-2DC9-487D-9558-6855C7AD2E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286" y="1814733"/>
            <a:ext cx="11605846" cy="455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2389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94E94-C22A-431C-A247-8D5030F0A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 xmlns:a="http://schemas.openxmlformats.org/drawingml/2006/main">
              <a:rPr lang="a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مقياس تناظري مرئي</a:t>
            </a:r>
            <a:br xmlns:a="http://schemas.openxmlformats.org/drawingml/2006/main"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xmlns:a="http://schemas.openxmlformats.org/drawingml/2006/main"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0D96D-A05A-400E-9FC8-E41233CD03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br>
              <a:rPr lang="en-US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FAB0DD-0ECF-4279-A1AE-4459FD142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692" y="1441191"/>
            <a:ext cx="11408899" cy="44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2048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F1DAB-F9EF-4799-A369-FEAF5C3E5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803"/>
            <a:ext cx="12056011" cy="1268016"/>
          </a:xfrm>
        </p:spPr>
        <p:txBody>
          <a:bodyPr>
            <a:normAutofit fontScale="90000"/>
          </a:bodyPr>
          <a:lstStyle/>
          <a:p>
            <a:pPr xmlns:a="http://schemas.openxmlformats.org/drawingml/2006/main" algn="ctr">
              <a:bidi/>
            </a:pPr>
            <a:r xmlns:a="http://schemas.openxmlformats.org/drawingml/2006/main">
              <a:rPr lang="ar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 xmlns:a="http://schemas.openxmlformats.org/drawingml/2006/main">
              <a:rPr lang="en-US" b="0" i="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 xmlns:a="http://schemas.openxmlformats.org/drawingml/2006/main">
              <a:rPr lang="ar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مقياس FLACC </a:t>
            </a:r>
            <a:r xmlns:a="http://schemas.openxmlformats.org/drawingml/2006/main">
              <a:rPr lang="ar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أو </a:t>
            </a:r>
            <a:r xmlns:a="http://schemas.openxmlformats.org/drawingml/2006/main">
              <a:rPr lang="ar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مقياس الوجه والساقين والنشاط والبكاء والقدرة على التعزية</a:t>
            </a:r>
            <a:r xmlns:a="http://schemas.openxmlformats.org/drawingml/2006/main">
              <a:rPr lang="ar" b="0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 xmlns:a="http://schemas.openxmlformats.org/drawingml/2006/main"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xmlns:a="http://schemas.openxmlformats.org/drawingml/2006/main"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B928AF-8D7B-4DAD-A588-7BAF2789E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2650" y="2125267"/>
            <a:ext cx="7886700" cy="74718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AD3F59-2507-41D7-AE06-25E944486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7800"/>
            <a:ext cx="1170432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2400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2F381-310D-44CD-AA25-7F2184502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098" y="1"/>
            <a:ext cx="10917702" cy="1690688"/>
          </a:xfrm>
        </p:spPr>
        <p:txBody>
          <a:bodyPr>
            <a:normAutofit fontScale="90000"/>
          </a:bodyPr>
          <a:lstStyle/>
          <a:p>
            <a:pPr xmlns:a="http://schemas.openxmlformats.org/drawingml/2006/main" algn="ctr">
              <a:bidi/>
            </a:pPr>
            <a:r xmlns:a="http://schemas.openxmlformats.org/drawingml/2006/main">
              <a:rPr lang="ar" sz="6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إدارة الألم</a:t>
            </a:r>
            <a:br xmlns:a="http://schemas.openxmlformats.org/drawingml/2006/main">
              <a:rPr lang="en-US" sz="5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xmlns:a="http://schemas.openxmlformats.org/drawingml/2006/main"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2537E-5B2F-478E-9073-FCEA94404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474" y="1322363"/>
            <a:ext cx="12093526" cy="5430129"/>
          </a:xfrm>
        </p:spPr>
        <p:txBody>
          <a:bodyPr>
            <a:normAutofit fontScale="85000" lnSpcReduction="20000"/>
          </a:bodyPr>
          <a:lstStyle/>
          <a:p>
            <a:pPr xmlns:a="http://schemas.openxmlformats.org/drawingml/2006/main" marL="0" indent="0" algn="l" rtl="0">
              <a:buNone/>
              <a:bidi/>
            </a:pPr>
            <a:r xmlns:a="http://schemas.openxmlformats.org/drawingml/2006/main">
              <a:rPr lang="a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أ. غير دوائي</a:t>
            </a:r>
          </a:p>
          <a:p>
            <a:pPr xmlns:a="http://schemas.openxmlformats.org/drawingml/2006/main" algn="l" rtl="0">
              <a:buFont typeface="Wingdings" panose="05000000000000000000" pitchFamily="2" charset="2"/>
              <a:buChar char="ü"/>
              <a:bidi/>
            </a:pPr>
            <a:r xmlns:a="http://schemas.openxmlformats.org/drawingml/2006/main">
              <a:rPr lang="a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العلاج عن طريق الفم بمحلول حلو المذاق (مصاصة)</a:t>
            </a:r>
          </a:p>
          <a:p>
            <a:pPr xmlns:a="http://schemas.openxmlformats.org/drawingml/2006/main" algn="l" rtl="0">
              <a:buFont typeface="Wingdings" panose="05000000000000000000" pitchFamily="2" charset="2"/>
              <a:buChar char="ü"/>
              <a:bidi/>
            </a:pPr>
            <a:r xmlns:a="http://schemas.openxmlformats.org/drawingml/2006/main">
              <a:rPr lang="a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الرضاعة الطبيعية</a:t>
            </a:r>
          </a:p>
          <a:p>
            <a:pPr xmlns:a="http://schemas.openxmlformats.org/drawingml/2006/main" algn="l" rtl="0">
              <a:buFont typeface="Wingdings" panose="05000000000000000000" pitchFamily="2" charset="2"/>
              <a:buChar char="ü"/>
              <a:bidi/>
            </a:pPr>
            <a:r xmlns:a="http://schemas.openxmlformats.org/drawingml/2006/main">
              <a:rPr lang="a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العناية من الجلد إلى الجلد (رعاية الكنغر)</a:t>
            </a:r>
          </a:p>
          <a:p>
            <a:pPr xmlns:a="http://schemas.openxmlformats.org/drawingml/2006/main" algn="l" rtl="0">
              <a:buFont typeface="Wingdings" panose="05000000000000000000" pitchFamily="2" charset="2"/>
              <a:buChar char="ü"/>
              <a:bidi/>
            </a:pPr>
            <a:r xmlns:a="http://schemas.openxmlformats.org/drawingml/2006/main">
              <a:rPr lang="a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هز الطفل بلطف</a:t>
            </a:r>
          </a:p>
          <a:p>
            <a:pPr xmlns:a="http://schemas.openxmlformats.org/drawingml/2006/main" algn="l" rtl="0">
              <a:buFont typeface="Wingdings" panose="05000000000000000000" pitchFamily="2" charset="2"/>
              <a:buChar char="ü"/>
              <a:bidi/>
            </a:pPr>
            <a:r xmlns:a="http://schemas.openxmlformats.org/drawingml/2006/main">
              <a:rPr lang="a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التقميط</a:t>
            </a:r>
          </a:p>
          <a:p>
            <a:pPr xmlns:a="http://schemas.openxmlformats.org/drawingml/2006/main" marL="0" indent="0" algn="l" rtl="0">
              <a:buNone/>
              <a:bidi/>
            </a:pPr>
            <a:r xmlns:a="http://schemas.openxmlformats.org/drawingml/2006/main">
              <a:rPr lang="a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ب. الدوائية</a:t>
            </a:r>
          </a:p>
          <a:p>
            <a:pPr xmlns:a="http://schemas.openxmlformats.org/drawingml/2006/main" algn="l" rtl="0">
              <a:bidi/>
            </a:pPr>
            <a:r xmlns:a="http://schemas.openxmlformats.org/drawingml/2006/main">
              <a:rPr lang="a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مسكنات الألم: الباراسيتامول، مضادات الالتهاب غير الستيرويدية،</a:t>
            </a:r>
          </a:p>
          <a:p>
            <a:pPr xmlns:a="http://schemas.openxmlformats.org/drawingml/2006/main" algn="l" rtl="0">
              <a:bidi/>
            </a:pPr>
            <a:r xmlns:a="http://schemas.openxmlformats.org/drawingml/2006/main">
              <a:rPr lang="ar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المواد الأفيونية: الكودايين والمورفين</a:t>
            </a:r>
          </a:p>
          <a:p>
            <a:pPr algn="l" rtl="0">
              <a:buFont typeface="Arial" panose="020B0604020202020204" pitchFamily="34" charset="0"/>
              <a:buChar char="•"/>
            </a:pP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buFont typeface="Arial" panose="020B0604020202020204" pitchFamily="34" charset="0"/>
              <a:buChar char="•"/>
            </a:pP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buFont typeface="Arial" panose="020B0604020202020204" pitchFamily="34" charset="0"/>
              <a:buChar char="•"/>
            </a:pP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1495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0BF47-C64D-49DD-9607-12745AF57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7595" y="1026941"/>
            <a:ext cx="7704403" cy="3671668"/>
          </a:xfrm>
        </p:spPr>
        <p:txBody>
          <a:bodyPr>
            <a:normAutofit fontScale="90000"/>
          </a:bodyPr>
          <a:lstStyle/>
          <a:p>
            <a:pPr xmlns:a="http://schemas.openxmlformats.org/drawingml/2006/main" algn="ctr">
              <a:bidi/>
            </a:pPr>
            <a:br xmlns:a="http://schemas.openxmlformats.org/drawingml/2006/main">
              <a:rPr lang="en-US" sz="8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 xmlns:a="http://schemas.openxmlformats.org/drawingml/2006/main">
              <a:rPr lang="ar" sz="8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متلازمة موت الرضيع المفاجئ</a:t>
            </a:r>
            <a:br xmlns:a="http://schemas.openxmlformats.org/drawingml/2006/main">
              <a:rPr lang="en-US" sz="8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xmlns:a="http://schemas.openxmlformats.org/drawingml/2006/main" lang="en-US" sz="8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BCBE1C-26C3-4E5B-AB52-CF1909D18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4487594" cy="696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8909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C871D-4843-4CFC-A0A8-C00A918AB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09" y="-8312"/>
            <a:ext cx="11704320" cy="1182200"/>
          </a:xfrm>
        </p:spPr>
        <p:txBody>
          <a:bodyPr>
            <a:normAutofit/>
          </a:bodyPr>
          <a:lstStyle/>
          <a:p>
            <a:pPr xmlns:a="http://schemas.openxmlformats.org/drawingml/2006/main" algn="ctr">
              <a:bidi/>
            </a:pPr>
            <a:r xmlns:a="http://schemas.openxmlformats.org/drawingml/2006/main">
              <a:rPr lang="ar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متلازمة موت الرضيع المفاجئ</a:t>
            </a:r>
            <a:endParaRPr xmlns:a="http://schemas.openxmlformats.org/drawingml/2006/main" lang="en-US" sz="8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9BF681-E652-4D77-B951-FBB17AC51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609" y="1524000"/>
            <a:ext cx="8229600" cy="5029200"/>
          </a:xfrm>
        </p:spPr>
        <p:txBody>
          <a:bodyPr>
            <a:normAutofit/>
          </a:bodyPr>
          <a:lstStyle/>
          <a:p>
            <a:pPr xmlns:a="http://schemas.openxmlformats.org/drawingml/2006/main" marL="0" indent="0" algn="ctr">
              <a:buNone/>
              <a:bidi/>
            </a:pPr>
            <a:r xmlns:a="http://schemas.openxmlformats.org/drawingml/2006/main">
              <a:rPr lang="ar" sz="45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 xmlns:a="http://schemas.openxmlformats.org/drawingml/2006/main">
              <a:rPr lang="ar" sz="60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هو موت غير مبرر، عادة أثناء النوم، لطفل رضيع يبدو بصحة جيدة ولم يتجاوز عمره عامًا واحدًا.</a:t>
            </a:r>
            <a:endParaRPr xmlns:a="http://schemas.openxmlformats.org/drawingml/2006/main" lang="en-US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E2F866-79D9-4619-A518-AC94A512C2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0459" y="1716259"/>
            <a:ext cx="3414932" cy="483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7723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43F24-0E29-4B1A-8FEE-482C0137B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42" y="76200"/>
            <a:ext cx="11985674" cy="1268016"/>
          </a:xfrm>
        </p:spPr>
        <p:txBody>
          <a:bodyPr>
            <a:normAutofit/>
          </a:bodyPr>
          <a:lstStyle/>
          <a:p>
            <a:r xmlns:a="http://schemas.openxmlformats.org/drawingml/2006/main">
              <a:rPr lang="a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أسباب متلازمة موت الرضيع المفاجئ (SIDs)</a:t>
            </a:r>
            <a:endParaRPr xmlns:a="http://schemas.openxmlformats.org/drawingml/2006/main"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F1308-37BD-4A2B-BE03-3ACB3D5EE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71601"/>
            <a:ext cx="11985674" cy="5410199"/>
          </a:xfrm>
        </p:spPr>
        <p:txBody>
          <a:bodyPr>
            <a:normAutofit/>
          </a:bodyPr>
          <a:lstStyle/>
          <a:p>
            <a:pPr xmlns:a="http://schemas.openxmlformats.org/drawingml/2006/main" marL="514350" indent="-514350" algn="l" rtl="0">
              <a:buFont typeface="+mj-lt"/>
              <a:buAutoNum type="arabicPeriod"/>
              <a:bidi/>
            </a:pPr>
            <a:r xmlns:a="http://schemas.openxmlformats.org/drawingml/2006/main">
              <a:rPr lang="ar" sz="35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السبب غير معروف</a:t>
            </a:r>
          </a:p>
          <a:p>
            <a:pPr xmlns:a="http://schemas.openxmlformats.org/drawingml/2006/main" marL="514350" indent="-514350" algn="l" rtl="0">
              <a:buFont typeface="+mj-lt"/>
              <a:buAutoNum type="arabicPeriod"/>
              <a:bidi/>
            </a:pPr>
            <a:r xmlns:a="http://schemas.openxmlformats.org/drawingml/2006/main">
              <a:rPr lang="ar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مزيج من العوامل البيئية المادية والنومية</a:t>
            </a:r>
          </a:p>
          <a:p>
            <a:pPr xmlns:a="http://schemas.openxmlformats.org/drawingml/2006/main" algn="l" rtl="0">
              <a:buFont typeface="Wingdings" panose="05000000000000000000" pitchFamily="2" charset="2"/>
              <a:buChar char="§"/>
              <a:bidi/>
            </a:pPr>
            <a:r xmlns:a="http://schemas.openxmlformats.org/drawingml/2006/main">
              <a:rPr lang="ar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تختلف هذه العوامل من طفل إلى آخر.</a:t>
            </a:r>
          </a:p>
          <a:p>
            <a:pPr xmlns:a="http://schemas.openxmlformats.org/drawingml/2006/main" algn="l" rtl="0">
              <a:buFont typeface="Wingdings" panose="05000000000000000000" pitchFamily="2" charset="2"/>
              <a:buChar char="§"/>
              <a:bidi/>
            </a:pPr>
            <a:r xmlns:a="http://schemas.openxmlformats.org/drawingml/2006/main">
              <a:rPr lang="ar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تشمل العوامل الجسدية المرتبطة بمتلازمة موت الرضيع المفاجئ ما يلي: عيوب في المخ، وانخفاض الوزن عند الولادة، والعدوى التنفسية</a:t>
            </a:r>
          </a:p>
          <a:p>
            <a:pPr xmlns:a="http://schemas.openxmlformats.org/drawingml/2006/main" algn="l" rtl="0">
              <a:buFont typeface="Wingdings" panose="05000000000000000000" pitchFamily="2" charset="2"/>
              <a:buChar char="§"/>
              <a:bidi/>
            </a:pPr>
            <a:r xmlns:a="http://schemas.openxmlformats.org/drawingml/2006/main">
              <a:rPr lang="ar" sz="35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العوامل البيئية المؤثرة على النوم: النوم على البطن أو الجانب، النوم على سطح ناعم، ارتفاع درجة الحرارة.</a:t>
            </a:r>
          </a:p>
          <a:p>
            <a:pPr xmlns:a="http://schemas.openxmlformats.org/drawingml/2006/main" marL="0" indent="0" algn="l" rtl="0">
              <a:buNone/>
              <a:bidi/>
            </a:pPr>
            <a:r xmlns:a="http://schemas.openxmlformats.org/drawingml/2006/main">
              <a:rPr lang="ar" sz="35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عوامل الخطر المتعلقة بالأم: الأم أصغر من 20 عامًا وتدخن السجائر أو تستخدم المخدرات أو الكحول</a:t>
            </a:r>
          </a:p>
          <a:p>
            <a:pPr marL="0" indent="0">
              <a:buNone/>
            </a:pPr>
            <a:endParaRPr lang="en-US" b="1" i="0" dirty="0">
              <a:solidFill>
                <a:srgbClr val="11111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b="1" i="0" dirty="0">
              <a:solidFill>
                <a:srgbClr val="11111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6990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AD356-F07E-4DE0-92A5-1D3252C27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74" y="152400"/>
            <a:ext cx="12093526" cy="1268016"/>
          </a:xfrm>
        </p:spPr>
        <p:txBody>
          <a:bodyPr>
            <a:normAutofit/>
          </a:bodyPr>
          <a:lstStyle/>
          <a:p>
            <a:r xmlns:a="http://schemas.openxmlformats.org/drawingml/2006/main">
              <a:rPr lang="a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الوقاية </a:t>
            </a:r>
            <a:r xmlns:a="http://schemas.openxmlformats.org/drawingml/2006/main">
              <a:rPr lang="a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من متلازمة موت الرضيع المفاجئ</a:t>
            </a:r>
            <a:endParaRPr xmlns:a="http://schemas.openxmlformats.org/drawingml/2006/main"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55E3F-4E4B-4F9F-BFE4-3DD52348D5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474" y="1420416"/>
            <a:ext cx="11995051" cy="5285184"/>
          </a:xfrm>
        </p:spPr>
        <p:txBody>
          <a:bodyPr>
            <a:normAutofit fontScale="92500" lnSpcReduction="10000"/>
          </a:bodyPr>
          <a:lstStyle/>
          <a:p>
            <a:pPr xmlns:a="http://schemas.openxmlformats.org/drawingml/2006/main" algn="l" rtl="0">
              <a:lnSpc>
                <a:spcPct val="110000"/>
              </a:lnSpc>
              <a:bidi/>
            </a:pPr>
            <a:r xmlns:a="http://schemas.openxmlformats.org/drawingml/2006/main">
              <a:rPr lang="ar" dirty="0">
                <a:latin typeface="Times New Roman" panose="02020603050405020304" pitchFamily="18" charset="0"/>
                <a:cs typeface="Times New Roman" panose="02020603050405020304" pitchFamily="18" charset="0"/>
              </a:rPr>
              <a:t>لا توجد طريقة مضمونة لمنع متلازمة الموت المفاجئ للرضع</a:t>
            </a:r>
          </a:p>
          <a:p>
            <a:pPr xmlns:a="http://schemas.openxmlformats.org/drawingml/2006/main">
              <a:lnSpc>
                <a:spcPct val="110000"/>
              </a:lnSpc>
              <a:bidi/>
            </a:pPr>
            <a:r xmlns:a="http://schemas.openxmlformats.org/drawingml/2006/main">
              <a:rPr lang="ar" dirty="0">
                <a:latin typeface="Times New Roman" panose="02020603050405020304" pitchFamily="18" charset="0"/>
                <a:cs typeface="Times New Roman" panose="02020603050405020304" pitchFamily="18" charset="0"/>
              </a:rPr>
              <a:t>إتباع التدابير الآمنة:</a:t>
            </a:r>
          </a:p>
          <a:p>
            <a:pPr xmlns:a="http://schemas.openxmlformats.org/drawingml/2006/main" algn="l" rtl="0">
              <a:lnSpc>
                <a:spcPct val="110000"/>
              </a:lnSpc>
              <a:buFont typeface="Wingdings" panose="05000000000000000000" pitchFamily="2" charset="2"/>
              <a:buChar char="ü"/>
              <a:bidi/>
            </a:pPr>
            <a:r xmlns:a="http://schemas.openxmlformats.org/drawingml/2006/main">
              <a:rPr lang="ar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العودة إلى النوم. ضع الطفل لينام على ظهره</a:t>
            </a:r>
          </a:p>
          <a:p>
            <a:pPr xmlns:a="http://schemas.openxmlformats.org/drawingml/2006/main" algn="l" rtl="0">
              <a:lnSpc>
                <a:spcPct val="110000"/>
              </a:lnSpc>
              <a:buFont typeface="Wingdings" panose="05000000000000000000" pitchFamily="2" charset="2"/>
              <a:buChar char="ü"/>
              <a:bidi/>
            </a:pPr>
            <a:r xmlns:a="http://schemas.openxmlformats.org/drawingml/2006/main">
              <a:rPr lang="ar" dirty="0">
                <a:latin typeface="Times New Roman" panose="02020603050405020304" pitchFamily="18" charset="0"/>
                <a:cs typeface="Times New Roman" panose="02020603050405020304" pitchFamily="18" charset="0"/>
              </a:rPr>
              <a:t>حافظ على سرير الطفل بسيطًا قدر الإمكان: قم بإزالة جميع الألعاب والحيوانات المحشوة من السرير</a:t>
            </a:r>
          </a:p>
          <a:p>
            <a:pPr xmlns:a="http://schemas.openxmlformats.org/drawingml/2006/main" algn="l" rtl="0">
              <a:lnSpc>
                <a:spcPct val="110000"/>
              </a:lnSpc>
              <a:buFont typeface="Wingdings" panose="05000000000000000000" pitchFamily="2" charset="2"/>
              <a:buChar char="ü"/>
              <a:bidi/>
            </a:pPr>
            <a:r xmlns:a="http://schemas.openxmlformats.org/drawingml/2006/main">
              <a:rPr lang="ar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اجعل الطفل ينام في غرفة الأم.</a:t>
            </a:r>
          </a:p>
          <a:p>
            <a:pPr xmlns:a="http://schemas.openxmlformats.org/drawingml/2006/main" algn="l" rtl="0">
              <a:lnSpc>
                <a:spcPct val="110000"/>
              </a:lnSpc>
              <a:buFont typeface="Wingdings" panose="05000000000000000000" pitchFamily="2" charset="2"/>
              <a:buChar char="ü"/>
              <a:bidi/>
            </a:pPr>
            <a:r xmlns:a="http://schemas.openxmlformats.org/drawingml/2006/main">
              <a:rPr lang="ar" dirty="0">
                <a:latin typeface="Times New Roman" panose="02020603050405020304" pitchFamily="18" charset="0"/>
                <a:cs typeface="Times New Roman" panose="02020603050405020304" pitchFamily="18" charset="0"/>
              </a:rPr>
              <a:t>أرضعي طفلك رضاعة طبيعية إذا كان ذلك ممكنا.</a:t>
            </a:r>
          </a:p>
          <a:p>
            <a:pPr xmlns:a="http://schemas.openxmlformats.org/drawingml/2006/main" algn="l" rtl="0">
              <a:lnSpc>
                <a:spcPct val="110000"/>
              </a:lnSpc>
              <a:buFont typeface="Wingdings" panose="05000000000000000000" pitchFamily="2" charset="2"/>
              <a:buChar char="ü"/>
              <a:bidi/>
            </a:pPr>
            <a:r xmlns:a="http://schemas.openxmlformats.org/drawingml/2006/main">
              <a:rPr lang="ar" dirty="0">
                <a:latin typeface="Times New Roman" panose="02020603050405020304" pitchFamily="18" charset="0"/>
                <a:cs typeface="Times New Roman" panose="02020603050405020304" pitchFamily="18" charset="0"/>
              </a:rPr>
              <a:t>إن مص اللهاية بدون حزام أو خيط أثناء وقت القيلولة ووقت النوم قد يقلل من خطر الإصابة بمتلازمة الموت المفاجئ للرضع.</a:t>
            </a:r>
          </a:p>
          <a:p>
            <a:pPr xmlns:a="http://schemas.openxmlformats.org/drawingml/2006/main" algn="l" rtl="0">
              <a:lnSpc>
                <a:spcPct val="110000"/>
              </a:lnSpc>
              <a:buFont typeface="Wingdings" panose="05000000000000000000" pitchFamily="2" charset="2"/>
              <a:buChar char="ü"/>
              <a:bidi/>
            </a:pPr>
            <a:r xmlns:a="http://schemas.openxmlformats.org/drawingml/2006/main">
              <a:rPr lang="ar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استخدم مرتبة ثابتة وتجنب الوسادات والبطانيات الناعمة.</a:t>
            </a:r>
          </a:p>
          <a:p>
            <a:pPr xmlns:a="http://schemas.openxmlformats.org/drawingml/2006/main" algn="l" rtl="0">
              <a:lnSpc>
                <a:spcPct val="110000"/>
              </a:lnSpc>
              <a:buFont typeface="Wingdings" panose="05000000000000000000" pitchFamily="2" charset="2"/>
              <a:buChar char="ü"/>
              <a:bidi/>
            </a:pPr>
            <a:r xmlns:a="http://schemas.openxmlformats.org/drawingml/2006/main">
              <a:rPr lang="ar" b="0" i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لا تغطي رأس الطفل</a:t>
            </a:r>
            <a:endParaRPr xmlns:a="http://schemas.openxmlformats.org/drawingml/2006/main"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7606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A4F7A-5D0E-4FC0-B7C8-2F5A8BA62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1"/>
            <a:ext cx="12191999" cy="1233727"/>
          </a:xfrm>
        </p:spPr>
        <p:txBody>
          <a:bodyPr>
            <a:normAutofit fontScale="90000"/>
          </a:bodyPr>
          <a:lstStyle/>
          <a:p>
            <a:pPr xmlns:a="http://schemas.openxmlformats.org/drawingml/2006/main" algn="ctr">
              <a:bidi/>
            </a:pPr>
            <a:br xmlns:a="http://schemas.openxmlformats.org/drawingml/2006/main">
              <a:rPr lang="en-US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 xmlns:a="http://schemas.openxmlformats.org/drawingml/2006/main">
              <a:rPr lang="ar" sz="5300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علاج </a:t>
            </a:r>
            <a:r xmlns:a="http://schemas.openxmlformats.org/drawingml/2006/main">
              <a:rPr lang="ar" sz="53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متلازمة موت الرضيع المفاجئ</a:t>
            </a:r>
            <a:br xmlns:a="http://schemas.openxmlformats.org/drawingml/2006/main">
              <a:rPr lang="en-US" b="1" i="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xmlns:a="http://schemas.openxmlformats.org/drawingml/2006/main" lang="en-US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729EAD-CDB2-4B2C-816D-45A4FC8C5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199"/>
            <a:ext cx="12192000" cy="5105399"/>
          </a:xfrm>
        </p:spPr>
        <p:txBody>
          <a:bodyPr>
            <a:normAutofit lnSpcReduction="10000"/>
          </a:bodyPr>
          <a:lstStyle/>
          <a:p>
            <a:pPr xmlns:a="http://schemas.openxmlformats.org/drawingml/2006/main" algn="l" rtl="0">
              <a:bidi/>
            </a:pPr>
            <a:r xmlns:a="http://schemas.openxmlformats.org/drawingml/2006/main">
              <a:rPr lang="ar" sz="40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لا يوجد علاج لمتلازمة الموت المفاجئ للرضع</a:t>
            </a:r>
          </a:p>
          <a:p>
            <a:pPr xmlns:a="http://schemas.openxmlformats.org/drawingml/2006/main" algn="l" rtl="0">
              <a:bidi/>
            </a:pPr>
            <a:r xmlns:a="http://schemas.openxmlformats.org/drawingml/2006/main">
              <a:rPr lang="a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التكيف والدعم</a:t>
            </a:r>
          </a:p>
          <a:p>
            <a:pPr xmlns:a="http://schemas.openxmlformats.org/drawingml/2006/main" algn="l" rtl="0">
              <a:bidi/>
            </a:pPr>
            <a:r xmlns:a="http://schemas.openxmlformats.org/drawingml/2006/main">
              <a:rPr lang="a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الدعم العاطفي من الوالدين</a:t>
            </a:r>
          </a:p>
          <a:p>
            <a:pPr xmlns:a="http://schemas.openxmlformats.org/drawingml/2006/main" algn="l" rtl="0">
              <a:bidi/>
            </a:pPr>
            <a:r xmlns:a="http://schemas.openxmlformats.org/drawingml/2006/main">
              <a:rPr lang="a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قد تشعر الأم بالذنب وكذلك الحزن،</a:t>
            </a:r>
          </a:p>
          <a:p>
            <a:pPr xmlns:a="http://schemas.openxmlformats.org/drawingml/2006/main" algn="l" rtl="0">
              <a:bidi/>
            </a:pPr>
            <a:r xmlns:a="http://schemas.openxmlformats.org/drawingml/2006/main">
              <a:rPr lang="a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يجب التعامل مع التحقيق الإلزامي للشرطة في سبب الوفاة.</a:t>
            </a:r>
          </a:p>
          <a:p>
            <a:pPr xmlns:a="http://schemas.openxmlformats.org/drawingml/2006/main" algn="l" rtl="0">
              <a:bidi/>
            </a:pPr>
            <a:r xmlns:a="http://schemas.openxmlformats.org/drawingml/2006/main">
              <a:rPr lang="ar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قد تجد الأم راحة في التحدث إلى الآباء الآخرين الذين فقدوا طفلًا متأثرًا بمتلازمة الموت المفاجئ للرضع.</a:t>
            </a:r>
          </a:p>
        </p:txBody>
      </p:sp>
    </p:spTree>
    <p:extLst>
      <p:ext uri="{BB962C8B-B14F-4D97-AF65-F5344CB8AC3E}">
        <p14:creationId xmlns:p14="http://schemas.microsoft.com/office/powerpoint/2010/main" val="3974494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"/>
            <a:ext cx="11913704" cy="6858000"/>
          </a:xfrm>
        </p:spPr>
        <p:txBody>
          <a:bodyPr>
            <a:normAutofit fontScale="92500"/>
          </a:bodyPr>
          <a:lstStyle/>
          <a:p>
            <a:pPr xmlns:a="http://schemas.openxmlformats.org/drawingml/2006/main" marL="0" lvl="0" indent="0" algn="ctr">
              <a:lnSpc>
                <a:spcPct val="120000"/>
              </a:lnSpc>
              <a:buNone/>
              <a:bidi/>
            </a:pPr>
            <a:r xmlns:a="http://schemas.openxmlformats.org/drawingml/2006/main">
              <a:rPr lang="ar" sz="40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أعراض وعلامات التهاب الجلد التماسي</a:t>
            </a:r>
            <a:endParaRPr xmlns:a="http://schemas.openxmlformats.org/drawingml/2006/main" lang="en-US" sz="4000" u="sng" dirty="0">
              <a:latin typeface="Times New Roman" pitchFamily="18" charset="0"/>
              <a:cs typeface="Times New Roman" pitchFamily="18" charset="0"/>
            </a:endParaRPr>
          </a:p>
          <a:p>
            <a:pPr xmlns:a="http://schemas.openxmlformats.org/drawingml/2006/main" lvl="0" algn="justLow">
              <a:lnSpc>
                <a:spcPct val="120000"/>
              </a:lnSpc>
              <a:bidi/>
            </a:pPr>
            <a:r xmlns:a="http://schemas.openxmlformats.org/drawingml/2006/main">
              <a:rPr lang="ar" sz="4000" dirty="0">
                <a:latin typeface="Times New Roman" pitchFamily="18" charset="0"/>
                <a:cs typeface="Times New Roman" pitchFamily="18" charset="0"/>
              </a:rPr>
              <a:t>الحكة</a:t>
            </a:r>
          </a:p>
          <a:p>
            <a:pPr xmlns:a="http://schemas.openxmlformats.org/drawingml/2006/main" lvl="0" algn="justLow">
              <a:lnSpc>
                <a:spcPct val="120000"/>
              </a:lnSpc>
              <a:bidi/>
            </a:pPr>
            <a:r xmlns:a="http://schemas.openxmlformats.org/drawingml/2006/main">
              <a:rPr lang="ar" sz="4000" dirty="0">
                <a:latin typeface="Times New Roman" pitchFamily="18" charset="0"/>
                <a:cs typeface="Times New Roman" pitchFamily="18" charset="0"/>
              </a:rPr>
              <a:t>احمرار الجلد أو التهابه وتورمه ودفءه</a:t>
            </a:r>
          </a:p>
          <a:p>
            <a:pPr xmlns:a="http://schemas.openxmlformats.org/drawingml/2006/main" lvl="0" algn="justLow">
              <a:lnSpc>
                <a:spcPct val="120000"/>
              </a:lnSpc>
              <a:bidi/>
            </a:pPr>
            <a:r xmlns:a="http://schemas.openxmlformats.org/drawingml/2006/main">
              <a:rPr lang="ar" sz="4000" dirty="0">
                <a:latin typeface="Times New Roman" pitchFamily="18" charset="0"/>
                <a:cs typeface="Times New Roman" pitchFamily="18" charset="0"/>
              </a:rPr>
              <a:t>آفة جلدية أو طفح جلدي</a:t>
            </a:r>
          </a:p>
          <a:p>
            <a:pPr xmlns:a="http://schemas.openxmlformats.org/drawingml/2006/main" marL="0" indent="0" algn="ctr">
              <a:lnSpc>
                <a:spcPct val="120000"/>
              </a:lnSpc>
              <a:buNone/>
              <a:bidi/>
            </a:pPr>
            <a:r xmlns:a="http://schemas.openxmlformats.org/drawingml/2006/main">
              <a:rPr lang="ar" sz="40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تشخيص واختبارات التهاب الجلد التماسي</a:t>
            </a:r>
          </a:p>
          <a:p>
            <a:pPr xmlns:a="http://schemas.openxmlformats.org/drawingml/2006/main" marL="0" indent="0" algn="justLow">
              <a:lnSpc>
                <a:spcPct val="120000"/>
              </a:lnSpc>
              <a:buNone/>
              <a:bidi/>
            </a:pPr>
            <a:r xmlns:a="http://schemas.openxmlformats.org/drawingml/2006/main">
              <a:rPr lang="ar" sz="4000" dirty="0">
                <a:latin typeface="Times New Roman" pitchFamily="18" charset="0"/>
                <a:cs typeface="Times New Roman" pitchFamily="18" charset="0"/>
              </a:rPr>
              <a:t>1- الفحص البدني</a:t>
            </a:r>
          </a:p>
          <a:p>
            <a:pPr xmlns:a="http://schemas.openxmlformats.org/drawingml/2006/main" marL="0" indent="0" algn="justLow">
              <a:lnSpc>
                <a:spcPct val="120000"/>
              </a:lnSpc>
              <a:buNone/>
              <a:bidi/>
            </a:pPr>
            <a:r xmlns:a="http://schemas.openxmlformats.org/drawingml/2006/main">
              <a:rPr lang="ar" sz="4000" dirty="0">
                <a:latin typeface="Times New Roman" pitchFamily="18" charset="0"/>
                <a:cs typeface="Times New Roman" pitchFamily="18" charset="0"/>
              </a:rPr>
              <a:t>2- خزعة أو زراعة الآفة الجلدية</a:t>
            </a:r>
          </a:p>
          <a:p>
            <a:pPr xmlns:a="http://schemas.openxmlformats.org/drawingml/2006/main" marL="0" indent="0" algn="justLow">
              <a:lnSpc>
                <a:spcPct val="120000"/>
              </a:lnSpc>
              <a:buNone/>
              <a:bidi/>
            </a:pPr>
            <a:r xmlns:a="http://schemas.openxmlformats.org/drawingml/2006/main">
              <a:rPr lang="ar" sz="4000" dirty="0">
                <a:latin typeface="Times New Roman" pitchFamily="18" charset="0"/>
                <a:cs typeface="Times New Roman" pitchFamily="18" charset="0"/>
              </a:rPr>
              <a:t>اختبار الرقعة الثلاثية هو المعيار لتحديد مسببات الحساسية.</a:t>
            </a:r>
          </a:p>
          <a:p>
            <a:pPr marL="0" indent="0" algn="justLow">
              <a:lnSpc>
                <a:spcPct val="120000"/>
              </a:lnSpc>
              <a:buNone/>
            </a:pPr>
            <a:endParaRPr lang="en-US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1999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0BF47-C64D-49DD-9607-12745AF57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7595" y="1026941"/>
            <a:ext cx="7704403" cy="3671668"/>
          </a:xfrm>
        </p:spPr>
        <p:txBody>
          <a:bodyPr>
            <a:normAutofit/>
          </a:bodyPr>
          <a:lstStyle/>
          <a:p>
            <a:pPr xmlns:a="http://schemas.openxmlformats.org/drawingml/2006/main" algn="ctr">
              <a:bidi/>
            </a:pPr>
            <a:r xmlns:a="http://schemas.openxmlformats.org/drawingml/2006/main">
              <a:rPr lang="ar" sz="8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أدوية الأطفال</a:t>
            </a:r>
            <a:endParaRPr xmlns:a="http://schemas.openxmlformats.org/drawingml/2006/main" lang="en-US" sz="8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BCBE1C-26C3-4E5B-AB52-CF1909D18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4487594" cy="696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6220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19625-DD60-416B-B20F-DFB6ECBCA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1180" y="228600"/>
            <a:ext cx="8669216" cy="1268016"/>
          </a:xfrm>
        </p:spPr>
        <p:txBody>
          <a:bodyPr>
            <a:noAutofit/>
          </a:bodyPr>
          <a:lstStyle/>
          <a:p>
            <a:r xmlns:a="http://schemas.openxmlformats.org/drawingml/2006/main">
              <a:rPr lang="ar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أدوية الأطفال</a:t>
            </a:r>
            <a:br xmlns:a="http://schemas.openxmlformats.org/drawingml/2006/main"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xmlns:a="http://schemas.openxmlformats.org/drawingml/2006/main" lang="en-US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44541-813E-4981-BC21-3ED6E111B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69145"/>
            <a:ext cx="12192000" cy="5712655"/>
          </a:xfrm>
        </p:spPr>
        <p:txBody>
          <a:bodyPr>
            <a:normAutofit/>
          </a:bodyPr>
          <a:lstStyle/>
          <a:p>
            <a:pPr xmlns:a="http://schemas.openxmlformats.org/drawingml/2006/main" algn="l" rtl="0">
              <a:buFont typeface="Wingdings" panose="05000000000000000000" pitchFamily="2" charset="2"/>
              <a:buChar char="Ø"/>
              <a:bidi/>
            </a:pPr>
            <a:r xmlns:a="http://schemas.openxmlformats.org/drawingml/2006/main">
              <a:rPr lang="a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إن إعطاء الأدوية للأطفال يعد عنصرًا أساسيًا في الرعاية التمريضية الآمنة والفعالة. وهذا يتطلب قاعدة معرفية حول الدواء وتأثيره.</a:t>
            </a:r>
          </a:p>
          <a:p>
            <a:pPr xmlns:a="http://schemas.openxmlformats.org/drawingml/2006/main" algn="l" rtl="0">
              <a:buFont typeface="Wingdings" panose="05000000000000000000" pitchFamily="2" charset="2"/>
              <a:buChar char="Ø"/>
              <a:bidi/>
            </a:pPr>
            <a:r xmlns:a="http://schemas.openxmlformats.org/drawingml/2006/main">
              <a:rPr lang="a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يجب على الممرضة الالتزام بـ "حقوق" إعطاء الدواء</a:t>
            </a:r>
          </a:p>
          <a:p>
            <a:pPr xmlns:a="http://schemas.openxmlformats.org/drawingml/2006/main" algn="l" rtl="0">
              <a:buFont typeface="Wingdings" panose="05000000000000000000" pitchFamily="2" charset="2"/>
              <a:buChar char="Ø"/>
              <a:bidi/>
            </a:pPr>
            <a:r xmlns:a="http://schemas.openxmlformats.org/drawingml/2006/main">
              <a:rPr lang="a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يتم إعطاء الأدوية للأطفال من خلال العديد من الطرق نفسها المستخدمة للبالغين.</a:t>
            </a:r>
          </a:p>
          <a:p>
            <a:pPr xmlns:a="http://schemas.openxmlformats.org/drawingml/2006/main" algn="l" rtl="0">
              <a:buFont typeface="Wingdings" panose="05000000000000000000" pitchFamily="2" charset="2"/>
              <a:buChar char="Ø"/>
              <a:bidi/>
            </a:pPr>
            <a:r xmlns:a="http://schemas.openxmlformats.org/drawingml/2006/main">
              <a:rPr lang="ar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الحقوق الأساسية في إعطاء الأدوية للأطفال</a:t>
            </a:r>
          </a:p>
          <a:p>
            <a:pPr algn="l" rtl="0">
              <a:buFont typeface="Wingdings" panose="05000000000000000000" pitchFamily="2" charset="2"/>
              <a:buChar char="Ø"/>
            </a:pP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17E1CAF8-CE2E-438A-864B-B8A9731F78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1427124"/>
              </p:ext>
            </p:extLst>
          </p:nvPr>
        </p:nvGraphicFramePr>
        <p:xfrm>
          <a:off x="0" y="4505739"/>
          <a:ext cx="12192000" cy="23522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09650">
                  <a:extLst>
                    <a:ext uri="{9D8B030D-6E8A-4147-A177-3AD203B41FA5}">
                      <a16:colId xmlns:a16="http://schemas.microsoft.com/office/drawing/2014/main" val="3511402491"/>
                    </a:ext>
                  </a:extLst>
                </a:gridCol>
                <a:gridCol w="6882350">
                  <a:extLst>
                    <a:ext uri="{9D8B030D-6E8A-4147-A177-3AD203B41FA5}">
                      <a16:colId xmlns:a16="http://schemas.microsoft.com/office/drawing/2014/main" val="2754068545"/>
                    </a:ext>
                  </a:extLst>
                </a:gridCol>
              </a:tblGrid>
              <a:tr h="2352261">
                <a:tc>
                  <a:txBody>
                    <a:bodyPr/>
                    <a:lstStyle/>
                    <a:p>
                      <a:pPr xmlns:a="http://schemas.openxmlformats.org/drawingml/2006/main" marL="514350" indent="-514350">
                        <a:buFont typeface="Wingdings" panose="05000000000000000000" pitchFamily="2" charset="2"/>
                        <a:buChar char="§"/>
                        <a:bidi/>
                      </a:pPr>
                      <a:r xmlns:a="http://schemas.openxmlformats.org/drawingml/2006/main">
                        <a:rPr lang="ar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العلاج الصحيح</a:t>
                      </a:r>
                    </a:p>
                    <a:p>
                      <a:pPr xmlns:a="http://schemas.openxmlformats.org/drawingml/2006/main" marL="514350" indent="-514350">
                        <a:buFont typeface="Wingdings" panose="05000000000000000000" pitchFamily="2" charset="2"/>
                        <a:buChar char="§"/>
                        <a:bidi/>
                      </a:pPr>
                      <a:r xmlns:a="http://schemas.openxmlformats.org/drawingml/2006/main">
                        <a:rPr lang="ar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المريض المناسب</a:t>
                      </a:r>
                    </a:p>
                    <a:p>
                      <a:pPr xmlns:a="http://schemas.openxmlformats.org/drawingml/2006/main" marL="514350" indent="-514350">
                        <a:buFont typeface="Wingdings" panose="05000000000000000000" pitchFamily="2" charset="2"/>
                        <a:buChar char="§"/>
                        <a:bidi/>
                      </a:pPr>
                      <a:r xmlns:a="http://schemas.openxmlformats.org/drawingml/2006/main">
                        <a:rPr lang="ar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الوقت المناسب</a:t>
                      </a:r>
                    </a:p>
                    <a:p>
                      <a:pPr xmlns:a="http://schemas.openxmlformats.org/drawingml/2006/main" marL="514350" indent="-514350">
                        <a:buFont typeface="Wingdings" panose="05000000000000000000" pitchFamily="2" charset="2"/>
                        <a:buChar char="§"/>
                        <a:bidi/>
                      </a:pPr>
                      <a:r xmlns:a="http://schemas.openxmlformats.org/drawingml/2006/main">
                        <a:rPr lang="ar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الطريق الصحيح للإدارة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xmlns:a="http://schemas.openxmlformats.org/drawingml/2006/main" marL="514350" indent="-514350">
                        <a:buFont typeface="Wingdings" panose="05000000000000000000" pitchFamily="2" charset="2"/>
                        <a:buChar char="§"/>
                        <a:bidi/>
                      </a:pPr>
                      <a:r xmlns:a="http://schemas.openxmlformats.org/drawingml/2006/main">
                        <a:rPr lang="ar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الجرعة الصحيحة</a:t>
                      </a:r>
                    </a:p>
                    <a:p>
                      <a:pPr xmlns:a="http://schemas.openxmlformats.org/drawingml/2006/main" marL="514350" indent="-514350">
                        <a:buFont typeface="Wingdings" panose="05000000000000000000" pitchFamily="2" charset="2"/>
                        <a:buChar char="§"/>
                        <a:bidi/>
                      </a:pPr>
                      <a:r xmlns:a="http://schemas.openxmlformats.org/drawingml/2006/main">
                        <a:rPr lang="ar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التوثيق الصحيح</a:t>
                      </a:r>
                    </a:p>
                    <a:p>
                      <a:pPr xmlns:a="http://schemas.openxmlformats.org/drawingml/2006/main" marL="514350" indent="-514350">
                        <a:buFont typeface="Wingdings" panose="05000000000000000000" pitchFamily="2" charset="2"/>
                        <a:buChar char="§"/>
                        <a:bidi/>
                      </a:pPr>
                      <a:r xmlns:a="http://schemas.openxmlformats.org/drawingml/2006/main">
                        <a:rPr lang="ar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الحق في التعليم</a:t>
                      </a:r>
                    </a:p>
                    <a:p>
                      <a:pPr xmlns:a="http://schemas.openxmlformats.org/drawingml/2006/main" marL="514350" indent="-514350">
                        <a:buFont typeface="Wingdings" panose="05000000000000000000" pitchFamily="2" charset="2"/>
                        <a:buChar char="§"/>
                        <a:bidi/>
                      </a:pPr>
                      <a:r xmlns:a="http://schemas.openxmlformats.org/drawingml/2006/main">
                        <a:rPr lang="ar" sz="28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الحق في الرفض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8089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5068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A42DE-0741-4492-A683-0CFE5F1F5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812" y="152400"/>
            <a:ext cx="11901267" cy="1268016"/>
          </a:xfrm>
        </p:spPr>
        <p:txBody>
          <a:bodyPr>
            <a:normAutofit fontScale="90000"/>
          </a:bodyPr>
          <a:lstStyle/>
          <a:p>
            <a:r xmlns:a="http://schemas.openxmlformats.org/drawingml/2006/main">
              <a:rPr lang="ar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الديناميكية الدوائية وحركية الدواء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FA8A20-EE1A-4C48-95E5-A6B25136B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166191"/>
            <a:ext cx="12192001" cy="5691809"/>
          </a:xfrm>
        </p:spPr>
        <p:txBody>
          <a:bodyPr>
            <a:normAutofit/>
          </a:bodyPr>
          <a:lstStyle/>
          <a:p>
            <a:pPr xmlns:a="http://schemas.openxmlformats.org/drawingml/2006/main" marL="385763" indent="-385763">
              <a:buAutoNum type="arabicParenR"/>
              <a:bidi/>
            </a:pPr>
            <a:r xmlns:a="http://schemas.openxmlformats.org/drawingml/2006/main">
              <a:rPr lang="a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الديناميكية الدوائية </a:t>
            </a:r>
            <a:r xmlns:a="http://schemas.openxmlformats.org/drawingml/2006/main">
              <a:rPr lang="a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سلوك الدواء على المستوى الخلوي</a:t>
            </a:r>
          </a:p>
          <a:p>
            <a:pPr xmlns:a="http://schemas.openxmlformats.org/drawingml/2006/main">
              <a:buFont typeface="Wingdings" panose="05000000000000000000" pitchFamily="2" charset="2"/>
              <a:buChar char="§"/>
              <a:bidi/>
            </a:pPr>
            <a:r xmlns:a="http://schemas.openxmlformats.org/drawingml/2006/main">
              <a:rPr lang="a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قد لا يستجيب الأطفال للدواء بالشكل المقصود، وقد يتم </a:t>
            </a:r>
            <a:r xmlns:a="http://schemas.openxmlformats.org/drawingml/2006/main">
              <a:rPr lang="a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تعزيزه </a:t>
            </a:r>
            <a:r xmlns:a="http://schemas.openxmlformats.org/drawingml/2006/main">
              <a:rPr lang="a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أو </a:t>
            </a:r>
            <a:r xmlns:a="http://schemas.openxmlformats.org/drawingml/2006/main">
              <a:rPr lang="a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تقليله </a:t>
            </a:r>
            <a:r xmlns:a="http://schemas.openxmlformats.org/drawingml/2006/main">
              <a:rPr lang="a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،</a:t>
            </a:r>
          </a:p>
          <a:p>
            <a:pPr xmlns:a="http://schemas.openxmlformats.org/drawingml/2006/main">
              <a:buFont typeface="Wingdings" panose="05000000000000000000" pitchFamily="2" charset="2"/>
              <a:buChar char="§"/>
              <a:bidi/>
            </a:pPr>
            <a:r xmlns:a="http://schemas.openxmlformats.org/drawingml/2006/main">
              <a:rPr lang="a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يتطلب تغيير الجرعة لضمان الفعالية المثلى دون زيادة خطر تعرض الطفل للتسمم</a:t>
            </a:r>
          </a:p>
          <a:p>
            <a:pPr xmlns:a="http://schemas.openxmlformats.org/drawingml/2006/main" marL="0" indent="0">
              <a:lnSpc>
                <a:spcPct val="110000"/>
              </a:lnSpc>
              <a:buNone/>
              <a:bidi/>
            </a:pPr>
            <a:r xmlns:a="http://schemas.openxmlformats.org/drawingml/2006/main">
              <a:rPr lang="a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الحركية الدوائية </a:t>
            </a:r>
            <a:r xmlns:a="http://schemas.openxmlformats.org/drawingml/2006/main">
              <a:rPr lang="a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حركة الأدوية في جميع أنحاء الجسم عن طريق الامتصاص والتوزيع والأيض والإخراج.</a:t>
            </a:r>
          </a:p>
        </p:txBody>
      </p:sp>
    </p:spTree>
    <p:extLst>
      <p:ext uri="{BB962C8B-B14F-4D97-AF65-F5344CB8AC3E}">
        <p14:creationId xmlns:p14="http://schemas.microsoft.com/office/powerpoint/2010/main" val="12618037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BE745-57B5-49EB-95FF-7FB4E1973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6200"/>
            <a:ext cx="12059478" cy="1130856"/>
          </a:xfrm>
        </p:spPr>
        <p:txBody>
          <a:bodyPr>
            <a:normAutofit/>
          </a:bodyPr>
          <a:lstStyle/>
          <a:p>
            <a:pPr xmlns:a="http://schemas.openxmlformats.org/drawingml/2006/main" algn="ctr">
              <a:bidi/>
            </a:pPr>
            <a:r xmlns:a="http://schemas.openxmlformats.org/drawingml/2006/main">
              <a:rPr lang="ar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الديناميكية الدوائية وحركية الدواء</a:t>
            </a:r>
            <a:endParaRPr xmlns:a="http://schemas.openxmlformats.org/drawingml/2006/main"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2DC47-E6AE-4F2B-B178-F6E7368BD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447800"/>
            <a:ext cx="12192001" cy="5334000"/>
          </a:xfrm>
        </p:spPr>
        <p:txBody>
          <a:bodyPr>
            <a:normAutofit lnSpcReduction="10000"/>
          </a:bodyPr>
          <a:lstStyle/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عند الأطفال :</a:t>
            </a:r>
          </a:p>
          <a:p>
            <a:pPr xmlns:a="http://schemas.openxmlformats.org/drawingml/2006/main">
              <a:buFont typeface="Wingdings" panose="05000000000000000000" pitchFamily="2" charset="2"/>
              <a:buChar char="§"/>
              <a:bidi/>
            </a:pPr>
            <a:r xmlns:a="http://schemas.openxmlformats.org/drawingml/2006/main">
              <a:rPr lang="a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تتأثر </a:t>
            </a:r>
            <a:r xmlns:a="http://schemas.openxmlformats.org/drawingml/2006/main">
              <a:rPr lang="ar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الأدوية الفموية بما يلي: إفراغ المعدة بشكل أبطأ، وزيادة حركة الأمعاء، ومساحة سطح الأمعاء الدقيقة الكبيرة، وارتفاع </a:t>
            </a:r>
            <a:r xmlns:a="http://schemas.openxmlformats.org/drawingml/2006/main">
              <a:rPr lang="a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درجة الحموضة في المعدة </a:t>
            </a:r>
            <a:r xmlns:a="http://schemas.openxmlformats.org/drawingml/2006/main">
              <a:rPr lang="a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، وانخفاض إفراز الليباز والأميليز</a:t>
            </a:r>
          </a:p>
          <a:p>
            <a:pPr xmlns:a="http://schemas.openxmlformats.org/drawingml/2006/main">
              <a:buFont typeface="Wingdings" panose="05000000000000000000" pitchFamily="2" charset="2"/>
              <a:buChar char="§"/>
              <a:bidi/>
            </a:pPr>
            <a:r xmlns:a="http://schemas.openxmlformats.org/drawingml/2006/main">
              <a:rPr lang="ar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العضلي </a:t>
            </a:r>
            <a:r xmlns:a="http://schemas.openxmlformats.org/drawingml/2006/main">
              <a:rPr lang="a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المتأثر بـ: كتلة العضلات، والتوتر، والتروية،</a:t>
            </a:r>
          </a:p>
          <a:p>
            <a:pPr xmlns:a="http://schemas.openxmlformats.org/drawingml/2006/main">
              <a:buFont typeface="Wingdings" panose="05000000000000000000" pitchFamily="2" charset="2"/>
              <a:buChar char="§"/>
              <a:bidi/>
            </a:pPr>
            <a:r xmlns:a="http://schemas.openxmlformats.org/drawingml/2006/main">
              <a:rPr lang="ar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تحت الجلد </a:t>
            </a:r>
            <a:r xmlns:a="http://schemas.openxmlformats.org/drawingml/2006/main">
              <a:rPr lang="a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تتأثر بانخفاض التروية</a:t>
            </a:r>
          </a:p>
          <a:p>
            <a:pPr xmlns:a="http://schemas.openxmlformats.org/drawingml/2006/main">
              <a:buFont typeface="Wingdings" panose="05000000000000000000" pitchFamily="2" charset="2"/>
              <a:buChar char="§"/>
              <a:bidi/>
            </a:pPr>
            <a:r xmlns:a="http://schemas.openxmlformats.org/drawingml/2006/main">
              <a:rPr lang="a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الامتصاص عن طريق الفم والعضل غير متوقع وقد ينخفض</a:t>
            </a:r>
          </a:p>
          <a:p>
            <a:pPr xmlns:a="http://schemas.openxmlformats.org/drawingml/2006/main" algn="l" rtl="0">
              <a:buFont typeface="Wingdings" panose="05000000000000000000" pitchFamily="2" charset="2"/>
              <a:buChar char="§"/>
              <a:bidi/>
            </a:pPr>
            <a:r xmlns:a="http://schemas.openxmlformats.org/drawingml/2006/main">
              <a:rPr lang="a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يتأثر امتصاص الأدوية الموضعية بمساحة سطح الجسم الكبيرة ونفاذية الجلد بشكل أكبر</a:t>
            </a:r>
          </a:p>
        </p:txBody>
      </p:sp>
    </p:spTree>
    <p:extLst>
      <p:ext uri="{BB962C8B-B14F-4D97-AF65-F5344CB8AC3E}">
        <p14:creationId xmlns:p14="http://schemas.microsoft.com/office/powerpoint/2010/main" val="17197063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01315-9353-4AAC-AB24-C97414289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870" y="0"/>
            <a:ext cx="10840278" cy="990600"/>
          </a:xfrm>
        </p:spPr>
        <p:txBody>
          <a:bodyPr>
            <a:normAutofit/>
          </a:bodyPr>
          <a:lstStyle/>
          <a:p>
            <a:r xmlns:a="http://schemas.openxmlformats.org/drawingml/2006/main">
              <a:rPr lang="ar" sz="405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تحديد الجرعة حسب وزن الجسم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5288E-DF53-4B27-BF9A-DB4E6D773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990600"/>
            <a:ext cx="12192000" cy="5867400"/>
          </a:xfrm>
        </p:spPr>
        <p:txBody>
          <a:bodyPr>
            <a:noAutofit/>
          </a:bodyPr>
          <a:lstStyle/>
          <a:p>
            <a:pPr xmlns:a="http://schemas.openxmlformats.org/drawingml/2006/main" algn="l" rtl="0">
              <a:lnSpc>
                <a:spcPct val="120000"/>
              </a:lnSpc>
              <a:bidi/>
            </a:pPr>
            <a:r xmlns:a="http://schemas.openxmlformats.org/drawingml/2006/main">
              <a:rPr lang="ar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الطريقة الأكثر شيوعا لحساب جرعات الأدوية للأطفال تعتمد على وزن الجسم.</a:t>
            </a:r>
          </a:p>
          <a:p>
            <a:pPr xmlns:a="http://schemas.openxmlformats.org/drawingml/2006/main" algn="l" rtl="0">
              <a:lnSpc>
                <a:spcPct val="120000"/>
              </a:lnSpc>
              <a:bidi/>
            </a:pPr>
            <a:r xmlns:a="http://schemas.openxmlformats.org/drawingml/2006/main">
              <a:rPr lang="ar" dirty="0">
                <a:latin typeface="Times New Roman" panose="02020603050405020304" pitchFamily="18" charset="0"/>
                <a:cs typeface="Times New Roman" panose="02020603050405020304" pitchFamily="18" charset="0"/>
              </a:rPr>
              <a:t>يتم التعبير عن الجرعة الموصى بها عادة على أنها كمية الدواء التي يجب إعطاؤها على مدى فترة 24 ساعة (ملغ / كغ / يوم) أو كجرعة واحدة (ملغ / كغ / جرعة).</a:t>
            </a:r>
          </a:p>
          <a:p>
            <a:pPr xmlns:a="http://schemas.openxmlformats.org/drawingml/2006/main" marL="0" indent="0">
              <a:lnSpc>
                <a:spcPct val="120000"/>
              </a:lnSpc>
              <a:buNone/>
              <a:bidi/>
            </a:pPr>
            <a:r xmlns:a="http://schemas.openxmlformats.org/drawingml/2006/main">
              <a:rPr lang="a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إرشادات لتحديد الجرعة الصحيحة حسب وزن الجسم:</a:t>
            </a:r>
          </a:p>
          <a:p>
            <a:pPr xmlns:a="http://schemas.openxmlformats.org/drawingml/2006/main" marL="385763" indent="-385763">
              <a:lnSpc>
                <a:spcPct val="120000"/>
              </a:lnSpc>
              <a:buAutoNum type="arabicPeriod"/>
              <a:bidi/>
            </a:pPr>
            <a:r xmlns:a="http://schemas.openxmlformats.org/drawingml/2006/main">
              <a:rPr lang="ar" dirty="0">
                <a:latin typeface="Times New Roman" panose="02020603050405020304" pitchFamily="18" charset="0"/>
                <a:cs typeface="Times New Roman" panose="02020603050405020304" pitchFamily="18" charset="0"/>
              </a:rPr>
              <a:t>وزن الطفل/كيلوجرام</a:t>
            </a:r>
          </a:p>
          <a:p>
            <a:pPr xmlns:a="http://schemas.openxmlformats.org/drawingml/2006/main" marL="385763" indent="-385763">
              <a:lnSpc>
                <a:spcPct val="120000"/>
              </a:lnSpc>
              <a:buAutoNum type="arabicPeriod"/>
              <a:bidi/>
            </a:pPr>
            <a:r xmlns:a="http://schemas.openxmlformats.org/drawingml/2006/main">
              <a:rPr lang="ar" dirty="0">
                <a:latin typeface="Times New Roman" panose="02020603050405020304" pitchFamily="18" charset="0"/>
                <a:cs typeface="Times New Roman" panose="02020603050405020304" pitchFamily="18" charset="0"/>
              </a:rPr>
              <a:t>تحقق من مرجع الدواء لمعرفة نطاق الجرعة الآمنة (على سبيل المثال، 10 إلى 20 ملغ / كغ من وزن الجسم).</a:t>
            </a:r>
          </a:p>
          <a:p>
            <a:pPr xmlns:a="http://schemas.openxmlformats.org/drawingml/2006/main" marL="385763" indent="-385763">
              <a:lnSpc>
                <a:spcPct val="120000"/>
              </a:lnSpc>
              <a:buAutoNum type="arabicPeriod"/>
              <a:bidi/>
            </a:pPr>
            <a:r xmlns:a="http://schemas.openxmlformats.org/drawingml/2006/main">
              <a:rPr lang="ar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احسب الجرعة الآمنة المنخفضة (على سبيل المثال، 10 إلى 20 ملغ/كغ ووزن الطفل 30 كجم):</a:t>
            </a:r>
          </a:p>
          <a:p>
            <a:pPr xmlns:a="http://schemas.openxmlformats.org/drawingml/2006/main" marL="385763" indent="-385763">
              <a:lnSpc>
                <a:spcPct val="120000"/>
              </a:lnSpc>
              <a:buAutoNum type="arabicPeriod"/>
              <a:bidi/>
            </a:pPr>
            <a:r xmlns:a="http://schemas.openxmlformats.org/drawingml/2006/main">
              <a:rPr lang="ar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احسب الجرعة الآمنة القصوى </a:t>
            </a:r>
            <a:r xmlns:a="http://schemas.openxmlformats.org/drawingml/2006/main">
              <a:rPr lang="ar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ملغ/1 كجم = × ملغ/30 كجم</a:t>
            </a:r>
          </a:p>
        </p:txBody>
      </p:sp>
    </p:spTree>
    <p:extLst>
      <p:ext uri="{BB962C8B-B14F-4D97-AF65-F5344CB8AC3E}">
        <p14:creationId xmlns:p14="http://schemas.microsoft.com/office/powerpoint/2010/main" val="5945400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01315-9353-4AAC-AB24-C97414289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0928" y="18011"/>
            <a:ext cx="9070145" cy="1268016"/>
          </a:xfrm>
        </p:spPr>
        <p:txBody>
          <a:bodyPr>
            <a:normAutofit/>
          </a:bodyPr>
          <a:lstStyle/>
          <a:p>
            <a:r xmlns:a="http://schemas.openxmlformats.org/drawingml/2006/main">
              <a:rPr lang="ar" sz="405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تحديد الجرعة حسب وزن الجسم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5288E-DF53-4B27-BF9A-DB4E6D773A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70" y="1273557"/>
            <a:ext cx="12072730" cy="5352529"/>
          </a:xfrm>
        </p:spPr>
        <p:txBody>
          <a:bodyPr>
            <a:noAutofit/>
          </a:bodyPr>
          <a:lstStyle/>
          <a:p>
            <a:pPr xmlns:a="http://schemas.openxmlformats.org/drawingml/2006/main" marL="0" indent="0">
              <a:lnSpc>
                <a:spcPct val="120000"/>
              </a:lnSpc>
              <a:buNone/>
              <a:bidi/>
            </a:pPr>
            <a:r xmlns:a="http://schemas.openxmlformats.org/drawingml/2006/main">
              <a:rPr lang="ar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حل x عن طريق الضرب المتبادل: 1*x= 10*30</a:t>
            </a:r>
          </a:p>
          <a:p>
            <a:pPr xmlns:a="http://schemas.openxmlformats.org/drawingml/2006/main" marL="0" indent="0">
              <a:lnSpc>
                <a:spcPct val="120000"/>
              </a:lnSpc>
              <a:buNone/>
              <a:bidi/>
            </a:pPr>
            <a:r xmlns:a="http://schemas.openxmlformats.org/drawingml/2006/main">
              <a:rPr lang="ar" dirty="0">
                <a:latin typeface="Times New Roman" panose="02020603050405020304" pitchFamily="18" charset="0"/>
                <a:cs typeface="Times New Roman" panose="02020603050405020304" pitchFamily="18" charset="0"/>
              </a:rPr>
              <a:t>س=300 ملغ</a:t>
            </a:r>
          </a:p>
          <a:p>
            <a:pPr xmlns:a="http://schemas.openxmlformats.org/drawingml/2006/main" marL="0" indent="0">
              <a:lnSpc>
                <a:spcPct val="120000"/>
              </a:lnSpc>
              <a:buNone/>
              <a:bidi/>
            </a:pPr>
            <a:r xmlns:a="http://schemas.openxmlformats.org/drawingml/2006/main">
              <a:rPr lang="ar" dirty="0">
                <a:latin typeface="Times New Roman" panose="02020603050405020304" pitchFamily="18" charset="0"/>
                <a:cs typeface="Times New Roman" panose="02020603050405020304" pitchFamily="18" charset="0"/>
              </a:rPr>
              <a:t>1*x=20x30</a:t>
            </a:r>
          </a:p>
          <a:p>
            <a:pPr xmlns:a="http://schemas.openxmlformats.org/drawingml/2006/main" marL="0" indent="0">
              <a:lnSpc>
                <a:spcPct val="120000"/>
              </a:lnSpc>
              <a:buNone/>
              <a:bidi/>
            </a:pPr>
            <a:r xmlns:a="http://schemas.openxmlformats.org/drawingml/2006/main">
              <a:rPr lang="ar" dirty="0">
                <a:latin typeface="Times New Roman" panose="02020603050405020304" pitchFamily="18" charset="0"/>
                <a:cs typeface="Times New Roman" panose="02020603050405020304" pitchFamily="18" charset="0"/>
              </a:rPr>
              <a:t>س=600</a:t>
            </a:r>
          </a:p>
          <a:p>
            <a:pPr xmlns:a="http://schemas.openxmlformats.org/drawingml/2006/main" marL="0" indent="0">
              <a:lnSpc>
                <a:spcPct val="120000"/>
              </a:lnSpc>
              <a:buNone/>
              <a:bidi/>
            </a:pPr>
            <a:r xmlns:a="http://schemas.openxmlformats.org/drawingml/2006/main">
              <a:rPr lang="ar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حدد ما إذا كانت الجرعة المطلوبة تقع ضمن هذا النطاق (على سبيل المثال، 300 إلى 600 مجم)</a:t>
            </a:r>
          </a:p>
          <a:p>
            <a:pPr xmlns:a="http://schemas.openxmlformats.org/drawingml/2006/main" algn="l" rtl="0">
              <a:lnSpc>
                <a:spcPct val="120000"/>
              </a:lnSpc>
              <a:buFont typeface="Wingdings" panose="05000000000000000000" pitchFamily="2" charset="2"/>
              <a:buChar char="§"/>
              <a:bidi/>
            </a:pPr>
            <a:r xmlns:a="http://schemas.openxmlformats.org/drawingml/2006/main">
              <a:rPr lang="ar" dirty="0">
                <a:latin typeface="Times New Roman" panose="02020603050405020304" pitchFamily="18" charset="0"/>
                <a:cs typeface="Times New Roman" panose="02020603050405020304" pitchFamily="18" charset="0"/>
              </a:rPr>
              <a:t>بشكل عام، بمجرد أن يصل وزن الطفل أو المراهق إلى 50 كجم أو أكثر، يتم وصف الجرعة للبالغين بشكل متكرر</a:t>
            </a:r>
          </a:p>
        </p:txBody>
      </p:sp>
    </p:spTree>
    <p:extLst>
      <p:ext uri="{BB962C8B-B14F-4D97-AF65-F5344CB8AC3E}">
        <p14:creationId xmlns:p14="http://schemas.microsoft.com/office/powerpoint/2010/main" val="37281835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0C813-2448-4A61-9584-51B304AC5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739" y="1"/>
            <a:ext cx="10469217" cy="1371600"/>
          </a:xfrm>
        </p:spPr>
        <p:txBody>
          <a:bodyPr>
            <a:normAutofit/>
          </a:bodyPr>
          <a:lstStyle/>
          <a:p>
            <a:pPr xmlns:a="http://schemas.openxmlformats.org/drawingml/2006/main" algn="l">
              <a:bidi/>
            </a:pPr>
            <a:r xmlns:a="http://schemas.openxmlformats.org/drawingml/2006/main">
              <a:rPr lang="ar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تحديد الجرعة حسب مساحة سطح الجسم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2A473-799D-4359-AA33-B70D25C5E7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522" y="1143001"/>
            <a:ext cx="11940208" cy="5638799"/>
          </a:xfrm>
        </p:spPr>
        <p:txBody>
          <a:bodyPr>
            <a:normAutofit fontScale="92500" lnSpcReduction="10000"/>
          </a:bodyPr>
          <a:lstStyle/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المبادئ التوجيهية لتحديد BSA: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قياس طول الطفل.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تحديد وزن الطفل.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باستخدام الرسم البياني، ارسم خطًا لربط قياس الطول في العمود الأيسر وقياس الوزن في العمود الأيمن.</a:t>
            </a:r>
          </a:p>
          <a:p>
            <a:pPr xmlns:a="http://schemas.openxmlformats.org/drawingml/2006/main" marL="0" indent="0">
              <a:buNone/>
              <a:bidi/>
            </a:pPr>
            <a:r xmlns:a="http://schemas.openxmlformats.org/drawingml/2006/main">
              <a:rPr lang="a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حدد النقطة التي يتقاطع فيها هذا الخط مع الخط الموجود في عمود مساحة السطح.</a:t>
            </a:r>
          </a:p>
          <a:p>
            <a:pPr xmlns:a="http://schemas.openxmlformats.org/drawingml/2006/main" algn="l" rtl="0">
              <a:buFont typeface="Wingdings" panose="05000000000000000000" pitchFamily="2" charset="2"/>
              <a:buChar char="ü"/>
              <a:bidi/>
            </a:pPr>
            <a:r xmlns:a="http://schemas.openxmlformats.org/drawingml/2006/main">
              <a:rPr lang="a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هذه هي مساحة الأرض (BSA)، معبرًا عنها بالأمتار المربعة (م2).</a:t>
            </a:r>
          </a:p>
          <a:p>
            <a:pPr xmlns:a="http://schemas.openxmlformats.org/drawingml/2006/main" algn="l" rtl="0">
              <a:buFont typeface="Wingdings" panose="05000000000000000000" pitchFamily="2" charset="2"/>
              <a:buChar char="ü"/>
              <a:bidi/>
            </a:pPr>
            <a:r xmlns:a="http://schemas.openxmlformats.org/drawingml/2006/main">
              <a:rPr lang="a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بمجرد تحديد مساحة سطح الجسم (BSA)، استخدم نطاق الجرعة الموصى بها لحساب الجرعة الآمنة.</a:t>
            </a:r>
          </a:p>
        </p:txBody>
      </p:sp>
    </p:spTree>
    <p:extLst>
      <p:ext uri="{BB962C8B-B14F-4D97-AF65-F5344CB8AC3E}">
        <p14:creationId xmlns:p14="http://schemas.microsoft.com/office/powerpoint/2010/main" val="32659823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3ACA2-B659-4192-B397-61E2437C5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EA744-C8E3-493F-A0B8-F14C3CC6A6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F82C21-6651-4656-BFF5-5E81D3F4F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774"/>
            <a:ext cx="12019721" cy="6712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9991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>
            <a:extLst>
              <a:ext uri="{FF2B5EF4-FFF2-40B4-BE49-F238E27FC236}">
                <a16:creationId xmlns:a16="http://schemas.microsoft.com/office/drawing/2014/main" id="{0E2221CF-6975-4AAC-A5B9-0F4ED5E2EB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76200"/>
            <a:ext cx="12191999" cy="6629400"/>
          </a:xfrm>
        </p:spPr>
        <p:txBody>
          <a:bodyPr>
            <a:normAutofit/>
          </a:bodyPr>
          <a:lstStyle/>
          <a:p>
            <a:pPr xmlns:a="http://schemas.openxmlformats.org/drawingml/2006/main" algn="ctr" rtl="0" eaLnBrk="1" hangingPunct="1">
              <a:buFontTx/>
              <a:buNone/>
              <a:bidi/>
            </a:pPr>
            <a:r xmlns:a="http://schemas.openxmlformats.org/drawingml/2006/main">
              <a:rPr lang="ar" alt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جرعة الطفل</a:t>
            </a:r>
          </a:p>
          <a:p>
            <a:pPr xmlns:a="http://schemas.openxmlformats.org/drawingml/2006/main" algn="l" rtl="0" eaLnBrk="1" hangingPunct="1">
              <a:buFontTx/>
              <a:buNone/>
              <a:bidi/>
            </a:pPr>
            <a:r xmlns:a="http://schemas.openxmlformats.org/drawingml/2006/main">
              <a:rPr lang="ar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مساحة سطح الطفل (م2) × الجرعة الطبيعية للبالغين/</a:t>
            </a:r>
          </a:p>
          <a:p>
            <a:pPr xmlns:a="http://schemas.openxmlformats.org/drawingml/2006/main" algn="l" rtl="0" eaLnBrk="1" hangingPunct="1">
              <a:buFontTx/>
              <a:buNone/>
              <a:bidi/>
            </a:pPr>
            <a:r xmlns:a="http://schemas.openxmlformats.org/drawingml/2006/main">
              <a:rPr lang="ar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1.7 متر مربع</a:t>
            </a:r>
          </a:p>
          <a:p>
            <a:pPr xmlns:a="http://schemas.openxmlformats.org/drawingml/2006/main" algn="l" rtl="0" eaLnBrk="1" hangingPunct="1">
              <a:buFontTx/>
              <a:buNone/>
              <a:bidi/>
            </a:pPr>
            <a:r xmlns:a="http://schemas.openxmlformats.org/drawingml/2006/main">
              <a:rPr lang="ar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على سبيل المثال </a:t>
            </a:r>
            <a:r xmlns:a="http://schemas.openxmlformats.org/drawingml/2006/main">
              <a:rPr lang="ar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، الطفل الذي يزن 10 </a:t>
            </a:r>
            <a:r xmlns:a="http://schemas.openxmlformats.org/drawingml/2006/main">
              <a:rPr lang="ar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كجم </a:t>
            </a:r>
            <a:r xmlns:a="http://schemas.openxmlformats.org/drawingml/2006/main">
              <a:rPr lang="ar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ويبلغ طوله 50 سم، تكون مساحة سطح جسمه 0.4 متر مربع.</a:t>
            </a:r>
          </a:p>
          <a:p>
            <a:pPr xmlns:a="http://schemas.openxmlformats.org/drawingml/2006/main" algn="l" rtl="0" eaLnBrk="1" hangingPunct="1">
              <a:buFontTx/>
              <a:buNone/>
              <a:bidi/>
            </a:pPr>
            <a:r xmlns:a="http://schemas.openxmlformats.org/drawingml/2006/main">
              <a:rPr lang="ar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جرعة التتراسيكلين للطفل تعادل جرعة البالغ 250 ملجم.</a:t>
            </a:r>
          </a:p>
          <a:p>
            <a:pPr xmlns:a="http://schemas.openxmlformats.org/drawingml/2006/main">
              <a:buNone/>
              <a:bidi/>
            </a:pPr>
            <a:r xmlns:a="http://schemas.openxmlformats.org/drawingml/2006/main">
              <a:rPr lang="ar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جرعة الطفل = 0.4 متر مربع × 250 ملجم </a:t>
            </a:r>
            <a:r xmlns:a="http://schemas.openxmlformats.org/drawingml/2006/main">
              <a:rPr lang="ar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 xmlns:a="http://schemas.openxmlformats.org/drawingml/2006/main">
              <a:rPr lang="ar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1.7 متر مربع</a:t>
            </a:r>
          </a:p>
          <a:p>
            <a:pPr xmlns:a="http://schemas.openxmlformats.org/drawingml/2006/main" algn="l" rtl="0" eaLnBrk="1" hangingPunct="1">
              <a:buFontTx/>
              <a:buNone/>
              <a:bidi/>
            </a:pPr>
            <a:r xmlns:a="http://schemas.openxmlformats.org/drawingml/2006/main">
              <a:rPr lang="ar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0.23 × 250 = 58.82 ملجم</a:t>
            </a:r>
            <a:endParaRPr xmlns:a="http://schemas.openxmlformats.org/drawingml/2006/main"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61351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>
            <a:extLst>
              <a:ext uri="{FF2B5EF4-FFF2-40B4-BE49-F238E27FC236}">
                <a16:creationId xmlns:a16="http://schemas.microsoft.com/office/drawing/2014/main" id="{98393F5C-B569-4DF5-847A-F17C047B33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2035" y="152400"/>
            <a:ext cx="11608903" cy="6580730"/>
          </a:xfrm>
        </p:spPr>
        <p:txBody>
          <a:bodyPr>
            <a:normAutofit/>
          </a:bodyPr>
          <a:lstStyle/>
          <a:p>
            <a:pPr xmlns:a="http://schemas.openxmlformats.org/drawingml/2006/main" algn="ctr" rtl="0" eaLnBrk="1" hangingPunct="1">
              <a:lnSpc>
                <a:spcPct val="90000"/>
              </a:lnSpc>
              <a:buFontTx/>
              <a:buNone/>
              <a:bidi/>
            </a:pPr>
            <a:r xmlns:a="http://schemas.openxmlformats.org/drawingml/2006/main">
              <a:rPr lang="ar" alt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تقطير الأدوية </a:t>
            </a:r>
            <a:r xmlns:a="http://schemas.openxmlformats.org/drawingml/2006/main">
              <a:rPr lang="ar" altLang="en-US" sz="48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الأذنية</a:t>
            </a:r>
          </a:p>
          <a:p>
            <a:pPr xmlns:a="http://schemas.openxmlformats.org/drawingml/2006/main" algn="l" rtl="0" eaLnBrk="1" hangingPunct="1">
              <a:lnSpc>
                <a:spcPct val="90000"/>
              </a:lnSpc>
              <a:bidi/>
            </a:pPr>
            <a:r xmlns:a="http://schemas.openxmlformats.org/drawingml/2006/main">
              <a:rPr lang="ar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عند الأطفال، يجب على الممرضة تقويم قناة الأذن للطفل عن طريق سحب </a:t>
            </a:r>
            <a:r xmlns:a="http://schemas.openxmlformats.org/drawingml/2006/main">
              <a:rPr lang="ar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صيوان الأذن إلى الأسفل وإلى الخلف </a:t>
            </a:r>
            <a:r xmlns:a="http://schemas.openxmlformats.org/drawingml/2006/main">
              <a:rPr lang="ar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xmlns:a="http://schemas.openxmlformats.org/drawingml/2006/main" algn="l" rtl="0" eaLnBrk="1" hangingPunct="1">
              <a:lnSpc>
                <a:spcPct val="90000"/>
              </a:lnSpc>
              <a:bidi/>
            </a:pPr>
            <a:r xmlns:a="http://schemas.openxmlformats.org/drawingml/2006/main">
              <a:rPr lang="ar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في حالة البالغين، يجب على الممرضة تقويم قناة الأذن عن طريق سحب صيوان الأذن </a:t>
            </a:r>
            <a:r xmlns:a="http://schemas.openxmlformats.org/drawingml/2006/main">
              <a:rPr lang="ar" alt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لأعلى وللخلف</a:t>
            </a:r>
          </a:p>
        </p:txBody>
      </p:sp>
      <p:pic>
        <p:nvPicPr>
          <p:cNvPr id="57347" name="Picture 4" descr="Administering Otic Medication ~ Nursing">
            <a:extLst>
              <a:ext uri="{FF2B5EF4-FFF2-40B4-BE49-F238E27FC236}">
                <a16:creationId xmlns:a16="http://schemas.microsoft.com/office/drawing/2014/main" id="{6E6ACF46-7CD0-402E-9D2E-96CE0045D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008243"/>
            <a:ext cx="4969565" cy="3860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Picture 6" descr="Administering Otic Medication Flashcards - Questions and Answers | Quizlet">
            <a:extLst>
              <a:ext uri="{FF2B5EF4-FFF2-40B4-BE49-F238E27FC236}">
                <a16:creationId xmlns:a16="http://schemas.microsoft.com/office/drawing/2014/main" id="{49A0E03E-CD54-46C9-8D1E-4ED192E37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62" y="3535368"/>
            <a:ext cx="4810539" cy="319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8667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7162800"/>
          </a:xfrm>
        </p:spPr>
        <p:txBody>
          <a:bodyPr>
            <a:normAutofit fontScale="92500"/>
          </a:bodyPr>
          <a:lstStyle/>
          <a:p>
            <a:pPr xmlns:a="http://schemas.openxmlformats.org/drawingml/2006/main" marL="0" lvl="0" indent="0" algn="ctr">
              <a:lnSpc>
                <a:spcPct val="100000"/>
              </a:lnSpc>
              <a:buNone/>
              <a:bidi/>
            </a:pPr>
            <a:r xmlns:a="http://schemas.openxmlformats.org/drawingml/2006/main">
              <a:rPr lang="ar" sz="36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الوقاية من التهاب الجلد التماسي</a:t>
            </a:r>
          </a:p>
          <a:p>
            <a:pPr xmlns:a="http://schemas.openxmlformats.org/drawingml/2006/main" lvl="0" algn="justLow">
              <a:lnSpc>
                <a:spcPct val="100000"/>
              </a:lnSpc>
              <a:buFont typeface="Wingdings" panose="05000000000000000000" pitchFamily="2" charset="2"/>
              <a:buChar char="ü"/>
              <a:bidi/>
            </a:pPr>
            <a:r xmlns:a="http://schemas.openxmlformats.org/drawingml/2006/main">
              <a:rPr lang="ar" sz="3600" dirty="0">
                <a:latin typeface="Times New Roman" pitchFamily="18" charset="0"/>
                <a:cs typeface="Times New Roman" pitchFamily="18" charset="0"/>
              </a:rPr>
              <a:t>تجنب ملامسة المواد المسببة للحساسية المعروفة. استخدم القفازات أو الحواجز الأخرى</a:t>
            </a:r>
          </a:p>
          <a:p>
            <a:pPr xmlns:a="http://schemas.openxmlformats.org/drawingml/2006/main" lvl="0" algn="justLow">
              <a:lnSpc>
                <a:spcPct val="100000"/>
              </a:lnSpc>
              <a:buFont typeface="Wingdings" panose="05000000000000000000" pitchFamily="2" charset="2"/>
              <a:buChar char="ü"/>
              <a:bidi/>
            </a:pPr>
            <a:r xmlns:a="http://schemas.openxmlformats.org/drawingml/2006/main">
              <a:rPr lang="ar" sz="3600" dirty="0">
                <a:latin typeface="Times New Roman" pitchFamily="18" charset="0"/>
                <a:cs typeface="Times New Roman" pitchFamily="18" charset="0"/>
              </a:rPr>
              <a:t>اغسل أسطح الجلد جيدًا بعد ملامسة المواد.</a:t>
            </a:r>
          </a:p>
          <a:p>
            <a:pPr xmlns:a="http://schemas.openxmlformats.org/drawingml/2006/main" marL="0" indent="0" algn="ctr">
              <a:lnSpc>
                <a:spcPct val="100000"/>
              </a:lnSpc>
              <a:buNone/>
              <a:bidi/>
            </a:pPr>
            <a:r xmlns:a="http://schemas.openxmlformats.org/drawingml/2006/main">
              <a:rPr lang="ar" sz="36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علاج التهاب الجلد التماسي:</a:t>
            </a:r>
          </a:p>
          <a:p>
            <a:pPr xmlns:a="http://schemas.openxmlformats.org/drawingml/2006/main" lvl="0" algn="justLow">
              <a:lnSpc>
                <a:spcPct val="120000"/>
              </a:lnSpc>
              <a:buFont typeface="Wingdings" panose="05000000000000000000" pitchFamily="2" charset="2"/>
              <a:buChar char="ü"/>
              <a:bidi/>
            </a:pPr>
            <a:r xmlns:a="http://schemas.openxmlformats.org/drawingml/2006/main">
              <a:rPr lang="ar" sz="3600" dirty="0">
                <a:latin typeface="Times New Roman" pitchFamily="18" charset="0"/>
                <a:cs typeface="Times New Roman" pitchFamily="18" charset="0"/>
              </a:rPr>
              <a:t>كمادات باردة بالماء أو المحلول الملحي أو الكالامين</a:t>
            </a:r>
          </a:p>
          <a:p>
            <a:pPr xmlns:a="http://schemas.openxmlformats.org/drawingml/2006/main" lvl="0" algn="justLow">
              <a:lnSpc>
                <a:spcPct val="120000"/>
              </a:lnSpc>
              <a:buFont typeface="Wingdings" panose="05000000000000000000" pitchFamily="2" charset="2"/>
              <a:buChar char="ü"/>
              <a:bidi/>
            </a:pPr>
            <a:r xmlns:a="http://schemas.openxmlformats.org/drawingml/2006/main">
              <a:rPr lang="ar" sz="3600" dirty="0">
                <a:latin typeface="Times New Roman" pitchFamily="18" charset="0"/>
                <a:cs typeface="Times New Roman" pitchFamily="18" charset="0"/>
              </a:rPr>
              <a:t>استخدمي مرطبات غير مهيجة</a:t>
            </a:r>
          </a:p>
          <a:p>
            <a:pPr xmlns:a="http://schemas.openxmlformats.org/drawingml/2006/main" lvl="0" algn="justLow">
              <a:lnSpc>
                <a:spcPct val="120000"/>
              </a:lnSpc>
              <a:buFont typeface="Wingdings" panose="05000000000000000000" pitchFamily="2" charset="2"/>
              <a:buChar char="ü"/>
              <a:bidi/>
            </a:pPr>
            <a:r xmlns:a="http://schemas.openxmlformats.org/drawingml/2006/main">
              <a:rPr lang="ar" sz="3600" dirty="0">
                <a:latin typeface="Times New Roman" pitchFamily="18" charset="0"/>
                <a:cs typeface="Times New Roman" pitchFamily="18" charset="0"/>
              </a:rPr>
              <a:t>مثبطات الخلايا التائية الانتقائية الموضعية</a:t>
            </a:r>
          </a:p>
          <a:p>
            <a:pPr xmlns:a="http://schemas.openxmlformats.org/drawingml/2006/main" lvl="0" algn="justLow">
              <a:lnSpc>
                <a:spcPct val="120000"/>
              </a:lnSpc>
              <a:buFont typeface="Wingdings" panose="05000000000000000000" pitchFamily="2" charset="2"/>
              <a:buChar char="ü"/>
              <a:bidi/>
            </a:pPr>
            <a:r xmlns:a="http://schemas.openxmlformats.org/drawingml/2006/main">
              <a:rPr lang="ar" sz="3600" dirty="0">
                <a:latin typeface="Times New Roman" pitchFamily="18" charset="0"/>
                <a:cs typeface="Times New Roman" pitchFamily="18" charset="0"/>
              </a:rPr>
              <a:t>قد توفر الكورتيكوستيرويدات الجهازية راحة أسرع (12-24 ساعة).</a:t>
            </a:r>
          </a:p>
          <a:p>
            <a:pPr xmlns:a="http://schemas.openxmlformats.org/drawingml/2006/main" lvl="0" algn="justLow">
              <a:lnSpc>
                <a:spcPct val="120000"/>
              </a:lnSpc>
              <a:buFont typeface="Wingdings" panose="05000000000000000000" pitchFamily="2" charset="2"/>
              <a:buChar char="ü"/>
              <a:bidi/>
            </a:pPr>
            <a:r xmlns:a="http://schemas.openxmlformats.org/drawingml/2006/main">
              <a:rPr lang="ar" sz="3600" dirty="0">
                <a:latin typeface="Times New Roman" pitchFamily="18" charset="0"/>
                <a:cs typeface="Times New Roman" pitchFamily="18" charset="0"/>
              </a:rPr>
              <a:t>ينبغي استخدام المضادات الحيوية في حالة العدوى الثانوية.</a:t>
            </a:r>
          </a:p>
          <a:p>
            <a:pPr xmlns:a="http://schemas.openxmlformats.org/drawingml/2006/main" lvl="0" algn="justLow">
              <a:lnSpc>
                <a:spcPct val="120000"/>
              </a:lnSpc>
              <a:buFont typeface="Wingdings" panose="05000000000000000000" pitchFamily="2" charset="2"/>
              <a:buChar char="ü"/>
              <a:bidi/>
            </a:pPr>
            <a:r xmlns:a="http://schemas.openxmlformats.org/drawingml/2006/main">
              <a:rPr lang="ar" sz="3600" dirty="0">
                <a:latin typeface="Times New Roman" pitchFamily="18" charset="0"/>
                <a:cs typeface="Times New Roman" pitchFamily="18" charset="0"/>
              </a:rPr>
              <a:t>مضادات الهيستامين</a:t>
            </a:r>
          </a:p>
          <a:p>
            <a:pPr marL="0" indent="0" algn="justLow">
              <a:lnSpc>
                <a:spcPct val="100000"/>
              </a:lnSpc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90391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>
            <a:extLst>
              <a:ext uri="{FF2B5EF4-FFF2-40B4-BE49-F238E27FC236}">
                <a16:creationId xmlns:a16="http://schemas.microsoft.com/office/drawing/2014/main" id="{5AC375F7-222D-49BC-BF0B-9E85697F1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48" y="-1"/>
            <a:ext cx="11900452" cy="6612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Text Box 3">
            <a:extLst>
              <a:ext uri="{FF2B5EF4-FFF2-40B4-BE49-F238E27FC236}">
                <a16:creationId xmlns:a16="http://schemas.microsoft.com/office/drawing/2014/main" id="{AE073CCD-19CE-4A71-9354-08AB6E5558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548" y="5512905"/>
            <a:ext cx="555266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xmlns:a="http://schemas.openxmlformats.org/drawingml/2006/main" algn="l" rtl="0">
              <a:spcBef>
                <a:spcPct val="50000"/>
              </a:spcBef>
              <a:buFontTx/>
              <a:buNone/>
              <a:bidi/>
            </a:pPr>
            <a:r xmlns:a="http://schemas.openxmlformats.org/drawingml/2006/main">
              <a:rPr lang="ar" altLang="en-US" sz="3600" b="1" dirty="0">
                <a:latin typeface="Times New Roman" panose="02020603050405020304" pitchFamily="18" charset="0"/>
              </a:rPr>
              <a:t>اسحب الأذن الخارجية لتقويم قناة الأذن:</a:t>
            </a:r>
          </a:p>
        </p:txBody>
      </p:sp>
    </p:spTree>
    <p:extLst>
      <p:ext uri="{BB962C8B-B14F-4D97-AF65-F5344CB8AC3E}">
        <p14:creationId xmlns:p14="http://schemas.microsoft.com/office/powerpoint/2010/main" val="162969904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3">
            <a:extLst>
              <a:ext uri="{FF2B5EF4-FFF2-40B4-BE49-F238E27FC236}">
                <a16:creationId xmlns:a16="http://schemas.microsoft.com/office/drawing/2014/main" id="{60F7C1EE-8A4C-4D46-B79B-57180FD7DC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9026" y="0"/>
            <a:ext cx="11873948" cy="6629400"/>
          </a:xfrm>
        </p:spPr>
        <p:txBody>
          <a:bodyPr>
            <a:normAutofit/>
          </a:bodyPr>
          <a:lstStyle/>
          <a:p>
            <a:pPr xmlns:a="http://schemas.openxmlformats.org/drawingml/2006/main" algn="ctr" rtl="0" eaLnBrk="1" hangingPunct="1">
              <a:buFontTx/>
              <a:buNone/>
              <a:bidi/>
            </a:pPr>
            <a:r xmlns:a="http://schemas.openxmlformats.org/drawingml/2006/main">
              <a:rPr lang="ar" altLang="en-US" sz="6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الاستنشاق التنفسي</a:t>
            </a:r>
            <a:endParaRPr xmlns:a="http://schemas.openxmlformats.org/drawingml/2006/main" lang="en-US" altLang="en-US" sz="6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xmlns:a="http://schemas.openxmlformats.org/drawingml/2006/main" algn="l" rtl="0" eaLnBrk="1" hangingPunct="1">
              <a:bidi/>
            </a:pPr>
            <a:r xmlns:a="http://schemas.openxmlformats.org/drawingml/2006/main">
              <a:rPr lang="ar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الأدوية التي يتم إعطاؤها عن طريق الاستنشاق مثل موسعات الشعب الهوائية</a:t>
            </a:r>
          </a:p>
          <a:p>
            <a:pPr xmlns:a="http://schemas.openxmlformats.org/drawingml/2006/main" algn="l" rtl="0" eaLnBrk="1" hangingPunct="1">
              <a:bidi/>
            </a:pPr>
            <a:r xmlns:a="http://schemas.openxmlformats.org/drawingml/2006/main">
              <a:rPr lang="ar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يتم إعطاء الأدوية عن طريق الاستنشاق في كثير من الأحيان باستخدام </a:t>
            </a:r>
            <a:r xmlns:a="http://schemas.openxmlformats.org/drawingml/2006/main">
              <a:rPr lang="ar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أجهزة تخفيف الآلام </a:t>
            </a:r>
            <a:r xmlns:a="http://schemas.openxmlformats.org/drawingml/2006/main">
              <a:rPr lang="ar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التي توفر رذاذًا أو ضبابًا ناعمًا من الأدوية للمريض.</a:t>
            </a:r>
          </a:p>
          <a:p>
            <a:pPr xmlns:a="http://schemas.openxmlformats.org/drawingml/2006/main" algn="l" rtl="0" eaLnBrk="1" hangingPunct="1">
              <a:bidi/>
            </a:pPr>
            <a:r xmlns:a="http://schemas.openxmlformats.org/drawingml/2006/main">
              <a:rPr lang="ar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جهاز الاستنشاق بالجرعات المقننة (MDI) هو جهاز محمول </a:t>
            </a:r>
            <a:r xmlns:a="http://schemas.openxmlformats.org/drawingml/2006/main">
              <a:rPr lang="ar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يمكن </a:t>
            </a:r>
            <a:r xmlns:a="http://schemas.openxmlformats.org/drawingml/2006/main">
              <a:rPr lang="ar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استخدامه من قبل العملاء لإعطاء جرعات محددة من دواء الهباء الجوي لأنفسهم.</a:t>
            </a:r>
          </a:p>
          <a:p>
            <a:pPr xmlns:a="http://schemas.openxmlformats.org/drawingml/2006/main" algn="l" rtl="0" eaLnBrk="1" hangingPunct="1">
              <a:bidi/>
            </a:pPr>
            <a:r xmlns:a="http://schemas.openxmlformats.org/drawingml/2006/main">
              <a:rPr lang="ar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يحتاج العميل إلى إرشاد حول كيفية استخدام أجهزة الاستنشاق.</a:t>
            </a:r>
          </a:p>
        </p:txBody>
      </p:sp>
    </p:spTree>
    <p:extLst>
      <p:ext uri="{BB962C8B-B14F-4D97-AF65-F5344CB8AC3E}">
        <p14:creationId xmlns:p14="http://schemas.microsoft.com/office/powerpoint/2010/main" val="348502032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E5F7564A-5029-4C29-9888-BB29507EFB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62200" y="152401"/>
            <a:ext cx="6858000" cy="1006079"/>
          </a:xfrm>
        </p:spPr>
        <p:txBody>
          <a:bodyPr>
            <a:noAutofit/>
          </a:bodyPr>
          <a:lstStyle/>
          <a:p>
            <a:pPr xmlns:a="http://schemas.openxmlformats.org/drawingml/2006/main" algn="ctr" eaLnBrk="1" hangingPunct="1">
              <a:bidi/>
            </a:pPr>
            <a:br xmlns:a="http://schemas.openxmlformats.org/drawingml/2006/main">
              <a:rPr lang="en-US" alt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 xmlns:a="http://schemas.openxmlformats.org/drawingml/2006/main">
              <a:rPr lang="ar" alt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الأدوية الفموية</a:t>
            </a:r>
            <a:br xmlns:a="http://schemas.openxmlformats.org/drawingml/2006/main">
              <a:rPr lang="en-US" altLang="en-US" sz="6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xmlns:a="http://schemas.openxmlformats.org/drawingml/2006/main" lang="en-US" altLang="en-US" sz="6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0CDCCE0D-00AC-41DB-8380-15B8877283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71060" y="1762538"/>
            <a:ext cx="11118573" cy="4830417"/>
          </a:xfrm>
        </p:spPr>
        <p:txBody>
          <a:bodyPr>
            <a:normAutofit/>
          </a:bodyPr>
          <a:lstStyle/>
          <a:p>
            <a:pPr xmlns:a="http://schemas.openxmlformats.org/drawingml/2006/main" algn="l" rtl="0" eaLnBrk="1" hangingPunct="1">
              <a:buFont typeface="Wingdings" panose="05000000000000000000" pitchFamily="2" charset="2"/>
              <a:buChar char="Ø"/>
              <a:bidi/>
            </a:pPr>
            <a:r xmlns:a="http://schemas.openxmlformats.org/drawingml/2006/main">
              <a:rPr lang="ar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يتم استخدامه لتوفير دواء له تأثيرات جهازية و/أو تأثيرات موضعية على الجهاز الهضمي.</a:t>
            </a:r>
          </a:p>
          <a:p>
            <a:pPr xmlns:a="http://schemas.openxmlformats.org/drawingml/2006/main" algn="l" rtl="0" eaLnBrk="1" hangingPunct="1">
              <a:buFont typeface="Wingdings" panose="05000000000000000000" pitchFamily="2" charset="2"/>
              <a:buChar char="Ø"/>
              <a:bidi/>
            </a:pPr>
            <a:r xmlns:a="http://schemas.openxmlformats.org/drawingml/2006/main">
              <a:rPr lang="ar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الأدوية الفموية على شكل سوائل (شراب ومعلق).</a:t>
            </a:r>
          </a:p>
          <a:p>
            <a:pPr algn="l" rtl="0" eaLnBrk="1" hangingPunct="1">
              <a:buFontTx/>
              <a:buNone/>
            </a:pP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00487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4508E4B4-1785-4F06-A37F-F207570D48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62603" y="152400"/>
            <a:ext cx="7624397" cy="742950"/>
          </a:xfrm>
        </p:spPr>
        <p:txBody>
          <a:bodyPr>
            <a:noAutofit/>
          </a:bodyPr>
          <a:lstStyle/>
          <a:p>
            <a:pPr xmlns:a="http://schemas.openxmlformats.org/drawingml/2006/main" algn="l" eaLnBrk="1" hangingPunct="1">
              <a:bidi/>
            </a:pPr>
            <a:r xmlns:a="http://schemas.openxmlformats.org/drawingml/2006/main">
              <a:rPr lang="ar" altLang="en-US" sz="5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الأدوية الوريدية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772CBD9B-2A2B-4635-9D4E-4C24CA6778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765" y="1143000"/>
            <a:ext cx="11993218" cy="5562600"/>
          </a:xfrm>
        </p:spPr>
        <p:txBody>
          <a:bodyPr>
            <a:noAutofit/>
          </a:bodyPr>
          <a:lstStyle/>
          <a:p>
            <a:pPr xmlns:a="http://schemas.openxmlformats.org/drawingml/2006/main" algn="l" eaLnBrk="1" hangingPunct="1">
              <a:buFontTx/>
              <a:buNone/>
              <a:bidi/>
            </a:pPr>
            <a:r xmlns:a="http://schemas.openxmlformats.org/drawingml/2006/main">
              <a:rPr lang="ar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يتم إعطاؤه عن طريق الإبرة.</a:t>
            </a:r>
          </a:p>
          <a:p>
            <a:pPr xmlns:a="http://schemas.openxmlformats.org/drawingml/2006/main" algn="l" rtl="0" eaLnBrk="1" hangingPunct="1">
              <a:bidi/>
            </a:pPr>
            <a:r xmlns:a="http://schemas.openxmlformats.org/drawingml/2006/main">
              <a:rPr lang="ar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داخل الجلد </a:t>
            </a:r>
            <a:r xmlns:a="http://schemas.openxmlformats.org/drawingml/2006/main">
              <a:rPr lang="ar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تحت البشرة (إلى داخل الأدمة)، يتم استخدام كمية صغيرة من السائل 0.1 مل.</a:t>
            </a:r>
            <a:endParaRPr xmlns:a="http://schemas.openxmlformats.org/drawingml/2006/main"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xmlns:a="http://schemas.openxmlformats.org/drawingml/2006/main" algn="l" rtl="0" eaLnBrk="1" hangingPunct="1">
              <a:bidi/>
            </a:pPr>
            <a:r xmlns:a="http://schemas.openxmlformats.org/drawingml/2006/main">
              <a:rPr lang="ar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العضلي </a:t>
            </a:r>
            <a:r xmlns:a="http://schemas.openxmlformats.org/drawingml/2006/main">
              <a:rPr lang="ar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في العضلة، يتم تقديم Vastus lateralis للأطفال الذين تقل أعمارهم عن 7 أشهر.</a:t>
            </a:r>
          </a:p>
          <a:p>
            <a:pPr xmlns:a="http://schemas.openxmlformats.org/drawingml/2006/main" algn="l" rtl="0" eaLnBrk="1" hangingPunct="1">
              <a:bidi/>
            </a:pPr>
            <a:r xmlns:a="http://schemas.openxmlformats.org/drawingml/2006/main">
              <a:rPr lang="ar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مواقع أخرى لعضلات </a:t>
            </a:r>
            <a:r xmlns:a="http://schemas.openxmlformats.org/drawingml/2006/main">
              <a:rPr lang="ar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الظهر </a:t>
            </a:r>
            <a:r xmlns:a="http://schemas.openxmlformats.org/drawingml/2006/main">
              <a:rPr lang="ar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والأرداف والدالية والمستقيمة الفخذية للأطفال الأكبر سنًا</a:t>
            </a:r>
            <a:endParaRPr xmlns:a="http://schemas.openxmlformats.org/drawingml/2006/main"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xmlns:a="http://schemas.openxmlformats.org/drawingml/2006/main" algn="l" rtl="0" eaLnBrk="1" hangingPunct="1">
              <a:bidi/>
            </a:pPr>
            <a:r xmlns:a="http://schemas.openxmlformats.org/drawingml/2006/main">
              <a:rPr lang="ar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تحت الجلد: </a:t>
            </a:r>
            <a:r xmlns:a="http://schemas.openxmlformats.org/drawingml/2006/main">
              <a:rPr lang="ar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في الأنسجة تحت الجلد، جرعات صغيرة (0.5-1 مل)</a:t>
            </a:r>
            <a:endParaRPr xmlns:a="http://schemas.openxmlformats.org/drawingml/2006/main"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 xmlns:a="http://schemas.openxmlformats.org/drawingml/2006/main">
              <a:rPr lang="ar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وريدي </a:t>
            </a:r>
            <a:r xmlns:a="http://schemas.openxmlformats.org/drawingml/2006/main">
              <a:rPr lang="ar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في الوريد </a:t>
            </a:r>
            <a:r xmlns:a="http://schemas.openxmlformats.org/drawingml/2006/main">
              <a:rPr lang="ar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، </a:t>
            </a:r>
            <a:r xmlns:a="http://schemas.openxmlformats.org/drawingml/2006/main">
              <a:rPr lang="ar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مباشرة في مجرى الدم</a:t>
            </a:r>
          </a:p>
        </p:txBody>
      </p:sp>
    </p:spTree>
    <p:extLst>
      <p:ext uri="{BB962C8B-B14F-4D97-AF65-F5344CB8AC3E}">
        <p14:creationId xmlns:p14="http://schemas.microsoft.com/office/powerpoint/2010/main" val="372544529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0BF47-C64D-49DD-9607-12745AF57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7595" y="1026941"/>
            <a:ext cx="7704403" cy="3671668"/>
          </a:xfrm>
        </p:spPr>
        <p:txBody>
          <a:bodyPr>
            <a:normAutofit fontScale="90000"/>
          </a:bodyPr>
          <a:lstStyle/>
          <a:p>
            <a:pPr xmlns:a="http://schemas.openxmlformats.org/drawingml/2006/main" algn="ctr">
              <a:bidi/>
            </a:pPr>
            <a:br xmlns:a="http://schemas.openxmlformats.org/drawingml/2006/main">
              <a:rPr lang="en-US" sz="8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 xmlns:a="http://schemas.openxmlformats.org/drawingml/2006/main">
              <a:rPr lang="ar" sz="8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العلاج باللعب</a:t>
            </a:r>
            <a:br xmlns:a="http://schemas.openxmlformats.org/drawingml/2006/main">
              <a:rPr lang="en-US" sz="8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xmlns:a="http://schemas.openxmlformats.org/drawingml/2006/main" lang="en-US" sz="8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BCBE1C-26C3-4E5B-AB52-CF1909D18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4487594" cy="696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15263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152401"/>
            <a:ext cx="7086600" cy="1219200"/>
          </a:xfrm>
        </p:spPr>
        <p:txBody>
          <a:bodyPr>
            <a:noAutofit/>
          </a:bodyPr>
          <a:lstStyle/>
          <a:p>
            <a:pPr xmlns:a="http://schemas.openxmlformats.org/drawingml/2006/main" algn="ctr" rtl="0">
              <a:lnSpc>
                <a:spcPct val="100000"/>
              </a:lnSpc>
              <a:bidi/>
            </a:pPr>
            <a:br xmlns:a="http://schemas.openxmlformats.org/drawingml/2006/main">
              <a:rPr lang="en-US" sz="495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 xmlns:a="http://schemas.openxmlformats.org/drawingml/2006/main">
              <a:rPr lang="ar" sz="495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العلاج باللعب</a:t>
            </a:r>
            <a:br xmlns:a="http://schemas.openxmlformats.org/drawingml/2006/main">
              <a:rPr lang="en-US" sz="495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xmlns:a="http://schemas.openxmlformats.org/drawingml/2006/main" lang="en-US" sz="495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269" y="1371602"/>
            <a:ext cx="11953461" cy="5334000"/>
          </a:xfrm>
        </p:spPr>
        <p:txBody>
          <a:bodyPr>
            <a:normAutofit/>
          </a:bodyPr>
          <a:lstStyle/>
          <a:p>
            <a:pPr xmlns:a="http://schemas.openxmlformats.org/drawingml/2006/main" marL="0" indent="0">
              <a:lnSpc>
                <a:spcPct val="120000"/>
              </a:lnSpc>
              <a:buNone/>
              <a:bidi/>
            </a:pPr>
            <a:r xmlns:a="http://schemas.openxmlformats.org/drawingml/2006/main">
              <a:rPr lang="ar" sz="3300" dirty="0">
                <a:latin typeface="Times New Roman" pitchFamily="18" charset="0"/>
                <a:cs typeface="Times New Roman" pitchFamily="18" charset="0"/>
              </a:rPr>
              <a:t>يعد اللعب الطبيعي عنصرا أساسيا في النمو الصحي للطفل.</a:t>
            </a:r>
          </a:p>
          <a:p>
            <a:pPr xmlns:a="http://schemas.openxmlformats.org/drawingml/2006/main" marL="0" indent="0">
              <a:lnSpc>
                <a:spcPct val="120000"/>
              </a:lnSpc>
              <a:buNone/>
              <a:bidi/>
            </a:pPr>
            <a:r xmlns:a="http://schemas.openxmlformats.org/drawingml/2006/main">
              <a:rPr lang="ar" sz="3300" b="1" dirty="0">
                <a:latin typeface="Times New Roman" pitchFamily="18" charset="0"/>
                <a:cs typeface="Times New Roman" pitchFamily="18" charset="0"/>
              </a:rPr>
              <a:t>وظيفة المسرحية </a:t>
            </a:r>
            <a:r xmlns:a="http://schemas.openxmlformats.org/drawingml/2006/main">
              <a:rPr lang="ar" sz="3300" dirty="0">
                <a:latin typeface="Times New Roman" pitchFamily="18" charset="0"/>
                <a:cs typeface="Times New Roman" pitchFamily="18" charset="0"/>
              </a:rPr>
              <a:t>: تعزيز :</a:t>
            </a:r>
          </a:p>
          <a:p>
            <a:pPr xmlns:a="http://schemas.openxmlformats.org/drawingml/2006/main" marL="0" indent="0">
              <a:lnSpc>
                <a:spcPct val="120000"/>
              </a:lnSpc>
              <a:buNone/>
              <a:bidi/>
            </a:pPr>
            <a:r xmlns:a="http://schemas.openxmlformats.org/drawingml/2006/main">
              <a:rPr lang="ar" sz="3300" dirty="0">
                <a:latin typeface="Times New Roman" pitchFamily="18" charset="0"/>
                <a:cs typeface="Times New Roman" pitchFamily="18" charset="0"/>
              </a:rPr>
              <a:t>تطوير محرك الاستشعار</a:t>
            </a:r>
          </a:p>
          <a:p>
            <a:pPr xmlns:a="http://schemas.openxmlformats.org/drawingml/2006/main" marL="0" indent="0">
              <a:lnSpc>
                <a:spcPct val="120000"/>
              </a:lnSpc>
              <a:buNone/>
              <a:bidi/>
            </a:pPr>
            <a:r xmlns:a="http://schemas.openxmlformats.org/drawingml/2006/main">
              <a:rPr lang="ar" sz="3300" dirty="0">
                <a:latin typeface="Times New Roman" pitchFamily="18" charset="0"/>
                <a:cs typeface="Times New Roman" pitchFamily="18" charset="0"/>
              </a:rPr>
              <a:t>الإبداع</a:t>
            </a:r>
          </a:p>
          <a:p>
            <a:pPr xmlns:a="http://schemas.openxmlformats.org/drawingml/2006/main" marL="0" indent="0">
              <a:lnSpc>
                <a:spcPct val="120000"/>
              </a:lnSpc>
              <a:buNone/>
              <a:bidi/>
            </a:pPr>
            <a:r xmlns:a="http://schemas.openxmlformats.org/drawingml/2006/main">
              <a:rPr lang="ar" sz="3300" dirty="0">
                <a:latin typeface="Times New Roman" pitchFamily="18" charset="0"/>
                <a:cs typeface="Times New Roman" pitchFamily="18" charset="0"/>
              </a:rPr>
              <a:t>التنشئة الاجتماعية</a:t>
            </a:r>
          </a:p>
          <a:p>
            <a:pPr xmlns:a="http://schemas.openxmlformats.org/drawingml/2006/main" marL="0" indent="0">
              <a:lnSpc>
                <a:spcPct val="120000"/>
              </a:lnSpc>
              <a:buNone/>
              <a:bidi/>
            </a:pPr>
            <a:r xmlns:a="http://schemas.openxmlformats.org/drawingml/2006/main">
              <a:rPr lang="ar" sz="3300" dirty="0">
                <a:latin typeface="Times New Roman" pitchFamily="18" charset="0"/>
                <a:cs typeface="Times New Roman" pitchFamily="18" charset="0"/>
              </a:rPr>
              <a:t>الأنشطة الفكرية</a:t>
            </a:r>
          </a:p>
          <a:p>
            <a:pPr xmlns:a="http://schemas.openxmlformats.org/drawingml/2006/main" marL="0" indent="0">
              <a:lnSpc>
                <a:spcPct val="120000"/>
              </a:lnSpc>
              <a:buNone/>
              <a:bidi/>
            </a:pPr>
            <a:r xmlns:a="http://schemas.openxmlformats.org/drawingml/2006/main">
              <a:rPr lang="ar" sz="3300" dirty="0">
                <a:latin typeface="Times New Roman" pitchFamily="18" charset="0"/>
                <a:cs typeface="Times New Roman" pitchFamily="18" charset="0"/>
              </a:rPr>
              <a:t>الوعي الذاتي: استكشاف أجسادهم</a:t>
            </a:r>
          </a:p>
          <a:p>
            <a:pPr marL="0" indent="0">
              <a:lnSpc>
                <a:spcPct val="120000"/>
              </a:lnSpc>
              <a:buNone/>
            </a:pPr>
            <a:endParaRPr lang="en-US" sz="33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88634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059478" cy="1676400"/>
          </a:xfrm>
        </p:spPr>
        <p:txBody>
          <a:bodyPr>
            <a:noAutofit/>
          </a:bodyPr>
          <a:lstStyle/>
          <a:p>
            <a:pPr xmlns:a="http://schemas.openxmlformats.org/drawingml/2006/main" rtl="0">
              <a:lnSpc>
                <a:spcPct val="100000"/>
              </a:lnSpc>
              <a:bidi/>
            </a:pPr>
            <a:r xmlns:a="http://schemas.openxmlformats.org/drawingml/2006/main">
              <a:rPr lang="ar" sz="495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مبادئ اختيار منتجات اللعب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522" y="1600200"/>
            <a:ext cx="12059478" cy="5257800"/>
          </a:xfrm>
        </p:spPr>
        <p:txBody>
          <a:bodyPr>
            <a:normAutofit/>
          </a:bodyPr>
          <a:lstStyle/>
          <a:p>
            <a:pPr xmlns:a="http://schemas.openxmlformats.org/drawingml/2006/main" marL="0" indent="0">
              <a:lnSpc>
                <a:spcPct val="120000"/>
              </a:lnSpc>
              <a:buNone/>
              <a:bidi/>
            </a:pPr>
            <a:r xmlns:a="http://schemas.openxmlformats.org/drawingml/2006/main">
              <a:rPr lang="ar" sz="2700" b="1" dirty="0">
                <a:latin typeface="Times New Roman" pitchFamily="18" charset="0"/>
                <a:cs typeface="Times New Roman" pitchFamily="18" charset="0"/>
              </a:rPr>
              <a:t>يجب أن تكون مبادئ اختيار منتجات اللعب</a:t>
            </a:r>
          </a:p>
          <a:p>
            <a:pPr xmlns:a="http://schemas.openxmlformats.org/drawingml/2006/main" marL="0" indent="0">
              <a:lnSpc>
                <a:spcPct val="120000"/>
              </a:lnSpc>
              <a:buNone/>
              <a:bidi/>
            </a:pPr>
            <a:r xmlns:a="http://schemas.openxmlformats.org/drawingml/2006/main">
              <a:rPr lang="ar" sz="2700" dirty="0">
                <a:latin typeface="Times New Roman" pitchFamily="18" charset="0"/>
                <a:cs typeface="Times New Roman" pitchFamily="18" charset="0"/>
              </a:rPr>
              <a:t>مناسب للعمر</a:t>
            </a:r>
          </a:p>
          <a:p>
            <a:pPr xmlns:a="http://schemas.openxmlformats.org/drawingml/2006/main" marL="0" indent="0">
              <a:lnSpc>
                <a:spcPct val="120000"/>
              </a:lnSpc>
              <a:buNone/>
              <a:bidi/>
            </a:pPr>
            <a:r xmlns:a="http://schemas.openxmlformats.org/drawingml/2006/main">
              <a:rPr lang="ar" sz="2700" dirty="0">
                <a:latin typeface="Times New Roman" pitchFamily="18" charset="0"/>
                <a:cs typeface="Times New Roman" pitchFamily="18" charset="0"/>
              </a:rPr>
              <a:t>آمنة ومرنة</a:t>
            </a:r>
          </a:p>
          <a:p>
            <a:pPr xmlns:a="http://schemas.openxmlformats.org/drawingml/2006/main" marL="0" indent="0">
              <a:lnSpc>
                <a:spcPct val="120000"/>
              </a:lnSpc>
              <a:buNone/>
              <a:bidi/>
            </a:pPr>
            <a:r xmlns:a="http://schemas.openxmlformats.org/drawingml/2006/main">
              <a:rPr lang="ar" sz="2700" dirty="0">
                <a:latin typeface="Times New Roman" pitchFamily="18" charset="0"/>
                <a:cs typeface="Times New Roman" pitchFamily="18" charset="0"/>
              </a:rPr>
              <a:t>لها استخدامات متعددة</a:t>
            </a:r>
          </a:p>
          <a:p>
            <a:pPr xmlns:a="http://schemas.openxmlformats.org/drawingml/2006/main" marL="0" indent="0">
              <a:lnSpc>
                <a:spcPct val="120000"/>
              </a:lnSpc>
              <a:buNone/>
              <a:bidi/>
            </a:pPr>
            <a:r xmlns:a="http://schemas.openxmlformats.org/drawingml/2006/main">
              <a:rPr lang="ar" sz="2700" dirty="0">
                <a:latin typeface="Times New Roman" pitchFamily="18" charset="0"/>
                <a:cs typeface="Times New Roman" pitchFamily="18" charset="0"/>
              </a:rPr>
              <a:t>مستأنف</a:t>
            </a:r>
          </a:p>
          <a:p>
            <a:pPr xmlns:a="http://schemas.openxmlformats.org/drawingml/2006/main" marL="0" indent="0">
              <a:lnSpc>
                <a:spcPct val="120000"/>
              </a:lnSpc>
              <a:buNone/>
              <a:bidi/>
            </a:pPr>
            <a:r xmlns:a="http://schemas.openxmlformats.org/drawingml/2006/main">
              <a:rPr lang="ar" sz="2700" dirty="0">
                <a:latin typeface="Times New Roman" pitchFamily="18" charset="0"/>
                <a:cs typeface="Times New Roman" pitchFamily="18" charset="0"/>
              </a:rPr>
              <a:t>تطوير المهارات اللازمة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3050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3843" y="1"/>
            <a:ext cx="7278757" cy="1063229"/>
          </a:xfrm>
        </p:spPr>
        <p:txBody>
          <a:bodyPr>
            <a:noAutofit/>
          </a:bodyPr>
          <a:lstStyle/>
          <a:p>
            <a:pPr xmlns:a="http://schemas.openxmlformats.org/drawingml/2006/main" algn="ctr" rtl="0">
              <a:lnSpc>
                <a:spcPct val="100000"/>
              </a:lnSpc>
              <a:bidi/>
            </a:pPr>
            <a:r xmlns:a="http://schemas.openxmlformats.org/drawingml/2006/main">
              <a:rPr lang="ar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سلامة الألعاب: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063230"/>
            <a:ext cx="12085983" cy="5794770"/>
          </a:xfrm>
        </p:spPr>
        <p:txBody>
          <a:bodyPr>
            <a:normAutofit fontScale="92500" lnSpcReduction="10000"/>
          </a:bodyPr>
          <a:lstStyle/>
          <a:p>
            <a:pPr xmlns:a="http://schemas.openxmlformats.org/drawingml/2006/main">
              <a:lnSpc>
                <a:spcPct val="120000"/>
              </a:lnSpc>
              <a:buFont typeface="Wingdings" panose="05000000000000000000" pitchFamily="2" charset="2"/>
              <a:buChar char="§"/>
              <a:bidi/>
            </a:pPr>
            <a:r xmlns:a="http://schemas.openxmlformats.org/drawingml/2006/main">
              <a:rPr lang="ar" sz="2700" dirty="0">
                <a:latin typeface="Times New Roman" pitchFamily="18" charset="0"/>
                <a:cs typeface="Times New Roman" pitchFamily="18" charset="0"/>
              </a:rPr>
              <a:t>تجنب الألعاب التي تحتوي على أجزاء صغيرة والتي قد تسبب الاختناق المميت أو مخاطر الاستنشاق.</a:t>
            </a:r>
          </a:p>
          <a:p>
            <a:pPr xmlns:a="http://schemas.openxmlformats.org/drawingml/2006/main" algn="l" rtl="0">
              <a:lnSpc>
                <a:spcPct val="120000"/>
              </a:lnSpc>
              <a:buFont typeface="Wingdings" panose="05000000000000000000" pitchFamily="2" charset="2"/>
              <a:buChar char="§"/>
              <a:bidi/>
            </a:pPr>
            <a:r xmlns:a="http://schemas.openxmlformats.org/drawingml/2006/main">
              <a:rPr lang="ar" sz="2700" dirty="0">
                <a:latin typeface="Times New Roman" pitchFamily="18" charset="0"/>
                <a:cs typeface="Times New Roman" pitchFamily="18" charset="0"/>
              </a:rPr>
              <a:t>تجنب أصابع القدم التي تحتوي على خيوط أو أربطة لأنها قد تسبب الاختناق.</a:t>
            </a:r>
          </a:p>
          <a:p>
            <a:pPr xmlns:a="http://schemas.openxmlformats.org/drawingml/2006/main">
              <a:lnSpc>
                <a:spcPct val="120000"/>
              </a:lnSpc>
              <a:buFont typeface="Wingdings" panose="05000000000000000000" pitchFamily="2" charset="2"/>
              <a:buChar char="§"/>
              <a:bidi/>
            </a:pPr>
            <a:r xmlns:a="http://schemas.openxmlformats.org/drawingml/2006/main">
              <a:rPr lang="ar" sz="2700" dirty="0">
                <a:latin typeface="Times New Roman" pitchFamily="18" charset="0"/>
                <a:cs typeface="Times New Roman" pitchFamily="18" charset="0"/>
              </a:rPr>
              <a:t>تجنب السهام أو السهام.</a:t>
            </a:r>
          </a:p>
          <a:p>
            <a:pPr xmlns:a="http://schemas.openxmlformats.org/drawingml/2006/main">
              <a:lnSpc>
                <a:spcPct val="120000"/>
              </a:lnSpc>
              <a:buFont typeface="Wingdings" panose="05000000000000000000" pitchFamily="2" charset="2"/>
              <a:buChar char="§"/>
              <a:bidi/>
            </a:pPr>
            <a:r xmlns:a="http://schemas.openxmlformats.org/drawingml/2006/main">
              <a:rPr lang="ar" sz="2700" dirty="0">
                <a:latin typeface="Times New Roman" pitchFamily="18" charset="0"/>
                <a:cs typeface="Times New Roman" pitchFamily="18" charset="0"/>
              </a:rPr>
              <a:t>تجنب الألعاب الكهربائية التي تحتوي على عناصر تسخين.</a:t>
            </a:r>
          </a:p>
          <a:p>
            <a:pPr xmlns:a="http://schemas.openxmlformats.org/drawingml/2006/main">
              <a:lnSpc>
                <a:spcPct val="120000"/>
              </a:lnSpc>
              <a:buFont typeface="Wingdings" panose="05000000000000000000" pitchFamily="2" charset="2"/>
              <a:buChar char="§"/>
              <a:bidi/>
            </a:pPr>
            <a:r xmlns:a="http://schemas.openxmlformats.org/drawingml/2006/main">
              <a:rPr lang="ar" dirty="0">
                <a:latin typeface="Times New Roman" pitchFamily="18" charset="0"/>
                <a:cs typeface="Times New Roman" pitchFamily="18" charset="0"/>
              </a:rPr>
              <a:t>تجنب الألعاب التي تصدر أصواتًا عالية</a:t>
            </a:r>
          </a:p>
          <a:p>
            <a:pPr xmlns:a="http://schemas.openxmlformats.org/drawingml/2006/main">
              <a:lnSpc>
                <a:spcPct val="120000"/>
              </a:lnSpc>
              <a:buFont typeface="Wingdings" panose="05000000000000000000" pitchFamily="2" charset="2"/>
              <a:buChar char="§"/>
              <a:bidi/>
            </a:pPr>
            <a:r xmlns:a="http://schemas.openxmlformats.org/drawingml/2006/main">
              <a:rPr lang="ar" dirty="0">
                <a:latin typeface="Times New Roman" pitchFamily="18" charset="0"/>
                <a:cs typeface="Times New Roman" pitchFamily="18" charset="0"/>
              </a:rPr>
              <a:t>تجنب الألعاب ذات الحواف الحادة التي يمكن أن تقطع</a:t>
            </a:r>
          </a:p>
          <a:p>
            <a:pPr xmlns:a="http://schemas.openxmlformats.org/drawingml/2006/main">
              <a:lnSpc>
                <a:spcPct val="120000"/>
              </a:lnSpc>
              <a:buFont typeface="Wingdings" panose="05000000000000000000" pitchFamily="2" charset="2"/>
              <a:buChar char="§"/>
              <a:bidi/>
            </a:pPr>
            <a:r xmlns:a="http://schemas.openxmlformats.org/drawingml/2006/main">
              <a:rPr lang="ar" dirty="0">
                <a:latin typeface="Times New Roman" pitchFamily="18" charset="0"/>
                <a:cs typeface="Times New Roman" pitchFamily="18" charset="0"/>
              </a:rPr>
              <a:t>اختر ألعابًا قوية يمكنها تحمل اللعب العنيف</a:t>
            </a:r>
          </a:p>
          <a:p>
            <a:pPr xmlns:a="http://schemas.openxmlformats.org/drawingml/2006/main">
              <a:lnSpc>
                <a:spcPct val="120000"/>
              </a:lnSpc>
              <a:buFont typeface="Wingdings" panose="05000000000000000000" pitchFamily="2" charset="2"/>
              <a:buChar char="§"/>
              <a:bidi/>
            </a:pPr>
            <a:r xmlns:a="http://schemas.openxmlformats.org/drawingml/2006/main">
              <a:rPr lang="ar" dirty="0">
                <a:latin typeface="Times New Roman" pitchFamily="18" charset="0"/>
                <a:cs typeface="Times New Roman" pitchFamily="18" charset="0"/>
              </a:rPr>
              <a:t>اختر الألعاب الخفيفة بما يكفي بحيث لا تسبب ضررًا إذا سقطت على الطفل.</a:t>
            </a:r>
          </a:p>
          <a:p>
            <a:pPr xmlns:a="http://schemas.openxmlformats.org/drawingml/2006/main">
              <a:lnSpc>
                <a:spcPct val="120000"/>
              </a:lnSpc>
              <a:buFont typeface="Wingdings" panose="05000000000000000000" pitchFamily="2" charset="2"/>
              <a:buChar char="§"/>
              <a:bidi/>
            </a:pPr>
            <a:r xmlns:a="http://schemas.openxmlformats.org/drawingml/2006/main">
              <a:rPr lang="ar" dirty="0">
                <a:latin typeface="Times New Roman" pitchFamily="18" charset="0"/>
                <a:cs typeface="Times New Roman" pitchFamily="18" charset="0"/>
              </a:rPr>
              <a:t>اختر الألعاب ذات الحواف الناعمة والمستديرة.</a:t>
            </a:r>
          </a:p>
          <a:p>
            <a:pPr xmlns:a="http://schemas.openxmlformats.org/drawingml/2006/main">
              <a:lnSpc>
                <a:spcPct val="120000"/>
              </a:lnSpc>
              <a:buFont typeface="Wingdings" panose="05000000000000000000" pitchFamily="2" charset="2"/>
              <a:buChar char="§"/>
              <a:bidi/>
            </a:pPr>
            <a:r xmlns:a="http://schemas.openxmlformats.org/drawingml/2006/main">
              <a:rPr lang="ar" dirty="0">
                <a:latin typeface="Times New Roman" pitchFamily="18" charset="0"/>
                <a:cs typeface="Times New Roman" pitchFamily="18" charset="0"/>
              </a:rPr>
              <a:t>اختر الألعاب المصنوعة من مواد غير سامة</a:t>
            </a:r>
          </a:p>
        </p:txBody>
      </p:sp>
    </p:spTree>
    <p:extLst>
      <p:ext uri="{BB962C8B-B14F-4D97-AF65-F5344CB8AC3E}">
        <p14:creationId xmlns:p14="http://schemas.microsoft.com/office/powerpoint/2010/main" val="235988729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34637"/>
            <a:ext cx="6858000" cy="1063229"/>
          </a:xfrm>
        </p:spPr>
        <p:txBody>
          <a:bodyPr>
            <a:noAutofit/>
          </a:bodyPr>
          <a:lstStyle/>
          <a:p>
            <a:pPr xmlns:a="http://schemas.openxmlformats.org/drawingml/2006/main" algn="l" rtl="0">
              <a:lnSpc>
                <a:spcPct val="100000"/>
              </a:lnSpc>
              <a:bidi/>
            </a:pPr>
            <a:br xmlns:a="http://schemas.openxmlformats.org/drawingml/2006/main">
              <a:rPr lang="en-US" sz="495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 xmlns:a="http://schemas.openxmlformats.org/drawingml/2006/main">
              <a:rPr lang="ar" sz="495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العلاج باللعب</a:t>
            </a:r>
            <a:br xmlns:a="http://schemas.openxmlformats.org/drawingml/2006/main">
              <a:rPr lang="en-US" sz="495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xmlns:a="http://schemas.openxmlformats.org/drawingml/2006/main" lang="en-US" sz="495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04" y="1097866"/>
            <a:ext cx="12046226" cy="5760134"/>
          </a:xfrm>
        </p:spPr>
        <p:txBody>
          <a:bodyPr>
            <a:normAutofit lnSpcReduction="10000"/>
          </a:bodyPr>
          <a:lstStyle/>
          <a:p>
            <a:pPr xmlns:a="http://schemas.openxmlformats.org/drawingml/2006/main">
              <a:lnSpc>
                <a:spcPct val="120000"/>
              </a:lnSpc>
              <a:buFont typeface="Wingdings" panose="05000000000000000000" pitchFamily="2" charset="2"/>
              <a:buChar char="v"/>
              <a:bidi/>
            </a:pPr>
            <a:r xmlns:a="http://schemas.openxmlformats.org/drawingml/2006/main">
              <a:rPr lang="ar" sz="3300" dirty="0">
                <a:latin typeface="Times New Roman" pitchFamily="18" charset="0"/>
                <a:cs typeface="Times New Roman" pitchFamily="18" charset="0"/>
              </a:rPr>
              <a:t>إنها طريقة للأطفال للتعبير عن تجاربهم ومشاعرهم</a:t>
            </a:r>
          </a:p>
          <a:p>
            <a:pPr xmlns:a="http://schemas.openxmlformats.org/drawingml/2006/main">
              <a:lnSpc>
                <a:spcPct val="120000"/>
              </a:lnSpc>
              <a:buFont typeface="Wingdings" panose="05000000000000000000" pitchFamily="2" charset="2"/>
              <a:buChar char="v"/>
              <a:bidi/>
            </a:pPr>
            <a:r xmlns:a="http://schemas.openxmlformats.org/drawingml/2006/main">
              <a:rPr lang="ar" sz="33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استخدام العلاج باللعب</a:t>
            </a:r>
          </a:p>
          <a:p>
            <a:pPr xmlns:a="http://schemas.openxmlformats.org/drawingml/2006/main" marL="0" indent="0">
              <a:lnSpc>
                <a:spcPct val="120000"/>
              </a:lnSpc>
              <a:buNone/>
              <a:bidi/>
            </a:pPr>
            <a:r xmlns:a="http://schemas.openxmlformats.org/drawingml/2006/main">
              <a:rPr lang="ar" sz="3300" dirty="0">
                <a:latin typeface="Times New Roman" pitchFamily="18" charset="0"/>
                <a:cs typeface="Times New Roman" pitchFamily="18" charset="0"/>
              </a:rPr>
              <a:t>الإرشاد أو العلاج النفسي لمساعدة الأطفال والتواصل معهم، لمنع أو حل التحديات النفسية الاجتماعية وتقليل التوتر والضغط</a:t>
            </a:r>
          </a:p>
          <a:p>
            <a:pPr xmlns:a="http://schemas.openxmlformats.org/drawingml/2006/main" marL="0" indent="0">
              <a:lnSpc>
                <a:spcPct val="120000"/>
              </a:lnSpc>
              <a:buNone/>
              <a:bidi/>
            </a:pPr>
            <a:r xmlns:a="http://schemas.openxmlformats.org/drawingml/2006/main">
              <a:rPr lang="ar" sz="3300" dirty="0">
                <a:latin typeface="Times New Roman" pitchFamily="18" charset="0"/>
                <a:cs typeface="Times New Roman" pitchFamily="18" charset="0"/>
              </a:rPr>
              <a:t>يدعم التكامل الاجتماعي والنمو والتطور.</a:t>
            </a:r>
          </a:p>
          <a:p>
            <a:pPr xmlns:a="http://schemas.openxmlformats.org/drawingml/2006/main" marL="0" indent="0">
              <a:lnSpc>
                <a:spcPct val="120000"/>
              </a:lnSpc>
              <a:buNone/>
              <a:bidi/>
            </a:pPr>
            <a:r xmlns:a="http://schemas.openxmlformats.org/drawingml/2006/main">
              <a:rPr lang="ar" sz="3300" dirty="0">
                <a:latin typeface="Times New Roman" pitchFamily="18" charset="0"/>
                <a:cs typeface="Times New Roman" pitchFamily="18" charset="0"/>
              </a:rPr>
              <a:t>التشخيص: يراقب المعالج الطفل وهو يلعب بالألعاب (بيوت اللعب، الحيوانات الأليفة، الدمى، الخ) لتحديد سبب السلوك المضطرب.</a:t>
            </a:r>
          </a:p>
          <a:p>
            <a:pPr xmlns:a="http://schemas.openxmlformats.org/drawingml/2006/main" marL="0" indent="0">
              <a:lnSpc>
                <a:spcPct val="120000"/>
              </a:lnSpc>
              <a:buNone/>
              <a:bidi/>
            </a:pPr>
            <a:r xmlns:a="http://schemas.openxmlformats.org/drawingml/2006/main">
              <a:rPr lang="ar" sz="3300" dirty="0">
                <a:latin typeface="Times New Roman" pitchFamily="18" charset="0"/>
                <a:cs typeface="Times New Roman" pitchFamily="18" charset="0"/>
              </a:rPr>
              <a:t>التخلص من قلق الأطفال.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743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52400"/>
            <a:ext cx="12298017" cy="1265238"/>
          </a:xfrm>
        </p:spPr>
        <p:txBody>
          <a:bodyPr>
            <a:noAutofit/>
          </a:bodyPr>
          <a:lstStyle/>
          <a:p>
            <a:br xmlns:a="http://schemas.openxmlformats.org/drawingml/2006/main"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br xmlns:a="http://schemas.openxmlformats.org/drawingml/2006/main"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 xmlns:a="http://schemas.openxmlformats.org/drawingml/2006/main">
              <a:rPr lang="ar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أنواع التهاب الجلد </a:t>
            </a:r>
            <a:r xmlns:a="http://schemas.openxmlformats.org/drawingml/2006/main">
              <a:rPr lang="ar" sz="5400" dirty="0">
                <a:latin typeface="Times New Roman" pitchFamily="18" charset="0"/>
                <a:cs typeface="Times New Roman" pitchFamily="18" charset="0"/>
              </a:rPr>
              <a:t>ب-التهاب الجلد التأتبي</a:t>
            </a:r>
            <a:br xmlns:a="http://schemas.openxmlformats.org/drawingml/2006/main">
              <a:rPr lang="en-US" sz="5400" dirty="0">
                <a:latin typeface="Times New Roman" pitchFamily="18" charset="0"/>
                <a:cs typeface="Times New Roman" pitchFamily="18" charset="0"/>
              </a:rPr>
            </a:br>
            <a:br xmlns:a="http://schemas.openxmlformats.org/drawingml/2006/main"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xmlns:a="http://schemas.openxmlformats.org/drawingml/2006/main" lang="en-US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17638"/>
            <a:ext cx="12072730" cy="5287962"/>
          </a:xfrm>
        </p:spPr>
        <p:txBody>
          <a:bodyPr>
            <a:normAutofit fontScale="92500" lnSpcReduction="20000"/>
          </a:bodyPr>
          <a:lstStyle/>
          <a:p>
            <a:pPr xmlns:a="http://schemas.openxmlformats.org/drawingml/2006/main" lvl="0" algn="justLow">
              <a:lnSpc>
                <a:spcPct val="120000"/>
              </a:lnSpc>
              <a:bidi/>
            </a:pPr>
            <a:r xmlns:a="http://schemas.openxmlformats.org/drawingml/2006/main">
              <a:rPr lang="ar" sz="3200" dirty="0">
                <a:latin typeface="Times New Roman" pitchFamily="18" charset="0"/>
                <a:cs typeface="Times New Roman" pitchFamily="18" charset="0"/>
              </a:rPr>
              <a:t>مرض الزهايمر هو مرض جلدي التهابي متكرر يسبب حكة شديدة.</a:t>
            </a:r>
          </a:p>
          <a:p>
            <a:pPr xmlns:a="http://schemas.openxmlformats.org/drawingml/2006/main" lvl="0" algn="justLow">
              <a:lnSpc>
                <a:spcPct val="120000"/>
              </a:lnSpc>
              <a:bidi/>
            </a:pPr>
            <a:r xmlns:a="http://schemas.openxmlformats.org/drawingml/2006/main">
              <a:rPr lang="ar" sz="3200" dirty="0">
                <a:latin typeface="Times New Roman" pitchFamily="18" charset="0"/>
                <a:cs typeface="Times New Roman" pitchFamily="18" charset="0"/>
              </a:rPr>
              <a:t>يتطور في مرحلة الطفولة المبكرة مع وجود تاريخ من أمراض الجهاز التنفسي</a:t>
            </a:r>
          </a:p>
          <a:p>
            <a:pPr xmlns:a="http://schemas.openxmlformats.org/drawingml/2006/main" lvl="0" algn="justLow">
              <a:lnSpc>
                <a:spcPct val="120000"/>
              </a:lnSpc>
              <a:bidi/>
            </a:pPr>
            <a:r xmlns:a="http://schemas.openxmlformats.org/drawingml/2006/main">
              <a:rPr lang="ar" sz="3200" dirty="0">
                <a:latin typeface="Times New Roman" pitchFamily="18" charset="0"/>
                <a:cs typeface="Times New Roman" pitchFamily="18" charset="0"/>
              </a:rPr>
              <a:t>عند الرضع، يرتبط ذلك بإطعام الأطفال بالحليب الصناعي وتقديم الأطعمة الصلبة في وقت مبكر</a:t>
            </a:r>
          </a:p>
          <a:p>
            <a:pPr xmlns:a="http://schemas.openxmlformats.org/drawingml/2006/main" marL="0" lvl="0" indent="0" algn="justLow">
              <a:lnSpc>
                <a:spcPct val="120000"/>
              </a:lnSpc>
              <a:buNone/>
              <a:bidi/>
            </a:pPr>
            <a:r xmlns:a="http://schemas.openxmlformats.org/drawingml/2006/main">
              <a:rPr lang="ar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أسباب التهاب الجلد التأتبي:</a:t>
            </a:r>
            <a:endParaRPr xmlns:a="http://schemas.openxmlformats.org/drawingml/2006/main" lang="en-US" sz="3200" dirty="0">
              <a:latin typeface="Times New Roman" pitchFamily="18" charset="0"/>
              <a:cs typeface="Times New Roman" pitchFamily="18" charset="0"/>
            </a:endParaRPr>
          </a:p>
          <a:p>
            <a:pPr xmlns:a="http://schemas.openxmlformats.org/drawingml/2006/main">
              <a:lnSpc>
                <a:spcPct val="120000"/>
              </a:lnSpc>
              <a:buFont typeface="Wingdings" panose="05000000000000000000" pitchFamily="2" charset="2"/>
              <a:buChar char="ü"/>
              <a:bidi/>
            </a:pPr>
            <a:r xmlns:a="http://schemas.openxmlformats.org/drawingml/2006/main">
              <a:rPr lang="ar" sz="3200" dirty="0">
                <a:latin typeface="Times New Roman" pitchFamily="18" charset="0"/>
                <a:cs typeface="Times New Roman" pitchFamily="18" charset="0"/>
              </a:rPr>
              <a:t>المكورات العنقودية الذهبية</a:t>
            </a:r>
          </a:p>
          <a:p>
            <a:pPr xmlns:a="http://schemas.openxmlformats.org/drawingml/2006/main" lvl="0" algn="justLow">
              <a:lnSpc>
                <a:spcPct val="120000"/>
              </a:lnSpc>
              <a:buFont typeface="Wingdings" panose="05000000000000000000" pitchFamily="2" charset="2"/>
              <a:buChar char="ü"/>
              <a:bidi/>
            </a:pPr>
            <a:r xmlns:a="http://schemas.openxmlformats.org/drawingml/2006/main">
              <a:rPr lang="ar" sz="3200" dirty="0">
                <a:latin typeface="Times New Roman" pitchFamily="18" charset="0"/>
                <a:cs typeface="Times New Roman" pitchFamily="18" charset="0"/>
              </a:rPr>
              <a:t>الظروف المناخية المتطرفة البرودة أو الحرارة، الجو الجاف</a:t>
            </a:r>
          </a:p>
          <a:p>
            <a:pPr xmlns:a="http://schemas.openxmlformats.org/drawingml/2006/main" lvl="0" algn="justLow">
              <a:lnSpc>
                <a:spcPct val="120000"/>
              </a:lnSpc>
              <a:buFont typeface="Wingdings" panose="05000000000000000000" pitchFamily="2" charset="2"/>
              <a:buChar char="ü"/>
              <a:bidi/>
            </a:pPr>
            <a:r xmlns:a="http://schemas.openxmlformats.org/drawingml/2006/main">
              <a:rPr lang="ar" sz="3200" dirty="0">
                <a:latin typeface="Times New Roman" pitchFamily="18" charset="0"/>
                <a:cs typeface="Times New Roman" pitchFamily="18" charset="0"/>
              </a:rPr>
              <a:t>يؤدي التعرض لأشعة الشمس إلى تحسين الآفات، ولكن التعرق يزيد من الحكة.</a:t>
            </a:r>
          </a:p>
          <a:p>
            <a:pPr xmlns:a="http://schemas.openxmlformats.org/drawingml/2006/main" lvl="0" algn="justLow">
              <a:lnSpc>
                <a:spcPct val="120000"/>
              </a:lnSpc>
              <a:buFont typeface="Wingdings" panose="05000000000000000000" pitchFamily="2" charset="2"/>
              <a:buChar char="ü"/>
              <a:bidi/>
            </a:pPr>
            <a:r xmlns:a="http://schemas.openxmlformats.org/drawingml/2006/main">
              <a:rPr lang="ar" sz="3200" dirty="0">
                <a:latin typeface="Times New Roman" pitchFamily="18" charset="0"/>
                <a:cs typeface="Times New Roman" pitchFamily="18" charset="0"/>
              </a:rPr>
              <a:t>الخلفية الوراثية والتاريخ العائلي</a:t>
            </a:r>
          </a:p>
          <a:p>
            <a:pPr lvl="0" algn="justLow">
              <a:lnSpc>
                <a:spcPct val="120000"/>
              </a:lnSpc>
              <a:buFont typeface="Wingdings" panose="05000000000000000000" pitchFamily="2" charset="2"/>
              <a:buChar char="ü"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lvl="0" algn="justLow">
              <a:lnSpc>
                <a:spcPct val="120000"/>
              </a:lnSpc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lvl="0" algn="justLow">
              <a:lnSpc>
                <a:spcPct val="120000"/>
              </a:lnSpc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0" algn="justLow">
              <a:lnSpc>
                <a:spcPct val="120000"/>
              </a:lnSpc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0" algn="justLow">
              <a:lnSpc>
                <a:spcPct val="120000"/>
              </a:lnSpc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lvl="0" algn="justLow">
              <a:lnSpc>
                <a:spcPct val="120000"/>
              </a:lnSpc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648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764" y="0"/>
            <a:ext cx="12099235" cy="1099930"/>
          </a:xfrm>
        </p:spPr>
        <p:txBody>
          <a:bodyPr>
            <a:noAutofit/>
          </a:bodyPr>
          <a:lstStyle/>
          <a:p>
            <a:br xmlns:a="http://schemas.openxmlformats.org/drawingml/2006/main">
              <a:rPr lang="en-US" b="1" dirty="0">
                <a:latin typeface="Times New Roman" pitchFamily="18" charset="0"/>
                <a:cs typeface="Times New Roman" pitchFamily="18" charset="0"/>
              </a:rPr>
            </a:br>
            <a:r xmlns:a="http://schemas.openxmlformats.org/drawingml/2006/main">
              <a:rPr lang="ar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العرض السريري لالتهاب الجلد التأتبي</a:t>
            </a:r>
            <a:br xmlns:a="http://schemas.openxmlformats.org/drawingml/2006/main"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xmlns:a="http://schemas.openxmlformats.org/drawingml/2006/main" lang="en-US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764" y="1099930"/>
            <a:ext cx="12006472" cy="5758070"/>
          </a:xfrm>
        </p:spPr>
        <p:txBody>
          <a:bodyPr>
            <a:normAutofit lnSpcReduction="10000"/>
          </a:bodyPr>
          <a:lstStyle/>
          <a:p>
            <a:pPr xmlns:a="http://schemas.openxmlformats.org/drawingml/2006/main" marL="0" indent="0" algn="justLow">
              <a:lnSpc>
                <a:spcPct val="120000"/>
              </a:lnSpc>
              <a:buNone/>
              <a:bidi/>
            </a:pPr>
            <a:r xmlns:a="http://schemas.openxmlformats.org/drawingml/2006/main">
              <a:rPr lang="ar" sz="3600" dirty="0">
                <a:latin typeface="Times New Roman" pitchFamily="18" charset="0"/>
                <a:cs typeface="Times New Roman" pitchFamily="18" charset="0"/>
              </a:rPr>
              <a:t>1- جفاف الجلد: جفاف الجلد بشكل غير طبيعي دون التهاب.</a:t>
            </a:r>
          </a:p>
          <a:p>
            <a:pPr xmlns:a="http://schemas.openxmlformats.org/drawingml/2006/main" marL="0" indent="0" algn="justLow">
              <a:lnSpc>
                <a:spcPct val="120000"/>
              </a:lnSpc>
              <a:buNone/>
              <a:bidi/>
            </a:pPr>
            <a:r xmlns:a="http://schemas.openxmlformats.org/drawingml/2006/main">
              <a:rPr lang="ar" sz="3600" dirty="0">
                <a:latin typeface="Times New Roman" pitchFamily="18" charset="0"/>
                <a:cs typeface="Times New Roman" pitchFamily="18" charset="0"/>
              </a:rPr>
              <a:t>2- مرض السمكة: جلد سميك متقشر</a:t>
            </a:r>
          </a:p>
          <a:p>
            <a:pPr xmlns:a="http://schemas.openxmlformats.org/drawingml/2006/main" marL="0" indent="0" algn="justLow">
              <a:lnSpc>
                <a:spcPct val="120000"/>
              </a:lnSpc>
              <a:buNone/>
              <a:bidi/>
            </a:pPr>
            <a:r xmlns:a="http://schemas.openxmlformats.org/drawingml/2006/main">
              <a:rPr lang="ar" sz="3600" dirty="0">
                <a:latin typeface="Times New Roman" pitchFamily="18" charset="0"/>
                <a:cs typeface="Times New Roman" pitchFamily="18" charset="0"/>
              </a:rPr>
              <a:t>3- حكة شديدة</a:t>
            </a:r>
          </a:p>
          <a:p>
            <a:pPr xmlns:a="http://schemas.openxmlformats.org/drawingml/2006/main" marL="0" indent="0" algn="justLow">
              <a:lnSpc>
                <a:spcPct val="120000"/>
              </a:lnSpc>
              <a:buNone/>
              <a:bidi/>
            </a:pPr>
            <a:r xmlns:a="http://schemas.openxmlformats.org/drawingml/2006/main">
              <a:rPr lang="ar" sz="3600" dirty="0">
                <a:latin typeface="Times New Roman" pitchFamily="18" charset="0"/>
                <a:cs typeface="Times New Roman" pitchFamily="18" charset="0"/>
              </a:rPr>
              <a:t>4- تقرن الشعر: ظهور قشعريرة صغيرة، وهي في الواقع خلايا الجلد الميتة التي تتراكم حول بصيلات الشعر.</a:t>
            </a:r>
          </a:p>
          <a:p>
            <a:pPr xmlns:a="http://schemas.openxmlformats.org/drawingml/2006/main" marL="0" indent="0" algn="justLow">
              <a:lnSpc>
                <a:spcPct val="120000"/>
              </a:lnSpc>
              <a:buNone/>
              <a:bidi/>
            </a:pPr>
            <a:r xmlns:a="http://schemas.openxmlformats.org/drawingml/2006/main">
              <a:rPr lang="ar" sz="3600" dirty="0">
                <a:latin typeface="Times New Roman" pitchFamily="18" charset="0"/>
                <a:cs typeface="Times New Roman" pitchFamily="18" charset="0"/>
              </a:rPr>
              <a:t>5- تغميق محيط العين: تغيرات في اللون إلى الأزرق الرمادي</a:t>
            </a:r>
          </a:p>
          <a:p>
            <a:pPr xmlns:a="http://schemas.openxmlformats.org/drawingml/2006/main" marL="0" indent="0" algn="justLow">
              <a:lnSpc>
                <a:spcPct val="120000"/>
              </a:lnSpc>
              <a:buNone/>
              <a:bidi/>
            </a:pPr>
            <a:r xmlns:a="http://schemas.openxmlformats.org/drawingml/2006/main">
              <a:rPr lang="ar" sz="3600" dirty="0">
                <a:latin typeface="Times New Roman" pitchFamily="18" charset="0"/>
                <a:cs typeface="Times New Roman" pitchFamily="18" charset="0"/>
              </a:rPr>
              <a:t>6- الصدفية البيضاء: بقع نقص التصبغ</a:t>
            </a:r>
          </a:p>
          <a:p>
            <a:pPr xmlns:a="http://schemas.openxmlformats.org/drawingml/2006/main" marL="0" indent="0" algn="justLow">
              <a:lnSpc>
                <a:spcPct val="120000"/>
              </a:lnSpc>
              <a:buNone/>
              <a:bidi/>
            </a:pPr>
            <a:r xmlns:a="http://schemas.openxmlformats.org/drawingml/2006/main">
              <a:rPr lang="ar" sz="3600" dirty="0">
                <a:latin typeface="Times New Roman" pitchFamily="18" charset="0"/>
                <a:cs typeface="Times New Roman" pitchFamily="18" charset="0"/>
              </a:rPr>
              <a:t>7- ظهور علامات حمراء على الوجه والرقبة والمرفقين.</a:t>
            </a:r>
          </a:p>
          <a:p>
            <a:pPr marL="0" indent="0" algn="justLow">
              <a:lnSpc>
                <a:spcPct val="120000"/>
              </a:lnSpc>
              <a:buNone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Low">
              <a:lnSpc>
                <a:spcPct val="120000"/>
              </a:lnSpc>
              <a:buNone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804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648"/>
            <a:ext cx="11873948" cy="1417638"/>
          </a:xfrm>
        </p:spPr>
        <p:txBody>
          <a:bodyPr>
            <a:noAutofit/>
          </a:bodyPr>
          <a:lstStyle/>
          <a:p>
            <a:pPr xmlns:a="http://schemas.openxmlformats.org/drawingml/2006/main" algn="ctr">
              <a:bidi/>
            </a:pPr>
            <a:br xmlns:a="http://schemas.openxmlformats.org/drawingml/2006/main">
              <a:rPr lang="en-US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 xmlns:a="http://schemas.openxmlformats.org/drawingml/2006/main">
              <a:rPr lang="ar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علاج التهاب الجلد التأتبي:</a:t>
            </a:r>
            <a:br xmlns:a="http://schemas.openxmlformats.org/drawingml/2006/main">
              <a:rPr lang="en-US" sz="4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xmlns:a="http://schemas.openxmlformats.org/drawingml/2006/main" lang="en-US" sz="4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12072730" cy="5257800"/>
          </a:xfrm>
        </p:spPr>
        <p:txBody>
          <a:bodyPr>
            <a:normAutofit fontScale="85000" lnSpcReduction="10000"/>
          </a:bodyPr>
          <a:lstStyle/>
          <a:p>
            <a:pPr xmlns:a="http://schemas.openxmlformats.org/drawingml/2006/main" lvl="0" algn="justLow">
              <a:lnSpc>
                <a:spcPct val="120000"/>
              </a:lnSpc>
              <a:bidi/>
            </a:pPr>
            <a:r xmlns:a="http://schemas.openxmlformats.org/drawingml/2006/main">
              <a:rPr lang="ar" sz="4400" dirty="0">
                <a:latin typeface="Times New Roman" pitchFamily="18" charset="0"/>
                <a:cs typeface="Times New Roman" pitchFamily="18" charset="0"/>
              </a:rPr>
              <a:t>استخدم بدائل الصابون مثل صابون سيتافيل أو الصابون المضاد للحساسية</a:t>
            </a:r>
          </a:p>
          <a:p>
            <a:pPr xmlns:a="http://schemas.openxmlformats.org/drawingml/2006/main" lvl="0" algn="justLow">
              <a:lnSpc>
                <a:spcPct val="120000"/>
              </a:lnSpc>
              <a:bidi/>
            </a:pPr>
            <a:r xmlns:a="http://schemas.openxmlformats.org/drawingml/2006/main">
              <a:rPr lang="ar" sz="4400" dirty="0">
                <a:latin typeface="Times New Roman" pitchFamily="18" charset="0"/>
                <a:cs typeface="Times New Roman" pitchFamily="18" charset="0"/>
              </a:rPr>
              <a:t>تقليل التعرض لمسببات الحساسية</a:t>
            </a:r>
          </a:p>
          <a:p>
            <a:pPr xmlns:a="http://schemas.openxmlformats.org/drawingml/2006/main" lvl="0" algn="justLow">
              <a:lnSpc>
                <a:spcPct val="120000"/>
              </a:lnSpc>
              <a:bidi/>
            </a:pPr>
            <a:r xmlns:a="http://schemas.openxmlformats.org/drawingml/2006/main">
              <a:rPr lang="ar" sz="4400" dirty="0">
                <a:latin typeface="Times New Roman" pitchFamily="18" charset="0"/>
                <a:cs typeface="Times New Roman" pitchFamily="18" charset="0"/>
              </a:rPr>
              <a:t>الكورتيكوستيرويدات الموضعية</a:t>
            </a:r>
          </a:p>
          <a:p>
            <a:pPr xmlns:a="http://schemas.openxmlformats.org/drawingml/2006/main" lvl="0" algn="justLow">
              <a:lnSpc>
                <a:spcPct val="120000"/>
              </a:lnSpc>
              <a:bidi/>
            </a:pPr>
            <a:r xmlns:a="http://schemas.openxmlformats.org/drawingml/2006/main">
              <a:rPr lang="ar" sz="4400" dirty="0">
                <a:latin typeface="Times New Roman" pitchFamily="18" charset="0"/>
                <a:cs typeface="Times New Roman" pitchFamily="18" charset="0"/>
              </a:rPr>
              <a:t>تجنب الحمامات الساخنة</a:t>
            </a:r>
          </a:p>
          <a:p>
            <a:pPr xmlns:a="http://schemas.openxmlformats.org/drawingml/2006/main" lvl="0" algn="justLow">
              <a:lnSpc>
                <a:spcPct val="120000"/>
              </a:lnSpc>
              <a:bidi/>
            </a:pPr>
            <a:r xmlns:a="http://schemas.openxmlformats.org/drawingml/2006/main">
              <a:rPr lang="ar" sz="4400" dirty="0">
                <a:latin typeface="Times New Roman" pitchFamily="18" charset="0"/>
                <a:cs typeface="Times New Roman" pitchFamily="18" charset="0"/>
              </a:rPr>
              <a:t>ترطيب</a:t>
            </a:r>
          </a:p>
          <a:p>
            <a:pPr xmlns:a="http://schemas.openxmlformats.org/drawingml/2006/main" lvl="0" algn="justLow">
              <a:lnSpc>
                <a:spcPct val="120000"/>
              </a:lnSpc>
              <a:bidi/>
            </a:pPr>
            <a:r xmlns:a="http://schemas.openxmlformats.org/drawingml/2006/main">
              <a:rPr lang="ar" sz="4400" dirty="0">
                <a:latin typeface="Times New Roman" pitchFamily="18" charset="0"/>
                <a:cs typeface="Times New Roman" pitchFamily="18" charset="0"/>
              </a:rPr>
              <a:t>مضادات الهيستامين</a:t>
            </a:r>
          </a:p>
          <a:p>
            <a:pPr xmlns:a="http://schemas.openxmlformats.org/drawingml/2006/main" lvl="0" algn="justLow">
              <a:lnSpc>
                <a:spcPct val="120000"/>
              </a:lnSpc>
              <a:bidi/>
            </a:pPr>
            <a:r xmlns:a="http://schemas.openxmlformats.org/drawingml/2006/main">
              <a:rPr lang="ar" sz="4400" dirty="0">
                <a:latin typeface="Times New Roman" pitchFamily="18" charset="0"/>
                <a:cs typeface="Times New Roman" pitchFamily="18" charset="0"/>
              </a:rPr>
              <a:t>المضادات الحيوية</a:t>
            </a:r>
          </a:p>
          <a:p>
            <a:pPr lvl="0" algn="justLow">
              <a:lnSpc>
                <a:spcPct val="120000"/>
              </a:lnSpc>
            </a:pPr>
            <a:endParaRPr lang="en-US" sz="4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Low">
              <a:lnSpc>
                <a:spcPct val="120000"/>
              </a:lnSpc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092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52400"/>
            <a:ext cx="12298017" cy="1265238"/>
          </a:xfrm>
        </p:spPr>
        <p:txBody>
          <a:bodyPr>
            <a:noAutofit/>
          </a:bodyPr>
          <a:lstStyle/>
          <a:p>
            <a:br xmlns:a="http://schemas.openxmlformats.org/drawingml/2006/main"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br xmlns:a="http://schemas.openxmlformats.org/drawingml/2006/main"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br xmlns:a="http://schemas.openxmlformats.org/drawingml/2006/main"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 xmlns:a="http://schemas.openxmlformats.org/drawingml/2006/main">
              <a:rPr lang="ar" sz="4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أنواع التهاب الجلد </a:t>
            </a: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ج- </a:t>
            </a:r>
            <a:r xmlns:a="http://schemas.openxmlformats.org/drawingml/2006/main">
              <a:rPr lang="ar" sz="4800" dirty="0">
                <a:latin typeface="Times New Roman" pitchFamily="18" charset="0"/>
                <a:cs typeface="Times New Roman" pitchFamily="18" charset="0"/>
              </a:rPr>
              <a:t>التهاب الجلد </a:t>
            </a:r>
            <a:br xmlns:a="http://schemas.openxmlformats.org/drawingml/2006/main">
              <a:rPr lang="en-US" sz="4800" dirty="0">
                <a:latin typeface="Times New Roman" pitchFamily="18" charset="0"/>
                <a:cs typeface="Times New Roman" pitchFamily="18" charset="0"/>
              </a:rPr>
            </a:br>
            <a:br xmlns:a="http://schemas.openxmlformats.org/drawingml/2006/main">
              <a:rPr lang="en-US" sz="5400" dirty="0">
                <a:latin typeface="Times New Roman" pitchFamily="18" charset="0"/>
                <a:cs typeface="Times New Roman" pitchFamily="18" charset="0"/>
              </a:rPr>
            </a:br>
            <a:br xmlns:a="http://schemas.openxmlformats.org/drawingml/2006/main">
              <a:rPr lang="en-US" sz="6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xmlns:a="http://schemas.openxmlformats.org/drawingml/2006/main" lang="en-US" sz="6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  <a:r xmlns:a="http://schemas.openxmlformats.org/drawingml/2006/main">
              <a:rPr lang="ar" sz="4800" dirty="0" err="1">
                <a:latin typeface="Times New Roman" pitchFamily="18" charset="0"/>
                <a:cs typeface="Times New Roman" pitchFamily="18" charset="0"/>
              </a:rPr>
              <a:t>الدهني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417638"/>
            <a:ext cx="12192000" cy="5440362"/>
          </a:xfrm>
        </p:spPr>
        <p:txBody>
          <a:bodyPr>
            <a:normAutofit lnSpcReduction="10000"/>
          </a:bodyPr>
          <a:lstStyle/>
          <a:p>
            <a:pPr xmlns:a="http://schemas.openxmlformats.org/drawingml/2006/main" lvl="0" algn="justLow">
              <a:lnSpc>
                <a:spcPct val="120000"/>
              </a:lnSpc>
              <a:bidi/>
            </a:pPr>
            <a:r xmlns:a="http://schemas.openxmlformats.org/drawingml/2006/main">
              <a:rPr lang="ar" sz="3200" dirty="0">
                <a:latin typeface="Times New Roman" pitchFamily="18" charset="0"/>
                <a:cs typeface="Times New Roman" pitchFamily="18" charset="0"/>
              </a:rPr>
              <a:t>حالة جلدية التهابية تسبب تكوّن قشور متقشرة، بيضاء إلى صفراء اللون، على المناطق الدهنية مثل فروة الرأس أو داخل الأذن.</a:t>
            </a:r>
          </a:p>
          <a:p>
            <a:pPr xmlns:a="http://schemas.openxmlformats.org/drawingml/2006/main" lvl="0" algn="justLow">
              <a:lnSpc>
                <a:spcPct val="120000"/>
              </a:lnSpc>
              <a:bidi/>
            </a:pPr>
            <a:r xmlns:a="http://schemas.openxmlformats.org/drawingml/2006/main">
              <a:rPr lang="ar" sz="3200" dirty="0">
                <a:latin typeface="Times New Roman" pitchFamily="18" charset="0"/>
                <a:cs typeface="Times New Roman" pitchFamily="18" charset="0"/>
              </a:rPr>
              <a:t>تتراوح من قشرة الرأس الخفيفة إلى الاحمرار التقشري</a:t>
            </a:r>
          </a:p>
          <a:p>
            <a:pPr xmlns:a="http://schemas.openxmlformats.org/drawingml/2006/main" lvl="0" algn="justLow">
              <a:lnSpc>
                <a:spcPct val="120000"/>
              </a:lnSpc>
              <a:bidi/>
            </a:pPr>
            <a:r xmlns:a="http://schemas.openxmlformats.org/drawingml/2006/main">
              <a:rPr lang="ar" sz="3200" dirty="0">
                <a:latin typeface="Times New Roman" pitchFamily="18" charset="0"/>
                <a:cs typeface="Times New Roman" pitchFamily="18" charset="0"/>
              </a:rPr>
              <a:t>قشرة الرأس هو المصطلح المستخدم عندما يؤثر التهاب الجلد الدهني على فروة رأس الرضع.</a:t>
            </a:r>
          </a:p>
          <a:p>
            <a:pPr xmlns:a="http://schemas.openxmlformats.org/drawingml/2006/main" lvl="0" algn="justLow">
              <a:lnSpc>
                <a:spcPct val="120000"/>
              </a:lnSpc>
              <a:bidi/>
            </a:pPr>
            <a:r xmlns:a="http://schemas.openxmlformats.org/drawingml/2006/main">
              <a:rPr lang="ar" sz="3200" dirty="0">
                <a:latin typeface="Times New Roman" pitchFamily="18" charset="0"/>
                <a:cs typeface="Times New Roman" pitchFamily="18" charset="0"/>
              </a:rPr>
              <a:t>السبب غير واضح وقد يكون بسبب مزيج من الإفراط في إنتاج زيت الجلد والتهيج الناتج عن خميرة تسمى </a:t>
            </a:r>
            <a:r xmlns:a="http://schemas.openxmlformats.org/drawingml/2006/main">
              <a:rPr lang="ar" sz="3200" dirty="0" err="1">
                <a:latin typeface="Times New Roman" pitchFamily="18" charset="0"/>
                <a:cs typeface="Times New Roman" pitchFamily="18" charset="0"/>
              </a:rPr>
              <a:t>المليسيزيا </a:t>
            </a:r>
            <a:r xmlns:a="http://schemas.openxmlformats.org/drawingml/2006/main">
              <a:rPr lang="ar" sz="3200" dirty="0">
                <a:latin typeface="Times New Roman" pitchFamily="18" charset="0"/>
                <a:cs typeface="Times New Roman" pitchFamily="18" charset="0"/>
              </a:rPr>
              <a:t>أو استجابة مناعية</a:t>
            </a:r>
          </a:p>
          <a:p>
            <a:pPr xmlns:a="http://schemas.openxmlformats.org/drawingml/2006/main" lvl="0" algn="justLow">
              <a:lnSpc>
                <a:spcPct val="120000"/>
              </a:lnSpc>
              <a:bidi/>
            </a:pPr>
            <a:r xmlns:a="http://schemas.openxmlformats.org/drawingml/2006/main">
              <a:rPr lang="ar" sz="3200" dirty="0">
                <a:latin typeface="Times New Roman" pitchFamily="18" charset="0"/>
                <a:cs typeface="Times New Roman" pitchFamily="18" charset="0"/>
              </a:rPr>
              <a:t>تزداد الأعراض في الشتاء وأوائل الربيع، وعادة ما تخف الأعراض في الصيف</a:t>
            </a:r>
          </a:p>
          <a:p>
            <a:pPr algn="justLow">
              <a:lnSpc>
                <a:spcPct val="100000"/>
              </a:lnSpc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5762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4891</TotalTime>
  <Words>3126</Words>
  <Application>Microsoft Office PowerPoint</Application>
  <PresentationFormat>Widescreen</PresentationFormat>
  <Paragraphs>364</Paragraphs>
  <Slides>58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5" baseType="lpstr">
      <vt:lpstr>Arial</vt:lpstr>
      <vt:lpstr>Calibri</vt:lpstr>
      <vt:lpstr>Calibri Light</vt:lpstr>
      <vt:lpstr>Century Gothic</vt:lpstr>
      <vt:lpstr>Times New Roman</vt:lpstr>
      <vt:lpstr>Wingdings</vt:lpstr>
      <vt:lpstr>Office Theme</vt:lpstr>
      <vt:lpstr>  Unit 6  1- Children With Skin Disorder 2-Rest and Sleep 3- Pain Management 4-Sudden Infant Death Syndrome (SIDs) 5-Pediatric Medications 6-Play Therapy </vt:lpstr>
      <vt:lpstr> 1- Children with DERMATITIS </vt:lpstr>
      <vt:lpstr>  Types of dermatitis: a.Contact dermatitis  </vt:lpstr>
      <vt:lpstr>PowerPoint Presentation</vt:lpstr>
      <vt:lpstr>PowerPoint Presentation</vt:lpstr>
      <vt:lpstr>  Types of dermatitis b-Atopic dermatitis  </vt:lpstr>
      <vt:lpstr> Clinical Presentation of Atopic Dermatitis </vt:lpstr>
      <vt:lpstr> Treatment of Atopic Dermatitis: </vt:lpstr>
      <vt:lpstr>   Types of dermatitis c-Sebrorrheic dermatitis   </vt:lpstr>
      <vt:lpstr>PowerPoint Presentation</vt:lpstr>
      <vt:lpstr> Treatment of Seborrheic Dermatitis </vt:lpstr>
      <vt:lpstr> Children with DIAPER RASH AND DERMATITIS </vt:lpstr>
      <vt:lpstr> Causes of Diaper Rash </vt:lpstr>
      <vt:lpstr> Treatments of Diaper Dermatitis </vt:lpstr>
      <vt:lpstr> Children with CANDIDA INFECTIONS </vt:lpstr>
      <vt:lpstr> Causes of Oral Thrush  </vt:lpstr>
      <vt:lpstr> Signs and Symptoms of Oral Thrush </vt:lpstr>
      <vt:lpstr>PowerPoint Presentation</vt:lpstr>
      <vt:lpstr>Rest and Sleep</vt:lpstr>
      <vt:lpstr> Rest and Sleep </vt:lpstr>
      <vt:lpstr> Stages of Sleep </vt:lpstr>
      <vt:lpstr> Factors Affecting Sleep </vt:lpstr>
      <vt:lpstr> Common Sleep Disorders: </vt:lpstr>
      <vt:lpstr> Common Sleep Disorders:  </vt:lpstr>
      <vt:lpstr>Ways to Reduce Environmental Distraction: </vt:lpstr>
      <vt:lpstr> Safety Measures for Sleep: </vt:lpstr>
      <vt:lpstr> Pain Management </vt:lpstr>
      <vt:lpstr> Pain Management </vt:lpstr>
      <vt:lpstr>Signs of Pain in Toddlers</vt:lpstr>
      <vt:lpstr> Signs of Pain in School-age children </vt:lpstr>
      <vt:lpstr>Pain Scales</vt:lpstr>
      <vt:lpstr>Visual Analog Scale </vt:lpstr>
      <vt:lpstr>  FLACC Scale or Face, Legs, Activity, Cry, Consolability Scale  </vt:lpstr>
      <vt:lpstr>Management of Pain  </vt:lpstr>
      <vt:lpstr> Sudden Infant Death Syndrome (SIDs) </vt:lpstr>
      <vt:lpstr>Sudden Infant Death Syndrome (SIDs)</vt:lpstr>
      <vt:lpstr>Sudden Infant Death Syndrome (SIDs) Causes</vt:lpstr>
      <vt:lpstr>Prevention Sudden Infant Death Syndrome </vt:lpstr>
      <vt:lpstr> Treatment Sudden Infant Death Syndrome  </vt:lpstr>
      <vt:lpstr>Pediatric Medications</vt:lpstr>
      <vt:lpstr>Pediatric Medications </vt:lpstr>
      <vt:lpstr>Drug’s Pharmacodynamics and Pharmacokinetics</vt:lpstr>
      <vt:lpstr>Drug’s Pharmacodynamics and Pharmacokinetics</vt:lpstr>
      <vt:lpstr>Dose Determination by Body Weight </vt:lpstr>
      <vt:lpstr>Dose Determination by Body Weight </vt:lpstr>
      <vt:lpstr>Dose Determination by Body Surface Area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Oral Medication </vt:lpstr>
      <vt:lpstr>Parenteral Medications</vt:lpstr>
      <vt:lpstr> PLAY THERAPY </vt:lpstr>
      <vt:lpstr> PLAY THERAPY </vt:lpstr>
      <vt:lpstr>Principles of Selecting Play Products</vt:lpstr>
      <vt:lpstr>Toy Safety:</vt:lpstr>
      <vt:lpstr> PLAY THERAPY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n.shawish</dc:creator>
  <cp:lastModifiedBy>n.shawish</cp:lastModifiedBy>
  <cp:revision>180</cp:revision>
  <dcterms:created xsi:type="dcterms:W3CDTF">2022-10-24T04:41:32Z</dcterms:created>
  <dcterms:modified xsi:type="dcterms:W3CDTF">2023-12-26T06:36:29Z</dcterms:modified>
</cp:coreProperties>
</file>