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034" r:id="rId2"/>
    <p:sldId id="360" r:id="rId3"/>
    <p:sldId id="362" r:id="rId4"/>
    <p:sldId id="364" r:id="rId5"/>
    <p:sldId id="1039" r:id="rId6"/>
    <p:sldId id="1040" r:id="rId7"/>
    <p:sldId id="1041" r:id="rId8"/>
    <p:sldId id="1042" r:id="rId9"/>
    <p:sldId id="1043" r:id="rId10"/>
    <p:sldId id="371" r:id="rId11"/>
    <p:sldId id="1045" r:id="rId12"/>
    <p:sldId id="376" r:id="rId13"/>
    <p:sldId id="317" r:id="rId14"/>
    <p:sldId id="1047" r:id="rId15"/>
    <p:sldId id="321" r:id="rId16"/>
    <p:sldId id="1048" r:id="rId17"/>
    <p:sldId id="1049" r:id="rId18"/>
    <p:sldId id="1050" r:id="rId19"/>
    <p:sldId id="1051" r:id="rId20"/>
    <p:sldId id="1052" r:id="rId21"/>
    <p:sldId id="1053" r:id="rId22"/>
    <p:sldId id="1056" r:id="rId23"/>
    <p:sldId id="1057" r:id="rId24"/>
    <p:sldId id="1058" r:id="rId25"/>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88" autoAdjust="0"/>
    <p:restoredTop sz="94291" autoAdjust="0"/>
  </p:normalViewPr>
  <p:slideViewPr>
    <p:cSldViewPr snapToGrid="0">
      <p:cViewPr varScale="1">
        <p:scale>
          <a:sx n="72" d="100"/>
          <a:sy n="72" d="100"/>
        </p:scale>
        <p:origin x="636" y="78"/>
      </p:cViewPr>
      <p:guideLst/>
    </p:cSldViewPr>
  </p:slideViewPr>
  <p:outlineViewPr>
    <p:cViewPr>
      <p:scale>
        <a:sx n="33" d="100"/>
        <a:sy n="33" d="100"/>
      </p:scale>
      <p:origin x="0" y="-24240"/>
    </p:cViewPr>
  </p:outlineViewPr>
  <p:notesTextViewPr>
    <p:cViewPr>
      <p:scale>
        <a:sx n="1" d="1"/>
        <a:sy n="1" d="1"/>
      </p:scale>
      <p:origin x="0" y="0"/>
    </p:cViewPr>
  </p:notesTextViewPr>
  <p:sorterViewPr>
    <p:cViewPr>
      <p:scale>
        <a:sx n="54" d="100"/>
        <a:sy n="54" d="100"/>
      </p:scale>
      <p:origin x="0" y="-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41762-418C-4E2D-8291-CFABE99A81F4}" type="datetimeFigureOut">
              <a:rPr lang="en-US" smtClean="0"/>
              <a:t>12/26/2023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2CD20-73CA-49C0-9527-A33F1ED4BC64}" type="slidenum">
              <a:rPr lang="en-US" smtClean="0"/>
              <a:t>‹#›</a:t>
            </a:fld>
            <a:endParaRPr lang="en-US"/>
          </a:p>
        </p:txBody>
      </p:sp>
    </p:spTree>
    <p:extLst>
      <p:ext uri="{BB962C8B-B14F-4D97-AF65-F5344CB8AC3E}">
        <p14:creationId xmlns:p14="http://schemas.microsoft.com/office/powerpoint/2010/main" val="196802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7274-A10D-40BB-9CE9-B666D7E455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EFF90D-2FE8-4C94-8E8A-3A43DB50A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1F43B9-FC16-48C9-86C8-5B06369C2277}"/>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E9AD168-3DD8-44B5-872C-B81F3DA02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20F4F5-47A2-46AF-B9F3-C09B84B3A5B3}"/>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591796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EED21-1B07-4969-91A4-782D415C6D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745D3C-662D-4953-8422-BCAD5E197F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90C15-1223-4261-A46C-71A4D88E98A3}"/>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6D304AED-322C-41D9-A3D0-A07868306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294A9-D2AB-4695-B628-665B1D3DEA3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341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D88919-B0AF-4FFD-A6D4-B883CE63B2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D9C2BA-1975-45D5-BC05-4F94FE211D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FFBE2-DF3D-4D44-B659-68548FDFB8EB}"/>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73DC3FCE-07AF-4B6B-81A5-24525AFEC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8818DC-48DA-4CEC-A407-B7C707080945}"/>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5595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C9721-51A5-4EDA-8D93-EE9F7EDE47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4300D2-27BF-490F-9596-C5DEEAA9F5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42F75-B2E2-4D12-AE1C-F2719181E6D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40080F64-6686-4617-B872-FFD73B95AF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9CDC1-4F8C-4FFE-ACFE-13466F677DFB}"/>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2190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ED0E-941D-47B6-B8F3-F40CC278B9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E8221E-1B1A-4DAE-857B-FA2773AB16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DE95FA-BD15-4A66-8CA3-D1FA3F8B693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9A06F9DE-D02C-4ADE-A3D6-090232806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AEA06-1A16-4680-A517-7055BC25DC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902157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9B8-2229-4551-BB22-DA9650EF68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B8E078-E455-4F20-B0D4-0664C9FD4A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D57BE-DEA4-4CF5-BE46-E46F85B6CD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23A047-5AA7-49EF-AE41-5138DF5E6874}"/>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53BEAA98-F754-47DC-8B6E-F228B279C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878461-8F10-4E48-97D0-A4CCF3C3C00E}"/>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4073118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7433-381A-4F6F-8898-29C98529A5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D6886-0149-40DD-BCF8-62979ACF5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426583-1720-4A40-B108-B434A415E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69B4C4-BD9C-4F11-9D84-7E0ACB188A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CD7B78-B752-4E45-8255-31EC40051B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E0320D-EACB-451D-9C2C-6D5E60E76E4F}"/>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8" name="Footer Placeholder 7">
            <a:extLst>
              <a:ext uri="{FF2B5EF4-FFF2-40B4-BE49-F238E27FC236}">
                <a16:creationId xmlns:a16="http://schemas.microsoft.com/office/drawing/2014/main" id="{D73996B8-1C0A-4A68-A4C6-39B091791BA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55C8CC-FDF1-46B9-858D-145F2D0A560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35125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76FB-4FBD-431B-B83E-4DB98F8B21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72E61-38F3-4262-ADBA-ED96C7EADBD6}"/>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4" name="Footer Placeholder 3">
            <a:extLst>
              <a:ext uri="{FF2B5EF4-FFF2-40B4-BE49-F238E27FC236}">
                <a16:creationId xmlns:a16="http://schemas.microsoft.com/office/drawing/2014/main" id="{B21BB347-2635-4670-9152-6C394DD02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01DA3E-E09B-4F83-BD7C-7D8F1DFAACBC}"/>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3186210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EDC21-5F3A-4F19-8D7A-1444EBB20702}"/>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3" name="Footer Placeholder 2">
            <a:extLst>
              <a:ext uri="{FF2B5EF4-FFF2-40B4-BE49-F238E27FC236}">
                <a16:creationId xmlns:a16="http://schemas.microsoft.com/office/drawing/2014/main" id="{14728BDB-A1EB-4EE3-B31D-05DDFA22BE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A5D03D-A245-41E4-875E-57B91B23FECD}"/>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262207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1E367-8278-448F-9DBD-9A47E63F3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4CA0F6-8E74-484A-969D-7209B5F8E3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8A4F40-8972-4DF1-A773-81AEC6B6A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C12F9-1A54-48B2-A751-2C1ED67FD859}"/>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C38DC683-A9C9-4378-98E4-0FE8F9065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F0234-49A2-4D48-A6AF-DB71D22505BF}"/>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946615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75CB1-3C2E-49A4-8623-70BA8C907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86E66C-0C5D-47A9-AC54-BCCA366425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D83C58-03BD-4378-9CC7-2A4855918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FDDAAA-4A61-4CE9-A778-96A707CCABAD}"/>
              </a:ext>
            </a:extLst>
          </p:cNvPr>
          <p:cNvSpPr>
            <a:spLocks noGrp="1"/>
          </p:cNvSpPr>
          <p:nvPr>
            <p:ph type="dt" sz="half" idx="10"/>
          </p:nvPr>
        </p:nvSpPr>
        <p:spPr/>
        <p:txBody>
          <a:bodyPr/>
          <a:lstStyle/>
          <a:p>
            <a:fld id="{A3678FF5-2BEF-4C40-9356-BC98A4CF17E6}" type="datetimeFigureOut">
              <a:rPr lang="en-US" smtClean="0"/>
              <a:t>12/26/2023</a:t>
            </a:fld>
            <a:endParaRPr lang="en-US"/>
          </a:p>
        </p:txBody>
      </p:sp>
      <p:sp>
        <p:nvSpPr>
          <p:cNvPr id="6" name="Footer Placeholder 5">
            <a:extLst>
              <a:ext uri="{FF2B5EF4-FFF2-40B4-BE49-F238E27FC236}">
                <a16:creationId xmlns:a16="http://schemas.microsoft.com/office/drawing/2014/main" id="{0C1E13B1-BE29-4F16-893D-94466EA33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1C6CB-894C-4F0B-85A9-5A5F98E4CD91}"/>
              </a:ext>
            </a:extLst>
          </p:cNvPr>
          <p:cNvSpPr>
            <a:spLocks noGrp="1"/>
          </p:cNvSpPr>
          <p:nvPr>
            <p:ph type="sldNum" sz="quarter" idx="12"/>
          </p:nvPr>
        </p:nvSpPr>
        <p:spPr/>
        <p:txBody>
          <a:bodyPr/>
          <a:lstStyle/>
          <a:p>
            <a:fld id="{9259DFCD-3B08-4BFD-8801-A76A61BEBD34}" type="slidenum">
              <a:rPr lang="en-US" smtClean="0"/>
              <a:t>‹#›</a:t>
            </a:fld>
            <a:endParaRPr lang="en-US"/>
          </a:p>
        </p:txBody>
      </p:sp>
    </p:spTree>
    <p:extLst>
      <p:ext uri="{BB962C8B-B14F-4D97-AF65-F5344CB8AC3E}">
        <p14:creationId xmlns:p14="http://schemas.microsoft.com/office/powerpoint/2010/main" val="188918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D7BE0-38D4-492B-A612-F4BCB9A0B9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25EFD2-C3D3-4FED-B4A8-575E627ABC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26341E-1B85-4D16-B4BA-91430D72AB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678FF5-2BEF-4C40-9356-BC98A4CF17E6}" type="datetimeFigureOut">
              <a:rPr lang="en-US" smtClean="0"/>
              <a:t>12/26/2023</a:t>
            </a:fld>
            <a:endParaRPr lang="en-US"/>
          </a:p>
        </p:txBody>
      </p:sp>
      <p:sp>
        <p:nvSpPr>
          <p:cNvPr id="5" name="Footer Placeholder 4">
            <a:extLst>
              <a:ext uri="{FF2B5EF4-FFF2-40B4-BE49-F238E27FC236}">
                <a16:creationId xmlns:a16="http://schemas.microsoft.com/office/drawing/2014/main" id="{1DFAE688-90AB-480A-9311-7B6F4CC191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CBA08F3-B112-4B0D-8B18-D9A45654D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DFCD-3B08-4BFD-8801-A76A61BEBD34}" type="slidenum">
              <a:rPr lang="en-US" smtClean="0"/>
              <a:t>‹#›</a:t>
            </a:fld>
            <a:endParaRPr lang="en-US"/>
          </a:p>
        </p:txBody>
      </p:sp>
    </p:spTree>
    <p:extLst>
      <p:ext uri="{BB962C8B-B14F-4D97-AF65-F5344CB8AC3E}">
        <p14:creationId xmlns:p14="http://schemas.microsoft.com/office/powerpoint/2010/main" val="125583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981200" y="1417638"/>
            <a:ext cx="2362200" cy="3535362"/>
          </a:xfrm>
        </p:spPr>
        <p:txBody>
          <a:bodyPr/>
          <a:lstStyle/>
          <a:p>
            <a:pPr algn="l" rtl="0">
              <a:lnSpc>
                <a:spcPct val="100000"/>
              </a:lnSpc>
            </a:pPr>
            <a:endParaRPr lang="en-US" dirty="0">
              <a:latin typeface="Times New Roman" pitchFamily="18" charset="0"/>
              <a:cs typeface="Times New Roman" pitchFamily="18" charset="0"/>
            </a:endParaRPr>
          </a:p>
        </p:txBody>
      </p:sp>
      <p:pic>
        <p:nvPicPr>
          <p:cNvPr id="4" name="Content Placeholder 3">
            <a:extLst>
              <a:ext uri="{FF2B5EF4-FFF2-40B4-BE49-F238E27FC236}">
                <a16:creationId xmlns:a16="http://schemas.microsoft.com/office/drawing/2014/main" id="{2EEA25E2-CEA6-41B6-9F99-2C18A9B849BD}"/>
              </a:ext>
            </a:extLst>
          </p:cNvPr>
          <p:cNvPicPr>
            <a:picLocks noGrp="1" noChangeAspect="1"/>
          </p:cNvPicPr>
          <p:nvPr>
            <p:ph idx="1"/>
          </p:nvPr>
        </p:nvPicPr>
        <p:blipFill>
          <a:blip r:embed="rId2"/>
          <a:stretch>
            <a:fillRect/>
          </a:stretch>
        </p:blipFill>
        <p:spPr>
          <a:xfrm>
            <a:off x="0" y="0"/>
            <a:ext cx="4501662" cy="6724357"/>
          </a:xfrm>
          <a:prstGeom prst="rect">
            <a:avLst/>
          </a:prstGeom>
        </p:spPr>
      </p:pic>
      <p:sp>
        <p:nvSpPr>
          <p:cNvPr id="6" name="Title 1"/>
          <p:cNvSpPr txBox="1">
            <a:spLocks/>
          </p:cNvSpPr>
          <p:nvPr/>
        </p:nvSpPr>
        <p:spPr>
          <a:xfrm>
            <a:off x="4678016" y="295422"/>
            <a:ext cx="7513983" cy="6231987"/>
          </a:xfrm>
          <a:prstGeom prst="rect">
            <a:avLst/>
          </a:prstGeom>
        </p:spPr>
        <p:txBody>
          <a:bodyPr vert="horz" lIns="91440" tIns="45720" rIns="91440" bIns="45720" rtlCol="0" anchor="ctr">
            <a:noAutofit/>
          </a:bodyPr>
          <a:lstStyle/>
          <a:p>
            <a:pPr xmlns:a="http://schemas.openxmlformats.org/drawingml/2006/main" algn="ctr">
              <a:spcBef>
                <a:spcPct val="0"/>
              </a:spcBef>
              <a:defRPr/>
              <a:bidi/>
            </a:pPr>
            <a:r xmlns:a="http://schemas.openxmlformats.org/drawingml/2006/main">
              <a:rPr lang="ar" sz="6000" b="1" dirty="0">
                <a:solidFill>
                  <a:srgbClr val="C00000"/>
                </a:solidFill>
                <a:latin typeface="Times" panose="02020603050405020304" pitchFamily="18" charset="0"/>
                <a:ea typeface="+mj-ea"/>
                <a:cs typeface="Times" panose="02020603050405020304" pitchFamily="18" charset="0"/>
              </a:rPr>
              <a:t>طب الأطفال</a:t>
            </a:r>
          </a:p>
          <a:p>
            <a:pPr xmlns:a="http://schemas.openxmlformats.org/drawingml/2006/main" algn="ctr">
              <a:spcBef>
                <a:spcPct val="0"/>
              </a:spcBef>
              <a:defRPr/>
              <a:bidi/>
            </a:pPr>
            <a:r xmlns:a="http://schemas.openxmlformats.org/drawingml/2006/main">
              <a:rPr lang="ar" sz="6000" b="1" dirty="0">
                <a:solidFill>
                  <a:srgbClr val="C00000"/>
                </a:solidFill>
                <a:latin typeface="Times" panose="02020603050405020304" pitchFamily="18" charset="0"/>
                <a:ea typeface="+mj-ea"/>
                <a:cs typeface="Times" panose="02020603050405020304" pitchFamily="18" charset="0"/>
              </a:rPr>
              <a:t>والتمريض حديثي الولادة</a:t>
            </a:r>
          </a:p>
          <a:p>
            <a:pPr xmlns:a="http://schemas.openxmlformats.org/drawingml/2006/main" algn="ctr">
              <a:spcBef>
                <a:spcPct val="0"/>
              </a:spcBef>
              <a:defRPr/>
              <a:bidi/>
            </a:pPr>
            <a:r xmlns:a="http://schemas.openxmlformats.org/drawingml/2006/main">
              <a:rPr lang="ar" sz="6000" b="1" dirty="0">
                <a:solidFill>
                  <a:srgbClr val="C00000"/>
                </a:solidFill>
                <a:latin typeface="Times" panose="02020603050405020304" pitchFamily="18" charset="0"/>
                <a:cs typeface="Times" panose="02020603050405020304" pitchFamily="18" charset="0"/>
              </a:rPr>
              <a:t>الوحدة 7 </a:t>
            </a:r>
            <a:br xmlns:a="http://schemas.openxmlformats.org/drawingml/2006/main">
              <a:rPr lang="nb-NO" sz="6000" b="1" dirty="0">
                <a:solidFill>
                  <a:srgbClr val="C00000"/>
                </a:solidFill>
                <a:latin typeface="Times" panose="02020603050405020304" pitchFamily="18" charset="0"/>
                <a:cs typeface="Times" panose="02020603050405020304" pitchFamily="18" charset="0"/>
              </a:rPr>
            </a:br>
            <a:r xmlns:a="http://schemas.openxmlformats.org/drawingml/2006/main">
              <a:rPr lang="ar" sz="6000" b="1" dirty="0">
                <a:solidFill>
                  <a:srgbClr val="C00000"/>
                </a:solidFill>
                <a:latin typeface="Times" panose="02020603050405020304" pitchFamily="18" charset="0"/>
                <a:cs typeface="Times" panose="02020603050405020304" pitchFamily="18" charset="0"/>
              </a:rPr>
              <a:t>الاضطرابات الأيضية والغدد الصماء</a:t>
            </a:r>
            <a:br xmlns:a="http://schemas.openxmlformats.org/drawingml/2006/main">
              <a:rPr lang="en-US" sz="6000" b="1" dirty="0">
                <a:solidFill>
                  <a:srgbClr val="C00000"/>
                </a:solidFill>
                <a:latin typeface="Times" panose="02020603050405020304" pitchFamily="18" charset="0"/>
                <a:ea typeface="+mj-ea"/>
                <a:cs typeface="Times" panose="02020603050405020304" pitchFamily="18" charset="0"/>
              </a:rPr>
            </a:br>
            <a:endParaRPr xmlns:a="http://schemas.openxmlformats.org/drawingml/2006/main" lang="en-US" sz="6000" b="1" dirty="0">
              <a:solidFill>
                <a:srgbClr val="C00000"/>
              </a:solidFill>
              <a:latin typeface="Times" panose="02020603050405020304" pitchFamily="18" charset="0"/>
              <a:ea typeface="+mj-ea"/>
              <a:cs typeface="Times" panose="02020603050405020304" pitchFamily="18" charset="0"/>
            </a:endParaRPr>
          </a:p>
        </p:txBody>
      </p:sp>
    </p:spTree>
    <p:extLst>
      <p:ext uri="{BB962C8B-B14F-4D97-AF65-F5344CB8AC3E}">
        <p14:creationId xmlns:p14="http://schemas.microsoft.com/office/powerpoint/2010/main" val="2231584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مواقع حقن الأنسولين</a:t>
            </a:r>
            <a:br xmlns:a="http://schemas.openxmlformats.org/drawingml/2006/main">
              <a:rPr lang="en-US" sz="6600" b="1" dirty="0">
                <a:solidFill>
                  <a:srgbClr val="C00000"/>
                </a:solidFill>
                <a:latin typeface="Times New Roman" pitchFamily="18" charset="0"/>
                <a:cs typeface="Times New Roman" pitchFamily="18" charset="0"/>
              </a:rPr>
            </a:br>
            <a:endParaRPr xmlns:a="http://schemas.openxmlformats.org/drawingml/2006/main" lang="en-US"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200"/>
            <a:ext cx="12027877" cy="5105400"/>
          </a:xfrm>
        </p:spPr>
        <p:txBody>
          <a:bodyPr>
            <a:normAutofit fontScale="92500" lnSpcReduction="10000"/>
          </a:bodyPr>
          <a:lstStyle/>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الأنسولين قصير المفعول: يتم سحب الأنسولين الشفاف أولاً في المحقنة قبل الأنسولين متوسط المفعول العكر</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يمكن خلط الأنسولين سريع المفعول مع NPH وLente</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عند خلط الأنسولين سريع المفعول مع الأنسولين متوسط أو طويل المفعول، يجب حقن الخليط خلال 15 دقيقة قبل الوجبة.</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لا ينبغي خلط الأنسولين المخزن بالفوسفات (NPH) مع </a:t>
            </a:r>
            <a:r xmlns:a="http://schemas.openxmlformats.org/drawingml/2006/main">
              <a:rPr lang="ar" sz="3600" dirty="0">
                <a:latin typeface="Times New Roman" pitchFamily="18" charset="0"/>
                <a:cs typeface="Times New Roman" pitchFamily="18" charset="0"/>
              </a:rPr>
              <a:t>الأنسولين </a:t>
            </a:r>
            <a:r xmlns:a="http://schemas.openxmlformats.org/drawingml/2006/main">
              <a:rPr lang="ar" sz="3600" dirty="0" err="1">
                <a:latin typeface="Times New Roman" pitchFamily="18" charset="0"/>
                <a:cs typeface="Times New Roman" pitchFamily="18" charset="0"/>
              </a:rPr>
              <a:t>Lente</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31724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7" y="0"/>
            <a:ext cx="11844997" cy="1258957"/>
          </a:xfrm>
        </p:spPr>
        <p:txBody>
          <a:bodyPr>
            <a:noAutofit/>
          </a:bodyPr>
          <a:lstStyle/>
          <a:p>
            <a:pPr xmlns:a="http://schemas.openxmlformats.org/drawingml/2006/main" algn="ctr">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مضاعفات مرض السكري:</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8474" y="1258957"/>
            <a:ext cx="12093526" cy="5870713"/>
          </a:xfrm>
        </p:spPr>
        <p:txBody>
          <a:bodyPr>
            <a:normAutofit fontScale="32500" lnSpcReduction="20000"/>
          </a:bodyPr>
          <a:lstStyle/>
          <a:p>
            <a:pPr xmlns:a="http://schemas.openxmlformats.org/drawingml/2006/main" marL="0" indent="0">
              <a:lnSpc>
                <a:spcPct val="120000"/>
              </a:lnSpc>
              <a:buNone/>
              <a:bidi/>
            </a:pPr>
            <a:r xmlns:a="http://schemas.openxmlformats.org/drawingml/2006/main">
              <a:rPr lang="ar" sz="7400" b="1" dirty="0">
                <a:latin typeface="Times New Roman" pitchFamily="18" charset="0"/>
                <a:cs typeface="Times New Roman" pitchFamily="18" charset="0"/>
              </a:rPr>
              <a:t>1- المضاعفات الحادة لمرض السكري</a:t>
            </a:r>
          </a:p>
          <a:p>
            <a:pPr xmlns:a="http://schemas.openxmlformats.org/drawingml/2006/main" marL="0" indent="0">
              <a:lnSpc>
                <a:spcPct val="120000"/>
              </a:lnSpc>
              <a:buNone/>
              <a:bidi/>
            </a:pPr>
            <a:r xmlns:a="http://schemas.openxmlformats.org/drawingml/2006/main">
              <a:rPr lang="ar" sz="7400" dirty="0">
                <a:latin typeface="Times New Roman" pitchFamily="18" charset="0"/>
                <a:cs typeface="Times New Roman" pitchFamily="18" charset="0"/>
              </a:rPr>
              <a:t>يحدث الحماض الكيتوني السكري (DKA) غالبًا في النوع IDDM.</a:t>
            </a:r>
          </a:p>
          <a:p>
            <a:pPr xmlns:a="http://schemas.openxmlformats.org/drawingml/2006/main" marL="0" indent="0">
              <a:lnSpc>
                <a:spcPct val="120000"/>
              </a:lnSpc>
              <a:buNone/>
              <a:bidi/>
            </a:pPr>
            <a:r xmlns:a="http://schemas.openxmlformats.org/drawingml/2006/main">
              <a:rPr lang="ar" sz="7400" dirty="0">
                <a:latin typeface="Times New Roman" pitchFamily="18" charset="0"/>
                <a:cs typeface="Times New Roman" pitchFamily="18" charset="0"/>
              </a:rPr>
              <a:t>في الحماض الكيتوني السكري، لا يمكن استخدام الجلوكوز بشكل صحيح للحصول على الطاقة الخلوية، حيث يتم تجويع الخلايا وإطلاق الدهون والبروتينات المخزنة لتوفير الطاقة اللازمة، ويتم استقلاب الأحماض الدهنية الحرة في الكبد وإنتاج الكيتينات.</a:t>
            </a:r>
          </a:p>
          <a:p>
            <a:pPr xmlns:a="http://schemas.openxmlformats.org/drawingml/2006/main" marL="0" indent="0">
              <a:lnSpc>
                <a:spcPct val="120000"/>
              </a:lnSpc>
              <a:buNone/>
              <a:bidi/>
            </a:pPr>
            <a:r xmlns:a="http://schemas.openxmlformats.org/drawingml/2006/main">
              <a:rPr lang="ar" sz="7400" b="1" dirty="0">
                <a:solidFill>
                  <a:srgbClr val="C00000"/>
                </a:solidFill>
                <a:latin typeface="Times New Roman" pitchFamily="18" charset="0"/>
                <a:cs typeface="Times New Roman" pitchFamily="18" charset="0"/>
              </a:rPr>
              <a:t>إدارة الحماض الكيتوني السكري:</a:t>
            </a:r>
          </a:p>
          <a:p>
            <a:pPr xmlns:a="http://schemas.openxmlformats.org/drawingml/2006/main">
              <a:lnSpc>
                <a:spcPct val="120000"/>
              </a:lnSpc>
              <a:buFont typeface="Wingdings" panose="05000000000000000000" pitchFamily="2" charset="2"/>
              <a:buChar char="ü"/>
              <a:bidi/>
            </a:pPr>
            <a:r xmlns:a="http://schemas.openxmlformats.org/drawingml/2006/main">
              <a:rPr lang="ar" sz="7400" dirty="0">
                <a:latin typeface="Times New Roman" pitchFamily="18" charset="0"/>
                <a:cs typeface="Times New Roman" pitchFamily="18" charset="0"/>
              </a:rPr>
              <a:t>إعطاء الأنسولين سريع المفعول (عن طريق الوريد، والسوائل الوريدية، واستبدال </a:t>
            </a:r>
            <a:r xmlns:a="http://schemas.openxmlformats.org/drawingml/2006/main">
              <a:rPr lang="ar" sz="7400" dirty="0" err="1">
                <a:latin typeface="Times New Roman" pitchFamily="18" charset="0"/>
                <a:cs typeface="Times New Roman" pitchFamily="18" charset="0"/>
              </a:rPr>
              <a:t>الصوديوم </a:t>
            </a:r>
            <a:r xmlns:a="http://schemas.openxmlformats.org/drawingml/2006/main">
              <a:rPr lang="ar" sz="7400" dirty="0">
                <a:latin typeface="Times New Roman" pitchFamily="18" charset="0"/>
                <a:cs typeface="Times New Roman" pitchFamily="18" charset="0"/>
              </a:rPr>
              <a:t>والإلكتروليت).</a:t>
            </a:r>
          </a:p>
          <a:p>
            <a:pPr xmlns:a="http://schemas.openxmlformats.org/drawingml/2006/main">
              <a:lnSpc>
                <a:spcPct val="120000"/>
              </a:lnSpc>
              <a:buFont typeface="Wingdings" panose="05000000000000000000" pitchFamily="2" charset="2"/>
              <a:buChar char="ü"/>
              <a:bidi/>
            </a:pPr>
            <a:r xmlns:a="http://schemas.openxmlformats.org/drawingml/2006/main">
              <a:rPr lang="ar" sz="7400" dirty="0">
                <a:latin typeface="Times New Roman" pitchFamily="18" charset="0"/>
                <a:cs typeface="Times New Roman" pitchFamily="18" charset="0"/>
              </a:rPr>
              <a:t>تقييم الحالة العقلية والمراقبة الصارمة.</a:t>
            </a:r>
          </a:p>
          <a:p>
            <a:pPr xmlns:a="http://schemas.openxmlformats.org/drawingml/2006/main">
              <a:lnSpc>
                <a:spcPct val="120000"/>
              </a:lnSpc>
              <a:buFont typeface="Wingdings" panose="05000000000000000000" pitchFamily="2" charset="2"/>
              <a:buChar char="ü"/>
              <a:bidi/>
            </a:pPr>
            <a:r xmlns:a="http://schemas.openxmlformats.org/drawingml/2006/main">
              <a:rPr lang="ar" sz="7400" dirty="0">
                <a:latin typeface="Times New Roman" pitchFamily="18" charset="0"/>
                <a:cs typeface="Times New Roman" pitchFamily="18" charset="0"/>
              </a:rPr>
              <a:t>مخطط السحب والإخراج.</a:t>
            </a:r>
          </a:p>
          <a:p>
            <a:pPr xmlns:a="http://schemas.openxmlformats.org/drawingml/2006/main">
              <a:lnSpc>
                <a:spcPct val="120000"/>
              </a:lnSpc>
              <a:buFont typeface="Wingdings" panose="05000000000000000000" pitchFamily="2" charset="2"/>
              <a:buChar char="ü"/>
              <a:bidi/>
            </a:pPr>
            <a:r xmlns:a="http://schemas.openxmlformats.org/drawingml/2006/main">
              <a:rPr lang="ar" sz="7400" dirty="0">
                <a:latin typeface="Times New Roman" pitchFamily="18" charset="0"/>
                <a:cs typeface="Times New Roman" pitchFamily="18" charset="0"/>
              </a:rPr>
              <a:t>تقييم نسبة السكر في الدم، الكيتوزية في البول، تخطيط القلب.</a:t>
            </a:r>
          </a:p>
          <a:p>
            <a:pPr marL="0" indent="0">
              <a:buNone/>
            </a:pPr>
            <a:br>
              <a:rPr lang="en-US" sz="3600" b="1" dirty="0">
                <a:solidFill>
                  <a:srgbClr val="C00000"/>
                </a:solidFill>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99658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1" y="0"/>
            <a:ext cx="10428849"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2- المضاعفات المزمنة لمرض السكري</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12542" y="1417638"/>
            <a:ext cx="11244571" cy="5668962"/>
          </a:xfrm>
        </p:spPr>
        <p:txBody>
          <a:bodyPr/>
          <a:lstStyle/>
          <a:p>
            <a:pPr xmlns:a="http://schemas.openxmlformats.org/drawingml/2006/main" marL="0" indent="0">
              <a:buNone/>
              <a:bidi/>
            </a:pPr>
            <a:r xmlns:a="http://schemas.openxmlformats.org/drawingml/2006/main">
              <a:rPr lang="ar" sz="4800" dirty="0">
                <a:latin typeface="Times New Roman" pitchFamily="18" charset="0"/>
                <a:cs typeface="Times New Roman" pitchFamily="18" charset="0"/>
              </a:rPr>
              <a:t>o أمراض القلب والأوعية الدموية</a:t>
            </a:r>
          </a:p>
          <a:p>
            <a:pPr xmlns:a="http://schemas.openxmlformats.org/drawingml/2006/main" marL="0" indent="0">
              <a:buNone/>
              <a:bidi/>
            </a:pPr>
            <a:r xmlns:a="http://schemas.openxmlformats.org/drawingml/2006/main">
              <a:rPr lang="ar" sz="4800" dirty="0">
                <a:latin typeface="Times New Roman" pitchFamily="18" charset="0"/>
                <a:cs typeface="Times New Roman" pitchFamily="18" charset="0"/>
              </a:rPr>
              <a:t>o أمراض الأوعية الدموية الدماغية</a:t>
            </a:r>
          </a:p>
          <a:p>
            <a:pPr xmlns:a="http://schemas.openxmlformats.org/drawingml/2006/main" marL="0" indent="0">
              <a:buNone/>
              <a:bidi/>
            </a:pPr>
            <a:r xmlns:a="http://schemas.openxmlformats.org/drawingml/2006/main">
              <a:rPr lang="ar" sz="4800" dirty="0">
                <a:latin typeface="Times New Roman" pitchFamily="18" charset="0"/>
                <a:cs typeface="Times New Roman" pitchFamily="18" charset="0"/>
              </a:rPr>
              <a:t>o مشاكل اعتلال الشبكية (الرؤية)</a:t>
            </a:r>
          </a:p>
          <a:p>
            <a:pPr xmlns:a="http://schemas.openxmlformats.org/drawingml/2006/main" marL="0" indent="0">
              <a:buNone/>
              <a:bidi/>
            </a:pPr>
            <a:r xmlns:a="http://schemas.openxmlformats.org/drawingml/2006/main">
              <a:rPr lang="ar" sz="4800" dirty="0">
                <a:latin typeface="Times New Roman" pitchFamily="18" charset="0"/>
                <a:cs typeface="Times New Roman" pitchFamily="18" charset="0"/>
              </a:rPr>
              <a:t>o اعتلال الأعصاب السكري</a:t>
            </a:r>
          </a:p>
          <a:p>
            <a:pPr xmlns:a="http://schemas.openxmlformats.org/drawingml/2006/main" marL="0" indent="0">
              <a:buNone/>
              <a:bidi/>
            </a:pPr>
            <a:r xmlns:a="http://schemas.openxmlformats.org/drawingml/2006/main">
              <a:rPr lang="ar" sz="4800" dirty="0">
                <a:latin typeface="Times New Roman" pitchFamily="18" charset="0"/>
                <a:cs typeface="Times New Roman" pitchFamily="18" charset="0"/>
              </a:rPr>
              <a:t>o اعتلال الكلية السكري</a:t>
            </a: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248084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46227" cy="1417638"/>
          </a:xfrm>
        </p:spPr>
        <p:txBody>
          <a:bodyPr>
            <a:noAutofit/>
          </a:bodyPr>
          <a:lstStyle/>
          <a:p>
            <a:r xmlns:a="http://schemas.openxmlformats.org/drawingml/2006/main">
              <a:rPr lang="ar" b="1" dirty="0">
                <a:solidFill>
                  <a:srgbClr val="C00000"/>
                </a:solidFill>
                <a:latin typeface="Times New Roman" pitchFamily="18" charset="0"/>
                <a:cs typeface="Times New Roman" pitchFamily="18" charset="0"/>
              </a:rPr>
              <a:t>2- الأطفال المصابون بمرض فينيل كيتونوريا (PKU)</a:t>
            </a:r>
            <a:endParaRPr xmlns:a="http://schemas.openxmlformats.org/drawingml/2006/main" lang="en-US" dirty="0"/>
          </a:p>
        </p:txBody>
      </p:sp>
      <p:sp>
        <p:nvSpPr>
          <p:cNvPr id="3" name="Content Placeholder 2"/>
          <p:cNvSpPr>
            <a:spLocks noGrp="1"/>
          </p:cNvSpPr>
          <p:nvPr>
            <p:ph idx="1"/>
          </p:nvPr>
        </p:nvSpPr>
        <p:spPr>
          <a:xfrm>
            <a:off x="-76200" y="1417638"/>
            <a:ext cx="12268200" cy="5440362"/>
          </a:xfrm>
        </p:spPr>
        <p:txBody>
          <a:bodyPr>
            <a:normAutofit fontScale="92500"/>
          </a:bodyPr>
          <a:lstStyle/>
          <a:p>
            <a:pPr xmlns:a="http://schemas.openxmlformats.org/drawingml/2006/main" lvl="0">
              <a:lnSpc>
                <a:spcPct val="120000"/>
              </a:lnSpc>
              <a:buFont typeface="Wingdings" panose="05000000000000000000" pitchFamily="2" charset="2"/>
              <a:buChar char="v"/>
              <a:bidi/>
            </a:pPr>
            <a:r xmlns:a="http://schemas.openxmlformats.org/drawingml/2006/main">
              <a:rPr lang="ar" sz="5400" dirty="0">
                <a:latin typeface="Times New Roman" pitchFamily="18" charset="0"/>
                <a:cs typeface="Times New Roman" pitchFamily="18" charset="0"/>
              </a:rPr>
              <a:t>يفتقر إلى أنزيم الكبد فينيل ألانين </a:t>
            </a:r>
            <a:r xmlns:a="http://schemas.openxmlformats.org/drawingml/2006/main">
              <a:rPr lang="ar" sz="5400" dirty="0" err="1">
                <a:latin typeface="Times New Roman" pitchFamily="18" charset="0"/>
                <a:cs typeface="Times New Roman" pitchFamily="18" charset="0"/>
              </a:rPr>
              <a:t>هيدروكسيلاز </a:t>
            </a:r>
            <a:r xmlns:a="http://schemas.openxmlformats.org/drawingml/2006/main">
              <a:rPr lang="ar" sz="5400" dirty="0">
                <a:latin typeface="Times New Roman" pitchFamily="18" charset="0"/>
                <a:cs typeface="Times New Roman" pitchFamily="18" charset="0"/>
              </a:rPr>
              <a:t>، وهو ضروري لاستقلاب الحمض الأميني فينيل ألانين.</a:t>
            </a:r>
          </a:p>
          <a:p>
            <a:pPr xmlns:a="http://schemas.openxmlformats.org/drawingml/2006/main">
              <a:lnSpc>
                <a:spcPct val="120000"/>
              </a:lnSpc>
              <a:buFont typeface="Wingdings" panose="05000000000000000000" pitchFamily="2" charset="2"/>
              <a:buChar char="v"/>
              <a:bidi/>
            </a:pPr>
            <a:r xmlns:a="http://schemas.openxmlformats.org/drawingml/2006/main">
              <a:rPr lang="ar" sz="6000" dirty="0">
                <a:latin typeface="Times New Roman" pitchFamily="18" charset="0"/>
                <a:cs typeface="Times New Roman" pitchFamily="18" charset="0"/>
              </a:rPr>
              <a:t>إذا تم اكتشاف PKU في وقت مبكر بما فيه الكفاية، يمكن منع التخلف العقلي</a:t>
            </a:r>
          </a:p>
          <a:p>
            <a:pPr>
              <a:buNone/>
            </a:pPr>
            <a:endParaRPr lang="en-US" sz="60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المظاهر السريرية لمرض بيلة الفينيل كيتون</a:t>
            </a:r>
            <a:br xmlns:a="http://schemas.openxmlformats.org/drawingml/2006/main">
              <a:rPr lang="en-US" sz="5400" dirty="0">
                <a:solidFill>
                  <a:srgbClr val="C00000"/>
                </a:solidFill>
                <a:latin typeface="Times New Roman" pitchFamily="18" charset="0"/>
                <a:cs typeface="Times New Roman" pitchFamily="18" charset="0"/>
              </a:rPr>
            </a:br>
            <a:endParaRPr xmlns:a="http://schemas.openxmlformats.org/drawingml/2006/main" lang="en-US" sz="5400" dirty="0">
              <a:solidFill>
                <a:srgbClr val="C00000"/>
              </a:solidFill>
            </a:endParaRPr>
          </a:p>
        </p:txBody>
      </p:sp>
      <p:sp>
        <p:nvSpPr>
          <p:cNvPr id="3" name="Content Placeholder 2"/>
          <p:cNvSpPr>
            <a:spLocks noGrp="1"/>
          </p:cNvSpPr>
          <p:nvPr>
            <p:ph idx="1"/>
          </p:nvPr>
        </p:nvSpPr>
        <p:spPr>
          <a:xfrm>
            <a:off x="0" y="1417638"/>
            <a:ext cx="11860696" cy="5287962"/>
          </a:xfrm>
        </p:spPr>
        <p:txBody>
          <a:bodyPr>
            <a:normAutofit/>
          </a:bodyPr>
          <a:lstStyle/>
          <a:p>
            <a:pPr xmlns:a="http://schemas.openxmlformats.org/drawingml/2006/main" lvl="0" algn="ctr">
              <a:buFont typeface="Wingdings" pitchFamily="2" charset="2"/>
              <a:buChar char="§"/>
              <a:bidi/>
            </a:pPr>
            <a:r xmlns:a="http://schemas.openxmlformats.org/drawingml/2006/main">
              <a:rPr lang="ar" sz="4000" dirty="0">
                <a:latin typeface="Times New Roman" pitchFamily="18" charset="0"/>
                <a:cs typeface="Times New Roman" pitchFamily="18" charset="0"/>
              </a:rPr>
              <a:t>الأطفال حديثي الولادة طبيعيون عند الولادة</a:t>
            </a:r>
          </a:p>
          <a:p>
            <a:pPr xmlns:a="http://schemas.openxmlformats.org/drawingml/2006/main" lvl="0" algn="ctr">
              <a:buFont typeface="Wingdings" pitchFamily="2" charset="2"/>
              <a:buChar char="§"/>
              <a:bidi/>
            </a:pPr>
            <a:r xmlns:a="http://schemas.openxmlformats.org/drawingml/2006/main">
              <a:rPr lang="ar" sz="4000" dirty="0">
                <a:latin typeface="Times New Roman" pitchFamily="18" charset="0"/>
                <a:cs typeface="Times New Roman" pitchFamily="18" charset="0"/>
              </a:rPr>
              <a:t>إذا لم يتم تشخيصها وعلاجها مبكرًا، فإنها </a:t>
            </a:r>
            <a:r xmlns:a="http://schemas.openxmlformats.org/drawingml/2006/main">
              <a:rPr lang="ar" sz="4000" u="sng" dirty="0">
                <a:latin typeface="Times New Roman" pitchFamily="18" charset="0"/>
                <a:cs typeface="Times New Roman" pitchFamily="18" charset="0"/>
              </a:rPr>
              <a:t>تصبح </a:t>
            </a:r>
            <a:r xmlns:a="http://schemas.openxmlformats.org/drawingml/2006/main">
              <a:rPr lang="ar" sz="4000" dirty="0">
                <a:latin typeface="Times New Roman" pitchFamily="18" charset="0"/>
                <a:cs typeface="Times New Roman" pitchFamily="18" charset="0"/>
              </a:rPr>
              <a:t>:</a:t>
            </a:r>
          </a:p>
          <a:p>
            <a:pPr xmlns:a="http://schemas.openxmlformats.org/drawingml/2006/main" marL="742950" indent="-742950" algn="ctr">
              <a:buFont typeface="+mj-lt"/>
              <a:buAutoNum type="alphaLcPeriod"/>
              <a:bidi/>
            </a:pPr>
            <a:r xmlns:a="http://schemas.openxmlformats.org/drawingml/2006/main">
              <a:rPr lang="ar" sz="4000" dirty="0">
                <a:latin typeface="Times New Roman" pitchFamily="18" charset="0"/>
                <a:cs typeface="Times New Roman" pitchFamily="18" charset="0"/>
              </a:rPr>
              <a:t>مفرط النشاط</a:t>
            </a:r>
          </a:p>
          <a:p>
            <a:pPr xmlns:a="http://schemas.openxmlformats.org/drawingml/2006/main" marL="742950" indent="-742950" algn="ctr">
              <a:buFont typeface="+mj-lt"/>
              <a:buAutoNum type="alphaLcPeriod"/>
              <a:bidi/>
            </a:pPr>
            <a:r xmlns:a="http://schemas.openxmlformats.org/drawingml/2006/main">
              <a:rPr lang="ar" sz="4000" dirty="0">
                <a:latin typeface="Times New Roman" pitchFamily="18" charset="0"/>
                <a:cs typeface="Times New Roman" pitchFamily="18" charset="0"/>
              </a:rPr>
              <a:t>يعاني من النوبات،</a:t>
            </a:r>
          </a:p>
          <a:p>
            <a:pPr xmlns:a="http://schemas.openxmlformats.org/drawingml/2006/main" marL="742950" indent="-742950" algn="ctr">
              <a:buFont typeface="+mj-lt"/>
              <a:buAutoNum type="alphaLcPeriod"/>
              <a:bidi/>
            </a:pPr>
            <a:r xmlns:a="http://schemas.openxmlformats.org/drawingml/2006/main">
              <a:rPr lang="ar" sz="4000" dirty="0">
                <a:latin typeface="Times New Roman" pitchFamily="18" charset="0"/>
                <a:cs typeface="Times New Roman" pitchFamily="18" charset="0"/>
              </a:rPr>
              <a:t>بشرة فاتحة</a:t>
            </a:r>
          </a:p>
          <a:p>
            <a:pPr xmlns:a="http://schemas.openxmlformats.org/drawingml/2006/main" marL="742950" indent="-742950" algn="ctr">
              <a:buFont typeface="+mj-lt"/>
              <a:buAutoNum type="alphaLcPeriod"/>
              <a:bidi/>
            </a:pPr>
            <a:r xmlns:a="http://schemas.openxmlformats.org/drawingml/2006/main">
              <a:rPr lang="ar" sz="4000" dirty="0">
                <a:latin typeface="Times New Roman" pitchFamily="18" charset="0"/>
                <a:cs typeface="Times New Roman" pitchFamily="18" charset="0"/>
              </a:rPr>
              <a:t>متخلف عقليًا من عمر 6 إلى 18 شهرًا.</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فحص معملي لمرض بيلة الفينيل كيتون</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endParaRPr>
          </a:p>
        </p:txBody>
      </p:sp>
      <p:sp>
        <p:nvSpPr>
          <p:cNvPr id="3" name="Content Placeholder 2"/>
          <p:cNvSpPr>
            <a:spLocks noGrp="1"/>
          </p:cNvSpPr>
          <p:nvPr>
            <p:ph idx="1"/>
          </p:nvPr>
        </p:nvSpPr>
        <p:spPr>
          <a:xfrm>
            <a:off x="-112543" y="1600200"/>
            <a:ext cx="12126351" cy="5257800"/>
          </a:xfrm>
        </p:spPr>
        <p:txBody>
          <a:bodyPr/>
          <a:lstStyle/>
          <a:p>
            <a:r xmlns:a="http://schemas.openxmlformats.org/drawingml/2006/main">
              <a:rPr lang="ar" sz="6000" dirty="0">
                <a:latin typeface="Times New Roman" pitchFamily="18" charset="0"/>
                <a:cs typeface="Times New Roman" pitchFamily="18" charset="0"/>
              </a:rPr>
              <a:t>فحص روتيني للأطفال حديثي الولادة للكشف عن PKU.</a:t>
            </a:r>
          </a:p>
          <a:p>
            <a:r xmlns:a="http://schemas.openxmlformats.org/drawingml/2006/main">
              <a:rPr lang="ar" sz="6000" dirty="0">
                <a:latin typeface="Times New Roman" pitchFamily="18" charset="0"/>
                <a:cs typeface="Times New Roman" pitchFamily="18" charset="0"/>
              </a:rPr>
              <a:t>فحوصات الدم الدورية لمستوى PKU،</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علاج بيلة الفينيل كيتون </a:t>
            </a:r>
            <a:r xmlns:a="http://schemas.openxmlformats.org/drawingml/2006/main">
              <a:rPr lang="ar" sz="6000" dirty="0">
                <a:solidFill>
                  <a:srgbClr val="C00000"/>
                </a:solidFill>
                <a:latin typeface="Times New Roman" pitchFamily="18" charset="0"/>
                <a:cs typeface="Times New Roman" pitchFamily="18" charset="0"/>
              </a:rPr>
              <a:t>:</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endParaRPr>
          </a:p>
        </p:txBody>
      </p:sp>
      <p:sp>
        <p:nvSpPr>
          <p:cNvPr id="3" name="Content Placeholder 2"/>
          <p:cNvSpPr>
            <a:spLocks noGrp="1"/>
          </p:cNvSpPr>
          <p:nvPr>
            <p:ph idx="1"/>
          </p:nvPr>
        </p:nvSpPr>
        <p:spPr>
          <a:xfrm>
            <a:off x="182880" y="1600200"/>
            <a:ext cx="9570720" cy="5257800"/>
          </a:xfrm>
        </p:spPr>
        <p:txBody>
          <a:bodyPr>
            <a:noAutofit/>
          </a:bodyPr>
          <a:lstStyle/>
          <a:p>
            <a:pPr xmlns:a="http://schemas.openxmlformats.org/drawingml/2006/main" lvl="0">
              <a:buFont typeface="Wingdings" pitchFamily="2" charset="2"/>
              <a:buChar char="q"/>
              <a:bidi/>
            </a:pPr>
            <a:r xmlns:a="http://schemas.openxmlformats.org/drawingml/2006/main">
              <a:rPr lang="ar" sz="4000" dirty="0">
                <a:latin typeface="Times New Roman" pitchFamily="18" charset="0"/>
                <a:cs typeface="Times New Roman" pitchFamily="18" charset="0"/>
              </a:rPr>
              <a:t>نظام غذائي مقيد بالفينيل ألانين</a:t>
            </a:r>
          </a:p>
          <a:p>
            <a:pPr xmlns:a="http://schemas.openxmlformats.org/drawingml/2006/main" lvl="0">
              <a:buFont typeface="Wingdings" pitchFamily="2" charset="2"/>
              <a:buChar char="q"/>
              <a:bidi/>
            </a:pPr>
            <a:r xmlns:a="http://schemas.openxmlformats.org/drawingml/2006/main">
              <a:rPr lang="ar" sz="4000" dirty="0">
                <a:latin typeface="Times New Roman" pitchFamily="18" charset="0"/>
                <a:cs typeface="Times New Roman" pitchFamily="18" charset="0"/>
              </a:rPr>
              <a:t>لا يمكن إزالة الفينيل ألانين وهو حمض أميني أساسي بالكامل من النظام الغذائي</a:t>
            </a:r>
          </a:p>
          <a:p>
            <a:pPr xmlns:a="http://schemas.openxmlformats.org/drawingml/2006/main" lvl="0">
              <a:buFont typeface="Wingdings" pitchFamily="2" charset="2"/>
              <a:buChar char="q"/>
              <a:bidi/>
            </a:pPr>
            <a:r xmlns:a="http://schemas.openxmlformats.org/drawingml/2006/main">
              <a:rPr lang="ar" sz="4000" dirty="0">
                <a:latin typeface="Times New Roman" pitchFamily="18" charset="0"/>
                <a:cs typeface="Times New Roman" pitchFamily="18" charset="0"/>
              </a:rPr>
              <a:t>تركيبة تجارية " </a:t>
            </a:r>
            <a:r xmlns:a="http://schemas.openxmlformats.org/drawingml/2006/main">
              <a:rPr lang="ar" sz="4000" dirty="0" err="1">
                <a:latin typeface="Times New Roman" pitchFamily="18" charset="0"/>
                <a:cs typeface="Times New Roman" pitchFamily="18" charset="0"/>
              </a:rPr>
              <a:t>لوفينالاك </a:t>
            </a:r>
            <a:r xmlns:a="http://schemas.openxmlformats.org/drawingml/2006/main">
              <a:rPr lang="ar" sz="4000" dirty="0">
                <a:latin typeface="Times New Roman" pitchFamily="18" charset="0"/>
                <a:cs typeface="Times New Roman" pitchFamily="18" charset="0"/>
              </a:rPr>
              <a:t>" للمواليد الجدد</a:t>
            </a:r>
          </a:p>
          <a:p>
            <a:pPr xmlns:a="http://schemas.openxmlformats.org/drawingml/2006/main" lvl="0">
              <a:buFont typeface="Wingdings" pitchFamily="2" charset="2"/>
              <a:buChar char="q"/>
              <a:bidi/>
            </a:pPr>
            <a:r xmlns:a="http://schemas.openxmlformats.org/drawingml/2006/main">
              <a:rPr lang="ar" sz="4000" dirty="0">
                <a:latin typeface="Times New Roman" pitchFamily="18" charset="0"/>
                <a:cs typeface="Times New Roman" pitchFamily="18" charset="0"/>
              </a:rPr>
              <a:t>الحليب الصناعي للأطفال الأكبر سنا،</a:t>
            </a:r>
          </a:p>
          <a:p>
            <a:pPr xmlns:a="http://schemas.openxmlformats.org/drawingml/2006/main" lvl="0">
              <a:buFont typeface="Wingdings" pitchFamily="2" charset="2"/>
              <a:buChar char="q"/>
              <a:bidi/>
            </a:pPr>
            <a:r xmlns:a="http://schemas.openxmlformats.org/drawingml/2006/main">
              <a:rPr lang="ar" sz="4000" dirty="0">
                <a:latin typeface="Times New Roman" pitchFamily="18" charset="0"/>
                <a:cs typeface="Times New Roman" pitchFamily="18" charset="0"/>
              </a:rPr>
              <a:t>تجنب الفينيل ألانين</a:t>
            </a:r>
          </a:p>
          <a:p>
            <a:pPr lvl="0" algn="ctr">
              <a:buFont typeface="Wingdings" pitchFamily="2" charset="2"/>
              <a:buChar char="q"/>
            </a:pPr>
            <a:endParaRPr lang="en-US" sz="54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id="{B6A19B6D-55A7-4FA1-AE1B-FF2D23DBBEE7}"/>
              </a:ext>
            </a:extLst>
          </p:cNvPr>
          <p:cNvPicPr>
            <a:picLocks noChangeAspect="1"/>
          </p:cNvPicPr>
          <p:nvPr/>
        </p:nvPicPr>
        <p:blipFill>
          <a:blip r:embed="rId2"/>
          <a:stretch>
            <a:fillRect/>
          </a:stretch>
        </p:blipFill>
        <p:spPr>
          <a:xfrm>
            <a:off x="9475304" y="1069644"/>
            <a:ext cx="2716696" cy="3150664"/>
          </a:xfrm>
          <a:prstGeom prst="rect">
            <a:avLst/>
          </a:prstGeom>
        </p:spPr>
      </p:pic>
      <p:pic>
        <p:nvPicPr>
          <p:cNvPr id="5" name="Picture 4">
            <a:extLst>
              <a:ext uri="{FF2B5EF4-FFF2-40B4-BE49-F238E27FC236}">
                <a16:creationId xmlns:a16="http://schemas.microsoft.com/office/drawing/2014/main" id="{CD642A58-3BF5-4B73-B3BE-15CFD4D4702A}"/>
              </a:ext>
            </a:extLst>
          </p:cNvPr>
          <p:cNvPicPr>
            <a:picLocks noChangeAspect="1"/>
          </p:cNvPicPr>
          <p:nvPr/>
        </p:nvPicPr>
        <p:blipFill>
          <a:blip r:embed="rId3"/>
          <a:stretch>
            <a:fillRect/>
          </a:stretch>
        </p:blipFill>
        <p:spPr>
          <a:xfrm>
            <a:off x="9475304" y="4459458"/>
            <a:ext cx="2716696" cy="239854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7B88-1A2A-41C7-92E0-5759D968586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3D1E47A-9C20-4295-8738-5E2A1F4B5C4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7BDDA4A-9CD4-4292-B3E6-C1E68FC5903A}"/>
              </a:ext>
            </a:extLst>
          </p:cNvPr>
          <p:cNvPicPr>
            <a:picLocks noChangeAspect="1"/>
          </p:cNvPicPr>
          <p:nvPr/>
        </p:nvPicPr>
        <p:blipFill>
          <a:blip r:embed="rId2"/>
          <a:stretch>
            <a:fillRect/>
          </a:stretch>
        </p:blipFill>
        <p:spPr>
          <a:xfrm>
            <a:off x="0" y="0"/>
            <a:ext cx="12039203" cy="7033845"/>
          </a:xfrm>
          <a:prstGeom prst="rect">
            <a:avLst/>
          </a:prstGeom>
        </p:spPr>
      </p:pic>
    </p:spTree>
    <p:extLst>
      <p:ext uri="{BB962C8B-B14F-4D97-AF65-F5344CB8AC3E}">
        <p14:creationId xmlns:p14="http://schemas.microsoft.com/office/powerpoint/2010/main" val="148950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علاج بيلة الفينيل كيتون </a:t>
            </a:r>
            <a:r xmlns:a="http://schemas.openxmlformats.org/drawingml/2006/main">
              <a:rPr lang="ar" sz="6000" dirty="0">
                <a:solidFill>
                  <a:srgbClr val="C00000"/>
                </a:solidFill>
                <a:latin typeface="Times New Roman" pitchFamily="18" charset="0"/>
                <a:cs typeface="Times New Roman" pitchFamily="18" charset="0"/>
              </a:rPr>
              <a:t>:</a:t>
            </a:r>
            <a:br xmlns:a="http://schemas.openxmlformats.org/drawingml/2006/main">
              <a:rPr lang="en-US" sz="6000" dirty="0">
                <a:solidFill>
                  <a:srgbClr val="C00000"/>
                </a:solidFill>
                <a:latin typeface="Times New Roman" pitchFamily="18" charset="0"/>
                <a:cs typeface="Times New Roman" pitchFamily="18" charset="0"/>
              </a:rPr>
            </a:br>
            <a:endParaRPr xmlns:a="http://schemas.openxmlformats.org/drawingml/2006/main" lang="en-US" sz="6000" dirty="0">
              <a:solidFill>
                <a:srgbClr val="C00000"/>
              </a:solidFill>
            </a:endParaRPr>
          </a:p>
        </p:txBody>
      </p:sp>
      <p:sp>
        <p:nvSpPr>
          <p:cNvPr id="3" name="Content Placeholder 2"/>
          <p:cNvSpPr>
            <a:spLocks noGrp="1"/>
          </p:cNvSpPr>
          <p:nvPr>
            <p:ph idx="1"/>
          </p:nvPr>
        </p:nvSpPr>
        <p:spPr>
          <a:xfrm>
            <a:off x="-1" y="1600200"/>
            <a:ext cx="12192001" cy="5257800"/>
          </a:xfrm>
        </p:spPr>
        <p:txBody>
          <a:bodyPr>
            <a:normAutofit lnSpcReduction="10000"/>
          </a:bodyPr>
          <a:lstStyle/>
          <a:p>
            <a:pPr xmlns:a="http://schemas.openxmlformats.org/drawingml/2006/main" lvl="0">
              <a:lnSpc>
                <a:spcPct val="110000"/>
              </a:lnSpc>
              <a:buFont typeface="Wingdings" panose="05000000000000000000" pitchFamily="2" charset="2"/>
              <a:buChar char="v"/>
              <a:bidi/>
            </a:pPr>
            <a:r xmlns:a="http://schemas.openxmlformats.org/drawingml/2006/main">
              <a:rPr lang="ar" sz="4400" dirty="0">
                <a:latin typeface="Times New Roman" pitchFamily="18" charset="0"/>
                <a:cs typeface="Times New Roman" pitchFamily="18" charset="0"/>
              </a:rPr>
              <a:t>ومن خلال مراقبة مستوى </a:t>
            </a:r>
            <a:r xmlns:a="http://schemas.openxmlformats.org/drawingml/2006/main">
              <a:rPr lang="ar" sz="4400" u="sng" dirty="0">
                <a:latin typeface="Times New Roman" pitchFamily="18" charset="0"/>
                <a:cs typeface="Times New Roman" pitchFamily="18" charset="0"/>
              </a:rPr>
              <a:t>الفينيل ألانين في الدم </a:t>
            </a:r>
            <a:r xmlns:a="http://schemas.openxmlformats.org/drawingml/2006/main">
              <a:rPr lang="ar" sz="4400" dirty="0">
                <a:latin typeface="Times New Roman" pitchFamily="18" charset="0"/>
                <a:cs typeface="Times New Roman" pitchFamily="18" charset="0"/>
              </a:rPr>
              <a:t>، من الممكن توفير كميات كافية لتلبية الاحتياجات الطبيعية وتجنب المستويات التي من شأنها أن تؤدي إلى حدوث مضاعفات.</a:t>
            </a:r>
          </a:p>
          <a:p>
            <a:pPr xmlns:a="http://schemas.openxmlformats.org/drawingml/2006/main" lvl="0">
              <a:lnSpc>
                <a:spcPct val="110000"/>
              </a:lnSpc>
              <a:buFont typeface="Wingdings" panose="05000000000000000000" pitchFamily="2" charset="2"/>
              <a:buChar char="v"/>
              <a:bidi/>
            </a:pPr>
            <a:r xmlns:a="http://schemas.openxmlformats.org/drawingml/2006/main">
              <a:rPr lang="ar" sz="4400" dirty="0">
                <a:latin typeface="Times New Roman" pitchFamily="18" charset="0"/>
                <a:cs typeface="Times New Roman" pitchFamily="18" charset="0"/>
              </a:rPr>
              <a:t>بمجرد اكتمال نمو الدماغ، يمكن تخفيف القيود الغذائية - من سن المراهقة فصاعدًا</a:t>
            </a:r>
          </a:p>
          <a:p>
            <a:pPr lvl="0">
              <a:buNone/>
            </a:pPr>
            <a:endParaRPr lang="en-US" sz="4400" dirty="0">
              <a:latin typeface="Times New Roman" pitchFamily="18" charset="0"/>
              <a:cs typeface="Times New Roman" pitchFamily="18" charset="0"/>
            </a:endParaRPr>
          </a:p>
          <a:p>
            <a:pPr>
              <a:buNone/>
            </a:pPr>
            <a:endParaRPr lang="en-US" sz="4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rmAutofit fontScale="90000"/>
          </a:bodyPr>
          <a:lstStyle/>
          <a:p>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sz="4000" b="1" dirty="0">
                <a:solidFill>
                  <a:srgbClr val="C00000"/>
                </a:solidFill>
                <a:latin typeface="Times New Roman" pitchFamily="18" charset="0"/>
                <a:cs typeface="Times New Roman" pitchFamily="18" charset="0"/>
              </a:rPr>
              <a:t>3) الأطفال الذين يعانون من قصور الغدة الدرقية الخلقي</a:t>
            </a:r>
            <a:br xmlns:a="http://schemas.openxmlformats.org/drawingml/2006/main">
              <a:rPr lang="en-US" b="1" dirty="0">
                <a:solidFill>
                  <a:srgbClr val="C00000"/>
                </a:solidFill>
                <a:latin typeface="Times New Roman" pitchFamily="18" charset="0"/>
                <a:cs typeface="Times New Roman" pitchFamily="18" charset="0"/>
              </a:rPr>
            </a:br>
            <a:endParaRPr xmlns:a="http://schemas.openxmlformats.org/drawingml/2006/main" lang="en-US"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417638"/>
            <a:ext cx="12192000" cy="5440362"/>
          </a:xfrm>
        </p:spPr>
        <p:txBody>
          <a:bodyPr>
            <a:normAutofit/>
          </a:bodyPr>
          <a:lstStyle/>
          <a:p>
            <a:pPr xmlns:a="http://schemas.openxmlformats.org/drawingml/2006/main" lvl="0">
              <a:bidi/>
            </a:pPr>
            <a:r xmlns:a="http://schemas.openxmlformats.org/drawingml/2006/main">
              <a:rPr lang="ar" sz="4000" dirty="0">
                <a:latin typeface="Times New Roman" pitchFamily="18" charset="0"/>
                <a:cs typeface="Times New Roman" pitchFamily="18" charset="0"/>
              </a:rPr>
              <a:t>يتم تعريفه على أنه إنتاج غير كاف لهرمون الغدة الدرقية</a:t>
            </a:r>
          </a:p>
          <a:p>
            <a:pPr xmlns:a="http://schemas.openxmlformats.org/drawingml/2006/main" lvl="0">
              <a:bidi/>
            </a:pPr>
            <a:r xmlns:a="http://schemas.openxmlformats.org/drawingml/2006/main">
              <a:rPr lang="ar" sz="4000" dirty="0">
                <a:latin typeface="Times New Roman" pitchFamily="18" charset="0"/>
                <a:cs typeface="Times New Roman" pitchFamily="18" charset="0"/>
              </a:rPr>
              <a:t>يتميز بارتفاع تركيز هرمون تحفيز الغدة الدرقية (TSH) وانخفاض تركيز هرمون الثيروكسين (T4).</a:t>
            </a:r>
          </a:p>
          <a:p>
            <a:pPr xmlns:a="http://schemas.openxmlformats.org/drawingml/2006/main" lvl="0">
              <a:bidi/>
            </a:pPr>
            <a:r xmlns:a="http://schemas.openxmlformats.org/drawingml/2006/main">
              <a:rPr lang="ar" sz="4000" dirty="0">
                <a:latin typeface="Times New Roman" pitchFamily="18" charset="0"/>
                <a:cs typeface="Times New Roman" pitchFamily="18" charset="0"/>
              </a:rPr>
              <a:t>يؤثر نقص هرمون الغدة الدرقية على نمو المخ؛ على وجه التحديد، يتأثر تكوين الميالين والاتصالات العصبية</a:t>
            </a:r>
          </a:p>
          <a:p>
            <a:pPr xmlns:a="http://schemas.openxmlformats.org/drawingml/2006/main" lvl="0">
              <a:bidi/>
            </a:pPr>
            <a:r xmlns:a="http://schemas.openxmlformats.org/drawingml/2006/main">
              <a:rPr lang="ar" sz="4000" dirty="0">
                <a:latin typeface="Times New Roman" pitchFamily="18" charset="0"/>
                <a:cs typeface="Times New Roman" pitchFamily="18" charset="0"/>
              </a:rPr>
              <a:t>الأسباب الأكثر شيوعا للتخلف العقلي القابل للعلاج</a:t>
            </a:r>
          </a:p>
          <a:p>
            <a:pPr lvl="0" algn="ctr"/>
            <a:endParaRPr lang="en-US" sz="4000" dirty="0">
              <a:latin typeface="Times New Roman" pitchFamily="18" charset="0"/>
              <a:cs typeface="Times New Roman" pitchFamily="18" charset="0"/>
            </a:endParaRP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4" y="0"/>
            <a:ext cx="11947752" cy="1417638"/>
          </a:xfrm>
        </p:spPr>
        <p:txBody>
          <a:bodyPr>
            <a:normAutofit fontScale="90000"/>
          </a:bodyPr>
          <a:lstStyle/>
          <a:p>
            <a:br xmlns:a="http://schemas.openxmlformats.org/drawingml/2006/main">
              <a:rPr lang="en-US" sz="4000" b="1" dirty="0">
                <a:solidFill>
                  <a:srgbClr val="C00000"/>
                </a:solidFill>
                <a:latin typeface="Times New Roman" pitchFamily="18" charset="0"/>
                <a:cs typeface="Times New Roman" pitchFamily="18" charset="0"/>
              </a:rPr>
            </a:br>
            <a:br xmlns:a="http://schemas.openxmlformats.org/drawingml/2006/main">
              <a:rPr lang="en-US" sz="4000" b="1" dirty="0">
                <a:solidFill>
                  <a:srgbClr val="C00000"/>
                </a:solidFill>
                <a:latin typeface="Times New Roman" pitchFamily="18" charset="0"/>
                <a:cs typeface="Times New Roman" pitchFamily="18" charset="0"/>
              </a:rPr>
            </a:br>
            <a:r xmlns:a="http://schemas.openxmlformats.org/drawingml/2006/main">
              <a:rPr lang="ar" sz="5300" b="1" dirty="0">
                <a:solidFill>
                  <a:srgbClr val="C00000"/>
                </a:solidFill>
                <a:latin typeface="Times New Roman" pitchFamily="18" charset="0"/>
                <a:cs typeface="Times New Roman" pitchFamily="18" charset="0"/>
              </a:rPr>
              <a:t>1- الأطفال المصابون بمرض السكري</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524000"/>
            <a:ext cx="12192000" cy="5334000"/>
          </a:xfrm>
        </p:spPr>
        <p:txBody>
          <a:bodyPr>
            <a:normAutofit fontScale="62500" lnSpcReduction="20000"/>
          </a:bodyPr>
          <a:lstStyle/>
          <a:p>
            <a:pPr xmlns:a="http://schemas.openxmlformats.org/drawingml/2006/main" marL="0" indent="0">
              <a:lnSpc>
                <a:spcPct val="120000"/>
              </a:lnSpc>
              <a:buNone/>
              <a:bidi/>
            </a:pPr>
            <a:r xmlns:a="http://schemas.openxmlformats.org/drawingml/2006/main">
              <a:rPr lang="ar" sz="5100" dirty="0">
                <a:latin typeface="Times New Roman" pitchFamily="18" charset="0"/>
                <a:cs typeface="Times New Roman" pitchFamily="18" charset="0"/>
              </a:rPr>
              <a:t>اضطراب الغدد الصماء حيث تكون كمية الأنسولين غير كافية أو غير كافية لحرق الكربوهيدرات.</a:t>
            </a:r>
          </a:p>
          <a:p>
            <a:pPr xmlns:a="http://schemas.openxmlformats.org/drawingml/2006/main" marL="0" indent="0">
              <a:lnSpc>
                <a:spcPct val="120000"/>
              </a:lnSpc>
              <a:buNone/>
              <a:bidi/>
            </a:pPr>
            <a:r xmlns:a="http://schemas.openxmlformats.org/drawingml/2006/main">
              <a:rPr lang="ar" sz="5100" b="1" u="sng" dirty="0">
                <a:solidFill>
                  <a:srgbClr val="C00000"/>
                </a:solidFill>
                <a:latin typeface="Times New Roman" pitchFamily="18" charset="0"/>
                <a:cs typeface="Times New Roman" pitchFamily="18" charset="0"/>
              </a:rPr>
              <a:t>أنواع مرض السكري</a:t>
            </a:r>
          </a:p>
          <a:p>
            <a:pPr xmlns:a="http://schemas.openxmlformats.org/drawingml/2006/main" marL="0" indent="0">
              <a:lnSpc>
                <a:spcPct val="120000"/>
              </a:lnSpc>
              <a:buNone/>
              <a:bidi/>
            </a:pPr>
            <a:r xmlns:a="http://schemas.openxmlformats.org/drawingml/2006/main">
              <a:rPr lang="ar" sz="5100" b="1" dirty="0">
                <a:latin typeface="Times New Roman" pitchFamily="18" charset="0"/>
                <a:cs typeface="Times New Roman" pitchFamily="18" charset="0"/>
              </a:rPr>
              <a:t>1- النوع الأول من مرض السكري المعتمد على الأنسولين (IDDM </a:t>
            </a:r>
            <a:r xmlns:a="http://schemas.openxmlformats.org/drawingml/2006/main">
              <a:rPr lang="ar" sz="5100" dirty="0">
                <a:latin typeface="Times New Roman" pitchFamily="18" charset="0"/>
                <a:cs typeface="Times New Roman" pitchFamily="18" charset="0"/>
              </a:rPr>
              <a:t>)</a:t>
            </a:r>
          </a:p>
          <a:p>
            <a:pPr xmlns:a="http://schemas.openxmlformats.org/drawingml/2006/main" marL="0" indent="0">
              <a:lnSpc>
                <a:spcPct val="120000"/>
              </a:lnSpc>
              <a:buNone/>
              <a:bidi/>
            </a:pPr>
            <a:r xmlns:a="http://schemas.openxmlformats.org/drawingml/2006/main">
              <a:rPr lang="ar" sz="5100" dirty="0">
                <a:latin typeface="Times New Roman" pitchFamily="18" charset="0"/>
                <a:cs typeface="Times New Roman" pitchFamily="18" charset="0"/>
              </a:rPr>
              <a:t>إنتاج قليل أو لا يوجد إنسولين، 20-30% وراثي</a:t>
            </a:r>
          </a:p>
          <a:p>
            <a:pPr xmlns:a="http://schemas.openxmlformats.org/drawingml/2006/main" marL="0" indent="0">
              <a:lnSpc>
                <a:spcPct val="120000"/>
              </a:lnSpc>
              <a:buNone/>
              <a:bidi/>
            </a:pPr>
            <a:r xmlns:a="http://schemas.openxmlformats.org/drawingml/2006/main">
              <a:rPr lang="ar" sz="5100" b="1" dirty="0">
                <a:latin typeface="Times New Roman" pitchFamily="18" charset="0"/>
                <a:cs typeface="Times New Roman" pitchFamily="18" charset="0"/>
              </a:rPr>
              <a:t>2- مرض السكري من النوع الثاني غير المعتمد على الأنسولين (NIDDM)</a:t>
            </a:r>
          </a:p>
          <a:p>
            <a:pPr xmlns:a="http://schemas.openxmlformats.org/drawingml/2006/main" marL="0" indent="0">
              <a:lnSpc>
                <a:spcPct val="120000"/>
              </a:lnSpc>
              <a:buNone/>
              <a:bidi/>
            </a:pPr>
            <a:r xmlns:a="http://schemas.openxmlformats.org/drawingml/2006/main">
              <a:rPr lang="ar" sz="5100" dirty="0">
                <a:latin typeface="Times New Roman" pitchFamily="18" charset="0"/>
                <a:cs typeface="Times New Roman" pitchFamily="18" charset="0"/>
              </a:rPr>
              <a:t>بعض الأنسولين المنتج، 90٪ وراثي</a:t>
            </a:r>
          </a:p>
          <a:p>
            <a:pPr marL="0" indent="0">
              <a:buNone/>
            </a:pPr>
            <a:br>
              <a:rPr lang="en-US" sz="3600" b="1" dirty="0">
                <a:solidFill>
                  <a:srgbClr val="C00000"/>
                </a:solidFill>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631946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079458" cy="1417638"/>
          </a:xfrm>
        </p:spPr>
        <p:txBody>
          <a:bodyPr>
            <a:noAutofit/>
          </a:bodyPr>
          <a:lstStyle/>
          <a:p>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أسباب قصور الغدة الدرقية الخلقي</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endParaRPr>
          </a:p>
        </p:txBody>
      </p:sp>
      <p:sp>
        <p:nvSpPr>
          <p:cNvPr id="3" name="Content Placeholder 2"/>
          <p:cNvSpPr>
            <a:spLocks noGrp="1"/>
          </p:cNvSpPr>
          <p:nvPr>
            <p:ph idx="1"/>
          </p:nvPr>
        </p:nvSpPr>
        <p:spPr>
          <a:xfrm>
            <a:off x="112542" y="1600200"/>
            <a:ext cx="12079458" cy="5257800"/>
          </a:xfrm>
        </p:spPr>
        <p:txBody>
          <a:bodyPr>
            <a:normAutofit/>
          </a:bodyPr>
          <a:lstStyle/>
          <a:p>
            <a:pPr xmlns:a="http://schemas.openxmlformats.org/drawingml/2006/main" lvl="0">
              <a:bidi/>
            </a:pPr>
            <a:r xmlns:a="http://schemas.openxmlformats.org/drawingml/2006/main">
              <a:rPr lang="ar" sz="4000" dirty="0" err="1">
                <a:latin typeface="Times New Roman" pitchFamily="18" charset="0"/>
                <a:cs typeface="Times New Roman" pitchFamily="18" charset="0"/>
              </a:rPr>
              <a:t>التكوين </a:t>
            </a:r>
            <a:r xmlns:a="http://schemas.openxmlformats.org/drawingml/2006/main">
              <a:rPr lang="ar" sz="4000" dirty="0">
                <a:latin typeface="Times New Roman" pitchFamily="18" charset="0"/>
                <a:cs typeface="Times New Roman" pitchFamily="18" charset="0"/>
              </a:rPr>
              <a:t>(عيب في نمو الغدة الدرقية)</a:t>
            </a:r>
          </a:p>
          <a:p>
            <a:pPr xmlns:a="http://schemas.openxmlformats.org/drawingml/2006/main" lvl="0">
              <a:bidi/>
            </a:pPr>
            <a:r xmlns:a="http://schemas.openxmlformats.org/drawingml/2006/main">
              <a:rPr lang="ar" sz="4000" dirty="0" err="1">
                <a:latin typeface="Times New Roman" pitchFamily="18" charset="0"/>
                <a:cs typeface="Times New Roman" pitchFamily="18" charset="0"/>
              </a:rPr>
              <a:t>خلل في تكوين الهرمونات </a:t>
            </a:r>
            <a:r xmlns:a="http://schemas.openxmlformats.org/drawingml/2006/main">
              <a:rPr lang="ar" sz="4000" dirty="0">
                <a:latin typeface="Times New Roman" pitchFamily="18" charset="0"/>
                <a:cs typeface="Times New Roman" pitchFamily="18" charset="0"/>
              </a:rPr>
              <a:t>(عيوب في تخليق هرمون الغدة الدرقية)</a:t>
            </a:r>
          </a:p>
          <a:p>
            <a:pPr xmlns:a="http://schemas.openxmlformats.org/drawingml/2006/main" lvl="0">
              <a:bidi/>
            </a:pPr>
            <a:r xmlns:a="http://schemas.openxmlformats.org/drawingml/2006/main">
              <a:rPr lang="ar" sz="4000" dirty="0">
                <a:latin typeface="Times New Roman" pitchFamily="18" charset="0"/>
                <a:cs typeface="Times New Roman" pitchFamily="18" charset="0"/>
              </a:rPr>
              <a:t>نقص اليود</a:t>
            </a:r>
          </a:p>
          <a:p>
            <a:pPr xmlns:a="http://schemas.openxmlformats.org/drawingml/2006/main" lvl="0">
              <a:bidi/>
            </a:pPr>
            <a:r xmlns:a="http://schemas.openxmlformats.org/drawingml/2006/main">
              <a:rPr lang="ar" sz="4000" dirty="0">
                <a:latin typeface="Times New Roman" pitchFamily="18" charset="0"/>
                <a:cs typeface="Times New Roman" pitchFamily="18" charset="0"/>
              </a:rPr>
              <a:t>عيوب في منطقة تحت المهاد أو الغدة النخامية (قصور الغدة الدرقية المركزي أو الثانوي/الثالثي) ~ نادرًا</a:t>
            </a:r>
          </a:p>
          <a:p>
            <a:pPr xmlns:a="http://schemas.openxmlformats.org/drawingml/2006/main" lvl="0">
              <a:bidi/>
            </a:pPr>
            <a:r xmlns:a="http://schemas.openxmlformats.org/drawingml/2006/main">
              <a:rPr lang="ar" sz="4000" dirty="0">
                <a:latin typeface="Times New Roman" pitchFamily="18" charset="0"/>
                <a:cs typeface="Times New Roman" pitchFamily="18" charset="0"/>
              </a:rPr>
              <a:t>طفرات في جينات تطور الغدة الدرقية أو مستقبلات TSH</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8" y="0"/>
            <a:ext cx="12065391" cy="1417638"/>
          </a:xfrm>
        </p:spPr>
        <p:txBody>
          <a:bodyPr>
            <a:normAutofit fontScale="90000"/>
          </a:bodyPr>
          <a:lstStyle/>
          <a:p>
            <a:pPr xmlns:a="http://schemas.openxmlformats.org/drawingml/2006/main" algn="ctr">
              <a:bidi/>
            </a:pPr>
            <a:br xmlns:a="http://schemas.openxmlformats.org/drawingml/2006/main">
              <a:rPr lang="en-US" b="1" dirty="0">
                <a:solidFill>
                  <a:srgbClr val="C00000"/>
                </a:solidFill>
                <a:latin typeface="Times New Roman" pitchFamily="18" charset="0"/>
                <a:cs typeface="Times New Roman" pitchFamily="18" charset="0"/>
              </a:rPr>
            </a:br>
            <a:r xmlns:a="http://schemas.openxmlformats.org/drawingml/2006/main">
              <a:rPr lang="ar" b="1" dirty="0">
                <a:solidFill>
                  <a:srgbClr val="C00000"/>
                </a:solidFill>
                <a:latin typeface="Times New Roman" pitchFamily="18" charset="0"/>
                <a:cs typeface="Times New Roman" pitchFamily="18" charset="0"/>
              </a:rPr>
              <a:t>المظاهر السريرية لـ</a:t>
            </a:r>
            <a:r xmlns:a="http://schemas.openxmlformats.org/drawingml/2006/main">
              <a:rPr lang="ar" dirty="0">
                <a:solidFill>
                  <a:srgbClr val="C00000"/>
                </a:solidFill>
                <a:latin typeface="Times New Roman" pitchFamily="18" charset="0"/>
                <a:cs typeface="Times New Roman" pitchFamily="18" charset="0"/>
              </a:rPr>
              <a:t> </a:t>
            </a:r>
            <a:r xmlns:a="http://schemas.openxmlformats.org/drawingml/2006/main">
              <a:rPr lang="ar" b="1" dirty="0">
                <a:solidFill>
                  <a:srgbClr val="C00000"/>
                </a:solidFill>
                <a:latin typeface="Times New Roman" pitchFamily="18" charset="0"/>
                <a:cs typeface="Times New Roman" pitchFamily="18" charset="0"/>
              </a:rPr>
              <a:t>قصور الغدة الدرقية الخلقي:</a:t>
            </a:r>
            <a:r xmlns:a="http://schemas.openxmlformats.org/drawingml/2006/main">
              <a:rPr lang="ar" dirty="0">
                <a:solidFill>
                  <a:srgbClr val="C00000"/>
                </a:solidFill>
                <a:latin typeface="Times New Roman" pitchFamily="18" charset="0"/>
                <a:cs typeface="Times New Roman" pitchFamily="18" charset="0"/>
              </a:rPr>
              <a:t> </a:t>
            </a:r>
            <a:br xmlns:a="http://schemas.openxmlformats.org/drawingml/2006/main">
              <a:rPr lang="en-US" dirty="0">
                <a:solidFill>
                  <a:srgbClr val="C00000"/>
                </a:solidFill>
                <a:latin typeface="Times New Roman" pitchFamily="18" charset="0"/>
                <a:cs typeface="Times New Roman" pitchFamily="18" charset="0"/>
              </a:rPr>
            </a:br>
            <a:endParaRPr xmlns:a="http://schemas.openxmlformats.org/drawingml/2006/main" lang="en-US" dirty="0">
              <a:solidFill>
                <a:srgbClr val="C00000"/>
              </a:solidFill>
            </a:endParaRPr>
          </a:p>
        </p:txBody>
      </p:sp>
      <p:sp>
        <p:nvSpPr>
          <p:cNvPr id="3" name="Content Placeholder 2"/>
          <p:cNvSpPr>
            <a:spLocks noGrp="1"/>
          </p:cNvSpPr>
          <p:nvPr>
            <p:ph idx="1"/>
          </p:nvPr>
        </p:nvSpPr>
        <p:spPr>
          <a:xfrm>
            <a:off x="0" y="1524000"/>
            <a:ext cx="12192000" cy="5334000"/>
          </a:xfrm>
        </p:spPr>
        <p:txBody>
          <a:bodyPr>
            <a:normAutofit fontScale="70000" lnSpcReduction="20000"/>
          </a:bodyPr>
          <a:lstStyle/>
          <a:p>
            <a:pPr xmlns:a="http://schemas.openxmlformats.org/drawingml/2006/main" lvl="0">
              <a:buFont typeface="Wingdings" pitchFamily="2" charset="2"/>
              <a:buChar char="§"/>
              <a:bidi/>
            </a:pPr>
            <a:r xmlns:a="http://schemas.openxmlformats.org/drawingml/2006/main">
              <a:rPr lang="ar" sz="5400" dirty="0">
                <a:latin typeface="Times New Roman" pitchFamily="18" charset="0"/>
                <a:cs typeface="Times New Roman" pitchFamily="18" charset="0"/>
              </a:rPr>
              <a:t>يتمتع الأطفال حديثو الولادة بالحماية خلال الأسابيع القليلة الأولى من حياتهم.</a:t>
            </a:r>
          </a:p>
          <a:p>
            <a:pPr xmlns:a="http://schemas.openxmlformats.org/drawingml/2006/main" lvl="0">
              <a:buFont typeface="Wingdings" pitchFamily="2" charset="2"/>
              <a:buChar char="§"/>
              <a:bidi/>
            </a:pPr>
            <a:r xmlns:a="http://schemas.openxmlformats.org/drawingml/2006/main">
              <a:rPr lang="ar" sz="5400" dirty="0">
                <a:latin typeface="Times New Roman" pitchFamily="18" charset="0"/>
                <a:cs typeface="Times New Roman" pitchFamily="18" charset="0"/>
              </a:rPr>
              <a:t>هرمون الغدة الدرقية الأمومي يعبر المشيمة</a:t>
            </a:r>
          </a:p>
          <a:p>
            <a:pPr xmlns:a="http://schemas.openxmlformats.org/drawingml/2006/main" lvl="0">
              <a:buFont typeface="Wingdings" pitchFamily="2" charset="2"/>
              <a:buChar char="§"/>
              <a:bidi/>
            </a:pPr>
            <a:r xmlns:a="http://schemas.openxmlformats.org/drawingml/2006/main">
              <a:rPr lang="ar" sz="5400" dirty="0">
                <a:latin typeface="Times New Roman" pitchFamily="18" charset="0"/>
                <a:cs typeface="Times New Roman" pitchFamily="18" charset="0"/>
              </a:rPr>
              <a:t>الأطفال حديثي الولادة لا تظهر عليهم أي أعراض عند الولادة</a:t>
            </a:r>
          </a:p>
          <a:p>
            <a:pPr xmlns:a="http://schemas.openxmlformats.org/drawingml/2006/main" lvl="0">
              <a:buFont typeface="Wingdings" pitchFamily="2" charset="2"/>
              <a:buChar char="§"/>
              <a:bidi/>
            </a:pPr>
            <a:r xmlns:a="http://schemas.openxmlformats.org/drawingml/2006/main">
              <a:rPr lang="ar" sz="5400" dirty="0">
                <a:latin typeface="Times New Roman" pitchFamily="18" charset="0"/>
                <a:cs typeface="Times New Roman" pitchFamily="18" charset="0"/>
              </a:rPr>
              <a:t>محيط الرأس أعلى قليلاً بنسبة % بسبب الوذمة المخاطية في المخ</a:t>
            </a:r>
          </a:p>
          <a:p>
            <a:pPr xmlns:a="http://schemas.openxmlformats.org/drawingml/2006/main" lvl="0">
              <a:buFont typeface="Wingdings" pitchFamily="2" charset="2"/>
              <a:buChar char="§"/>
              <a:bidi/>
            </a:pPr>
            <a:r xmlns:a="http://schemas.openxmlformats.org/drawingml/2006/main">
              <a:rPr lang="ar" sz="5400" dirty="0">
                <a:latin typeface="Times New Roman" pitchFamily="18" charset="0"/>
                <a:cs typeface="Times New Roman" pitchFamily="18" charset="0"/>
              </a:rPr>
              <a:t>اليافوخات كبيرة والدرزات واسعة</a:t>
            </a:r>
          </a:p>
          <a:p>
            <a:pPr xmlns:a="http://schemas.openxmlformats.org/drawingml/2006/main" lvl="0">
              <a:buFont typeface="Wingdings" pitchFamily="2" charset="2"/>
              <a:buChar char="§"/>
              <a:bidi/>
            </a:pPr>
            <a:r xmlns:a="http://schemas.openxmlformats.org/drawingml/2006/main">
              <a:rPr lang="ar" sz="5400" dirty="0">
                <a:latin typeface="Times New Roman" pitchFamily="18" charset="0"/>
                <a:cs typeface="Times New Roman" pitchFamily="18" charset="0"/>
              </a:rPr>
              <a:t>انتفاخ البطن مع فتق سري</a:t>
            </a:r>
          </a:p>
          <a:p>
            <a:pPr xmlns:a="http://schemas.openxmlformats.org/drawingml/2006/main" lvl="0">
              <a:buFont typeface="Wingdings" pitchFamily="2" charset="2"/>
              <a:buChar char="§"/>
              <a:bidi/>
            </a:pPr>
            <a:r xmlns:a="http://schemas.openxmlformats.org/drawingml/2006/main">
              <a:rPr lang="ar" sz="5400" dirty="0">
                <a:latin typeface="Times New Roman" pitchFamily="18" charset="0"/>
                <a:cs typeface="Times New Roman" pitchFamily="18" charset="0"/>
              </a:rPr>
              <a:t>بقع الجلد</a:t>
            </a:r>
          </a:p>
          <a:p>
            <a:pPr xmlns:a="http://schemas.openxmlformats.org/drawingml/2006/main" lvl="0">
              <a:buFont typeface="Wingdings" pitchFamily="2" charset="2"/>
              <a:buChar char="§"/>
              <a:bidi/>
            </a:pPr>
            <a:r xmlns:a="http://schemas.openxmlformats.org/drawingml/2006/main">
              <a:rPr lang="ar" sz="5400" dirty="0">
                <a:latin typeface="Times New Roman" pitchFamily="18" charset="0"/>
                <a:cs typeface="Times New Roman" pitchFamily="18" charset="0"/>
              </a:rPr>
              <a:t>صرخة أجشّة</a:t>
            </a:r>
          </a:p>
          <a:p>
            <a:pPr xmlns:a="http://schemas.openxmlformats.org/drawingml/2006/main" lvl="0">
              <a:buFont typeface="Wingdings" pitchFamily="2" charset="2"/>
              <a:buChar char="§"/>
              <a:bidi/>
            </a:pPr>
            <a:r xmlns:a="http://schemas.openxmlformats.org/drawingml/2006/main">
              <a:rPr lang="ar" sz="5400" dirty="0">
                <a:latin typeface="Times New Roman" pitchFamily="18" charset="0"/>
                <a:cs typeface="Times New Roman" pitchFamily="18" charset="0"/>
              </a:rPr>
              <a:t>بارد عند اللمس</a:t>
            </a:r>
          </a:p>
          <a:p>
            <a:pPr lvl="0">
              <a:buFont typeface="Wingdings" pitchFamily="2" charset="2"/>
              <a:buChar char="§"/>
            </a:pPr>
            <a:endParaRPr lang="en-US" sz="5400" dirty="0">
              <a:latin typeface="Times New Roman" pitchFamily="18" charset="0"/>
              <a:cs typeface="Times New Roman" pitchFamily="18" charset="0"/>
            </a:endParaRP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61" y="0"/>
            <a:ext cx="11586477" cy="1417638"/>
          </a:xfrm>
        </p:spPr>
        <p:txBody>
          <a:bodyPr>
            <a:normAutofit/>
          </a:bodyPr>
          <a:lstStyle/>
          <a:p>
            <a:r xmlns:a="http://schemas.openxmlformats.org/drawingml/2006/main">
              <a:rPr lang="ar" sz="5400" b="1" dirty="0">
                <a:solidFill>
                  <a:srgbClr val="C00000"/>
                </a:solidFill>
                <a:latin typeface="Times New Roman" pitchFamily="18" charset="0"/>
                <a:cs typeface="Times New Roman" pitchFamily="18" charset="0"/>
              </a:rPr>
              <a:t>تتضمن برامج فحص حديثي الولادة ما يلي:</a:t>
            </a:r>
          </a:p>
        </p:txBody>
      </p:sp>
      <p:sp>
        <p:nvSpPr>
          <p:cNvPr id="3" name="Content Placeholder 2"/>
          <p:cNvSpPr>
            <a:spLocks noGrp="1"/>
          </p:cNvSpPr>
          <p:nvPr>
            <p:ph idx="1"/>
          </p:nvPr>
        </p:nvSpPr>
        <p:spPr>
          <a:xfrm>
            <a:off x="140677" y="1600200"/>
            <a:ext cx="11816861" cy="5257800"/>
          </a:xfrm>
        </p:spPr>
        <p:txBody>
          <a:bodyPr>
            <a:normAutofit/>
          </a:bodyPr>
          <a:lstStyle/>
          <a:p>
            <a:pPr xmlns:a="http://schemas.openxmlformats.org/drawingml/2006/main" marL="742950" indent="-742950" algn="ctr">
              <a:buFont typeface="+mj-lt"/>
              <a:buAutoNum type="arabicPeriod"/>
              <a:bidi/>
            </a:pPr>
            <a:r xmlns:a="http://schemas.openxmlformats.org/drawingml/2006/main">
              <a:rPr lang="ar" sz="4400" dirty="0">
                <a:latin typeface="Times New Roman" pitchFamily="18" charset="0"/>
                <a:cs typeface="Times New Roman" pitchFamily="18" charset="0"/>
              </a:rPr>
              <a:t>قصور الغدة الدرقية الخلقي</a:t>
            </a:r>
          </a:p>
          <a:p>
            <a:pPr xmlns:a="http://schemas.openxmlformats.org/drawingml/2006/main" marL="742950" indent="-742950" algn="ctr">
              <a:buFont typeface="+mj-lt"/>
              <a:buAutoNum type="arabicPeriod"/>
              <a:bidi/>
            </a:pPr>
            <a:r xmlns:a="http://schemas.openxmlformats.org/drawingml/2006/main">
              <a:rPr lang="ar" sz="4400" dirty="0">
                <a:latin typeface="Times New Roman" pitchFamily="18" charset="0"/>
                <a:cs typeface="Times New Roman" pitchFamily="18" charset="0"/>
              </a:rPr>
              <a:t>فرط تنسج الغدة الكظرية الخلقي</a:t>
            </a:r>
          </a:p>
          <a:p>
            <a:pPr xmlns:a="http://schemas.openxmlformats.org/drawingml/2006/main" marL="742950" indent="-742950" algn="ctr">
              <a:buFont typeface="+mj-lt"/>
              <a:buAutoNum type="arabicPeriod"/>
              <a:bidi/>
            </a:pPr>
            <a:r xmlns:a="http://schemas.openxmlformats.org/drawingml/2006/main">
              <a:rPr lang="ar" sz="4400" dirty="0" err="1">
                <a:latin typeface="Times New Roman" pitchFamily="18" charset="0"/>
                <a:cs typeface="Times New Roman" pitchFamily="18" charset="0"/>
              </a:rPr>
              <a:t>الجالاكتوز في الدم </a:t>
            </a:r>
            <a:r xmlns:a="http://schemas.openxmlformats.org/drawingml/2006/main">
              <a:rPr lang="ar" sz="4400" dirty="0">
                <a:latin typeface="Times New Roman" pitchFamily="18" charset="0"/>
                <a:cs typeface="Times New Roman" pitchFamily="18" charset="0"/>
              </a:rPr>
              <a:t>(GAL)</a:t>
            </a:r>
          </a:p>
          <a:p>
            <a:pPr xmlns:a="http://schemas.openxmlformats.org/drawingml/2006/main" marL="742950" indent="-742950" algn="ctr">
              <a:buFont typeface="+mj-lt"/>
              <a:buAutoNum type="arabicPeriod"/>
              <a:bidi/>
            </a:pPr>
            <a:r xmlns:a="http://schemas.openxmlformats.org/drawingml/2006/main">
              <a:rPr lang="ar" sz="4400" dirty="0" err="1">
                <a:latin typeface="Times New Roman" pitchFamily="18" charset="0"/>
                <a:cs typeface="Times New Roman" pitchFamily="18" charset="0"/>
              </a:rPr>
              <a:t>بيلة الفينيل كيتون </a:t>
            </a:r>
            <a:r xmlns:a="http://schemas.openxmlformats.org/drawingml/2006/main">
              <a:rPr lang="ar" sz="4400" dirty="0">
                <a:latin typeface="Times New Roman" pitchFamily="18" charset="0"/>
                <a:cs typeface="Times New Roman" pitchFamily="18" charset="0"/>
              </a:rPr>
              <a:t>(PKU)</a:t>
            </a:r>
          </a:p>
          <a:p>
            <a:pPr xmlns:a="http://schemas.openxmlformats.org/drawingml/2006/main" marL="742950" indent="-742950" algn="ctr">
              <a:buFont typeface="+mj-lt"/>
              <a:buAutoNum type="arabicPeriod"/>
              <a:bidi/>
            </a:pPr>
            <a:r xmlns:a="http://schemas.openxmlformats.org/drawingml/2006/main">
              <a:rPr lang="ar" sz="4400" dirty="0">
                <a:latin typeface="Times New Roman" pitchFamily="18" charset="0"/>
                <a:cs typeface="Times New Roman" pitchFamily="18" charset="0"/>
              </a:rPr>
              <a:t>نقص إنزيم الجلوكوز-6-فوسفات-ديهيدروجينيز (G6PD Def)</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pPr xmlns:a="http://schemas.openxmlformats.org/drawingml/2006/main" algn="ctr">
              <a:bidi/>
            </a:pPr>
            <a:br xmlns:a="http://schemas.openxmlformats.org/drawingml/2006/main">
              <a:rPr lang="en-CA" sz="6000" b="1" dirty="0">
                <a:solidFill>
                  <a:srgbClr val="C00000"/>
                </a:solidFill>
                <a:latin typeface="Times New Roman" pitchFamily="18" charset="0"/>
                <a:cs typeface="Times New Roman" pitchFamily="18" charset="0"/>
              </a:rPr>
            </a:br>
            <a:r xmlns:a="http://schemas.openxmlformats.org/drawingml/2006/main">
              <a:rPr lang="ar" sz="6000" b="1" dirty="0">
                <a:solidFill>
                  <a:srgbClr val="C00000"/>
                </a:solidFill>
                <a:latin typeface="Times New Roman" pitchFamily="18" charset="0"/>
                <a:cs typeface="Times New Roman" pitchFamily="18" charset="0"/>
              </a:rPr>
              <a:t>توقيت الاختبار</a:t>
            </a:r>
            <a:br xmlns:a="http://schemas.openxmlformats.org/drawingml/2006/main">
              <a:rPr lang="en-US" sz="6000" b="1" dirty="0">
                <a:solidFill>
                  <a:srgbClr val="C00000"/>
                </a:solidFill>
                <a:latin typeface="Times New Roman" pitchFamily="18" charset="0"/>
                <a:cs typeface="Times New Roman" pitchFamily="18" charset="0"/>
              </a:rPr>
            </a:br>
            <a:endParaRPr xmlns:a="http://schemas.openxmlformats.org/drawingml/2006/main" lang="en-US" sz="6000" b="1" dirty="0">
              <a:solidFill>
                <a:srgbClr val="C00000"/>
              </a:solidFill>
            </a:endParaRPr>
          </a:p>
        </p:txBody>
      </p:sp>
      <p:sp>
        <p:nvSpPr>
          <p:cNvPr id="3" name="Content Placeholder 2"/>
          <p:cNvSpPr>
            <a:spLocks noGrp="1"/>
          </p:cNvSpPr>
          <p:nvPr>
            <p:ph idx="1"/>
          </p:nvPr>
        </p:nvSpPr>
        <p:spPr>
          <a:xfrm>
            <a:off x="-1" y="1600200"/>
            <a:ext cx="12192001" cy="5257800"/>
          </a:xfrm>
        </p:spPr>
        <p:txBody>
          <a:bodyPr>
            <a:normAutofit/>
          </a:bodyPr>
          <a:lstStyle/>
          <a:p>
            <a:pPr xmlns:a="http://schemas.openxmlformats.org/drawingml/2006/main" lvl="0" algn="ctr">
              <a:bidi/>
            </a:pPr>
            <a:r xmlns:a="http://schemas.openxmlformats.org/drawingml/2006/main">
              <a:rPr lang="ar" sz="4800" u="sng" dirty="0">
                <a:latin typeface="Times New Roman" pitchFamily="18" charset="0"/>
                <a:cs typeface="Times New Roman" pitchFamily="18" charset="0"/>
              </a:rPr>
              <a:t>العينات المقبولة </a:t>
            </a:r>
            <a:r xmlns:a="http://schemas.openxmlformats.org/drawingml/2006/main">
              <a:rPr lang="ar" sz="4800" dirty="0">
                <a:latin typeface="Times New Roman" pitchFamily="18" charset="0"/>
                <a:cs typeface="Times New Roman" pitchFamily="18" charset="0"/>
              </a:rPr>
              <a:t>: </a:t>
            </a:r>
            <a:r xmlns:a="http://schemas.openxmlformats.org/drawingml/2006/main">
              <a:rPr lang="ar" sz="4800" b="1" dirty="0">
                <a:latin typeface="Times New Roman" pitchFamily="18" charset="0"/>
                <a:cs typeface="Times New Roman" pitchFamily="18" charset="0"/>
              </a:rPr>
              <a:t>1-7 أيام </a:t>
            </a:r>
            <a:r xmlns:a="http://schemas.openxmlformats.org/drawingml/2006/main">
              <a:rPr lang="ar" sz="4800" dirty="0">
                <a:latin typeface="Times New Roman" pitchFamily="18" charset="0"/>
                <a:cs typeface="Times New Roman" pitchFamily="18" charset="0"/>
              </a:rPr>
              <a:t>بعد الولادة</a:t>
            </a:r>
          </a:p>
          <a:p>
            <a:pPr xmlns:a="http://schemas.openxmlformats.org/drawingml/2006/main" lvl="0" algn="ctr">
              <a:bidi/>
            </a:pPr>
            <a:r xmlns:a="http://schemas.openxmlformats.org/drawingml/2006/main">
              <a:rPr lang="ar" sz="4800" u="sng" dirty="0">
                <a:latin typeface="Times New Roman" pitchFamily="18" charset="0"/>
                <a:cs typeface="Times New Roman" pitchFamily="18" charset="0"/>
              </a:rPr>
              <a:t>أفضل وقت لأخذ العينة </a:t>
            </a:r>
            <a:r xmlns:a="http://schemas.openxmlformats.org/drawingml/2006/main">
              <a:rPr lang="ar" sz="4800" dirty="0">
                <a:latin typeface="Times New Roman" pitchFamily="18" charset="0"/>
                <a:cs typeface="Times New Roman" pitchFamily="18" charset="0"/>
              </a:rPr>
              <a:t>: 2-3 أيام بعد الولادة</a:t>
            </a:r>
          </a:p>
          <a:p>
            <a:pPr xmlns:a="http://schemas.openxmlformats.org/drawingml/2006/main" lvl="0" algn="ctr">
              <a:bidi/>
            </a:pPr>
            <a:r xmlns:a="http://schemas.openxmlformats.org/drawingml/2006/main">
              <a:rPr lang="ar" sz="4800" dirty="0">
                <a:latin typeface="Times New Roman" pitchFamily="18" charset="0"/>
                <a:cs typeface="Times New Roman" pitchFamily="18" charset="0"/>
              </a:rPr>
              <a:t>إذا تم إجراء الاختبار قبل يوم واحد (24 ساعة) من العمر، كرر الاختبار خلال </a:t>
            </a:r>
            <a:r xmlns:a="http://schemas.openxmlformats.org/drawingml/2006/main">
              <a:rPr lang="ar" sz="4800" b="1" dirty="0">
                <a:latin typeface="Times New Roman" pitchFamily="18" charset="0"/>
                <a:cs typeface="Times New Roman" pitchFamily="18" charset="0"/>
              </a:rPr>
              <a:t>5 أيام</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2" name="Group 2"/>
          <p:cNvGraphicFramePr>
            <a:graphicFrameLocks noGrp="1"/>
          </p:cNvGraphicFramePr>
          <p:nvPr>
            <p:ph idx="4294967295"/>
            <p:extLst>
              <p:ext uri="{D42A27DB-BD31-4B8C-83A1-F6EECF244321}">
                <p14:modId xmlns:p14="http://schemas.microsoft.com/office/powerpoint/2010/main" val="3940903521"/>
              </p:ext>
            </p:extLst>
          </p:nvPr>
        </p:nvGraphicFramePr>
        <p:xfrm>
          <a:off x="0" y="0"/>
          <a:ext cx="12192000" cy="6857998"/>
        </p:xfrm>
        <a:graphic>
          <a:graphicData uri="http://schemas.openxmlformats.org/drawingml/2006/table">
            <a:tbl>
              <a:tblPr/>
              <a:tblGrid>
                <a:gridCol w="4770783">
                  <a:extLst>
                    <a:ext uri="{9D8B030D-6E8A-4147-A177-3AD203B41FA5}">
                      <a16:colId xmlns:a16="http://schemas.microsoft.com/office/drawing/2014/main" val="20000"/>
                    </a:ext>
                  </a:extLst>
                </a:gridCol>
                <a:gridCol w="3829878">
                  <a:extLst>
                    <a:ext uri="{9D8B030D-6E8A-4147-A177-3AD203B41FA5}">
                      <a16:colId xmlns:a16="http://schemas.microsoft.com/office/drawing/2014/main" val="20001"/>
                    </a:ext>
                  </a:extLst>
                </a:gridCol>
                <a:gridCol w="3591339">
                  <a:extLst>
                    <a:ext uri="{9D8B030D-6E8A-4147-A177-3AD203B41FA5}">
                      <a16:colId xmlns:a16="http://schemas.microsoft.com/office/drawing/2014/main" val="20002"/>
                    </a:ext>
                  </a:extLst>
                </a:gridCol>
              </a:tblGrid>
              <a:tr h="842424">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1" i="0" u="none" strike="noStrike" cap="none" normalizeH="0" baseline="0" dirty="0">
                          <a:ln>
                            <a:noFill/>
                          </a:ln>
                          <a:solidFill>
                            <a:schemeClr val="bg1"/>
                          </a:solidFill>
                          <a:effectLst/>
                          <a:latin typeface="Times New Roman" pitchFamily="18" charset="0"/>
                          <a:cs typeface="Times New Roman" pitchFamily="18" charset="0"/>
                        </a:rPr>
                        <a:t>تم فحص الاضطراب</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1" i="0" u="none" strike="noStrike" cap="none" normalizeH="0" baseline="0" dirty="0">
                          <a:ln>
                            <a:noFill/>
                          </a:ln>
                          <a:solidFill>
                            <a:schemeClr val="bg1"/>
                          </a:solidFill>
                          <a:effectLst/>
                          <a:latin typeface="Times New Roman" pitchFamily="18" charset="0"/>
                          <a:cs typeface="Times New Roman" pitchFamily="18" charset="0"/>
                        </a:rPr>
                        <a:t>إذا لم يتم فحصه</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1" i="0" u="none" strike="noStrike" cap="none" normalizeH="0" baseline="0" dirty="0">
                          <a:ln>
                            <a:noFill/>
                          </a:ln>
                          <a:solidFill>
                            <a:schemeClr val="bg1"/>
                          </a:solidFill>
                          <a:effectLst/>
                          <a:latin typeface="Times New Roman" pitchFamily="18" charset="0"/>
                          <a:cs typeface="Times New Roman" pitchFamily="18" charset="0"/>
                        </a:rPr>
                        <a:t>إذا تم فحصه</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0"/>
                  </a:ext>
                </a:extLst>
              </a:tr>
              <a:tr h="1239438">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قصور الغدة الدرقية الخلقي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التخلف العقلي الشديد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طبيعي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239438">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فرط تنسج الغدة الكظرية الخلقي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موت</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على قيد الحياة وطبيعية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42424">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err="1">
                          <a:ln>
                            <a:noFill/>
                          </a:ln>
                          <a:solidFill>
                            <a:schemeClr val="tx1"/>
                          </a:solidFill>
                          <a:effectLst/>
                          <a:latin typeface="Times New Roman" pitchFamily="18" charset="0"/>
                          <a:cs typeface="Times New Roman" pitchFamily="18" charset="0"/>
                        </a:rPr>
                        <a:t>الجالاكتوز في الدم</a:t>
                      </a:r>
                      <a:endParaRPr xmlns:a="http://schemas.openxmlformats.org/drawingml/2006/main"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الموت أو إعتام عدسة العين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على قيد الحياة وطبيعية</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239438">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فينيل كيتون</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التخلف العقلي الشديد</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طبيعي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454836">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نقص إنزيم G6PD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فقر الدم الشديد، </a:t>
                      </a:r>
                      <a:r xmlns:a="http://schemas.openxmlformats.org/drawingml/2006/main">
                        <a:rPr kumimoji="0" lang="ar" sz="3200" b="0" i="0" u="none" strike="noStrike" cap="none" normalizeH="0" baseline="0" dirty="0" err="1">
                          <a:ln>
                            <a:noFill/>
                          </a:ln>
                          <a:solidFill>
                            <a:schemeClr val="tx1"/>
                          </a:solidFill>
                          <a:effectLst/>
                          <a:latin typeface="Times New Roman" pitchFamily="18" charset="0"/>
                          <a:cs typeface="Times New Roman" pitchFamily="18" charset="0"/>
                        </a:rPr>
                        <a:t>اليرقان النووي</a:t>
                      </a:r>
                      <a:endParaRPr xmlns:a="http://schemas.openxmlformats.org/drawingml/2006/main" kumimoji="0" lang="en-US" sz="3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xmlns:a="http://schemas.openxmlformats.org/drawingml/2006/main" marL="0" marR="0" lvl="0" indent="0" algn="l" defTabSz="914400" rtl="0" eaLnBrk="1" fontAlgn="base" latinLnBrk="0" hangingPunct="1">
                        <a:lnSpc>
                          <a:spcPct val="100000"/>
                        </a:lnSpc>
                        <a:spcBef>
                          <a:spcPct val="0"/>
                        </a:spcBef>
                        <a:spcAft>
                          <a:spcPct val="0"/>
                        </a:spcAft>
                        <a:buClrTx/>
                        <a:buSzTx/>
                        <a:buFontTx/>
                        <a:buNone/>
                        <a:tabLst/>
                        <a:bidi/>
                      </a:pPr>
                      <a:r xmlns:a="http://schemas.openxmlformats.org/drawingml/2006/main">
                        <a:rPr kumimoji="0" lang="ar" sz="3200" b="0" i="0" u="none" strike="noStrike" cap="none" normalizeH="0" baseline="0" dirty="0">
                          <a:ln>
                            <a:noFill/>
                          </a:ln>
                          <a:solidFill>
                            <a:schemeClr val="tx1"/>
                          </a:solidFill>
                          <a:effectLst/>
                          <a:latin typeface="Times New Roman" pitchFamily="18" charset="0"/>
                          <a:cs typeface="Times New Roman" pitchFamily="18" charset="0"/>
                        </a:rPr>
                        <a:t>طبيعي</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Autofit/>
          </a:bodyPr>
          <a:lstStyle/>
          <a:p>
            <a:pPr xmlns:a="http://schemas.openxmlformats.org/drawingml/2006/main" algn="ctr">
              <a:bidi/>
            </a:pPr>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داء السكري المعتمد على الأنسولين (IDDM) لدى الأطفال</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98474" y="1600200"/>
            <a:ext cx="11921248" cy="5181600"/>
          </a:xfrm>
        </p:spPr>
        <p:txBody>
          <a:bodyPr>
            <a:normAutofit/>
          </a:bodyPr>
          <a:lstStyle/>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هو اضطراب الغدد الصماء الأكثر شيوعًا في مرحلة الطفولة</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 هي عملية مناعية ذاتية تؤدي إلى تدمير خلايا </a:t>
            </a:r>
            <a:r xmlns:a="http://schemas.openxmlformats.org/drawingml/2006/main">
              <a:rPr lang="ar" sz="4000" dirty="0">
                <a:latin typeface="Times New Roman" pitchFamily="18" charset="0"/>
                <a:cs typeface="Times New Roman" pitchFamily="18" charset="0"/>
              </a:rPr>
              <a:t>بيتا البنكرياسية </a:t>
            </a:r>
            <a:r xmlns:a="http://schemas.openxmlformats.org/drawingml/2006/main">
              <a:rPr lang="ar" sz="4000" dirty="0">
                <a:latin typeface="Times New Roman" pitchFamily="18" charset="0"/>
                <a:cs typeface="Times New Roman" pitchFamily="18" charset="0"/>
              </a:rPr>
              <a:t>التي تصنع وتفرز الأنسولين.</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يرجع ذلك في الغالب إلى الاستعداد الوراثي.</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 المحفزات البيئية: - العدوى الفيروسية (النكاف، الأنفلونزا)، السموم البيئية</a:t>
            </a: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1471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9144000" cy="13414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علامات وأعراض مرض السكري النوع الثاني</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1600200"/>
            <a:ext cx="12192000" cy="5257800"/>
          </a:xfrm>
        </p:spPr>
        <p:txBody>
          <a:bodyPr>
            <a:normAutofit/>
          </a:bodyPr>
          <a:lstStyle/>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تبدأ عادة في مرحلة الطفولة أو المراهقة، ولكن يمكن أن تحدث في أي عمر</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كثرة التبول</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كثرة الشرب</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كثرة الأكل</a:t>
            </a:r>
          </a:p>
          <a:p>
            <a:pPr xmlns:a="http://schemas.openxmlformats.org/drawingml/2006/main" marL="0" indent="0">
              <a:buNone/>
              <a:bidi/>
            </a:pPr>
            <a:r xmlns:a="http://schemas.openxmlformats.org/drawingml/2006/main">
              <a:rPr lang="ar" sz="4000" dirty="0">
                <a:latin typeface="Times New Roman" pitchFamily="18" charset="0"/>
                <a:cs typeface="Times New Roman" pitchFamily="18" charset="0"/>
              </a:rPr>
              <a:t>الحماض الكيتوني السكري (DKA)</a:t>
            </a:r>
          </a:p>
          <a:p>
            <a:pPr marL="0" indent="0">
              <a:buNone/>
            </a:pP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824601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91600" cy="1417638"/>
          </a:xfrm>
        </p:spPr>
        <p:txBody>
          <a:bodyPr>
            <a:noAutofit/>
          </a:bodyPr>
          <a:lstStyle/>
          <a:p>
            <a:br xmlns:a="http://schemas.openxmlformats.org/drawingml/2006/main">
              <a:rPr lang="en-US" sz="4800" b="1" dirty="0">
                <a:solidFill>
                  <a:srgbClr val="C00000"/>
                </a:solidFill>
                <a:latin typeface="Times New Roman" pitchFamily="18" charset="0"/>
                <a:cs typeface="Times New Roman" pitchFamily="18" charset="0"/>
              </a:rPr>
            </a:br>
            <a:r xmlns:a="http://schemas.openxmlformats.org/drawingml/2006/main">
              <a:rPr lang="ar" sz="4800" b="1" dirty="0">
                <a:solidFill>
                  <a:srgbClr val="C00000"/>
                </a:solidFill>
                <a:latin typeface="Times New Roman" pitchFamily="18" charset="0"/>
                <a:cs typeface="Times New Roman" pitchFamily="18" charset="0"/>
              </a:rPr>
              <a:t>دراسات تشخيصية لمرض السكري النوع الثاني</a:t>
            </a:r>
            <a:br xmlns:a="http://schemas.openxmlformats.org/drawingml/2006/main">
              <a:rPr lang="en-US" sz="4800" b="1" dirty="0">
                <a:solidFill>
                  <a:srgbClr val="C00000"/>
                </a:solidFill>
                <a:latin typeface="Times New Roman" pitchFamily="18" charset="0"/>
                <a:cs typeface="Times New Roman" pitchFamily="18" charset="0"/>
              </a:rPr>
            </a:br>
            <a:endParaRPr xmlns:a="http://schemas.openxmlformats.org/drawingml/2006/main" lang="en-US" sz="4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01600" y="1600201"/>
            <a:ext cx="11891618" cy="5257799"/>
          </a:xfrm>
        </p:spPr>
        <p:txBody>
          <a:bodyPr>
            <a:noAutofit/>
          </a:bodyPr>
          <a:lstStyle/>
          <a:p>
            <a:pPr xmlns:a="http://schemas.openxmlformats.org/drawingml/2006/main" marL="0" indent="0">
              <a:buNone/>
              <a:bidi/>
            </a:pPr>
            <a:r xmlns:a="http://schemas.openxmlformats.org/drawingml/2006/main">
              <a:rPr lang="ar" sz="4800" dirty="0">
                <a:latin typeface="Times New Roman" pitchFamily="18" charset="0"/>
                <a:cs typeface="Times New Roman" pitchFamily="18" charset="0"/>
              </a:rPr>
              <a:t>اختبارات البول ليست كافية. عندما تكون نسبة الجلوكوز في البول إيجابية فهذا يعني أن نسبة الجلوكوز في الدم حوالي 180 ملغ/ديسيلتر.</a:t>
            </a:r>
          </a:p>
          <a:p>
            <a:pPr xmlns:a="http://schemas.openxmlformats.org/drawingml/2006/main" marL="0" indent="0">
              <a:buNone/>
              <a:bidi/>
            </a:pPr>
            <a:r xmlns:a="http://schemas.openxmlformats.org/drawingml/2006/main">
              <a:rPr lang="ar" sz="4800" dirty="0">
                <a:latin typeface="Times New Roman" pitchFamily="18" charset="0"/>
                <a:cs typeface="Times New Roman" pitchFamily="18" charset="0"/>
              </a:rPr>
              <a:t> مستوى السكر في الدم وفحص الدم HbA1c</a:t>
            </a:r>
          </a:p>
          <a:p>
            <a:pPr marL="0" indent="0">
              <a:buNone/>
            </a:pP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119540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إدارة IDDM</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1" y="1600199"/>
            <a:ext cx="12046227" cy="5158409"/>
          </a:xfrm>
        </p:spPr>
        <p:txBody>
          <a:bodyPr>
            <a:normAutofit/>
          </a:bodyPr>
          <a:lstStyle/>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تعديل نمط الحياة: النظام الغذائي وممارسة الرياضة</a:t>
            </a:r>
          </a:p>
          <a:p>
            <a:pPr xmlns:a="http://schemas.openxmlformats.org/drawingml/2006/main" marL="0" indent="0">
              <a:buNone/>
              <a:bidi/>
            </a:pPr>
            <a:r xmlns:a="http://schemas.openxmlformats.org/drawingml/2006/main">
              <a:rPr lang="ar" sz="4400" dirty="0">
                <a:latin typeface="Times New Roman" pitchFamily="18" charset="0"/>
                <a:cs typeface="Times New Roman" pitchFamily="18" charset="0"/>
              </a:rPr>
              <a:t>العلاج بالأنسولين مدى الحياة</a:t>
            </a:r>
          </a:p>
          <a:p>
            <a:r xmlns:a="http://schemas.openxmlformats.org/drawingml/2006/main">
              <a:rPr lang="ar" sz="3600" b="1" u="sng" dirty="0">
                <a:solidFill>
                  <a:srgbClr val="C00000"/>
                </a:solidFill>
                <a:latin typeface="Times New Roman" pitchFamily="18" charset="0"/>
                <a:cs typeface="Times New Roman" pitchFamily="18" charset="0"/>
              </a:rPr>
              <a:t>الأنسولين </a:t>
            </a:r>
            <a:r xmlns:a="http://schemas.openxmlformats.org/drawingml/2006/main">
              <a:rPr lang="ar" sz="3600" b="1" dirty="0">
                <a:solidFill>
                  <a:srgbClr val="C00000"/>
                </a:solidFill>
                <a:latin typeface="Times New Roman" pitchFamily="18" charset="0"/>
                <a:cs typeface="Times New Roman" pitchFamily="18" charset="0"/>
              </a:rPr>
              <a:t>: </a:t>
            </a:r>
            <a:r xmlns:a="http://schemas.openxmlformats.org/drawingml/2006/main">
              <a:rPr lang="ar" sz="3600" dirty="0">
                <a:latin typeface="Times New Roman" pitchFamily="18" charset="0"/>
                <a:cs typeface="Times New Roman" pitchFamily="18" charset="0"/>
              </a:rPr>
              <a:t>هو هرمون يتم إنتاجه بواسطة الخلايا البائية في جزر لانجرهانز في البنكرياس.</a:t>
            </a:r>
          </a:p>
          <a:p>
            <a:r xmlns:a="http://schemas.openxmlformats.org/drawingml/2006/main">
              <a:rPr lang="ar" sz="3600" dirty="0">
                <a:latin typeface="Times New Roman" pitchFamily="18" charset="0"/>
                <a:cs typeface="Times New Roman" pitchFamily="18" charset="0"/>
              </a:rPr>
              <a:t>عندما يرتفع مستوى الجلوكوز في مجرى الدم يتم إطلاق الأنسولين في الدم لنقل الجلوكوز إلى خلايا الجسم.</a:t>
            </a:r>
          </a:p>
          <a:p>
            <a:r xmlns:a="http://schemas.openxmlformats.org/drawingml/2006/main">
              <a:rPr lang="ar" sz="3600" dirty="0">
                <a:latin typeface="Times New Roman" pitchFamily="18" charset="0"/>
                <a:cs typeface="Times New Roman" pitchFamily="18" charset="0"/>
              </a:rPr>
              <a:t>يتصل الأنسولين بمستقبلات الأنسولين في الخلايا مما يسمح بتوفير الطاقة.</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524266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Autofit/>
          </a:bodyPr>
          <a:lstStyle/>
          <a:p>
            <a:br xmlns:a="http://schemas.openxmlformats.org/drawingml/2006/main">
              <a:rPr lang="en-US" sz="5400" b="1" dirty="0">
                <a:solidFill>
                  <a:srgbClr val="C00000"/>
                </a:solidFill>
                <a:latin typeface="Times New Roman" pitchFamily="18" charset="0"/>
                <a:cs typeface="Times New Roman" pitchFamily="18" charset="0"/>
              </a:rPr>
            </a:br>
            <a:r xmlns:a="http://schemas.openxmlformats.org/drawingml/2006/main">
              <a:rPr lang="ar" sz="5400" b="1" dirty="0">
                <a:solidFill>
                  <a:srgbClr val="C00000"/>
                </a:solidFill>
                <a:latin typeface="Times New Roman" pitchFamily="18" charset="0"/>
                <a:cs typeface="Times New Roman" pitchFamily="18" charset="0"/>
              </a:rPr>
              <a:t>أربعة أشكال أساسية من الأنسولين:</a:t>
            </a:r>
            <a:br xmlns:a="http://schemas.openxmlformats.org/drawingml/2006/main">
              <a:rPr lang="en-US" sz="5400" b="1" dirty="0">
                <a:solidFill>
                  <a:srgbClr val="C00000"/>
                </a:solidFill>
                <a:latin typeface="Times New Roman" pitchFamily="18" charset="0"/>
                <a:cs typeface="Times New Roman" pitchFamily="18" charset="0"/>
              </a:rPr>
            </a:br>
            <a:endParaRPr xmlns:a="http://schemas.openxmlformats.org/drawingml/2006/main" lang="en-US" sz="54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51692" y="1600200"/>
            <a:ext cx="11549576" cy="5257800"/>
          </a:xfrm>
        </p:spPr>
        <p:txBody>
          <a:bodyPr>
            <a:normAutofit/>
          </a:bodyPr>
          <a:lstStyle/>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أ. سريع المفعول</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ب. قصيرة المفعول</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ج. متوسطة المفعول</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د. طويل المفعول</a:t>
            </a:r>
          </a:p>
          <a:p>
            <a:pPr xmlns:a="http://schemas.openxmlformats.org/drawingml/2006/main" marL="0" indent="0">
              <a:buNone/>
              <a:bidi/>
            </a:pPr>
            <a:r xmlns:a="http://schemas.openxmlformats.org/drawingml/2006/main">
              <a:rPr lang="ar" sz="3600" dirty="0">
                <a:latin typeface="Times New Roman" pitchFamily="18" charset="0"/>
                <a:cs typeface="Times New Roman" pitchFamily="18" charset="0"/>
              </a:rPr>
              <a:t> </a:t>
            </a:r>
            <a:r xmlns:a="http://schemas.openxmlformats.org/drawingml/2006/main">
              <a:rPr lang="ar" sz="3600" b="1" dirty="0">
                <a:latin typeface="Times New Roman" pitchFamily="18" charset="0"/>
                <a:cs typeface="Times New Roman" pitchFamily="18" charset="0"/>
              </a:rPr>
              <a:t>بداية تأثير الأنسولين </a:t>
            </a:r>
            <a:r xmlns:a="http://schemas.openxmlformats.org/drawingml/2006/main">
              <a:rPr lang="ar" sz="3600" dirty="0">
                <a:latin typeface="Times New Roman" pitchFamily="18" charset="0"/>
                <a:cs typeface="Times New Roman" pitchFamily="18" charset="0"/>
              </a:rPr>
              <a:t>هي مدى سرعة بدء عمله</a:t>
            </a:r>
          </a:p>
          <a:p>
            <a:pPr xmlns:a="http://schemas.openxmlformats.org/drawingml/2006/main" marL="0" indent="0">
              <a:buNone/>
              <a:bidi/>
            </a:pPr>
            <a:r xmlns:a="http://schemas.openxmlformats.org/drawingml/2006/main">
              <a:rPr lang="ar" sz="3600" b="1" dirty="0">
                <a:latin typeface="Times New Roman" pitchFamily="18" charset="0"/>
                <a:cs typeface="Times New Roman" pitchFamily="18" charset="0"/>
              </a:rPr>
              <a:t>ذروة </a:t>
            </a:r>
            <a:r xmlns:a="http://schemas.openxmlformats.org/drawingml/2006/main">
              <a:rPr lang="ar" sz="3600" dirty="0">
                <a:latin typeface="Times New Roman" pitchFamily="18" charset="0"/>
                <a:cs typeface="Times New Roman" pitchFamily="18" charset="0"/>
              </a:rPr>
              <a:t>الأنسولين </a:t>
            </a:r>
            <a:r xmlns:a="http://schemas.openxmlformats.org/drawingml/2006/main">
              <a:rPr lang="ar" sz="3600" dirty="0">
                <a:latin typeface="Times New Roman" pitchFamily="18" charset="0"/>
                <a:cs typeface="Times New Roman" pitchFamily="18" charset="0"/>
              </a:rPr>
              <a:t>هي عندما يصل إلى أعلى مستوى له</a:t>
            </a:r>
          </a:p>
          <a:p>
            <a:pPr xmlns:a="http://schemas.openxmlformats.org/drawingml/2006/main" marL="0" indent="0">
              <a:buNone/>
              <a:bidi/>
            </a:pPr>
            <a:r xmlns:a="http://schemas.openxmlformats.org/drawingml/2006/main">
              <a:rPr lang="ar" sz="3600" b="1" dirty="0">
                <a:latin typeface="Times New Roman" pitchFamily="18" charset="0"/>
                <a:cs typeface="Times New Roman" pitchFamily="18" charset="0"/>
              </a:rPr>
              <a:t>مدة </a:t>
            </a:r>
            <a:r xmlns:a="http://schemas.openxmlformats.org/drawingml/2006/main">
              <a:rPr lang="ar" sz="3600" dirty="0">
                <a:latin typeface="Times New Roman" pitchFamily="18" charset="0"/>
                <a:cs typeface="Times New Roman" pitchFamily="18" charset="0"/>
              </a:rPr>
              <a:t>الأنسولين </a:t>
            </a:r>
            <a:r xmlns:a="http://schemas.openxmlformats.org/drawingml/2006/main">
              <a:rPr lang="ar" sz="3600" dirty="0">
                <a:latin typeface="Times New Roman" pitchFamily="18" charset="0"/>
                <a:cs typeface="Times New Roman" pitchFamily="18" charset="0"/>
              </a:rPr>
              <a:t>هي المدة التي يستمر فيها في الجسم</a:t>
            </a:r>
          </a:p>
          <a:p>
            <a:pPr marL="0" indent="0">
              <a:buNone/>
            </a:pP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862291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12542" y="140677"/>
          <a:ext cx="11844997" cy="6564923"/>
        </p:xfrm>
        <a:graphic>
          <a:graphicData uri="http://schemas.openxmlformats.org/drawingml/2006/table">
            <a:tbl>
              <a:tblPr firstRow="1" firstCol="1" bandRow="1"/>
              <a:tblGrid>
                <a:gridCol w="4630317">
                  <a:extLst>
                    <a:ext uri="{9D8B030D-6E8A-4147-A177-3AD203B41FA5}">
                      <a16:colId xmlns:a16="http://schemas.microsoft.com/office/drawing/2014/main" val="20000"/>
                    </a:ext>
                  </a:extLst>
                </a:gridCol>
                <a:gridCol w="2261318">
                  <a:extLst>
                    <a:ext uri="{9D8B030D-6E8A-4147-A177-3AD203B41FA5}">
                      <a16:colId xmlns:a16="http://schemas.microsoft.com/office/drawing/2014/main" val="20001"/>
                    </a:ext>
                  </a:extLst>
                </a:gridCol>
                <a:gridCol w="2476681">
                  <a:extLst>
                    <a:ext uri="{9D8B030D-6E8A-4147-A177-3AD203B41FA5}">
                      <a16:colId xmlns:a16="http://schemas.microsoft.com/office/drawing/2014/main" val="20002"/>
                    </a:ext>
                  </a:extLst>
                </a:gridCol>
                <a:gridCol w="2476681">
                  <a:extLst>
                    <a:ext uri="{9D8B030D-6E8A-4147-A177-3AD203B41FA5}">
                      <a16:colId xmlns:a16="http://schemas.microsoft.com/office/drawing/2014/main" val="20003"/>
                    </a:ext>
                  </a:extLst>
                </a:gridCol>
              </a:tblGrid>
              <a:tr h="1143843">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b="1" kern="1200" dirty="0">
                          <a:solidFill>
                            <a:srgbClr val="C00000"/>
                          </a:solidFill>
                          <a:effectLst/>
                          <a:latin typeface="Times New Roman"/>
                          <a:ea typeface="Times New Roman"/>
                          <a:cs typeface="Arial"/>
                        </a:rPr>
                        <a:t>نوع الانسولين</a:t>
                      </a:r>
                      <a:endParaRPr xmlns:a="http://schemas.openxmlformats.org/drawingml/2006/main" lang="en-US" sz="2000" b="1" dirty="0">
                        <a:solidFill>
                          <a:srgbClr val="C00000"/>
                        </a:solidFill>
                        <a:effectLst/>
                        <a:latin typeface="Calibri"/>
                        <a:ea typeface="Calibri"/>
                        <a:cs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b="1" kern="1200" dirty="0">
                          <a:solidFill>
                            <a:srgbClr val="C00000"/>
                          </a:solidFill>
                          <a:effectLst/>
                          <a:latin typeface="Times New Roman"/>
                          <a:ea typeface="Times New Roman"/>
                          <a:cs typeface="Arial"/>
                        </a:rPr>
                        <a:t>بداية</a:t>
                      </a:r>
                      <a:r xmlns:a="http://schemas.openxmlformats.org/drawingml/2006/main">
                        <a:rPr lang="ar" sz="2800" kern="1200" dirty="0">
                          <a:solidFill>
                            <a:srgbClr val="C00000"/>
                          </a:solidFill>
                          <a:effectLst/>
                          <a:latin typeface="Times New Roman"/>
                          <a:ea typeface="Times New Roman"/>
                          <a:cs typeface="Arial"/>
                        </a:rPr>
                        <a:t> </a:t>
                      </a:r>
                      <a:endParaRPr xmlns:a="http://schemas.openxmlformats.org/drawingml/2006/main" lang="en-US" sz="2000" dirty="0">
                        <a:solidFill>
                          <a:srgbClr val="C00000"/>
                        </a:solidFill>
                        <a:effectLst/>
                        <a:latin typeface="Calibri"/>
                        <a:ea typeface="Calibri"/>
                        <a:cs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b="1" kern="1200" dirty="0">
                          <a:solidFill>
                            <a:srgbClr val="C00000"/>
                          </a:solidFill>
                          <a:effectLst/>
                          <a:latin typeface="Times New Roman"/>
                          <a:ea typeface="Times New Roman"/>
                          <a:cs typeface="Arial"/>
                        </a:rPr>
                        <a:t>قمة</a:t>
                      </a:r>
                      <a:r xmlns:a="http://schemas.openxmlformats.org/drawingml/2006/main">
                        <a:rPr lang="ar" sz="2800" kern="1200" dirty="0">
                          <a:solidFill>
                            <a:srgbClr val="C00000"/>
                          </a:solidFill>
                          <a:effectLst/>
                          <a:latin typeface="Times New Roman"/>
                          <a:ea typeface="Times New Roman"/>
                          <a:cs typeface="Arial"/>
                        </a:rPr>
                        <a:t> </a:t>
                      </a:r>
                      <a:endParaRPr xmlns:a="http://schemas.openxmlformats.org/drawingml/2006/main" lang="en-US" sz="2000" dirty="0">
                        <a:solidFill>
                          <a:srgbClr val="C00000"/>
                        </a:solidFill>
                        <a:effectLst/>
                        <a:latin typeface="Calibri"/>
                        <a:ea typeface="Calibri"/>
                        <a:cs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b="1" kern="1200" dirty="0">
                          <a:solidFill>
                            <a:srgbClr val="C00000"/>
                          </a:solidFill>
                          <a:effectLst/>
                          <a:latin typeface="Times New Roman"/>
                          <a:ea typeface="Times New Roman"/>
                          <a:cs typeface="Arial"/>
                        </a:rPr>
                        <a:t>مدة:</a:t>
                      </a:r>
                      <a:r xmlns:a="http://schemas.openxmlformats.org/drawingml/2006/main">
                        <a:rPr lang="ar" sz="2800" kern="1200" dirty="0">
                          <a:solidFill>
                            <a:srgbClr val="C00000"/>
                          </a:solidFill>
                          <a:effectLst/>
                          <a:latin typeface="Times New Roman"/>
                          <a:ea typeface="Times New Roman"/>
                          <a:cs typeface="Arial"/>
                        </a:rPr>
                        <a:t> </a:t>
                      </a:r>
                      <a:endParaRPr xmlns:a="http://schemas.openxmlformats.org/drawingml/2006/main" lang="en-US" sz="2000" dirty="0">
                        <a:solidFill>
                          <a:srgbClr val="C00000"/>
                        </a:solidFill>
                        <a:effectLst/>
                        <a:latin typeface="Calibri"/>
                        <a:ea typeface="Calibri"/>
                        <a:cs typeface="Arial"/>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355270">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b="1" kern="1200" dirty="0">
                          <a:solidFill>
                            <a:srgbClr val="C00000"/>
                          </a:solidFill>
                          <a:effectLst/>
                          <a:latin typeface="Times New Roman"/>
                          <a:ea typeface="Times New Roman"/>
                          <a:cs typeface="Arial"/>
                        </a:rPr>
                        <a:t>سريع المفعول : بلوري</a:t>
                      </a:r>
                      <a:endParaRPr xmlns:a="http://schemas.openxmlformats.org/drawingml/2006/main" lang="en-US" sz="2000" b="1" dirty="0">
                        <a:solidFill>
                          <a:srgbClr val="C00000"/>
                        </a:solidFill>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kern="1200">
                          <a:solidFill>
                            <a:srgbClr val="000000"/>
                          </a:solidFill>
                          <a:effectLst/>
                          <a:latin typeface="Times New Roman"/>
                          <a:ea typeface="Times New Roman"/>
                          <a:cs typeface="Arial"/>
                        </a:rPr>
                        <a:t>15 دقيقة</a:t>
                      </a:r>
                      <a:endParaRPr xmlns:a="http://schemas.openxmlformats.org/drawingml/2006/main" lang="en-US" sz="200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kern="1200" dirty="0">
                          <a:solidFill>
                            <a:srgbClr val="000000"/>
                          </a:solidFill>
                          <a:effectLst/>
                          <a:latin typeface="Times New Roman"/>
                          <a:ea typeface="Times New Roman"/>
                          <a:cs typeface="Arial"/>
                        </a:rPr>
                        <a:t>1-1.5 ساعة</a:t>
                      </a:r>
                      <a:endParaRPr xmlns:a="http://schemas.openxmlformats.org/drawingml/2006/main" lang="en-US" sz="2000" dirty="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kern="1200" dirty="0">
                          <a:solidFill>
                            <a:srgbClr val="000000"/>
                          </a:solidFill>
                          <a:effectLst/>
                          <a:latin typeface="Times New Roman"/>
                          <a:ea typeface="Times New Roman"/>
                          <a:cs typeface="Arial"/>
                        </a:rPr>
                        <a:t>3-4 ساعات</a:t>
                      </a:r>
                      <a:endParaRPr xmlns:a="http://schemas.openxmlformats.org/drawingml/2006/main" lang="en-US" sz="2000" dirty="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55270">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b="1" kern="1200" dirty="0">
                          <a:solidFill>
                            <a:srgbClr val="C00000"/>
                          </a:solidFill>
                          <a:effectLst/>
                          <a:latin typeface="Times New Roman"/>
                          <a:ea typeface="Times New Roman"/>
                          <a:cs typeface="Arial"/>
                        </a:rPr>
                        <a:t>التمثيل القصير:</a:t>
                      </a:r>
                      <a:r xmlns:a="http://schemas.openxmlformats.org/drawingml/2006/main">
                        <a:rPr lang="ar" sz="2800" b="1" kern="1200" dirty="0">
                          <a:solidFill>
                            <a:srgbClr val="C00000"/>
                          </a:solidFill>
                          <a:effectLst/>
                          <a:latin typeface="Times New Roman"/>
                          <a:ea typeface="+mn-ea"/>
                          <a:cs typeface="Arial"/>
                        </a:rPr>
                        <a:t> </a:t>
                      </a:r>
                      <a:r xmlns:a="http://schemas.openxmlformats.org/drawingml/2006/main">
                        <a:rPr lang="ar" sz="2800" b="1" kern="1200" dirty="0" err="1">
                          <a:solidFill>
                            <a:srgbClr val="C00000"/>
                          </a:solidFill>
                          <a:effectLst/>
                          <a:latin typeface="Times New Roman"/>
                          <a:ea typeface="Times New Roman"/>
                          <a:cs typeface="Arial"/>
                        </a:rPr>
                        <a:t>أكتروبيد</a:t>
                      </a:r>
                      <a:endParaRPr xmlns:a="http://schemas.openxmlformats.org/drawingml/2006/main" lang="en-US" sz="2000" b="1" dirty="0">
                        <a:solidFill>
                          <a:srgbClr val="C00000"/>
                        </a:solidFill>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kern="1200">
                          <a:solidFill>
                            <a:srgbClr val="000000"/>
                          </a:solidFill>
                          <a:effectLst/>
                          <a:latin typeface="Times New Roman"/>
                          <a:ea typeface="Times New Roman"/>
                          <a:cs typeface="Arial"/>
                        </a:rPr>
                        <a:t>1/2 إلى 1 ساعة</a:t>
                      </a:r>
                      <a:endParaRPr xmlns:a="http://schemas.openxmlformats.org/drawingml/2006/main" lang="en-US" sz="200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kern="1200" dirty="0">
                          <a:solidFill>
                            <a:srgbClr val="000000"/>
                          </a:solidFill>
                          <a:effectLst/>
                          <a:latin typeface="Times New Roman"/>
                          <a:ea typeface="Times New Roman"/>
                          <a:cs typeface="Arial"/>
                        </a:rPr>
                        <a:t>2-3 ساعات</a:t>
                      </a:r>
                      <a:endParaRPr xmlns:a="http://schemas.openxmlformats.org/drawingml/2006/main" lang="en-US" sz="2000" dirty="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kern="1200" dirty="0">
                          <a:solidFill>
                            <a:srgbClr val="000000"/>
                          </a:solidFill>
                          <a:effectLst/>
                          <a:latin typeface="Times New Roman"/>
                          <a:ea typeface="Times New Roman"/>
                          <a:cs typeface="Arial"/>
                        </a:rPr>
                        <a:t>4-6 ساعات.</a:t>
                      </a:r>
                      <a:endParaRPr xmlns:a="http://schemas.openxmlformats.org/drawingml/2006/main" lang="en-US" sz="2000" dirty="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55270">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b="1" kern="1200" dirty="0">
                          <a:solidFill>
                            <a:srgbClr val="C00000"/>
                          </a:solidFill>
                          <a:effectLst/>
                          <a:latin typeface="Times New Roman"/>
                          <a:ea typeface="Times New Roman"/>
                          <a:cs typeface="Arial"/>
                        </a:rPr>
                        <a:t>التمثيل المتوسط :</a:t>
                      </a:r>
                      <a:r xmlns:a="http://schemas.openxmlformats.org/drawingml/2006/main">
                        <a:rPr lang="ar" sz="2800" b="1" kern="1200" dirty="0">
                          <a:solidFill>
                            <a:srgbClr val="C00000"/>
                          </a:solidFill>
                          <a:effectLst/>
                          <a:latin typeface="Times New Roman"/>
                          <a:ea typeface="+mn-ea"/>
                          <a:cs typeface="Arial"/>
                        </a:rPr>
                        <a:t> </a:t>
                      </a:r>
                      <a:r xmlns:a="http://schemas.openxmlformats.org/drawingml/2006/main">
                        <a:rPr lang="ar" sz="2800" b="1" kern="1200" dirty="0" err="1">
                          <a:solidFill>
                            <a:srgbClr val="C00000"/>
                          </a:solidFill>
                          <a:effectLst/>
                          <a:latin typeface="Times New Roman"/>
                          <a:ea typeface="Times New Roman"/>
                          <a:cs typeface="Arial"/>
                        </a:rPr>
                        <a:t>ميكستارد</a:t>
                      </a:r>
                      <a:endParaRPr xmlns:a="http://schemas.openxmlformats.org/drawingml/2006/main" lang="en-US" sz="2000" b="1" dirty="0">
                        <a:solidFill>
                          <a:srgbClr val="C00000"/>
                        </a:solidFill>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kern="1200">
                          <a:solidFill>
                            <a:srgbClr val="000000"/>
                          </a:solidFill>
                          <a:effectLst/>
                          <a:latin typeface="Times New Roman"/>
                          <a:ea typeface="Times New Roman"/>
                          <a:cs typeface="Arial"/>
                        </a:rPr>
                        <a:t>ساعاتين</a:t>
                      </a:r>
                      <a:endParaRPr xmlns:a="http://schemas.openxmlformats.org/drawingml/2006/main" lang="en-US" sz="200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kern="1200" dirty="0">
                          <a:solidFill>
                            <a:srgbClr val="000000"/>
                          </a:solidFill>
                          <a:effectLst/>
                          <a:latin typeface="Times New Roman"/>
                          <a:ea typeface="Times New Roman"/>
                          <a:cs typeface="Arial"/>
                        </a:rPr>
                        <a:t>6-8 ساعات</a:t>
                      </a:r>
                      <a:endParaRPr xmlns:a="http://schemas.openxmlformats.org/drawingml/2006/main" lang="en-US" sz="2000" dirty="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kern="1200" dirty="0">
                          <a:solidFill>
                            <a:srgbClr val="000000"/>
                          </a:solidFill>
                          <a:effectLst/>
                          <a:latin typeface="Times New Roman"/>
                          <a:ea typeface="Times New Roman"/>
                          <a:cs typeface="Arial"/>
                        </a:rPr>
                        <a:t>12-16 ساعة.</a:t>
                      </a:r>
                      <a:endParaRPr xmlns:a="http://schemas.openxmlformats.org/drawingml/2006/main" lang="en-US" sz="2000" dirty="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55270">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b="1" kern="1200" dirty="0">
                          <a:solidFill>
                            <a:srgbClr val="C00000"/>
                          </a:solidFill>
                          <a:effectLst/>
                          <a:latin typeface="Times New Roman"/>
                          <a:ea typeface="Times New Roman"/>
                          <a:cs typeface="Arial"/>
                        </a:rPr>
                        <a:t>طويل المفعول:</a:t>
                      </a:r>
                      <a:r xmlns:a="http://schemas.openxmlformats.org/drawingml/2006/main">
                        <a:rPr lang="ar" sz="2800" b="1" kern="1200" dirty="0">
                          <a:solidFill>
                            <a:srgbClr val="C00000"/>
                          </a:solidFill>
                          <a:effectLst/>
                          <a:latin typeface="Times New Roman"/>
                          <a:ea typeface="+mn-ea"/>
                          <a:cs typeface="Arial"/>
                        </a:rPr>
                        <a:t> </a:t>
                      </a:r>
                      <a:r xmlns:a="http://schemas.openxmlformats.org/drawingml/2006/main">
                        <a:rPr lang="ar" sz="2800" b="1" kern="1200" dirty="0">
                          <a:solidFill>
                            <a:srgbClr val="C00000"/>
                          </a:solidFill>
                          <a:effectLst/>
                          <a:latin typeface="Times New Roman"/>
                          <a:ea typeface="Times New Roman"/>
                          <a:cs typeface="Arial"/>
                        </a:rPr>
                        <a:t>بروتامين </a:t>
                      </a:r>
                      <a:r xmlns:a="http://schemas.openxmlformats.org/drawingml/2006/main">
                        <a:rPr lang="ar" sz="2800" b="1" kern="1200" dirty="0" err="1">
                          <a:solidFill>
                            <a:srgbClr val="C00000"/>
                          </a:solidFill>
                          <a:effectLst/>
                          <a:latin typeface="Times New Roman"/>
                          <a:ea typeface="Times New Roman"/>
                          <a:cs typeface="Arial"/>
                        </a:rPr>
                        <a:t>زين</a:t>
                      </a:r>
                      <a:endParaRPr xmlns:a="http://schemas.openxmlformats.org/drawingml/2006/main" lang="en-US" sz="2000" b="1" dirty="0">
                        <a:solidFill>
                          <a:srgbClr val="C00000"/>
                        </a:solidFill>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kern="1200">
                          <a:solidFill>
                            <a:srgbClr val="000000"/>
                          </a:solidFill>
                          <a:effectLst/>
                          <a:latin typeface="Times New Roman"/>
                          <a:ea typeface="Times New Roman"/>
                          <a:cs typeface="Arial"/>
                        </a:rPr>
                        <a:t>ساعاتين</a:t>
                      </a:r>
                      <a:endParaRPr xmlns:a="http://schemas.openxmlformats.org/drawingml/2006/main" lang="en-US" sz="200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kern="1200">
                          <a:solidFill>
                            <a:srgbClr val="000000"/>
                          </a:solidFill>
                          <a:effectLst/>
                          <a:latin typeface="Times New Roman"/>
                          <a:ea typeface="Times New Roman"/>
                          <a:cs typeface="Arial"/>
                        </a:rPr>
                        <a:t>16-20 ساعة</a:t>
                      </a:r>
                      <a:endParaRPr xmlns:a="http://schemas.openxmlformats.org/drawingml/2006/main" lang="en-US" sz="200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xmlns:a="http://schemas.openxmlformats.org/drawingml/2006/main" marL="0" marR="0" algn="ctr">
                        <a:lnSpc>
                          <a:spcPct val="150000"/>
                        </a:lnSpc>
                        <a:spcBef>
                          <a:spcPts val="0"/>
                        </a:spcBef>
                        <a:spcAft>
                          <a:spcPts val="0"/>
                        </a:spcAft>
                        <a:bidi/>
                      </a:pPr>
                      <a:r xmlns:a="http://schemas.openxmlformats.org/drawingml/2006/main">
                        <a:rPr lang="ar" sz="2800" kern="1200" dirty="0">
                          <a:solidFill>
                            <a:srgbClr val="000000"/>
                          </a:solidFill>
                          <a:effectLst/>
                          <a:latin typeface="Times New Roman"/>
                          <a:ea typeface="Times New Roman"/>
                          <a:cs typeface="Arial"/>
                        </a:rPr>
                        <a:t>24-30 ساعة.</a:t>
                      </a:r>
                      <a:endParaRPr xmlns:a="http://schemas.openxmlformats.org/drawingml/2006/main" lang="en-US" sz="2000" dirty="0">
                        <a:effectLst/>
                        <a:latin typeface="Calibri"/>
                        <a:ea typeface="Calibri"/>
                        <a:cs typeface="Arial"/>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89821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915400" cy="1417638"/>
          </a:xfrm>
        </p:spPr>
        <p:txBody>
          <a:bodyPr>
            <a:noAutofit/>
          </a:bodyPr>
          <a:lstStyle/>
          <a:p>
            <a:br xmlns:a="http://schemas.openxmlformats.org/drawingml/2006/main">
              <a:rPr lang="en-US" sz="6600" b="1" dirty="0">
                <a:solidFill>
                  <a:srgbClr val="C00000"/>
                </a:solidFill>
                <a:latin typeface="Times New Roman" pitchFamily="18" charset="0"/>
                <a:cs typeface="Times New Roman" pitchFamily="18" charset="0"/>
              </a:rPr>
            </a:br>
            <a:r xmlns:a="http://schemas.openxmlformats.org/drawingml/2006/main">
              <a:rPr lang="ar" sz="6600" b="1" dirty="0">
                <a:solidFill>
                  <a:srgbClr val="C00000"/>
                </a:solidFill>
                <a:latin typeface="Times New Roman" pitchFamily="18" charset="0"/>
                <a:cs typeface="Times New Roman" pitchFamily="18" charset="0"/>
              </a:rPr>
              <a:t>مواقع حقن الأنسولين</a:t>
            </a:r>
            <a:br xmlns:a="http://schemas.openxmlformats.org/drawingml/2006/main">
              <a:rPr lang="en-US" sz="6600" b="1" dirty="0">
                <a:solidFill>
                  <a:srgbClr val="C00000"/>
                </a:solidFill>
                <a:latin typeface="Times New Roman" pitchFamily="18" charset="0"/>
                <a:cs typeface="Times New Roman" pitchFamily="18" charset="0"/>
              </a:rPr>
            </a:br>
            <a:endParaRPr xmlns:a="http://schemas.openxmlformats.org/drawingml/2006/main" lang="en-US" sz="66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2" y="1417638"/>
            <a:ext cx="12192001" cy="5287962"/>
          </a:xfrm>
        </p:spPr>
        <p:txBody>
          <a:bodyPr>
            <a:normAutofit/>
          </a:bodyPr>
          <a:lstStyle/>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الأنسجة تحت الجلد في الجزء العلوي من الذراع.</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الجوانب الأمامية والجانبية للفخذ والأرداف والبطن</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لا ينصح باستخدام IM ولكن يمكن استخدامه</a:t>
            </a:r>
          </a:p>
          <a:p>
            <a:pPr xmlns:a="http://schemas.openxmlformats.org/drawingml/2006/main" marL="0" indent="0">
              <a:lnSpc>
                <a:spcPct val="120000"/>
              </a:lnSpc>
              <a:buNone/>
              <a:bidi/>
            </a:pPr>
            <a:r xmlns:a="http://schemas.openxmlformats.org/drawingml/2006/main">
              <a:rPr lang="ar" sz="3600" dirty="0">
                <a:latin typeface="Times New Roman" pitchFamily="18" charset="0"/>
                <a:cs typeface="Times New Roman" pitchFamily="18" charset="0"/>
              </a:rPr>
              <a:t>يوصى بتدوير موقع الحقن لمنع ضمور الدهون</a:t>
            </a:r>
          </a:p>
        </p:txBody>
      </p:sp>
    </p:spTree>
    <p:extLst>
      <p:ext uri="{BB962C8B-B14F-4D97-AF65-F5344CB8AC3E}">
        <p14:creationId xmlns:p14="http://schemas.microsoft.com/office/powerpoint/2010/main" val="271483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4891</TotalTime>
  <Words>1064</Words>
  <Application>Microsoft Office PowerPoint</Application>
  <PresentationFormat>Widescreen</PresentationFormat>
  <Paragraphs>156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Times</vt:lpstr>
      <vt:lpstr>Times New Roman</vt:lpstr>
      <vt:lpstr>Wingdings</vt:lpstr>
      <vt:lpstr>Office Theme</vt:lpstr>
      <vt:lpstr>PowerPoint Presentation</vt:lpstr>
      <vt:lpstr>  1- Children with DIABETES MELLITUS </vt:lpstr>
      <vt:lpstr> Insulin Dependent Diabetes Mellitus (IDDM) Juvenile </vt:lpstr>
      <vt:lpstr> Signs and Symptoms of IDDM  </vt:lpstr>
      <vt:lpstr> Diagnostic studies of IDDM </vt:lpstr>
      <vt:lpstr> Management of IDDM </vt:lpstr>
      <vt:lpstr> Four basic forms of insulin: </vt:lpstr>
      <vt:lpstr>PowerPoint Presentation</vt:lpstr>
      <vt:lpstr> Insulin Injection Sites  </vt:lpstr>
      <vt:lpstr> Insulin Injection Sites  </vt:lpstr>
      <vt:lpstr> Complications of Diabetes Mellitus:  </vt:lpstr>
      <vt:lpstr> 2- Chronic Complications of Diabetes </vt:lpstr>
      <vt:lpstr>2- Children with PHENYLKETONURIA (PKU)</vt:lpstr>
      <vt:lpstr> Clinical manifestation of PKU  </vt:lpstr>
      <vt:lpstr> Lab investigation of PKU </vt:lpstr>
      <vt:lpstr> PKU Therapy:   </vt:lpstr>
      <vt:lpstr>PowerPoint Presentation</vt:lpstr>
      <vt:lpstr> PKU Therapy:   </vt:lpstr>
      <vt:lpstr> 3) Children with CONGENITAL HYPOTHYROIDISM </vt:lpstr>
      <vt:lpstr> Etiology of Congenital Hypothyroidism </vt:lpstr>
      <vt:lpstr> Clinical Manifestations of Congenital Hypothyroidism:   </vt:lpstr>
      <vt:lpstr>Newborn Screen Programs include</vt:lpstr>
      <vt:lpstr> Timing of Testing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n.shawish</dc:creator>
  <cp:lastModifiedBy>n.shawish</cp:lastModifiedBy>
  <cp:revision>181</cp:revision>
  <dcterms:created xsi:type="dcterms:W3CDTF">2022-10-24T04:41:32Z</dcterms:created>
  <dcterms:modified xsi:type="dcterms:W3CDTF">2023-12-26T06:42:38Z</dcterms:modified>
</cp:coreProperties>
</file>