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1075" r:id="rId2"/>
    <p:sldId id="1077" r:id="rId3"/>
    <p:sldId id="1078" r:id="rId4"/>
    <p:sldId id="1079" r:id="rId5"/>
    <p:sldId id="358" r:id="rId6"/>
    <p:sldId id="1083" r:id="rId7"/>
    <p:sldId id="264" r:id="rId8"/>
    <p:sldId id="272" r:id="rId9"/>
    <p:sldId id="1087" r:id="rId10"/>
    <p:sldId id="273" r:id="rId11"/>
    <p:sldId id="1092" r:id="rId12"/>
    <p:sldId id="276" r:id="rId13"/>
    <p:sldId id="1094" r:id="rId14"/>
    <p:sldId id="285" r:id="rId15"/>
    <p:sldId id="287" r:id="rId16"/>
    <p:sldId id="289" r:id="rId17"/>
    <p:sldId id="290" r:id="rId18"/>
    <p:sldId id="291" r:id="rId19"/>
    <p:sldId id="297" r:id="rId20"/>
    <p:sldId id="300" r:id="rId21"/>
    <p:sldId id="1096" r:id="rId22"/>
    <p:sldId id="304" r:id="rId23"/>
    <p:sldId id="305" r:id="rId24"/>
    <p:sldId id="306" r:id="rId25"/>
    <p:sldId id="1099" r:id="rId26"/>
    <p:sldId id="308" r:id="rId27"/>
    <p:sldId id="392" r:id="rId28"/>
    <p:sldId id="1102" r:id="rId29"/>
  </p:sldIdLst>
  <p:sldSz cx="12192000" cy="6858000"/>
  <p:notesSz cx="6858000" cy="9144000"/>
  <p:defaultTextStyle>
    <a:defPPr>
      <a:defRPr lang="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88" autoAdjust="0"/>
    <p:restoredTop sz="94291" autoAdjust="0"/>
  </p:normalViewPr>
  <p:slideViewPr>
    <p:cSldViewPr snapToGrid="0">
      <p:cViewPr varScale="1">
        <p:scale>
          <a:sx n="72" d="100"/>
          <a:sy n="72" d="100"/>
        </p:scale>
        <p:origin x="636" y="78"/>
      </p:cViewPr>
      <p:guideLst/>
    </p:cSldViewPr>
  </p:slideViewPr>
  <p:outlineViewPr>
    <p:cViewPr>
      <p:scale>
        <a:sx n="33" d="100"/>
        <a:sy n="33" d="100"/>
      </p:scale>
      <p:origin x="0" y="-24240"/>
    </p:cViewPr>
  </p:outlineViewPr>
  <p:notesTextViewPr>
    <p:cViewPr>
      <p:scale>
        <a:sx n="1" d="1"/>
        <a:sy n="1" d="1"/>
      </p:scale>
      <p:origin x="0" y="0"/>
    </p:cViewPr>
  </p:notesTextViewPr>
  <p:sorterViewPr>
    <p:cViewPr>
      <p:scale>
        <a:sx n="50" d="100"/>
        <a:sy n="50" d="100"/>
      </p:scale>
      <p:origin x="0" y="-112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C41762-418C-4E2D-8291-CFABE99A81F4}" type="datetimeFigureOut">
              <a:rPr lang="en-US" smtClean="0"/>
              <a:t>12/26/2023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D2CD20-73CA-49C0-9527-A33F1ED4BC64}" type="slidenum">
              <a:rPr lang="en-US" smtClean="0"/>
              <a:t>‹#›</a:t>
            </a:fld>
            <a:endParaRPr lang="en-US"/>
          </a:p>
        </p:txBody>
      </p:sp>
    </p:spTree>
    <p:extLst>
      <p:ext uri="{BB962C8B-B14F-4D97-AF65-F5344CB8AC3E}">
        <p14:creationId xmlns:p14="http://schemas.microsoft.com/office/powerpoint/2010/main" val="19680268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C7274-A10D-40BB-9CE9-B666D7E4552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9EFF90D-2FE8-4C94-8E8A-3A43DB50A46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81F43B9-FC16-48C9-86C8-5B06369C2277}"/>
              </a:ext>
            </a:extLst>
          </p:cNvPr>
          <p:cNvSpPr>
            <a:spLocks noGrp="1"/>
          </p:cNvSpPr>
          <p:nvPr>
            <p:ph type="dt" sz="half" idx="10"/>
          </p:nvPr>
        </p:nvSpPr>
        <p:spPr/>
        <p:txBody>
          <a:bodyPr/>
          <a:lstStyle/>
          <a:p>
            <a:fld id="{A3678FF5-2BEF-4C40-9356-BC98A4CF17E6}" type="datetimeFigureOut">
              <a:rPr lang="en-US" smtClean="0"/>
              <a:t>12/26/2023</a:t>
            </a:fld>
            <a:endParaRPr lang="en-US"/>
          </a:p>
        </p:txBody>
      </p:sp>
      <p:sp>
        <p:nvSpPr>
          <p:cNvPr id="5" name="Footer Placeholder 4">
            <a:extLst>
              <a:ext uri="{FF2B5EF4-FFF2-40B4-BE49-F238E27FC236}">
                <a16:creationId xmlns:a16="http://schemas.microsoft.com/office/drawing/2014/main" id="{6E9AD168-3DD8-44B5-872C-B81F3DA028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20F4F5-47A2-46AF-B9F3-C09B84B3A5B3}"/>
              </a:ext>
            </a:extLst>
          </p:cNvPr>
          <p:cNvSpPr>
            <a:spLocks noGrp="1"/>
          </p:cNvSpPr>
          <p:nvPr>
            <p:ph type="sldNum" sz="quarter" idx="12"/>
          </p:nvPr>
        </p:nvSpPr>
        <p:spPr/>
        <p:txBody>
          <a:bodyPr/>
          <a:lstStyle/>
          <a:p>
            <a:fld id="{9259DFCD-3B08-4BFD-8801-A76A61BEBD34}" type="slidenum">
              <a:rPr lang="en-US" smtClean="0"/>
              <a:t>‹#›</a:t>
            </a:fld>
            <a:endParaRPr lang="en-US"/>
          </a:p>
        </p:txBody>
      </p:sp>
    </p:spTree>
    <p:extLst>
      <p:ext uri="{BB962C8B-B14F-4D97-AF65-F5344CB8AC3E}">
        <p14:creationId xmlns:p14="http://schemas.microsoft.com/office/powerpoint/2010/main" val="1591796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EED21-1B07-4969-91A4-782D415C6D8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E745D3C-662D-4953-8422-BCAD5E197FB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790C15-1223-4261-A46C-71A4D88E98A3}"/>
              </a:ext>
            </a:extLst>
          </p:cNvPr>
          <p:cNvSpPr>
            <a:spLocks noGrp="1"/>
          </p:cNvSpPr>
          <p:nvPr>
            <p:ph type="dt" sz="half" idx="10"/>
          </p:nvPr>
        </p:nvSpPr>
        <p:spPr/>
        <p:txBody>
          <a:bodyPr/>
          <a:lstStyle/>
          <a:p>
            <a:fld id="{A3678FF5-2BEF-4C40-9356-BC98A4CF17E6}" type="datetimeFigureOut">
              <a:rPr lang="en-US" smtClean="0"/>
              <a:t>12/26/2023</a:t>
            </a:fld>
            <a:endParaRPr lang="en-US"/>
          </a:p>
        </p:txBody>
      </p:sp>
      <p:sp>
        <p:nvSpPr>
          <p:cNvPr id="5" name="Footer Placeholder 4">
            <a:extLst>
              <a:ext uri="{FF2B5EF4-FFF2-40B4-BE49-F238E27FC236}">
                <a16:creationId xmlns:a16="http://schemas.microsoft.com/office/drawing/2014/main" id="{6D304AED-322C-41D9-A3D0-A07868306A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9294A9-D2AB-4695-B628-665B1D3DEA3C}"/>
              </a:ext>
            </a:extLst>
          </p:cNvPr>
          <p:cNvSpPr>
            <a:spLocks noGrp="1"/>
          </p:cNvSpPr>
          <p:nvPr>
            <p:ph type="sldNum" sz="quarter" idx="12"/>
          </p:nvPr>
        </p:nvSpPr>
        <p:spPr/>
        <p:txBody>
          <a:bodyPr/>
          <a:lstStyle/>
          <a:p>
            <a:fld id="{9259DFCD-3B08-4BFD-8801-A76A61BEBD34}" type="slidenum">
              <a:rPr lang="en-US" smtClean="0"/>
              <a:t>‹#›</a:t>
            </a:fld>
            <a:endParaRPr lang="en-US"/>
          </a:p>
        </p:txBody>
      </p:sp>
    </p:spTree>
    <p:extLst>
      <p:ext uri="{BB962C8B-B14F-4D97-AF65-F5344CB8AC3E}">
        <p14:creationId xmlns:p14="http://schemas.microsoft.com/office/powerpoint/2010/main" val="315341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BD88919-B0AF-4FFD-A6D4-B883CE63B29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1D9C2BA-1975-45D5-BC05-4F94FE211D9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7FFBE2-DF3D-4D44-B659-68548FDFB8EB}"/>
              </a:ext>
            </a:extLst>
          </p:cNvPr>
          <p:cNvSpPr>
            <a:spLocks noGrp="1"/>
          </p:cNvSpPr>
          <p:nvPr>
            <p:ph type="dt" sz="half" idx="10"/>
          </p:nvPr>
        </p:nvSpPr>
        <p:spPr/>
        <p:txBody>
          <a:bodyPr/>
          <a:lstStyle/>
          <a:p>
            <a:fld id="{A3678FF5-2BEF-4C40-9356-BC98A4CF17E6}" type="datetimeFigureOut">
              <a:rPr lang="en-US" smtClean="0"/>
              <a:t>12/26/2023</a:t>
            </a:fld>
            <a:endParaRPr lang="en-US"/>
          </a:p>
        </p:txBody>
      </p:sp>
      <p:sp>
        <p:nvSpPr>
          <p:cNvPr id="5" name="Footer Placeholder 4">
            <a:extLst>
              <a:ext uri="{FF2B5EF4-FFF2-40B4-BE49-F238E27FC236}">
                <a16:creationId xmlns:a16="http://schemas.microsoft.com/office/drawing/2014/main" id="{73DC3FCE-07AF-4B6B-81A5-24525AFEC2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8818DC-48DA-4CEC-A407-B7C707080945}"/>
              </a:ext>
            </a:extLst>
          </p:cNvPr>
          <p:cNvSpPr>
            <a:spLocks noGrp="1"/>
          </p:cNvSpPr>
          <p:nvPr>
            <p:ph type="sldNum" sz="quarter" idx="12"/>
          </p:nvPr>
        </p:nvSpPr>
        <p:spPr/>
        <p:txBody>
          <a:bodyPr/>
          <a:lstStyle/>
          <a:p>
            <a:fld id="{9259DFCD-3B08-4BFD-8801-A76A61BEBD34}" type="slidenum">
              <a:rPr lang="en-US" smtClean="0"/>
              <a:t>‹#›</a:t>
            </a:fld>
            <a:endParaRPr lang="en-US"/>
          </a:p>
        </p:txBody>
      </p:sp>
    </p:spTree>
    <p:extLst>
      <p:ext uri="{BB962C8B-B14F-4D97-AF65-F5344CB8AC3E}">
        <p14:creationId xmlns:p14="http://schemas.microsoft.com/office/powerpoint/2010/main" val="3155955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C9721-51A5-4EDA-8D93-EE9F7EDE47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74300D2-27BF-490F-9596-C5DEEAA9F50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A42F75-B2E2-4D12-AE1C-F2719181E6DF}"/>
              </a:ext>
            </a:extLst>
          </p:cNvPr>
          <p:cNvSpPr>
            <a:spLocks noGrp="1"/>
          </p:cNvSpPr>
          <p:nvPr>
            <p:ph type="dt" sz="half" idx="10"/>
          </p:nvPr>
        </p:nvSpPr>
        <p:spPr/>
        <p:txBody>
          <a:bodyPr/>
          <a:lstStyle/>
          <a:p>
            <a:fld id="{A3678FF5-2BEF-4C40-9356-BC98A4CF17E6}" type="datetimeFigureOut">
              <a:rPr lang="en-US" smtClean="0"/>
              <a:t>12/26/2023</a:t>
            </a:fld>
            <a:endParaRPr lang="en-US"/>
          </a:p>
        </p:txBody>
      </p:sp>
      <p:sp>
        <p:nvSpPr>
          <p:cNvPr id="5" name="Footer Placeholder 4">
            <a:extLst>
              <a:ext uri="{FF2B5EF4-FFF2-40B4-BE49-F238E27FC236}">
                <a16:creationId xmlns:a16="http://schemas.microsoft.com/office/drawing/2014/main" id="{40080F64-6686-4617-B872-FFD73B95AF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49CDC1-4F8C-4FFE-ACFE-13466F677DFB}"/>
              </a:ext>
            </a:extLst>
          </p:cNvPr>
          <p:cNvSpPr>
            <a:spLocks noGrp="1"/>
          </p:cNvSpPr>
          <p:nvPr>
            <p:ph type="sldNum" sz="quarter" idx="12"/>
          </p:nvPr>
        </p:nvSpPr>
        <p:spPr/>
        <p:txBody>
          <a:bodyPr/>
          <a:lstStyle/>
          <a:p>
            <a:fld id="{9259DFCD-3B08-4BFD-8801-A76A61BEBD34}" type="slidenum">
              <a:rPr lang="en-US" smtClean="0"/>
              <a:t>‹#›</a:t>
            </a:fld>
            <a:endParaRPr lang="en-US"/>
          </a:p>
        </p:txBody>
      </p:sp>
    </p:spTree>
    <p:extLst>
      <p:ext uri="{BB962C8B-B14F-4D97-AF65-F5344CB8AC3E}">
        <p14:creationId xmlns:p14="http://schemas.microsoft.com/office/powerpoint/2010/main" val="1821906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EED0E-941D-47B6-B8F3-F40CC278B97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2E8221E-1B1A-4DAE-857B-FA2773AB16F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DDE95FA-BD15-4A66-8CA3-D1FA3F8B6934}"/>
              </a:ext>
            </a:extLst>
          </p:cNvPr>
          <p:cNvSpPr>
            <a:spLocks noGrp="1"/>
          </p:cNvSpPr>
          <p:nvPr>
            <p:ph type="dt" sz="half" idx="10"/>
          </p:nvPr>
        </p:nvSpPr>
        <p:spPr/>
        <p:txBody>
          <a:bodyPr/>
          <a:lstStyle/>
          <a:p>
            <a:fld id="{A3678FF5-2BEF-4C40-9356-BC98A4CF17E6}" type="datetimeFigureOut">
              <a:rPr lang="en-US" smtClean="0"/>
              <a:t>12/26/2023</a:t>
            </a:fld>
            <a:endParaRPr lang="en-US"/>
          </a:p>
        </p:txBody>
      </p:sp>
      <p:sp>
        <p:nvSpPr>
          <p:cNvPr id="5" name="Footer Placeholder 4">
            <a:extLst>
              <a:ext uri="{FF2B5EF4-FFF2-40B4-BE49-F238E27FC236}">
                <a16:creationId xmlns:a16="http://schemas.microsoft.com/office/drawing/2014/main" id="{9A06F9DE-D02C-4ADE-A3D6-0902328068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1AEA06-1A16-4680-A517-7055BC25DC0E}"/>
              </a:ext>
            </a:extLst>
          </p:cNvPr>
          <p:cNvSpPr>
            <a:spLocks noGrp="1"/>
          </p:cNvSpPr>
          <p:nvPr>
            <p:ph type="sldNum" sz="quarter" idx="12"/>
          </p:nvPr>
        </p:nvSpPr>
        <p:spPr/>
        <p:txBody>
          <a:bodyPr/>
          <a:lstStyle/>
          <a:p>
            <a:fld id="{9259DFCD-3B08-4BFD-8801-A76A61BEBD34}" type="slidenum">
              <a:rPr lang="en-US" smtClean="0"/>
              <a:t>‹#›</a:t>
            </a:fld>
            <a:endParaRPr lang="en-US"/>
          </a:p>
        </p:txBody>
      </p:sp>
    </p:spTree>
    <p:extLst>
      <p:ext uri="{BB962C8B-B14F-4D97-AF65-F5344CB8AC3E}">
        <p14:creationId xmlns:p14="http://schemas.microsoft.com/office/powerpoint/2010/main" val="3902157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439B8-2229-4551-BB22-DA9650EF688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B8E078-E455-4F20-B0D4-0664C9FD4A4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AFD57BE-DEA4-4CF5-BE46-E46F85B6CDB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C23A047-5AA7-49EF-AE41-5138DF5E6874}"/>
              </a:ext>
            </a:extLst>
          </p:cNvPr>
          <p:cNvSpPr>
            <a:spLocks noGrp="1"/>
          </p:cNvSpPr>
          <p:nvPr>
            <p:ph type="dt" sz="half" idx="10"/>
          </p:nvPr>
        </p:nvSpPr>
        <p:spPr/>
        <p:txBody>
          <a:bodyPr/>
          <a:lstStyle/>
          <a:p>
            <a:fld id="{A3678FF5-2BEF-4C40-9356-BC98A4CF17E6}" type="datetimeFigureOut">
              <a:rPr lang="en-US" smtClean="0"/>
              <a:t>12/26/2023</a:t>
            </a:fld>
            <a:endParaRPr lang="en-US"/>
          </a:p>
        </p:txBody>
      </p:sp>
      <p:sp>
        <p:nvSpPr>
          <p:cNvPr id="6" name="Footer Placeholder 5">
            <a:extLst>
              <a:ext uri="{FF2B5EF4-FFF2-40B4-BE49-F238E27FC236}">
                <a16:creationId xmlns:a16="http://schemas.microsoft.com/office/drawing/2014/main" id="{53BEAA98-F754-47DC-8B6E-F228B279CE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878461-8F10-4E48-97D0-A4CCF3C3C00E}"/>
              </a:ext>
            </a:extLst>
          </p:cNvPr>
          <p:cNvSpPr>
            <a:spLocks noGrp="1"/>
          </p:cNvSpPr>
          <p:nvPr>
            <p:ph type="sldNum" sz="quarter" idx="12"/>
          </p:nvPr>
        </p:nvSpPr>
        <p:spPr/>
        <p:txBody>
          <a:bodyPr/>
          <a:lstStyle/>
          <a:p>
            <a:fld id="{9259DFCD-3B08-4BFD-8801-A76A61BEBD34}" type="slidenum">
              <a:rPr lang="en-US" smtClean="0"/>
              <a:t>‹#›</a:t>
            </a:fld>
            <a:endParaRPr lang="en-US"/>
          </a:p>
        </p:txBody>
      </p:sp>
    </p:spTree>
    <p:extLst>
      <p:ext uri="{BB962C8B-B14F-4D97-AF65-F5344CB8AC3E}">
        <p14:creationId xmlns:p14="http://schemas.microsoft.com/office/powerpoint/2010/main" val="4073118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C7433-381A-4F6F-8898-29C98529A5F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F2D6886-0149-40DD-BCF8-62979ACF564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D426583-1720-4A40-B108-B434A415E19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C69B4C4-BD9C-4F11-9D84-7E0ACB188A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DCD7B78-B752-4E45-8255-31EC40051B7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4E0320D-EACB-451D-9C2C-6D5E60E76E4F}"/>
              </a:ext>
            </a:extLst>
          </p:cNvPr>
          <p:cNvSpPr>
            <a:spLocks noGrp="1"/>
          </p:cNvSpPr>
          <p:nvPr>
            <p:ph type="dt" sz="half" idx="10"/>
          </p:nvPr>
        </p:nvSpPr>
        <p:spPr/>
        <p:txBody>
          <a:bodyPr/>
          <a:lstStyle/>
          <a:p>
            <a:fld id="{A3678FF5-2BEF-4C40-9356-BC98A4CF17E6}" type="datetimeFigureOut">
              <a:rPr lang="en-US" smtClean="0"/>
              <a:t>12/26/2023</a:t>
            </a:fld>
            <a:endParaRPr lang="en-US"/>
          </a:p>
        </p:txBody>
      </p:sp>
      <p:sp>
        <p:nvSpPr>
          <p:cNvPr id="8" name="Footer Placeholder 7">
            <a:extLst>
              <a:ext uri="{FF2B5EF4-FFF2-40B4-BE49-F238E27FC236}">
                <a16:creationId xmlns:a16="http://schemas.microsoft.com/office/drawing/2014/main" id="{D73996B8-1C0A-4A68-A4C6-39B091791BA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E55C8CC-FDF1-46B9-858D-145F2D0A560C}"/>
              </a:ext>
            </a:extLst>
          </p:cNvPr>
          <p:cNvSpPr>
            <a:spLocks noGrp="1"/>
          </p:cNvSpPr>
          <p:nvPr>
            <p:ph type="sldNum" sz="quarter" idx="12"/>
          </p:nvPr>
        </p:nvSpPr>
        <p:spPr/>
        <p:txBody>
          <a:bodyPr/>
          <a:lstStyle/>
          <a:p>
            <a:fld id="{9259DFCD-3B08-4BFD-8801-A76A61BEBD34}" type="slidenum">
              <a:rPr lang="en-US" smtClean="0"/>
              <a:t>‹#›</a:t>
            </a:fld>
            <a:endParaRPr lang="en-US"/>
          </a:p>
        </p:txBody>
      </p:sp>
    </p:spTree>
    <p:extLst>
      <p:ext uri="{BB962C8B-B14F-4D97-AF65-F5344CB8AC3E}">
        <p14:creationId xmlns:p14="http://schemas.microsoft.com/office/powerpoint/2010/main" val="3351251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C76FB-4FBD-431B-B83E-4DB98F8B215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CD72E61-38F3-4262-ADBA-ED96C7EADBD6}"/>
              </a:ext>
            </a:extLst>
          </p:cNvPr>
          <p:cNvSpPr>
            <a:spLocks noGrp="1"/>
          </p:cNvSpPr>
          <p:nvPr>
            <p:ph type="dt" sz="half" idx="10"/>
          </p:nvPr>
        </p:nvSpPr>
        <p:spPr/>
        <p:txBody>
          <a:bodyPr/>
          <a:lstStyle/>
          <a:p>
            <a:fld id="{A3678FF5-2BEF-4C40-9356-BC98A4CF17E6}" type="datetimeFigureOut">
              <a:rPr lang="en-US" smtClean="0"/>
              <a:t>12/26/2023</a:t>
            </a:fld>
            <a:endParaRPr lang="en-US"/>
          </a:p>
        </p:txBody>
      </p:sp>
      <p:sp>
        <p:nvSpPr>
          <p:cNvPr id="4" name="Footer Placeholder 3">
            <a:extLst>
              <a:ext uri="{FF2B5EF4-FFF2-40B4-BE49-F238E27FC236}">
                <a16:creationId xmlns:a16="http://schemas.microsoft.com/office/drawing/2014/main" id="{B21BB347-2635-4670-9152-6C394DD02F9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301DA3E-E09B-4F83-BD7C-7D8F1DFAACBC}"/>
              </a:ext>
            </a:extLst>
          </p:cNvPr>
          <p:cNvSpPr>
            <a:spLocks noGrp="1"/>
          </p:cNvSpPr>
          <p:nvPr>
            <p:ph type="sldNum" sz="quarter" idx="12"/>
          </p:nvPr>
        </p:nvSpPr>
        <p:spPr/>
        <p:txBody>
          <a:bodyPr/>
          <a:lstStyle/>
          <a:p>
            <a:fld id="{9259DFCD-3B08-4BFD-8801-A76A61BEBD34}" type="slidenum">
              <a:rPr lang="en-US" smtClean="0"/>
              <a:t>‹#›</a:t>
            </a:fld>
            <a:endParaRPr lang="en-US"/>
          </a:p>
        </p:txBody>
      </p:sp>
    </p:spTree>
    <p:extLst>
      <p:ext uri="{BB962C8B-B14F-4D97-AF65-F5344CB8AC3E}">
        <p14:creationId xmlns:p14="http://schemas.microsoft.com/office/powerpoint/2010/main" val="3186210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A1EDC21-5F3A-4F19-8D7A-1444EBB20702}"/>
              </a:ext>
            </a:extLst>
          </p:cNvPr>
          <p:cNvSpPr>
            <a:spLocks noGrp="1"/>
          </p:cNvSpPr>
          <p:nvPr>
            <p:ph type="dt" sz="half" idx="10"/>
          </p:nvPr>
        </p:nvSpPr>
        <p:spPr/>
        <p:txBody>
          <a:bodyPr/>
          <a:lstStyle/>
          <a:p>
            <a:fld id="{A3678FF5-2BEF-4C40-9356-BC98A4CF17E6}" type="datetimeFigureOut">
              <a:rPr lang="en-US" smtClean="0"/>
              <a:t>12/26/2023</a:t>
            </a:fld>
            <a:endParaRPr lang="en-US"/>
          </a:p>
        </p:txBody>
      </p:sp>
      <p:sp>
        <p:nvSpPr>
          <p:cNvPr id="3" name="Footer Placeholder 2">
            <a:extLst>
              <a:ext uri="{FF2B5EF4-FFF2-40B4-BE49-F238E27FC236}">
                <a16:creationId xmlns:a16="http://schemas.microsoft.com/office/drawing/2014/main" id="{14728BDB-A1EB-4EE3-B31D-05DDFA22BEC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AA5D03D-A245-41E4-875E-57B91B23FECD}"/>
              </a:ext>
            </a:extLst>
          </p:cNvPr>
          <p:cNvSpPr>
            <a:spLocks noGrp="1"/>
          </p:cNvSpPr>
          <p:nvPr>
            <p:ph type="sldNum" sz="quarter" idx="12"/>
          </p:nvPr>
        </p:nvSpPr>
        <p:spPr/>
        <p:txBody>
          <a:bodyPr/>
          <a:lstStyle/>
          <a:p>
            <a:fld id="{9259DFCD-3B08-4BFD-8801-A76A61BEBD34}" type="slidenum">
              <a:rPr lang="en-US" smtClean="0"/>
              <a:t>‹#›</a:t>
            </a:fld>
            <a:endParaRPr lang="en-US"/>
          </a:p>
        </p:txBody>
      </p:sp>
    </p:spTree>
    <p:extLst>
      <p:ext uri="{BB962C8B-B14F-4D97-AF65-F5344CB8AC3E}">
        <p14:creationId xmlns:p14="http://schemas.microsoft.com/office/powerpoint/2010/main" val="2622074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1E367-8278-448F-9DBD-9A47E63F35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D4CA0F6-8E74-484A-969D-7209B5F8E38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88A4F40-8972-4DF1-A773-81AEC6B6AD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3C12F9-1A54-48B2-A751-2C1ED67FD859}"/>
              </a:ext>
            </a:extLst>
          </p:cNvPr>
          <p:cNvSpPr>
            <a:spLocks noGrp="1"/>
          </p:cNvSpPr>
          <p:nvPr>
            <p:ph type="dt" sz="half" idx="10"/>
          </p:nvPr>
        </p:nvSpPr>
        <p:spPr/>
        <p:txBody>
          <a:bodyPr/>
          <a:lstStyle/>
          <a:p>
            <a:fld id="{A3678FF5-2BEF-4C40-9356-BC98A4CF17E6}" type="datetimeFigureOut">
              <a:rPr lang="en-US" smtClean="0"/>
              <a:t>12/26/2023</a:t>
            </a:fld>
            <a:endParaRPr lang="en-US"/>
          </a:p>
        </p:txBody>
      </p:sp>
      <p:sp>
        <p:nvSpPr>
          <p:cNvPr id="6" name="Footer Placeholder 5">
            <a:extLst>
              <a:ext uri="{FF2B5EF4-FFF2-40B4-BE49-F238E27FC236}">
                <a16:creationId xmlns:a16="http://schemas.microsoft.com/office/drawing/2014/main" id="{C38DC683-A9C9-4378-98E4-0FE8F9065B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7F0234-49A2-4D48-A6AF-DB71D22505BF}"/>
              </a:ext>
            </a:extLst>
          </p:cNvPr>
          <p:cNvSpPr>
            <a:spLocks noGrp="1"/>
          </p:cNvSpPr>
          <p:nvPr>
            <p:ph type="sldNum" sz="quarter" idx="12"/>
          </p:nvPr>
        </p:nvSpPr>
        <p:spPr/>
        <p:txBody>
          <a:bodyPr/>
          <a:lstStyle/>
          <a:p>
            <a:fld id="{9259DFCD-3B08-4BFD-8801-A76A61BEBD34}" type="slidenum">
              <a:rPr lang="en-US" smtClean="0"/>
              <a:t>‹#›</a:t>
            </a:fld>
            <a:endParaRPr lang="en-US"/>
          </a:p>
        </p:txBody>
      </p:sp>
    </p:spTree>
    <p:extLst>
      <p:ext uri="{BB962C8B-B14F-4D97-AF65-F5344CB8AC3E}">
        <p14:creationId xmlns:p14="http://schemas.microsoft.com/office/powerpoint/2010/main" val="9466156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75CB1-3C2E-49A4-8623-70BA8C9073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F86E66C-0C5D-47A9-AC54-BCCA366425E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7D83C58-03BD-4378-9CC7-2A4855918D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FDDAAA-4A61-4CE9-A778-96A707CCABAD}"/>
              </a:ext>
            </a:extLst>
          </p:cNvPr>
          <p:cNvSpPr>
            <a:spLocks noGrp="1"/>
          </p:cNvSpPr>
          <p:nvPr>
            <p:ph type="dt" sz="half" idx="10"/>
          </p:nvPr>
        </p:nvSpPr>
        <p:spPr/>
        <p:txBody>
          <a:bodyPr/>
          <a:lstStyle/>
          <a:p>
            <a:fld id="{A3678FF5-2BEF-4C40-9356-BC98A4CF17E6}" type="datetimeFigureOut">
              <a:rPr lang="en-US" smtClean="0"/>
              <a:t>12/26/2023</a:t>
            </a:fld>
            <a:endParaRPr lang="en-US"/>
          </a:p>
        </p:txBody>
      </p:sp>
      <p:sp>
        <p:nvSpPr>
          <p:cNvPr id="6" name="Footer Placeholder 5">
            <a:extLst>
              <a:ext uri="{FF2B5EF4-FFF2-40B4-BE49-F238E27FC236}">
                <a16:creationId xmlns:a16="http://schemas.microsoft.com/office/drawing/2014/main" id="{0C1E13B1-BE29-4F16-893D-94466EA33B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D1C6CB-894C-4F0B-85A9-5A5F98E4CD91}"/>
              </a:ext>
            </a:extLst>
          </p:cNvPr>
          <p:cNvSpPr>
            <a:spLocks noGrp="1"/>
          </p:cNvSpPr>
          <p:nvPr>
            <p:ph type="sldNum" sz="quarter" idx="12"/>
          </p:nvPr>
        </p:nvSpPr>
        <p:spPr/>
        <p:txBody>
          <a:bodyPr/>
          <a:lstStyle/>
          <a:p>
            <a:fld id="{9259DFCD-3B08-4BFD-8801-A76A61BEBD34}" type="slidenum">
              <a:rPr lang="en-US" smtClean="0"/>
              <a:t>‹#›</a:t>
            </a:fld>
            <a:endParaRPr lang="en-US"/>
          </a:p>
        </p:txBody>
      </p:sp>
    </p:spTree>
    <p:extLst>
      <p:ext uri="{BB962C8B-B14F-4D97-AF65-F5344CB8AC3E}">
        <p14:creationId xmlns:p14="http://schemas.microsoft.com/office/powerpoint/2010/main" val="1889181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7D7BE0-38D4-492B-A612-F4BCB9A0B9B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625EFD2-C3D3-4FED-B4A8-575E627ABC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26341E-1B85-4D16-B4BA-91430D72ABC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678FF5-2BEF-4C40-9356-BC98A4CF17E6}" type="datetimeFigureOut">
              <a:rPr lang="en-US" smtClean="0"/>
              <a:t>12/26/2023</a:t>
            </a:fld>
            <a:endParaRPr lang="en-US"/>
          </a:p>
        </p:txBody>
      </p:sp>
      <p:sp>
        <p:nvSpPr>
          <p:cNvPr id="5" name="Footer Placeholder 4">
            <a:extLst>
              <a:ext uri="{FF2B5EF4-FFF2-40B4-BE49-F238E27FC236}">
                <a16:creationId xmlns:a16="http://schemas.microsoft.com/office/drawing/2014/main" id="{1DFAE688-90AB-480A-9311-7B6F4CC191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CBA08F3-B112-4B0D-8B18-D9A45654DE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59DFCD-3B08-4BFD-8801-A76A61BEBD34}" type="slidenum">
              <a:rPr lang="en-US" smtClean="0"/>
              <a:t>‹#›</a:t>
            </a:fld>
            <a:endParaRPr lang="en-US"/>
          </a:p>
        </p:txBody>
      </p:sp>
    </p:spTree>
    <p:extLst>
      <p:ext uri="{BB962C8B-B14F-4D97-AF65-F5344CB8AC3E}">
        <p14:creationId xmlns:p14="http://schemas.microsoft.com/office/powerpoint/2010/main" val="12558335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2EEA25E2-CEA6-41B6-9F99-2C18A9B849BD}"/>
              </a:ext>
            </a:extLst>
          </p:cNvPr>
          <p:cNvPicPr>
            <a:picLocks noGrp="1" noChangeAspect="1"/>
          </p:cNvPicPr>
          <p:nvPr>
            <p:ph idx="1"/>
          </p:nvPr>
        </p:nvPicPr>
        <p:blipFill>
          <a:blip r:embed="rId2"/>
          <a:stretch>
            <a:fillRect/>
          </a:stretch>
        </p:blipFill>
        <p:spPr>
          <a:xfrm>
            <a:off x="-63598" y="-13188"/>
            <a:ext cx="4330798" cy="6858000"/>
          </a:xfrm>
          <a:prstGeom prst="rect">
            <a:avLst/>
          </a:prstGeom>
        </p:spPr>
      </p:pic>
      <p:sp>
        <p:nvSpPr>
          <p:cNvPr id="6" name="Title 1"/>
          <p:cNvSpPr txBox="1">
            <a:spLocks/>
          </p:cNvSpPr>
          <p:nvPr/>
        </p:nvSpPr>
        <p:spPr>
          <a:xfrm>
            <a:off x="4267199" y="106016"/>
            <a:ext cx="7832035" cy="6738796"/>
          </a:xfrm>
          <a:prstGeom prst="rect">
            <a:avLst/>
          </a:prstGeom>
        </p:spPr>
        <p:txBody>
          <a:bodyPr vert="horz" lIns="68580" tIns="34290" rIns="68580" bIns="34290" rtlCol="0" anchor="ctr">
            <a:normAutofit/>
          </a:bodyPr>
          <a:lstStyle/>
          <a:p>
            <a:pPr xmlns:a="http://schemas.openxmlformats.org/drawingml/2006/main" algn="ctr">
              <a:spcBef>
                <a:spcPct val="0"/>
              </a:spcBef>
              <a:defRPr/>
              <a:bidi/>
            </a:pPr>
            <a:r xmlns:a="http://schemas.openxmlformats.org/drawingml/2006/main">
              <a:rPr lang="ar" sz="6000" b="1" dirty="0">
                <a:solidFill>
                  <a:srgbClr val="C00000"/>
                </a:solidFill>
                <a:latin typeface="Times" panose="02020603050405020304" pitchFamily="18" charset="0"/>
                <a:ea typeface="+mj-ea"/>
                <a:cs typeface="Times" panose="02020603050405020304" pitchFamily="18" charset="0"/>
              </a:rPr>
              <a:t>طب الأطفال</a:t>
            </a:r>
          </a:p>
          <a:p>
            <a:pPr xmlns:a="http://schemas.openxmlformats.org/drawingml/2006/main" algn="ctr">
              <a:spcBef>
                <a:spcPct val="0"/>
              </a:spcBef>
              <a:defRPr/>
              <a:bidi/>
            </a:pPr>
            <a:r xmlns:a="http://schemas.openxmlformats.org/drawingml/2006/main">
              <a:rPr lang="ar" sz="6000" b="1" dirty="0">
                <a:solidFill>
                  <a:srgbClr val="C00000"/>
                </a:solidFill>
                <a:latin typeface="Times" panose="02020603050405020304" pitchFamily="18" charset="0"/>
                <a:ea typeface="+mj-ea"/>
                <a:cs typeface="Times" panose="02020603050405020304" pitchFamily="18" charset="0"/>
              </a:rPr>
              <a:t>والتمريض حديثي الولادة</a:t>
            </a:r>
          </a:p>
          <a:p>
            <a:pPr xmlns:a="http://schemas.openxmlformats.org/drawingml/2006/main" algn="ctr">
              <a:spcBef>
                <a:spcPct val="0"/>
              </a:spcBef>
              <a:defRPr/>
              <a:bidi/>
            </a:pPr>
            <a:r xmlns:a="http://schemas.openxmlformats.org/drawingml/2006/main">
              <a:rPr lang="ar" sz="6000" b="1" dirty="0">
                <a:solidFill>
                  <a:srgbClr val="C00000"/>
                </a:solidFill>
                <a:latin typeface="Times" panose="02020603050405020304" pitchFamily="18" charset="0"/>
                <a:cs typeface="Times" panose="02020603050405020304" pitchFamily="18" charset="0"/>
              </a:rPr>
              <a:t>الوحدة 9 </a:t>
            </a:r>
            <a:br xmlns:a="http://schemas.openxmlformats.org/drawingml/2006/main">
              <a:rPr lang="en-US" sz="6000" b="1" dirty="0">
                <a:solidFill>
                  <a:srgbClr val="C00000"/>
                </a:solidFill>
                <a:latin typeface="Times" panose="02020603050405020304" pitchFamily="18" charset="0"/>
                <a:cs typeface="Times" panose="02020603050405020304" pitchFamily="18" charset="0"/>
              </a:rPr>
            </a:br>
            <a:r xmlns:a="http://schemas.openxmlformats.org/drawingml/2006/main">
              <a:rPr lang="ar" sz="6000" b="1" dirty="0">
                <a:solidFill>
                  <a:srgbClr val="C00000"/>
                </a:solidFill>
                <a:latin typeface="Times" panose="02020603050405020304" pitchFamily="18" charset="0"/>
                <a:cs typeface="Times" panose="02020603050405020304" pitchFamily="18" charset="0"/>
              </a:rPr>
              <a:t>الأطفال الذين يعانون من مشاكل في الجهاز العضلي الهيكلي</a:t>
            </a:r>
            <a:r xmlns:a="http://schemas.openxmlformats.org/drawingml/2006/main">
              <a:rPr lang="ar" sz="6000" b="1" dirty="0">
                <a:solidFill>
                  <a:srgbClr val="C00000"/>
                </a:solidFill>
                <a:latin typeface="Times" panose="02020603050405020304" pitchFamily="18" charset="0"/>
                <a:ea typeface="+mj-ea"/>
                <a:cs typeface="Times" panose="02020603050405020304" pitchFamily="18" charset="0"/>
              </a:rPr>
              <a:t> </a:t>
            </a:r>
            <a:br xmlns:a="http://schemas.openxmlformats.org/drawingml/2006/main">
              <a:rPr lang="en-US" sz="3300" dirty="0">
                <a:solidFill>
                  <a:srgbClr val="C00000"/>
                </a:solidFill>
                <a:latin typeface="Algerian" pitchFamily="82" charset="0"/>
                <a:ea typeface="+mj-ea"/>
                <a:cs typeface="+mj-cs"/>
              </a:rPr>
            </a:br>
            <a:endParaRPr xmlns:a="http://schemas.openxmlformats.org/drawingml/2006/main" lang="en-US" sz="3300" dirty="0">
              <a:solidFill>
                <a:srgbClr val="C00000"/>
              </a:solidFill>
              <a:latin typeface="Algerian" pitchFamily="82" charset="0"/>
              <a:ea typeface="+mj-ea"/>
              <a:cs typeface="+mj-cs"/>
            </a:endParaRPr>
          </a:p>
        </p:txBody>
      </p:sp>
    </p:spTree>
    <p:extLst>
      <p:ext uri="{BB962C8B-B14F-4D97-AF65-F5344CB8AC3E}">
        <p14:creationId xmlns:p14="http://schemas.microsoft.com/office/powerpoint/2010/main" val="18313585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0"/>
            <a:ext cx="12192000" cy="6692348"/>
          </a:xfrm>
        </p:spPr>
        <p:txBody>
          <a:bodyPr>
            <a:normAutofit fontScale="40000" lnSpcReduction="20000"/>
          </a:bodyPr>
          <a:lstStyle/>
          <a:p>
            <a:pPr marL="0" lvl="0" indent="0" algn="ctr">
              <a:lnSpc>
                <a:spcPct val="100000"/>
              </a:lnSpc>
              <a:buNone/>
            </a:pPr>
            <a:endParaRPr lang="en-US" sz="10000" b="1" dirty="0">
              <a:solidFill>
                <a:srgbClr val="C00000"/>
              </a:solidFill>
              <a:latin typeface="Times New Roman" pitchFamily="18" charset="0"/>
              <a:cs typeface="Times New Roman" pitchFamily="18" charset="0"/>
            </a:endParaRPr>
          </a:p>
          <a:p>
            <a:pPr xmlns:a="http://schemas.openxmlformats.org/drawingml/2006/main" marL="0" lvl="0" indent="0" algn="ctr">
              <a:lnSpc>
                <a:spcPct val="100000"/>
              </a:lnSpc>
              <a:buNone/>
              <a:bidi/>
            </a:pPr>
            <a:r xmlns:a="http://schemas.openxmlformats.org/drawingml/2006/main">
              <a:rPr lang="ar" sz="10000" b="1" dirty="0">
                <a:solidFill>
                  <a:srgbClr val="C00000"/>
                </a:solidFill>
                <a:latin typeface="Times New Roman" pitchFamily="18" charset="0"/>
                <a:cs typeface="Times New Roman" pitchFamily="18" charset="0"/>
              </a:rPr>
              <a:t>العلامات والأعراض المبكرة لمرض دوشين العضلي</a:t>
            </a:r>
          </a:p>
          <a:p>
            <a:pPr xmlns:a="http://schemas.openxmlformats.org/drawingml/2006/main" lvl="0" algn="justLow">
              <a:lnSpc>
                <a:spcPct val="100000"/>
              </a:lnSpc>
              <a:bidi/>
            </a:pPr>
            <a:r xmlns:a="http://schemas.openxmlformats.org/drawingml/2006/main">
              <a:rPr lang="ar" sz="7600" dirty="0">
                <a:latin typeface="Times New Roman" pitchFamily="18" charset="0"/>
                <a:cs typeface="Times New Roman" pitchFamily="18" charset="0"/>
              </a:rPr>
              <a:t>تأخر بدء المشي</a:t>
            </a:r>
          </a:p>
          <a:p>
            <a:pPr xmlns:a="http://schemas.openxmlformats.org/drawingml/2006/main" lvl="0" algn="justLow">
              <a:lnSpc>
                <a:spcPct val="100000"/>
              </a:lnSpc>
              <a:bidi/>
            </a:pPr>
            <a:r xmlns:a="http://schemas.openxmlformats.org/drawingml/2006/main">
              <a:rPr lang="ar" sz="7600" dirty="0">
                <a:latin typeface="Times New Roman" pitchFamily="18" charset="0"/>
                <a:cs typeface="Times New Roman" pitchFamily="18" charset="0"/>
              </a:rPr>
              <a:t>صعوبة في أداء الوقوف والقفز</a:t>
            </a:r>
          </a:p>
          <a:p>
            <a:pPr xmlns:a="http://schemas.openxmlformats.org/drawingml/2006/main" lvl="0" algn="justLow">
              <a:lnSpc>
                <a:spcPct val="100000"/>
              </a:lnSpc>
              <a:bidi/>
            </a:pPr>
            <a:r xmlns:a="http://schemas.openxmlformats.org/drawingml/2006/main">
              <a:rPr lang="ar" sz="7600" dirty="0">
                <a:latin typeface="Times New Roman" pitchFamily="18" charset="0"/>
                <a:cs typeface="Times New Roman" pitchFamily="18" charset="0"/>
              </a:rPr>
              <a:t>التمايل عند المشي</a:t>
            </a:r>
          </a:p>
          <a:p>
            <a:pPr xmlns:a="http://schemas.openxmlformats.org/drawingml/2006/main" lvl="0" algn="justLow">
              <a:lnSpc>
                <a:spcPct val="100000"/>
              </a:lnSpc>
              <a:bidi/>
            </a:pPr>
            <a:r xmlns:a="http://schemas.openxmlformats.org/drawingml/2006/main">
              <a:rPr lang="ar" sz="7600" dirty="0">
                <a:latin typeface="Times New Roman" pitchFamily="18" charset="0"/>
                <a:cs typeface="Times New Roman" pitchFamily="18" charset="0"/>
              </a:rPr>
              <a:t>تضخم عضلات الساق</a:t>
            </a:r>
          </a:p>
          <a:p>
            <a:pPr xmlns:a="http://schemas.openxmlformats.org/drawingml/2006/main" marL="0" lvl="0" indent="0" algn="ctr">
              <a:lnSpc>
                <a:spcPct val="100000"/>
              </a:lnSpc>
              <a:buNone/>
              <a:bidi/>
            </a:pPr>
            <a:r xmlns:a="http://schemas.openxmlformats.org/drawingml/2006/main">
              <a:rPr lang="ar" sz="10000" b="1" dirty="0">
                <a:solidFill>
                  <a:srgbClr val="C00000"/>
                </a:solidFill>
                <a:latin typeface="Times New Roman" pitchFamily="18" charset="0"/>
                <a:cs typeface="Times New Roman" pitchFamily="18" charset="0"/>
              </a:rPr>
              <a:t>العلامات والأعراض المتأخرة لمرض دوشين:</a:t>
            </a:r>
          </a:p>
          <a:p>
            <a:pPr xmlns:a="http://schemas.openxmlformats.org/drawingml/2006/main" marL="0" indent="0" algn="justLow">
              <a:lnSpc>
                <a:spcPct val="120000"/>
              </a:lnSpc>
              <a:buNone/>
              <a:bidi/>
            </a:pPr>
            <a:r xmlns:a="http://schemas.openxmlformats.org/drawingml/2006/main">
              <a:rPr lang="ar" sz="7600" dirty="0">
                <a:latin typeface="Times New Roman" pitchFamily="18" charset="0"/>
                <a:cs typeface="Times New Roman" pitchFamily="18" charset="0"/>
              </a:rPr>
              <a:t>التعثر</a:t>
            </a:r>
          </a:p>
          <a:p>
            <a:pPr xmlns:a="http://schemas.openxmlformats.org/drawingml/2006/main" marL="0" indent="0" algn="justLow">
              <a:lnSpc>
                <a:spcPct val="120000"/>
              </a:lnSpc>
              <a:buNone/>
              <a:bidi/>
            </a:pPr>
            <a:r xmlns:a="http://schemas.openxmlformats.org/drawingml/2006/main">
              <a:rPr lang="ar" sz="7600" dirty="0">
                <a:latin typeface="Times New Roman" pitchFamily="18" charset="0"/>
                <a:cs typeface="Times New Roman" pitchFamily="18" charset="0"/>
              </a:rPr>
              <a:t>التمايل، والانحناء للخلف (الانحناء الجانبي للقدم) والمشي على أطراف الأصابع</a:t>
            </a:r>
          </a:p>
          <a:p>
            <a:pPr xmlns:a="http://schemas.openxmlformats.org/drawingml/2006/main" marL="0" indent="0" algn="justLow">
              <a:lnSpc>
                <a:spcPct val="120000"/>
              </a:lnSpc>
              <a:buNone/>
              <a:bidi/>
            </a:pPr>
            <a:r xmlns:a="http://schemas.openxmlformats.org/drawingml/2006/main">
              <a:rPr lang="ar" sz="7600" dirty="0">
                <a:latin typeface="Times New Roman" pitchFamily="18" charset="0"/>
                <a:cs typeface="Times New Roman" pitchFamily="18" charset="0"/>
              </a:rPr>
              <a:t>صعوبة صعود السلالم، صعوبة في الوقوف</a:t>
            </a:r>
          </a:p>
          <a:p>
            <a:pPr xmlns:a="http://schemas.openxmlformats.org/drawingml/2006/main" marL="0" indent="0" algn="justLow">
              <a:lnSpc>
                <a:spcPct val="120000"/>
              </a:lnSpc>
              <a:buNone/>
              <a:bidi/>
            </a:pPr>
            <a:r xmlns:a="http://schemas.openxmlformats.org/drawingml/2006/main">
              <a:rPr lang="ar" sz="7600" dirty="0">
                <a:latin typeface="Times New Roman" pitchFamily="18" charset="0"/>
                <a:cs typeface="Times New Roman" pitchFamily="18" charset="0"/>
              </a:rPr>
              <a:t>ضعف العضلات، ضعف التحكم في الرأس، تصلب الكاحلين، الوركين، الركبتين والمرفقين، خلع الوركين في بعض الأحيان، السقوط المتكرر</a:t>
            </a:r>
          </a:p>
          <a:p>
            <a:pPr marL="0" lvl="0" indent="0" algn="justLow">
              <a:lnSpc>
                <a:spcPct val="100000"/>
              </a:lnSpc>
              <a:buNone/>
            </a:pPr>
            <a:endParaRPr lang="en-US" sz="6200" dirty="0">
              <a:latin typeface="Times New Roman" pitchFamily="18" charset="0"/>
              <a:cs typeface="Times New Roman" pitchFamily="18" charset="0"/>
            </a:endParaRPr>
          </a:p>
          <a:p>
            <a:pPr marL="0" indent="0" algn="justLow">
              <a:lnSpc>
                <a:spcPct val="100000"/>
              </a:lnSpc>
              <a:buNone/>
            </a:pPr>
            <a:endParaRPr lang="en-US" sz="6200" dirty="0">
              <a:latin typeface="Times New Roman" pitchFamily="18" charset="0"/>
              <a:cs typeface="Times New Roman" pitchFamily="18" charset="0"/>
            </a:endParaRPr>
          </a:p>
          <a:p>
            <a:pPr algn="justLow">
              <a:lnSpc>
                <a:spcPct val="100000"/>
              </a:lnSpc>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8870945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017" y="0"/>
            <a:ext cx="11887200" cy="1205948"/>
          </a:xfrm>
        </p:spPr>
        <p:txBody>
          <a:bodyPr>
            <a:noAutofit/>
          </a:bodyPr>
          <a:lstStyle/>
          <a:p>
            <a:pPr xmlns:a="http://schemas.openxmlformats.org/drawingml/2006/main" algn="ctr">
              <a:bidi/>
            </a:pPr>
            <a:br xmlns:a="http://schemas.openxmlformats.org/drawingml/2006/main">
              <a:rPr lang="en-US" sz="5400" b="1" dirty="0">
                <a:solidFill>
                  <a:srgbClr val="C00000"/>
                </a:solidFill>
                <a:latin typeface="Times New Roman" pitchFamily="18" charset="0"/>
                <a:cs typeface="Times New Roman" pitchFamily="18" charset="0"/>
              </a:rPr>
            </a:br>
            <a:r xmlns:a="http://schemas.openxmlformats.org/drawingml/2006/main">
              <a:rPr lang="ar" sz="5400" b="1" dirty="0">
                <a:solidFill>
                  <a:srgbClr val="C00000"/>
                </a:solidFill>
                <a:latin typeface="Times New Roman" pitchFamily="18" charset="0"/>
                <a:cs typeface="Times New Roman" pitchFamily="18" charset="0"/>
              </a:rPr>
              <a:t>علاج مرض دوشين العضلي</a:t>
            </a:r>
            <a:br xmlns:a="http://schemas.openxmlformats.org/drawingml/2006/main">
              <a:rPr lang="en-US" sz="5400" dirty="0">
                <a:solidFill>
                  <a:srgbClr val="C00000"/>
                </a:solidFill>
                <a:latin typeface="Times New Roman" pitchFamily="18" charset="0"/>
                <a:cs typeface="Times New Roman" pitchFamily="18" charset="0"/>
              </a:rPr>
            </a:br>
            <a:endParaRPr xmlns:a="http://schemas.openxmlformats.org/drawingml/2006/main" lang="en-US" sz="5400"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06017" y="1007165"/>
            <a:ext cx="11979966" cy="5850835"/>
          </a:xfrm>
        </p:spPr>
        <p:txBody>
          <a:bodyPr>
            <a:normAutofit/>
          </a:bodyPr>
          <a:lstStyle/>
          <a:p>
            <a:pPr xmlns:a="http://schemas.openxmlformats.org/drawingml/2006/main" lvl="0" algn="justLow">
              <a:lnSpc>
                <a:spcPct val="120000"/>
              </a:lnSpc>
              <a:bidi/>
            </a:pPr>
            <a:r xmlns:a="http://schemas.openxmlformats.org/drawingml/2006/main">
              <a:rPr lang="ar" sz="2600" dirty="0">
                <a:latin typeface="Times New Roman" pitchFamily="18" charset="0"/>
                <a:cs typeface="Times New Roman" pitchFamily="18" charset="0"/>
              </a:rPr>
              <a:t>لا يوجد علاج</a:t>
            </a:r>
          </a:p>
          <a:p>
            <a:pPr xmlns:a="http://schemas.openxmlformats.org/drawingml/2006/main" lvl="0" algn="justLow">
              <a:lnSpc>
                <a:spcPct val="120000"/>
              </a:lnSpc>
              <a:bidi/>
            </a:pPr>
            <a:r xmlns:a="http://schemas.openxmlformats.org/drawingml/2006/main">
              <a:rPr lang="ar" sz="2600" dirty="0">
                <a:latin typeface="Times New Roman" pitchFamily="18" charset="0"/>
                <a:cs typeface="Times New Roman" pitchFamily="18" charset="0"/>
              </a:rPr>
              <a:t>الأدوية التي تعمل على إبطاء عملية مرض دوشين وإدارة الأعراض. </a:t>
            </a:r>
            <a:r xmlns:a="http://schemas.openxmlformats.org/drawingml/2006/main">
              <a:rPr lang="ar" sz="2600" b="1" u="sng" dirty="0">
                <a:latin typeface="Times New Roman" pitchFamily="18" charset="0"/>
                <a:cs typeface="Times New Roman" pitchFamily="18" charset="0"/>
              </a:rPr>
              <a:t>ألبوتيرول </a:t>
            </a:r>
            <a:r xmlns:a="http://schemas.openxmlformats.org/drawingml/2006/main">
              <a:rPr lang="ar" sz="2600" dirty="0">
                <a:latin typeface="Times New Roman" pitchFamily="18" charset="0"/>
                <a:cs typeface="Times New Roman" pitchFamily="18" charset="0"/>
              </a:rPr>
              <a:t>(دواء منشط لمستقبلات بيتا الأدرينالية يزيد من القوة وكتلة العضلات، </a:t>
            </a:r>
            <a:r xmlns:a="http://schemas.openxmlformats.org/drawingml/2006/main">
              <a:rPr lang="ar" sz="2600" b="1" u="sng" dirty="0">
                <a:latin typeface="Times New Roman" pitchFamily="18" charset="0"/>
                <a:cs typeface="Times New Roman" pitchFamily="18" charset="0"/>
              </a:rPr>
              <a:t>أوتروفين </a:t>
            </a:r>
            <a:r xmlns:a="http://schemas.openxmlformats.org/drawingml/2006/main">
              <a:rPr lang="ar" sz="2600" dirty="0">
                <a:latin typeface="Times New Roman" pitchFamily="18" charset="0"/>
                <a:cs typeface="Times New Roman" pitchFamily="18" charset="0"/>
              </a:rPr>
              <a:t>(بديل للديستروفين)</a:t>
            </a:r>
          </a:p>
          <a:p>
            <a:pPr xmlns:a="http://schemas.openxmlformats.org/drawingml/2006/main" algn="justLow">
              <a:lnSpc>
                <a:spcPct val="120000"/>
              </a:lnSpc>
              <a:bidi/>
            </a:pPr>
            <a:r xmlns:a="http://schemas.openxmlformats.org/drawingml/2006/main">
              <a:rPr lang="ar" sz="2600" dirty="0">
                <a:latin typeface="Times New Roman" pitchFamily="18" charset="0"/>
                <a:cs typeface="Times New Roman" pitchFamily="18" charset="0"/>
              </a:rPr>
              <a:t>الأجهزة المساعدة للأطفال: الكراسي المتحركة الكهربائية والدراجات البخارية لتحسين الحركة، والعكازات، والمشايات، ودعامات الساق لمساعدتهم على المشي</a:t>
            </a:r>
          </a:p>
          <a:p>
            <a:pPr xmlns:a="http://schemas.openxmlformats.org/drawingml/2006/main" lvl="0" algn="justLow">
              <a:lnSpc>
                <a:spcPct val="120000"/>
              </a:lnSpc>
              <a:bidi/>
            </a:pPr>
            <a:r xmlns:a="http://schemas.openxmlformats.org/drawingml/2006/main">
              <a:rPr lang="ar" sz="2600" dirty="0">
                <a:latin typeface="Times New Roman" pitchFamily="18" charset="0"/>
                <a:cs typeface="Times New Roman" pitchFamily="18" charset="0"/>
              </a:rPr>
              <a:t>العلاج الطبيعي</a:t>
            </a:r>
          </a:p>
          <a:p>
            <a:pPr xmlns:a="http://schemas.openxmlformats.org/drawingml/2006/main" lvl="0" algn="justLow">
              <a:lnSpc>
                <a:spcPct val="120000"/>
              </a:lnSpc>
              <a:bidi/>
            </a:pPr>
            <a:r xmlns:a="http://schemas.openxmlformats.org/drawingml/2006/main">
              <a:rPr lang="ar" sz="2600" dirty="0">
                <a:latin typeface="Times New Roman" pitchFamily="18" charset="0"/>
                <a:cs typeface="Times New Roman" pitchFamily="18" charset="0"/>
              </a:rPr>
              <a:t>دعم التنفس باستخدام جهاز التنفس الصناعي والعناية التنفسية</a:t>
            </a:r>
          </a:p>
          <a:p>
            <a:pPr xmlns:a="http://schemas.openxmlformats.org/drawingml/2006/main" lvl="0" algn="justLow">
              <a:lnSpc>
                <a:spcPct val="120000"/>
              </a:lnSpc>
              <a:bidi/>
            </a:pPr>
            <a:r xmlns:a="http://schemas.openxmlformats.org/drawingml/2006/main">
              <a:rPr lang="ar" sz="2600" dirty="0">
                <a:latin typeface="Times New Roman" pitchFamily="18" charset="0"/>
                <a:cs typeface="Times New Roman" pitchFamily="18" charset="0"/>
              </a:rPr>
              <a:t>كلب مدرب خصيصًا للمساعدة في حمل الكتب</a:t>
            </a:r>
          </a:p>
          <a:p>
            <a:pPr xmlns:a="http://schemas.openxmlformats.org/drawingml/2006/main" lvl="0" algn="justLow">
              <a:lnSpc>
                <a:spcPct val="120000"/>
              </a:lnSpc>
              <a:bidi/>
            </a:pPr>
            <a:r xmlns:a="http://schemas.openxmlformats.org/drawingml/2006/main">
              <a:rPr lang="ar" sz="2600" dirty="0">
                <a:latin typeface="Times New Roman" pitchFamily="18" charset="0"/>
                <a:cs typeface="Times New Roman" pitchFamily="18" charset="0"/>
              </a:rPr>
              <a:t>زراعة الخلايا الجذعية الجنينية</a:t>
            </a:r>
          </a:p>
          <a:p>
            <a:pPr lvl="0" algn="justLow">
              <a:lnSpc>
                <a:spcPct val="120000"/>
              </a:lnSpc>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5824229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17638"/>
          </a:xfrm>
        </p:spPr>
        <p:txBody>
          <a:bodyPr>
            <a:noAutofit/>
          </a:bodyPr>
          <a:lstStyle/>
          <a:p>
            <a:br xmlns:a="http://schemas.openxmlformats.org/drawingml/2006/main">
              <a:rPr lang="en-US" sz="5400" b="1" dirty="0">
                <a:solidFill>
                  <a:srgbClr val="C00000"/>
                </a:solidFill>
                <a:latin typeface="Times New Roman" pitchFamily="18" charset="0"/>
                <a:cs typeface="Times New Roman" pitchFamily="18" charset="0"/>
              </a:rPr>
            </a:br>
            <a:r xmlns:a="http://schemas.openxmlformats.org/drawingml/2006/main">
              <a:rPr lang="ar" sz="5400" b="1" dirty="0">
                <a:solidFill>
                  <a:srgbClr val="C00000"/>
                </a:solidFill>
                <a:latin typeface="Times New Roman" pitchFamily="18" charset="0"/>
                <a:cs typeface="Times New Roman" pitchFamily="18" charset="0"/>
              </a:rPr>
              <a:t>مضاعفات مرض دوشين العضلي</a:t>
            </a:r>
            <a:br xmlns:a="http://schemas.openxmlformats.org/drawingml/2006/main">
              <a:rPr lang="en-US" sz="5400" dirty="0">
                <a:solidFill>
                  <a:srgbClr val="C00000"/>
                </a:solidFill>
                <a:latin typeface="Times New Roman" pitchFamily="18" charset="0"/>
                <a:cs typeface="Times New Roman" pitchFamily="18" charset="0"/>
              </a:rPr>
            </a:br>
            <a:endParaRPr xmlns:a="http://schemas.openxmlformats.org/drawingml/2006/main" lang="en-US" sz="5400"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45775" y="1258957"/>
            <a:ext cx="12138990" cy="5446643"/>
          </a:xfrm>
        </p:spPr>
        <p:txBody>
          <a:bodyPr>
            <a:noAutofit/>
          </a:bodyPr>
          <a:lstStyle/>
          <a:p>
            <a:pPr xmlns:a="http://schemas.openxmlformats.org/drawingml/2006/main" lvl="0" algn="justLow">
              <a:lnSpc>
                <a:spcPct val="110000"/>
              </a:lnSpc>
              <a:bidi/>
            </a:pPr>
            <a:r xmlns:a="http://schemas.openxmlformats.org/drawingml/2006/main">
              <a:rPr lang="ar" sz="4000" dirty="0">
                <a:latin typeface="Times New Roman" pitchFamily="18" charset="0"/>
                <a:cs typeface="Times New Roman" pitchFamily="18" charset="0"/>
              </a:rPr>
              <a:t>اعتلال عضلة القلب</a:t>
            </a:r>
          </a:p>
          <a:p>
            <a:pPr xmlns:a="http://schemas.openxmlformats.org/drawingml/2006/main" lvl="0" algn="justLow">
              <a:lnSpc>
                <a:spcPct val="110000"/>
              </a:lnSpc>
              <a:bidi/>
            </a:pPr>
            <a:r xmlns:a="http://schemas.openxmlformats.org/drawingml/2006/main">
              <a:rPr lang="ar" sz="4000" dirty="0">
                <a:latin typeface="Times New Roman" pitchFamily="18" charset="0"/>
                <a:cs typeface="Times New Roman" pitchFamily="18" charset="0"/>
              </a:rPr>
              <a:t>التشوهات</a:t>
            </a:r>
          </a:p>
          <a:p>
            <a:pPr xmlns:a="http://schemas.openxmlformats.org/drawingml/2006/main" lvl="0" algn="justLow">
              <a:lnSpc>
                <a:spcPct val="110000"/>
              </a:lnSpc>
              <a:bidi/>
            </a:pPr>
            <a:r xmlns:a="http://schemas.openxmlformats.org/drawingml/2006/main">
              <a:rPr lang="ar" sz="4000" dirty="0">
                <a:latin typeface="Times New Roman" pitchFamily="18" charset="0"/>
                <a:cs typeface="Times New Roman" pitchFamily="18" charset="0"/>
              </a:rPr>
              <a:t>ضعف عقلي (حد أدنى)</a:t>
            </a:r>
          </a:p>
          <a:p>
            <a:pPr xmlns:a="http://schemas.openxmlformats.org/drawingml/2006/main" lvl="0" algn="justLow">
              <a:lnSpc>
                <a:spcPct val="110000"/>
              </a:lnSpc>
              <a:bidi/>
            </a:pPr>
            <a:r xmlns:a="http://schemas.openxmlformats.org/drawingml/2006/main">
              <a:rPr lang="ar" sz="4000" dirty="0">
                <a:latin typeface="Times New Roman" pitchFamily="18" charset="0"/>
                <a:cs typeface="Times New Roman" pitchFamily="18" charset="0"/>
              </a:rPr>
              <a:t>الإعاقة الدائمة والتقدمية والقدرة على الحركة</a:t>
            </a:r>
          </a:p>
          <a:p>
            <a:pPr xmlns:a="http://schemas.openxmlformats.org/drawingml/2006/main" lvl="0" algn="justLow">
              <a:lnSpc>
                <a:spcPct val="110000"/>
              </a:lnSpc>
              <a:bidi/>
            </a:pPr>
            <a:r xmlns:a="http://schemas.openxmlformats.org/drawingml/2006/main">
              <a:rPr lang="ar" sz="4000" dirty="0">
                <a:latin typeface="Times New Roman" pitchFamily="18" charset="0"/>
                <a:cs typeface="Times New Roman" pitchFamily="18" charset="0"/>
              </a:rPr>
              <a:t>انخفاض القدرة على رعاية الذات</a:t>
            </a:r>
          </a:p>
          <a:p>
            <a:pPr xmlns:a="http://schemas.openxmlformats.org/drawingml/2006/main" lvl="0" algn="justLow">
              <a:lnSpc>
                <a:spcPct val="110000"/>
              </a:lnSpc>
              <a:bidi/>
            </a:pPr>
            <a:r xmlns:a="http://schemas.openxmlformats.org/drawingml/2006/main">
              <a:rPr lang="ar" sz="4000" dirty="0">
                <a:latin typeface="Times New Roman" pitchFamily="18" charset="0"/>
                <a:cs typeface="Times New Roman" pitchFamily="18" charset="0"/>
              </a:rPr>
              <a:t>الالتهاب الرئوي وفشل الجهاز التنفسي</a:t>
            </a:r>
          </a:p>
          <a:p>
            <a:pPr algn="justLow">
              <a:lnSpc>
                <a:spcPct val="110000"/>
              </a:lnSpc>
            </a:pPr>
            <a:endParaRPr lang="en-US" sz="4000" dirty="0">
              <a:latin typeface="Times New Roman" pitchFamily="18" charset="0"/>
              <a:cs typeface="Times New Roman" pitchFamily="18" charset="0"/>
            </a:endParaRPr>
          </a:p>
        </p:txBody>
      </p:sp>
    </p:spTree>
    <p:extLst>
      <p:ext uri="{BB962C8B-B14F-4D97-AF65-F5344CB8AC3E}">
        <p14:creationId xmlns:p14="http://schemas.microsoft.com/office/powerpoint/2010/main" val="40728918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2099234" cy="1126435"/>
          </a:xfrm>
        </p:spPr>
        <p:txBody>
          <a:bodyPr>
            <a:normAutofit/>
          </a:bodyPr>
          <a:lstStyle/>
          <a:p>
            <a:pPr xmlns:a="http://schemas.openxmlformats.org/drawingml/2006/main">
              <a:lnSpc>
                <a:spcPct val="100000"/>
              </a:lnSpc>
              <a:bidi/>
            </a:pPr>
            <a:r xmlns:a="http://schemas.openxmlformats.org/drawingml/2006/main">
              <a:rPr lang="ar" sz="5400" b="1" dirty="0">
                <a:solidFill>
                  <a:srgbClr val="C00000"/>
                </a:solidFill>
                <a:latin typeface="Times New Roman" pitchFamily="18" charset="0"/>
                <a:cs typeface="Times New Roman" pitchFamily="18" charset="0"/>
              </a:rPr>
              <a:t>2) الأطفال المصابون بالتهاب العظم والنقي</a:t>
            </a:r>
            <a:endParaRPr xmlns:a="http://schemas.openxmlformats.org/drawingml/2006/main" lang="en-US"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0" y="1126435"/>
            <a:ext cx="12191999" cy="5731565"/>
          </a:xfrm>
        </p:spPr>
        <p:txBody>
          <a:bodyPr>
            <a:normAutofit fontScale="85000" lnSpcReduction="10000"/>
          </a:bodyPr>
          <a:lstStyle/>
          <a:p>
            <a:pPr xmlns:a="http://schemas.openxmlformats.org/drawingml/2006/main">
              <a:lnSpc>
                <a:spcPct val="120000"/>
              </a:lnSpc>
              <a:bidi/>
            </a:pPr>
            <a:r xmlns:a="http://schemas.openxmlformats.org/drawingml/2006/main">
              <a:rPr lang="ar" sz="4400" dirty="0">
                <a:latin typeface="Times New Roman" pitchFamily="18" charset="0"/>
                <a:cs typeface="Times New Roman" pitchFamily="18" charset="0"/>
              </a:rPr>
              <a:t>هو عبارة عن عدوى شديدة تصيب العظام ونخاع العظام والأنسجة الرخوة المحيطة بها.</a:t>
            </a:r>
          </a:p>
          <a:p>
            <a:pPr xmlns:a="http://schemas.openxmlformats.org/drawingml/2006/main">
              <a:lnSpc>
                <a:spcPct val="120000"/>
              </a:lnSpc>
              <a:bidi/>
            </a:pPr>
            <a:r xmlns:a="http://schemas.openxmlformats.org/drawingml/2006/main">
              <a:rPr lang="ar" sz="4400" u="sng" dirty="0">
                <a:latin typeface="Times New Roman" pitchFamily="18" charset="0"/>
                <a:cs typeface="Times New Roman" pitchFamily="18" charset="0"/>
              </a:rPr>
              <a:t>يحدث بسبب:</a:t>
            </a:r>
          </a:p>
          <a:p>
            <a:pPr xmlns:a="http://schemas.openxmlformats.org/drawingml/2006/main" marL="0" indent="0">
              <a:lnSpc>
                <a:spcPct val="120000"/>
              </a:lnSpc>
              <a:buNone/>
              <a:bidi/>
            </a:pPr>
            <a:r xmlns:a="http://schemas.openxmlformats.org/drawingml/2006/main">
              <a:rPr lang="ar" sz="4400" dirty="0">
                <a:latin typeface="Times New Roman" pitchFamily="18" charset="0"/>
                <a:cs typeface="Times New Roman" pitchFamily="18" charset="0"/>
              </a:rPr>
              <a:t>أ. </a:t>
            </a:r>
            <a:r xmlns:a="http://schemas.openxmlformats.org/drawingml/2006/main">
              <a:rPr lang="ar" sz="4400" b="1" dirty="0">
                <a:latin typeface="Times New Roman" pitchFamily="18" charset="0"/>
                <a:cs typeface="Times New Roman" pitchFamily="18" charset="0"/>
              </a:rPr>
              <a:t>خارجي: </a:t>
            </a:r>
            <a:r xmlns:a="http://schemas.openxmlformats.org/drawingml/2006/main">
              <a:rPr lang="ar" sz="4400" dirty="0">
                <a:latin typeface="Times New Roman" pitchFamily="18" charset="0"/>
                <a:cs typeface="Times New Roman" pitchFamily="18" charset="0"/>
              </a:rPr>
              <a:t>امتداد مباشر من الخارج نتيجة لجرح نافذ، تلوث الكسر المفتوح أثناء الجراحة</a:t>
            </a:r>
          </a:p>
          <a:p>
            <a:pPr xmlns:a="http://schemas.openxmlformats.org/drawingml/2006/main" marL="0" indent="0" algn="justLow">
              <a:lnSpc>
                <a:spcPct val="120000"/>
              </a:lnSpc>
              <a:buNone/>
              <a:bidi/>
            </a:pPr>
            <a:r xmlns:a="http://schemas.openxmlformats.org/drawingml/2006/main">
              <a:rPr lang="ar" sz="4400" b="1" dirty="0">
                <a:latin typeface="Times New Roman" pitchFamily="18" charset="0"/>
                <a:cs typeface="Times New Roman" pitchFamily="18" charset="0"/>
              </a:rPr>
              <a:t>ب. منقولة بالدم </a:t>
            </a:r>
            <a:r xmlns:a="http://schemas.openxmlformats.org/drawingml/2006/main">
              <a:rPr lang="ar" sz="4400" dirty="0">
                <a:latin typeface="Times New Roman" pitchFamily="18" charset="0"/>
                <a:cs typeface="Times New Roman" pitchFamily="18" charset="0"/>
              </a:rPr>
              <a:t>: انتشار الكائن الحي من خلال العدوى السابقة بما في ذلك التهاب الجهاز التنفسي العلوي </a:t>
            </a:r>
            <a:r xmlns:a="http://schemas.openxmlformats.org/drawingml/2006/main">
              <a:rPr lang="ar" sz="4400" dirty="0" err="1">
                <a:latin typeface="Times New Roman" pitchFamily="18" charset="0"/>
                <a:cs typeface="Times New Roman" pitchFamily="18" charset="0"/>
              </a:rPr>
              <a:t>والتهاب اللوزتين</a:t>
            </a:r>
            <a:r xmlns:a="http://schemas.openxmlformats.org/drawingml/2006/main">
              <a:rPr lang="ar" sz="4400" dirty="0">
                <a:latin typeface="Times New Roman" pitchFamily="18" charset="0"/>
                <a:cs typeface="Times New Roman" pitchFamily="18" charset="0"/>
              </a:rPr>
              <a:t>  </a:t>
            </a:r>
          </a:p>
          <a:p>
            <a:pPr xmlns:a="http://schemas.openxmlformats.org/drawingml/2006/main" algn="justLow">
              <a:lnSpc>
                <a:spcPct val="120000"/>
              </a:lnSpc>
              <a:bidi/>
            </a:pPr>
            <a:r xmlns:a="http://schemas.openxmlformats.org/drawingml/2006/main">
              <a:rPr lang="ar" sz="4400" dirty="0">
                <a:latin typeface="Times New Roman" pitchFamily="18" charset="0"/>
                <a:cs typeface="Times New Roman" pitchFamily="18" charset="0"/>
              </a:rPr>
              <a:t>تحدث في أي عمر ولكنها تحدث غالبًا في سن 4-14 عامًا.</a:t>
            </a:r>
          </a:p>
          <a:p>
            <a:pPr marL="0" indent="0" algn="ctr">
              <a:lnSpc>
                <a:spcPct val="120000"/>
              </a:lnSpc>
              <a:buNone/>
            </a:pPr>
            <a:endParaRPr lang="en-US" sz="4400" dirty="0">
              <a:latin typeface="Times New Roman" pitchFamily="18" charset="0"/>
              <a:cs typeface="Times New Roman" pitchFamily="18" charset="0"/>
            </a:endParaRPr>
          </a:p>
        </p:txBody>
      </p:sp>
    </p:spTree>
    <p:extLst>
      <p:ext uri="{BB962C8B-B14F-4D97-AF65-F5344CB8AC3E}">
        <p14:creationId xmlns:p14="http://schemas.microsoft.com/office/powerpoint/2010/main" val="5878641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76200"/>
            <a:ext cx="8839200" cy="1341438"/>
          </a:xfrm>
        </p:spPr>
        <p:txBody>
          <a:bodyPr>
            <a:noAutofit/>
          </a:bodyPr>
          <a:lstStyle/>
          <a:p>
            <a:br xmlns:a="http://schemas.openxmlformats.org/drawingml/2006/main">
              <a:rPr lang="en-US" sz="5400" b="1" dirty="0">
                <a:solidFill>
                  <a:srgbClr val="C00000"/>
                </a:solidFill>
                <a:latin typeface="Times New Roman" pitchFamily="18" charset="0"/>
                <a:cs typeface="Times New Roman" pitchFamily="18" charset="0"/>
              </a:rPr>
            </a:br>
            <a:r xmlns:a="http://schemas.openxmlformats.org/drawingml/2006/main">
              <a:rPr lang="ar" sz="5400" b="1" dirty="0">
                <a:solidFill>
                  <a:srgbClr val="C00000"/>
                </a:solidFill>
                <a:latin typeface="Times New Roman" pitchFamily="18" charset="0"/>
                <a:cs typeface="Times New Roman" pitchFamily="18" charset="0"/>
              </a:rPr>
              <a:t>أسباب التهاب العظم والنقي</a:t>
            </a:r>
            <a:br xmlns:a="http://schemas.openxmlformats.org/drawingml/2006/main">
              <a:rPr lang="en-US" sz="5400" dirty="0">
                <a:solidFill>
                  <a:srgbClr val="C00000"/>
                </a:solidFill>
                <a:latin typeface="Times New Roman" pitchFamily="18" charset="0"/>
                <a:cs typeface="Times New Roman" pitchFamily="18" charset="0"/>
              </a:rPr>
            </a:br>
            <a:endParaRPr xmlns:a="http://schemas.openxmlformats.org/drawingml/2006/main" lang="en-US" sz="5400"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357809" y="1600200"/>
            <a:ext cx="11436626" cy="5029200"/>
          </a:xfrm>
        </p:spPr>
        <p:txBody>
          <a:bodyPr>
            <a:normAutofit/>
          </a:bodyPr>
          <a:lstStyle/>
          <a:p>
            <a:pPr xmlns:a="http://schemas.openxmlformats.org/drawingml/2006/main" marL="0" indent="0" algn="ctr">
              <a:lnSpc>
                <a:spcPct val="100000"/>
              </a:lnSpc>
              <a:buNone/>
              <a:bidi/>
            </a:pPr>
            <a:r xmlns:a="http://schemas.openxmlformats.org/drawingml/2006/main">
              <a:rPr lang="ar" sz="4800" dirty="0">
                <a:latin typeface="Times New Roman" pitchFamily="18" charset="0"/>
                <a:cs typeface="Times New Roman" pitchFamily="18" charset="0"/>
              </a:rPr>
              <a:t>الكائنات الحية الدقيقة المسببة للعدوى الأكثر شيوعًا هي:</a:t>
            </a:r>
          </a:p>
          <a:p>
            <a:pPr xmlns:a="http://schemas.openxmlformats.org/drawingml/2006/main" marL="0" indent="0" algn="ctr">
              <a:lnSpc>
                <a:spcPct val="100000"/>
              </a:lnSpc>
              <a:buNone/>
              <a:bidi/>
            </a:pPr>
            <a:r xmlns:a="http://schemas.openxmlformats.org/drawingml/2006/main">
              <a:rPr lang="ar" sz="4800" dirty="0">
                <a:latin typeface="Times New Roman" pitchFamily="18" charset="0"/>
                <a:cs typeface="Times New Roman" pitchFamily="18" charset="0"/>
              </a:rPr>
              <a:t>1- المكورات العنقودية </a:t>
            </a:r>
            <a:r xmlns:a="http://schemas.openxmlformats.org/drawingml/2006/main">
              <a:rPr lang="ar" sz="4800" dirty="0" err="1">
                <a:latin typeface="Times New Roman" pitchFamily="18" charset="0"/>
                <a:cs typeface="Times New Roman" pitchFamily="18" charset="0"/>
              </a:rPr>
              <a:t>الذهبية </a:t>
            </a:r>
            <a:r xmlns:a="http://schemas.openxmlformats.org/drawingml/2006/main">
              <a:rPr lang="ar" sz="4800" dirty="0">
                <a:latin typeface="Times New Roman" pitchFamily="18" charset="0"/>
                <a:cs typeface="Times New Roman" pitchFamily="18" charset="0"/>
              </a:rPr>
              <a:t>عند الأطفال أكبر من 5 سنوات.</a:t>
            </a:r>
          </a:p>
          <a:p>
            <a:pPr xmlns:a="http://schemas.openxmlformats.org/drawingml/2006/main" marL="0" indent="0" algn="ctr">
              <a:lnSpc>
                <a:spcPct val="100000"/>
              </a:lnSpc>
              <a:buNone/>
              <a:bidi/>
            </a:pPr>
            <a:r xmlns:a="http://schemas.openxmlformats.org/drawingml/2006/main">
              <a:rPr lang="ar" sz="4800" dirty="0">
                <a:latin typeface="Times New Roman" pitchFamily="18" charset="0"/>
                <a:cs typeface="Times New Roman" pitchFamily="18" charset="0"/>
              </a:rPr>
              <a:t>2- المستدمية النزلية: في الأطفال الأصغر سنا</a:t>
            </a:r>
          </a:p>
        </p:txBody>
      </p:sp>
    </p:spTree>
    <p:extLst>
      <p:ext uri="{BB962C8B-B14F-4D97-AF65-F5344CB8AC3E}">
        <p14:creationId xmlns:p14="http://schemas.microsoft.com/office/powerpoint/2010/main" val="29432311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6017"/>
            <a:ext cx="12192000" cy="6751983"/>
          </a:xfrm>
        </p:spPr>
        <p:txBody>
          <a:bodyPr>
            <a:normAutofit fontScale="92500" lnSpcReduction="20000"/>
          </a:bodyPr>
          <a:lstStyle/>
          <a:p>
            <a:pPr xmlns:a="http://schemas.openxmlformats.org/drawingml/2006/main" marL="0" indent="0" algn="ctr">
              <a:lnSpc>
                <a:spcPct val="100000"/>
              </a:lnSpc>
              <a:buNone/>
              <a:bidi/>
            </a:pPr>
            <a:r xmlns:a="http://schemas.openxmlformats.org/drawingml/2006/main">
              <a:rPr lang="ar" sz="4800" b="1" dirty="0">
                <a:solidFill>
                  <a:srgbClr val="C00000"/>
                </a:solidFill>
                <a:latin typeface="Times New Roman" pitchFamily="18" charset="0"/>
                <a:cs typeface="Times New Roman" pitchFamily="18" charset="0"/>
              </a:rPr>
              <a:t>المظاهر الجهازية لالتهاب العظم والنقي </a:t>
            </a:r>
            <a:r xmlns:a="http://schemas.openxmlformats.org/drawingml/2006/main">
              <a:rPr lang="ar" sz="4800" dirty="0">
                <a:latin typeface="Times New Roman" pitchFamily="18" charset="0"/>
                <a:cs typeface="Times New Roman" pitchFamily="18" charset="0"/>
              </a:rPr>
              <a:t>:</a:t>
            </a:r>
          </a:p>
          <a:p>
            <a:pPr xmlns:a="http://schemas.openxmlformats.org/drawingml/2006/main" marL="0" indent="0">
              <a:lnSpc>
                <a:spcPct val="100000"/>
              </a:lnSpc>
              <a:buNone/>
              <a:bidi/>
            </a:pPr>
            <a:r xmlns:a="http://schemas.openxmlformats.org/drawingml/2006/main">
              <a:rPr lang="ar" sz="3600" dirty="0">
                <a:latin typeface="Times New Roman" pitchFamily="18" charset="0"/>
                <a:cs typeface="Times New Roman" pitchFamily="18" charset="0"/>
              </a:rPr>
              <a:t> حمى وقشعريرة</a:t>
            </a:r>
          </a:p>
          <a:p>
            <a:pPr xmlns:a="http://schemas.openxmlformats.org/drawingml/2006/main" marL="0" indent="0">
              <a:lnSpc>
                <a:spcPct val="100000"/>
              </a:lnSpc>
              <a:buNone/>
              <a:bidi/>
            </a:pPr>
            <a:r xmlns:a="http://schemas.openxmlformats.org/drawingml/2006/main">
              <a:rPr lang="ar" sz="3600" dirty="0">
                <a:latin typeface="Times New Roman" pitchFamily="18" charset="0"/>
                <a:cs typeface="Times New Roman" pitchFamily="18" charset="0"/>
              </a:rPr>
              <a:t> التعرق الليلي،</a:t>
            </a:r>
          </a:p>
          <a:p>
            <a:pPr xmlns:a="http://schemas.openxmlformats.org/drawingml/2006/main" marL="0" indent="0">
              <a:lnSpc>
                <a:spcPct val="100000"/>
              </a:lnSpc>
              <a:buNone/>
              <a:bidi/>
            </a:pPr>
            <a:r xmlns:a="http://schemas.openxmlformats.org/drawingml/2006/main">
              <a:rPr lang="ar" sz="3600" dirty="0">
                <a:latin typeface="Times New Roman" pitchFamily="18" charset="0"/>
                <a:cs typeface="Times New Roman" pitchFamily="18" charset="0"/>
              </a:rPr>
              <a:t> الأرق، والضيق</a:t>
            </a:r>
          </a:p>
          <a:p>
            <a:pPr xmlns:a="http://schemas.openxmlformats.org/drawingml/2006/main" marL="0" indent="0">
              <a:lnSpc>
                <a:spcPct val="100000"/>
              </a:lnSpc>
              <a:buNone/>
              <a:bidi/>
            </a:pPr>
            <a:r xmlns:a="http://schemas.openxmlformats.org/drawingml/2006/main">
              <a:rPr lang="ar" sz="3600" dirty="0">
                <a:latin typeface="Times New Roman" pitchFamily="18" charset="0"/>
                <a:cs typeface="Times New Roman" pitchFamily="18" charset="0"/>
              </a:rPr>
              <a:t> الغثيان،</a:t>
            </a:r>
          </a:p>
          <a:p>
            <a:pPr xmlns:a="http://schemas.openxmlformats.org/drawingml/2006/main" algn="ctr">
              <a:lnSpc>
                <a:spcPct val="100000"/>
              </a:lnSpc>
              <a:bidi/>
            </a:pPr>
            <a:r xmlns:a="http://schemas.openxmlformats.org/drawingml/2006/main">
              <a:rPr lang="ar" sz="4800" b="1" dirty="0">
                <a:solidFill>
                  <a:srgbClr val="C00000"/>
                </a:solidFill>
                <a:latin typeface="Times New Roman" pitchFamily="18" charset="0"/>
                <a:cs typeface="Times New Roman" pitchFamily="18" charset="0"/>
              </a:rPr>
              <a:t>تشمل المظاهر المحلية ما يلي:</a:t>
            </a:r>
          </a:p>
          <a:p>
            <a:pPr xmlns:a="http://schemas.openxmlformats.org/drawingml/2006/main">
              <a:lnSpc>
                <a:spcPct val="100000"/>
              </a:lnSpc>
              <a:bidi/>
            </a:pPr>
            <a:r xmlns:a="http://schemas.openxmlformats.org/drawingml/2006/main">
              <a:rPr lang="ar" sz="3600" dirty="0">
                <a:latin typeface="Times New Roman" pitchFamily="18" charset="0"/>
                <a:cs typeface="Times New Roman" pitchFamily="18" charset="0"/>
              </a:rPr>
              <a:t>آلام العظام المستمرة التي لا تخف مع الراحة وتزداد سوءًا مع النشاط</a:t>
            </a:r>
          </a:p>
          <a:p>
            <a:r xmlns:a="http://schemas.openxmlformats.org/drawingml/2006/main">
              <a:rPr lang="ar" sz="3600" dirty="0">
                <a:latin typeface="Times New Roman" pitchFamily="18" charset="0"/>
                <a:cs typeface="Times New Roman" pitchFamily="18" charset="0"/>
              </a:rPr>
              <a:t>تورم</a:t>
            </a:r>
          </a:p>
          <a:p>
            <a:r xmlns:a="http://schemas.openxmlformats.org/drawingml/2006/main">
              <a:rPr lang="ar" sz="3600" dirty="0">
                <a:latin typeface="Times New Roman" pitchFamily="18" charset="0"/>
                <a:cs typeface="Times New Roman" pitchFamily="18" charset="0"/>
              </a:rPr>
              <a:t>الرقة</a:t>
            </a:r>
          </a:p>
          <a:p>
            <a:r xmlns:a="http://schemas.openxmlformats.org/drawingml/2006/main">
              <a:rPr lang="ar" sz="3600" dirty="0">
                <a:latin typeface="Times New Roman" pitchFamily="18" charset="0"/>
                <a:cs typeface="Times New Roman" pitchFamily="18" charset="0"/>
              </a:rPr>
              <a:t>الدفء في موقع العدوى</a:t>
            </a:r>
          </a:p>
          <a:p>
            <a:r xmlns:a="http://schemas.openxmlformats.org/drawingml/2006/main">
              <a:rPr lang="ar" sz="3600" dirty="0">
                <a:latin typeface="Times New Roman" pitchFamily="18" charset="0"/>
                <a:cs typeface="Times New Roman" pitchFamily="18" charset="0"/>
              </a:rPr>
              <a:t>تقييد حركة الجزء المصاب</a:t>
            </a:r>
          </a:p>
          <a:p>
            <a:pPr marL="0" indent="0">
              <a:lnSpc>
                <a:spcPct val="100000"/>
              </a:lnSpc>
              <a:buNone/>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6400717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583" y="0"/>
            <a:ext cx="11516139" cy="1417638"/>
          </a:xfrm>
        </p:spPr>
        <p:txBody>
          <a:bodyPr>
            <a:noAutofit/>
          </a:bodyPr>
          <a:lstStyle/>
          <a:p>
            <a:br xmlns:a="http://schemas.openxmlformats.org/drawingml/2006/main">
              <a:rPr lang="en-US" sz="4800" b="1" dirty="0">
                <a:solidFill>
                  <a:srgbClr val="C00000"/>
                </a:solidFill>
                <a:latin typeface="Times New Roman" pitchFamily="18" charset="0"/>
                <a:cs typeface="Times New Roman" pitchFamily="18" charset="0"/>
              </a:rPr>
            </a:br>
            <a:r xmlns:a="http://schemas.openxmlformats.org/drawingml/2006/main">
              <a:rPr lang="ar" sz="4800" b="1" dirty="0">
                <a:solidFill>
                  <a:srgbClr val="C00000"/>
                </a:solidFill>
                <a:latin typeface="Times New Roman" pitchFamily="18" charset="0"/>
                <a:cs typeface="Times New Roman" pitchFamily="18" charset="0"/>
              </a:rPr>
              <a:t>دراسات تشخيصية لمرض التهاب العظم والنقي</a:t>
            </a:r>
            <a:br xmlns:a="http://schemas.openxmlformats.org/drawingml/2006/main">
              <a:rPr lang="en-US" sz="4800" dirty="0">
                <a:solidFill>
                  <a:srgbClr val="C00000"/>
                </a:solidFill>
                <a:latin typeface="Times New Roman" pitchFamily="18" charset="0"/>
                <a:cs typeface="Times New Roman" pitchFamily="18" charset="0"/>
              </a:rPr>
            </a:br>
            <a:endParaRPr xmlns:a="http://schemas.openxmlformats.org/drawingml/2006/main" lang="en-US" sz="4800"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85530" y="1417638"/>
            <a:ext cx="11834192" cy="5440362"/>
          </a:xfrm>
        </p:spPr>
        <p:txBody>
          <a:bodyPr>
            <a:noAutofit/>
          </a:bodyPr>
          <a:lstStyle/>
          <a:p>
            <a:pPr xmlns:a="http://schemas.openxmlformats.org/drawingml/2006/main" lvl="0" algn="justLow">
              <a:lnSpc>
                <a:spcPct val="110000"/>
              </a:lnSpc>
              <a:bidi/>
            </a:pPr>
            <a:r xmlns:a="http://schemas.openxmlformats.org/drawingml/2006/main">
              <a:rPr lang="ar" sz="3600" dirty="0">
                <a:latin typeface="Times New Roman" pitchFamily="18" charset="0"/>
                <a:cs typeface="Times New Roman" pitchFamily="18" charset="0"/>
              </a:rPr>
              <a:t>خزعة العظام أو الأنسجة الرخوة</a:t>
            </a:r>
          </a:p>
          <a:p>
            <a:pPr xmlns:a="http://schemas.openxmlformats.org/drawingml/2006/main" lvl="0" algn="justLow">
              <a:lnSpc>
                <a:spcPct val="110000"/>
              </a:lnSpc>
              <a:bidi/>
            </a:pPr>
            <a:r xmlns:a="http://schemas.openxmlformats.org/drawingml/2006/main">
              <a:rPr lang="ar" sz="3600" dirty="0">
                <a:latin typeface="Times New Roman" pitchFamily="18" charset="0"/>
                <a:cs typeface="Times New Roman" pitchFamily="18" charset="0"/>
              </a:rPr>
              <a:t>مزرعة الدم، تعداد الدم الكامل، معدل ترسيب كريات الدم الحمراء مرتفع.</a:t>
            </a:r>
          </a:p>
          <a:p>
            <a:pPr xmlns:a="http://schemas.openxmlformats.org/drawingml/2006/main" lvl="0" algn="justLow">
              <a:lnSpc>
                <a:spcPct val="110000"/>
              </a:lnSpc>
              <a:bidi/>
            </a:pPr>
            <a:r xmlns:a="http://schemas.openxmlformats.org/drawingml/2006/main">
              <a:rPr lang="ar" sz="3600" dirty="0">
                <a:latin typeface="Times New Roman" pitchFamily="18" charset="0"/>
                <a:cs typeface="Times New Roman" pitchFamily="18" charset="0"/>
              </a:rPr>
              <a:t>مزارع الجروح</a:t>
            </a:r>
          </a:p>
          <a:p>
            <a:pPr xmlns:a="http://schemas.openxmlformats.org/drawingml/2006/main" lvl="0" algn="justLow">
              <a:lnSpc>
                <a:spcPct val="110000"/>
              </a:lnSpc>
              <a:bidi/>
            </a:pPr>
            <a:r xmlns:a="http://schemas.openxmlformats.org/drawingml/2006/main">
              <a:rPr lang="ar" sz="3600" dirty="0">
                <a:latin typeface="Times New Roman" pitchFamily="18" charset="0"/>
                <a:cs typeface="Times New Roman" pitchFamily="18" charset="0"/>
              </a:rPr>
              <a:t>التصوير بالرنين المغناطيسي (MRI)</a:t>
            </a:r>
          </a:p>
          <a:p>
            <a:pPr xmlns:a="http://schemas.openxmlformats.org/drawingml/2006/main" lvl="0" algn="justLow">
              <a:lnSpc>
                <a:spcPct val="110000"/>
              </a:lnSpc>
              <a:bidi/>
            </a:pPr>
            <a:r xmlns:a="http://schemas.openxmlformats.org/drawingml/2006/main">
              <a:rPr lang="ar" sz="3600" dirty="0">
                <a:latin typeface="Times New Roman" pitchFamily="18" charset="0"/>
                <a:cs typeface="Times New Roman" pitchFamily="18" charset="0"/>
              </a:rPr>
              <a:t>فحوصات التصوير المقطعي المحوسب (CT)</a:t>
            </a:r>
          </a:p>
          <a:p>
            <a:pPr algn="justLow">
              <a:lnSpc>
                <a:spcPct val="110000"/>
              </a:lnSpc>
            </a:pP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24291409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17638"/>
          </a:xfrm>
        </p:spPr>
        <p:txBody>
          <a:bodyPr>
            <a:noAutofit/>
          </a:bodyPr>
          <a:lstStyle/>
          <a:p>
            <a:br xmlns:a="http://schemas.openxmlformats.org/drawingml/2006/main">
              <a:rPr lang="en-US" sz="5400" b="1" dirty="0">
                <a:solidFill>
                  <a:srgbClr val="C00000"/>
                </a:solidFill>
                <a:latin typeface="Times New Roman" pitchFamily="18" charset="0"/>
                <a:cs typeface="Times New Roman" pitchFamily="18" charset="0"/>
              </a:rPr>
            </a:br>
            <a:r xmlns:a="http://schemas.openxmlformats.org/drawingml/2006/main">
              <a:rPr lang="ar" sz="5400" b="1" dirty="0">
                <a:solidFill>
                  <a:srgbClr val="C00000"/>
                </a:solidFill>
                <a:latin typeface="Times New Roman" pitchFamily="18" charset="0"/>
                <a:cs typeface="Times New Roman" pitchFamily="18" charset="0"/>
              </a:rPr>
              <a:t>علاج التهاب العظم والنقي</a:t>
            </a:r>
            <a:br xmlns:a="http://schemas.openxmlformats.org/drawingml/2006/main">
              <a:rPr lang="en-US" sz="5400" dirty="0">
                <a:solidFill>
                  <a:srgbClr val="C00000"/>
                </a:solidFill>
                <a:latin typeface="Times New Roman" pitchFamily="18" charset="0"/>
                <a:cs typeface="Times New Roman" pitchFamily="18" charset="0"/>
              </a:rPr>
            </a:br>
            <a:endParaRPr xmlns:a="http://schemas.openxmlformats.org/drawingml/2006/main" lang="en-US" sz="5400"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0" y="1417638"/>
            <a:ext cx="12192000" cy="5287962"/>
          </a:xfrm>
        </p:spPr>
        <p:txBody>
          <a:bodyPr>
            <a:normAutofit/>
          </a:bodyPr>
          <a:lstStyle/>
          <a:p>
            <a:pPr xmlns:a="http://schemas.openxmlformats.org/drawingml/2006/main" lvl="0">
              <a:lnSpc>
                <a:spcPct val="100000"/>
              </a:lnSpc>
              <a:bidi/>
            </a:pPr>
            <a:r xmlns:a="http://schemas.openxmlformats.org/drawingml/2006/main">
              <a:rPr lang="ar" sz="4400" dirty="0">
                <a:latin typeface="Times New Roman" pitchFamily="18" charset="0"/>
                <a:cs typeface="Times New Roman" pitchFamily="18" charset="0"/>
              </a:rPr>
              <a:t>المضاد الحيوي الوريدي (IV):</a:t>
            </a:r>
          </a:p>
          <a:p>
            <a:pPr xmlns:a="http://schemas.openxmlformats.org/drawingml/2006/main" lvl="0">
              <a:lnSpc>
                <a:spcPct val="100000"/>
              </a:lnSpc>
              <a:bidi/>
            </a:pPr>
            <a:r xmlns:a="http://schemas.openxmlformats.org/drawingml/2006/main">
              <a:rPr lang="ar" sz="4400" dirty="0">
                <a:latin typeface="Times New Roman" pitchFamily="18" charset="0"/>
                <a:cs typeface="Times New Roman" pitchFamily="18" charset="0"/>
              </a:rPr>
              <a:t>يتضمن العلاج الجراحي لمرض التهاب العظم المزمن إزالة الأنسجة قليلة الأوعية الدموية والعظام الميتة.</a:t>
            </a:r>
          </a:p>
          <a:p>
            <a:pPr algn="ctr">
              <a:lnSpc>
                <a:spcPct val="100000"/>
              </a:lnSpc>
            </a:pPr>
            <a:endParaRPr lang="en-US" sz="4400" dirty="0">
              <a:latin typeface="Times New Roman" pitchFamily="18" charset="0"/>
              <a:cs typeface="Times New Roman" pitchFamily="18" charset="0"/>
            </a:endParaRPr>
          </a:p>
        </p:txBody>
      </p:sp>
    </p:spTree>
    <p:extLst>
      <p:ext uri="{BB962C8B-B14F-4D97-AF65-F5344CB8AC3E}">
        <p14:creationId xmlns:p14="http://schemas.microsoft.com/office/powerpoint/2010/main" val="18749745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8991600" cy="1417638"/>
          </a:xfrm>
        </p:spPr>
        <p:txBody>
          <a:bodyPr>
            <a:noAutofit/>
          </a:bodyPr>
          <a:lstStyle/>
          <a:p>
            <a:br xmlns:a="http://schemas.openxmlformats.org/drawingml/2006/main">
              <a:rPr lang="en-US" sz="4800" b="1" dirty="0">
                <a:solidFill>
                  <a:srgbClr val="C00000"/>
                </a:solidFill>
                <a:latin typeface="Times New Roman" pitchFamily="18" charset="0"/>
                <a:cs typeface="Times New Roman" pitchFamily="18" charset="0"/>
              </a:rPr>
            </a:br>
            <a:r xmlns:a="http://schemas.openxmlformats.org/drawingml/2006/main">
              <a:rPr lang="ar" sz="4800" b="1" dirty="0">
                <a:solidFill>
                  <a:srgbClr val="C00000"/>
                </a:solidFill>
                <a:latin typeface="Times New Roman" pitchFamily="18" charset="0"/>
                <a:cs typeface="Times New Roman" pitchFamily="18" charset="0"/>
              </a:rPr>
              <a:t>مضاعفات التهاب العظم والنقي</a:t>
            </a:r>
            <a:br xmlns:a="http://schemas.openxmlformats.org/drawingml/2006/main">
              <a:rPr lang="en-US" sz="4800" dirty="0">
                <a:solidFill>
                  <a:srgbClr val="C00000"/>
                </a:solidFill>
                <a:latin typeface="Times New Roman" pitchFamily="18" charset="0"/>
                <a:cs typeface="Times New Roman" pitchFamily="18" charset="0"/>
              </a:rPr>
            </a:br>
            <a:endParaRPr xmlns:a="http://schemas.openxmlformats.org/drawingml/2006/main" lang="en-US" sz="4800"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19269" y="1600200"/>
            <a:ext cx="11410121" cy="5105400"/>
          </a:xfrm>
        </p:spPr>
        <p:txBody>
          <a:bodyPr/>
          <a:lstStyle/>
          <a:p>
            <a:pPr xmlns:a="http://schemas.openxmlformats.org/drawingml/2006/main" lvl="0" algn="justLow">
              <a:lnSpc>
                <a:spcPct val="100000"/>
              </a:lnSpc>
              <a:buFont typeface="Wingdings" pitchFamily="2" charset="2"/>
              <a:buChar char="§"/>
              <a:bidi/>
            </a:pPr>
            <a:r xmlns:a="http://schemas.openxmlformats.org/drawingml/2006/main">
              <a:rPr lang="ar" sz="4800" dirty="0">
                <a:latin typeface="Times New Roman" pitchFamily="18" charset="0"/>
                <a:cs typeface="Times New Roman" pitchFamily="18" charset="0"/>
              </a:rPr>
              <a:t>تعفن الدم</a:t>
            </a:r>
          </a:p>
          <a:p>
            <a:pPr xmlns:a="http://schemas.openxmlformats.org/drawingml/2006/main" lvl="0" algn="justLow">
              <a:lnSpc>
                <a:spcPct val="100000"/>
              </a:lnSpc>
              <a:buFont typeface="Wingdings" pitchFamily="2" charset="2"/>
              <a:buChar char="§"/>
              <a:bidi/>
            </a:pPr>
            <a:r xmlns:a="http://schemas.openxmlformats.org/drawingml/2006/main">
              <a:rPr lang="ar" sz="4800" dirty="0">
                <a:latin typeface="Times New Roman" pitchFamily="18" charset="0"/>
                <a:cs typeface="Times New Roman" pitchFamily="18" charset="0"/>
              </a:rPr>
              <a:t>التهاب المفاصل الإنتاني</a:t>
            </a:r>
          </a:p>
          <a:p>
            <a:pPr xmlns:a="http://schemas.openxmlformats.org/drawingml/2006/main" lvl="0" algn="justLow">
              <a:lnSpc>
                <a:spcPct val="100000"/>
              </a:lnSpc>
              <a:buFont typeface="Wingdings" pitchFamily="2" charset="2"/>
              <a:buChar char="§"/>
              <a:bidi/>
            </a:pPr>
            <a:r xmlns:a="http://schemas.openxmlformats.org/drawingml/2006/main">
              <a:rPr lang="ar" sz="4800" dirty="0">
                <a:latin typeface="Times New Roman" pitchFamily="18" charset="0"/>
                <a:cs typeface="Times New Roman" pitchFamily="18" charset="0"/>
              </a:rPr>
              <a:t>كسور مرضية،</a:t>
            </a:r>
          </a:p>
          <a:p>
            <a:pPr xmlns:a="http://schemas.openxmlformats.org/drawingml/2006/main" lvl="0" algn="justLow">
              <a:lnSpc>
                <a:spcPct val="100000"/>
              </a:lnSpc>
              <a:buFont typeface="Wingdings" pitchFamily="2" charset="2"/>
              <a:buChar char="§"/>
              <a:bidi/>
            </a:pPr>
            <a:r xmlns:a="http://schemas.openxmlformats.org/drawingml/2006/main">
              <a:rPr lang="ar" sz="4800" dirty="0">
                <a:latin typeface="Times New Roman" pitchFamily="18" charset="0"/>
                <a:cs typeface="Times New Roman" pitchFamily="18" charset="0"/>
              </a:rPr>
              <a:t>داء النشواني: وهو عبارة عن تراكم غير طبيعي لبروتين النشواني في الأنسجة والأعضاء.</a:t>
            </a:r>
          </a:p>
          <a:p>
            <a:pPr marL="0" indent="0" algn="justLow">
              <a:lnSpc>
                <a:spcPct val="100000"/>
              </a:lnSpc>
              <a:buNone/>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1975492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017" y="0"/>
            <a:ext cx="11900453" cy="1417638"/>
          </a:xfrm>
        </p:spPr>
        <p:txBody>
          <a:bodyPr>
            <a:noAutofit/>
          </a:bodyPr>
          <a:lstStyle/>
          <a:p>
            <a:pPr xmlns:a="http://schemas.openxmlformats.org/drawingml/2006/main" algn="ctr">
              <a:bidi/>
            </a:pPr>
            <a:br xmlns:a="http://schemas.openxmlformats.org/drawingml/2006/main">
              <a:rPr lang="en-US" sz="4800" b="1" dirty="0">
                <a:solidFill>
                  <a:srgbClr val="C00000"/>
                </a:solidFill>
                <a:latin typeface="Times New Roman" pitchFamily="18" charset="0"/>
                <a:cs typeface="Times New Roman" pitchFamily="18" charset="0"/>
              </a:rPr>
            </a:br>
            <a:r xmlns:a="http://schemas.openxmlformats.org/drawingml/2006/main">
              <a:rPr lang="ar" b="1" dirty="0">
                <a:solidFill>
                  <a:srgbClr val="C00000"/>
                </a:solidFill>
                <a:latin typeface="Times New Roman" pitchFamily="18" charset="0"/>
                <a:cs typeface="Times New Roman" pitchFamily="18" charset="0"/>
              </a:rPr>
              <a:t>3) القدم الحنفاء (القدم </a:t>
            </a:r>
            <a:r xmlns:a="http://schemas.openxmlformats.org/drawingml/2006/main">
              <a:rPr lang="ar" b="1" dirty="0" err="1">
                <a:solidFill>
                  <a:srgbClr val="C00000"/>
                </a:solidFill>
                <a:latin typeface="Times New Roman" pitchFamily="18" charset="0"/>
                <a:cs typeface="Times New Roman" pitchFamily="18" charset="0"/>
              </a:rPr>
              <a:t>الحنفاء الخلقية </a:t>
            </a:r>
            <a:r xmlns:a="http://schemas.openxmlformats.org/drawingml/2006/main">
              <a:rPr lang="ar" b="1" dirty="0">
                <a:solidFill>
                  <a:srgbClr val="C00000"/>
                </a:solidFill>
                <a:latin typeface="Times New Roman" pitchFamily="18" charset="0"/>
                <a:cs typeface="Times New Roman" pitchFamily="18" charset="0"/>
              </a:rPr>
              <a:t>)</a:t>
            </a:r>
            <a:br xmlns:a="http://schemas.openxmlformats.org/drawingml/2006/main">
              <a:rPr lang="en-US" dirty="0">
                <a:solidFill>
                  <a:srgbClr val="C00000"/>
                </a:solidFill>
                <a:latin typeface="Times New Roman" pitchFamily="18" charset="0"/>
                <a:cs typeface="Times New Roman" pitchFamily="18" charset="0"/>
              </a:rPr>
            </a:br>
            <a:endParaRPr xmlns:a="http://schemas.openxmlformats.org/drawingml/2006/main" lang="en-US" sz="4800"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06017" y="1600200"/>
            <a:ext cx="12085983" cy="5257800"/>
          </a:xfrm>
        </p:spPr>
        <p:txBody>
          <a:bodyPr>
            <a:normAutofit/>
          </a:bodyPr>
          <a:lstStyle/>
          <a:p>
            <a:pPr xmlns:a="http://schemas.openxmlformats.org/drawingml/2006/main" lvl="0">
              <a:lnSpc>
                <a:spcPct val="110000"/>
              </a:lnSpc>
              <a:buFont typeface="Wingdings" panose="05000000000000000000" pitchFamily="2" charset="2"/>
              <a:buChar char="v"/>
              <a:bidi/>
            </a:pPr>
            <a:r xmlns:a="http://schemas.openxmlformats.org/drawingml/2006/main">
              <a:rPr lang="ar" sz="3600" dirty="0">
                <a:latin typeface="Times New Roman" pitchFamily="18" charset="0"/>
                <a:cs typeface="Times New Roman" pitchFamily="18" charset="0"/>
              </a:rPr>
              <a:t>يلتوي أحد القدمين أو كليهما والكاحلين إلى وضع غير طبيعي عند الولادة.</a:t>
            </a:r>
          </a:p>
          <a:p>
            <a:pPr xmlns:a="http://schemas.openxmlformats.org/drawingml/2006/main" lvl="0">
              <a:lnSpc>
                <a:spcPct val="110000"/>
              </a:lnSpc>
              <a:buFont typeface="Wingdings" panose="05000000000000000000" pitchFamily="2" charset="2"/>
              <a:buChar char="v"/>
              <a:bidi/>
            </a:pPr>
            <a:r xmlns:a="http://schemas.openxmlformats.org/drawingml/2006/main">
              <a:rPr lang="ar" sz="3600" dirty="0">
                <a:latin typeface="Times New Roman" pitchFamily="18" charset="0"/>
                <a:cs typeface="Times New Roman" pitchFamily="18" charset="0"/>
              </a:rPr>
              <a:t>القدم الحنفاء غير مؤلمة عند الأطفال</a:t>
            </a:r>
          </a:p>
          <a:p>
            <a:pPr xmlns:a="http://schemas.openxmlformats.org/drawingml/2006/main">
              <a:lnSpc>
                <a:spcPct val="100000"/>
              </a:lnSpc>
              <a:buFont typeface="Wingdings" panose="05000000000000000000" pitchFamily="2" charset="2"/>
              <a:buChar char="v"/>
              <a:bidi/>
            </a:pPr>
            <a:r xmlns:a="http://schemas.openxmlformats.org/drawingml/2006/main">
              <a:rPr lang="ar" sz="3600" b="1" dirty="0">
                <a:solidFill>
                  <a:srgbClr val="C00000"/>
                </a:solidFill>
                <a:latin typeface="Times New Roman" pitchFamily="18" charset="0"/>
                <a:cs typeface="Times New Roman" pitchFamily="18" charset="0"/>
              </a:rPr>
              <a:t>أسباب القدم الحنفاء الخلقية</a:t>
            </a:r>
          </a:p>
          <a:p>
            <a:pPr xmlns:a="http://schemas.openxmlformats.org/drawingml/2006/main">
              <a:lnSpc>
                <a:spcPct val="100000"/>
              </a:lnSpc>
              <a:buFont typeface="Wingdings" panose="05000000000000000000" pitchFamily="2" charset="2"/>
              <a:buChar char="ü"/>
              <a:bidi/>
            </a:pPr>
            <a:r xmlns:a="http://schemas.openxmlformats.org/drawingml/2006/main">
              <a:rPr lang="ar" sz="3600" dirty="0">
                <a:latin typeface="Times New Roman" pitchFamily="18" charset="0"/>
                <a:cs typeface="Times New Roman" pitchFamily="18" charset="0"/>
              </a:rPr>
              <a:t>مجهول</a:t>
            </a:r>
          </a:p>
          <a:p>
            <a:pPr xmlns:a="http://schemas.openxmlformats.org/drawingml/2006/main" algn="justLow">
              <a:lnSpc>
                <a:spcPct val="100000"/>
              </a:lnSpc>
              <a:buFont typeface="Wingdings" panose="05000000000000000000" pitchFamily="2" charset="2"/>
              <a:buChar char="ü"/>
              <a:bidi/>
            </a:pPr>
            <a:r xmlns:a="http://schemas.openxmlformats.org/drawingml/2006/main">
              <a:rPr lang="ar" sz="3600" dirty="0">
                <a:latin typeface="Times New Roman" pitchFamily="18" charset="0"/>
                <a:cs typeface="Times New Roman" pitchFamily="18" charset="0"/>
              </a:rPr>
              <a:t>العوامل المسببة للتشوهات</a:t>
            </a:r>
          </a:p>
          <a:p>
            <a:pPr xmlns:a="http://schemas.openxmlformats.org/drawingml/2006/main" algn="justLow">
              <a:lnSpc>
                <a:spcPct val="100000"/>
              </a:lnSpc>
              <a:buFont typeface="Wingdings" panose="05000000000000000000" pitchFamily="2" charset="2"/>
              <a:buChar char="ü"/>
              <a:bidi/>
            </a:pPr>
            <a:r xmlns:a="http://schemas.openxmlformats.org/drawingml/2006/main">
              <a:rPr lang="ar" sz="3600" dirty="0">
                <a:latin typeface="Times New Roman" pitchFamily="18" charset="0"/>
                <a:cs typeface="Times New Roman" pitchFamily="18" charset="0"/>
              </a:rPr>
              <a:t>الارتباطات الجينية</a:t>
            </a:r>
          </a:p>
          <a:p>
            <a:pPr algn="justLow">
              <a:lnSpc>
                <a:spcPct val="110000"/>
              </a:lnSpc>
            </a:pP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3487753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521" y="0"/>
            <a:ext cx="11820939" cy="1417638"/>
          </a:xfrm>
        </p:spPr>
        <p:txBody>
          <a:bodyPr>
            <a:normAutofit fontScale="90000"/>
          </a:bodyPr>
          <a:lstStyle/>
          <a:p>
            <a:pPr xmlns:a="http://schemas.openxmlformats.org/drawingml/2006/main" algn="ctr">
              <a:bidi/>
            </a:pPr>
            <a:br xmlns:a="http://schemas.openxmlformats.org/drawingml/2006/main">
              <a:rPr lang="en-US" b="1" dirty="0">
                <a:latin typeface="Times New Roman" pitchFamily="18" charset="0"/>
                <a:cs typeface="Times New Roman" pitchFamily="18" charset="0"/>
              </a:rPr>
            </a:br>
            <a:r xmlns:a="http://schemas.openxmlformats.org/drawingml/2006/main">
              <a:rPr lang="ar" b="1" dirty="0">
                <a:latin typeface="Times New Roman" pitchFamily="18" charset="0"/>
                <a:cs typeface="Times New Roman" pitchFamily="18" charset="0"/>
              </a:rPr>
              <a:t>1) </a:t>
            </a:r>
            <a:r xmlns:a="http://schemas.openxmlformats.org/drawingml/2006/main">
              <a:rPr lang="ar" b="1" dirty="0">
                <a:solidFill>
                  <a:srgbClr val="C00000"/>
                </a:solidFill>
                <a:latin typeface="Times New Roman" pitchFamily="18" charset="0"/>
                <a:cs typeface="Times New Roman" pitchFamily="18" charset="0"/>
              </a:rPr>
              <a:t>الأطفال المصابون بالتهاب المفاصل الروماتويدي الشبابي (JRA)</a:t>
            </a:r>
            <a:br xmlns:a="http://schemas.openxmlformats.org/drawingml/2006/main">
              <a:rPr lang="en-US" dirty="0">
                <a:solidFill>
                  <a:srgbClr val="C00000"/>
                </a:solidFill>
                <a:latin typeface="Times New Roman" pitchFamily="18" charset="0"/>
                <a:cs typeface="Times New Roman" pitchFamily="18" charset="0"/>
              </a:rPr>
            </a:br>
            <a:endParaRPr xmlns:a="http://schemas.openxmlformats.org/drawingml/2006/main" lang="en-US"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0" y="1600200"/>
            <a:ext cx="12099235" cy="5257800"/>
          </a:xfrm>
        </p:spPr>
        <p:txBody>
          <a:bodyPr>
            <a:normAutofit/>
          </a:bodyPr>
          <a:lstStyle/>
          <a:p>
            <a:pPr xmlns:a="http://schemas.openxmlformats.org/drawingml/2006/main" lvl="0">
              <a:lnSpc>
                <a:spcPct val="120000"/>
              </a:lnSpc>
              <a:buFont typeface="Wingdings" pitchFamily="2" charset="2"/>
              <a:buChar char="§"/>
              <a:bidi/>
            </a:pPr>
            <a:r xmlns:a="http://schemas.openxmlformats.org/drawingml/2006/main">
              <a:rPr lang="ar" sz="4400" dirty="0">
                <a:latin typeface="Times New Roman" pitchFamily="18" charset="0"/>
                <a:cs typeface="Times New Roman" pitchFamily="18" charset="0"/>
              </a:rPr>
              <a:t>التهاب المفاصل الروماتويدي الشبابي هو مرض مناعي ذاتي جهازي حيث يهاجم الجهاز المناعي في الجسم الأنسجة الضامة في الجسم السليمة ويدمرها.</a:t>
            </a:r>
          </a:p>
          <a:p>
            <a:pPr xmlns:a="http://schemas.openxmlformats.org/drawingml/2006/main" algn="justLow">
              <a:lnSpc>
                <a:spcPct val="120000"/>
              </a:lnSpc>
              <a:bidi/>
            </a:pPr>
            <a:r xmlns:a="http://schemas.openxmlformats.org/drawingml/2006/main">
              <a:rPr lang="ar" sz="4400" dirty="0">
                <a:latin typeface="Times New Roman" pitchFamily="18" charset="0"/>
                <a:cs typeface="Times New Roman" pitchFamily="18" charset="0"/>
              </a:rPr>
              <a:t>يحدث التهاب المفاصل الروماتويدي الشبابي في سن أقل من 16 عامًا</a:t>
            </a:r>
          </a:p>
          <a:p>
            <a:pPr xmlns:a="http://schemas.openxmlformats.org/drawingml/2006/main" algn="justLow">
              <a:lnSpc>
                <a:spcPct val="120000"/>
              </a:lnSpc>
              <a:bidi/>
            </a:pPr>
            <a:r xmlns:a="http://schemas.openxmlformats.org/drawingml/2006/main">
              <a:rPr lang="ar" sz="4400" dirty="0">
                <a:latin typeface="Times New Roman" pitchFamily="18" charset="0"/>
                <a:cs typeface="Times New Roman" pitchFamily="18" charset="0"/>
              </a:rPr>
              <a:t>مدة مرض التهاب المفاصل الروماتويدي الشبابي &gt; 6 أسابيع</a:t>
            </a:r>
          </a:p>
          <a:p>
            <a:pPr marL="0" indent="0" algn="justLow">
              <a:lnSpc>
                <a:spcPct val="120000"/>
              </a:lnSpc>
              <a:buNone/>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9273537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8915400" cy="1417638"/>
          </a:xfrm>
        </p:spPr>
        <p:txBody>
          <a:bodyPr>
            <a:noAutofit/>
          </a:bodyPr>
          <a:lstStyle/>
          <a:p>
            <a:br xmlns:a="http://schemas.openxmlformats.org/drawingml/2006/main">
              <a:rPr lang="en-US" sz="4800" b="1" dirty="0">
                <a:solidFill>
                  <a:srgbClr val="C00000"/>
                </a:solidFill>
                <a:latin typeface="Times New Roman" pitchFamily="18" charset="0"/>
                <a:cs typeface="Times New Roman" pitchFamily="18" charset="0"/>
              </a:rPr>
            </a:br>
            <a:r xmlns:a="http://schemas.openxmlformats.org/drawingml/2006/main">
              <a:rPr lang="ar" sz="4800" b="1" dirty="0">
                <a:solidFill>
                  <a:srgbClr val="C00000"/>
                </a:solidFill>
                <a:latin typeface="Times New Roman" pitchFamily="18" charset="0"/>
                <a:cs typeface="Times New Roman" pitchFamily="18" charset="0"/>
              </a:rPr>
              <a:t>أوضاع مختلفة لتشوهات القدم الحنفاء</a:t>
            </a:r>
            <a:br xmlns:a="http://schemas.openxmlformats.org/drawingml/2006/main">
              <a:rPr lang="en-US" sz="4800" dirty="0">
                <a:solidFill>
                  <a:srgbClr val="C00000"/>
                </a:solidFill>
                <a:latin typeface="Times New Roman" pitchFamily="18" charset="0"/>
                <a:cs typeface="Times New Roman" pitchFamily="18" charset="0"/>
              </a:rPr>
            </a:br>
            <a:endParaRPr xmlns:a="http://schemas.openxmlformats.org/drawingml/2006/main" lang="en-US" sz="4800"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45773" y="1600200"/>
            <a:ext cx="8401879" cy="5257800"/>
          </a:xfrm>
        </p:spPr>
        <p:txBody>
          <a:bodyPr>
            <a:normAutofit lnSpcReduction="10000"/>
          </a:bodyPr>
          <a:lstStyle/>
          <a:p>
            <a:pPr xmlns:a="http://schemas.openxmlformats.org/drawingml/2006/main" marL="742950" lvl="0" indent="-742950" algn="justLow">
              <a:lnSpc>
                <a:spcPct val="110000"/>
              </a:lnSpc>
              <a:buFont typeface="+mj-lt"/>
              <a:buAutoNum type="alphaLcPeriod"/>
              <a:bidi/>
            </a:pPr>
            <a:r xmlns:a="http://schemas.openxmlformats.org/drawingml/2006/main">
              <a:rPr lang="ar" sz="3600" dirty="0" err="1">
                <a:latin typeface="Times New Roman" pitchFamily="18" charset="0"/>
                <a:cs typeface="Times New Roman" pitchFamily="18" charset="0"/>
              </a:rPr>
              <a:t>طليب</a:t>
            </a:r>
            <a:r xmlns:a="http://schemas.openxmlformats.org/drawingml/2006/main">
              <a:rPr lang="ar" sz="3600" dirty="0">
                <a:latin typeface="Times New Roman" pitchFamily="18" charset="0"/>
                <a:cs typeface="Times New Roman" pitchFamily="18" charset="0"/>
              </a:rPr>
              <a:t> </a:t>
            </a:r>
            <a:r xmlns:a="http://schemas.openxmlformats.org/drawingml/2006/main">
              <a:rPr lang="ar" sz="3600" dirty="0" err="1">
                <a:latin typeface="Times New Roman" pitchFamily="18" charset="0"/>
                <a:cs typeface="Times New Roman" pitchFamily="18" charset="0"/>
              </a:rPr>
              <a:t>التقوس </a:t>
            </a:r>
            <a:r xmlns:a="http://schemas.openxmlformats.org/drawingml/2006/main">
              <a:rPr lang="ar" sz="3600" dirty="0">
                <a:latin typeface="Times New Roman" pitchFamily="18" charset="0"/>
                <a:cs typeface="Times New Roman" pitchFamily="18" charset="0"/>
              </a:rPr>
              <a:t>: انقلاب أو انحناء إلى الداخل.</a:t>
            </a:r>
          </a:p>
          <a:p>
            <a:pPr xmlns:a="http://schemas.openxmlformats.org/drawingml/2006/main" marL="742950" lvl="0" indent="-742950" algn="justLow">
              <a:lnSpc>
                <a:spcPct val="110000"/>
              </a:lnSpc>
              <a:buFont typeface="+mj-lt"/>
              <a:buAutoNum type="alphaLcPeriod"/>
              <a:bidi/>
            </a:pPr>
            <a:r xmlns:a="http://schemas.openxmlformats.org/drawingml/2006/main">
              <a:rPr lang="ar" sz="3600" dirty="0" err="1">
                <a:latin typeface="Times New Roman" pitchFamily="18" charset="0"/>
                <a:cs typeface="Times New Roman" pitchFamily="18" charset="0"/>
              </a:rPr>
              <a:t>ثني </a:t>
            </a:r>
            <a:r xmlns:a="http://schemas.openxmlformats.org/drawingml/2006/main">
              <a:rPr lang="ar" sz="3600" dirty="0">
                <a:latin typeface="Times New Roman" pitchFamily="18" charset="0"/>
                <a:cs typeface="Times New Roman" pitchFamily="18" charset="0"/>
              </a:rPr>
              <a:t>الإبهام: انعكاس أو انحناء للخارج</a:t>
            </a:r>
          </a:p>
          <a:p>
            <a:pPr xmlns:a="http://schemas.openxmlformats.org/drawingml/2006/main" marL="742950" lvl="0" indent="-742950" algn="justLow">
              <a:lnSpc>
                <a:spcPct val="110000"/>
              </a:lnSpc>
              <a:buFont typeface="+mj-lt"/>
              <a:buAutoNum type="alphaLcPeriod"/>
              <a:bidi/>
            </a:pPr>
            <a:r xmlns:a="http://schemas.openxmlformats.org/drawingml/2006/main">
              <a:rPr lang="ar" sz="3600" dirty="0" err="1">
                <a:latin typeface="Times New Roman" pitchFamily="18" charset="0"/>
                <a:cs typeface="Times New Roman" pitchFamily="18" charset="0"/>
              </a:rPr>
              <a:t>القدم </a:t>
            </a:r>
            <a:r xmlns:a="http://schemas.openxmlformats.org/drawingml/2006/main">
              <a:rPr lang="ar" sz="3600" dirty="0">
                <a:latin typeface="Times New Roman" pitchFamily="18" charset="0"/>
                <a:cs typeface="Times New Roman" pitchFamily="18" charset="0"/>
              </a:rPr>
              <a:t>: انثناء أخمصي تكون فيه أصابع القدم أقل من الكعب.</a:t>
            </a:r>
          </a:p>
          <a:p>
            <a:pPr xmlns:a="http://schemas.openxmlformats.org/drawingml/2006/main" marL="742950" lvl="0" indent="-742950" algn="justLow">
              <a:lnSpc>
                <a:spcPct val="110000"/>
              </a:lnSpc>
              <a:buFont typeface="+mj-lt"/>
              <a:buAutoNum type="alphaLcPeriod"/>
              <a:bidi/>
            </a:pPr>
            <a:r xmlns:a="http://schemas.openxmlformats.org/drawingml/2006/main">
              <a:rPr lang="ar" sz="3600" dirty="0" err="1">
                <a:latin typeface="Times New Roman" pitchFamily="18" charset="0"/>
                <a:cs typeface="Times New Roman" pitchFamily="18" charset="0"/>
              </a:rPr>
              <a:t>طليب</a:t>
            </a:r>
            <a:r xmlns:a="http://schemas.openxmlformats.org/drawingml/2006/main">
              <a:rPr lang="ar" sz="3600" dirty="0">
                <a:latin typeface="Times New Roman" pitchFamily="18" charset="0"/>
                <a:cs typeface="Times New Roman" pitchFamily="18" charset="0"/>
              </a:rPr>
              <a:t> </a:t>
            </a:r>
            <a:r xmlns:a="http://schemas.openxmlformats.org/drawingml/2006/main">
              <a:rPr lang="ar" sz="3600" dirty="0" err="1">
                <a:latin typeface="Times New Roman" pitchFamily="18" charset="0"/>
                <a:cs typeface="Times New Roman" pitchFamily="18" charset="0"/>
              </a:rPr>
              <a:t>الكعب </a:t>
            </a:r>
            <a:r xmlns:a="http://schemas.openxmlformats.org/drawingml/2006/main">
              <a:rPr lang="ar" sz="3600" dirty="0">
                <a:latin typeface="Times New Roman" pitchFamily="18" charset="0"/>
                <a:cs typeface="Times New Roman" pitchFamily="18" charset="0"/>
              </a:rPr>
              <a:t>: </a:t>
            </a:r>
            <a:r xmlns:a="http://schemas.openxmlformats.org/drawingml/2006/main">
              <a:rPr lang="ar" sz="3600" dirty="0" err="1">
                <a:latin typeface="Times New Roman" pitchFamily="18" charset="0"/>
                <a:cs typeface="Times New Roman" pitchFamily="18" charset="0"/>
              </a:rPr>
              <a:t>الالتواء الظهري </a:t>
            </a:r>
            <a:r xmlns:a="http://schemas.openxmlformats.org/drawingml/2006/main">
              <a:rPr lang="ar" sz="3600" dirty="0">
                <a:latin typeface="Times New Roman" pitchFamily="18" charset="0"/>
                <a:cs typeface="Times New Roman" pitchFamily="18" charset="0"/>
              </a:rPr>
              <a:t>، حيث تكون أصابع القدم أعلى من الكعب.</a:t>
            </a:r>
          </a:p>
          <a:p>
            <a:pPr algn="justLow">
              <a:lnSpc>
                <a:spcPct val="110000"/>
              </a:lnSpc>
            </a:pPr>
            <a:endParaRPr lang="en-US" dirty="0">
              <a:latin typeface="Times New Roman" pitchFamily="18" charset="0"/>
              <a:cs typeface="Times New Roman" pitchFamily="18" charset="0"/>
            </a:endParaRPr>
          </a:p>
        </p:txBody>
      </p:sp>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93427" y="1417638"/>
            <a:ext cx="33528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39612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1847443" cy="1417638"/>
          </a:xfrm>
        </p:spPr>
        <p:txBody>
          <a:bodyPr>
            <a:noAutofit/>
          </a:bodyPr>
          <a:lstStyle/>
          <a:p>
            <a:br xmlns:a="http://schemas.openxmlformats.org/drawingml/2006/main">
              <a:rPr lang="en-US" sz="4800" b="1" dirty="0">
                <a:solidFill>
                  <a:srgbClr val="C00000"/>
                </a:solidFill>
                <a:latin typeface="Times New Roman" pitchFamily="18" charset="0"/>
                <a:cs typeface="Times New Roman" pitchFamily="18" charset="0"/>
              </a:rPr>
            </a:br>
            <a:r xmlns:a="http://schemas.openxmlformats.org/drawingml/2006/main">
              <a:rPr lang="ar" sz="4800" b="1" dirty="0">
                <a:solidFill>
                  <a:srgbClr val="C00000"/>
                </a:solidFill>
                <a:latin typeface="Times New Roman" pitchFamily="18" charset="0"/>
                <a:cs typeface="Times New Roman" pitchFamily="18" charset="0"/>
              </a:rPr>
              <a:t>إجراءات تشخيص القدم الحنفاء</a:t>
            </a:r>
            <a:br xmlns:a="http://schemas.openxmlformats.org/drawingml/2006/main">
              <a:rPr lang="en-US" sz="4800" dirty="0">
                <a:solidFill>
                  <a:srgbClr val="C00000"/>
                </a:solidFill>
                <a:latin typeface="Times New Roman" pitchFamily="18" charset="0"/>
                <a:cs typeface="Times New Roman" pitchFamily="18" charset="0"/>
              </a:rPr>
            </a:br>
            <a:endParaRPr xmlns:a="http://schemas.openxmlformats.org/drawingml/2006/main" lang="en-US" sz="4800"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0" y="1094787"/>
            <a:ext cx="12192000" cy="5650570"/>
          </a:xfrm>
        </p:spPr>
        <p:txBody>
          <a:bodyPr>
            <a:normAutofit/>
          </a:bodyPr>
          <a:lstStyle/>
          <a:p>
            <a:pPr xmlns:a="http://schemas.openxmlformats.org/drawingml/2006/main" lvl="0" algn="justLow">
              <a:lnSpc>
                <a:spcPct val="100000"/>
              </a:lnSpc>
              <a:bidi/>
            </a:pPr>
            <a:r xmlns:a="http://schemas.openxmlformats.org/drawingml/2006/main">
              <a:rPr lang="ar" sz="3600" dirty="0">
                <a:latin typeface="Times New Roman" pitchFamily="18" charset="0"/>
                <a:cs typeface="Times New Roman" pitchFamily="18" charset="0"/>
              </a:rPr>
              <a:t>الموجات فوق الصوتية</a:t>
            </a:r>
          </a:p>
          <a:p>
            <a:pPr xmlns:a="http://schemas.openxmlformats.org/drawingml/2006/main" lvl="0" algn="justLow">
              <a:lnSpc>
                <a:spcPct val="100000"/>
              </a:lnSpc>
              <a:bidi/>
            </a:pPr>
            <a:r xmlns:a="http://schemas.openxmlformats.org/drawingml/2006/main">
              <a:rPr lang="ar" sz="3600" dirty="0">
                <a:latin typeface="Times New Roman" pitchFamily="18" charset="0"/>
                <a:cs typeface="Times New Roman" pitchFamily="18" charset="0"/>
              </a:rPr>
              <a:t>الأشعة السينية</a:t>
            </a:r>
          </a:p>
          <a:p>
            <a:pPr xmlns:a="http://schemas.openxmlformats.org/drawingml/2006/main" lvl="0" algn="justLow">
              <a:lnSpc>
                <a:spcPct val="100000"/>
              </a:lnSpc>
              <a:bidi/>
            </a:pPr>
            <a:r xmlns:a="http://schemas.openxmlformats.org/drawingml/2006/main">
              <a:rPr lang="ar" sz="3600" dirty="0">
                <a:latin typeface="Times New Roman" pitchFamily="18" charset="0"/>
                <a:cs typeface="Times New Roman" pitchFamily="18" charset="0"/>
              </a:rPr>
              <a:t>التصوير المقطعي المحوسب</a:t>
            </a:r>
          </a:p>
          <a:p>
            <a:pPr xmlns:a="http://schemas.openxmlformats.org/drawingml/2006/main" marL="0" indent="0">
              <a:lnSpc>
                <a:spcPct val="100000"/>
              </a:lnSpc>
              <a:buNone/>
              <a:bidi/>
            </a:pPr>
            <a:r xmlns:a="http://schemas.openxmlformats.org/drawingml/2006/main">
              <a:rPr lang="ar" sz="4800" b="1" dirty="0">
                <a:solidFill>
                  <a:srgbClr val="C00000"/>
                </a:solidFill>
                <a:latin typeface="Times New Roman" pitchFamily="18" charset="0"/>
                <a:cs typeface="Times New Roman" pitchFamily="18" charset="0"/>
              </a:rPr>
              <a:t>علاج القدم الحنفاء</a:t>
            </a:r>
            <a:endParaRPr xmlns:a="http://schemas.openxmlformats.org/drawingml/2006/main" lang="en-US" sz="2800" dirty="0">
              <a:solidFill>
                <a:srgbClr val="C00000"/>
              </a:solidFill>
              <a:latin typeface="Times New Roman" pitchFamily="18" charset="0"/>
              <a:cs typeface="Times New Roman" pitchFamily="18" charset="0"/>
            </a:endParaRPr>
          </a:p>
          <a:p>
            <a:pPr xmlns:a="http://schemas.openxmlformats.org/drawingml/2006/main">
              <a:lnSpc>
                <a:spcPct val="100000"/>
              </a:lnSpc>
              <a:bidi/>
            </a:pPr>
            <a:r xmlns:a="http://schemas.openxmlformats.org/drawingml/2006/main">
              <a:rPr lang="ar" sz="3600" dirty="0">
                <a:latin typeface="Times New Roman" pitchFamily="18" charset="0"/>
                <a:cs typeface="Times New Roman" pitchFamily="18" charset="0"/>
              </a:rPr>
              <a:t>التمدد والصب ( </a:t>
            </a:r>
            <a:r xmlns:a="http://schemas.openxmlformats.org/drawingml/2006/main">
              <a:rPr lang="ar" sz="3600" dirty="0">
                <a:latin typeface="Times New Roman" pitchFamily="18" charset="0"/>
                <a:cs typeface="Times New Roman" pitchFamily="18" charset="0"/>
              </a:rPr>
              <a:t>طريقة </a:t>
            </a:r>
            <a:r xmlns:a="http://schemas.openxmlformats.org/drawingml/2006/main">
              <a:rPr lang="ar" sz="3600" dirty="0" err="1">
                <a:latin typeface="Times New Roman" pitchFamily="18" charset="0"/>
                <a:cs typeface="Times New Roman" pitchFamily="18" charset="0"/>
              </a:rPr>
              <a:t>بونسيتي )</a:t>
            </a:r>
          </a:p>
          <a:p>
            <a:pPr xmlns:a="http://schemas.openxmlformats.org/drawingml/2006/main" lvl="0">
              <a:lnSpc>
                <a:spcPct val="100000"/>
              </a:lnSpc>
              <a:bidi/>
            </a:pPr>
            <a:r xmlns:a="http://schemas.openxmlformats.org/drawingml/2006/main">
              <a:rPr lang="ar" sz="3600" dirty="0">
                <a:latin typeface="Times New Roman" pitchFamily="18" charset="0"/>
                <a:cs typeface="Times New Roman" pitchFamily="18" charset="0"/>
              </a:rPr>
              <a:t>التمدد واللصق (الطريقة الفرنسية)</a:t>
            </a:r>
          </a:p>
          <a:p>
            <a:pPr xmlns:a="http://schemas.openxmlformats.org/drawingml/2006/main" lvl="0">
              <a:lnSpc>
                <a:spcPct val="100000"/>
              </a:lnSpc>
              <a:bidi/>
            </a:pPr>
            <a:r xmlns:a="http://schemas.openxmlformats.org/drawingml/2006/main">
              <a:rPr lang="ar" sz="3600" dirty="0">
                <a:latin typeface="Times New Roman" pitchFamily="18" charset="0"/>
                <a:cs typeface="Times New Roman" pitchFamily="18" charset="0"/>
              </a:rPr>
              <a:t>جراحة</a:t>
            </a:r>
          </a:p>
          <a:p>
            <a:pPr xmlns:a="http://schemas.openxmlformats.org/drawingml/2006/main" lvl="0">
              <a:lnSpc>
                <a:spcPct val="100000"/>
              </a:lnSpc>
              <a:bidi/>
            </a:pPr>
            <a:r xmlns:a="http://schemas.openxmlformats.org/drawingml/2006/main">
              <a:rPr lang="ar" sz="3600" dirty="0">
                <a:latin typeface="Times New Roman" pitchFamily="18" charset="0"/>
                <a:cs typeface="Times New Roman" pitchFamily="18" charset="0"/>
              </a:rPr>
              <a:t>دعامة</a:t>
            </a:r>
          </a:p>
          <a:p>
            <a:pPr algn="justLow">
              <a:lnSpc>
                <a:spcPct val="100000"/>
              </a:lnSpc>
            </a:pPr>
            <a:endParaRPr lang="en-US" dirty="0">
              <a:latin typeface="Times New Roman" pitchFamily="18" charset="0"/>
              <a:cs typeface="Times New Roman" pitchFamily="18" charset="0"/>
            </a:endParaRPr>
          </a:p>
        </p:txBody>
      </p:sp>
      <p:pic>
        <p:nvPicPr>
          <p:cNvPr id="4" name="Picture 3">
            <a:extLst>
              <a:ext uri="{FF2B5EF4-FFF2-40B4-BE49-F238E27FC236}">
                <a16:creationId xmlns:a16="http://schemas.microsoft.com/office/drawing/2014/main" id="{C4D893F6-8908-4090-A58D-E0DD7DA9CA2C}"/>
              </a:ext>
            </a:extLst>
          </p:cNvPr>
          <p:cNvPicPr>
            <a:picLocks noChangeAspect="1"/>
          </p:cNvPicPr>
          <p:nvPr/>
        </p:nvPicPr>
        <p:blipFill>
          <a:blip r:embed="rId2"/>
          <a:stretch>
            <a:fillRect/>
          </a:stretch>
        </p:blipFill>
        <p:spPr>
          <a:xfrm>
            <a:off x="7752522" y="1094788"/>
            <a:ext cx="4439478" cy="5603842"/>
          </a:xfrm>
          <a:prstGeom prst="rect">
            <a:avLst/>
          </a:prstGeom>
        </p:spPr>
      </p:pic>
    </p:spTree>
    <p:extLst>
      <p:ext uri="{BB962C8B-B14F-4D97-AF65-F5344CB8AC3E}">
        <p14:creationId xmlns:p14="http://schemas.microsoft.com/office/powerpoint/2010/main" val="28623118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765" y="225288"/>
            <a:ext cx="12298018" cy="1192350"/>
          </a:xfrm>
        </p:spPr>
        <p:txBody>
          <a:bodyPr>
            <a:noAutofit/>
          </a:bodyPr>
          <a:lstStyle/>
          <a:p>
            <a:pPr xmlns:a="http://schemas.openxmlformats.org/drawingml/2006/main" algn="ctr">
              <a:lnSpc>
                <a:spcPct val="120000"/>
              </a:lnSpc>
              <a:bidi/>
            </a:pPr>
            <a:br xmlns:a="http://schemas.openxmlformats.org/drawingml/2006/main">
              <a:rPr lang="en-US" sz="3600" b="1" dirty="0">
                <a:latin typeface="Times New Roman" pitchFamily="18" charset="0"/>
                <a:cs typeface="Times New Roman" pitchFamily="18" charset="0"/>
              </a:rPr>
            </a:br>
            <a:br xmlns:a="http://schemas.openxmlformats.org/drawingml/2006/main">
              <a:rPr lang="en-US" sz="3600" b="1" dirty="0">
                <a:latin typeface="Times New Roman" pitchFamily="18" charset="0"/>
                <a:cs typeface="Times New Roman" pitchFamily="18" charset="0"/>
              </a:rPr>
            </a:br>
            <a:r xmlns:a="http://schemas.openxmlformats.org/drawingml/2006/main">
              <a:rPr lang="ar" sz="3600" b="1" dirty="0">
                <a:latin typeface="Times New Roman" pitchFamily="18" charset="0"/>
                <a:cs typeface="Times New Roman" pitchFamily="18" charset="0"/>
              </a:rPr>
              <a:t>4) الأطفال الذين يعانون من </a:t>
            </a:r>
            <a:r xmlns:a="http://schemas.openxmlformats.org/drawingml/2006/main">
              <a:rPr lang="ar" sz="3600" b="1" dirty="0">
                <a:solidFill>
                  <a:srgbClr val="C00000"/>
                </a:solidFill>
                <a:latin typeface="Times New Roman" pitchFamily="18" charset="0"/>
                <a:cs typeface="Times New Roman" pitchFamily="18" charset="0"/>
              </a:rPr>
              <a:t>خلل التنسج النمائي للورك (DDH) </a:t>
            </a:r>
            <a:br xmlns:a="http://schemas.openxmlformats.org/drawingml/2006/main">
              <a:rPr lang="en-US" sz="3600" dirty="0">
                <a:solidFill>
                  <a:srgbClr val="C00000"/>
                </a:solidFill>
                <a:latin typeface="Times New Roman" pitchFamily="18" charset="0"/>
                <a:cs typeface="Times New Roman" pitchFamily="18" charset="0"/>
              </a:rPr>
            </a:br>
            <a:r xmlns:a="http://schemas.openxmlformats.org/drawingml/2006/main">
              <a:rPr lang="ar" sz="3600" b="1" dirty="0">
                <a:solidFill>
                  <a:srgbClr val="C00000"/>
                </a:solidFill>
                <a:latin typeface="Times New Roman" pitchFamily="18" charset="0"/>
                <a:cs typeface="Times New Roman" pitchFamily="18" charset="0"/>
              </a:rPr>
              <a:t>خلل التنسج الوركي الخلقي (CDH </a:t>
            </a:r>
            <a:r xmlns:a="http://schemas.openxmlformats.org/drawingml/2006/main">
              <a:rPr lang="ar" sz="3600" b="1" dirty="0">
                <a:latin typeface="Times New Roman" pitchFamily="18" charset="0"/>
                <a:cs typeface="Times New Roman" pitchFamily="18" charset="0"/>
              </a:rPr>
              <a:t>)</a:t>
            </a:r>
            <a:br xmlns:a="http://schemas.openxmlformats.org/drawingml/2006/main">
              <a:rPr lang="en-US" sz="3600" dirty="0">
                <a:latin typeface="Times New Roman" pitchFamily="18" charset="0"/>
                <a:cs typeface="Times New Roman" pitchFamily="18" charset="0"/>
              </a:rPr>
            </a:br>
            <a:br xmlns:a="http://schemas.openxmlformats.org/drawingml/2006/main">
              <a:rPr lang="en-US" sz="3600" b="1" dirty="0">
                <a:latin typeface="Times New Roman" pitchFamily="18" charset="0"/>
                <a:cs typeface="Times New Roman" pitchFamily="18" charset="0"/>
              </a:rPr>
            </a:br>
            <a:endParaRPr xmlns:a="http://schemas.openxmlformats.org/drawingml/2006/main" lang="en-US" sz="3600" dirty="0">
              <a:latin typeface="Times New Roman" pitchFamily="18" charset="0"/>
              <a:cs typeface="Times New Roman" pitchFamily="18" charset="0"/>
            </a:endParaRPr>
          </a:p>
        </p:txBody>
      </p:sp>
      <p:sp>
        <p:nvSpPr>
          <p:cNvPr id="3" name="Content Placeholder 2"/>
          <p:cNvSpPr>
            <a:spLocks noGrp="1"/>
          </p:cNvSpPr>
          <p:nvPr>
            <p:ph idx="1"/>
          </p:nvPr>
        </p:nvSpPr>
        <p:spPr>
          <a:xfrm>
            <a:off x="92765" y="1537252"/>
            <a:ext cx="12099235" cy="5320748"/>
          </a:xfrm>
        </p:spPr>
        <p:txBody>
          <a:bodyPr>
            <a:normAutofit/>
          </a:bodyPr>
          <a:lstStyle/>
          <a:p>
            <a:pPr xmlns:a="http://schemas.openxmlformats.org/drawingml/2006/main" algn="justLow">
              <a:lnSpc>
                <a:spcPct val="120000"/>
              </a:lnSpc>
              <a:bidi/>
            </a:pPr>
            <a:r xmlns:a="http://schemas.openxmlformats.org/drawingml/2006/main">
              <a:rPr lang="ar" sz="3600" dirty="0">
                <a:latin typeface="Times New Roman" pitchFamily="18" charset="0"/>
                <a:cs typeface="Times New Roman" pitchFamily="18" charset="0"/>
              </a:rPr>
              <a:t>DDH رأس عظم الفخذ لا يقع بعمق كافٍ داخل الحُق وينزلق للخارج عند الحركة</a:t>
            </a:r>
          </a:p>
          <a:p>
            <a:pPr xmlns:a="http://schemas.openxmlformats.org/drawingml/2006/main" lvl="0" algn="justLow">
              <a:lnSpc>
                <a:spcPct val="120000"/>
              </a:lnSpc>
              <a:bidi/>
            </a:pPr>
            <a:r xmlns:a="http://schemas.openxmlformats.org/drawingml/2006/main">
              <a:rPr lang="ar" sz="3600" dirty="0">
                <a:latin typeface="Times New Roman" pitchFamily="18" charset="0"/>
                <a:cs typeface="Times New Roman" pitchFamily="18" charset="0"/>
              </a:rPr>
              <a:t>يحدث اختلال محاذاة CDH عند الولادة.</a:t>
            </a:r>
          </a:p>
          <a:p>
            <a:pPr xmlns:a="http://schemas.openxmlformats.org/drawingml/2006/main" lvl="0" algn="justLow">
              <a:lnSpc>
                <a:spcPct val="120000"/>
              </a:lnSpc>
              <a:bidi/>
            </a:pPr>
            <a:r xmlns:a="http://schemas.openxmlformats.org/drawingml/2006/main">
              <a:rPr lang="ar" sz="3600" dirty="0">
                <a:latin typeface="Times New Roman" pitchFamily="18" charset="0"/>
                <a:cs typeface="Times New Roman" pitchFamily="18" charset="0"/>
              </a:rPr>
              <a:t>اختلال محاذاة DDH يتطور بعد الولادة.</a:t>
            </a:r>
          </a:p>
          <a:p>
            <a:pPr xmlns:a="http://schemas.openxmlformats.org/drawingml/2006/main" lvl="0" algn="justLow">
              <a:lnSpc>
                <a:spcPct val="120000"/>
              </a:lnSpc>
              <a:bidi/>
            </a:pPr>
            <a:r xmlns:a="http://schemas.openxmlformats.org/drawingml/2006/main">
              <a:rPr lang="ar" sz="3600" dirty="0">
                <a:latin typeface="Times New Roman" pitchFamily="18" charset="0"/>
                <a:cs typeface="Times New Roman" pitchFamily="18" charset="0"/>
              </a:rPr>
              <a:t>7 مرات أكثر في الإناث من الذكور</a:t>
            </a:r>
          </a:p>
          <a:p>
            <a:pPr marL="0" indent="0" algn="justLow">
              <a:lnSpc>
                <a:spcPct val="120000"/>
              </a:lnSpc>
              <a:buNone/>
            </a:pP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25157002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8915400" cy="1417638"/>
          </a:xfrm>
        </p:spPr>
        <p:txBody>
          <a:bodyPr>
            <a:noAutofit/>
          </a:bodyPr>
          <a:lstStyle/>
          <a:p>
            <a:br xmlns:a="http://schemas.openxmlformats.org/drawingml/2006/main">
              <a:rPr lang="en-US" sz="5400" b="1" dirty="0">
                <a:solidFill>
                  <a:srgbClr val="C00000"/>
                </a:solidFill>
                <a:latin typeface="Times New Roman" pitchFamily="18" charset="0"/>
                <a:cs typeface="Times New Roman" pitchFamily="18" charset="0"/>
              </a:rPr>
            </a:br>
            <a:r xmlns:a="http://schemas.openxmlformats.org/drawingml/2006/main">
              <a:rPr lang="ar" sz="5400" b="1" dirty="0">
                <a:solidFill>
                  <a:srgbClr val="C00000"/>
                </a:solidFill>
                <a:latin typeface="Times New Roman" pitchFamily="18" charset="0"/>
                <a:cs typeface="Times New Roman" pitchFamily="18" charset="0"/>
              </a:rPr>
              <a:t>تصنيف DDH / CDH</a:t>
            </a:r>
            <a:br xmlns:a="http://schemas.openxmlformats.org/drawingml/2006/main">
              <a:rPr lang="en-US" sz="5400" dirty="0">
                <a:solidFill>
                  <a:srgbClr val="C00000"/>
                </a:solidFill>
                <a:latin typeface="Times New Roman" pitchFamily="18" charset="0"/>
                <a:cs typeface="Times New Roman" pitchFamily="18" charset="0"/>
              </a:rPr>
            </a:br>
            <a:endParaRPr xmlns:a="http://schemas.openxmlformats.org/drawingml/2006/main" lang="en-US" sz="5400"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 y="1417638"/>
            <a:ext cx="12099235" cy="5440362"/>
          </a:xfrm>
        </p:spPr>
        <p:txBody>
          <a:bodyPr>
            <a:normAutofit fontScale="70000" lnSpcReduction="20000"/>
          </a:bodyPr>
          <a:lstStyle/>
          <a:p>
            <a:pPr xmlns:a="http://schemas.openxmlformats.org/drawingml/2006/main" marL="0" indent="0">
              <a:lnSpc>
                <a:spcPct val="120000"/>
              </a:lnSpc>
              <a:buNone/>
              <a:bidi/>
            </a:pPr>
            <a:r xmlns:a="http://schemas.openxmlformats.org/drawingml/2006/main">
              <a:rPr lang="ar" sz="4600" dirty="0">
                <a:latin typeface="Times New Roman" pitchFamily="18" charset="0"/>
                <a:cs typeface="Times New Roman" pitchFamily="18" charset="0"/>
              </a:rPr>
              <a:t>1- خلل التنسج الحقي (الورك غير المستقر) الشكل الأخف</a:t>
            </a:r>
          </a:p>
          <a:p>
            <a:pPr xmlns:a="http://schemas.openxmlformats.org/drawingml/2006/main">
              <a:lnSpc>
                <a:spcPct val="120000"/>
              </a:lnSpc>
              <a:bidi/>
            </a:pPr>
            <a:r xmlns:a="http://schemas.openxmlformats.org/drawingml/2006/main">
              <a:rPr lang="ar" sz="4600" dirty="0">
                <a:latin typeface="Times New Roman" pitchFamily="18" charset="0"/>
                <a:cs typeface="Times New Roman" pitchFamily="18" charset="0"/>
              </a:rPr>
              <a:t>يبقى رأس الفخذ في الحُق، ولكن يمكن خلعه جزئيًا أو كليًا بالتلاعب اليدوي.</a:t>
            </a:r>
          </a:p>
          <a:p>
            <a:pPr xmlns:a="http://schemas.openxmlformats.org/drawingml/2006/main" marL="0" indent="0">
              <a:lnSpc>
                <a:spcPct val="120000"/>
              </a:lnSpc>
              <a:buNone/>
              <a:bidi/>
            </a:pPr>
            <a:r xmlns:a="http://schemas.openxmlformats.org/drawingml/2006/main">
              <a:rPr lang="ar" sz="4600" dirty="0">
                <a:latin typeface="Times New Roman" pitchFamily="18" charset="0"/>
                <a:cs typeface="Times New Roman" pitchFamily="18" charset="0"/>
              </a:rPr>
              <a:t>2- الخلع الجزئي (الشكل الأكثر شيوعًا)</a:t>
            </a:r>
          </a:p>
          <a:p>
            <a:pPr xmlns:a="http://schemas.openxmlformats.org/drawingml/2006/main">
              <a:lnSpc>
                <a:spcPct val="120000"/>
              </a:lnSpc>
              <a:bidi/>
            </a:pPr>
            <a:r xmlns:a="http://schemas.openxmlformats.org/drawingml/2006/main">
              <a:rPr lang="ar" sz="4600" dirty="0">
                <a:latin typeface="Times New Roman" pitchFamily="18" charset="0"/>
                <a:cs typeface="Times New Roman" pitchFamily="18" charset="0"/>
              </a:rPr>
              <a:t>رأس الفخذ منزاح جزئيا أو يقع تحت حافة الحُق.</a:t>
            </a:r>
          </a:p>
          <a:p>
            <a:pPr xmlns:a="http://schemas.openxmlformats.org/drawingml/2006/main" marL="0" indent="0">
              <a:lnSpc>
                <a:spcPct val="120000"/>
              </a:lnSpc>
              <a:buNone/>
              <a:bidi/>
            </a:pPr>
            <a:r xmlns:a="http://schemas.openxmlformats.org/drawingml/2006/main">
              <a:rPr lang="ar" sz="4600" dirty="0">
                <a:latin typeface="Times New Roman" pitchFamily="18" charset="0"/>
                <a:cs typeface="Times New Roman" pitchFamily="18" charset="0"/>
              </a:rPr>
              <a:t>3- الخلع</a:t>
            </a:r>
          </a:p>
          <a:p>
            <a:pPr xmlns:a="http://schemas.openxmlformats.org/drawingml/2006/main">
              <a:lnSpc>
                <a:spcPct val="120000"/>
              </a:lnSpc>
              <a:bidi/>
            </a:pPr>
            <a:r xmlns:a="http://schemas.openxmlformats.org/drawingml/2006/main">
              <a:rPr lang="ar" sz="4600" dirty="0">
                <a:latin typeface="Times New Roman" pitchFamily="18" charset="0"/>
                <a:cs typeface="Times New Roman" pitchFamily="18" charset="0"/>
              </a:rPr>
              <a:t>رأس الفخذ ليس على اتصال بالحُق، فهو في موضعه الخارجي تمامًا</a:t>
            </a:r>
          </a:p>
          <a:p>
            <a:pPr marL="0" indent="0">
              <a:lnSpc>
                <a:spcPct val="120000"/>
              </a:lnSpc>
              <a:buNone/>
            </a:pPr>
            <a:endParaRPr lang="en-US" sz="4400" dirty="0">
              <a:latin typeface="Times New Roman" pitchFamily="18" charset="0"/>
              <a:cs typeface="Times New Roman" pitchFamily="18" charset="0"/>
            </a:endParaRPr>
          </a:p>
          <a:p>
            <a:pPr marL="0" indent="0">
              <a:lnSpc>
                <a:spcPct val="120000"/>
              </a:lnSpc>
              <a:buNone/>
            </a:pPr>
            <a:endParaRPr lang="en-US" sz="4400" dirty="0">
              <a:latin typeface="Times New Roman" pitchFamily="18" charset="0"/>
              <a:cs typeface="Times New Roman" pitchFamily="18" charset="0"/>
            </a:endParaRPr>
          </a:p>
        </p:txBody>
      </p:sp>
    </p:spTree>
    <p:extLst>
      <p:ext uri="{BB962C8B-B14F-4D97-AF65-F5344CB8AC3E}">
        <p14:creationId xmlns:p14="http://schemas.microsoft.com/office/powerpoint/2010/main" val="37519176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8915400" cy="1417638"/>
          </a:xfrm>
        </p:spPr>
        <p:txBody>
          <a:bodyPr>
            <a:noAutofit/>
          </a:bodyPr>
          <a:lstStyle/>
          <a:p>
            <a:br xmlns:a="http://schemas.openxmlformats.org/drawingml/2006/main">
              <a:rPr lang="en-US" sz="6000" b="1" dirty="0">
                <a:solidFill>
                  <a:srgbClr val="C00000"/>
                </a:solidFill>
                <a:latin typeface="Times New Roman" pitchFamily="18" charset="0"/>
                <a:cs typeface="Times New Roman" pitchFamily="18" charset="0"/>
              </a:rPr>
            </a:br>
            <a:r xmlns:a="http://schemas.openxmlformats.org/drawingml/2006/main">
              <a:rPr lang="ar" sz="6000" b="1" dirty="0">
                <a:solidFill>
                  <a:srgbClr val="C00000"/>
                </a:solidFill>
                <a:latin typeface="Times New Roman" pitchFamily="18" charset="0"/>
                <a:cs typeface="Times New Roman" pitchFamily="18" charset="0"/>
              </a:rPr>
              <a:t>أسباب DDH / CDH</a:t>
            </a:r>
            <a:br xmlns:a="http://schemas.openxmlformats.org/drawingml/2006/main">
              <a:rPr lang="en-US" sz="6000" dirty="0">
                <a:solidFill>
                  <a:srgbClr val="C00000"/>
                </a:solidFill>
                <a:latin typeface="Times New Roman" pitchFamily="18" charset="0"/>
                <a:cs typeface="Times New Roman" pitchFamily="18" charset="0"/>
              </a:rPr>
            </a:br>
            <a:endParaRPr xmlns:a="http://schemas.openxmlformats.org/drawingml/2006/main" lang="en-US" sz="6000"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 y="1417638"/>
            <a:ext cx="12099234" cy="5440362"/>
          </a:xfrm>
        </p:spPr>
        <p:txBody>
          <a:bodyPr/>
          <a:lstStyle/>
          <a:p>
            <a:pPr xmlns:a="http://schemas.openxmlformats.org/drawingml/2006/main" marL="0" indent="0" algn="justLow">
              <a:lnSpc>
                <a:spcPct val="100000"/>
              </a:lnSpc>
              <a:buNone/>
              <a:bidi/>
            </a:pPr>
            <a:r xmlns:a="http://schemas.openxmlformats.org/drawingml/2006/main">
              <a:rPr lang="ar" sz="4400" dirty="0">
                <a:latin typeface="Times New Roman" pitchFamily="18" charset="0"/>
                <a:cs typeface="Times New Roman" pitchFamily="18" charset="0"/>
              </a:rPr>
              <a:t>1- العوامل الوراثية</a:t>
            </a:r>
          </a:p>
          <a:p>
            <a:pPr xmlns:a="http://schemas.openxmlformats.org/drawingml/2006/main" marL="0" indent="0" algn="justLow">
              <a:lnSpc>
                <a:spcPct val="100000"/>
              </a:lnSpc>
              <a:buNone/>
              <a:bidi/>
            </a:pPr>
            <a:r xmlns:a="http://schemas.openxmlformats.org/drawingml/2006/main">
              <a:rPr lang="ar" sz="4400" dirty="0">
                <a:latin typeface="Times New Roman" pitchFamily="18" charset="0"/>
                <a:cs typeface="Times New Roman" pitchFamily="18" charset="0"/>
              </a:rPr>
              <a:t>2- التغيرات الهرمونية في أواخر الحمل تؤدي إلى ترهل الساقين</a:t>
            </a:r>
          </a:p>
          <a:p>
            <a:pPr xmlns:a="http://schemas.openxmlformats.org/drawingml/2006/main" marL="0" indent="0" algn="justLow">
              <a:lnSpc>
                <a:spcPct val="100000"/>
              </a:lnSpc>
              <a:buNone/>
              <a:bidi/>
            </a:pPr>
            <a:r xmlns:a="http://schemas.openxmlformats.org/drawingml/2006/main">
              <a:rPr lang="ar" sz="4400" dirty="0">
                <a:latin typeface="Times New Roman" pitchFamily="18" charset="0"/>
                <a:cs typeface="Times New Roman" pitchFamily="18" charset="0"/>
              </a:rPr>
              <a:t>3- سوء وضع الجنين داخل الرحم (الولادة المقعدية، الساقين الممدودتين)</a:t>
            </a:r>
          </a:p>
          <a:p>
            <a:pPr xmlns:a="http://schemas.openxmlformats.org/drawingml/2006/main" marL="0" indent="0" algn="justLow">
              <a:lnSpc>
                <a:spcPct val="100000"/>
              </a:lnSpc>
              <a:buNone/>
              <a:bidi/>
            </a:pPr>
            <a:r xmlns:a="http://schemas.openxmlformats.org/drawingml/2006/main">
              <a:rPr lang="ar" sz="4400" dirty="0">
                <a:latin typeface="Times New Roman" pitchFamily="18" charset="0"/>
                <a:cs typeface="Times New Roman" pitchFamily="18" charset="0"/>
              </a:rPr>
              <a:t>4- عوامل ما بعد الولادة (التقميط)</a:t>
            </a:r>
          </a:p>
          <a:p>
            <a:pPr algn="justLow">
              <a:lnSpc>
                <a:spcPct val="100000"/>
              </a:lnSpc>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240631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270" y="15766"/>
            <a:ext cx="11900452" cy="1417638"/>
          </a:xfrm>
        </p:spPr>
        <p:txBody>
          <a:bodyPr>
            <a:noAutofit/>
          </a:bodyPr>
          <a:lstStyle/>
          <a:p>
            <a:br xmlns:a="http://schemas.openxmlformats.org/drawingml/2006/main">
              <a:rPr lang="en-US" sz="4800" b="1" dirty="0">
                <a:solidFill>
                  <a:srgbClr val="C00000"/>
                </a:solidFill>
                <a:latin typeface="Times New Roman" pitchFamily="18" charset="0"/>
                <a:cs typeface="Times New Roman" pitchFamily="18" charset="0"/>
              </a:rPr>
            </a:br>
            <a:r xmlns:a="http://schemas.openxmlformats.org/drawingml/2006/main">
              <a:rPr lang="ar" sz="4800" b="1" dirty="0">
                <a:solidFill>
                  <a:srgbClr val="C00000"/>
                </a:solidFill>
                <a:latin typeface="Times New Roman" pitchFamily="18" charset="0"/>
                <a:cs typeface="Times New Roman" pitchFamily="18" charset="0"/>
              </a:rPr>
              <a:t>المظاهر السريرية لـ DDH / CDH</a:t>
            </a:r>
            <a:br xmlns:a="http://schemas.openxmlformats.org/drawingml/2006/main">
              <a:rPr lang="en-US" sz="4800" dirty="0">
                <a:solidFill>
                  <a:srgbClr val="C00000"/>
                </a:solidFill>
                <a:latin typeface="Times New Roman" pitchFamily="18" charset="0"/>
                <a:cs typeface="Times New Roman" pitchFamily="18" charset="0"/>
              </a:rPr>
            </a:br>
            <a:endParaRPr xmlns:a="http://schemas.openxmlformats.org/drawingml/2006/main" lang="en-US" sz="4800"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19270" y="1433404"/>
            <a:ext cx="12072730" cy="5424596"/>
          </a:xfrm>
        </p:spPr>
        <p:txBody>
          <a:bodyPr>
            <a:normAutofit/>
          </a:bodyPr>
          <a:lstStyle/>
          <a:p>
            <a:pPr xmlns:a="http://schemas.openxmlformats.org/drawingml/2006/main" lvl="0" algn="justLow">
              <a:lnSpc>
                <a:spcPct val="110000"/>
              </a:lnSpc>
              <a:bidi/>
            </a:pPr>
            <a:r xmlns:a="http://schemas.openxmlformats.org/drawingml/2006/main">
              <a:rPr lang="ar" sz="3600" dirty="0">
                <a:latin typeface="Times New Roman" pitchFamily="18" charset="0"/>
                <a:cs typeface="Times New Roman" pitchFamily="18" charset="0"/>
              </a:rPr>
              <a:t>عدم التماثل في اختطاف الساق على الجانب المصاب في وضع الاستلقاء</a:t>
            </a:r>
          </a:p>
          <a:p>
            <a:pPr xmlns:a="http://schemas.openxmlformats.org/drawingml/2006/main" lvl="0" algn="justLow">
              <a:lnSpc>
                <a:spcPct val="110000"/>
              </a:lnSpc>
              <a:bidi/>
            </a:pPr>
            <a:r xmlns:a="http://schemas.openxmlformats.org/drawingml/2006/main">
              <a:rPr lang="ar" sz="3600" dirty="0">
                <a:latin typeface="Times New Roman" pitchFamily="18" charset="0"/>
                <a:cs typeface="Times New Roman" pitchFamily="18" charset="0"/>
              </a:rPr>
              <a:t>عدم تناسق طيات الألوية والركبة والفخذ</a:t>
            </a:r>
          </a:p>
          <a:p>
            <a:pPr xmlns:a="http://schemas.openxmlformats.org/drawingml/2006/main" lvl="0" algn="justLow">
              <a:lnSpc>
                <a:spcPct val="110000"/>
              </a:lnSpc>
              <a:bidi/>
            </a:pPr>
            <a:r xmlns:a="http://schemas.openxmlformats.org/drawingml/2006/main">
              <a:rPr lang="ar" sz="3600" dirty="0">
                <a:latin typeface="Times New Roman" pitchFamily="18" charset="0"/>
                <a:cs typeface="Times New Roman" pitchFamily="18" charset="0"/>
              </a:rPr>
              <a:t>المشي المتمايل </a:t>
            </a:r>
            <a:r xmlns:a="http://schemas.openxmlformats.org/drawingml/2006/main">
              <a:rPr lang="ar" sz="3600" dirty="0" err="1">
                <a:latin typeface="Times New Roman" pitchFamily="18" charset="0"/>
                <a:cs typeface="Times New Roman" pitchFamily="18" charset="0"/>
              </a:rPr>
              <a:t>والانحناء الجانبي </a:t>
            </a:r>
            <a:r xmlns:a="http://schemas.openxmlformats.org/drawingml/2006/main">
              <a:rPr lang="ar" sz="3600" dirty="0">
                <a:latin typeface="Times New Roman" pitchFamily="18" charset="0"/>
                <a:cs typeface="Times New Roman" pitchFamily="18" charset="0"/>
              </a:rPr>
              <a:t>عند بدء الطفل في المشي</a:t>
            </a:r>
          </a:p>
          <a:p>
            <a:pPr xmlns:a="http://schemas.openxmlformats.org/drawingml/2006/main" lvl="0" algn="justLow">
              <a:lnSpc>
                <a:spcPct val="110000"/>
              </a:lnSpc>
              <a:bidi/>
            </a:pPr>
            <a:r xmlns:a="http://schemas.openxmlformats.org/drawingml/2006/main">
              <a:rPr lang="ar" sz="3600" dirty="0">
                <a:latin typeface="Times New Roman" pitchFamily="18" charset="0"/>
                <a:cs typeface="Times New Roman" pitchFamily="18" charset="0"/>
              </a:rPr>
              <a:t>تجاعيد الجلد غير المتماثلة</a:t>
            </a:r>
          </a:p>
          <a:p>
            <a:pPr xmlns:a="http://schemas.openxmlformats.org/drawingml/2006/main" lvl="0" algn="justLow">
              <a:lnSpc>
                <a:spcPct val="110000"/>
              </a:lnSpc>
              <a:bidi/>
            </a:pPr>
            <a:r xmlns:a="http://schemas.openxmlformats.org/drawingml/2006/main">
              <a:rPr lang="ar" sz="3600" dirty="0">
                <a:latin typeface="Times New Roman" pitchFamily="18" charset="0"/>
                <a:cs typeface="Times New Roman" pitchFamily="18" charset="0"/>
              </a:rPr>
              <a:t>الساق المصابة أقصر</a:t>
            </a:r>
          </a:p>
          <a:p>
            <a:pPr xmlns:a="http://schemas.openxmlformats.org/drawingml/2006/main" algn="justLow">
              <a:lnSpc>
                <a:spcPct val="110000"/>
              </a:lnSpc>
              <a:bidi/>
            </a:pPr>
            <a:r xmlns:a="http://schemas.openxmlformats.org/drawingml/2006/main">
              <a:rPr lang="ar" sz="3600" dirty="0">
                <a:latin typeface="Times New Roman" pitchFamily="18" charset="0"/>
                <a:cs typeface="Times New Roman" pitchFamily="18" charset="0"/>
              </a:rPr>
              <a:t>تأخر المشي والعرج</a:t>
            </a:r>
            <a:endParaRPr xmlns:a="http://schemas.openxmlformats.org/drawingml/2006/main"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3140707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821635"/>
          </a:xfrm>
        </p:spPr>
        <p:txBody>
          <a:bodyPr>
            <a:noAutofit/>
          </a:bodyPr>
          <a:lstStyle/>
          <a:p>
            <a:br xmlns:a="http://schemas.openxmlformats.org/drawingml/2006/main">
              <a:rPr lang="en-US" b="1" dirty="0">
                <a:solidFill>
                  <a:srgbClr val="C00000"/>
                </a:solidFill>
                <a:latin typeface="Times New Roman" pitchFamily="18" charset="0"/>
                <a:cs typeface="Times New Roman" pitchFamily="18" charset="0"/>
              </a:rPr>
            </a:br>
            <a:r xmlns:a="http://schemas.openxmlformats.org/drawingml/2006/main">
              <a:rPr lang="ar" b="1" dirty="0">
                <a:solidFill>
                  <a:srgbClr val="C00000"/>
                </a:solidFill>
                <a:latin typeface="Times New Roman" pitchFamily="18" charset="0"/>
                <a:cs typeface="Times New Roman" pitchFamily="18" charset="0"/>
              </a:rPr>
              <a:t>اختبارات تشخيصية لـ DDH / CDH</a:t>
            </a:r>
            <a:br xmlns:a="http://schemas.openxmlformats.org/drawingml/2006/main">
              <a:rPr lang="en-US" dirty="0">
                <a:solidFill>
                  <a:srgbClr val="C00000"/>
                </a:solidFill>
                <a:latin typeface="Times New Roman" pitchFamily="18" charset="0"/>
                <a:cs typeface="Times New Roman" pitchFamily="18" charset="0"/>
              </a:rPr>
            </a:br>
            <a:endParaRPr xmlns:a="http://schemas.openxmlformats.org/drawingml/2006/main" lang="en-US"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 y="821635"/>
            <a:ext cx="12192001" cy="6036365"/>
          </a:xfrm>
        </p:spPr>
        <p:txBody>
          <a:bodyPr>
            <a:normAutofit lnSpcReduction="10000"/>
          </a:bodyPr>
          <a:lstStyle/>
          <a:p>
            <a:pPr xmlns:a="http://schemas.openxmlformats.org/drawingml/2006/main" marL="0" indent="0" algn="justLow">
              <a:lnSpc>
                <a:spcPct val="120000"/>
              </a:lnSpc>
              <a:buNone/>
              <a:bidi/>
            </a:pPr>
            <a:r xmlns:a="http://schemas.openxmlformats.org/drawingml/2006/main">
              <a:rPr lang="ar" u="sng" dirty="0">
                <a:latin typeface="Times New Roman" pitchFamily="18" charset="0"/>
                <a:cs typeface="Times New Roman" pitchFamily="18" charset="0"/>
              </a:rPr>
              <a:t>1) علامات جاليازي: </a:t>
            </a:r>
            <a:r xmlns:a="http://schemas.openxmlformats.org/drawingml/2006/main">
              <a:rPr lang="ar" dirty="0">
                <a:latin typeface="Times New Roman" pitchFamily="18" charset="0"/>
                <a:cs typeface="Times New Roman" pitchFamily="18" charset="0"/>
              </a:rPr>
              <a:t>عندما يكون الطفل في وضع الاستلقاء، يبدو جانب الخلع أقل من الطبيعي بسبب سوء وضع رأس عظم الفخذ</a:t>
            </a:r>
          </a:p>
          <a:p>
            <a:pPr xmlns:a="http://schemas.openxmlformats.org/drawingml/2006/main" marL="0" indent="0" algn="justLow">
              <a:lnSpc>
                <a:spcPct val="120000"/>
              </a:lnSpc>
              <a:buNone/>
              <a:bidi/>
            </a:pPr>
            <a:r xmlns:a="http://schemas.openxmlformats.org/drawingml/2006/main">
              <a:rPr lang="ar" u="sng" dirty="0">
                <a:latin typeface="Times New Roman" pitchFamily="18" charset="0"/>
                <a:cs typeface="Times New Roman" pitchFamily="18" charset="0"/>
              </a:rPr>
              <a:t>2) مناورات بارلو الإيجابية/اختبار بارلو: </a:t>
            </a:r>
            <a:r xmlns:a="http://schemas.openxmlformats.org/drawingml/2006/main">
              <a:rPr lang="ar" dirty="0">
                <a:latin typeface="Times New Roman" pitchFamily="18" charset="0"/>
                <a:cs typeface="Times New Roman" pitchFamily="18" charset="0"/>
              </a:rPr>
              <a:t>ضع الطفل في وضعية الاستلقاء على ظهره. ثم اخطف الوركين عن طريق تحريك الوركين المنحنيين والركبتين بعيدًا عن بعضهما. إذا شعرت أن الورك يمكن دفعه للخارج من الجزء الخلفي من المقبس، فهذا يعتبر غير طبيعي.</a:t>
            </a:r>
          </a:p>
          <a:p>
            <a:pPr xmlns:a="http://schemas.openxmlformats.org/drawingml/2006/main" marL="0" indent="0" algn="justLow">
              <a:lnSpc>
                <a:spcPct val="120000"/>
              </a:lnSpc>
              <a:buNone/>
              <a:bidi/>
            </a:pPr>
            <a:r xmlns:a="http://schemas.openxmlformats.org/drawingml/2006/main">
              <a:rPr lang="ar" u="sng" dirty="0">
                <a:latin typeface="Times New Roman" pitchFamily="18" charset="0"/>
                <a:cs typeface="Times New Roman" pitchFamily="18" charset="0"/>
              </a:rPr>
              <a:t>3) مناورة/اختبار أورتولاني: </a:t>
            </a:r>
            <a:r xmlns:a="http://schemas.openxmlformats.org/drawingml/2006/main">
              <a:rPr lang="ar" dirty="0">
                <a:latin typeface="Times New Roman" pitchFamily="18" charset="0"/>
                <a:cs typeface="Times New Roman" pitchFamily="18" charset="0"/>
              </a:rPr>
              <a:t>مع اختطاف الورك بشكل أكبر، قد يشعر الفاحص بانزلاق رأس الفخذ للأمام أثناء انزلاقه للخلف داخل التجويف. أو نقرة مسموعة عند اختطاف الورك وتدويره للخارج على الجانب المصاب</a:t>
            </a:r>
          </a:p>
          <a:p>
            <a:pPr xmlns:a="http://schemas.openxmlformats.org/drawingml/2006/main" marL="0" indent="0" algn="justLow">
              <a:lnSpc>
                <a:spcPct val="120000"/>
              </a:lnSpc>
              <a:buNone/>
              <a:bidi/>
            </a:pPr>
            <a:r xmlns:a="http://schemas.openxmlformats.org/drawingml/2006/main">
              <a:rPr lang="ar" dirty="0">
                <a:latin typeface="Times New Roman" pitchFamily="18" charset="0"/>
                <a:cs typeface="Times New Roman" pitchFamily="18" charset="0"/>
              </a:rPr>
              <a:t>4) الموجات فوق الصوتية للورك</a:t>
            </a:r>
          </a:p>
          <a:p>
            <a:pPr xmlns:a="http://schemas.openxmlformats.org/drawingml/2006/main" marL="0" indent="0" algn="justLow">
              <a:lnSpc>
                <a:spcPct val="120000"/>
              </a:lnSpc>
              <a:buNone/>
              <a:bidi/>
            </a:pPr>
            <a:r xmlns:a="http://schemas.openxmlformats.org/drawingml/2006/main">
              <a:rPr lang="ar" dirty="0">
                <a:latin typeface="Times New Roman" pitchFamily="18" charset="0"/>
                <a:cs typeface="Times New Roman" pitchFamily="18" charset="0"/>
              </a:rPr>
              <a:t>5) فحص C للورك</a:t>
            </a:r>
          </a:p>
          <a:p>
            <a:pPr xmlns:a="http://schemas.openxmlformats.org/drawingml/2006/main" marL="0" indent="0" algn="justLow">
              <a:lnSpc>
                <a:spcPct val="120000"/>
              </a:lnSpc>
              <a:buNone/>
              <a:bidi/>
            </a:pPr>
            <a:r xmlns:a="http://schemas.openxmlformats.org/drawingml/2006/main">
              <a:rPr lang="ar" dirty="0">
                <a:latin typeface="Times New Roman" pitchFamily="18" charset="0"/>
                <a:cs typeface="Times New Roman" pitchFamily="18" charset="0"/>
              </a:rPr>
              <a:t>6) الأشعة السينية</a:t>
            </a:r>
          </a:p>
          <a:p>
            <a:pPr algn="justLow">
              <a:lnSpc>
                <a:spcPct val="120000"/>
              </a:lnSpc>
            </a:pPr>
            <a:endParaRPr lang="en-US" sz="2800" dirty="0">
              <a:latin typeface="Times New Roman" pitchFamily="18" charset="0"/>
              <a:cs typeface="Times New Roman" pitchFamily="18" charset="0"/>
            </a:endParaRPr>
          </a:p>
          <a:p>
            <a:pPr marL="0" indent="0" algn="justLow">
              <a:lnSpc>
                <a:spcPct val="120000"/>
              </a:lnSpc>
              <a:buNone/>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6654787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cs typeface="+mj-cs"/>
            </a:endParaRPr>
          </a:p>
        </p:txBody>
      </p:sp>
      <p:pic>
        <p:nvPicPr>
          <p:cNvPr id="4" name="Picture 4" descr="13"/>
          <p:cNvPicPr>
            <a:picLocks noGrp="1" noChangeAspect="1" noChangeArrowheads="1"/>
          </p:cNvPicPr>
          <p:nvPr>
            <p:ph idx="1"/>
          </p:nvPr>
        </p:nvPicPr>
        <p:blipFill>
          <a:blip r:embed="rId2" cstate="print"/>
          <a:srcRect/>
          <a:stretch>
            <a:fillRect/>
          </a:stretch>
        </p:blipFill>
        <p:spPr bwMode="auto">
          <a:xfrm>
            <a:off x="0" y="0"/>
            <a:ext cx="12192000" cy="6858000"/>
          </a:xfrm>
          <a:prstGeom prst="rect">
            <a:avLst/>
          </a:prstGeom>
          <a:noFill/>
        </p:spPr>
      </p:pic>
    </p:spTree>
    <p:extLst>
      <p:ext uri="{BB962C8B-B14F-4D97-AF65-F5344CB8AC3E}">
        <p14:creationId xmlns:p14="http://schemas.microsoft.com/office/powerpoint/2010/main" val="10555005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52400"/>
            <a:ext cx="8534400" cy="1265238"/>
          </a:xfrm>
        </p:spPr>
        <p:txBody>
          <a:bodyPr>
            <a:noAutofit/>
          </a:bodyPr>
          <a:lstStyle/>
          <a:p>
            <a:r xmlns:a="http://schemas.openxmlformats.org/drawingml/2006/main">
              <a:rPr lang="ar" sz="5400" b="1" dirty="0">
                <a:solidFill>
                  <a:srgbClr val="C00000"/>
                </a:solidFill>
                <a:latin typeface="Times New Roman" pitchFamily="18" charset="0"/>
                <a:cs typeface="Times New Roman" pitchFamily="18" charset="0"/>
              </a:rPr>
              <a:t>علاج DDH / CDH</a:t>
            </a:r>
            <a:br xmlns:a="http://schemas.openxmlformats.org/drawingml/2006/main">
              <a:rPr lang="en-US" sz="5400" dirty="0">
                <a:solidFill>
                  <a:srgbClr val="C00000"/>
                </a:solidFill>
                <a:latin typeface="Times New Roman" pitchFamily="18" charset="0"/>
                <a:cs typeface="Times New Roman" pitchFamily="18" charset="0"/>
              </a:rPr>
            </a:br>
            <a:endParaRPr xmlns:a="http://schemas.openxmlformats.org/drawingml/2006/main" lang="en-US" sz="5400"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0" y="1537252"/>
            <a:ext cx="12006470" cy="5168348"/>
          </a:xfrm>
        </p:spPr>
        <p:txBody>
          <a:bodyPr>
            <a:normAutofit/>
          </a:bodyPr>
          <a:lstStyle/>
          <a:p>
            <a:pPr xmlns:a="http://schemas.openxmlformats.org/drawingml/2006/main" lvl="0" algn="justLow">
              <a:lnSpc>
                <a:spcPct val="100000"/>
              </a:lnSpc>
              <a:bidi/>
            </a:pPr>
            <a:r xmlns:a="http://schemas.openxmlformats.org/drawingml/2006/main">
              <a:rPr lang="ar" sz="4000" dirty="0">
                <a:latin typeface="Times New Roman" pitchFamily="18" charset="0"/>
                <a:cs typeface="Times New Roman" pitchFamily="18" charset="0"/>
              </a:rPr>
              <a:t>الحفاضات المزدوجة ليست فعالة</a:t>
            </a:r>
          </a:p>
          <a:p>
            <a:pPr xmlns:a="http://schemas.openxmlformats.org/drawingml/2006/main" lvl="0" algn="justLow">
              <a:lnSpc>
                <a:spcPct val="100000"/>
              </a:lnSpc>
              <a:bidi/>
            </a:pPr>
            <a:r xmlns:a="http://schemas.openxmlformats.org/drawingml/2006/main">
              <a:rPr lang="ar" sz="4000" dirty="0">
                <a:latin typeface="Times New Roman" pitchFamily="18" charset="0"/>
                <a:cs typeface="Times New Roman" pitchFamily="18" charset="0"/>
              </a:rPr>
              <a:t>مفصل الورك الثابت المثبت بحزام </a:t>
            </a:r>
            <a:r xmlns:a="http://schemas.openxmlformats.org/drawingml/2006/main">
              <a:rPr lang="ar" sz="4000" dirty="0" err="1">
                <a:latin typeface="Times New Roman" pitchFamily="18" charset="0"/>
                <a:cs typeface="Times New Roman" pitchFamily="18" charset="0"/>
              </a:rPr>
              <a:t>بافليك </a:t>
            </a:r>
            <a:r xmlns:a="http://schemas.openxmlformats.org/drawingml/2006/main">
              <a:rPr lang="ar" sz="4000" dirty="0">
                <a:latin typeface="Times New Roman" pitchFamily="18" charset="0"/>
                <a:cs typeface="Times New Roman" pitchFamily="18" charset="0"/>
              </a:rPr>
              <a:t>للحفاظ عليه في حالة الانثناء والاختطاف والدوران الخارجي.</a:t>
            </a:r>
          </a:p>
          <a:p>
            <a:pPr xmlns:a="http://schemas.openxmlformats.org/drawingml/2006/main" lvl="0" algn="justLow">
              <a:lnSpc>
                <a:spcPct val="100000"/>
              </a:lnSpc>
              <a:bidi/>
            </a:pPr>
            <a:r xmlns:a="http://schemas.openxmlformats.org/drawingml/2006/main">
              <a:rPr lang="ar" sz="4000" dirty="0">
                <a:latin typeface="Times New Roman" pitchFamily="18" charset="0"/>
                <a:cs typeface="Times New Roman" pitchFamily="18" charset="0"/>
              </a:rPr>
              <a:t>عادة ما تكون هناك حاجة إلى الشد أو الجراحة لتحرير العضلات والأوتار والأربطة</a:t>
            </a:r>
          </a:p>
          <a:p>
            <a:pPr xmlns:a="http://schemas.openxmlformats.org/drawingml/2006/main" lvl="0" algn="justLow">
              <a:lnSpc>
                <a:spcPct val="100000"/>
              </a:lnSpc>
              <a:bidi/>
            </a:pPr>
            <a:r xmlns:a="http://schemas.openxmlformats.org/drawingml/2006/main">
              <a:rPr lang="ar" sz="4000" dirty="0">
                <a:latin typeface="Times New Roman" pitchFamily="18" charset="0"/>
                <a:cs typeface="Times New Roman" pitchFamily="18" charset="0"/>
              </a:rPr>
              <a:t>يتم وضع الجبس بعد </a:t>
            </a:r>
            <a:r xmlns:a="http://schemas.openxmlformats.org/drawingml/2006/main">
              <a:rPr lang="ar" sz="4000" dirty="0">
                <a:latin typeface="Times New Roman" pitchFamily="18" charset="0"/>
                <a:cs typeface="Times New Roman" pitchFamily="18" charset="0"/>
              </a:rPr>
              <a:t>الجراحة </a:t>
            </a:r>
            <a:r xmlns:a="http://schemas.openxmlformats.org/drawingml/2006/main">
              <a:rPr lang="ar" sz="4000" dirty="0" err="1">
                <a:latin typeface="Times New Roman" pitchFamily="18" charset="0"/>
                <a:cs typeface="Times New Roman" pitchFamily="18" charset="0"/>
              </a:rPr>
              <a:t>.</a:t>
            </a:r>
          </a:p>
          <a:p>
            <a:pPr algn="justLow">
              <a:lnSpc>
                <a:spcPct val="100000"/>
              </a:lnSpc>
            </a:pPr>
            <a:endParaRPr lang="en-US" sz="4000" dirty="0">
              <a:latin typeface="Times New Roman" pitchFamily="18" charset="0"/>
              <a:cs typeface="Times New Roman" pitchFamily="18" charset="0"/>
            </a:endParaRPr>
          </a:p>
        </p:txBody>
      </p:sp>
    </p:spTree>
    <p:extLst>
      <p:ext uri="{BB962C8B-B14F-4D97-AF65-F5344CB8AC3E}">
        <p14:creationId xmlns:p14="http://schemas.microsoft.com/office/powerpoint/2010/main" val="38518592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17638"/>
          </a:xfrm>
        </p:spPr>
        <p:txBody>
          <a:bodyPr>
            <a:normAutofit fontScale="90000"/>
          </a:bodyPr>
          <a:lstStyle/>
          <a:p>
            <a:br xmlns:a="http://schemas.openxmlformats.org/drawingml/2006/main">
              <a:rPr lang="en-US" sz="7300" b="1" dirty="0">
                <a:solidFill>
                  <a:srgbClr val="C00000"/>
                </a:solidFill>
                <a:latin typeface="Times New Roman" pitchFamily="18" charset="0"/>
                <a:cs typeface="Times New Roman" pitchFamily="18" charset="0"/>
              </a:rPr>
            </a:br>
            <a:r xmlns:a="http://schemas.openxmlformats.org/drawingml/2006/main">
              <a:rPr lang="ar" sz="7300" b="1" dirty="0">
                <a:solidFill>
                  <a:srgbClr val="C00000"/>
                </a:solidFill>
                <a:latin typeface="Times New Roman" pitchFamily="18" charset="0"/>
                <a:cs typeface="Times New Roman" pitchFamily="18" charset="0"/>
              </a:rPr>
              <a:t>أنواع JRT</a:t>
            </a:r>
            <a:br xmlns:a="http://schemas.openxmlformats.org/drawingml/2006/main">
              <a:rPr lang="en-US" sz="7300" dirty="0">
                <a:solidFill>
                  <a:srgbClr val="C00000"/>
                </a:solidFill>
                <a:latin typeface="Times New Roman" pitchFamily="18" charset="0"/>
                <a:cs typeface="Times New Roman" pitchFamily="18" charset="0"/>
              </a:rPr>
            </a:br>
            <a:endParaRPr xmlns:a="http://schemas.openxmlformats.org/drawingml/2006/main" lang="en-US"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0" y="1417638"/>
            <a:ext cx="12192001" cy="5364162"/>
          </a:xfrm>
        </p:spPr>
        <p:txBody>
          <a:bodyPr>
            <a:normAutofit fontScale="92500" lnSpcReduction="10000"/>
          </a:bodyPr>
          <a:lstStyle/>
          <a:p>
            <a:pPr xmlns:a="http://schemas.openxmlformats.org/drawingml/2006/main" marL="0" indent="0">
              <a:lnSpc>
                <a:spcPct val="120000"/>
              </a:lnSpc>
              <a:buNone/>
              <a:bidi/>
            </a:pPr>
            <a:r xmlns:a="http://schemas.openxmlformats.org/drawingml/2006/main">
              <a:rPr lang="ar" sz="3600" u="sng" dirty="0">
                <a:latin typeface="Times New Roman" pitchFamily="18" charset="0"/>
                <a:cs typeface="Times New Roman" pitchFamily="18" charset="0"/>
              </a:rPr>
              <a:t>1- التهاب المفاصل الجهازي </a:t>
            </a:r>
            <a:r xmlns:a="http://schemas.openxmlformats.org/drawingml/2006/main">
              <a:rPr lang="ar" sz="3600" dirty="0">
                <a:latin typeface="Times New Roman" pitchFamily="18" charset="0"/>
                <a:cs typeface="Times New Roman" pitchFamily="18" charset="0"/>
              </a:rPr>
              <a:t>: يصيب الجسم بأكمله، ويصاحبه تورم المفاصل أو آلامها، وارتفاع درجة الحرارة، والطفح الجلدي. وهو أقل الفئات شيوعاً.</a:t>
            </a:r>
          </a:p>
          <a:p>
            <a:pPr xmlns:a="http://schemas.openxmlformats.org/drawingml/2006/main" marL="0" indent="0" algn="justLow">
              <a:lnSpc>
                <a:spcPct val="120000"/>
              </a:lnSpc>
              <a:buNone/>
              <a:bidi/>
            </a:pPr>
            <a:r xmlns:a="http://schemas.openxmlformats.org/drawingml/2006/main">
              <a:rPr lang="ar" sz="3600" u="sng" dirty="0">
                <a:latin typeface="Times New Roman" pitchFamily="18" charset="0"/>
                <a:cs typeface="Times New Roman" pitchFamily="18" charset="0"/>
              </a:rPr>
              <a:t>2- التهاب المفاصل المتعدد </a:t>
            </a:r>
            <a:r xmlns:a="http://schemas.openxmlformats.org/drawingml/2006/main">
              <a:rPr lang="ar" sz="3600" dirty="0">
                <a:latin typeface="Times New Roman" pitchFamily="18" charset="0"/>
                <a:cs typeface="Times New Roman" pitchFamily="18" charset="0"/>
              </a:rPr>
              <a:t>: التهاب المفاصل في خمسة مفاصل أو أكثر مع أعراض رئيسية تتمثل في الألم المستمر في الركبتين والكاحلين والمعصم والأصابع والمرفقين والكتفين. وقد يصيب المفاصل الكبيرة والصغيرة في الساقين والذراعين والعمود الفقري العنقي.</a:t>
            </a:r>
          </a:p>
          <a:p>
            <a:pPr xmlns:a="http://schemas.openxmlformats.org/drawingml/2006/main" marL="0" indent="0">
              <a:lnSpc>
                <a:spcPct val="120000"/>
              </a:lnSpc>
              <a:buNone/>
              <a:bidi/>
            </a:pPr>
            <a:r xmlns:a="http://schemas.openxmlformats.org/drawingml/2006/main">
              <a:rPr lang="ar" sz="3600" u="sng" dirty="0">
                <a:latin typeface="Times New Roman" pitchFamily="18" charset="0"/>
                <a:cs typeface="Times New Roman" pitchFamily="18" charset="0"/>
              </a:rPr>
              <a:t>3- التهاب المفاصل قليل المفاصل </a:t>
            </a:r>
            <a:r xmlns:a="http://schemas.openxmlformats.org/drawingml/2006/main">
              <a:rPr lang="ar" sz="3600" dirty="0">
                <a:latin typeface="Times New Roman" pitchFamily="18" charset="0"/>
                <a:cs typeface="Times New Roman" pitchFamily="18" charset="0"/>
              </a:rPr>
              <a:t>: التهاب المفاصل في أربعة مفاصل أو أقل خلال الأشهر الستة الأولى من بداية المرض؛ تتأثر المفاصل الكبيرة في الركبة والكاحل والكوع والمعصم.</a:t>
            </a:r>
          </a:p>
          <a:p>
            <a:pPr lvl="0" algn="justLow">
              <a:lnSpc>
                <a:spcPct val="120000"/>
              </a:lnSpc>
              <a:buFont typeface="Wingdings" pitchFamily="2" charset="2"/>
              <a:buChar char="§"/>
            </a:pPr>
            <a:endParaRPr lang="en-US" dirty="0">
              <a:latin typeface="Times New Roman" pitchFamily="18" charset="0"/>
              <a:cs typeface="Times New Roman" pitchFamily="18" charset="0"/>
            </a:endParaRPr>
          </a:p>
          <a:p>
            <a:pPr marL="0" indent="0" algn="justLow">
              <a:lnSpc>
                <a:spcPct val="120000"/>
              </a:lnSpc>
              <a:buNone/>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230144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417638"/>
          </a:xfrm>
        </p:spPr>
        <p:txBody>
          <a:bodyPr>
            <a:noAutofit/>
          </a:bodyPr>
          <a:lstStyle/>
          <a:p>
            <a:br xmlns:a="http://schemas.openxmlformats.org/drawingml/2006/main">
              <a:rPr lang="en-US" sz="5400" b="1" dirty="0">
                <a:solidFill>
                  <a:srgbClr val="C00000"/>
                </a:solidFill>
                <a:latin typeface="Times New Roman" pitchFamily="18" charset="0"/>
                <a:cs typeface="Times New Roman" pitchFamily="18" charset="0"/>
              </a:rPr>
            </a:br>
            <a:r xmlns:a="http://schemas.openxmlformats.org/drawingml/2006/main">
              <a:rPr lang="ar" sz="5400" b="1" dirty="0">
                <a:solidFill>
                  <a:srgbClr val="C00000"/>
                </a:solidFill>
                <a:latin typeface="Times New Roman" pitchFamily="18" charset="0"/>
                <a:cs typeface="Times New Roman" pitchFamily="18" charset="0"/>
              </a:rPr>
              <a:t>المظاهر السريرية لمرض التهاب المفاصل الروماتويدي الشبابي</a:t>
            </a:r>
            <a:br xmlns:a="http://schemas.openxmlformats.org/drawingml/2006/main">
              <a:rPr lang="en-US" sz="5400" dirty="0">
                <a:solidFill>
                  <a:srgbClr val="C00000"/>
                </a:solidFill>
                <a:latin typeface="Times New Roman" pitchFamily="18" charset="0"/>
                <a:cs typeface="Times New Roman" pitchFamily="18" charset="0"/>
              </a:rPr>
            </a:br>
            <a:endParaRPr xmlns:a="http://schemas.openxmlformats.org/drawingml/2006/main" lang="en-US" sz="5400"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0" y="1272209"/>
            <a:ext cx="12192000" cy="5585791"/>
          </a:xfrm>
        </p:spPr>
        <p:txBody>
          <a:bodyPr>
            <a:normAutofit fontScale="77500" lnSpcReduction="20000"/>
          </a:bodyPr>
          <a:lstStyle/>
          <a:p>
            <a:pPr xmlns:a="http://schemas.openxmlformats.org/drawingml/2006/main" lvl="0" algn="justLow">
              <a:lnSpc>
                <a:spcPct val="120000"/>
              </a:lnSpc>
              <a:buFont typeface="Wingdings" pitchFamily="2" charset="2"/>
              <a:buChar char="§"/>
              <a:bidi/>
            </a:pPr>
            <a:r xmlns:a="http://schemas.openxmlformats.org/drawingml/2006/main">
              <a:rPr lang="ar" sz="3600" dirty="0">
                <a:latin typeface="Times New Roman" pitchFamily="18" charset="0"/>
                <a:cs typeface="Times New Roman" pitchFamily="18" charset="0"/>
              </a:rPr>
              <a:t>تصلب المفاصل في الصباح</a:t>
            </a:r>
          </a:p>
          <a:p>
            <a:pPr xmlns:a="http://schemas.openxmlformats.org/drawingml/2006/main" algn="justLow">
              <a:lnSpc>
                <a:spcPct val="120000"/>
              </a:lnSpc>
              <a:buFont typeface="Wingdings" pitchFamily="2" charset="2"/>
              <a:buChar char="§"/>
              <a:bidi/>
            </a:pPr>
            <a:r xmlns:a="http://schemas.openxmlformats.org/drawingml/2006/main">
              <a:rPr lang="ar" sz="3600" dirty="0">
                <a:latin typeface="Times New Roman" pitchFamily="18" charset="0"/>
                <a:cs typeface="Times New Roman" pitchFamily="18" charset="0"/>
              </a:rPr>
              <a:t>آلام المفاصل والظهر</a:t>
            </a:r>
          </a:p>
          <a:p>
            <a:pPr xmlns:a="http://schemas.openxmlformats.org/drawingml/2006/main" lvl="0" algn="justLow">
              <a:lnSpc>
                <a:spcPct val="120000"/>
              </a:lnSpc>
              <a:buFont typeface="Wingdings" pitchFamily="2" charset="2"/>
              <a:buChar char="§"/>
              <a:bidi/>
            </a:pPr>
            <a:r xmlns:a="http://schemas.openxmlformats.org/drawingml/2006/main">
              <a:rPr lang="ar" sz="3600" dirty="0">
                <a:latin typeface="Times New Roman" pitchFamily="18" charset="0"/>
                <a:cs typeface="Times New Roman" pitchFamily="18" charset="0"/>
              </a:rPr>
              <a:t>تلف المفاصل الذي يؤثر على الحركة والقوة ونطاق الحركة المحدود</a:t>
            </a:r>
          </a:p>
          <a:p>
            <a:pPr xmlns:a="http://schemas.openxmlformats.org/drawingml/2006/main" lvl="0" algn="justLow">
              <a:lnSpc>
                <a:spcPct val="120000"/>
              </a:lnSpc>
              <a:buFont typeface="Wingdings" pitchFamily="2" charset="2"/>
              <a:buChar char="§"/>
              <a:bidi/>
            </a:pPr>
            <a:r xmlns:a="http://schemas.openxmlformats.org/drawingml/2006/main">
              <a:rPr lang="ar" sz="3600" dirty="0">
                <a:latin typeface="Times New Roman" pitchFamily="18" charset="0"/>
                <a:cs typeface="Times New Roman" pitchFamily="18" charset="0"/>
              </a:rPr>
              <a:t>المفاصل دافئة أو متورمة وحمراء</a:t>
            </a:r>
          </a:p>
          <a:p>
            <a:pPr xmlns:a="http://schemas.openxmlformats.org/drawingml/2006/main" lvl="0" algn="justLow">
              <a:lnSpc>
                <a:spcPct val="120000"/>
              </a:lnSpc>
              <a:buFont typeface="Wingdings" pitchFamily="2" charset="2"/>
              <a:buChar char="§"/>
              <a:bidi/>
            </a:pPr>
            <a:r xmlns:a="http://schemas.openxmlformats.org/drawingml/2006/main">
              <a:rPr lang="ar" sz="3600" dirty="0">
                <a:latin typeface="Times New Roman" pitchFamily="18" charset="0"/>
                <a:cs typeface="Times New Roman" pitchFamily="18" charset="0"/>
              </a:rPr>
              <a:t>قد يتوقف الطفل عن استخدام الطرف المصاب أو قد يعرج</a:t>
            </a:r>
          </a:p>
          <a:p>
            <a:pPr xmlns:a="http://schemas.openxmlformats.org/drawingml/2006/main" algn="justLow">
              <a:lnSpc>
                <a:spcPct val="120000"/>
              </a:lnSpc>
              <a:bidi/>
            </a:pPr>
            <a:r xmlns:a="http://schemas.openxmlformats.org/drawingml/2006/main">
              <a:rPr lang="ar" sz="3600" dirty="0">
                <a:latin typeface="Times New Roman" pitchFamily="18" charset="0"/>
                <a:cs typeface="Times New Roman" pitchFamily="18" charset="0"/>
              </a:rPr>
              <a:t>هناك فترات تقل فيها حدة الأعراض أو تختفي أو تغيب لشهور أو سنوات</a:t>
            </a:r>
          </a:p>
          <a:p>
            <a:pPr xmlns:a="http://schemas.openxmlformats.org/drawingml/2006/main" algn="justLow">
              <a:lnSpc>
                <a:spcPct val="120000"/>
              </a:lnSpc>
              <a:bidi/>
            </a:pPr>
            <a:r xmlns:a="http://schemas.openxmlformats.org/drawingml/2006/main">
              <a:rPr lang="ar" sz="3600" dirty="0">
                <a:latin typeface="Times New Roman" pitchFamily="18" charset="0"/>
                <a:cs typeface="Times New Roman" pitchFamily="18" charset="0"/>
              </a:rPr>
              <a:t>اعتلال العقد اللمفاوية: تضخم الغدد الليمفاوية</a:t>
            </a:r>
          </a:p>
          <a:p>
            <a:pPr xmlns:a="http://schemas.openxmlformats.org/drawingml/2006/main" algn="justLow">
              <a:lnSpc>
                <a:spcPct val="120000"/>
              </a:lnSpc>
              <a:bidi/>
            </a:pPr>
            <a:r xmlns:a="http://schemas.openxmlformats.org/drawingml/2006/main">
              <a:rPr lang="ar" sz="3600" dirty="0">
                <a:latin typeface="Times New Roman" pitchFamily="18" charset="0"/>
                <a:cs typeface="Times New Roman" pitchFamily="18" charset="0"/>
              </a:rPr>
              <a:t>تضخم الكبد والطحال</a:t>
            </a:r>
          </a:p>
          <a:p>
            <a:pPr xmlns:a="http://schemas.openxmlformats.org/drawingml/2006/main" algn="justLow">
              <a:lnSpc>
                <a:spcPct val="120000"/>
              </a:lnSpc>
              <a:bidi/>
            </a:pPr>
            <a:r xmlns:a="http://schemas.openxmlformats.org/drawingml/2006/main">
              <a:rPr lang="ar" sz="3600" dirty="0">
                <a:latin typeface="Times New Roman" pitchFamily="18" charset="0"/>
                <a:cs typeface="Times New Roman" pitchFamily="18" charset="0"/>
              </a:rPr>
              <a:t>التهاب العنبية: التهاب العين والعمى</a:t>
            </a:r>
          </a:p>
          <a:p>
            <a:pPr lvl="0" algn="justLow">
              <a:lnSpc>
                <a:spcPct val="120000"/>
              </a:lnSpc>
              <a:buFont typeface="Wingdings" pitchFamily="2" charset="2"/>
              <a:buChar char="§"/>
            </a:pPr>
            <a:endParaRPr lang="en-US" sz="3600" dirty="0">
              <a:latin typeface="Times New Roman" pitchFamily="18" charset="0"/>
              <a:cs typeface="Times New Roman" pitchFamily="18" charset="0"/>
            </a:endParaRPr>
          </a:p>
          <a:p>
            <a:pPr marL="0" indent="0" algn="justLow">
              <a:lnSpc>
                <a:spcPct val="120000"/>
              </a:lnSpc>
              <a:buNone/>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5876881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0"/>
            <a:ext cx="8839200" cy="1417638"/>
          </a:xfrm>
        </p:spPr>
        <p:txBody>
          <a:bodyPr>
            <a:noAutofit/>
          </a:bodyPr>
          <a:lstStyle/>
          <a:p>
            <a:br xmlns:a="http://schemas.openxmlformats.org/drawingml/2006/main">
              <a:rPr lang="en-US" sz="4800" b="1" dirty="0">
                <a:solidFill>
                  <a:srgbClr val="C00000"/>
                </a:solidFill>
                <a:latin typeface="Times New Roman" pitchFamily="18" charset="0"/>
                <a:cs typeface="Times New Roman" pitchFamily="18" charset="0"/>
              </a:rPr>
            </a:br>
            <a:r xmlns:a="http://schemas.openxmlformats.org/drawingml/2006/main">
              <a:rPr lang="ar" sz="4800" b="1" dirty="0">
                <a:solidFill>
                  <a:srgbClr val="C00000"/>
                </a:solidFill>
                <a:latin typeface="Times New Roman" pitchFamily="18" charset="0"/>
                <a:cs typeface="Times New Roman" pitchFamily="18" charset="0"/>
              </a:rPr>
              <a:t>تشخيص واختبارات التهاب المفاصل الروماتويدي الشبابي</a:t>
            </a:r>
            <a:br xmlns:a="http://schemas.openxmlformats.org/drawingml/2006/main">
              <a:rPr lang="en-US" sz="4800" dirty="0">
                <a:solidFill>
                  <a:srgbClr val="C00000"/>
                </a:solidFill>
                <a:latin typeface="Times New Roman" pitchFamily="18" charset="0"/>
                <a:cs typeface="Times New Roman" pitchFamily="18" charset="0"/>
              </a:rPr>
            </a:br>
            <a:endParaRPr xmlns:a="http://schemas.openxmlformats.org/drawingml/2006/main" lang="en-US" sz="4800"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85530" y="1258957"/>
            <a:ext cx="12006470" cy="5599043"/>
          </a:xfrm>
        </p:spPr>
        <p:txBody>
          <a:bodyPr>
            <a:noAutofit/>
          </a:bodyPr>
          <a:lstStyle/>
          <a:p>
            <a:pPr xmlns:a="http://schemas.openxmlformats.org/drawingml/2006/main" lvl="0" algn="justLow">
              <a:lnSpc>
                <a:spcPct val="120000"/>
              </a:lnSpc>
              <a:bidi/>
            </a:pPr>
            <a:r xmlns:a="http://schemas.openxmlformats.org/drawingml/2006/main">
              <a:rPr lang="ar" sz="2400" dirty="0">
                <a:latin typeface="Times New Roman" pitchFamily="18" charset="0"/>
                <a:cs typeface="Times New Roman" pitchFamily="18" charset="0"/>
              </a:rPr>
              <a:t>الفحص البدني</a:t>
            </a:r>
          </a:p>
          <a:p>
            <a:pPr xmlns:a="http://schemas.openxmlformats.org/drawingml/2006/main" lvl="0" algn="justLow">
              <a:lnSpc>
                <a:spcPct val="120000"/>
              </a:lnSpc>
              <a:bidi/>
            </a:pPr>
            <a:r xmlns:a="http://schemas.openxmlformats.org/drawingml/2006/main">
              <a:rPr lang="ar" sz="2400" dirty="0">
                <a:latin typeface="Times New Roman" pitchFamily="18" charset="0"/>
                <a:cs typeface="Times New Roman" pitchFamily="18" charset="0"/>
              </a:rPr>
              <a:t>الدراسات المعملية: تعداد الدم الكامل، معدل ترسيب كريات الدم الحمراء، الأجسام المضادة للنواة (ANA): إيجابية، عوامل الروماتويد (RF): سلبية عادة، السائل الزليلي: من الدرجة الثانية (التهابي)</a:t>
            </a:r>
          </a:p>
          <a:p>
            <a:pPr xmlns:a="http://schemas.openxmlformats.org/drawingml/2006/main" lvl="0" algn="justLow">
              <a:lnSpc>
                <a:spcPct val="120000"/>
              </a:lnSpc>
              <a:bidi/>
            </a:pPr>
            <a:r xmlns:a="http://schemas.openxmlformats.org/drawingml/2006/main">
              <a:rPr lang="ar" sz="2400" dirty="0">
                <a:latin typeface="Times New Roman" pitchFamily="18" charset="0"/>
                <a:cs typeface="Times New Roman" pitchFamily="18" charset="0"/>
              </a:rPr>
              <a:t>نتائج الأشعة السينية: تورم الأنسجة الرخوة، وهشاشة العظام، واضطراب النمو، وفقدان المساحة المفصلية</a:t>
            </a:r>
          </a:p>
          <a:p>
            <a:pPr xmlns:a="http://schemas.openxmlformats.org/drawingml/2006/main" lvl="0" algn="justLow">
              <a:lnSpc>
                <a:spcPct val="120000"/>
              </a:lnSpc>
              <a:bidi/>
            </a:pPr>
            <a:r xmlns:a="http://schemas.openxmlformats.org/drawingml/2006/main">
              <a:rPr lang="ar" sz="2400" dirty="0">
                <a:latin typeface="Times New Roman" pitchFamily="18" charset="0"/>
                <a:cs typeface="Times New Roman" pitchFamily="18" charset="0"/>
              </a:rPr>
              <a:t>أشعة الصدر</a:t>
            </a:r>
          </a:p>
          <a:p>
            <a:pPr xmlns:a="http://schemas.openxmlformats.org/drawingml/2006/main" lvl="0" algn="justLow">
              <a:lnSpc>
                <a:spcPct val="120000"/>
              </a:lnSpc>
              <a:bidi/>
            </a:pPr>
            <a:r xmlns:a="http://schemas.openxmlformats.org/drawingml/2006/main">
              <a:rPr lang="ar" sz="2400" dirty="0">
                <a:latin typeface="Times New Roman" pitchFamily="18" charset="0"/>
                <a:cs typeface="Times New Roman" pitchFamily="18" charset="0"/>
              </a:rPr>
              <a:t>تخطيط كهربية القلب</a:t>
            </a:r>
          </a:p>
          <a:p>
            <a:pPr xmlns:a="http://schemas.openxmlformats.org/drawingml/2006/main" lvl="0" algn="justLow">
              <a:lnSpc>
                <a:spcPct val="120000"/>
              </a:lnSpc>
              <a:bidi/>
            </a:pPr>
            <a:r xmlns:a="http://schemas.openxmlformats.org/drawingml/2006/main">
              <a:rPr lang="ar" sz="2400" dirty="0">
                <a:latin typeface="Times New Roman" pitchFamily="18" charset="0"/>
                <a:cs typeface="Times New Roman" pitchFamily="18" charset="0"/>
              </a:rPr>
              <a:t>فحص العين: يجب أن يتم بشكل منتظم، حتى لو لم تكن هناك أعراض للعين</a:t>
            </a:r>
          </a:p>
          <a:p>
            <a:pPr lvl="0" algn="justLow">
              <a:lnSpc>
                <a:spcPct val="120000"/>
              </a:lnSpc>
            </a:pP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14158222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017" y="-1"/>
            <a:ext cx="12085983" cy="1762539"/>
          </a:xfrm>
        </p:spPr>
        <p:txBody>
          <a:bodyPr>
            <a:noAutofit/>
          </a:bodyPr>
          <a:lstStyle/>
          <a:p>
            <a:pPr xmlns:a="http://schemas.openxmlformats.org/drawingml/2006/main" algn="ctr">
              <a:bidi/>
            </a:pPr>
            <a:br xmlns:a="http://schemas.openxmlformats.org/drawingml/2006/main">
              <a:rPr lang="en-US" sz="6600" b="1" dirty="0">
                <a:solidFill>
                  <a:srgbClr val="C00000"/>
                </a:solidFill>
                <a:latin typeface="Times New Roman" pitchFamily="18" charset="0"/>
                <a:cs typeface="Times New Roman" pitchFamily="18" charset="0"/>
              </a:rPr>
            </a:br>
            <a:r xmlns:a="http://schemas.openxmlformats.org/drawingml/2006/main">
              <a:rPr lang="ar" sz="6600" b="1" dirty="0">
                <a:solidFill>
                  <a:srgbClr val="C00000"/>
                </a:solidFill>
                <a:latin typeface="Times New Roman" pitchFamily="18" charset="0"/>
                <a:cs typeface="Times New Roman" pitchFamily="18" charset="0"/>
              </a:rPr>
              <a:t>الوقاية والعلاج من التهاب المفاصل الروماتويدي الشبابي</a:t>
            </a:r>
            <a:br xmlns:a="http://schemas.openxmlformats.org/drawingml/2006/main">
              <a:rPr lang="en-US" sz="6600" dirty="0">
                <a:solidFill>
                  <a:srgbClr val="C00000"/>
                </a:solidFill>
                <a:latin typeface="Times New Roman" pitchFamily="18" charset="0"/>
                <a:cs typeface="Times New Roman" pitchFamily="18" charset="0"/>
              </a:rPr>
            </a:br>
            <a:endParaRPr xmlns:a="http://schemas.openxmlformats.org/drawingml/2006/main" lang="en-US" sz="6600"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0" y="1600200"/>
            <a:ext cx="12085983" cy="5257799"/>
          </a:xfrm>
        </p:spPr>
        <p:txBody>
          <a:bodyPr/>
          <a:lstStyle/>
          <a:p>
            <a:pPr xmlns:a="http://schemas.openxmlformats.org/drawingml/2006/main" marL="0" indent="0">
              <a:lnSpc>
                <a:spcPct val="100000"/>
              </a:lnSpc>
              <a:buNone/>
              <a:bidi/>
            </a:pPr>
            <a:r xmlns:a="http://schemas.openxmlformats.org/drawingml/2006/main">
              <a:rPr lang="ar" sz="3600" dirty="0">
                <a:latin typeface="Times New Roman" pitchFamily="18" charset="0"/>
                <a:cs typeface="Times New Roman" pitchFamily="18" charset="0"/>
              </a:rPr>
              <a:t>لا يوجد وقاية معروفة لـ JRA.</a:t>
            </a:r>
          </a:p>
          <a:p>
            <a:pPr xmlns:a="http://schemas.openxmlformats.org/drawingml/2006/main" lvl="0">
              <a:lnSpc>
                <a:spcPct val="110000"/>
              </a:lnSpc>
              <a:bidi/>
            </a:pPr>
            <a:r xmlns:a="http://schemas.openxmlformats.org/drawingml/2006/main">
              <a:rPr lang="ar" sz="3600" dirty="0">
                <a:latin typeface="Times New Roman" pitchFamily="18" charset="0"/>
                <a:cs typeface="Times New Roman" pitchFamily="18" charset="0"/>
              </a:rPr>
              <a:t>الأدوية المضادة للالتهابات غير الستيرويدية</a:t>
            </a:r>
          </a:p>
          <a:p>
            <a:pPr xmlns:a="http://schemas.openxmlformats.org/drawingml/2006/main" lvl="0">
              <a:lnSpc>
                <a:spcPct val="110000"/>
              </a:lnSpc>
              <a:bidi/>
            </a:pPr>
            <a:r xmlns:a="http://schemas.openxmlformats.org/drawingml/2006/main">
              <a:rPr lang="ar" sz="3600" dirty="0">
                <a:latin typeface="Times New Roman" pitchFamily="18" charset="0"/>
                <a:cs typeface="Times New Roman" pitchFamily="18" charset="0"/>
              </a:rPr>
              <a:t>الأسبرين، تولميتين الصوديوم، ايبوبروفين، نابروكسين</a:t>
            </a:r>
          </a:p>
          <a:p>
            <a:pPr xmlns:a="http://schemas.openxmlformats.org/drawingml/2006/main" lvl="0">
              <a:lnSpc>
                <a:spcPct val="110000"/>
              </a:lnSpc>
              <a:bidi/>
            </a:pPr>
            <a:r xmlns:a="http://schemas.openxmlformats.org/drawingml/2006/main">
              <a:rPr lang="ar" sz="3600" dirty="0">
                <a:latin typeface="Times New Roman" pitchFamily="18" charset="0"/>
                <a:cs typeface="Times New Roman" pitchFamily="18" charset="0"/>
              </a:rPr>
              <a:t>الكورتيكوستيرويدات: بريدنيزون؛ ميثيل بريدنيزولون</a:t>
            </a:r>
          </a:p>
          <a:p>
            <a:pPr xmlns:a="http://schemas.openxmlformats.org/drawingml/2006/main" lvl="0">
              <a:lnSpc>
                <a:spcPct val="110000"/>
              </a:lnSpc>
              <a:bidi/>
            </a:pPr>
            <a:r xmlns:a="http://schemas.openxmlformats.org/drawingml/2006/main">
              <a:rPr lang="ar" sz="3600" dirty="0">
                <a:latin typeface="Times New Roman" pitchFamily="18" charset="0"/>
                <a:cs typeface="Times New Roman" pitchFamily="18" charset="0"/>
              </a:rPr>
              <a:t>يستخدم في حالة الأمراض الجهازية غير الخاضعة للسيطرة أو المهددة للحياة؛</a:t>
            </a:r>
          </a:p>
          <a:p>
            <a:pPr xmlns:a="http://schemas.openxmlformats.org/drawingml/2006/main" lvl="0">
              <a:lnSpc>
                <a:spcPct val="110000"/>
              </a:lnSpc>
              <a:bidi/>
            </a:pPr>
            <a:r xmlns:a="http://schemas.openxmlformats.org/drawingml/2006/main">
              <a:rPr lang="ar" sz="3600" dirty="0">
                <a:latin typeface="Times New Roman" pitchFamily="18" charset="0"/>
                <a:cs typeface="Times New Roman" pitchFamily="18" charset="0"/>
              </a:rPr>
              <a:t>علاج التهاب العنبية المزمن بالقطرات العينية الموضعية؛</a:t>
            </a:r>
          </a:p>
          <a:p>
            <a:pPr algn="justLow">
              <a:lnSpc>
                <a:spcPct val="100000"/>
              </a:lnSpc>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40190979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8991600" cy="1417638"/>
          </a:xfrm>
        </p:spPr>
        <p:txBody>
          <a:bodyPr>
            <a:noAutofit/>
          </a:bodyPr>
          <a:lstStyle/>
          <a:p>
            <a:br xmlns:a="http://schemas.openxmlformats.org/drawingml/2006/main">
              <a:rPr lang="en-US" sz="5400" b="1" dirty="0">
                <a:solidFill>
                  <a:srgbClr val="C00000"/>
                </a:solidFill>
                <a:latin typeface="Times New Roman" pitchFamily="18" charset="0"/>
                <a:cs typeface="Times New Roman" pitchFamily="18" charset="0"/>
              </a:rPr>
            </a:br>
            <a:r xmlns:a="http://schemas.openxmlformats.org/drawingml/2006/main">
              <a:rPr lang="ar" sz="5400" b="1" dirty="0">
                <a:solidFill>
                  <a:srgbClr val="C00000"/>
                </a:solidFill>
                <a:latin typeface="Times New Roman" pitchFamily="18" charset="0"/>
                <a:cs typeface="Times New Roman" pitchFamily="18" charset="0"/>
              </a:rPr>
              <a:t>مضاعفات التهاب المفاصل الروماتويدي الشبابي</a:t>
            </a:r>
            <a:br xmlns:a="http://schemas.openxmlformats.org/drawingml/2006/main">
              <a:rPr lang="en-US" sz="5400" dirty="0">
                <a:solidFill>
                  <a:srgbClr val="C00000"/>
                </a:solidFill>
                <a:latin typeface="Times New Roman" pitchFamily="18" charset="0"/>
                <a:cs typeface="Times New Roman" pitchFamily="18" charset="0"/>
              </a:rPr>
            </a:br>
            <a:endParaRPr xmlns:a="http://schemas.openxmlformats.org/drawingml/2006/main" lang="en-US" sz="5400"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85530" y="1600200"/>
            <a:ext cx="11860696" cy="5257800"/>
          </a:xfrm>
        </p:spPr>
        <p:txBody>
          <a:bodyPr>
            <a:normAutofit/>
          </a:bodyPr>
          <a:lstStyle/>
          <a:p>
            <a:pPr xmlns:a="http://schemas.openxmlformats.org/drawingml/2006/main" lvl="0" algn="justLow">
              <a:lnSpc>
                <a:spcPct val="100000"/>
              </a:lnSpc>
              <a:bidi/>
            </a:pPr>
            <a:r xmlns:a="http://schemas.openxmlformats.org/drawingml/2006/main">
              <a:rPr lang="ar" sz="3600" dirty="0">
                <a:latin typeface="Times New Roman" pitchFamily="18" charset="0"/>
                <a:cs typeface="Times New Roman" pitchFamily="18" charset="0"/>
              </a:rPr>
              <a:t>تآكل أو تدمير الإعاقات العضلية الهيكلية ذات معدل النمو البطيء.</a:t>
            </a:r>
          </a:p>
          <a:p>
            <a:pPr xmlns:a="http://schemas.openxmlformats.org/drawingml/2006/main" lvl="0" algn="justLow">
              <a:lnSpc>
                <a:spcPct val="100000"/>
              </a:lnSpc>
              <a:bidi/>
            </a:pPr>
            <a:r xmlns:a="http://schemas.openxmlformats.org/drawingml/2006/main">
              <a:rPr lang="ar" sz="3600" dirty="0">
                <a:latin typeface="Times New Roman" pitchFamily="18" charset="0"/>
                <a:cs typeface="Times New Roman" pitchFamily="18" charset="0"/>
              </a:rPr>
              <a:t>نمو غير متساوي للذراع أو الساق</a:t>
            </a:r>
          </a:p>
          <a:p>
            <a:pPr xmlns:a="http://schemas.openxmlformats.org/drawingml/2006/main" lvl="0" algn="justLow">
              <a:lnSpc>
                <a:spcPct val="100000"/>
              </a:lnSpc>
              <a:bidi/>
            </a:pPr>
            <a:r xmlns:a="http://schemas.openxmlformats.org/drawingml/2006/main">
              <a:rPr lang="ar" sz="3600" dirty="0">
                <a:latin typeface="Times New Roman" pitchFamily="18" charset="0"/>
                <a:cs typeface="Times New Roman" pitchFamily="18" charset="0"/>
              </a:rPr>
              <a:t>فقدان الرؤية أو انخفاض الرؤية</a:t>
            </a:r>
          </a:p>
          <a:p>
            <a:pPr xmlns:a="http://schemas.openxmlformats.org/drawingml/2006/main" lvl="0" algn="justLow">
              <a:lnSpc>
                <a:spcPct val="100000"/>
              </a:lnSpc>
              <a:bidi/>
            </a:pPr>
            <a:r xmlns:a="http://schemas.openxmlformats.org/drawingml/2006/main">
              <a:rPr lang="ar" sz="3600" dirty="0">
                <a:latin typeface="Times New Roman" pitchFamily="18" charset="0"/>
                <a:cs typeface="Times New Roman" pitchFamily="18" charset="0"/>
              </a:rPr>
              <a:t>فقر الدم</a:t>
            </a:r>
          </a:p>
          <a:p>
            <a:pPr xmlns:a="http://schemas.openxmlformats.org/drawingml/2006/main" lvl="0" algn="justLow">
              <a:lnSpc>
                <a:spcPct val="100000"/>
              </a:lnSpc>
              <a:bidi/>
            </a:pPr>
            <a:r xmlns:a="http://schemas.openxmlformats.org/drawingml/2006/main">
              <a:rPr lang="ar" sz="3600" dirty="0">
                <a:latin typeface="Times New Roman" pitchFamily="18" charset="0"/>
                <a:cs typeface="Times New Roman" pitchFamily="18" charset="0"/>
              </a:rPr>
              <a:t>التهاب غلاف القلب</a:t>
            </a:r>
          </a:p>
          <a:p>
            <a:pPr xmlns:a="http://schemas.openxmlformats.org/drawingml/2006/main" lvl="0" algn="justLow">
              <a:lnSpc>
                <a:spcPct val="100000"/>
              </a:lnSpc>
              <a:bidi/>
            </a:pPr>
            <a:r xmlns:a="http://schemas.openxmlformats.org/drawingml/2006/main">
              <a:rPr lang="ar" sz="3600" dirty="0">
                <a:latin typeface="Times New Roman" pitchFamily="18" charset="0"/>
                <a:cs typeface="Times New Roman" pitchFamily="18" charset="0"/>
              </a:rPr>
              <a:t>الألم المزمن وضعف الحضور المدرسي.</a:t>
            </a:r>
          </a:p>
          <a:p>
            <a:pPr algn="justLow">
              <a:lnSpc>
                <a:spcPct val="100000"/>
              </a:lnSpc>
            </a:pP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6229054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765" y="0"/>
            <a:ext cx="12099235" cy="1417638"/>
          </a:xfrm>
        </p:spPr>
        <p:txBody>
          <a:bodyPr>
            <a:normAutofit fontScale="90000"/>
          </a:bodyPr>
          <a:lstStyle/>
          <a:p>
            <a:pPr xmlns:a="http://schemas.openxmlformats.org/drawingml/2006/main" algn="ctr">
              <a:bidi/>
            </a:pPr>
            <a:br xmlns:a="http://schemas.openxmlformats.org/drawingml/2006/main">
              <a:rPr lang="en-US" b="1" dirty="0">
                <a:solidFill>
                  <a:srgbClr val="C00000"/>
                </a:solidFill>
                <a:latin typeface="Times New Roman" pitchFamily="18" charset="0"/>
                <a:cs typeface="Times New Roman" pitchFamily="18" charset="0"/>
              </a:rPr>
            </a:br>
            <a:r xmlns:a="http://schemas.openxmlformats.org/drawingml/2006/main">
              <a:rPr lang="ar" b="1" dirty="0">
                <a:solidFill>
                  <a:srgbClr val="C00000"/>
                </a:solidFill>
                <a:latin typeface="Times New Roman" pitchFamily="18" charset="0"/>
                <a:cs typeface="Times New Roman" pitchFamily="18" charset="0"/>
              </a:rPr>
              <a:t>الأطفال المصابون بضمور العضلات ( </a:t>
            </a:r>
            <a:r xmlns:a="http://schemas.openxmlformats.org/drawingml/2006/main">
              <a:rPr lang="ar" b="1" dirty="0" err="1">
                <a:solidFill>
                  <a:srgbClr val="C00000"/>
                </a:solidFill>
                <a:latin typeface="Times New Roman" pitchFamily="18" charset="0"/>
                <a:cs typeface="Times New Roman" pitchFamily="18" charset="0"/>
              </a:rPr>
              <a:t>دوشين </a:t>
            </a:r>
            <a:r xmlns:a="http://schemas.openxmlformats.org/drawingml/2006/main">
              <a:rPr lang="ar" b="1" dirty="0">
                <a:solidFill>
                  <a:srgbClr val="C00000"/>
                </a:solidFill>
                <a:latin typeface="Times New Roman" pitchFamily="18" charset="0"/>
                <a:cs typeface="Times New Roman" pitchFamily="18" charset="0"/>
              </a:rPr>
              <a:t>: DMD </a:t>
            </a:r>
            <a:r xmlns:a="http://schemas.openxmlformats.org/drawingml/2006/main">
              <a:rPr lang="ar" b="1" dirty="0">
                <a:latin typeface="Times New Roman" pitchFamily="18" charset="0"/>
                <a:cs typeface="Times New Roman" pitchFamily="18" charset="0"/>
              </a:rPr>
              <a:t>)</a:t>
            </a:r>
            <a:br xmlns:a="http://schemas.openxmlformats.org/drawingml/2006/main">
              <a:rPr lang="en-US" dirty="0">
                <a:latin typeface="Times New Roman" pitchFamily="18" charset="0"/>
                <a:cs typeface="Times New Roman" pitchFamily="18" charset="0"/>
              </a:rPr>
            </a:br>
            <a:endParaRPr xmlns:a="http://schemas.openxmlformats.org/drawingml/2006/main" lang="en-US" dirty="0">
              <a:latin typeface="Times New Roman" pitchFamily="18" charset="0"/>
              <a:cs typeface="Times New Roman" pitchFamily="18" charset="0"/>
            </a:endParaRPr>
          </a:p>
        </p:txBody>
      </p:sp>
      <p:sp>
        <p:nvSpPr>
          <p:cNvPr id="3" name="Content Placeholder 2"/>
          <p:cNvSpPr>
            <a:spLocks noGrp="1"/>
          </p:cNvSpPr>
          <p:nvPr>
            <p:ph idx="1"/>
          </p:nvPr>
        </p:nvSpPr>
        <p:spPr>
          <a:xfrm>
            <a:off x="92765" y="1600200"/>
            <a:ext cx="11993218" cy="5257800"/>
          </a:xfrm>
        </p:spPr>
        <p:txBody>
          <a:bodyPr>
            <a:normAutofit fontScale="77500" lnSpcReduction="20000"/>
          </a:bodyPr>
          <a:lstStyle/>
          <a:p>
            <a:pPr xmlns:a="http://schemas.openxmlformats.org/drawingml/2006/main" lvl="0">
              <a:lnSpc>
                <a:spcPct val="120000"/>
              </a:lnSpc>
              <a:bidi/>
            </a:pPr>
            <a:r xmlns:a="http://schemas.openxmlformats.org/drawingml/2006/main">
              <a:rPr lang="ar" sz="4100" dirty="0">
                <a:latin typeface="Times New Roman" pitchFamily="18" charset="0"/>
                <a:cs typeface="Times New Roman" pitchFamily="18" charset="0"/>
              </a:rPr>
              <a:t>هو اضطراب وراثي وراثي (مرتبط بالكروموسوم X متنحي) مع تنكس تدريجي للعضلات، مما يؤدي إلى ضعف وفقدان عضلات الجسم تدريجيًا.</a:t>
            </a:r>
          </a:p>
          <a:p>
            <a:pPr xmlns:a="http://schemas.openxmlformats.org/drawingml/2006/main" lvl="0">
              <a:lnSpc>
                <a:spcPct val="120000"/>
              </a:lnSpc>
              <a:bidi/>
            </a:pPr>
            <a:r xmlns:a="http://schemas.openxmlformats.org/drawingml/2006/main">
              <a:rPr lang="ar" sz="4100" dirty="0">
                <a:latin typeface="Times New Roman" pitchFamily="18" charset="0"/>
                <a:cs typeface="Times New Roman" pitchFamily="18" charset="0"/>
              </a:rPr>
              <a:t>تتكون العضلات من حزم من الألياف (غشاء الألياف العضلية).</a:t>
            </a:r>
          </a:p>
          <a:p>
            <a:pPr xmlns:a="http://schemas.openxmlformats.org/drawingml/2006/main" lvl="0" algn="justLow">
              <a:lnSpc>
                <a:spcPct val="120000"/>
              </a:lnSpc>
              <a:bidi/>
            </a:pPr>
            <a:r xmlns:a="http://schemas.openxmlformats.org/drawingml/2006/main">
              <a:rPr lang="ar" sz="4100" dirty="0">
                <a:latin typeface="Times New Roman" pitchFamily="18" charset="0"/>
                <a:cs typeface="Times New Roman" pitchFamily="18" charset="0"/>
              </a:rPr>
              <a:t>تساعد مجموعة من البروتينات المترابطة على طول الغشاء المحيط بكل ألياف على إبقاء خلايا العضلات تعمل بشكل صحيح.</a:t>
            </a:r>
          </a:p>
          <a:p>
            <a:pPr xmlns:a="http://schemas.openxmlformats.org/drawingml/2006/main" lvl="0" algn="justLow">
              <a:lnSpc>
                <a:spcPct val="120000"/>
              </a:lnSpc>
              <a:bidi/>
            </a:pPr>
            <a:r xmlns:a="http://schemas.openxmlformats.org/drawingml/2006/main">
              <a:rPr lang="ar" sz="4100" dirty="0">
                <a:latin typeface="Times New Roman" pitchFamily="18" charset="0"/>
                <a:cs typeface="Times New Roman" pitchFamily="18" charset="0"/>
              </a:rPr>
              <a:t>يحدث مرض دوشين بسبب طفرة في الجين الذي ينتج بروتينًا عضليًا مهمًا يسمى ديستروفين، وهو ضروري لبناء والحفاظ على عضلات صحية.</a:t>
            </a:r>
          </a:p>
          <a:p>
            <a:pPr lvl="0">
              <a:lnSpc>
                <a:spcPct val="120000"/>
              </a:lnSpc>
            </a:pPr>
            <a:endParaRPr lang="en-US" sz="4000" dirty="0">
              <a:latin typeface="Times New Roman" pitchFamily="18" charset="0"/>
              <a:cs typeface="Times New Roman" pitchFamily="18" charset="0"/>
            </a:endParaRPr>
          </a:p>
        </p:txBody>
      </p:sp>
    </p:spTree>
    <p:extLst>
      <p:ext uri="{BB962C8B-B14F-4D97-AF65-F5344CB8AC3E}">
        <p14:creationId xmlns:p14="http://schemas.microsoft.com/office/powerpoint/2010/main" val="20773465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417638"/>
          </a:xfrm>
        </p:spPr>
        <p:txBody>
          <a:bodyPr>
            <a:normAutofit fontScale="90000"/>
          </a:bodyPr>
          <a:lstStyle/>
          <a:p>
            <a:pPr xmlns:a="http://schemas.openxmlformats.org/drawingml/2006/main" algn="ctr">
              <a:bidi/>
            </a:pPr>
            <a:br xmlns:a="http://schemas.openxmlformats.org/drawingml/2006/main">
              <a:rPr lang="en-US" b="1" dirty="0">
                <a:solidFill>
                  <a:srgbClr val="C00000"/>
                </a:solidFill>
                <a:latin typeface="Times New Roman" pitchFamily="18" charset="0"/>
                <a:cs typeface="Times New Roman" pitchFamily="18" charset="0"/>
              </a:rPr>
            </a:br>
            <a:r xmlns:a="http://schemas.openxmlformats.org/drawingml/2006/main">
              <a:rPr lang="ar" b="1" dirty="0">
                <a:solidFill>
                  <a:srgbClr val="C00000"/>
                </a:solidFill>
                <a:latin typeface="Times New Roman" pitchFamily="18" charset="0"/>
                <a:cs typeface="Times New Roman" pitchFamily="18" charset="0"/>
              </a:rPr>
              <a:t>الأطفال المصابون بضمور العضلات ( </a:t>
            </a:r>
            <a:r xmlns:a="http://schemas.openxmlformats.org/drawingml/2006/main">
              <a:rPr lang="ar" b="1" dirty="0" err="1">
                <a:solidFill>
                  <a:srgbClr val="C00000"/>
                </a:solidFill>
                <a:latin typeface="Times New Roman" pitchFamily="18" charset="0"/>
                <a:cs typeface="Times New Roman" pitchFamily="18" charset="0"/>
              </a:rPr>
              <a:t>دوشين </a:t>
            </a:r>
            <a:r xmlns:a="http://schemas.openxmlformats.org/drawingml/2006/main">
              <a:rPr lang="ar" b="1" dirty="0">
                <a:solidFill>
                  <a:srgbClr val="C00000"/>
                </a:solidFill>
                <a:latin typeface="Times New Roman" pitchFamily="18" charset="0"/>
                <a:cs typeface="Times New Roman" pitchFamily="18" charset="0"/>
              </a:rPr>
              <a:t>: DMD </a:t>
            </a:r>
            <a:r xmlns:a="http://schemas.openxmlformats.org/drawingml/2006/main">
              <a:rPr lang="ar" b="1" dirty="0">
                <a:latin typeface="Times New Roman" pitchFamily="18" charset="0"/>
                <a:cs typeface="Times New Roman" pitchFamily="18" charset="0"/>
              </a:rPr>
              <a:t>)</a:t>
            </a:r>
            <a:br xmlns:a="http://schemas.openxmlformats.org/drawingml/2006/main">
              <a:rPr lang="en-US" dirty="0">
                <a:latin typeface="Times New Roman" pitchFamily="18" charset="0"/>
                <a:cs typeface="Times New Roman" pitchFamily="18" charset="0"/>
              </a:rPr>
            </a:br>
            <a:endParaRPr xmlns:a="http://schemas.openxmlformats.org/drawingml/2006/main" lang="en-US" dirty="0">
              <a:latin typeface="Times New Roman" pitchFamily="18" charset="0"/>
              <a:cs typeface="Times New Roman" pitchFamily="18" charset="0"/>
            </a:endParaRPr>
          </a:p>
        </p:txBody>
      </p:sp>
      <p:sp>
        <p:nvSpPr>
          <p:cNvPr id="3" name="Content Placeholder 2"/>
          <p:cNvSpPr>
            <a:spLocks noGrp="1"/>
          </p:cNvSpPr>
          <p:nvPr>
            <p:ph idx="1"/>
          </p:nvPr>
        </p:nvSpPr>
        <p:spPr>
          <a:xfrm>
            <a:off x="-1" y="1600200"/>
            <a:ext cx="12192000" cy="5257800"/>
          </a:xfrm>
        </p:spPr>
        <p:txBody>
          <a:bodyPr>
            <a:normAutofit/>
          </a:bodyPr>
          <a:lstStyle/>
          <a:p>
            <a:pPr xmlns:a="http://schemas.openxmlformats.org/drawingml/2006/main" lvl="0" algn="justLow">
              <a:lnSpc>
                <a:spcPct val="120000"/>
              </a:lnSpc>
              <a:bidi/>
            </a:pPr>
            <a:r xmlns:a="http://schemas.openxmlformats.org/drawingml/2006/main">
              <a:rPr lang="ar" dirty="0">
                <a:latin typeface="Times New Roman" pitchFamily="18" charset="0"/>
                <a:cs typeface="Times New Roman" pitchFamily="18" charset="0"/>
              </a:rPr>
              <a:t>تبدأ الأعراض قبل سن السادسة، حيث تضعف عضلات الحوض. وبحلول سن الثانية عشرة، لن يتمكن أغلب الأطفال من المشي وسيضطرون إلى استخدام كرسي متحرك.</a:t>
            </a:r>
          </a:p>
          <a:p>
            <a:pPr xmlns:a="http://schemas.openxmlformats.org/drawingml/2006/main" lvl="0" algn="justLow">
              <a:lnSpc>
                <a:spcPct val="120000"/>
              </a:lnSpc>
              <a:bidi/>
            </a:pPr>
            <a:r xmlns:a="http://schemas.openxmlformats.org/drawingml/2006/main">
              <a:rPr lang="ar" dirty="0">
                <a:latin typeface="Times New Roman" pitchFamily="18" charset="0"/>
                <a:cs typeface="Times New Roman" pitchFamily="18" charset="0"/>
              </a:rPr>
              <a:t>يفقد الأشخاص المصابون بمرض دوشين العضلات طوال حياتهم، ولكن لا يتم ملاحظة ذلك عادةً حتى ظهور المشي غير المعتاد و/أو التحدث في سن الثالثة تقريبًا</a:t>
            </a:r>
          </a:p>
          <a:p>
            <a:pPr xmlns:a="http://schemas.openxmlformats.org/drawingml/2006/main" lvl="0">
              <a:lnSpc>
                <a:spcPct val="120000"/>
              </a:lnSpc>
              <a:bidi/>
            </a:pPr>
            <a:r xmlns:a="http://schemas.openxmlformats.org/drawingml/2006/main">
              <a:rPr lang="ar" sz="2800" dirty="0">
                <a:latin typeface="Times New Roman" pitchFamily="18" charset="0"/>
                <a:cs typeface="Times New Roman" pitchFamily="18" charset="0"/>
              </a:rPr>
              <a:t>إنه الشكل الأكثر شيوعًا وخطورة من أشكال ضمور الأطفال. يبلغ متوسط عمر هذا النوع حوالي 20 عامًا.</a:t>
            </a:r>
          </a:p>
          <a:p>
            <a:pPr xmlns:a="http://schemas.openxmlformats.org/drawingml/2006/main" lvl="0">
              <a:lnSpc>
                <a:spcPct val="120000"/>
              </a:lnSpc>
              <a:bidi/>
            </a:pPr>
            <a:r xmlns:a="http://schemas.openxmlformats.org/drawingml/2006/main">
              <a:rPr lang="ar" sz="2800" dirty="0">
                <a:latin typeface="Times New Roman" pitchFamily="18" charset="0"/>
                <a:cs typeface="Times New Roman" pitchFamily="18" charset="0"/>
              </a:rPr>
              <a:t>نادرًا ما تصاب الفتيات بهذا المرض. تعاني الإناث المصابات بمرض دوشين من بعض الأعراض مثل ضعف العضلات في الظهر والساقين والذراعين، مما يؤدي إلى التعب بسهولة. قد تحتاج إلى كرسي متحرك أو وسائل مساعدة أخرى للحركة.</a:t>
            </a:r>
            <a:endParaRPr xmlns:a="http://schemas.openxmlformats.org/drawingml/2006/main"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5807288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4891</TotalTime>
  <Words>1587</Words>
  <Application>Microsoft Office PowerPoint</Application>
  <PresentationFormat>Widescreen</PresentationFormat>
  <Paragraphs>171</Paragraphs>
  <Slides>28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Algerian</vt:lpstr>
      <vt:lpstr>Arial</vt:lpstr>
      <vt:lpstr>Calibri</vt:lpstr>
      <vt:lpstr>Calibri Light</vt:lpstr>
      <vt:lpstr>Times</vt:lpstr>
      <vt:lpstr>Times New Roman</vt:lpstr>
      <vt:lpstr>Wingdings</vt:lpstr>
      <vt:lpstr>Office Theme</vt:lpstr>
      <vt:lpstr>PowerPoint Presentation</vt:lpstr>
      <vt:lpstr> 1) Children with JUVENILE RHEUMATOID ARTHRITIS (JRA) </vt:lpstr>
      <vt:lpstr> Types of JRT </vt:lpstr>
      <vt:lpstr> Clinical Manifestations of JRA </vt:lpstr>
      <vt:lpstr> Diagnosis and Tests of JRA </vt:lpstr>
      <vt:lpstr> Prevention and Treatment of JRA </vt:lpstr>
      <vt:lpstr> Complications of JRA </vt:lpstr>
      <vt:lpstr> Children with MUSCULAR DYSTROPHY (Duchenne: DMD) </vt:lpstr>
      <vt:lpstr> Children with MUSCULAR DYSTROPHY (Duchenne: DMD) </vt:lpstr>
      <vt:lpstr>PowerPoint Presentation</vt:lpstr>
      <vt:lpstr> Treatment of DMD </vt:lpstr>
      <vt:lpstr> Complications of DMD   </vt:lpstr>
      <vt:lpstr>2) Children with OSTEOMYELITIS</vt:lpstr>
      <vt:lpstr> Causes of Osteomyelitis </vt:lpstr>
      <vt:lpstr>PowerPoint Presentation</vt:lpstr>
      <vt:lpstr> Diagnostic Studies of Osteomyelitis   </vt:lpstr>
      <vt:lpstr> Treatment of Osteomyelitis  </vt:lpstr>
      <vt:lpstr> Complications of Osteomyelitis  </vt:lpstr>
      <vt:lpstr> 3) CLUB FOOT (Congenital Talipes Aquinovarus ) </vt:lpstr>
      <vt:lpstr> Positions Variations of Clubfoot </vt:lpstr>
      <vt:lpstr> Diagnostic Procedures of Clubfoot </vt:lpstr>
      <vt:lpstr>  4) Children with Developmental Dysplasia Of The Hip (DDH) Congenital Hip Dysplasia (CDH)  </vt:lpstr>
      <vt:lpstr> Classification of DDH / CDH </vt:lpstr>
      <vt:lpstr> Causes of DDH / CDH </vt:lpstr>
      <vt:lpstr> Clinical manifestations of DDH / CDH  </vt:lpstr>
      <vt:lpstr> Diagnostic tests of DDH / CDH </vt:lpstr>
      <vt:lpstr>PowerPoint Presentation</vt:lpstr>
      <vt:lpstr>Treatment of DDH / CDH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n.shawish</dc:creator>
  <cp:lastModifiedBy>n.shawish</cp:lastModifiedBy>
  <cp:revision>183</cp:revision>
  <dcterms:created xsi:type="dcterms:W3CDTF">2022-10-24T04:41:32Z</dcterms:created>
  <dcterms:modified xsi:type="dcterms:W3CDTF">2023-12-26T07:30:06Z</dcterms:modified>
</cp:coreProperties>
</file>