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443" r:id="rId2"/>
    <p:sldId id="1159" r:id="rId3"/>
    <p:sldId id="379" r:id="rId4"/>
    <p:sldId id="1161" r:id="rId5"/>
    <p:sldId id="265" r:id="rId6"/>
    <p:sldId id="1163" r:id="rId7"/>
    <p:sldId id="1164" r:id="rId8"/>
    <p:sldId id="271" r:id="rId9"/>
    <p:sldId id="1166" r:id="rId10"/>
    <p:sldId id="1168" r:id="rId11"/>
    <p:sldId id="1169" r:id="rId12"/>
    <p:sldId id="1171" r:id="rId13"/>
    <p:sldId id="1172" r:id="rId14"/>
    <p:sldId id="1173" r:id="rId15"/>
    <p:sldId id="1174" r:id="rId16"/>
    <p:sldId id="283" r:id="rId17"/>
    <p:sldId id="1176" r:id="rId18"/>
    <p:sldId id="1179" r:id="rId19"/>
    <p:sldId id="1180" r:id="rId20"/>
    <p:sldId id="294" r:id="rId21"/>
    <p:sldId id="1181" r:id="rId22"/>
    <p:sldId id="1183" r:id="rId23"/>
    <p:sldId id="1186" r:id="rId24"/>
    <p:sldId id="1187" r:id="rId25"/>
    <p:sldId id="1189" r:id="rId26"/>
    <p:sldId id="346" r:id="rId27"/>
    <p:sldId id="1191" r:id="rId28"/>
    <p:sldId id="1192" r:id="rId29"/>
    <p:sldId id="1193" r:id="rId30"/>
    <p:sldId id="1194" r:id="rId31"/>
    <p:sldId id="1197" r:id="rId32"/>
    <p:sldId id="310" r:id="rId33"/>
    <p:sldId id="1199" r:id="rId34"/>
    <p:sldId id="1200" r:id="rId35"/>
    <p:sldId id="1201" r:id="rId36"/>
    <p:sldId id="1203" r:id="rId37"/>
    <p:sldId id="1204" r:id="rId38"/>
    <p:sldId id="1208" r:id="rId39"/>
    <p:sldId id="1209" r:id="rId40"/>
    <p:sldId id="1210" r:id="rId41"/>
    <p:sldId id="320" r:id="rId42"/>
    <p:sldId id="1212" r:id="rId43"/>
    <p:sldId id="1213" r:id="rId44"/>
    <p:sldId id="323" r:id="rId45"/>
    <p:sldId id="559" r:id="rId46"/>
    <p:sldId id="1215" r:id="rId47"/>
    <p:sldId id="567" r:id="rId48"/>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 d="1"/>
        <a:sy n="1" d="1"/>
      </p:scale>
      <p:origin x="0" y="-19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 y="0"/>
            <a:ext cx="4068417" cy="6858000"/>
          </a:xfrm>
          <a:prstGeom prst="rect">
            <a:avLst/>
          </a:prstGeom>
        </p:spPr>
      </p:pic>
      <p:sp>
        <p:nvSpPr>
          <p:cNvPr id="6" name="Title 1"/>
          <p:cNvSpPr txBox="1">
            <a:spLocks/>
          </p:cNvSpPr>
          <p:nvPr/>
        </p:nvSpPr>
        <p:spPr>
          <a:xfrm>
            <a:off x="4068416" y="0"/>
            <a:ext cx="8123584" cy="6758609"/>
          </a:xfrm>
          <a:prstGeom prst="rect">
            <a:avLst/>
          </a:prstGeom>
        </p:spPr>
        <p:txBody>
          <a:bodyPr vert="horz" lIns="68580" tIns="34290" rIns="68580" bIns="34290" rtlCol="0" anchor="ctr">
            <a:normAutofit/>
          </a:bodyPr>
          <a:lstStyle/>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طب الأطفال</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الوحدة 11 </a:t>
            </a:r>
            <a:br xmlns:a="http://schemas.openxmlformats.org/drawingml/2006/main">
              <a:rPr lang="en-US" sz="6000" b="1" dirty="0">
                <a:solidFill>
                  <a:srgbClr val="C00000"/>
                </a:solidFill>
                <a:highlight>
                  <a:srgbClr val="FFFF00"/>
                </a:highlight>
                <a:latin typeface="Times" panose="02020603050405020304" pitchFamily="18" charset="0"/>
                <a:ea typeface="Times New Roman" panose="02020603050405020304" pitchFamily="18" charset="0"/>
                <a:cs typeface="Times" panose="02020603050405020304" pitchFamily="18" charset="0"/>
              </a:rPr>
            </a:br>
            <a:r xmlns:a="http://schemas.openxmlformats.org/drawingml/2006/main">
              <a:rPr lang="ar" sz="6000" b="1" dirty="0">
                <a:solidFill>
                  <a:srgbClr val="C00000"/>
                </a:solidFill>
                <a:latin typeface="Times" panose="02020603050405020304" pitchFamily="18" charset="0"/>
                <a:ea typeface="Times New Roman" panose="02020603050405020304" pitchFamily="18" charset="0"/>
                <a:cs typeface="Times" panose="02020603050405020304" pitchFamily="18" charset="0"/>
              </a:rPr>
              <a:t>رعاية الطفل الذي يعاني من مشاكل في الجهاز التنفسي</a:t>
            </a:r>
          </a:p>
          <a:p>
            <a:pPr algn="ctr">
              <a:spcBef>
                <a:spcPct val="0"/>
              </a:spcBef>
              <a:defRPr/>
            </a:pPr>
            <a:br>
              <a:rPr lang="en-US" sz="6000" b="1" dirty="0">
                <a:solidFill>
                  <a:srgbClr val="C00000"/>
                </a:solidFill>
                <a:latin typeface="Algerian" pitchFamily="82" charset="0"/>
                <a:ea typeface="+mj-ea"/>
                <a:cs typeface="+mj-cs"/>
              </a:rPr>
            </a:br>
            <a:endParaRPr lang="en-US" sz="6000" b="1"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2747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xmlns:a="http://schemas.openxmlformats.org/drawingml/2006/main" rtl="0">
              <a:bidi/>
            </a:pPr>
            <a:r xmlns:a="http://schemas.openxmlformats.org/drawingml/2006/main">
              <a:rPr lang="ar" b="1" dirty="0">
                <a:solidFill>
                  <a:srgbClr val="C00000"/>
                </a:solidFill>
                <a:latin typeface="Times New Roman" pitchFamily="18" charset="0"/>
                <a:cs typeface="Times New Roman" pitchFamily="18" charset="0"/>
              </a:rPr>
              <a:t>توصية باستئصال اللوزتين</a:t>
            </a:r>
          </a:p>
        </p:txBody>
      </p:sp>
      <p:sp>
        <p:nvSpPr>
          <p:cNvPr id="3" name="Content Placeholder 2"/>
          <p:cNvSpPr>
            <a:spLocks noGrp="1"/>
          </p:cNvSpPr>
          <p:nvPr>
            <p:ph idx="1"/>
          </p:nvPr>
        </p:nvSpPr>
        <p:spPr>
          <a:xfrm>
            <a:off x="0" y="1700808"/>
            <a:ext cx="12006470" cy="5112568"/>
          </a:xfrm>
        </p:spPr>
        <p:txBody>
          <a:bodyPr>
            <a:normAutofit/>
          </a:bodyPr>
          <a:lstStyle/>
          <a:p>
            <a:pPr xmlns:a="http://schemas.openxmlformats.org/drawingml/2006/main" marL="0" indent="0">
              <a:buNone/>
              <a:bidi/>
            </a:pPr>
            <a:r xmlns:a="http://schemas.openxmlformats.org/drawingml/2006/main">
              <a:rPr lang="ar" sz="3600" b="1" dirty="0">
                <a:latin typeface="Times New Roman" pitchFamily="18" charset="0"/>
                <a:cs typeface="Times New Roman" pitchFamily="18" charset="0"/>
              </a:rPr>
              <a:t>إذا كان الشخص قد أصيب بـ: </a:t>
            </a:r>
            <a:br xmlns:a="http://schemas.openxmlformats.org/drawingml/2006/main">
              <a:rPr lang="en-US" sz="3600" b="1" dirty="0">
                <a:latin typeface="Times New Roman" pitchFamily="18" charset="0"/>
                <a:cs typeface="Times New Roman" pitchFamily="18" charset="0"/>
              </a:rPr>
            </a:br>
            <a:r xmlns:a="http://schemas.openxmlformats.org/drawingml/2006/main">
              <a:rPr lang="ar" sz="3600" dirty="0">
                <a:latin typeface="Times New Roman" pitchFamily="18" charset="0"/>
                <a:cs typeface="Times New Roman" pitchFamily="18" charset="0"/>
              </a:rPr>
              <a:t>3 إلى 5 حالات التهاب اللوزتين البكتيري خلال 3 إلى 5 سنوات</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أكثر من 6 نوبات من التهاب اللوزتين في عام واحد</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تضخم اللوزتين مما يسبب انقطاع التنفس أثناء النوم واضطراب التنفس وصعوبة البلع</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التهاب اللوزتين المزمن الذي لا يستجيب للمضادات الحيوية</a:t>
            </a:r>
          </a:p>
          <a:p>
            <a:pPr algn="ctr" rtl="0"/>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4895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2085983" cy="1298714"/>
          </a:xfrm>
        </p:spPr>
        <p:txBody>
          <a:bodyPr>
            <a:noAutofit/>
          </a:bodyPr>
          <a:lstStyle/>
          <a:p>
            <a:pPr xmlns:a="http://schemas.openxmlformats.org/drawingml/2006/main" rtl="0">
              <a:bidi/>
            </a:pP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3) الأطفال الذين يعانون من التهاب الحنجرة الحاد</a:t>
            </a:r>
            <a:br xmlns:a="http://schemas.openxmlformats.org/drawingml/2006/main">
              <a:rPr lang="en-US" sz="4000" b="1" dirty="0">
                <a:solidFill>
                  <a:srgbClr val="C00000"/>
                </a:solidFill>
                <a:latin typeface="Times New Roman" pitchFamily="18" charset="0"/>
                <a:cs typeface="Times New Roman" pitchFamily="18" charset="0"/>
              </a:rPr>
            </a:br>
            <a:endParaRPr xmlns:a="http://schemas.openxmlformats.org/drawingml/2006/main"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033670"/>
            <a:ext cx="11979966" cy="5850292"/>
          </a:xfrm>
        </p:spPr>
        <p:txBody>
          <a:bodyPr>
            <a:normAutofit/>
          </a:bodyPr>
          <a:lstStyle/>
          <a:p>
            <a:pPr xmlns:a="http://schemas.openxmlformats.org/drawingml/2006/main">
              <a:buFont typeface="Wingdings" panose="05000000000000000000" pitchFamily="2" charset="2"/>
              <a:buChar char="v"/>
              <a:bidi/>
            </a:pPr>
            <a:r xmlns:a="http://schemas.openxmlformats.org/drawingml/2006/main">
              <a:rPr lang="ar" sz="3200" dirty="0">
                <a:latin typeface="Times New Roman" pitchFamily="18" charset="0"/>
                <a:cs typeface="Times New Roman" pitchFamily="18" charset="0"/>
              </a:rPr>
              <a:t>هو عبارة عن عدوى حادة تظهر على شكل تورم في الغشاء المخاطي للحنجرة الذي يقع تحت الأنسجة</a:t>
            </a:r>
          </a:p>
          <a:p>
            <a:pPr xmlns:a="http://schemas.openxmlformats.org/drawingml/2006/main">
              <a:buFont typeface="Wingdings" panose="05000000000000000000" pitchFamily="2" charset="2"/>
              <a:buChar char="v"/>
              <a:bidi/>
            </a:pPr>
            <a:r xmlns:a="http://schemas.openxmlformats.org/drawingml/2006/main">
              <a:rPr lang="ar" sz="3200" dirty="0">
                <a:latin typeface="Times New Roman" pitchFamily="18" charset="0"/>
                <a:cs typeface="Times New Roman" pitchFamily="18" charset="0"/>
              </a:rPr>
              <a:t>تحدث أكثر في الشتاء وأوائل الربيع.</a:t>
            </a:r>
          </a:p>
          <a:p>
            <a:pPr xmlns:a="http://schemas.openxmlformats.org/drawingml/2006/main">
              <a:buFont typeface="Wingdings" panose="05000000000000000000" pitchFamily="2" charset="2"/>
              <a:buChar char="v"/>
              <a:bidi/>
            </a:pPr>
            <a:r xmlns:a="http://schemas.openxmlformats.org/drawingml/2006/main">
              <a:rPr lang="ar" sz="3200" dirty="0">
                <a:latin typeface="Times New Roman" pitchFamily="18" charset="0"/>
                <a:cs typeface="Times New Roman" pitchFamily="18" charset="0"/>
              </a:rPr>
              <a:t>تحدث بشكل أكبر عند المرضى الذين يعانون من التهاب الجيوب الأنفية وانسداد الأنف</a:t>
            </a:r>
          </a:p>
          <a:p>
            <a:pPr xmlns:a="http://schemas.openxmlformats.org/drawingml/2006/main">
              <a:buFont typeface="Wingdings" panose="05000000000000000000" pitchFamily="2" charset="2"/>
              <a:buChar char="v"/>
              <a:bidi/>
            </a:pPr>
            <a:r xmlns:a="http://schemas.openxmlformats.org/drawingml/2006/main">
              <a:rPr lang="ar" sz="3200" dirty="0">
                <a:latin typeface="Times New Roman" pitchFamily="18" charset="0"/>
                <a:cs typeface="Times New Roman" pitchFamily="18" charset="0"/>
              </a:rPr>
              <a:t>أسباب التهاب الحنجرة الحاد</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1. العدوى: فيروسية: الأنفلونزا والفيروس الغدي. بكتيرية: العقدية الرئوية، </a:t>
            </a:r>
            <a:r xmlns:a="http://schemas.openxmlformats.org/drawingml/2006/main">
              <a:rPr lang="ar" sz="3200" dirty="0" err="1">
                <a:latin typeface="Times New Roman" pitchFamily="18" charset="0"/>
                <a:cs typeface="Times New Roman" pitchFamily="18" charset="0"/>
              </a:rPr>
              <a:t>المستدمية النزلية </a:t>
            </a:r>
            <a:r xmlns:a="http://schemas.openxmlformats.org/drawingml/2006/main">
              <a:rPr lang="ar" sz="3200" dirty="0">
                <a:latin typeface="Times New Roman" pitchFamily="18" charset="0"/>
                <a:cs typeface="Times New Roman" pitchFamily="18" charset="0"/>
              </a:rPr>
              <a:t>.</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2. صدمة الصوت، التلاعب بالمنظار، الإفراط في استخدام الصوت (الغناء).</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3. تهيج نتيجة استنشاق الأبخرة أو الغازات، بما في ذلك دخان التبغ.</a:t>
            </a:r>
          </a:p>
          <a:p>
            <a:pPr>
              <a:buFont typeface="Wingdings" panose="05000000000000000000" pitchFamily="2" charset="2"/>
              <a:buChar char="v"/>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835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561654"/>
          </a:xfrm>
        </p:spPr>
        <p:txBody>
          <a:bodyPr>
            <a:normAutofit fontScale="90000"/>
          </a:bodyPr>
          <a:lstStyle/>
          <a:p>
            <a:pPr xmlns:a="http://schemas.openxmlformats.org/drawingml/2006/main" algn="justLow" rtl="0">
              <a:bidi/>
            </a:pPr>
            <a:r xmlns:a="http://schemas.openxmlformats.org/drawingml/2006/main">
              <a:rPr lang="ar" b="1" dirty="0">
                <a:solidFill>
                  <a:srgbClr val="C00000"/>
                </a:solidFill>
                <a:latin typeface="Times New Roman" pitchFamily="18" charset="0"/>
                <a:cs typeface="Times New Roman" pitchFamily="18" charset="0"/>
              </a:rPr>
              <a:t>علامات وأعراض التهاب الحنجرة الحاد</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043" y="1340768"/>
            <a:ext cx="11224592" cy="5517232"/>
          </a:xfrm>
        </p:spPr>
        <p:txBody>
          <a:bodyPr>
            <a:normAutofit/>
          </a:bodyPr>
          <a:lstStyle/>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 بحة في الصوت (صوت أجش عالي النبرة).</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انزعاج في الحلق.</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الألم خفيف أو غائب.</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عسر البلع في حالة إصابة لسان المزمار.</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 </a:t>
            </a:r>
            <a:r xmlns:a="http://schemas.openxmlformats.org/drawingml/2006/main">
              <a:rPr lang="ar" sz="3200" dirty="0" err="1">
                <a:latin typeface="Times New Roman" pitchFamily="18" charset="0"/>
                <a:cs typeface="Times New Roman" pitchFamily="18" charset="0"/>
              </a:rPr>
              <a:t>ضيق التنفس </a:t>
            </a:r>
            <a:r xmlns:a="http://schemas.openxmlformats.org/drawingml/2006/main">
              <a:rPr lang="ar" sz="3200" dirty="0">
                <a:latin typeface="Times New Roman" pitchFamily="18" charset="0"/>
                <a:cs typeface="Times New Roman" pitchFamily="18" charset="0"/>
              </a:rPr>
              <a:t>في حالة الوذمة الشديدة.</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السعال الجاف والمزعج.</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الوعكة والحمى</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-احمرار و/أو إفرازات لزجة على الحبال الصوتية.</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8932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17638"/>
          </a:xfrm>
        </p:spPr>
        <p:txBody>
          <a:bodyPr>
            <a:noAutofit/>
          </a:bodyPr>
          <a:lstStyle/>
          <a:p>
            <a:pPr xmlns:a="http://schemas.openxmlformats.org/drawingml/2006/main" rtl="0">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علاج التهاب الحنجرة الحاد</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7" y="1600200"/>
            <a:ext cx="11913705" cy="5257800"/>
          </a:xfrm>
        </p:spPr>
        <p:txBody>
          <a:bodyPr>
            <a:normAutofit/>
          </a:bodyPr>
          <a:lstStyle/>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 راحة الصوت والمهدئات</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استنشاق البخار: يساعد المنثول على تخفيف الإفرازات اللزجة.</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الأسبرين</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التطبيق الدافئ على الرقبة.</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الكودايين لقمع السعال الجاف.</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المضادات الحيوية الجهازية للعدوى البكتيرية: البنسلين (أوغمنتين)، مضادات الهيستامين.</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449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2231757" cy="1417638"/>
          </a:xfrm>
        </p:spPr>
        <p:txBody>
          <a:bodyPr>
            <a:normAutofit fontScale="90000"/>
          </a:bodyPr>
          <a:lstStyle/>
          <a:p>
            <a:pPr xmlns:a="http://schemas.openxmlformats.org/drawingml/2006/main" rtl="0">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4. الأطفال المصابون </a:t>
            </a:r>
            <a:r xmlns:a="http://schemas.openxmlformats.org/drawingml/2006/main">
              <a:rPr lang="ar" dirty="0"/>
              <a:t>بالتهاب لسان المزمار الحاد</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069160"/>
          </a:xfrm>
        </p:spPr>
        <p:txBody>
          <a:bodyPr/>
          <a:lstStyle/>
          <a:p>
            <a:pPr xmlns:a="http://schemas.openxmlformats.org/drawingml/2006/main">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التهاب حاد وتورم في لسان المزمار والهياكل التنفسية العلوية المحيطة.</a:t>
            </a:r>
          </a:p>
          <a:p>
            <a:pPr xmlns:a="http://schemas.openxmlformats.org/drawingml/2006/main">
              <a:buFont typeface="Wingdings" panose="05000000000000000000" pitchFamily="2" charset="2"/>
              <a:buChar char="§"/>
              <a:bidi/>
            </a:pPr>
            <a:r xmlns:a="http://schemas.openxmlformats.org/drawingml/2006/main">
              <a:rPr lang="ar" sz="3200" dirty="0">
                <a:latin typeface="Times New Roman" pitchFamily="18" charset="0"/>
                <a:cs typeface="Times New Roman" pitchFamily="18" charset="0"/>
              </a:rPr>
              <a:t>إنها حالة طبية طارئة تسبب انسدادًا كاملاً في مجرى الهواء خلال بضع ساعات من ظهورها.</a:t>
            </a:r>
            <a:endParaRPr xmlns:a="http://schemas.openxmlformats.org/drawingml/2006/main" lang="en-US" sz="3200" b="1" dirty="0">
              <a:latin typeface="Times New Roman" pitchFamily="18" charset="0"/>
              <a:cs typeface="Times New Roman" pitchFamily="18" charset="0"/>
            </a:endParaRPr>
          </a:p>
          <a:p>
            <a:pPr xmlns:a="http://schemas.openxmlformats.org/drawingml/2006/main">
              <a:buFont typeface="Wingdings" panose="05000000000000000000" pitchFamily="2" charset="2"/>
              <a:buChar char="§"/>
              <a:bidi/>
            </a:pPr>
            <a:r xmlns:a="http://schemas.openxmlformats.org/drawingml/2006/main">
              <a:rPr lang="ar" sz="3200" b="1" dirty="0">
                <a:latin typeface="Times New Roman" pitchFamily="18" charset="0"/>
                <a:cs typeface="Times New Roman" pitchFamily="18" charset="0"/>
              </a:rPr>
              <a:t>أسباب التهاب لسان المزمار</a:t>
            </a:r>
          </a:p>
          <a:p>
            <a:pPr xmlns:a="http://schemas.openxmlformats.org/drawingml/2006/main">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الوذمة الموضعية تؤدي إلى انسداد مجرى الهواء.</a:t>
            </a:r>
          </a:p>
          <a:p>
            <a:pPr xmlns:a="http://schemas.openxmlformats.org/drawingml/2006/main" algn="justLow">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إنفلونزا هوموفيلز هو الكائن المسبب المعتاد.</a:t>
            </a:r>
          </a:p>
          <a:p>
            <a:pPr xmlns:a="http://schemas.openxmlformats.org/drawingml/2006/main" algn="justLow">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ب- العقديات الانحلالية نادرة.</a:t>
            </a:r>
          </a:p>
          <a:p>
            <a:pPr xmlns:a="http://schemas.openxmlformats.org/drawingml/2006/main" algn="justLow">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الخراجات تحت المخاطية.</a:t>
            </a:r>
          </a:p>
          <a:p>
            <a:pPr>
              <a:buFont typeface="Wingdings" panose="05000000000000000000" pitchFamily="2" charset="2"/>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577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116632"/>
            <a:ext cx="11555895" cy="1301006"/>
          </a:xfrm>
        </p:spPr>
        <p:txBody>
          <a:bodyPr>
            <a:normAutofit/>
          </a:bodyPr>
          <a:lstStyle/>
          <a:p>
            <a:pPr xmlns:a="http://schemas.openxmlformats.org/drawingml/2006/main" algn="ctr" rtl="0">
              <a:bidi/>
            </a:pPr>
            <a:r xmlns:a="http://schemas.openxmlformats.org/drawingml/2006/main">
              <a:rPr lang="ar" b="1" dirty="0">
                <a:solidFill>
                  <a:srgbClr val="C00000"/>
                </a:solidFill>
                <a:latin typeface="Times New Roman" pitchFamily="18" charset="0"/>
                <a:cs typeface="Times New Roman" pitchFamily="18" charset="0"/>
              </a:rPr>
              <a:t>علامات وأعراض التهاب لسان المزمار</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521" y="1556792"/>
            <a:ext cx="11900453" cy="5301208"/>
          </a:xfrm>
        </p:spPr>
        <p:txBody>
          <a:bodyPr>
            <a:normAutofit fontScale="92500" lnSpcReduction="10000"/>
          </a:bodyPr>
          <a:lstStyle/>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التاريخ قصير وسريع الانفعال</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حمى &gt;40 درجة مئوية.</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ألم عند البلع</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يفضل المريض وضعية الجلوس</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لسان المزمار أحمر كرزي</a:t>
            </a:r>
          </a:p>
          <a:p>
            <a:pPr xmlns:a="http://schemas.openxmlformats.org/drawingml/2006/main" algn="justLow">
              <a:buFont typeface="Wingdings" panose="05000000000000000000" pitchFamily="2" charset="2"/>
              <a:buChar char="ü"/>
              <a:bidi/>
            </a:pPr>
            <a:r xmlns:a="http://schemas.openxmlformats.org/drawingml/2006/main">
              <a:rPr lang="ar" sz="3600" b="1" dirty="0">
                <a:solidFill>
                  <a:srgbClr val="C00000"/>
                </a:solidFill>
                <a:latin typeface="Times New Roman" pitchFamily="18" charset="0"/>
                <a:cs typeface="Times New Roman" pitchFamily="18" charset="0"/>
              </a:rPr>
              <a:t>علامات الحرف D الأربعة</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1. </a:t>
            </a:r>
            <a:r xmlns:a="http://schemas.openxmlformats.org/drawingml/2006/main">
              <a:rPr lang="ar" sz="3600" dirty="0" err="1">
                <a:latin typeface="Times New Roman" pitchFamily="18" charset="0"/>
                <a:cs typeface="Times New Roman" pitchFamily="18" charset="0"/>
              </a:rPr>
              <a:t>صعوبة </a:t>
            </a:r>
            <a:r xmlns:a="http://schemas.openxmlformats.org/drawingml/2006/main">
              <a:rPr lang="ar" sz="3600" dirty="0">
                <a:latin typeface="Times New Roman" pitchFamily="18" charset="0"/>
                <a:cs typeface="Times New Roman" pitchFamily="18" charset="0"/>
              </a:rPr>
              <a:t>في الكلام والصرير</a:t>
            </a:r>
          </a:p>
          <a:p>
            <a:pPr xmlns:a="http://schemas.openxmlformats.org/drawingml/2006/main" marL="514350" indent="-514350" algn="justLow">
              <a:buAutoNum type="arabicPeriod" startAt="2"/>
              <a:bidi/>
            </a:pPr>
            <a:r xmlns:a="http://schemas.openxmlformats.org/drawingml/2006/main">
              <a:rPr lang="ar" sz="3600" dirty="0">
                <a:latin typeface="Times New Roman" pitchFamily="18" charset="0"/>
                <a:cs typeface="Times New Roman" pitchFamily="18" charset="0"/>
              </a:rPr>
              <a:t>سيلان اللعاب.</a:t>
            </a:r>
          </a:p>
          <a:p>
            <a:pPr xmlns:a="http://schemas.openxmlformats.org/drawingml/2006/main" marL="514350" indent="-514350" algn="justLow">
              <a:buAutoNum type="arabicPeriod" startAt="2"/>
              <a:bidi/>
            </a:pPr>
            <a:r xmlns:a="http://schemas.openxmlformats.org/drawingml/2006/main">
              <a:rPr lang="ar" sz="3600" dirty="0">
                <a:latin typeface="Times New Roman" pitchFamily="18" charset="0"/>
                <a:cs typeface="Times New Roman" pitchFamily="18" charset="0"/>
              </a:rPr>
              <a:t>عسر البلع</a:t>
            </a:r>
          </a:p>
          <a:p>
            <a:pPr xmlns:a="http://schemas.openxmlformats.org/drawingml/2006/main" marL="514350" indent="-514350" algn="justLow">
              <a:buAutoNum type="arabicPeriod" startAt="2"/>
              <a:bidi/>
            </a:pPr>
            <a:r xmlns:a="http://schemas.openxmlformats.org/drawingml/2006/main">
              <a:rPr lang="ar" sz="3600" dirty="0">
                <a:latin typeface="Times New Roman" pitchFamily="18" charset="0"/>
                <a:cs typeface="Times New Roman" pitchFamily="18" charset="0"/>
              </a:rPr>
              <a:t>جهود ملهمة متعثرة</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29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40208" cy="1301006"/>
          </a:xfrm>
        </p:spPr>
        <p:txBody>
          <a:bodyPr>
            <a:noAutofit/>
          </a:bodyPr>
          <a:lstStyle/>
          <a:p>
            <a:pPr xmlns:a="http://schemas.openxmlformats.org/drawingml/2006/main" algn="ctr"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الاختبارات التشخيصية وعلاج التهاب لسان المزمار</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298018" cy="5141168"/>
          </a:xfrm>
        </p:spPr>
        <p:txBody>
          <a:bodyPr>
            <a:normAutofit lnSpcReduction="10000"/>
          </a:bodyPr>
          <a:lstStyle/>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تاريخ الأربعة D،</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CBC: ارتفاع عدد خلايا الدم البيضاء</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تحليل غازات الدم الشرياني</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مسحة الحلق وزرع الدم</a:t>
            </a:r>
          </a:p>
          <a:p>
            <a:pPr xmlns:a="http://schemas.openxmlformats.org/drawingml/2006/main" marL="0" indent="0" algn="justLow">
              <a:buNone/>
              <a:bidi/>
            </a:pPr>
            <a:r xmlns:a="http://schemas.openxmlformats.org/drawingml/2006/main">
              <a:rPr lang="ar" sz="2800" b="1" dirty="0">
                <a:solidFill>
                  <a:srgbClr val="C00000"/>
                </a:solidFill>
                <a:latin typeface="Times New Roman" pitchFamily="18" charset="0"/>
                <a:cs typeface="Times New Roman" pitchFamily="18" charset="0"/>
              </a:rPr>
              <a:t>إدارة</a:t>
            </a:r>
            <a:endParaRPr xmlns:a="http://schemas.openxmlformats.org/drawingml/2006/main" lang="en-US" dirty="0">
              <a:latin typeface="Times New Roman" pitchFamily="18" charset="0"/>
              <a:cs typeface="Times New Roman" pitchFamily="18" charset="0"/>
            </a:endParaRP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أ. الدخول إلى المستشفى (وحدة العناية المركزة لحديثي الولادة) عند وجود صرير.</a:t>
            </a: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ب. الأكسجة استنشاق الهواء الرطب.</a:t>
            </a: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ج. السوائل الوريدية</a:t>
            </a: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د. المضادات الحيوية الوريدية: أوغمنتين، سيفالوسبورين</a:t>
            </a: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هـ. التهوية الميكانيكية.</a:t>
            </a:r>
          </a:p>
          <a:p>
            <a:pPr xmlns:a="http://schemas.openxmlformats.org/drawingml/2006/main" marL="0" indent="0" algn="justLow">
              <a:buNone/>
              <a:bidi/>
            </a:pPr>
            <a:r xmlns:a="http://schemas.openxmlformats.org/drawingml/2006/main">
              <a:rPr lang="ar" sz="2800" dirty="0">
                <a:latin typeface="Times New Roman" pitchFamily="18" charset="0"/>
                <a:cs typeface="Times New Roman" pitchFamily="18" charset="0"/>
              </a:rPr>
              <a:t>و. القصبة الهوائية.</a:t>
            </a:r>
          </a:p>
          <a:p>
            <a:pPr algn="justLow" rtl="0"/>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261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301006"/>
          </a:xfrm>
        </p:spPr>
        <p:txBody>
          <a:bodyPr>
            <a:noAutofit/>
          </a:bodyPr>
          <a:lstStyle/>
          <a:p>
            <a:pPr xmlns:a="http://schemas.openxmlformats.org/drawingml/2006/main" algn="ctr" rtl="0">
              <a:bidi/>
            </a:pPr>
            <a:br xmlns:a="http://schemas.openxmlformats.org/drawingml/2006/main">
              <a:rPr lang="en-US" b="1" dirty="0">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5. الأطفال المصابون بالتهاب القصيبات الهوائية</a:t>
            </a:r>
            <a:br xmlns:a="http://schemas.openxmlformats.org/drawingml/2006/main">
              <a:rPr lang="en-US" b="1" dirty="0">
                <a:latin typeface="Times New Roman" pitchFamily="18" charset="0"/>
                <a:cs typeface="Times New Roman" pitchFamily="18" charset="0"/>
              </a:rPr>
            </a:br>
            <a:endParaRPr xmlns:a="http://schemas.openxmlformats.org/drawingml/2006/main"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192696"/>
            <a:ext cx="12192000" cy="5665304"/>
          </a:xfrm>
        </p:spPr>
        <p:txBody>
          <a:bodyPr/>
          <a:lstStyle/>
          <a:p>
            <a:pPr xmlns:a="http://schemas.openxmlformats.org/drawingml/2006/main">
              <a:buFont typeface="Wingdings" panose="05000000000000000000" pitchFamily="2" charset="2"/>
              <a:buChar char="q"/>
              <a:bidi/>
            </a:pPr>
            <a:r xmlns:a="http://schemas.openxmlformats.org/drawingml/2006/main">
              <a:rPr lang="ar" sz="4000" dirty="0">
                <a:latin typeface="Times New Roman" pitchFamily="18" charset="0"/>
                <a:cs typeface="Times New Roman" pitchFamily="18" charset="0"/>
              </a:rPr>
              <a:t>هو التهاب يصيب القصيبات الهوائية (الممر الهوائي الصغير في الجهاز التنفسي السفلي)، ويصيب بشكل رئيسي الأطفال الذين تقل أعمارهم عن سنة واحدة</a:t>
            </a:r>
          </a:p>
          <a:p>
            <a:pPr xmlns:a="http://schemas.openxmlformats.org/drawingml/2006/main">
              <a:buFont typeface="Wingdings" panose="05000000000000000000" pitchFamily="2" charset="2"/>
              <a:buChar char="q"/>
              <a:bidi/>
            </a:pPr>
            <a:r xmlns:a="http://schemas.openxmlformats.org/drawingml/2006/main">
              <a:rPr lang="ar" sz="4000" b="1" dirty="0">
                <a:latin typeface="Times New Roman" pitchFamily="18" charset="0"/>
                <a:cs typeface="Times New Roman" pitchFamily="18" charset="0"/>
              </a:rPr>
              <a:t>أسباب التهاب القصيبات الهوائية:</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الفيروس المخلوي التنفسي: أكثر من 50% من الحالات.</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الفيروس الغدي</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الانفلونزا</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نظير الانفلونزا</a:t>
            </a:r>
          </a:p>
          <a:p>
            <a:pPr marL="0"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5577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9036496" cy="1301006"/>
          </a:xfrm>
        </p:spPr>
        <p:txBody>
          <a:bodyPr>
            <a:normAutofit/>
          </a:bodyPr>
          <a:lstStyle/>
          <a:p>
            <a:pPr xmlns:a="http://schemas.openxmlformats.org/drawingml/2006/main" rtl="0">
              <a:bidi/>
            </a:pPr>
            <a:r xmlns:a="http://schemas.openxmlformats.org/drawingml/2006/main">
              <a:rPr lang="ar" b="1" dirty="0">
                <a:solidFill>
                  <a:srgbClr val="C00000"/>
                </a:solidFill>
                <a:latin typeface="Times New Roman" pitchFamily="18" charset="0"/>
                <a:cs typeface="Times New Roman" pitchFamily="18" charset="0"/>
              </a:rPr>
              <a:t>علامات وأعراض التهاب القصيبات الهوائية</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113183"/>
            <a:ext cx="12085983" cy="5628185"/>
          </a:xfrm>
        </p:spPr>
        <p:txBody>
          <a:bodyPr>
            <a:normAutofit/>
          </a:bodyPr>
          <a:lstStyle/>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تاريخ الإصابة بعدوى الجهاز التنفسي العلوي</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زرقة</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ضيق التنفس وسرعة التنفس</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السعال والعطس</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تصريف الأنف،</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تعب</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حمى</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احتقان الأنف عند الرضع</a:t>
            </a:r>
          </a:p>
          <a:p>
            <a:pPr xmlns:a="http://schemas.openxmlformats.org/drawingml/2006/main" algn="justLow">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الصفير، الخشنة</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5795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9026"/>
            <a:ext cx="12192000" cy="6698974"/>
          </a:xfrm>
        </p:spPr>
        <p:txBody>
          <a:bodyPr>
            <a:normAutofit fontScale="92500" lnSpcReduction="10000"/>
          </a:bodyPr>
          <a:lstStyle/>
          <a:p>
            <a:pPr xmlns:a="http://schemas.openxmlformats.org/drawingml/2006/main" marL="0" indent="0" algn="ctr">
              <a:buNone/>
              <a:bidi/>
            </a:pPr>
            <a:r xmlns:a="http://schemas.openxmlformats.org/drawingml/2006/main">
              <a:rPr lang="ar" sz="4400" b="1" dirty="0">
                <a:solidFill>
                  <a:srgbClr val="C00000"/>
                </a:solidFill>
                <a:latin typeface="Times New Roman" pitchFamily="18" charset="0"/>
                <a:cs typeface="Times New Roman" pitchFamily="18" charset="0"/>
              </a:rPr>
              <a:t>اختبارات تشخيص التهاب القصيبات الهوائية</a:t>
            </a:r>
            <a:endParaRPr xmlns:a="http://schemas.openxmlformats.org/drawingml/2006/main" lang="en-US" sz="4400" dirty="0">
              <a:latin typeface="Times New Roman" pitchFamily="18" charset="0"/>
              <a:cs typeface="Times New Roman" pitchFamily="18" charset="0"/>
            </a:endParaRP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1. التاريخ</a:t>
            </a:r>
          </a:p>
          <a:p>
            <a:pPr xmlns:a="http://schemas.openxmlformats.org/drawingml/2006/main" marL="514350" indent="-514350" algn="justLow">
              <a:buAutoNum type="arabicPeriod" startAt="2"/>
              <a:bidi/>
            </a:pPr>
            <a:r xmlns:a="http://schemas.openxmlformats.org/drawingml/2006/main">
              <a:rPr lang="ar" sz="3600" dirty="0">
                <a:latin typeface="Times New Roman" pitchFamily="18" charset="0"/>
                <a:cs typeface="Times New Roman" pitchFamily="18" charset="0"/>
              </a:rPr>
              <a:t>أشعة الصدر</a:t>
            </a:r>
          </a:p>
          <a:p>
            <a:pPr xmlns:a="http://schemas.openxmlformats.org/drawingml/2006/main" marL="514350" indent="-514350" algn="justLow">
              <a:buAutoNum type="arabicPeriod" startAt="2"/>
              <a:bidi/>
            </a:pPr>
            <a:r xmlns:a="http://schemas.openxmlformats.org/drawingml/2006/main">
              <a:rPr lang="ar" sz="3600" dirty="0">
                <a:latin typeface="Times New Roman" pitchFamily="18" charset="0"/>
                <a:cs typeface="Times New Roman" pitchFamily="18" charset="0"/>
              </a:rPr>
              <a:t>سي بي سي</a:t>
            </a:r>
          </a:p>
          <a:p>
            <a:pPr xmlns:a="http://schemas.openxmlformats.org/drawingml/2006/main" marL="0" indent="0" algn="ctr">
              <a:buNone/>
              <a:bidi/>
            </a:pPr>
            <a:r xmlns:a="http://schemas.openxmlformats.org/drawingml/2006/main">
              <a:rPr lang="ar" sz="4300" b="1" dirty="0">
                <a:solidFill>
                  <a:srgbClr val="C00000"/>
                </a:solidFill>
                <a:latin typeface="Times New Roman" pitchFamily="18" charset="0"/>
                <a:cs typeface="Times New Roman" pitchFamily="18" charset="0"/>
              </a:rPr>
              <a:t>إدارة التهاب القصيبات الهوائية</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يمكن علاج التهاب القصيبات الخفيف في المنزل، أما التهاب القصيبات المتوسط أو الشديد فيجب إدخاله إلى المستشفى دائمًا</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محلول بيديالايت والدعم الغذائي والسوائل الوريدية</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الأكسجين والترطيب</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استراحة</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المضادات الحيوية</a:t>
            </a:r>
          </a:p>
          <a:p>
            <a:pPr xmlns:a="http://schemas.openxmlformats.org/drawingml/2006/main" algn="justLow">
              <a:buFont typeface="Wingdings" panose="05000000000000000000" pitchFamily="2" charset="2"/>
              <a:buChar char="§"/>
              <a:bidi/>
            </a:pPr>
            <a:r xmlns:a="http://schemas.openxmlformats.org/drawingml/2006/main">
              <a:rPr lang="ar" sz="3600" dirty="0">
                <a:latin typeface="Times New Roman" pitchFamily="18" charset="0"/>
                <a:cs typeface="Times New Roman" pitchFamily="18" charset="0"/>
              </a:rPr>
              <a:t>مضاد فيروسات</a:t>
            </a: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8664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12192000" cy="1373014"/>
          </a:xfrm>
        </p:spPr>
        <p:txBody>
          <a:bodyPr>
            <a:normAutofit fontScale="90000"/>
          </a:bodyPr>
          <a:lstStyle/>
          <a:p>
            <a:pPr xmlns:a="http://schemas.openxmlformats.org/drawingml/2006/main" rtl="0">
              <a:bidi/>
            </a:pPr>
            <a:br xmlns:a="http://schemas.openxmlformats.org/drawingml/2006/main">
              <a:rPr lang="en-US" dirty="0">
                <a:latin typeface="Times New Roman" pitchFamily="18" charset="0"/>
                <a:cs typeface="Times New Roman" pitchFamily="18" charset="0"/>
              </a:rPr>
            </a:br>
            <a:r xmlns:a="http://schemas.openxmlformats.org/drawingml/2006/main">
              <a:rPr lang="ar" b="1" dirty="0">
                <a:latin typeface="Times New Roman" pitchFamily="18" charset="0"/>
                <a:cs typeface="Times New Roman" pitchFamily="18" charset="0"/>
              </a:rPr>
              <a:t>1) </a:t>
            </a:r>
            <a:r xmlns:a="http://schemas.openxmlformats.org/drawingml/2006/main">
              <a:rPr lang="ar" sz="4900" b="1" dirty="0">
                <a:solidFill>
                  <a:srgbClr val="C00000"/>
                </a:solidFill>
                <a:latin typeface="Times New Roman" pitchFamily="18" charset="0"/>
                <a:cs typeface="Times New Roman" pitchFamily="18" charset="0"/>
              </a:rPr>
              <a:t>الأطفال الذين يعانون من التهاب البلعوم الأنفي (نزلات البرد الشائعة)</a:t>
            </a:r>
            <a:br xmlns:a="http://schemas.openxmlformats.org/drawingml/2006/main">
              <a:rPr lang="en-US" sz="4900" b="1" dirty="0">
                <a:solidFill>
                  <a:srgbClr val="C00000"/>
                </a:solidFill>
                <a:latin typeface="Times New Roman" pitchFamily="18" charset="0"/>
                <a:cs typeface="Times New Roman" pitchFamily="18" charset="0"/>
              </a:rPr>
            </a:br>
            <a:endParaRPr xmlns:a="http://schemas.openxmlformats.org/drawingml/2006/main" lang="en-US" sz="49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019722" cy="5217368"/>
          </a:xfrm>
        </p:spPr>
        <p:txBody>
          <a:bodyPr>
            <a:normAutofit/>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يصاب الناس بنزلات البرد أكثر من أي نوع آخر من الأمراض.</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يصاب الأطفال في المتوسط من ثلاث إلى ثمان نزلات برد سنويًا.</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تحدث نزلات البرد طوال العام، ولكن غالبًا في فصل الشتاء.</a:t>
            </a:r>
          </a:p>
          <a:p>
            <a:pPr xmlns:a="http://schemas.openxmlformats.org/drawingml/2006/main" marL="0" indent="0" algn="justLow">
              <a:buNone/>
              <a:bidi/>
            </a:pPr>
            <a:r xmlns:a="http://schemas.openxmlformats.org/drawingml/2006/main">
              <a:rPr lang="ar" sz="4000" b="1" dirty="0">
                <a:solidFill>
                  <a:srgbClr val="C00000"/>
                </a:solidFill>
                <a:latin typeface="Times New Roman" pitchFamily="18" charset="0"/>
                <a:cs typeface="Times New Roman" pitchFamily="18" charset="0"/>
              </a:rPr>
              <a:t>انتقال نزلات البرد الشائعة</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العطاس وتمخط الأنف ينشران الفيروس.</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المرضى معديون خلال أول يومين إلى ثلاثة أيام من الإصابة بنزلة البرد</a:t>
            </a:r>
          </a:p>
        </p:txBody>
      </p:sp>
    </p:spTree>
    <p:extLst>
      <p:ext uri="{BB962C8B-B14F-4D97-AF65-F5344CB8AC3E}">
        <p14:creationId xmlns:p14="http://schemas.microsoft.com/office/powerpoint/2010/main" val="113571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16632"/>
            <a:ext cx="11940209" cy="1301006"/>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6. الأطفال المصابون بالالتهاب الرئوي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417638"/>
            <a:ext cx="12085983" cy="5440362"/>
          </a:xfrm>
        </p:spPr>
        <p:txBody>
          <a:bodyPr>
            <a:normAutofit/>
          </a:bodyPr>
          <a:lstStyle/>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هو التهاب الحويصلات الهوائية في الرئتين.</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الحويصلات الهوائية </a:t>
            </a:r>
            <a:r xmlns:a="http://schemas.openxmlformats.org/drawingml/2006/main">
              <a:rPr lang="ar" dirty="0">
                <a:latin typeface="Times New Roman" pitchFamily="18" charset="0"/>
                <a:cs typeface="Times New Roman" pitchFamily="18" charset="0"/>
              </a:rPr>
              <a:t>مليئة بالسوائل </a:t>
            </a:r>
            <a:r xmlns:a="http://schemas.openxmlformats.org/drawingml/2006/main">
              <a:rPr lang="ar" b="1" dirty="0">
                <a:latin typeface="Times New Roman" pitchFamily="18" charset="0"/>
                <a:cs typeface="Times New Roman" pitchFamily="18" charset="0"/>
              </a:rPr>
              <a:t>بشكل غير طبيعي .</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إنه مرض أولي أو ثانوي (الالتهاب الرئوي المكتسب من المجتمع)</a:t>
            </a:r>
          </a:p>
          <a:p>
            <a:pPr xmlns:a="http://schemas.openxmlformats.org/drawingml/2006/main" marL="0" indent="0" algn="justLow">
              <a:buNone/>
              <a:bidi/>
            </a:pPr>
            <a:r xmlns:a="http://schemas.openxmlformats.org/drawingml/2006/main">
              <a:rPr lang="ar" dirty="0">
                <a:latin typeface="Times New Roman" pitchFamily="18" charset="0"/>
                <a:cs typeface="Times New Roman" pitchFamily="18" charset="0"/>
              </a:rPr>
              <a:t>يظل الالتهاب الرئوي القاتل الأول للأطفال دون سن الخامسة في جميع أنحاء العالم. ويحدث أعلى معدل للإصابة بين الأطفال الذين تتراوح أعمارهم بين 2 و3 سنوات.</a:t>
            </a:r>
          </a:p>
          <a:p>
            <a:pPr xmlns:a="http://schemas.openxmlformats.org/drawingml/2006/main" marL="0" indent="0">
              <a:buNone/>
              <a:bidi/>
            </a:pPr>
            <a:r xmlns:a="http://schemas.openxmlformats.org/drawingml/2006/main">
              <a:rPr lang="ar" b="1" u="sng" dirty="0">
                <a:solidFill>
                  <a:srgbClr val="C00000"/>
                </a:solidFill>
                <a:latin typeface="Times New Roman" pitchFamily="18" charset="0"/>
                <a:cs typeface="Times New Roman" pitchFamily="18" charset="0"/>
              </a:rPr>
              <a:t>أسباب الالتهاب الرئوي </a:t>
            </a: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dirty="0">
                <a:latin typeface="Times New Roman" pitchFamily="18" charset="0"/>
                <a:cs typeface="Times New Roman" pitchFamily="18" charset="0"/>
              </a:rPr>
              <a:t>1. البكتيريا: المكورات العنقودية الذهبية، المستدمية النزلية، العقدية الرئوية 2. الفطريات</a:t>
            </a:r>
          </a:p>
          <a:p>
            <a:pPr xmlns:a="http://schemas.openxmlformats.org/drawingml/2006/main" marL="0" indent="0">
              <a:buNone/>
              <a:bidi/>
            </a:pPr>
            <a:r xmlns:a="http://schemas.openxmlformats.org/drawingml/2006/main">
              <a:rPr lang="ar" dirty="0">
                <a:latin typeface="Times New Roman" pitchFamily="18" charset="0"/>
                <a:cs typeface="Times New Roman" pitchFamily="18" charset="0"/>
              </a:rPr>
              <a:t>3. المواد الغريبة/الكيميائية</a:t>
            </a:r>
          </a:p>
          <a:p>
            <a:pPr xmlns:a="http://schemas.openxmlformats.org/drawingml/2006/main" marL="0" indent="0">
              <a:buNone/>
              <a:bidi/>
            </a:pPr>
            <a:r xmlns:a="http://schemas.openxmlformats.org/drawingml/2006/main">
              <a:rPr lang="ar" dirty="0">
                <a:latin typeface="Times New Roman" pitchFamily="18" charset="0"/>
                <a:cs typeface="Times New Roman" pitchFamily="18" charset="0"/>
              </a:rPr>
              <a:t>4.فيروس تضخم الخلايا CMV</a:t>
            </a:r>
          </a:p>
        </p:txBody>
      </p:sp>
    </p:spTree>
    <p:extLst>
      <p:ext uri="{BB962C8B-B14F-4D97-AF65-F5344CB8AC3E}">
        <p14:creationId xmlns:p14="http://schemas.microsoft.com/office/powerpoint/2010/main" val="167017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073008" cy="1417638"/>
          </a:xfrm>
        </p:spPr>
        <p:txBody>
          <a:bodyPr>
            <a:noAutofit/>
          </a:bodyPr>
          <a:lstStyle/>
          <a:p>
            <a:pPr xmlns:a="http://schemas.openxmlformats.org/drawingml/2006/main" rtl="0">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الالتهاب الرئوي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5738191" cy="5256584"/>
          </a:xfrm>
        </p:spPr>
        <p:txBody>
          <a:bodyPr>
            <a:normAutofit/>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ألم العضلات والصدر</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الصداع</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التعب</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الحمى</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مُعْرق</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قشعريرة</a:t>
            </a:r>
          </a:p>
          <a:p>
            <a:pPr marL="0" indent="0" algn="justLow">
              <a:buNone/>
            </a:pP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A92645BF-B7C8-43CE-A8DF-E7605891722E}"/>
              </a:ext>
            </a:extLst>
          </p:cNvPr>
          <p:cNvSpPr txBox="1"/>
          <p:nvPr/>
        </p:nvSpPr>
        <p:spPr>
          <a:xfrm>
            <a:off x="5738191" y="1484784"/>
            <a:ext cx="6453809" cy="4401205"/>
          </a:xfrm>
          <a:prstGeom prst="rect">
            <a:avLst/>
          </a:prstGeom>
          <a:noFill/>
        </p:spPr>
        <p:txBody>
          <a:bodyPr wrap="square">
            <a:spAutoFit/>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التهاب الحلق</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الغثيان والقيء</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الإسهال</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تسارع القلب وسرعة التنفس</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أصوات تنفس الراليس والرونشي</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السعال: مخاط متغير اللون</a:t>
            </a:r>
          </a:p>
        </p:txBody>
      </p:sp>
    </p:spTree>
    <p:extLst>
      <p:ext uri="{BB962C8B-B14F-4D97-AF65-F5344CB8AC3E}">
        <p14:creationId xmlns:p14="http://schemas.microsoft.com/office/powerpoint/2010/main" val="340609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txBody>
          <a:bodyPr>
            <a:normAutofit fontScale="40000" lnSpcReduction="20000"/>
          </a:bodyPr>
          <a:lstStyle/>
          <a:p>
            <a:pPr marL="0" indent="0">
              <a:buNone/>
            </a:pPr>
            <a:endParaRPr lang="en-US" sz="6700" b="1" dirty="0">
              <a:solidFill>
                <a:srgbClr val="C00000"/>
              </a:solidFill>
              <a:latin typeface="Times New Roman" pitchFamily="18" charset="0"/>
              <a:cs typeface="Times New Roman" pitchFamily="18" charset="0"/>
            </a:endParaRPr>
          </a:p>
          <a:p>
            <a:pPr xmlns:a="http://schemas.openxmlformats.org/drawingml/2006/main" marL="0" indent="0" algn="ctr">
              <a:buNone/>
              <a:bidi/>
            </a:pPr>
            <a:r xmlns:a="http://schemas.openxmlformats.org/drawingml/2006/main">
              <a:rPr lang="ar" sz="10000" b="1" dirty="0">
                <a:solidFill>
                  <a:srgbClr val="C00000"/>
                </a:solidFill>
                <a:latin typeface="Times New Roman" pitchFamily="18" charset="0"/>
                <a:cs typeface="Times New Roman" pitchFamily="18" charset="0"/>
              </a:rPr>
              <a:t>اختبارات تشخيصية للالتهاب الرئوي</a:t>
            </a:r>
          </a:p>
          <a:p>
            <a:pPr xmlns:a="http://schemas.openxmlformats.org/drawingml/2006/main" marL="0" indent="0">
              <a:buNone/>
              <a:bidi/>
            </a:pPr>
            <a:r xmlns:a="http://schemas.openxmlformats.org/drawingml/2006/main">
              <a:rPr lang="ar" sz="6700" dirty="0">
                <a:latin typeface="Times New Roman" pitchFamily="18" charset="0"/>
                <a:cs typeface="Times New Roman" pitchFamily="18" charset="0"/>
              </a:rPr>
              <a:t>أشعة الصدر</a:t>
            </a:r>
          </a:p>
          <a:p>
            <a:pPr xmlns:a="http://schemas.openxmlformats.org/drawingml/2006/main" marL="0" indent="0">
              <a:buNone/>
              <a:bidi/>
            </a:pPr>
            <a:r xmlns:a="http://schemas.openxmlformats.org/drawingml/2006/main">
              <a:rPr lang="ar" sz="6700" dirty="0">
                <a:latin typeface="Times New Roman" pitchFamily="18" charset="0"/>
                <a:cs typeface="Times New Roman" pitchFamily="18" charset="0"/>
              </a:rPr>
              <a:t>CBC: نسبة خلايا الدم البيضاء مرتفعة</a:t>
            </a:r>
          </a:p>
          <a:p>
            <a:pPr xmlns:a="http://schemas.openxmlformats.org/drawingml/2006/main" marL="0" indent="0">
              <a:buNone/>
              <a:bidi/>
            </a:pPr>
            <a:r xmlns:a="http://schemas.openxmlformats.org/drawingml/2006/main">
              <a:rPr lang="ar" sz="6700" dirty="0">
                <a:latin typeface="Times New Roman" pitchFamily="18" charset="0"/>
                <a:cs typeface="Times New Roman" pitchFamily="18" charset="0"/>
              </a:rPr>
              <a:t>اختبار الثقافة/الحساسية</a:t>
            </a:r>
          </a:p>
          <a:p>
            <a:pPr xmlns:a="http://schemas.openxmlformats.org/drawingml/2006/main" marL="0" indent="0" algn="ctr">
              <a:buNone/>
              <a:bidi/>
            </a:pPr>
            <a:r xmlns:a="http://schemas.openxmlformats.org/drawingml/2006/main">
              <a:rPr lang="ar" sz="12000" b="1" dirty="0">
                <a:solidFill>
                  <a:srgbClr val="C00000"/>
                </a:solidFill>
                <a:latin typeface="Times New Roman" pitchFamily="18" charset="0"/>
                <a:cs typeface="Times New Roman" pitchFamily="18" charset="0"/>
              </a:rPr>
              <a:t>علاج الالتهاب الرئوي</a:t>
            </a:r>
            <a:endParaRPr xmlns:a="http://schemas.openxmlformats.org/drawingml/2006/main" lang="en-US" sz="12000" b="1" dirty="0">
              <a:latin typeface="Times New Roman" pitchFamily="18" charset="0"/>
              <a:cs typeface="Times New Roman" pitchFamily="18" charset="0"/>
            </a:endParaRP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الالتهاب الرئوي الجرثومي: المضادات الحيوية أموكسيسيلين، التطعيم</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الراحة والترطيب</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مسكن آلام،</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مضاد للسعال</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خافضات الحرارة</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الأكسجين</a:t>
            </a:r>
          </a:p>
          <a:p>
            <a:pPr xmlns:a="http://schemas.openxmlformats.org/drawingml/2006/main" algn="justLow">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السوائل الوريدية</a:t>
            </a:r>
          </a:p>
          <a:p>
            <a:pPr xmlns:a="http://schemas.openxmlformats.org/drawingml/2006/main" algn="justLow" rtl="0">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التطعيمات ضد </a:t>
            </a:r>
            <a:r xmlns:a="http://schemas.openxmlformats.org/drawingml/2006/main">
              <a:rPr lang="ar" sz="6700" dirty="0" err="1">
                <a:latin typeface="Times New Roman" pitchFamily="18" charset="0"/>
                <a:cs typeface="Times New Roman" pitchFamily="18" charset="0"/>
              </a:rPr>
              <a:t>الهيموفيليا </a:t>
            </a:r>
            <a:r xmlns:a="http://schemas.openxmlformats.org/drawingml/2006/main">
              <a:rPr lang="ar" sz="6700" dirty="0">
                <a:latin typeface="Times New Roman" pitchFamily="18" charset="0"/>
                <a:cs typeface="Times New Roman" pitchFamily="18" charset="0"/>
              </a:rPr>
              <a:t>الانفلونزا والعقدية الرئوية</a:t>
            </a:r>
          </a:p>
          <a:p>
            <a:pPr xmlns:a="http://schemas.openxmlformats.org/drawingml/2006/main" algn="justLow" rtl="0">
              <a:buFont typeface="Wingdings" panose="05000000000000000000" pitchFamily="2" charset="2"/>
              <a:buChar char="ü"/>
              <a:bidi/>
            </a:pPr>
            <a:r xmlns:a="http://schemas.openxmlformats.org/drawingml/2006/main">
              <a:rPr lang="ar" sz="6700" dirty="0">
                <a:latin typeface="Times New Roman" pitchFamily="18" charset="0"/>
                <a:cs typeface="Times New Roman" pitchFamily="18" charset="0"/>
              </a:rPr>
              <a:t>غسل اليدين</a:t>
            </a:r>
          </a:p>
          <a:p>
            <a:pPr marL="0" indent="0" algn="justLow">
              <a:buNone/>
            </a:pP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val="380885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7. الأطفال المصابون بالتليف الكيسي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12192000" cy="5638800"/>
          </a:xfrm>
        </p:spPr>
        <p:txBody>
          <a:bodyPr>
            <a:noAutofit/>
          </a:bodyPr>
          <a:lstStyle/>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*هو مرض وراثي يسبب تراكم المخاط السميك واللزج في أعضاء الجسم مثل الرئتين والبنكرياس والكبد والأمعاء والجيوب الأنفية والأعضاء التناسلية.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*يتم تشخيص معظم الأطفال بالتليف الكيسي بحلول عيد ميلادهم الثاني</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*إنه النوع الأكثر شيوعًا من أمراض الرئة المزمنة عند الأطفال والشباب،</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*إنها الحالة الوراثية الأكثر شيوعًا والتي تحد من الحياة وتؤدي إلى الوفاة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*متوسط العمر المتوقع هو 35 عامًا تقريبًا</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*عادة ما يحدث الموت بسبب مضاعفات الرئة.</a:t>
            </a:r>
            <a:endParaRPr xmlns:a="http://schemas.openxmlformats.org/drawingml/2006/main"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2508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0"/>
            <a:ext cx="11476383" cy="1417638"/>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التليف الكيسي</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99235" cy="5440362"/>
          </a:xfrm>
        </p:spPr>
        <p:txBody>
          <a:bodyPr>
            <a:normAutofit fontScale="92500" lnSpcReduction="10000"/>
          </a:bodyPr>
          <a:lstStyle/>
          <a:p>
            <a:pPr xmlns:a="http://schemas.openxmlformats.org/drawingml/2006/main" algn="justLow">
              <a:buFont typeface="Wingdings" panose="05000000000000000000" pitchFamily="2" charset="2"/>
              <a:buChar char="q"/>
              <a:bidi/>
            </a:pPr>
            <a:r xmlns:a="http://schemas.openxmlformats.org/drawingml/2006/main">
              <a:rPr lang="ar" sz="4000" dirty="0">
                <a:latin typeface="Times New Roman" pitchFamily="18" charset="0"/>
                <a:cs typeface="Times New Roman" pitchFamily="18" charset="0"/>
              </a:rPr>
              <a:t>إذا كان كلا الوالدين حاملين لجين معيب على الكروموسوم </a:t>
            </a:r>
            <a:r xmlns:a="http://schemas.openxmlformats.org/drawingml/2006/main">
              <a:rPr lang="ar" sz="4000" b="1" u="sng" dirty="0">
                <a:latin typeface="Times New Roman" pitchFamily="18" charset="0"/>
                <a:cs typeface="Times New Roman" pitchFamily="18" charset="0"/>
              </a:rPr>
              <a:t>7 </a:t>
            </a:r>
            <a:r xmlns:a="http://schemas.openxmlformats.org/drawingml/2006/main">
              <a:rPr lang="ar" sz="4000" b="1"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فإن الأطفال لديهم فرصة 50% لأن يصبحوا حاملين للجين. وفرصة 25% للإصابة بالتليف الكيسي، وفرصة 25% لأن يكونوا أصحاء.</a:t>
            </a:r>
          </a:p>
          <a:p>
            <a:pPr xmlns:a="http://schemas.openxmlformats.org/drawingml/2006/main">
              <a:lnSpc>
                <a:spcPct val="120000"/>
              </a:lnSpc>
              <a:buFont typeface="Wingdings" panose="05000000000000000000" pitchFamily="2" charset="2"/>
              <a:buChar char="q"/>
              <a:bidi/>
            </a:pPr>
            <a:r xmlns:a="http://schemas.openxmlformats.org/drawingml/2006/main">
              <a:rPr lang="ar" sz="4000" dirty="0">
                <a:latin typeface="Times New Roman" pitchFamily="18" charset="0"/>
                <a:cs typeface="Times New Roman" pitchFamily="18" charset="0"/>
              </a:rPr>
              <a:t>يحمل الكروموسوم 7 منظم التوصيل عبر الغشاء (CFTR) في مرض التليف الكيسي. يتحكم منظم التوصيل عبر الغشاء في حركة الملح والماء داخل وخارج الخلايا. عندما لا يتحرك الملح والماء داخل وخارج الخلايا بشكل صحيح، يصبح العرق أكثر ملوحة بخمس مرات وينتج مخاط سميك ولزج خارج الخلية.</a:t>
            </a:r>
          </a:p>
          <a:p>
            <a:pPr marL="0" indent="0" algn="justLow">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19839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التليف الكيسي</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85461"/>
            <a:ext cx="12099235" cy="5801139"/>
          </a:xfrm>
        </p:spPr>
        <p:txBody>
          <a:bodyPr>
            <a:normAutofit/>
          </a:bodyPr>
          <a:lstStyle/>
          <a:p>
            <a:pPr xmlns:a="http://schemas.openxmlformats.org/drawingml/2006/main" marL="0" indent="0">
              <a:lnSpc>
                <a:spcPct val="120000"/>
              </a:lnSpc>
              <a:buNone/>
              <a:bidi/>
            </a:pPr>
            <a:r xmlns:a="http://schemas.openxmlformats.org/drawingml/2006/main">
              <a:rPr lang="ar" sz="2400" b="1" u="sng" dirty="0">
                <a:latin typeface="Times New Roman" pitchFamily="18" charset="0"/>
                <a:cs typeface="Times New Roman" pitchFamily="18" charset="0"/>
              </a:rPr>
              <a:t>يؤثر المخاط السميك واللزج على الرئتين:</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يتراكم المخاط ويسد مجرى الهواء.</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يجعلها بيئة مناسبة لنمو البكتيريا مما يزيد من خطر </a:t>
            </a:r>
            <a:r xmlns:a="http://schemas.openxmlformats.org/drawingml/2006/main">
              <a:rPr lang="ar" sz="2400" u="sng" dirty="0">
                <a:latin typeface="Times New Roman" pitchFamily="18" charset="0"/>
                <a:cs typeface="Times New Roman" pitchFamily="18" charset="0"/>
              </a:rPr>
              <a:t>الإصابة بالعدوى </a:t>
            </a:r>
            <a:r xmlns:a="http://schemas.openxmlformats.org/drawingml/2006/main">
              <a:rPr lang="ar" sz="24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العدوى المتكررة تسبب تلف الرئة</a:t>
            </a:r>
          </a:p>
          <a:p>
            <a:pPr xmlns:a="http://schemas.openxmlformats.org/drawingml/2006/main" marL="0" indent="0">
              <a:lnSpc>
                <a:spcPct val="120000"/>
              </a:lnSpc>
              <a:buNone/>
              <a:bidi/>
            </a:pPr>
            <a:r xmlns:a="http://schemas.openxmlformats.org/drawingml/2006/main">
              <a:rPr lang="ar" sz="2400" b="1" u="sng" dirty="0">
                <a:latin typeface="Times New Roman" pitchFamily="18" charset="0"/>
                <a:cs typeface="Times New Roman" pitchFamily="18" charset="0"/>
              </a:rPr>
              <a:t>يؤثر المخاط السميك واللزج على البنكرياس:</a:t>
            </a:r>
          </a:p>
          <a:p>
            <a:pPr xmlns:a="http://schemas.openxmlformats.org/drawingml/2006/main">
              <a:lnSpc>
                <a:spcPct val="120000"/>
              </a:lnSpc>
              <a:buFont typeface="Wingdings" panose="05000000000000000000" pitchFamily="2" charset="2"/>
              <a:buChar char="ü"/>
              <a:bidi/>
            </a:pPr>
            <a:r xmlns:a="http://schemas.openxmlformats.org/drawingml/2006/main">
              <a:rPr lang="ar" sz="2400" dirty="0">
                <a:latin typeface="Times New Roman" pitchFamily="18" charset="0"/>
                <a:cs typeface="Times New Roman" pitchFamily="18" charset="0"/>
              </a:rPr>
              <a:t>ينتج البنكرياس إنزيمات تساعد على الهضم.</a:t>
            </a:r>
          </a:p>
          <a:p>
            <a:pPr xmlns:a="http://schemas.openxmlformats.org/drawingml/2006/main">
              <a:lnSpc>
                <a:spcPct val="120000"/>
              </a:lnSpc>
              <a:buFont typeface="Wingdings" panose="05000000000000000000" pitchFamily="2" charset="2"/>
              <a:buChar char="ü"/>
              <a:bidi/>
            </a:pPr>
            <a:r xmlns:a="http://schemas.openxmlformats.org/drawingml/2006/main">
              <a:rPr lang="ar" sz="2400" dirty="0">
                <a:latin typeface="Times New Roman" pitchFamily="18" charset="0"/>
                <a:cs typeface="Times New Roman" pitchFamily="18" charset="0"/>
              </a:rPr>
              <a:t>يؤدي تراكم المخاط </a:t>
            </a:r>
            <a:r xmlns:a="http://schemas.openxmlformats.org/drawingml/2006/main">
              <a:rPr lang="ar" sz="2400" u="sng" dirty="0">
                <a:latin typeface="Times New Roman" pitchFamily="18" charset="0"/>
                <a:cs typeface="Times New Roman" pitchFamily="18" charset="0"/>
              </a:rPr>
              <a:t>إلى انسداد القنوات </a:t>
            </a:r>
            <a:r xmlns:a="http://schemas.openxmlformats.org/drawingml/2006/main">
              <a:rPr lang="ar" sz="2400" dirty="0">
                <a:latin typeface="Times New Roman" pitchFamily="18" charset="0"/>
                <a:cs typeface="Times New Roman" pitchFamily="18" charset="0"/>
              </a:rPr>
              <a:t>في البنكرياس، مما يمنع وصول الإنزيمات إلى الأمعاء.</a:t>
            </a:r>
          </a:p>
          <a:p>
            <a:pPr xmlns:a="http://schemas.openxmlformats.org/drawingml/2006/main">
              <a:lnSpc>
                <a:spcPct val="120000"/>
              </a:lnSpc>
              <a:buFont typeface="Wingdings" panose="05000000000000000000" pitchFamily="2" charset="2"/>
              <a:buChar char="ü"/>
              <a:bidi/>
            </a:pPr>
            <a:r xmlns:a="http://schemas.openxmlformats.org/drawingml/2006/main">
              <a:rPr lang="ar" sz="2400" dirty="0">
                <a:latin typeface="Times New Roman" pitchFamily="18" charset="0"/>
                <a:cs typeface="Times New Roman" pitchFamily="18" charset="0"/>
              </a:rPr>
              <a:t>بدون الإنزيمات، لا تستطيع الأمعاء هضم الطعام بشكل صحيح، مما يؤدي إلى فقدان الفيتامينات</a:t>
            </a:r>
          </a:p>
          <a:p>
            <a:pPr marL="0" indent="0">
              <a:lnSpc>
                <a:spcPct val="120000"/>
              </a:lnSpc>
              <a:buNone/>
            </a:pPr>
            <a:endParaRPr lang="en-US" sz="2400" dirty="0">
              <a:latin typeface="Times New Roman" pitchFamily="18" charset="0"/>
              <a:cs typeface="Times New Roman" pitchFamily="18" charset="0"/>
            </a:endParaRPr>
          </a:p>
          <a:p>
            <a:pPr xmlns:a="http://schemas.openxmlformats.org/drawingml/2006/main" marL="0" indent="0">
              <a:lnSpc>
                <a:spcPct val="120000"/>
              </a:lnSpc>
              <a:buNone/>
              <a:bidi/>
            </a:pPr>
            <a:r xmlns:a="http://schemas.openxmlformats.org/drawingml/2006/main">
              <a:rPr lang="ar"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198691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rtl="0">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التليف الكيسي</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9"/>
            <a:ext cx="12191999" cy="5453300"/>
          </a:xfrm>
        </p:spPr>
        <p:txBody>
          <a:bodyPr>
            <a:noAutofit/>
          </a:bodyPr>
          <a:lstStyle/>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 الإسهال، براز شاحب أو طيني اللون ذو رائحة كريهة، أو يطفو (إسهال دهني).</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التهابات الجهاز التنفسي المتكررة، مثل الالتهاب الرئوي، والتهاب الجيوب الأنفية، والتهاب الشعب الهوائية، وصعوبة التنفس/الصفير</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السعال المستمر، وربما ظهور خطوط دموية</a:t>
            </a:r>
          </a:p>
          <a:p>
            <a:pPr xmlns:a="http://schemas.openxmlformats.org/drawingml/2006/main" marL="0" indent="0">
              <a:buNone/>
              <a:bidi/>
            </a:pPr>
            <a:r xmlns:a="http://schemas.openxmlformats.org/drawingml/2006/main">
              <a:rPr lang="ar" sz="3200" dirty="0">
                <a:latin typeface="Times New Roman" pitchFamily="18" charset="0"/>
                <a:cs typeface="Times New Roman" pitchFamily="18" charset="0"/>
              </a:rPr>
              <a:t>تأخر النمو، فقدان الوزن أو عدم اكتساب الوزن بشكل طبيعي</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صندوق برميل</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 التعب</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الزوائد الأنفية</a:t>
            </a:r>
          </a:p>
          <a:p>
            <a:pPr xmlns:a="http://schemas.openxmlformats.org/drawingml/2006/main" marL="0" indent="0" algn="justLow">
              <a:buNone/>
              <a:bidi/>
            </a:pPr>
            <a:r xmlns:a="http://schemas.openxmlformats.org/drawingml/2006/main">
              <a:rPr lang="ar" sz="3200" dirty="0">
                <a:latin typeface="Times New Roman" pitchFamily="18" charset="0"/>
                <a:cs typeface="Times New Roman" pitchFamily="18" charset="0"/>
              </a:rPr>
              <a:t>ألم في البطن</a:t>
            </a:r>
            <a:endParaRPr xmlns:a="http://schemas.openxmlformats.org/drawingml/2006/main"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0460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0"/>
            <a:ext cx="11131826" cy="1417638"/>
          </a:xfrm>
        </p:spPr>
        <p:txBody>
          <a:bodyPr>
            <a:noAutofit/>
          </a:bodyPr>
          <a:lstStyle/>
          <a:p>
            <a:pPr xmlns:a="http://schemas.openxmlformats.org/drawingml/2006/main" rtl="0">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التليف الكيسي</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767930" cy="5257800"/>
          </a:xfrm>
        </p:spPr>
        <p:txBody>
          <a:bodyPr>
            <a:normAutofit/>
          </a:bodyPr>
          <a:lstStyle/>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الجلد ذو المذاق المالح (الجفاف)</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الفرنك السويسري</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 نقص الفيتامينات التي تذوب في الدهون: أ، د، هـ، ك</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تقوس أصابع اليدين أو القدمين.</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17- 90% من الذكور المصابين بالتليف الكيسي يعانون من العقم</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 الفشل في النجاح.</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47969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1301006"/>
          </a:xfrm>
        </p:spPr>
        <p:txBody>
          <a:bodyPr>
            <a:noAutofit/>
          </a:bodyPr>
          <a:lstStyle/>
          <a:p>
            <a:pPr xmlns:a="http://schemas.openxmlformats.org/drawingml/2006/main" rtl="0">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اختبار تشخيص التليف الكيسي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5042" y="1600200"/>
            <a:ext cx="11264349" cy="5257800"/>
          </a:xfrm>
        </p:spPr>
        <p:txBody>
          <a:bodyPr>
            <a:normAutofit/>
          </a:bodyPr>
          <a:lstStyle/>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كلوريد العرق الإيجابي (&gt;60mEq/L)</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التاريخ العائلي</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تحديد الدهون في البراز لمدة 72 ساعة</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انزيمات الكبد، سكر الدم الصائم</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أشعة الصدر</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زراعة البلغم</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اختبارات وظائف الرئة</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4724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التليف الكيسي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5" cy="5440362"/>
          </a:xfrm>
        </p:spPr>
        <p:txBody>
          <a:bodyPr>
            <a:normAutofit fontScale="77500" lnSpcReduction="20000"/>
          </a:bodyPr>
          <a:lstStyle/>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المضادات الحيوية لالتهابات الجهاز التنفسي.</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إنزيمات البنكرياس لاستبدال التربسين والأميليز والليباز المفقودة</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مكملات الفيتامينات</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الأدوية المستنشقة للمساعدة في فتح مجاري الهواء.</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 العلاج التعويضي لتخفيف المخاط وتسهيل السعال.</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 مسكنات الألم ايبوبروفين</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التصريف الوضعي وقرع الصدر.</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قد يتم النظر في عملية زراعة الرئة في بعض الحالات.</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لا يوجد علاج.</a:t>
            </a:r>
          </a:p>
          <a:p>
            <a:pPr marL="0" indent="0" algn="ctr">
              <a:buNone/>
            </a:pPr>
            <a:endParaRPr lang="en-US" sz="44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1555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1301006"/>
          </a:xfrm>
        </p:spPr>
        <p:txBody>
          <a:bodyPr>
            <a:normAutofit fontScale="90000"/>
          </a:bodyPr>
          <a:lstStyle/>
          <a:p>
            <a:pPr xmlns:a="http://schemas.openxmlformats.org/drawingml/2006/main" lvl="0" algn="justLow" rtl="0">
              <a:bidi/>
            </a:pPr>
            <a:r xmlns:a="http://schemas.openxmlformats.org/drawingml/2006/main">
              <a:rPr lang="ar" b="1" dirty="0">
                <a:solidFill>
                  <a:srgbClr val="C00000"/>
                </a:solidFill>
                <a:latin typeface="Times New Roman" pitchFamily="18" charset="0"/>
                <a:ea typeface="Calibri" pitchFamily="34" charset="0"/>
                <a:cs typeface="Times New Roman" pitchFamily="18" charset="0"/>
              </a:rPr>
              <a:t>أعراض وعلامات نزلات البرد الشائعة</a:t>
            </a:r>
            <a:br xmlns:a="http://schemas.openxmlformats.org/drawingml/2006/main">
              <a:rPr lang="en-US" sz="5400" dirty="0">
                <a:solidFill>
                  <a:srgbClr val="C00000"/>
                </a:solidFill>
                <a:latin typeface="Arial" pitchFamily="34" charset="0"/>
                <a:cs typeface="Arial" pitchFamily="34"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13" name="Content Placeholder 12"/>
          <p:cNvSpPr>
            <a:spLocks noGrp="1"/>
          </p:cNvSpPr>
          <p:nvPr>
            <p:ph idx="1"/>
          </p:nvPr>
        </p:nvSpPr>
        <p:spPr>
          <a:xfrm>
            <a:off x="0" y="1143000"/>
            <a:ext cx="12311270" cy="5715000"/>
          </a:xfrm>
        </p:spPr>
        <p:txBody>
          <a:bodyPr>
            <a:normAutofit fontScale="32500" lnSpcReduction="20000"/>
          </a:bodyPr>
          <a:lstStyle/>
          <a:p>
            <a:pPr xmlns:a="http://schemas.openxmlformats.org/drawingml/2006/main" marL="0" indent="0">
              <a:lnSpc>
                <a:spcPct val="120000"/>
              </a:lnSpc>
              <a:buNone/>
              <a:bidi/>
            </a:pPr>
            <a:r xmlns:a="http://schemas.openxmlformats.org/drawingml/2006/main">
              <a:rPr lang="ar" sz="8800" dirty="0"/>
              <a:t>1. </a:t>
            </a:r>
            <a:r xmlns:a="http://schemas.openxmlformats.org/drawingml/2006/main">
              <a:rPr lang="ar" sz="8800" dirty="0">
                <a:latin typeface="Times New Roman" pitchFamily="18" charset="0"/>
                <a:cs typeface="Times New Roman" pitchFamily="18" charset="0"/>
              </a:rPr>
              <a:t>العلامة الأولى هي تهيج الأنف أو حكة في الحلق.</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2. احتقان الأنف</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3. سيلان الأنف: يبدأ إفراز الأنف المائي، وفي غضون 1 إلى 3 أيام تصبح إفرازات الأنف أكثر سمكًا، صفراء أو خضراء.</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4. العطاس</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5. حمى منخفضة أو عدم وجود حمى.</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6. السعال</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7. انخفاض الشهية والتهاب الحلق</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8. الصداع</a:t>
            </a:r>
          </a:p>
          <a:p>
            <a:pPr xmlns:a="http://schemas.openxmlformats.org/drawingml/2006/main" marL="0" indent="0">
              <a:lnSpc>
                <a:spcPct val="120000"/>
              </a:lnSpc>
              <a:buNone/>
              <a:bidi/>
            </a:pPr>
            <a:r xmlns:a="http://schemas.openxmlformats.org/drawingml/2006/main">
              <a:rPr lang="ar" sz="8800" dirty="0">
                <a:latin typeface="Times New Roman" pitchFamily="18" charset="0"/>
                <a:cs typeface="Times New Roman" pitchFamily="18" charset="0"/>
              </a:rPr>
              <a:t>9. آلام العضلات</a:t>
            </a:r>
          </a:p>
          <a:p>
            <a:pPr algn="l" rtl="0">
              <a:buFont typeface="Wingdings" pitchFamily="2" charset="2"/>
              <a:buChar char="§"/>
            </a:pPr>
            <a:endParaRPr lang="en-US" sz="8800" dirty="0">
              <a:latin typeface="Times New Roman" pitchFamily="18" charset="0"/>
              <a:cs typeface="Times New Roman" pitchFamily="18" charset="0"/>
            </a:endParaRPr>
          </a:p>
          <a:p>
            <a:pPr marL="0" indent="0">
              <a:buNone/>
            </a:pPr>
            <a:endParaRPr lang="en-US" sz="8800" dirty="0">
              <a:latin typeface="Times New Roman" pitchFamily="18" charset="0"/>
              <a:cs typeface="Times New Roman" pitchFamily="18" charset="0"/>
            </a:endParaRPr>
          </a:p>
        </p:txBody>
      </p:sp>
    </p:spTree>
    <p:extLst>
      <p:ext uri="{BB962C8B-B14F-4D97-AF65-F5344CB8AC3E}">
        <p14:creationId xmlns:p14="http://schemas.microsoft.com/office/powerpoint/2010/main" val="243857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rmAutofit fontScale="90000"/>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8. الأطفال الذين يعانون من الربو</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99235" cy="5440362"/>
          </a:xfrm>
        </p:spPr>
        <p:txBody>
          <a:bodyPr>
            <a:noAutofit/>
          </a:bodyPr>
          <a:lstStyle/>
          <a:p>
            <a:pPr xmlns:a="http://schemas.openxmlformats.org/drawingml/2006/main">
              <a:lnSpc>
                <a:spcPct val="120000"/>
              </a:lnSpc>
              <a:buFont typeface="Wingdings" panose="05000000000000000000" pitchFamily="2" charset="2"/>
              <a:buChar char="§"/>
              <a:bidi/>
            </a:pPr>
            <a:r xmlns:a="http://schemas.openxmlformats.org/drawingml/2006/main">
              <a:rPr lang="ar" dirty="0">
                <a:latin typeface="Times New Roman" pitchFamily="18" charset="0"/>
                <a:cs typeface="Times New Roman" pitchFamily="18" charset="0"/>
              </a:rPr>
              <a:t>الربو هو حالة انسداد مزمنة في مجرى الهواء</a:t>
            </a:r>
          </a:p>
          <a:p>
            <a:pPr xmlns:a="http://schemas.openxmlformats.org/drawingml/2006/main">
              <a:lnSpc>
                <a:spcPct val="120000"/>
              </a:lnSpc>
              <a:buFont typeface="Wingdings" panose="05000000000000000000" pitchFamily="2" charset="2"/>
              <a:buChar char="§"/>
              <a:bidi/>
            </a:pPr>
            <a:r xmlns:a="http://schemas.openxmlformats.org/drawingml/2006/main">
              <a:rPr lang="ar" u="sng" dirty="0">
                <a:latin typeface="Times New Roman" pitchFamily="18" charset="0"/>
                <a:cs typeface="Times New Roman" pitchFamily="18" charset="0"/>
              </a:rPr>
              <a:t>يتميز بـ: </a:t>
            </a:r>
            <a:r xmlns:a="http://schemas.openxmlformats.org/drawingml/2006/main">
              <a:rPr lang="ar" dirty="0">
                <a:latin typeface="Times New Roman" pitchFamily="18" charset="0"/>
                <a:cs typeface="Times New Roman" pitchFamily="18" charset="0"/>
              </a:rPr>
              <a:t>تشنجات قصبية، التهاب، فرط الحساسية للمنبهات</a:t>
            </a:r>
          </a:p>
          <a:p>
            <a:pPr xmlns:a="http://schemas.openxmlformats.org/drawingml/2006/main">
              <a:lnSpc>
                <a:spcPct val="120000"/>
              </a:lnSpc>
              <a:buFont typeface="Wingdings" panose="05000000000000000000" pitchFamily="2" charset="2"/>
              <a:buChar char="§"/>
              <a:bidi/>
            </a:pPr>
            <a:r xmlns:a="http://schemas.openxmlformats.org/drawingml/2006/main">
              <a:rPr lang="ar" dirty="0">
                <a:latin typeface="Times New Roman" pitchFamily="18" charset="0"/>
                <a:cs typeface="Times New Roman" pitchFamily="18" charset="0"/>
              </a:rPr>
              <a:t>تصبح الجدران الداخلية للمجاري الهوائية ملتهبة أو متورمة.</a:t>
            </a:r>
          </a:p>
          <a:p>
            <a:pPr xmlns:a="http://schemas.openxmlformats.org/drawingml/2006/main">
              <a:lnSpc>
                <a:spcPct val="120000"/>
              </a:lnSpc>
              <a:buFont typeface="Wingdings" panose="05000000000000000000" pitchFamily="2" charset="2"/>
              <a:buChar char="§"/>
              <a:bidi/>
            </a:pPr>
            <a:r xmlns:a="http://schemas.openxmlformats.org/drawingml/2006/main">
              <a:rPr lang="ar" dirty="0">
                <a:latin typeface="Times New Roman" pitchFamily="18" charset="0"/>
                <a:cs typeface="Times New Roman" pitchFamily="18" charset="0"/>
              </a:rPr>
              <a:t>يجعل الالتهاب مجاري الهواء حساسة للغاية مما يؤدي إلى شد العضلات المحيطة بها وتضييق مجاري الهواء بحيث يتدفق هواء أقل.</a:t>
            </a:r>
          </a:p>
          <a:p>
            <a:pPr xmlns:a="http://schemas.openxmlformats.org/drawingml/2006/main">
              <a:lnSpc>
                <a:spcPct val="120000"/>
              </a:lnSpc>
              <a:buFont typeface="Wingdings" panose="05000000000000000000" pitchFamily="2" charset="2"/>
              <a:buChar char="§"/>
              <a:bidi/>
            </a:pPr>
            <a:r xmlns:a="http://schemas.openxmlformats.org/drawingml/2006/main">
              <a:rPr lang="ar" dirty="0">
                <a:latin typeface="Times New Roman" pitchFamily="18" charset="0"/>
                <a:cs typeface="Times New Roman" pitchFamily="18" charset="0"/>
              </a:rPr>
              <a:t>تحدث النوبة عندما تزداد أعراض الربو سوءًا، وغالبًا ما يتم إنتاج مخاط لزج إضافي يضيق مجرى الهواء مما يجعل التنفس أكثر صعوبة.</a:t>
            </a:r>
          </a:p>
          <a:p>
            <a:pPr xmlns:a="http://schemas.openxmlformats.org/drawingml/2006/main">
              <a:lnSpc>
                <a:spcPct val="120000"/>
              </a:lnSpc>
              <a:buFont typeface="Wingdings" panose="05000000000000000000" pitchFamily="2" charset="2"/>
              <a:buChar char="§"/>
              <a:bidi/>
            </a:pPr>
            <a:r xmlns:a="http://schemas.openxmlformats.org/drawingml/2006/main">
              <a:rPr lang="ar" b="1" u="sng" dirty="0">
                <a:solidFill>
                  <a:srgbClr val="C00000"/>
                </a:solidFill>
                <a:latin typeface="Times New Roman" pitchFamily="18" charset="0"/>
                <a:cs typeface="Times New Roman" pitchFamily="18" charset="0"/>
              </a:rPr>
              <a:t>لا يمكن </a:t>
            </a:r>
            <a:r xmlns:a="http://schemas.openxmlformats.org/drawingml/2006/main">
              <a:rPr lang="ar" b="1" dirty="0">
                <a:latin typeface="Times New Roman" pitchFamily="18" charset="0"/>
                <a:cs typeface="Times New Roman" pitchFamily="18" charset="0"/>
              </a:rPr>
              <a:t>علاج </a:t>
            </a:r>
            <a:r xmlns:a="http://schemas.openxmlformats.org/drawingml/2006/main">
              <a:rPr lang="ar" dirty="0">
                <a:latin typeface="Times New Roman" pitchFamily="18" charset="0"/>
                <a:cs typeface="Times New Roman" pitchFamily="18" charset="0"/>
              </a:rPr>
              <a:t>الربو </a:t>
            </a:r>
            <a:r xmlns:a="http://schemas.openxmlformats.org/drawingml/2006/main">
              <a:rPr lang="ar" dirty="0">
                <a:latin typeface="Times New Roman" pitchFamily="18" charset="0"/>
                <a:cs typeface="Times New Roman" pitchFamily="18" charset="0"/>
              </a:rPr>
              <a:t>، </a:t>
            </a:r>
            <a:r xmlns:a="http://schemas.openxmlformats.org/drawingml/2006/main">
              <a:rPr lang="ar" dirty="0">
                <a:latin typeface="Times New Roman" pitchFamily="18" charset="0"/>
                <a:cs typeface="Times New Roman" pitchFamily="18" charset="0"/>
              </a:rPr>
              <a:t>ولكن يمكن </a:t>
            </a:r>
            <a:r xmlns:a="http://schemas.openxmlformats.org/drawingml/2006/main">
              <a:rPr lang="ar" b="1" dirty="0">
                <a:latin typeface="Times New Roman" pitchFamily="18" charset="0"/>
                <a:cs typeface="Times New Roman" pitchFamily="18" charset="0"/>
              </a:rPr>
              <a:t>السيطرة عليه </a:t>
            </a:r>
            <a:r xmlns:a="http://schemas.openxmlformats.org/drawingml/2006/main">
              <a:rPr lang="ar" dirty="0">
                <a:latin typeface="Times New Roman" pitchFamily="18" charset="0"/>
                <a:cs typeface="Times New Roman" pitchFamily="18" charset="0"/>
              </a:rPr>
              <a:t>.</a:t>
            </a:r>
          </a:p>
        </p:txBody>
      </p:sp>
    </p:spTree>
    <p:extLst>
      <p:ext uri="{BB962C8B-B14F-4D97-AF65-F5344CB8AC3E}">
        <p14:creationId xmlns:p14="http://schemas.microsoft.com/office/powerpoint/2010/main" val="163976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1301006"/>
          </a:xfrm>
        </p:spPr>
        <p:txBody>
          <a:bodyPr>
            <a:noAutofit/>
          </a:bodyPr>
          <a:lstStyle/>
          <a:p>
            <a:pPr xmlns:a="http://schemas.openxmlformats.org/drawingml/2006/main" rtl="0">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علامات وأعراض الربو</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285461"/>
            <a:ext cx="12192001" cy="5572539"/>
          </a:xfrm>
        </p:spPr>
        <p:txBody>
          <a:bodyPr>
            <a:normAutofit fontScale="85000" lnSpcReduction="10000"/>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 ضيق التنفس، ضيق التنفس، التنفس السريع أو الصاخب</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•توسع الأنف،</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•الانسحاب</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•سترايدر، الصفير هو صوت صفير أو صرير عند التنفس</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•السعال الذي قد يزداد سوءًا في الليل أو في الصباح الباكر</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•السعال غير التناسلي</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•ضيق في الصدر كأن هناك شيء يجلس على الصدر</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 متعب وخامل</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•لون رمادي باهت</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•التعرق</a:t>
            </a:r>
          </a:p>
          <a:p>
            <a:pPr marL="0" indent="0" algn="justLow">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139787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الربو</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099930"/>
            <a:ext cx="12192000" cy="5645427"/>
          </a:xfrm>
        </p:spPr>
        <p:txBody>
          <a:bodyPr>
            <a:normAutofit fontScale="55000" lnSpcReduction="20000"/>
          </a:bodyPr>
          <a:lstStyle/>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غير معروف.</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يمكن أن يكون وراثيا.</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ممارسة الرياضة</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العدوى الفيروسية.</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الأدوية </a:t>
            </a:r>
            <a:r xmlns:a="http://schemas.openxmlformats.org/drawingml/2006/main">
              <a:rPr lang="ar" sz="4800" dirty="0" err="1">
                <a:latin typeface="Times New Roman" pitchFamily="18" charset="0"/>
                <a:cs typeface="Times New Roman" pitchFamily="18" charset="0"/>
              </a:rPr>
              <a:t>مثل </a:t>
            </a:r>
            <a:r xmlns:a="http://schemas.openxmlformats.org/drawingml/2006/main">
              <a:rPr lang="ar" sz="4800" dirty="0">
                <a:latin typeface="Times New Roman" pitchFamily="18" charset="0"/>
                <a:cs typeface="Times New Roman" pitchFamily="18" charset="0"/>
              </a:rPr>
              <a:t>الأسبرين وحاصرات بيتا ونزلات البرد والإنفلونزا</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 التوتر والعواطف الشديدة</a:t>
            </a:r>
          </a:p>
          <a:p>
            <a:pPr xmlns:a="http://schemas.openxmlformats.org/drawingml/2006/main" marL="0" indent="0" algn="justLow">
              <a:lnSpc>
                <a:spcPct val="120000"/>
              </a:lnSpc>
              <a:buNone/>
              <a:bidi/>
            </a:pPr>
            <a:r xmlns:a="http://schemas.openxmlformats.org/drawingml/2006/main">
              <a:rPr lang="ar" sz="4800" dirty="0">
                <a:latin typeface="Times New Roman" pitchFamily="18" charset="0"/>
                <a:cs typeface="Times New Roman" pitchFamily="18" charset="0"/>
              </a:rPr>
              <a:t>المحفزات البيئية:</a:t>
            </a:r>
          </a:p>
          <a:p>
            <a:pPr xmlns:a="http://schemas.openxmlformats.org/drawingml/2006/main" algn="justLow">
              <a:lnSpc>
                <a:spcPct val="120000"/>
              </a:lnSpc>
              <a:buFont typeface="Wingdings" panose="05000000000000000000" pitchFamily="2" charset="2"/>
              <a:buChar char="ü"/>
              <a:bidi/>
            </a:pPr>
            <a:r xmlns:a="http://schemas.openxmlformats.org/drawingml/2006/main">
              <a:rPr lang="ar" sz="4800" b="1" dirty="0">
                <a:latin typeface="Times New Roman" pitchFamily="18" charset="0"/>
                <a:cs typeface="Times New Roman" pitchFamily="18" charset="0"/>
              </a:rPr>
              <a:t>المهيجات: </a:t>
            </a:r>
            <a:r xmlns:a="http://schemas.openxmlformats.org/drawingml/2006/main">
              <a:rPr lang="ar" sz="4800" dirty="0">
                <a:latin typeface="Times New Roman" pitchFamily="18" charset="0"/>
                <a:cs typeface="Times New Roman" pitchFamily="18" charset="0"/>
              </a:rPr>
              <a:t>التدخين، تلوث الهواء، الطقس البارد، الروائح القوية، العطور</a:t>
            </a:r>
          </a:p>
          <a:p>
            <a:pPr xmlns:a="http://schemas.openxmlformats.org/drawingml/2006/main" algn="justLow">
              <a:lnSpc>
                <a:spcPct val="120000"/>
              </a:lnSpc>
              <a:buFont typeface="Wingdings" panose="05000000000000000000" pitchFamily="2" charset="2"/>
              <a:buChar char="ü"/>
              <a:bidi/>
            </a:pPr>
            <a:r xmlns:a="http://schemas.openxmlformats.org/drawingml/2006/main">
              <a:rPr lang="ar" sz="4800" b="1" dirty="0">
                <a:latin typeface="Times New Roman" pitchFamily="18" charset="0"/>
                <a:cs typeface="Times New Roman" pitchFamily="18" charset="0"/>
              </a:rPr>
              <a:t>المواد المسببة للحساسية: </a:t>
            </a:r>
            <a:r xmlns:a="http://schemas.openxmlformats.org/drawingml/2006/main">
              <a:rPr lang="ar" sz="4800" dirty="0">
                <a:latin typeface="Times New Roman" pitchFamily="18" charset="0"/>
                <a:cs typeface="Times New Roman" pitchFamily="18" charset="0"/>
              </a:rPr>
              <a:t>الحيوانات، عث الغبار، الصراصير، حبوب اللقاح من الأشجار، العشب، العفن (داخلي وخارجي)</a:t>
            </a:r>
          </a:p>
          <a:p>
            <a:pPr algn="justLow" rtl="0">
              <a:buFont typeface="Wingdings" pitchFamily="2" charset="2"/>
              <a:buChar char="ü"/>
            </a:pPr>
            <a:endParaRPr lang="en-US" sz="4800" dirty="0">
              <a:latin typeface="Times New Roman" pitchFamily="18" charset="0"/>
              <a:cs typeface="Times New Roman" pitchFamily="18" charset="0"/>
            </a:endParaRPr>
          </a:p>
          <a:p>
            <a:pPr marL="0" indent="0" algn="justLow">
              <a:buNone/>
            </a:pPr>
            <a:endParaRPr lang="en-US" sz="48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4323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اختبارات تشخيص الربو:</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8" y="1311965"/>
            <a:ext cx="11834192" cy="5393635"/>
          </a:xfrm>
        </p:spPr>
        <p:txBody>
          <a:bodyPr>
            <a:normAutofit/>
          </a:bodyPr>
          <a:lstStyle/>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التاريخ والفحص البدني</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أشعة الصدر</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اختبارات وظائف الرئة</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مزرعة الدم والبلغم</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غازات الدم الشرياني (ABG)</a:t>
            </a:r>
          </a:p>
          <a:p>
            <a:pPr marL="0" indent="0" algn="justLow">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04277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252520"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إدارة الربو</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79443"/>
            <a:ext cx="12192000" cy="5676551"/>
          </a:xfrm>
        </p:spPr>
        <p:txBody>
          <a:bodyPr>
            <a:normAutofit fontScale="85000" lnSpcReduction="10000"/>
          </a:bodyPr>
          <a:lstStyle/>
          <a:p>
            <a:pPr xmlns:a="http://schemas.openxmlformats.org/drawingml/2006/main" marL="0" indent="0">
              <a:lnSpc>
                <a:spcPct val="110000"/>
              </a:lnSpc>
              <a:buNone/>
              <a:bidi/>
            </a:pPr>
            <a:r xmlns:a="http://schemas.openxmlformats.org/drawingml/2006/main">
              <a:rPr lang="ar" sz="4000" b="1" dirty="0">
                <a:latin typeface="Times New Roman" pitchFamily="18" charset="0"/>
                <a:cs typeface="Times New Roman" pitchFamily="18" charset="0"/>
              </a:rPr>
              <a:t>أ) أدوية التحكم أو الوقاية طويلة المدى: </a:t>
            </a:r>
            <a:r xmlns:a="http://schemas.openxmlformats.org/drawingml/2006/main">
              <a:rPr lang="ar" sz="4000" dirty="0">
                <a:latin typeface="Times New Roman" pitchFamily="18" charset="0"/>
                <a:cs typeface="Times New Roman" pitchFamily="18" charset="0"/>
              </a:rPr>
              <a:t>يجب تناول أدوية التحكم أو الوقاية كل يوم عادة لفترات طويلة من الزمن لمنع أعراض ونوبات الربو.</a:t>
            </a:r>
          </a:p>
          <a:p>
            <a:pPr xmlns:a="http://schemas.openxmlformats.org/drawingml/2006/main" marL="0" indent="0" algn="justLow">
              <a:lnSpc>
                <a:spcPct val="110000"/>
              </a:lnSpc>
              <a:buNone/>
              <a:bidi/>
            </a:pPr>
            <a:r xmlns:a="http://schemas.openxmlformats.org/drawingml/2006/main">
              <a:rPr lang="ar" sz="4000" b="1" dirty="0">
                <a:latin typeface="Times New Roman" pitchFamily="18" charset="0"/>
                <a:cs typeface="Times New Roman" pitchFamily="18" charset="0"/>
              </a:rPr>
              <a:t>وحدات التحكم</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الكورتيكوستيرويد المستنشق.</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مستقبلات بيتا-2 طويلة المفعول (LABAs)</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معدلات الليكوترين</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الكرومولين والنيدوكروميل ( </a:t>
            </a:r>
            <a:r xmlns:a="http://schemas.openxmlformats.org/drawingml/2006/main">
              <a:rPr lang="ar" sz="4000" dirty="0" err="1">
                <a:latin typeface="Times New Roman" pitchFamily="18" charset="0"/>
                <a:cs typeface="Times New Roman" pitchFamily="18" charset="0"/>
              </a:rPr>
              <a:t>تيليد </a:t>
            </a:r>
            <a:r xmlns:a="http://schemas.openxmlformats.org/drawingml/2006/main">
              <a:rPr lang="ar" sz="4000" dirty="0">
                <a:latin typeface="Times New Roman" pitchFamily="18" charset="0"/>
                <a:cs typeface="Times New Roman" pitchFamily="18" charset="0"/>
              </a:rPr>
              <a:t>).</a:t>
            </a:r>
          </a:p>
          <a:p>
            <a:pPr xmlns:a="http://schemas.openxmlformats.org/drawingml/2006/main" marL="0" indent="0" algn="justLow">
              <a:lnSpc>
                <a:spcPct val="110000"/>
              </a:lnSpc>
              <a:buNone/>
              <a:bidi/>
            </a:pPr>
            <a:r xmlns:a="http://schemas.openxmlformats.org/drawingml/2006/main">
              <a:rPr lang="ar" sz="4000" dirty="0">
                <a:latin typeface="Times New Roman" pitchFamily="18" charset="0"/>
                <a:cs typeface="Times New Roman" pitchFamily="18" charset="0"/>
              </a:rPr>
              <a:t>ثيوفيلين</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66265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80" y="0"/>
            <a:ext cx="9252520"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إدارة الربو</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272209"/>
            <a:ext cx="12099235" cy="5989982"/>
          </a:xfrm>
        </p:spPr>
        <p:txBody>
          <a:bodyPr>
            <a:normAutofit fontScale="32500" lnSpcReduction="20000"/>
          </a:bodyPr>
          <a:lstStyle/>
          <a:p>
            <a:pPr xmlns:a="http://schemas.openxmlformats.org/drawingml/2006/main" marL="0" indent="0">
              <a:lnSpc>
                <a:spcPct val="120000"/>
              </a:lnSpc>
              <a:buNone/>
              <a:bidi/>
            </a:pPr>
            <a:r xmlns:a="http://schemas.openxmlformats.org/drawingml/2006/main">
              <a:rPr lang="ar" sz="7400" b="1" dirty="0">
                <a:latin typeface="Times New Roman" pitchFamily="18" charset="0"/>
                <a:cs typeface="Times New Roman" pitchFamily="18" charset="0"/>
              </a:rPr>
              <a:t>ب) أدوية التخفيف السريع (المسكنات): حل قصير المدى لمشاكل التنفس: </a:t>
            </a:r>
            <a:r xmlns:a="http://schemas.openxmlformats.org/drawingml/2006/main">
              <a:rPr lang="ar" sz="7400" dirty="0">
                <a:latin typeface="Times New Roman" pitchFamily="18" charset="0"/>
                <a:cs typeface="Times New Roman" pitchFamily="18" charset="0"/>
              </a:rPr>
              <a:t>يتم تناول المسكنات عند ظهور أولى علامات أعراض الربو لتخفيف الأعراض بشكل فوري.</a:t>
            </a:r>
          </a:p>
          <a:p>
            <a:pPr xmlns:a="http://schemas.openxmlformats.org/drawingml/2006/main" marL="0" indent="0" algn="justLow">
              <a:lnSpc>
                <a:spcPct val="120000"/>
              </a:lnSpc>
              <a:buNone/>
              <a:bidi/>
            </a:pPr>
            <a:r xmlns:a="http://schemas.openxmlformats.org/drawingml/2006/main">
              <a:rPr lang="ar" sz="7400" b="1" dirty="0">
                <a:latin typeface="Times New Roman" pitchFamily="18" charset="0"/>
                <a:cs typeface="Times New Roman" pitchFamily="18" charset="0"/>
              </a:rPr>
              <a:t>المُخففون</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موسعات الشعب الهوائية.</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منشطات بيتا 2 قصيرة المفعول</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إيبراتروبيوم (أتروفنت)</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الكورتيكوستيرويدات عن طريق الفم والوريد</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أدوية الربو الناتج عن الحساسية</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العلاج المناعي</a:t>
            </a:r>
          </a:p>
          <a:p>
            <a:pPr xmlns:a="http://schemas.openxmlformats.org/drawingml/2006/main" marL="0" indent="0" algn="justLow">
              <a:lnSpc>
                <a:spcPct val="120000"/>
              </a:lnSpc>
              <a:buNone/>
              <a:bidi/>
            </a:pPr>
            <a:r xmlns:a="http://schemas.openxmlformats.org/drawingml/2006/main">
              <a:rPr lang="ar" sz="7400" dirty="0">
                <a:latin typeface="Times New Roman" pitchFamily="18" charset="0"/>
                <a:cs typeface="Times New Roman" pitchFamily="18" charset="0"/>
              </a:rPr>
              <a:t>الأجسام </a:t>
            </a:r>
            <a:r xmlns:a="http://schemas.openxmlformats.org/drawingml/2006/main">
              <a:rPr lang="ar" sz="7400" dirty="0">
                <a:latin typeface="Times New Roman" pitchFamily="18" charset="0"/>
                <a:cs typeface="Times New Roman" pitchFamily="18" charset="0"/>
              </a:rPr>
              <a:t>المضادة وحيدة النسيلة المضادة </a:t>
            </a:r>
            <a:r xmlns:a="http://schemas.openxmlformats.org/drawingml/2006/main">
              <a:rPr lang="ar" sz="7400" dirty="0" err="1">
                <a:latin typeface="Times New Roman" pitchFamily="18" charset="0"/>
                <a:cs typeface="Times New Roman" pitchFamily="18" charset="0"/>
              </a:rPr>
              <a:t>لـ IgE</a:t>
            </a:r>
          </a:p>
          <a:p>
            <a:pPr marL="0" indent="0">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1268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84784"/>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9. الأطفال الذين يعانون من التهاب الأذن الوسطى</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5" name="Content Placeholder 4">
            <a:extLst>
              <a:ext uri="{FF2B5EF4-FFF2-40B4-BE49-F238E27FC236}">
                <a16:creationId xmlns:a16="http://schemas.microsoft.com/office/drawing/2014/main" id="{081DD506-F8BE-43C5-8096-C08D4B127882}"/>
              </a:ext>
            </a:extLst>
          </p:cNvPr>
          <p:cNvSpPr>
            <a:spLocks noGrp="1"/>
          </p:cNvSpPr>
          <p:nvPr>
            <p:ph idx="1"/>
          </p:nvPr>
        </p:nvSpPr>
        <p:spPr>
          <a:xfrm>
            <a:off x="145774" y="1338470"/>
            <a:ext cx="11926956" cy="5380382"/>
          </a:xfrm>
        </p:spPr>
        <p:txBody>
          <a:bodyPr>
            <a:normAutofit lnSpcReduction="10000"/>
          </a:bodyPr>
          <a:lstStyle/>
          <a:p>
            <a:pPr xmlns:a="http://schemas.openxmlformats.org/drawingml/2006/main">
              <a:buFont typeface="Wingdings" panose="05000000000000000000" pitchFamily="2" charset="2"/>
              <a:buChar char="v"/>
              <a:bidi/>
            </a:pPr>
            <a:r xmlns:a="http://schemas.openxmlformats.org/drawingml/2006/main">
              <a:rPr lang="ar" sz="4000" dirty="0">
                <a:latin typeface="Times New Roman" pitchFamily="18" charset="0"/>
                <a:cs typeface="Times New Roman" pitchFamily="18" charset="0"/>
              </a:rPr>
              <a:t>هو التهاب في تجويف الأذن الوسطى</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يمكن للبكتيريا الموجودة في الجزء الخلفي من الأنف، أو التهاب الحلق، أو نزلات البرد، أو مشاكل الجهاز التنفسي الأخرى أن تنتقل عبر بطانة أو ممر قناة استاكيوس مباشرة إلى تجويف الأذن الوسطى وتعلق هناك.</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يمكن أن تتكاثر هذه الجراثيم في السائل المحبوس.</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إذا أصيبت قناة استاكيوس بالعدوى أو الالتهاب، فإن السائل لا يستطيع التدفق عبر القناة، مما يتسبب في انسداد قناة استاكيوس، مما يؤدي إلى عدوى الأذن</a:t>
            </a:r>
            <a:endParaRPr xmlns:a="http://schemas.openxmlformats.org/drawingml/2006/main" lang="en-US" sz="4000" dirty="0"/>
          </a:p>
        </p:txBody>
      </p:sp>
    </p:spTree>
    <p:extLst>
      <p:ext uri="{BB962C8B-B14F-4D97-AF65-F5344CB8AC3E}">
        <p14:creationId xmlns:p14="http://schemas.microsoft.com/office/powerpoint/2010/main" val="2020011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20472" cy="1417638"/>
          </a:xfrm>
        </p:spPr>
        <p:txBody>
          <a:bodyPr>
            <a:noAutofit/>
          </a:bodyPr>
          <a:lstStyle/>
          <a:p>
            <a:pPr xmlns:a="http://schemas.openxmlformats.org/drawingml/2006/main" rtl="0">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انصباب الأذن الوسطى:</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a:bodyPr>
          <a:lstStyle/>
          <a:p>
            <a:pPr xmlns:a="http://schemas.openxmlformats.org/drawingml/2006/main">
              <a:buFont typeface="Wingdings" panose="05000000000000000000" pitchFamily="2" charset="2"/>
              <a:buChar char="v"/>
              <a:bidi/>
            </a:pPr>
            <a:r xmlns:a="http://schemas.openxmlformats.org/drawingml/2006/main">
              <a:rPr lang="ar" sz="4800" dirty="0">
                <a:latin typeface="Times New Roman" pitchFamily="18" charset="0"/>
                <a:cs typeface="Times New Roman" pitchFamily="18" charset="0"/>
              </a:rPr>
              <a:t>هو السائل الناتج عن التهاب الأذن الوسطى.</a:t>
            </a:r>
          </a:p>
          <a:p>
            <a:pPr xmlns:a="http://schemas.openxmlformats.org/drawingml/2006/main" marL="0" indent="0" algn="justLow">
              <a:buNone/>
              <a:bidi/>
            </a:pPr>
            <a:r xmlns:a="http://schemas.openxmlformats.org/drawingml/2006/main">
              <a:rPr lang="ar" sz="4800" dirty="0">
                <a:latin typeface="Times New Roman" pitchFamily="18" charset="0"/>
                <a:cs typeface="Times New Roman" pitchFamily="18" charset="0"/>
              </a:rPr>
              <a:t>قد يكون الانصباب:</a:t>
            </a:r>
          </a:p>
          <a:p>
            <a:pPr xmlns:a="http://schemas.openxmlformats.org/drawingml/2006/main" algn="justLow" rtl="0">
              <a:buFont typeface="Wingdings" pitchFamily="2" charset="2"/>
              <a:buChar char="ü"/>
              <a:bidi/>
            </a:pPr>
            <a:r xmlns:a="http://schemas.openxmlformats.org/drawingml/2006/main">
              <a:rPr lang="ar" sz="4800" dirty="0">
                <a:latin typeface="Times New Roman" pitchFamily="18" charset="0"/>
                <a:cs typeface="Times New Roman" pitchFamily="18" charset="0"/>
              </a:rPr>
              <a:t>مصلي (رفيع، مائي)،</a:t>
            </a:r>
          </a:p>
          <a:p>
            <a:pPr xmlns:a="http://schemas.openxmlformats.org/drawingml/2006/main" algn="justLow" rtl="0">
              <a:buFont typeface="Wingdings" pitchFamily="2" charset="2"/>
              <a:buChar char="ü"/>
              <a:bidi/>
            </a:pPr>
            <a:r xmlns:a="http://schemas.openxmlformats.org/drawingml/2006/main">
              <a:rPr lang="ar" sz="4800" dirty="0" err="1">
                <a:latin typeface="Times New Roman" pitchFamily="18" charset="0"/>
                <a:cs typeface="Times New Roman" pitchFamily="18" charset="0"/>
              </a:rPr>
              <a:t>مخاطي </a:t>
            </a:r>
            <a:r xmlns:a="http://schemas.openxmlformats.org/drawingml/2006/main">
              <a:rPr lang="ar" sz="4800" dirty="0">
                <a:latin typeface="Times New Roman" pitchFamily="18" charset="0"/>
                <a:cs typeface="Times New Roman" pitchFamily="18" charset="0"/>
              </a:rPr>
              <a:t>(لزج، سميك)،</a:t>
            </a:r>
          </a:p>
          <a:p>
            <a:pPr xmlns:a="http://schemas.openxmlformats.org/drawingml/2006/main" algn="justLow" rtl="0">
              <a:buFont typeface="Wingdings" pitchFamily="2" charset="2"/>
              <a:buChar char="ü"/>
              <a:bidi/>
            </a:pPr>
            <a:r xmlns:a="http://schemas.openxmlformats.org/drawingml/2006/main">
              <a:rPr lang="ar" sz="4800" dirty="0">
                <a:latin typeface="Times New Roman" pitchFamily="18" charset="0"/>
                <a:cs typeface="Times New Roman" pitchFamily="18" charset="0"/>
              </a:rPr>
              <a:t>صديدي (قيح).</a:t>
            </a:r>
          </a:p>
        </p:txBody>
      </p:sp>
    </p:spTree>
    <p:extLst>
      <p:ext uri="{BB962C8B-B14F-4D97-AF65-F5344CB8AC3E}">
        <p14:creationId xmlns:p14="http://schemas.microsoft.com/office/powerpoint/2010/main" val="59878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820472" cy="1417638"/>
          </a:xfrm>
        </p:spPr>
        <p:txBody>
          <a:bodyPr>
            <a:noAutofit/>
          </a:bodyPr>
          <a:lstStyle/>
          <a:p>
            <a:pPr xmlns:a="http://schemas.openxmlformats.org/drawingml/2006/main" rtl="0">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انصباب الأذن الوسطى:</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79965" cy="5257800"/>
          </a:xfrm>
        </p:spPr>
        <p:txBody>
          <a:bodyPr>
            <a:normAutofit/>
          </a:bodyPr>
          <a:lstStyle/>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ارتفاع نسبة التهاب الأذن عند الأطفال بسبب:</a:t>
            </a:r>
          </a:p>
          <a:p>
            <a:pPr xmlns:a="http://schemas.openxmlformats.org/drawingml/2006/main" algn="justLow" rtl="0">
              <a:bidi/>
            </a:pPr>
            <a:r xmlns:a="http://schemas.openxmlformats.org/drawingml/2006/main">
              <a:rPr lang="ar" sz="4400" dirty="0">
                <a:latin typeface="Times New Roman" pitchFamily="18" charset="0"/>
                <a:cs typeface="Times New Roman" pitchFamily="18" charset="0"/>
              </a:rPr>
              <a:t>أنبوبهم السمعي قصير وواسع وأكثر أفقية </a:t>
            </a:r>
            <a:r xmlns:a="http://schemas.openxmlformats.org/drawingml/2006/main">
              <a:rPr lang="ar" sz="4400" b="1" dirty="0">
                <a:latin typeface="Times New Roman" pitchFamily="18" charset="0"/>
                <a:cs typeface="Times New Roman" pitchFamily="18" charset="0"/>
              </a:rPr>
              <a:t>قناة استاكيوس</a:t>
            </a:r>
          </a:p>
          <a:p>
            <a:pPr xmlns:a="http://schemas.openxmlformats.org/drawingml/2006/main" algn="justLow" rtl="0">
              <a:bidi/>
            </a:pPr>
            <a:r xmlns:a="http://schemas.openxmlformats.org/drawingml/2006/main">
              <a:rPr lang="ar" sz="4400" dirty="0">
                <a:latin typeface="Times New Roman" pitchFamily="18" charset="0"/>
                <a:cs typeface="Times New Roman" pitchFamily="18" charset="0"/>
              </a:rPr>
              <a:t>لا يتم تصريفها بكفاءة</a:t>
            </a:r>
          </a:p>
          <a:p>
            <a:pPr xmlns:a="http://schemas.openxmlformats.org/drawingml/2006/main" algn="justLow" rtl="0">
              <a:bidi/>
            </a:pPr>
            <a:r xmlns:a="http://schemas.openxmlformats.org/drawingml/2006/main">
              <a:rPr lang="ar" sz="4400" dirty="0">
                <a:latin typeface="Times New Roman" pitchFamily="18" charset="0"/>
                <a:cs typeface="Times New Roman" pitchFamily="18" charset="0"/>
              </a:rPr>
              <a:t>وضعية الجسم المستلقية عند الأطفال حديثي الولادة.</a:t>
            </a:r>
          </a:p>
          <a:p>
            <a:pPr marL="0" indent="0" algn="justLow">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81967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9036496" cy="1417638"/>
          </a:xfrm>
        </p:spPr>
        <p:txBody>
          <a:bodyPr>
            <a:noAutofit/>
          </a:bodyPr>
          <a:lstStyle/>
          <a:p>
            <a:pPr xmlns:a="http://schemas.openxmlformats.org/drawingml/2006/main" rtl="0">
              <a:bidi/>
            </a:pPr>
            <a:br xmlns:a="http://schemas.openxmlformats.org/drawingml/2006/main">
              <a:rPr lang="en-US" sz="7200" b="1" dirty="0">
                <a:solidFill>
                  <a:srgbClr val="C00000"/>
                </a:solidFill>
                <a:latin typeface="Times New Roman" pitchFamily="18" charset="0"/>
                <a:cs typeface="Times New Roman" pitchFamily="18" charset="0"/>
              </a:rPr>
            </a:br>
            <a:r xmlns:a="http://schemas.openxmlformats.org/drawingml/2006/main">
              <a:rPr lang="ar" sz="7200" b="1" dirty="0">
                <a:solidFill>
                  <a:srgbClr val="C00000"/>
                </a:solidFill>
                <a:latin typeface="Times New Roman" pitchFamily="18" charset="0"/>
                <a:cs typeface="Times New Roman" pitchFamily="18" charset="0"/>
              </a:rPr>
              <a:t>أسباب التهاب الأذن الوسطى:</a:t>
            </a:r>
            <a:br xmlns:a="http://schemas.openxmlformats.org/drawingml/2006/main">
              <a:rPr lang="en-US" sz="7200" b="1" dirty="0">
                <a:solidFill>
                  <a:srgbClr val="C00000"/>
                </a:solidFill>
                <a:latin typeface="Times New Roman" pitchFamily="18" charset="0"/>
                <a:cs typeface="Times New Roman" pitchFamily="18" charset="0"/>
              </a:rPr>
            </a:br>
            <a:endParaRPr xmlns:a="http://schemas.openxmlformats.org/drawingml/2006/main" lang="en-US" sz="7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46226" cy="5257800"/>
          </a:xfrm>
        </p:spPr>
        <p:txBody>
          <a:bodyPr>
            <a:normAutofit/>
          </a:bodyPr>
          <a:lstStyle/>
          <a:p>
            <a:pPr xmlns:a="http://schemas.openxmlformats.org/drawingml/2006/main" marL="0" indent="0" algn="justLow">
              <a:buNone/>
              <a:bidi/>
            </a:pPr>
            <a:r xmlns:a="http://schemas.openxmlformats.org/drawingml/2006/main">
              <a:rPr lang="ar" sz="4000" b="1" dirty="0">
                <a:latin typeface="Times New Roman" pitchFamily="18" charset="0"/>
                <a:cs typeface="Times New Roman" pitchFamily="18" charset="0"/>
              </a:rPr>
              <a:t>العدوى البكتيرية:</a:t>
            </a:r>
          </a:p>
          <a:p>
            <a:pPr xmlns:a="http://schemas.openxmlformats.org/drawingml/2006/main" algn="justLow" rtl="0">
              <a:buFont typeface="Wingdings" pitchFamily="2" charset="2"/>
              <a:buChar char="ü"/>
              <a:bidi/>
            </a:pPr>
            <a:r xmlns:a="http://schemas.openxmlformats.org/drawingml/2006/main">
              <a:rPr lang="ar" sz="4000" dirty="0">
                <a:latin typeface="Times New Roman" pitchFamily="18" charset="0"/>
                <a:cs typeface="Times New Roman" pitchFamily="18" charset="0"/>
              </a:rPr>
              <a:t>الالتهاب الرئوي العقدي</a:t>
            </a:r>
          </a:p>
          <a:p>
            <a:pPr xmlns:a="http://schemas.openxmlformats.org/drawingml/2006/main" algn="justLow" rtl="0">
              <a:buFont typeface="Wingdings" pitchFamily="2" charset="2"/>
              <a:buChar char="ü"/>
              <a:bidi/>
            </a:pPr>
            <a:r xmlns:a="http://schemas.openxmlformats.org/drawingml/2006/main">
              <a:rPr lang="ar" sz="4000" dirty="0" err="1">
                <a:latin typeface="Times New Roman" pitchFamily="18" charset="0"/>
                <a:cs typeface="Times New Roman" pitchFamily="18" charset="0"/>
              </a:rPr>
              <a:t>النزلية </a:t>
            </a:r>
            <a:r xmlns:a="http://schemas.openxmlformats.org/drawingml/2006/main">
              <a:rPr lang="ar" sz="4000" dirty="0">
                <a:latin typeface="Times New Roman" pitchFamily="18" charset="0"/>
                <a:cs typeface="Times New Roman" pitchFamily="18" charset="0"/>
              </a:rPr>
              <a:t>.</a:t>
            </a:r>
          </a:p>
          <a:p>
            <a:pPr xmlns:a="http://schemas.openxmlformats.org/drawingml/2006/main" marL="0" indent="0" algn="justLow">
              <a:buNone/>
              <a:bidi/>
            </a:pPr>
            <a:r xmlns:a="http://schemas.openxmlformats.org/drawingml/2006/main">
              <a:rPr lang="ar" sz="4000" b="1" dirty="0">
                <a:latin typeface="Times New Roman" pitchFamily="18" charset="0"/>
                <a:cs typeface="Times New Roman" pitchFamily="18" charset="0"/>
              </a:rPr>
              <a:t>العدوى الفيروسية:</a:t>
            </a:r>
          </a:p>
          <a:p>
            <a:pPr xmlns:a="http://schemas.openxmlformats.org/drawingml/2006/main" algn="justLow" rtl="0">
              <a:bidi/>
            </a:pPr>
            <a:r xmlns:a="http://schemas.openxmlformats.org/drawingml/2006/main">
              <a:rPr lang="ar" sz="4000" dirty="0">
                <a:latin typeface="Times New Roman" pitchFamily="18" charset="0"/>
                <a:cs typeface="Times New Roman" pitchFamily="18" charset="0"/>
              </a:rPr>
              <a:t>فيروسات الراينو،</a:t>
            </a:r>
          </a:p>
          <a:p>
            <a:pPr xmlns:a="http://schemas.openxmlformats.org/drawingml/2006/main" algn="justLow" rtl="0">
              <a:bidi/>
            </a:pPr>
            <a:r xmlns:a="http://schemas.openxmlformats.org/drawingml/2006/main">
              <a:rPr lang="ar" sz="4000" dirty="0">
                <a:latin typeface="Times New Roman" pitchFamily="18" charset="0"/>
                <a:cs typeface="Times New Roman" pitchFamily="18" charset="0"/>
              </a:rPr>
              <a:t>فيروسات الانفلونزا،</a:t>
            </a:r>
          </a:p>
          <a:p>
            <a:pPr xmlns:a="http://schemas.openxmlformats.org/drawingml/2006/main" algn="justLow" rtl="0">
              <a:bidi/>
            </a:pPr>
            <a:r xmlns:a="http://schemas.openxmlformats.org/drawingml/2006/main">
              <a:rPr lang="ar" sz="4000" dirty="0">
                <a:latin typeface="Times New Roman" pitchFamily="18" charset="0"/>
                <a:cs typeface="Times New Roman" pitchFamily="18" charset="0"/>
              </a:rPr>
              <a:t>الفيروسات الغدية.</a:t>
            </a:r>
          </a:p>
          <a:p>
            <a:pPr algn="justLow" rtl="0"/>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80620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justLow"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نزلات البرد</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84784"/>
            <a:ext cx="12046227" cy="5373216"/>
          </a:xfrm>
        </p:spPr>
        <p:txBody>
          <a:bodyPr>
            <a:normAutofit/>
          </a:bodyPr>
          <a:lstStyle/>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الراحة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اشرب كميات كبيرة من السوائل.</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العلاجات المتاحة دون وصفة طبية لنزلات البرد. لن تؤدي هذه العلاجات في الواقع إلى تقصير مدة نزلات البرد، ولكنها قد تساعد المريض على الشعور بالتحسن.</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لا ينصح باستخدام أدوية السعال ونزلات البرد للأطفال دون سن 6 سنوات.</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لا ينبغي استخدام المضادات الحيوية.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يمكن للأدوية المضادة للفيروسات أن تخفف من سيلان الأنف</a:t>
            </a:r>
          </a:p>
        </p:txBody>
      </p:sp>
    </p:spTree>
    <p:extLst>
      <p:ext uri="{BB962C8B-B14F-4D97-AF65-F5344CB8AC3E}">
        <p14:creationId xmlns:p14="http://schemas.microsoft.com/office/powerpoint/2010/main" val="175354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0"/>
            <a:ext cx="11728174" cy="1099930"/>
          </a:xfrm>
        </p:spPr>
        <p:txBody>
          <a:bodyPr>
            <a:noAutofit/>
          </a:bodyPr>
          <a:lstStyle/>
          <a:p>
            <a:pPr xmlns:a="http://schemas.openxmlformats.org/drawingml/2006/main" algn="ctr" rtl="0">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أنواع التهاب الأذن الوسطى:</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272209"/>
            <a:ext cx="11966713" cy="5585791"/>
          </a:xfrm>
        </p:spPr>
        <p:txBody>
          <a:bodyPr>
            <a:normAutofit fontScale="70000" lnSpcReduction="20000"/>
          </a:bodyPr>
          <a:lstStyle/>
          <a:p>
            <a:pPr xmlns:a="http://schemas.openxmlformats.org/drawingml/2006/main" marL="0" indent="0">
              <a:buNone/>
              <a:bidi/>
            </a:pPr>
            <a:r xmlns:a="http://schemas.openxmlformats.org/drawingml/2006/main">
              <a:rPr lang="ar" sz="5400" b="1" dirty="0">
                <a:latin typeface="Times New Roman" pitchFamily="18" charset="0"/>
                <a:cs typeface="Times New Roman" pitchFamily="18" charset="0"/>
              </a:rPr>
              <a:t>أ </a:t>
            </a:r>
            <a:r xmlns:a="http://schemas.openxmlformats.org/drawingml/2006/main">
              <a:rPr lang="ar" sz="5700" b="1" dirty="0">
                <a:latin typeface="Times New Roman" pitchFamily="18" charset="0"/>
                <a:cs typeface="Times New Roman" pitchFamily="18" charset="0"/>
              </a:rPr>
              <a:t>. التهاب الأذن الوسطى الحاد:</a:t>
            </a:r>
          </a:p>
          <a:p>
            <a:pPr xmlns:a="http://schemas.openxmlformats.org/drawingml/2006/main" marL="0" indent="0">
              <a:buNone/>
              <a:bidi/>
            </a:pPr>
            <a:r xmlns:a="http://schemas.openxmlformats.org/drawingml/2006/main">
              <a:rPr lang="ar" sz="5700" dirty="0">
                <a:latin typeface="Times New Roman" pitchFamily="18" charset="0"/>
                <a:cs typeface="Times New Roman" pitchFamily="18" charset="0"/>
              </a:rPr>
              <a:t>بداية سريعة ومدة قصيرة تتراوح من 0 إلى 3 أسابيع، وتنتج عن عدوى بكتيرية (85%) أو فيروسية (15%)</a:t>
            </a:r>
          </a:p>
          <a:p>
            <a:pPr xmlns:a="http://schemas.openxmlformats.org/drawingml/2006/main" marL="0" indent="0" algn="justLow">
              <a:buNone/>
              <a:bidi/>
            </a:pPr>
            <a:r xmlns:a="http://schemas.openxmlformats.org/drawingml/2006/main">
              <a:rPr lang="ar" sz="5700" b="1" dirty="0">
                <a:solidFill>
                  <a:srgbClr val="C00000"/>
                </a:solidFill>
                <a:latin typeface="Times New Roman" pitchFamily="18" charset="0"/>
                <a:cs typeface="Times New Roman" pitchFamily="18" charset="0"/>
              </a:rPr>
              <a:t>علامات وأعراض التهاب الأذن الوسطى:</a:t>
            </a:r>
          </a:p>
          <a:p>
            <a:pPr xmlns:a="http://schemas.openxmlformats.org/drawingml/2006/main" marL="0" indent="0" algn="justLow">
              <a:buNone/>
              <a:bidi/>
            </a:pPr>
            <a:r xmlns:a="http://schemas.openxmlformats.org/drawingml/2006/main">
              <a:rPr lang="ar" sz="5700" dirty="0">
                <a:latin typeface="Times New Roman" pitchFamily="18" charset="0"/>
                <a:cs typeface="Times New Roman" pitchFamily="18" charset="0"/>
              </a:rPr>
              <a:t>1. التهيج والألم والحمى</a:t>
            </a:r>
          </a:p>
          <a:p>
            <a:pPr xmlns:a="http://schemas.openxmlformats.org/drawingml/2006/main" marL="0" indent="0" algn="justLow">
              <a:buNone/>
              <a:bidi/>
            </a:pPr>
            <a:r xmlns:a="http://schemas.openxmlformats.org/drawingml/2006/main">
              <a:rPr lang="ar" sz="5700" dirty="0">
                <a:latin typeface="Times New Roman" pitchFamily="18" charset="0"/>
                <a:cs typeface="Times New Roman" pitchFamily="18" charset="0"/>
              </a:rPr>
              <a:t>2. مشاكل التوازن والدوار</a:t>
            </a:r>
          </a:p>
          <a:p>
            <a:pPr xmlns:a="http://schemas.openxmlformats.org/drawingml/2006/main" marL="0" indent="0" algn="justLow">
              <a:buNone/>
              <a:bidi/>
            </a:pPr>
            <a:r xmlns:a="http://schemas.openxmlformats.org/drawingml/2006/main">
              <a:rPr lang="ar" sz="5700" dirty="0">
                <a:latin typeface="Times New Roman" pitchFamily="18" charset="0"/>
                <a:cs typeface="Times New Roman" pitchFamily="18" charset="0"/>
              </a:rPr>
              <a:t>3. التهاب ملتحمة العين</a:t>
            </a:r>
          </a:p>
          <a:p>
            <a:pPr xmlns:a="http://schemas.openxmlformats.org/drawingml/2006/main" marL="0" indent="0" algn="justLow">
              <a:buNone/>
              <a:bidi/>
            </a:pPr>
            <a:r xmlns:a="http://schemas.openxmlformats.org/drawingml/2006/main">
              <a:rPr lang="ar" sz="5700" dirty="0">
                <a:latin typeface="Times New Roman" pitchFamily="18" charset="0"/>
                <a:cs typeface="Times New Roman" pitchFamily="18" charset="0"/>
              </a:rPr>
              <a:t>4. انتفاخ و احمرار طبلة الأذن.</a:t>
            </a:r>
          </a:p>
          <a:p>
            <a:pPr xmlns:a="http://schemas.openxmlformats.org/drawingml/2006/main" marL="0" indent="0" algn="justLow">
              <a:buNone/>
              <a:bidi/>
            </a:pPr>
            <a:r xmlns:a="http://schemas.openxmlformats.org/drawingml/2006/main">
              <a:rPr lang="ar" sz="5700" dirty="0">
                <a:latin typeface="Times New Roman" pitchFamily="18" charset="0"/>
                <a:cs typeface="Times New Roman" pitchFamily="18" charset="0"/>
              </a:rPr>
              <a:t>5. قد تثقب الأسطوانة (10-20%) مما يسبب إفرازات دموية صديدية/صديد (سيلان الأذن)</a:t>
            </a:r>
          </a:p>
          <a:p>
            <a:pPr marL="0" indent="0" algn="ctr">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83370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36496" cy="1417638"/>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أنواع التهاب الأذن الوسطى:</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1953461" cy="5440362"/>
          </a:xfrm>
        </p:spPr>
        <p:txBody>
          <a:bodyPr>
            <a:normAutofit fontScale="77500" lnSpcReduction="20000"/>
          </a:bodyPr>
          <a:lstStyle/>
          <a:p>
            <a:pPr xmlns:a="http://schemas.openxmlformats.org/drawingml/2006/main" marL="0" indent="0" algn="ctr">
              <a:buNone/>
              <a:bidi/>
            </a:pPr>
            <a:r xmlns:a="http://schemas.openxmlformats.org/drawingml/2006/main">
              <a:rPr lang="ar" sz="4800" b="1" dirty="0">
                <a:latin typeface="Times New Roman" pitchFamily="18" charset="0"/>
                <a:cs typeface="Times New Roman" pitchFamily="18" charset="0"/>
              </a:rPr>
              <a:t>ب. التهاب الأذن الوسطى مع الانصباب (الأذن اللاصقة):</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هو عبارة عن تراكم السوائل في الأذن الوسطى لمدة تزيد عن 3 أشهر.</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يحدث بسبب عدوى بكتيرية أو فيروسية.</a:t>
            </a:r>
          </a:p>
          <a:p>
            <a:pPr xmlns:a="http://schemas.openxmlformats.org/drawingml/2006/main" algn="justLow" rtl="0">
              <a:bidi/>
            </a:pPr>
            <a:r xmlns:a="http://schemas.openxmlformats.org/drawingml/2006/main">
              <a:rPr lang="ar" sz="4800" dirty="0">
                <a:latin typeface="Times New Roman" pitchFamily="18" charset="0"/>
                <a:cs typeface="Times New Roman" pitchFamily="18" charset="0"/>
              </a:rPr>
              <a:t>لا توجد علامات أو أعراض للعدوى الحادة (ألم، احمرار طبلة الأذن، صديد، وحمى).</a:t>
            </a:r>
          </a:p>
          <a:p>
            <a:pPr xmlns:a="http://schemas.openxmlformats.org/drawingml/2006/main" algn="justLow" rtl="0">
              <a:bidi/>
            </a:pPr>
            <a:r xmlns:a="http://schemas.openxmlformats.org/drawingml/2006/main">
              <a:rPr lang="ar" sz="4800" dirty="0">
                <a:latin typeface="Times New Roman" pitchFamily="18" charset="0"/>
                <a:cs typeface="Times New Roman" pitchFamily="18" charset="0"/>
              </a:rPr>
              <a:t>لا يوجد ثقب في طبلة الأذن.</a:t>
            </a:r>
          </a:p>
          <a:p>
            <a:pPr xmlns:a="http://schemas.openxmlformats.org/drawingml/2006/main" algn="justLow" rtl="0">
              <a:bidi/>
            </a:pPr>
            <a:r xmlns:a="http://schemas.openxmlformats.org/drawingml/2006/main">
              <a:rPr lang="ar" sz="4800" dirty="0">
                <a:latin typeface="Times New Roman" pitchFamily="18" charset="0"/>
                <a:cs typeface="Times New Roman" pitchFamily="18" charset="0"/>
              </a:rPr>
              <a:t>لا يوجد ألم ويميل إلى الحل تلقائيًا.</a:t>
            </a:r>
          </a:p>
          <a:p>
            <a:pPr xmlns:a="http://schemas.openxmlformats.org/drawingml/2006/main" algn="justLow" rtl="0">
              <a:bidi/>
            </a:pPr>
            <a:r xmlns:a="http://schemas.openxmlformats.org/drawingml/2006/main">
              <a:rPr lang="ar" sz="4800" dirty="0">
                <a:latin typeface="Times New Roman" pitchFamily="18" charset="0"/>
                <a:cs typeface="Times New Roman" pitchFamily="18" charset="0"/>
              </a:rPr>
              <a:t>يرتبط بزيادة خطر حدوث تلف دائم في الأذن الوسطى </a:t>
            </a:r>
            <a:r xmlns:a="http://schemas.openxmlformats.org/drawingml/2006/main">
              <a:rPr lang="ar" sz="4800" dirty="0">
                <a:latin typeface="Times New Roman" pitchFamily="18" charset="0"/>
                <a:cs typeface="Times New Roman" pitchFamily="18" charset="0"/>
              </a:rPr>
              <a:t>وضعف </a:t>
            </a:r>
            <a:r xmlns:a="http://schemas.openxmlformats.org/drawingml/2006/main">
              <a:rPr lang="ar" sz="4800" b="1" dirty="0">
                <a:latin typeface="Times New Roman" pitchFamily="18" charset="0"/>
                <a:cs typeface="Times New Roman" pitchFamily="18" charset="0"/>
              </a:rPr>
              <a:t>السمع </a:t>
            </a:r>
            <a:r xmlns:a="http://schemas.openxmlformats.org/drawingml/2006/main">
              <a:rPr lang="ar" sz="4800" b="1" dirty="0">
                <a:latin typeface="Times New Roman" pitchFamily="18" charset="0"/>
                <a:cs typeface="Times New Roman" pitchFamily="18" charset="0"/>
              </a:rPr>
              <a:t>وضعف تطور اللغة </a:t>
            </a:r>
            <a:r xmlns:a="http://schemas.openxmlformats.org/drawingml/2006/main">
              <a:rPr lang="ar" sz="4800" dirty="0">
                <a:latin typeface="Times New Roman" pitchFamily="18" charset="0"/>
                <a:cs typeface="Times New Roman" pitchFamily="18" charset="0"/>
              </a:rPr>
              <a:t>عند الأطفال.</a:t>
            </a:r>
          </a:p>
          <a:p>
            <a:pPr algn="justLow" rtl="0">
              <a:buFont typeface="Wingdings" pitchFamily="2" charset="2"/>
              <a:buChar char="§"/>
            </a:pPr>
            <a:endParaRPr lang="en-US" sz="4800" dirty="0">
              <a:latin typeface="Times New Roman" pitchFamily="18" charset="0"/>
              <a:cs typeface="Times New Roman" pitchFamily="18" charset="0"/>
            </a:endParaRPr>
          </a:p>
          <a:p>
            <a:pPr algn="justLow" rtl="0"/>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23825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أنواع التهاب الأذن الوسطى:</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99235" cy="5257800"/>
          </a:xfrm>
        </p:spPr>
        <p:txBody>
          <a:bodyPr>
            <a:normAutofit fontScale="92500" lnSpcReduction="10000"/>
          </a:bodyPr>
          <a:lstStyle/>
          <a:p>
            <a:pPr xmlns:a="http://schemas.openxmlformats.org/drawingml/2006/main" marL="0" indent="0" algn="ctr">
              <a:buNone/>
              <a:bidi/>
            </a:pPr>
            <a:r xmlns:a="http://schemas.openxmlformats.org/drawingml/2006/main">
              <a:rPr lang="ar" sz="4800" b="1" dirty="0">
                <a:latin typeface="Times New Roman" pitchFamily="18" charset="0"/>
                <a:cs typeface="Times New Roman" pitchFamily="18" charset="0"/>
              </a:rPr>
              <a:t>ج. التهاب الأذن الوسطى المزمن:</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التهاب مستمر لمدة أطول من 3 أشهر.</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يتميز بثقب طبلة الأذن وإفرازات مخاطية قيحية.</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غالبًا ما يبدأ بدون ألم وبدون حمى.</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سيلان الأذن</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يسبب تلف الأذن الوسطى وطبلة الأذن</a:t>
            </a:r>
          </a:p>
          <a:p>
            <a:pPr xmlns:a="http://schemas.openxmlformats.org/drawingml/2006/main" algn="justLow" rtl="0">
              <a:buFont typeface="Wingdings" pitchFamily="2" charset="2"/>
              <a:buChar char="§"/>
              <a:bidi/>
            </a:pPr>
            <a:r xmlns:a="http://schemas.openxmlformats.org/drawingml/2006/main">
              <a:rPr lang="ar" sz="4800" dirty="0">
                <a:latin typeface="Times New Roman" pitchFamily="18" charset="0"/>
                <a:cs typeface="Times New Roman" pitchFamily="18" charset="0"/>
              </a:rPr>
              <a:t>مصحوبة بفقدان السمع.</a:t>
            </a:r>
          </a:p>
          <a:p>
            <a:pPr algn="justLow" rtl="0">
              <a:buFont typeface="Wingdings" pitchFamily="2" charset="2"/>
              <a:buChar char="§"/>
            </a:pPr>
            <a:endParaRPr lang="en-US" sz="48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02591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03648"/>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تشخيص التهاب الأذن الوسطى:</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900452" cy="5257800"/>
          </a:xfrm>
        </p:spPr>
        <p:txBody>
          <a:bodyPr/>
          <a:lstStyle/>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1-التاريخ</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2- وجود انصباب في الأذن الوسطى</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3-S&amp;S من التهاب الأذن الوسطى</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4- ارتفاع تعداد الدم.</a:t>
            </a:r>
          </a:p>
          <a:p>
            <a:pPr xmlns:a="http://schemas.openxmlformats.org/drawingml/2006/main" marL="0" indent="0" algn="justLow">
              <a:buNone/>
              <a:bidi/>
            </a:pPr>
            <a:r xmlns:a="http://schemas.openxmlformats.org/drawingml/2006/main">
              <a:rPr lang="ar" sz="4000" dirty="0">
                <a:latin typeface="Times New Roman" pitchFamily="18" charset="0"/>
                <a:cs typeface="Times New Roman" pitchFamily="18" charset="0"/>
              </a:rPr>
              <a:t>5- اختبارات السمع: فقدان السمع التوصيلي لتقييم درجة فقدان السمع</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2111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64488" cy="1417638"/>
          </a:xfrm>
        </p:spPr>
        <p:txBody>
          <a:bodyPr>
            <a:noAutofit/>
          </a:bodyPr>
          <a:lstStyle/>
          <a:p>
            <a:pPr xmlns:a="http://schemas.openxmlformats.org/drawingml/2006/main" rtl="0">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التهاب الأذن الوسطى</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765" y="1417638"/>
            <a:ext cx="12006470" cy="5440362"/>
          </a:xfrm>
        </p:spPr>
        <p:txBody>
          <a:bodyPr>
            <a:normAutofit/>
          </a:bodyPr>
          <a:lstStyle/>
          <a:p>
            <a:pPr xmlns:a="http://schemas.openxmlformats.org/drawingml/2006/main" marL="742950" indent="-742950" algn="justLow">
              <a:buAutoNum type="alphaLcParenR"/>
              <a:bidi/>
            </a:pPr>
            <a:r xmlns:a="http://schemas.openxmlformats.org/drawingml/2006/main">
              <a:rPr lang="ar" sz="3600" b="1" dirty="0">
                <a:latin typeface="Times New Roman" pitchFamily="18" charset="0"/>
                <a:cs typeface="Times New Roman" pitchFamily="18" charset="0"/>
              </a:rPr>
              <a:t>المضاد الحيوي: </a:t>
            </a:r>
            <a:r xmlns:a="http://schemas.openxmlformats.org/drawingml/2006/main">
              <a:rPr lang="ar" sz="3600" dirty="0">
                <a:latin typeface="Times New Roman" pitchFamily="18" charset="0"/>
                <a:cs typeface="Times New Roman" pitchFamily="18" charset="0"/>
              </a:rPr>
              <a:t>أموكسيسيلين، أموكسيسيلين. </a:t>
            </a:r>
            <a:r xmlns:a="http://schemas.openxmlformats.org/drawingml/2006/main">
              <a:rPr lang="ar" sz="3600" u="sng" dirty="0">
                <a:latin typeface="Times New Roman" pitchFamily="18" charset="0"/>
                <a:cs typeface="Times New Roman" pitchFamily="18" charset="0"/>
              </a:rPr>
              <a:t>في حالة الحساسية: </a:t>
            </a:r>
            <a:r xmlns:a="http://schemas.openxmlformats.org/drawingml/2006/main">
              <a:rPr lang="ar" sz="3600" dirty="0">
                <a:latin typeface="Times New Roman" pitchFamily="18" charset="0"/>
                <a:cs typeface="Times New Roman" pitchFamily="18" charset="0"/>
              </a:rPr>
              <a:t>السيفالوسبورينات، سيفوروكسيم، إريثروميسين، أزيثروميسين</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ب) مضادات الهيستامين</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ج) أفضل الراحة، واتباع نظام غذائي خفيف.</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د) المسكنات</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هـ) خافضات الحرارة</a:t>
            </a:r>
          </a:p>
          <a:p>
            <a:pPr xmlns:a="http://schemas.openxmlformats.org/drawingml/2006/main" marL="0" indent="0" algn="justLow">
              <a:buNone/>
              <a:bidi/>
            </a:pPr>
            <a:r xmlns:a="http://schemas.openxmlformats.org/drawingml/2006/main">
              <a:rPr lang="ar" sz="3600" b="1" dirty="0">
                <a:latin typeface="Times New Roman" pitchFamily="18" charset="0"/>
                <a:cs typeface="Times New Roman" pitchFamily="18" charset="0"/>
              </a:rPr>
              <a:t>ثقب الطبلة</a:t>
            </a:r>
          </a:p>
          <a:p>
            <a:pPr xmlns:a="http://schemas.openxmlformats.org/drawingml/2006/main" algn="justLow">
              <a:bidi/>
            </a:pPr>
            <a:r xmlns:a="http://schemas.openxmlformats.org/drawingml/2006/main">
              <a:rPr lang="ar" sz="3600" dirty="0">
                <a:latin typeface="Times New Roman" pitchFamily="18" charset="0"/>
                <a:cs typeface="Times New Roman" pitchFamily="18" charset="0"/>
              </a:rPr>
              <a:t>الجراحة: استئصال طبلة الأذن مع وضع أنابيب لتصريف السوائل</a:t>
            </a:r>
          </a:p>
          <a:p>
            <a:pPr algn="ctr" rtl="0"/>
            <a:endParaRPr lang="en-US" sz="3600" dirty="0">
              <a:latin typeface="Times New Roman" pitchFamily="18" charset="0"/>
              <a:cs typeface="Times New Roman" pitchFamily="18" charset="0"/>
            </a:endParaRPr>
          </a:p>
          <a:p>
            <a:pPr marL="0" indent="0" algn="justLow">
              <a:buNone/>
            </a:pPr>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642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417638"/>
          </a:xfrm>
        </p:spPr>
        <p:txBody>
          <a:bodyPr>
            <a:noAutofit/>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10) الأطفال الذين يعانون من فتق الحجاب الحاجز الخلقي (CDH):</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endParaRPr>
          </a:p>
        </p:txBody>
      </p:sp>
      <p:sp>
        <p:nvSpPr>
          <p:cNvPr id="3" name="Content Placeholder 2"/>
          <p:cNvSpPr>
            <a:spLocks noGrp="1"/>
          </p:cNvSpPr>
          <p:nvPr>
            <p:ph idx="1"/>
          </p:nvPr>
        </p:nvSpPr>
        <p:spPr>
          <a:xfrm>
            <a:off x="-1" y="1417638"/>
            <a:ext cx="12192001" cy="5440362"/>
          </a:xfrm>
        </p:spPr>
        <p:txBody>
          <a:bodyPr>
            <a:noAutofit/>
          </a:bodyPr>
          <a:lstStyle/>
          <a:p>
            <a:pPr xmlns:a="http://schemas.openxmlformats.org/drawingml/2006/main">
              <a:buFont typeface="Wingdings" pitchFamily="2" charset="2"/>
              <a:buChar char="§"/>
              <a:bidi/>
            </a:pPr>
            <a:r xmlns:a="http://schemas.openxmlformats.org/drawingml/2006/main">
              <a:rPr lang="ar" sz="3600" dirty="0">
                <a:latin typeface="Times New Roman" pitchFamily="18" charset="0"/>
                <a:cs typeface="Times New Roman" pitchFamily="18" charset="0"/>
              </a:rPr>
              <a:t>خلل في إغلاق القناة الجنبية البريتونية أدى إلى إعاقة نمو الرئة</a:t>
            </a:r>
          </a:p>
          <a:p>
            <a:pPr xmlns:a="http://schemas.openxmlformats.org/drawingml/2006/main" lvl="0">
              <a:buFont typeface="Wingdings" pitchFamily="2" charset="2"/>
              <a:buChar char="§"/>
              <a:bidi/>
            </a:pPr>
            <a:r xmlns:a="http://schemas.openxmlformats.org/drawingml/2006/main">
              <a:rPr lang="ar" sz="3600" dirty="0">
                <a:latin typeface="Times New Roman" pitchFamily="18" charset="0"/>
                <a:cs typeface="Times New Roman" pitchFamily="18" charset="0"/>
              </a:rPr>
              <a:t>8% من جميع التشوهات الخلقية الكبرى، معدل الوفيات يقترب من 70%، 85% منها تحدث في الجانب الأيسر من الحجاب الحاجز</a:t>
            </a:r>
          </a:p>
          <a:p>
            <a:pPr xmlns:a="http://schemas.openxmlformats.org/drawingml/2006/main" lvl="0">
              <a:buFont typeface="Wingdings" pitchFamily="2" charset="2"/>
              <a:buChar char="§"/>
              <a:bidi/>
            </a:pPr>
            <a:r xmlns:a="http://schemas.openxmlformats.org/drawingml/2006/main">
              <a:rPr lang="ar" sz="3600" dirty="0">
                <a:latin typeface="Times New Roman" pitchFamily="18" charset="0"/>
                <a:cs typeface="Times New Roman" pitchFamily="18" charset="0"/>
              </a:rPr>
              <a:t>إن سبب CDH غير معروف إلى حد كبير، ويمكن أن يحدث CDH كجزء من متلازمة التشوهات المتعددة في ما يصل إلى 40% من الرضع (تشوهات القلب والأوعية الدموية والجهاز البولي التناسلي والجهاز الهضمي). يمكن العثور على CDH في مجموعة متنوعة من التشوهات الصبغية بما في ذلك التثلث الصبغي 13 والتثلث الصبغي 18</a:t>
            </a:r>
            <a:endParaRPr xmlns:a="http://schemas.openxmlformats.org/drawingml/2006/main"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48139"/>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تشخيص CDH</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endParaRPr>
          </a:p>
        </p:txBody>
      </p:sp>
      <p:sp>
        <p:nvSpPr>
          <p:cNvPr id="3" name="Content Placeholder 2"/>
          <p:cNvSpPr>
            <a:spLocks noGrp="1"/>
          </p:cNvSpPr>
          <p:nvPr>
            <p:ph idx="1"/>
          </p:nvPr>
        </p:nvSpPr>
        <p:spPr>
          <a:xfrm>
            <a:off x="119270" y="848139"/>
            <a:ext cx="12072730" cy="6009861"/>
          </a:xfrm>
        </p:spPr>
        <p:txBody>
          <a:bodyPr>
            <a:normAutofit lnSpcReduction="10000"/>
          </a:bodyPr>
          <a:lstStyle/>
          <a:p>
            <a:pPr xmlns:a="http://schemas.openxmlformats.org/drawingml/2006/main" lvl="0">
              <a:buFont typeface="Wingdings" panose="05000000000000000000" pitchFamily="2" charset="2"/>
              <a:buChar char="q"/>
              <a:bidi/>
            </a:pPr>
            <a:r xmlns:a="http://schemas.openxmlformats.org/drawingml/2006/main">
              <a:rPr lang="ar" sz="3600" b="1" dirty="0">
                <a:solidFill>
                  <a:srgbClr val="C00000"/>
                </a:solidFill>
                <a:latin typeface="Times New Roman" pitchFamily="18" charset="0"/>
                <a:cs typeface="Times New Roman" pitchFamily="18" charset="0"/>
              </a:rPr>
              <a:t>قبل الولادة:</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التشخيص بالموجات فوق الصوتية (في وقت مبكر من الثلث الثاني من الحمل)</a:t>
            </a:r>
          </a:p>
          <a:p>
            <a:pPr xmlns:a="http://schemas.openxmlformats.org/drawingml/2006/main" lvl="0">
              <a:bidi/>
            </a:pPr>
            <a:r xmlns:a="http://schemas.openxmlformats.org/drawingml/2006/main">
              <a:rPr lang="ar" sz="3600" dirty="0">
                <a:latin typeface="Times New Roman" pitchFamily="18" charset="0"/>
                <a:cs typeface="Times New Roman" pitchFamily="18" charset="0"/>
              </a:rPr>
              <a:t>التصوير بالرنين المغناطيسي قبل الولادة</a:t>
            </a:r>
          </a:p>
          <a:p>
            <a:pPr xmlns:a="http://schemas.openxmlformats.org/drawingml/2006/main">
              <a:buFont typeface="Wingdings" panose="05000000000000000000" pitchFamily="2" charset="2"/>
              <a:buChar char="q"/>
              <a:bidi/>
            </a:pPr>
            <a:r xmlns:a="http://schemas.openxmlformats.org/drawingml/2006/main">
              <a:rPr lang="ar" sz="3600" b="1" dirty="0">
                <a:solidFill>
                  <a:srgbClr val="C00000"/>
                </a:solidFill>
                <a:latin typeface="Times New Roman" pitchFamily="18" charset="0"/>
                <a:cs typeface="Times New Roman" pitchFamily="18" charset="0"/>
              </a:rPr>
              <a:t>بعد الولادة</a:t>
            </a:r>
          </a:p>
          <a:p>
            <a:pPr xmlns:a="http://schemas.openxmlformats.org/drawingml/2006/main">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التقييم: ضائقة تنفسية، بطن زورقي، سماع الرئتين يكشف عن دخول هواء ضعيف، تحول القلب إلى الجانب المعاكس</a:t>
            </a:r>
          </a:p>
          <a:p>
            <a:pPr xmlns:a="http://schemas.openxmlformats.org/drawingml/2006/main" lvl="0">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الدراسات المعملية: غازات الدم الشرياني، دراسات الكروموسومات، إلكتروليتات المصل</a:t>
            </a:r>
          </a:p>
          <a:p>
            <a:pPr xmlns:a="http://schemas.openxmlformats.org/drawingml/2006/main" lvl="0">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دراسات التصوير: تصوير القلب والكلى والجمجمة بالموجات فوق الصوتية </a:t>
            </a:r>
            <a:r xmlns:a="http://schemas.openxmlformats.org/drawingml/2006/main">
              <a:rPr lang="ar" sz="3600" dirty="0" err="1">
                <a:latin typeface="Times New Roman" pitchFamily="18" charset="0"/>
                <a:cs typeface="Times New Roman" pitchFamily="18" charset="0"/>
              </a:rPr>
              <a:t>والأشعة </a:t>
            </a:r>
            <a:r xmlns:a="http://schemas.openxmlformats.org/drawingml/2006/main">
              <a:rPr lang="ar" sz="3600" dirty="0">
                <a:latin typeface="Times New Roman" pitchFamily="18" charset="0"/>
                <a:cs typeface="Times New Roman" pitchFamily="18" charset="0"/>
              </a:rPr>
              <a:t>السينية</a:t>
            </a:r>
          </a:p>
          <a:p>
            <a:pPr marL="0" indent="0">
              <a:buNone/>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p:spPr>
        <p:txBody>
          <a:bodyPr>
            <a:noAutofit/>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علاج فتق الحجاب الحاجز الخلقي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endParaRPr>
          </a:p>
        </p:txBody>
      </p:sp>
      <p:sp>
        <p:nvSpPr>
          <p:cNvPr id="3" name="Content Placeholder 2"/>
          <p:cNvSpPr>
            <a:spLocks noGrp="1"/>
          </p:cNvSpPr>
          <p:nvPr>
            <p:ph idx="1"/>
          </p:nvPr>
        </p:nvSpPr>
        <p:spPr>
          <a:xfrm>
            <a:off x="0" y="1417983"/>
            <a:ext cx="12192000" cy="5440017"/>
          </a:xfrm>
        </p:spPr>
        <p:txBody>
          <a:bodyPr>
            <a:normAutofit fontScale="92500"/>
          </a:bodyPr>
          <a:lstStyle/>
          <a:p>
            <a:pPr xmlns:a="http://schemas.openxmlformats.org/drawingml/2006/main">
              <a:buNone/>
              <a:bidi/>
            </a:pPr>
            <a:r xmlns:a="http://schemas.openxmlformats.org/drawingml/2006/main">
              <a:rPr lang="ar" sz="4000" b="1" dirty="0">
                <a:latin typeface="Times New Roman" pitchFamily="18" charset="0"/>
                <a:cs typeface="Times New Roman" pitchFamily="18" charset="0"/>
              </a:rPr>
              <a:t>1.) إدارة ما قبل الولادة: </a:t>
            </a:r>
            <a:r xmlns:a="http://schemas.openxmlformats.org/drawingml/2006/main">
              <a:rPr lang="ar" sz="4000" dirty="0">
                <a:latin typeface="Times New Roman" pitchFamily="18" charset="0"/>
                <a:cs typeface="Times New Roman" pitchFamily="18" charset="0"/>
              </a:rPr>
              <a:t>الجلوكوكورتيكويدات، هرمون تحرير الثيروتروبين، العلاج الجراحي للجنين (إصلاح داخل الرحم).</a:t>
            </a:r>
          </a:p>
          <a:p>
            <a:pPr xmlns:a="http://schemas.openxmlformats.org/drawingml/2006/main">
              <a:buNone/>
              <a:bidi/>
            </a:pPr>
            <a:r xmlns:a="http://schemas.openxmlformats.org/drawingml/2006/main">
              <a:rPr lang="ar" sz="4000" b="1" dirty="0">
                <a:latin typeface="Times New Roman" pitchFamily="18" charset="0"/>
                <a:cs typeface="Times New Roman" pitchFamily="18" charset="0"/>
              </a:rPr>
              <a:t>2.) </a:t>
            </a:r>
            <a:r xmlns:a="http://schemas.openxmlformats.org/drawingml/2006/main">
              <a:rPr lang="ar" sz="4000" b="1" dirty="0">
                <a:latin typeface="Times New Roman" pitchFamily="18" charset="0"/>
                <a:cs typeface="Times New Roman" pitchFamily="18" charset="0"/>
              </a:rPr>
              <a:t>إدارة </a:t>
            </a:r>
            <a:r xmlns:a="http://schemas.openxmlformats.org/drawingml/2006/main">
              <a:rPr lang="ar" sz="4000" b="1" dirty="0">
                <a:solidFill>
                  <a:srgbClr val="C00000"/>
                </a:solidFill>
                <a:latin typeface="Times New Roman" pitchFamily="18" charset="0"/>
                <a:cs typeface="Times New Roman" pitchFamily="18" charset="0"/>
              </a:rPr>
              <a:t>ما بعد الولادة :</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لا يوجد تهوية باستخدام كيس أو قناع</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التنبيب المبكر والتهوية الميكانيكية.</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أكسيد النيتريك</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مادة فعالة سطحية</a:t>
            </a:r>
          </a:p>
          <a:p>
            <a:pPr xmlns:a="http://schemas.openxmlformats.org/drawingml/2006/main">
              <a:buFont typeface="Wingdings" panose="05000000000000000000" pitchFamily="2" charset="2"/>
              <a:buChar char="ü"/>
              <a:bidi/>
            </a:pPr>
            <a:r xmlns:a="http://schemas.openxmlformats.org/drawingml/2006/main">
              <a:rPr lang="ar" sz="4000" dirty="0">
                <a:latin typeface="Times New Roman" pitchFamily="18" charset="0"/>
                <a:cs typeface="Times New Roman" pitchFamily="18" charset="0"/>
              </a:rPr>
              <a:t>أنبوب أنفي معدي أو أنبوب فموي معدي لمنع تمدد الجهاز الهضمي</a:t>
            </a:r>
          </a:p>
          <a:p>
            <a:pPr>
              <a:buNone/>
            </a:pPr>
            <a:endParaRPr lang="en-US" sz="4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9" y="116632"/>
            <a:ext cx="11661913" cy="1301006"/>
          </a:xfrm>
        </p:spPr>
        <p:txBody>
          <a:bodyPr>
            <a:normAutofit/>
          </a:bodyPr>
          <a:lstStyle/>
          <a:p>
            <a:pPr xmlns:a="http://schemas.openxmlformats.org/drawingml/2006/main" algn="ctr" rtl="0">
              <a:bidi/>
            </a:pPr>
            <a:r xmlns:a="http://schemas.openxmlformats.org/drawingml/2006/main">
              <a:rPr lang="ar" b="1" dirty="0">
                <a:solidFill>
                  <a:srgbClr val="C00000"/>
                </a:solidFill>
                <a:latin typeface="Times New Roman" pitchFamily="18" charset="0"/>
                <a:cs typeface="Times New Roman" pitchFamily="18" charset="0"/>
              </a:rPr>
              <a:t>2) الأطفال المصابون بالتهاب اللوزتين</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32451"/>
            <a:ext cx="12191999" cy="5406887"/>
          </a:xfrm>
        </p:spPr>
        <p:txBody>
          <a:bodyPr>
            <a:normAutofit/>
          </a:bodyPr>
          <a:lstStyle/>
          <a:p>
            <a:pPr xmlns:a="http://schemas.openxmlformats.org/drawingml/2006/main" algn="justLow">
              <a:bidi/>
            </a:pPr>
            <a:r xmlns:a="http://schemas.openxmlformats.org/drawingml/2006/main">
              <a:rPr lang="ar" sz="4400" dirty="0">
                <a:latin typeface="Times New Roman" pitchFamily="18" charset="0"/>
                <a:cs typeface="Times New Roman" pitchFamily="18" charset="0"/>
              </a:rPr>
              <a:t>هو التهاب أو عدوى تصيب اللوزتين الحنكية.</a:t>
            </a:r>
          </a:p>
          <a:p>
            <a:pPr xmlns:a="http://schemas.openxmlformats.org/drawingml/2006/main" algn="justLow">
              <a:bidi/>
            </a:pPr>
            <a:r xmlns:a="http://schemas.openxmlformats.org/drawingml/2006/main">
              <a:rPr lang="ar" sz="4400" dirty="0">
                <a:latin typeface="Times New Roman" pitchFamily="18" charset="0"/>
                <a:cs typeface="Times New Roman" pitchFamily="18" charset="0"/>
              </a:rPr>
              <a:t>لكن في بعض الأحيان قد تشمل العدوى اللوزتين اللسانيتين والعقد الليمفاوية في الجزء الخلفي من الحلق.</a:t>
            </a:r>
          </a:p>
          <a:p>
            <a:pPr marL="0" indent="0" algn="justLow">
              <a:buNone/>
            </a:pPr>
            <a:endParaRPr lang="en-US" sz="4400"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8580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0" y="119270"/>
            <a:ext cx="12059479" cy="6622099"/>
          </a:xfrm>
        </p:spPr>
        <p:txBody>
          <a:bodyPr>
            <a:normAutofit fontScale="92500" lnSpcReduction="20000"/>
          </a:bodyPr>
          <a:lstStyle/>
          <a:p>
            <a:pPr xmlns:a="http://schemas.openxmlformats.org/drawingml/2006/main" marL="0" indent="0" algn="ctr">
              <a:buNone/>
              <a:bidi/>
            </a:pPr>
            <a:r xmlns:a="http://schemas.openxmlformats.org/drawingml/2006/main">
              <a:rPr lang="ar" sz="4000" b="1" dirty="0">
                <a:solidFill>
                  <a:srgbClr val="C00000"/>
                </a:solidFill>
                <a:latin typeface="Times New Roman" pitchFamily="18" charset="0"/>
                <a:cs typeface="Times New Roman" pitchFamily="18" charset="0"/>
              </a:rPr>
              <a:t>أسباب التهاب اللوزتين:</a:t>
            </a:r>
            <a:endParaRPr xmlns:a="http://schemas.openxmlformats.org/drawingml/2006/main" lang="en-US" sz="4000" dirty="0">
              <a:latin typeface="Times New Roman" pitchFamily="18" charset="0"/>
              <a:cs typeface="Times New Roman" pitchFamily="18" charset="0"/>
            </a:endParaRPr>
          </a:p>
          <a:p>
            <a:pPr xmlns:a="http://schemas.openxmlformats.org/drawingml/2006/main" marL="0" indent="0">
              <a:lnSpc>
                <a:spcPct val="110000"/>
              </a:lnSpc>
              <a:buNone/>
              <a:bidi/>
            </a:pPr>
            <a:r xmlns:a="http://schemas.openxmlformats.org/drawingml/2006/main">
              <a:rPr lang="ar" sz="4000" dirty="0">
                <a:latin typeface="Times New Roman" pitchFamily="18" charset="0"/>
                <a:cs typeface="Times New Roman" pitchFamily="18" charset="0"/>
              </a:rPr>
              <a:t>أ. البكتيريا، مثل بكتيريا </a:t>
            </a:r>
            <a:r xmlns:a="http://schemas.openxmlformats.org/drawingml/2006/main">
              <a:rPr lang="ar" sz="4000" dirty="0" err="1">
                <a:latin typeface="Times New Roman" pitchFamily="18" charset="0"/>
                <a:cs typeface="Times New Roman" pitchFamily="18" charset="0"/>
              </a:rPr>
              <a:t>المستدمية </a:t>
            </a:r>
            <a:r xmlns:a="http://schemas.openxmlformats.org/drawingml/2006/main">
              <a:rPr lang="ar" sz="4000" dirty="0">
                <a:latin typeface="Times New Roman" pitchFamily="18" charset="0"/>
                <a:cs typeface="Times New Roman" pitchFamily="18" charset="0"/>
              </a:rPr>
              <a:t>أو العقدية (السبب الأكثر شيوعًا لالتهاب اللوزتين هو العقدية بيتا الانحلالية)</a:t>
            </a:r>
          </a:p>
          <a:p>
            <a:pPr xmlns:a="http://schemas.openxmlformats.org/drawingml/2006/main" marL="742950" indent="-742950">
              <a:lnSpc>
                <a:spcPct val="110000"/>
              </a:lnSpc>
              <a:buAutoNum type="alphaLcPeriod" startAt="2"/>
              <a:bidi/>
            </a:pPr>
            <a:r xmlns:a="http://schemas.openxmlformats.org/drawingml/2006/main">
              <a:rPr lang="ar" sz="4000" dirty="0">
                <a:latin typeface="Times New Roman" pitchFamily="18" charset="0"/>
                <a:cs typeface="Times New Roman" pitchFamily="18" charset="0"/>
              </a:rPr>
              <a:t>الفيروسات مثل الفيروس الغدي</a:t>
            </a:r>
          </a:p>
          <a:p>
            <a:pPr xmlns:a="http://schemas.openxmlformats.org/drawingml/2006/main" marL="742950" indent="-742950">
              <a:lnSpc>
                <a:spcPct val="110000"/>
              </a:lnSpc>
              <a:buAutoNum type="alphaLcPeriod" startAt="2"/>
              <a:bidi/>
            </a:pPr>
            <a:r xmlns:a="http://schemas.openxmlformats.org/drawingml/2006/main">
              <a:rPr lang="ar" sz="4000" dirty="0">
                <a:latin typeface="Times New Roman" pitchFamily="18" charset="0"/>
                <a:cs typeface="Times New Roman" pitchFamily="18" charset="0"/>
              </a:rPr>
              <a:t>الخناق</a:t>
            </a:r>
            <a:endParaRPr xmlns:a="http://schemas.openxmlformats.org/drawingml/2006/main" lang="en-US" sz="4000" b="1" dirty="0">
              <a:solidFill>
                <a:srgbClr val="C00000"/>
              </a:solidFill>
              <a:latin typeface="Times New Roman" pitchFamily="18" charset="0"/>
              <a:cs typeface="Times New Roman" pitchFamily="18" charset="0"/>
            </a:endParaRPr>
          </a:p>
          <a:p>
            <a:pPr xmlns:a="http://schemas.openxmlformats.org/drawingml/2006/main" marL="0" indent="0" algn="ctr">
              <a:lnSpc>
                <a:spcPct val="110000"/>
              </a:lnSpc>
              <a:buNone/>
              <a:bidi/>
            </a:pPr>
            <a:r xmlns:a="http://schemas.openxmlformats.org/drawingml/2006/main">
              <a:rPr lang="ar" sz="4000" b="1" dirty="0">
                <a:solidFill>
                  <a:srgbClr val="C00000"/>
                </a:solidFill>
                <a:latin typeface="Times New Roman" pitchFamily="18" charset="0"/>
                <a:cs typeface="Times New Roman" pitchFamily="18" charset="0"/>
              </a:rPr>
              <a:t>أشكال التهاب اللوزتين:</a:t>
            </a:r>
          </a:p>
          <a:p>
            <a:pPr xmlns:a="http://schemas.openxmlformats.org/drawingml/2006/main" marL="0" indent="0">
              <a:lnSpc>
                <a:spcPct val="110000"/>
              </a:lnSpc>
              <a:buNone/>
              <a:bidi/>
            </a:pPr>
            <a:r xmlns:a="http://schemas.openxmlformats.org/drawingml/2006/main">
              <a:rPr lang="ar" sz="4000" dirty="0">
                <a:latin typeface="Times New Roman" pitchFamily="18" charset="0"/>
                <a:cs typeface="Times New Roman" pitchFamily="18" charset="0"/>
              </a:rPr>
              <a:t>1. حاد، مع ظهور سريع لأعراض كبيرة بكتيرية/فيروسية</a:t>
            </a:r>
          </a:p>
          <a:p>
            <a:pPr xmlns:a="http://schemas.openxmlformats.org/drawingml/2006/main" marL="0" indent="0">
              <a:lnSpc>
                <a:spcPct val="110000"/>
              </a:lnSpc>
              <a:buNone/>
              <a:bidi/>
            </a:pPr>
            <a:r xmlns:a="http://schemas.openxmlformats.org/drawingml/2006/main">
              <a:rPr lang="ar" sz="4000" dirty="0">
                <a:latin typeface="Times New Roman" pitchFamily="18" charset="0"/>
                <a:cs typeface="Times New Roman" pitchFamily="18" charset="0"/>
              </a:rPr>
              <a:t>II. مزمن مع أعراض متقطعة تستمر مع مرور الوقت عدوى بكتيرية (العقدية)</a:t>
            </a:r>
          </a:p>
          <a:p>
            <a:pPr marL="0" indent="0" algn="justLow">
              <a:buNone/>
            </a:pPr>
            <a:endParaRPr lang="en-US" dirty="0">
              <a:latin typeface="Times New Roman" pitchFamily="18" charset="0"/>
              <a:cs typeface="Times New Roman" pitchFamily="18" charset="0"/>
            </a:endParaRP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184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0"/>
            <a:ext cx="11900452" cy="1417638"/>
          </a:xfrm>
        </p:spPr>
        <p:txBody>
          <a:bodyPr>
            <a:noAutofit/>
          </a:bodyPr>
          <a:lstStyle/>
          <a:p>
            <a:pPr xmlns:a="http://schemas.openxmlformats.org/drawingml/2006/main" algn="justLow" rtl="0">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التهاب اللوزتين الحاد</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783" y="1417638"/>
            <a:ext cx="11900452" cy="5323730"/>
          </a:xfrm>
        </p:spPr>
        <p:txBody>
          <a:bodyPr>
            <a:normAutofit/>
          </a:bodyPr>
          <a:lstStyle/>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التهاب الحلق الشديد الذي يزداد سوءًا بمرور الوقت</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حمى متوسطة إلى عالية</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صعوبة في البلع</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لوزتان محمرتان ومتضخمتان مع أو بدون صديد على السطح</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 تضخم الغدد الليمفاوية أو ألمها</a:t>
            </a:r>
          </a:p>
          <a:p>
            <a:pPr xmlns:a="http://schemas.openxmlformats.org/drawingml/2006/main" marL="0" indent="0" algn="justLow">
              <a:buNone/>
              <a:bidi/>
            </a:pPr>
            <a:r xmlns:a="http://schemas.openxmlformats.org/drawingml/2006/main">
              <a:rPr lang="ar" sz="4400" dirty="0">
                <a:latin typeface="Times New Roman" pitchFamily="18" charset="0"/>
                <a:cs typeface="Times New Roman" pitchFamily="18" charset="0"/>
              </a:rPr>
              <a:t>التهاب الحلق</a:t>
            </a:r>
          </a:p>
        </p:txBody>
      </p:sp>
    </p:spTree>
    <p:extLst>
      <p:ext uri="{BB962C8B-B14F-4D97-AF65-F5344CB8AC3E}">
        <p14:creationId xmlns:p14="http://schemas.microsoft.com/office/powerpoint/2010/main" val="107341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036496" cy="1373014"/>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تم تشخيص التهاب اللوزتين</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2278" y="1600200"/>
            <a:ext cx="12019722" cy="5069160"/>
          </a:xfrm>
        </p:spPr>
        <p:txBody>
          <a:bodyPr>
            <a:normAutofit/>
          </a:bodyPr>
          <a:lstStyle/>
          <a:p>
            <a:pPr xmlns:a="http://schemas.openxmlformats.org/drawingml/2006/main" marL="0" indent="0" algn="justLow">
              <a:buNone/>
              <a:bidi/>
            </a:pPr>
            <a:r xmlns:a="http://schemas.openxmlformats.org/drawingml/2006/main">
              <a:rPr lang="ar" sz="3600" b="1" dirty="0">
                <a:latin typeface="Times New Roman" pitchFamily="18" charset="0"/>
                <a:cs typeface="Times New Roman" pitchFamily="18" charset="0"/>
              </a:rPr>
              <a:t>التهاب اللوزتين الحاد:</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التاريخ الصحي والفحص البدني.</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زراعة الحلق</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تعداد الدم الكامل</a:t>
            </a:r>
          </a:p>
          <a:p>
            <a:pPr xmlns:a="http://schemas.openxmlformats.org/drawingml/2006/main" marL="0" indent="0" algn="justLow">
              <a:buNone/>
              <a:bidi/>
            </a:pPr>
            <a:r xmlns:a="http://schemas.openxmlformats.org/drawingml/2006/main">
              <a:rPr lang="ar" sz="3600" b="1" dirty="0">
                <a:latin typeface="Times New Roman" pitchFamily="18" charset="0"/>
                <a:cs typeface="Times New Roman" pitchFamily="18" charset="0"/>
              </a:rPr>
              <a:t>التهاب اللوزتين المزمن:</a:t>
            </a:r>
          </a:p>
          <a:p>
            <a:pPr xmlns:a="http://schemas.openxmlformats.org/drawingml/2006/main" marL="0" indent="0" algn="justLow">
              <a:buNone/>
              <a:bidi/>
            </a:pPr>
            <a:r xmlns:a="http://schemas.openxmlformats.org/drawingml/2006/main">
              <a:rPr lang="ar" sz="3600" dirty="0">
                <a:latin typeface="Times New Roman" pitchFamily="18" charset="0"/>
                <a:cs typeface="Times New Roman" pitchFamily="18" charset="0"/>
              </a:rPr>
              <a:t>السجل الصحي والفحص البدني.</a:t>
            </a:r>
          </a:p>
          <a:p>
            <a:pPr algn="justLow" rtl="0"/>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7214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624"/>
            <a:ext cx="9144000" cy="1373014"/>
          </a:xfrm>
        </p:spPr>
        <p:txBody>
          <a:bodyPr>
            <a:noAutofit/>
          </a:bodyPr>
          <a:lstStyle/>
          <a:p>
            <a:pPr xmlns:a="http://schemas.openxmlformats.org/drawingml/2006/main" rtl="0">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علاج التهاب اللوزتين</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272209"/>
            <a:ext cx="11860696" cy="5585791"/>
          </a:xfrm>
        </p:spPr>
        <p:txBody>
          <a:bodyPr>
            <a:normAutofit fontScale="92500" lnSpcReduction="10000"/>
          </a:bodyPr>
          <a:lstStyle/>
          <a:p>
            <a:pPr xmlns:a="http://schemas.openxmlformats.org/drawingml/2006/main" marL="0" indent="0">
              <a:buNone/>
              <a:bidi/>
            </a:pPr>
            <a:r xmlns:a="http://schemas.openxmlformats.org/drawingml/2006/main">
              <a:rPr lang="ar" sz="3600" b="1" dirty="0">
                <a:latin typeface="Times New Roman" pitchFamily="18" charset="0"/>
                <a:cs typeface="Times New Roman" pitchFamily="18" charset="0"/>
              </a:rPr>
              <a:t>التهاب اللوزتين الحاد</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 مسكنات الألم</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السوائل الفموية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الأدوية الخافضة للحرارة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بكتيريا التهاب اللوزتين، المضادات الحيوية البنسلين، أموكسيسيلين</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أدوية التهاب اللوزتين الفيروسية لتقليل الحمى والألم.</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الستيرويدات عن طريق الفم إذا كانت الأعراض شديدة.</a:t>
            </a:r>
          </a:p>
          <a:p>
            <a:pPr xmlns:a="http://schemas.openxmlformats.org/drawingml/2006/main" marL="0" indent="0">
              <a:buNone/>
              <a:bidi/>
            </a:pPr>
            <a:r xmlns:a="http://schemas.openxmlformats.org/drawingml/2006/main">
              <a:rPr lang="ar" sz="3600" b="1" dirty="0">
                <a:latin typeface="Times New Roman" pitchFamily="18" charset="0"/>
                <a:cs typeface="Times New Roman" pitchFamily="18" charset="0"/>
              </a:rPr>
              <a:t>التهاب اللوزتين المزمن</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المضادات الحيوية مع الستيرويدات الفموية</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إذا لم يتم الشفاء يجب استئصال اللوزتين.</a:t>
            </a:r>
          </a:p>
          <a:p>
            <a:pPr marL="0" indent="0" algn="justLow">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8729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4892</TotalTime>
  <Words>2903</Words>
  <Application>Microsoft Office PowerPoint</Application>
  <PresentationFormat>Widescreen</PresentationFormat>
  <Paragraphs>379</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Algerian</vt:lpstr>
      <vt:lpstr>Arial</vt:lpstr>
      <vt:lpstr>Calibri</vt:lpstr>
      <vt:lpstr>Calibri Light</vt:lpstr>
      <vt:lpstr>Times</vt:lpstr>
      <vt:lpstr>Times New Roman</vt:lpstr>
      <vt:lpstr>Wingdings</vt:lpstr>
      <vt:lpstr>Office Theme</vt:lpstr>
      <vt:lpstr>PowerPoint Presentation</vt:lpstr>
      <vt:lpstr> 1) Children with Nasopharyngitis (Common Cold) </vt:lpstr>
      <vt:lpstr>Symptoms and Signs of Common Cold </vt:lpstr>
      <vt:lpstr> Treatment of Common Cold </vt:lpstr>
      <vt:lpstr>2) Children with TONSILLITIS </vt:lpstr>
      <vt:lpstr>PowerPoint Presentation</vt:lpstr>
      <vt:lpstr> Signs and Symptoms of Acute Tonsillitis  </vt:lpstr>
      <vt:lpstr> Diagnosed of Tonsillitis </vt:lpstr>
      <vt:lpstr> Treatments of Tonsillitis  </vt:lpstr>
      <vt:lpstr>Recommendation for Tonsillectomy</vt:lpstr>
      <vt:lpstr> 3) Children with ACUTE LARYNGITIS </vt:lpstr>
      <vt:lpstr>Signs and Symptoms of Acute Laryngitis  </vt:lpstr>
      <vt:lpstr> Treatment of Acute Laryngitis </vt:lpstr>
      <vt:lpstr> 4. Children with Acute EPIGLOTTITIS التهاب لسان المزمار  </vt:lpstr>
      <vt:lpstr>Signs and Symptoms of Epiglottis </vt:lpstr>
      <vt:lpstr> Diagnostic tests and Management of Epiglottis </vt:lpstr>
      <vt:lpstr> 5. Children with BRONCHIOLITIS </vt:lpstr>
      <vt:lpstr>Signs and Symptoms of Bronchiolitis </vt:lpstr>
      <vt:lpstr>PowerPoint Presentation</vt:lpstr>
      <vt:lpstr> 6. Children with PNEUMONIA </vt:lpstr>
      <vt:lpstr> Signs and Symptoms of Pneumonia </vt:lpstr>
      <vt:lpstr>PowerPoint Presentation</vt:lpstr>
      <vt:lpstr> 7. Children with CYSTIC FIBROSIS </vt:lpstr>
      <vt:lpstr> Causes of Cystic Fibrosis </vt:lpstr>
      <vt:lpstr> Causes of Cystic Fibrosis </vt:lpstr>
      <vt:lpstr> Signs and Symptoms of Cystic Fibrosis  </vt:lpstr>
      <vt:lpstr> Signs and Symptoms of Cystic Fibrosis  </vt:lpstr>
      <vt:lpstr> Diagnostic test of Cystic Fibrosis </vt:lpstr>
      <vt:lpstr> Treatment Of Cystic Fibrosis </vt:lpstr>
      <vt:lpstr> 8. Children with ASTHMA </vt:lpstr>
      <vt:lpstr> Signs and Symptoms of Asthma  </vt:lpstr>
      <vt:lpstr> Cause of Asthma  </vt:lpstr>
      <vt:lpstr> Diagnostic Tests of Asthma: </vt:lpstr>
      <vt:lpstr> Management of Asthma </vt:lpstr>
      <vt:lpstr> Management of Asthma </vt:lpstr>
      <vt:lpstr> 9. Children with OTITIS MEDIA (OM) </vt:lpstr>
      <vt:lpstr> Middle Ear Effusion:  </vt:lpstr>
      <vt:lpstr> Middle Ear Effusion:  </vt:lpstr>
      <vt:lpstr> Cause of Otitis Media: </vt:lpstr>
      <vt:lpstr> Types of Otitis Media:  </vt:lpstr>
      <vt:lpstr> Types of Otitis Media:  </vt:lpstr>
      <vt:lpstr> Types of Otitis Media:  </vt:lpstr>
      <vt:lpstr> Diagnosis of Otitis Media: </vt:lpstr>
      <vt:lpstr> Treatment of Otitis Media     </vt:lpstr>
      <vt:lpstr> 10) Children with Congenital Diaphragmatic Hernia (CDH): </vt:lpstr>
      <vt:lpstr> Diagnosis of CDH </vt:lpstr>
      <vt:lpstr> Management of Congenital Diaphragmatic Hernia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184</cp:revision>
  <dcterms:created xsi:type="dcterms:W3CDTF">2022-10-24T04:41:32Z</dcterms:created>
  <dcterms:modified xsi:type="dcterms:W3CDTF">2023-12-26T07:32:58Z</dcterms:modified>
</cp:coreProperties>
</file>