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1445" r:id="rId2"/>
    <p:sldId id="468" r:id="rId3"/>
    <p:sldId id="1289" r:id="rId4"/>
    <p:sldId id="1290" r:id="rId5"/>
    <p:sldId id="478" r:id="rId6"/>
    <p:sldId id="1291" r:id="rId7"/>
    <p:sldId id="1292" r:id="rId8"/>
    <p:sldId id="486" r:id="rId9"/>
    <p:sldId id="1288" r:id="rId10"/>
    <p:sldId id="1293" r:id="rId11"/>
    <p:sldId id="1294" r:id="rId12"/>
    <p:sldId id="1295" r:id="rId13"/>
    <p:sldId id="1296" r:id="rId14"/>
    <p:sldId id="1297" r:id="rId15"/>
    <p:sldId id="502" r:id="rId16"/>
    <p:sldId id="1300" r:id="rId17"/>
    <p:sldId id="549" r:id="rId18"/>
    <p:sldId id="555" r:id="rId19"/>
    <p:sldId id="558" r:id="rId20"/>
    <p:sldId id="1303" r:id="rId21"/>
    <p:sldId id="1304" r:id="rId22"/>
    <p:sldId id="1305" r:id="rId23"/>
    <p:sldId id="1306" r:id="rId24"/>
    <p:sldId id="1307" r:id="rId25"/>
    <p:sldId id="1308" r:id="rId26"/>
    <p:sldId id="1309" r:id="rId27"/>
    <p:sldId id="1310" r:id="rId28"/>
    <p:sldId id="544" r:id="rId29"/>
    <p:sldId id="545" r:id="rId30"/>
    <p:sldId id="546" r:id="rId31"/>
    <p:sldId id="547" r:id="rId32"/>
    <p:sldId id="406" r:id="rId33"/>
    <p:sldId id="1312" r:id="rId34"/>
    <p:sldId id="408" r:id="rId35"/>
    <p:sldId id="409" r:id="rId36"/>
    <p:sldId id="622" r:id="rId37"/>
    <p:sldId id="1316" r:id="rId38"/>
    <p:sldId id="1317" r:id="rId39"/>
    <p:sldId id="1319" r:id="rId40"/>
    <p:sldId id="423" r:id="rId41"/>
    <p:sldId id="425" r:id="rId42"/>
    <p:sldId id="426" r:id="rId43"/>
    <p:sldId id="1449" r:id="rId44"/>
    <p:sldId id="526" r:id="rId45"/>
    <p:sldId id="528" r:id="rId46"/>
    <p:sldId id="1324" r:id="rId47"/>
    <p:sldId id="1327" r:id="rId48"/>
    <p:sldId id="1329" r:id="rId49"/>
    <p:sldId id="1330" r:id="rId50"/>
    <p:sldId id="1333" r:id="rId51"/>
    <p:sldId id="462" r:id="rId52"/>
    <p:sldId id="1340" r:id="rId53"/>
    <p:sldId id="1341" r:id="rId54"/>
    <p:sldId id="487" r:id="rId55"/>
    <p:sldId id="460" r:id="rId56"/>
    <p:sldId id="665" r:id="rId57"/>
    <p:sldId id="670" r:id="rId58"/>
    <p:sldId id="671" r:id="rId59"/>
    <p:sldId id="673" r:id="rId60"/>
    <p:sldId id="1343" r:id="rId61"/>
    <p:sldId id="675" r:id="rId62"/>
    <p:sldId id="1344" r:id="rId63"/>
    <p:sldId id="679" r:id="rId64"/>
    <p:sldId id="680" r:id="rId65"/>
    <p:sldId id="1345" r:id="rId66"/>
    <p:sldId id="685" r:id="rId67"/>
    <p:sldId id="686" r:id="rId68"/>
    <p:sldId id="515" r:id="rId69"/>
    <p:sldId id="690" r:id="rId70"/>
    <p:sldId id="691" r:id="rId71"/>
    <p:sldId id="1348" r:id="rId72"/>
    <p:sldId id="1349" r:id="rId73"/>
    <p:sldId id="698" r:id="rId74"/>
    <p:sldId id="589" r:id="rId75"/>
    <p:sldId id="1355" r:id="rId76"/>
    <p:sldId id="382" r:id="rId77"/>
    <p:sldId id="1356" r:id="rId78"/>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00" d="100"/>
        <a:sy n="100" d="100"/>
      </p:scale>
      <p:origin x="0" y="-33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xmlns:a="http://schemas.openxmlformats.org/drawingml/2006/main">
              <a:rPr lang="ar" baseline="0" dirty="0"/>
              <a:t>إذا كان لديك المزيد من المشاكل، فإن هذا المبلغ يتضاعف مرات عديدة كما هو ضروري.</a:t>
            </a:r>
          </a:p>
          <a:p>
            <a:r xmlns:a="http://schemas.openxmlformats.org/drawingml/2006/main">
              <a:rPr lang="ar" dirty="0"/>
              <a:t>هذه الكمبيوترات المرتبطة </a:t>
            </a:r>
            <a:r xmlns:a="http://schemas.openxmlformats.org/drawingml/2006/main">
              <a:rPr lang="ar" baseline="0" dirty="0"/>
              <a:t>في ملحق خفي إذا لزم الأمر.</a:t>
            </a:r>
            <a:endParaRPr xmlns:a="http://schemas.openxmlformats.org/drawingml/2006/main"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xmlns:a="http://schemas.openxmlformats.org/drawingml/2006/main">
              <a:rPr lang="ar" baseline="0" dirty="0"/>
              <a:t>إذا كان لديك المزيد من المشاكل، فإن هذا المبلغ يتضاعف مرات عديدة كما هو ضروري.</a:t>
            </a:r>
          </a:p>
          <a:p>
            <a:r xmlns:a="http://schemas.openxmlformats.org/drawingml/2006/main">
              <a:rPr lang="ar" dirty="0"/>
              <a:t>هذه الكمبيوترات المرتبطة </a:t>
            </a:r>
            <a:r xmlns:a="http://schemas.openxmlformats.org/drawingml/2006/main">
              <a:rPr lang="ar" baseline="0" dirty="0"/>
              <a:t>في ملحق خفي إذا لزم الأمر.</a:t>
            </a:r>
            <a:endParaRPr xmlns:a="http://schemas.openxmlformats.org/drawingml/2006/main"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0B780-E9F6-4FBB-AD6C-1581E1D3A52A}" type="slidenum">
              <a:rPr lang="en-US"/>
              <a:pPr fontAlgn="base">
                <a:spcBef>
                  <a:spcPct val="0"/>
                </a:spcBef>
                <a:spcAft>
                  <a:spcPct val="0"/>
                </a:spcAft>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531813"/>
            <a:ext cx="10390716" cy="1462088"/>
          </a:xfrm>
        </p:spPr>
        <p:txBody>
          <a:bodyPr/>
          <a:lstStyle/>
          <a:p>
            <a:r>
              <a:rPr lang="en-US"/>
              <a:t>Click to edit Master title style</a:t>
            </a:r>
          </a:p>
        </p:txBody>
      </p:sp>
      <p:sp>
        <p:nvSpPr>
          <p:cNvPr id="3" name="Table Placeholder 2"/>
          <p:cNvSpPr>
            <a:spLocks noGrp="1"/>
          </p:cNvSpPr>
          <p:nvPr>
            <p:ph type="tbl" idx="1"/>
          </p:nvPr>
        </p:nvSpPr>
        <p:spPr>
          <a:xfrm>
            <a:off x="1576917" y="1271588"/>
            <a:ext cx="10363200" cy="4114800"/>
          </a:xfrm>
        </p:spPr>
        <p:txBody>
          <a:bodyPr/>
          <a:lstStyle/>
          <a:p>
            <a:endParaRPr lang="en-US"/>
          </a:p>
        </p:txBody>
      </p:sp>
      <p:sp>
        <p:nvSpPr>
          <p:cNvPr id="4" name="Date Placeholder 3"/>
          <p:cNvSpPr>
            <a:spLocks noGrp="1"/>
          </p:cNvSpPr>
          <p:nvPr>
            <p:ph type="dt" sz="half" idx="10"/>
          </p:nvPr>
        </p:nvSpPr>
        <p:spPr>
          <a:xfrm>
            <a:off x="1549400" y="5497513"/>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5497513"/>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5497513"/>
            <a:ext cx="2540000" cy="457200"/>
          </a:xfrm>
        </p:spPr>
        <p:txBody>
          <a:bodyPr/>
          <a:lstStyle>
            <a:lvl1pPr>
              <a:defRPr/>
            </a:lvl1pPr>
          </a:lstStyle>
          <a:p>
            <a:fld id="{AB4B2DC5-054E-450B-8B10-236FB9EB745D}" type="slidenum">
              <a:rPr lang="en-US"/>
              <a:pPr/>
              <a:t>‹#›</a:t>
            </a:fld>
            <a:endParaRPr lang="en-US"/>
          </a:p>
        </p:txBody>
      </p:sp>
    </p:spTree>
    <p:extLst>
      <p:ext uri="{BB962C8B-B14F-4D97-AF65-F5344CB8AC3E}">
        <p14:creationId xmlns:p14="http://schemas.microsoft.com/office/powerpoint/2010/main" val="351887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a:t>Click to edit Master title style</a:t>
            </a:r>
          </a:p>
        </p:txBody>
      </p:sp>
      <p:sp>
        <p:nvSpPr>
          <p:cNvPr id="3" name="Text Placeholder 2"/>
          <p:cNvSpPr>
            <a:spLocks noGrp="1"/>
          </p:cNvSpPr>
          <p:nvPr>
            <p:ph type="body" sz="half" idx="1"/>
          </p:nvPr>
        </p:nvSpPr>
        <p:spPr>
          <a:xfrm>
            <a:off x="1079500" y="2214563"/>
            <a:ext cx="5202767"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5467" y="2214563"/>
            <a:ext cx="5204884"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3ABC6925-81D1-4F72-BD35-6D7658960C51}" type="slidenum">
              <a:rPr lang="en-US"/>
              <a:pPr/>
              <a:t>‹#›</a:t>
            </a:fld>
            <a:endParaRPr lang="en-US"/>
          </a:p>
        </p:txBody>
      </p:sp>
    </p:spTree>
    <p:extLst>
      <p:ext uri="{BB962C8B-B14F-4D97-AF65-F5344CB8AC3E}">
        <p14:creationId xmlns:p14="http://schemas.microsoft.com/office/powerpoint/2010/main" val="385588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728870"/>
            <a:ext cx="8123584" cy="6029739"/>
          </a:xfrm>
          <a:prstGeom prst="rect">
            <a:avLst/>
          </a:prstGeom>
        </p:spPr>
        <p:txBody>
          <a:bodyPr vert="horz" lIns="68580" tIns="34290" rIns="68580" bIns="34290" rtlCol="0" anchor="ctr">
            <a:normAutofit fontScale="92500" lnSpcReduction="20000"/>
          </a:bodyPr>
          <a:lstStyle/>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طب الأطفال</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الوحدة 12 </a:t>
            </a:r>
            <a:br xmlns:a="http://schemas.openxmlformats.org/drawingml/2006/main">
              <a:rPr lang="en-US" sz="60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xmlns:a="http://schemas.openxmlformats.org/drawingml/2006/main">
              <a:rPr lang="ar"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رعاية الطفل الذي يعاني من مشاكل في الجهاز الهضمي</a:t>
            </a: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3231790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6" cy="1417638"/>
          </a:xfrm>
        </p:spPr>
        <p:txBody>
          <a:bodyPr>
            <a:noAutofit/>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2) الأطفال الذين يعانون من تضيق المريء (EA) والناسور القصبي المريئي (TEF)</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2" cy="5440362"/>
          </a:xfrm>
        </p:spPr>
        <p:txBody>
          <a:bodyPr>
            <a:normAutofit fontScale="70000" lnSpcReduction="20000"/>
          </a:bodyPr>
          <a:lstStyle/>
          <a:p>
            <a:pPr xmlns:a="http://schemas.openxmlformats.org/drawingml/2006/main" lvl="0">
              <a:lnSpc>
                <a:spcPct val="120000"/>
              </a:lnSpc>
              <a:bidi/>
            </a:pPr>
            <a:r xmlns:a="http://schemas.openxmlformats.org/drawingml/2006/main">
              <a:rPr lang="ar" sz="4600" dirty="0">
                <a:latin typeface="Times New Roman" pitchFamily="18" charset="0"/>
                <a:cs typeface="Times New Roman" pitchFamily="18" charset="0"/>
              </a:rPr>
              <a:t>تكوين غير كامل للمريء أو اتصال غير طبيعي بين المريء والقصبة الهوائية. بسبب الفصل الخاطئ بين القصبة الهوائية البدائية والمريء. يفشل المعى الأمامي في الإطالة والانفصال والاندماج في أنبوبين متوازيين (في الأسبوع الرابع إلى الخامس من الحمل)</a:t>
            </a:r>
          </a:p>
          <a:p>
            <a:pPr xmlns:a="http://schemas.openxmlformats.org/drawingml/2006/main" lvl="0">
              <a:lnSpc>
                <a:spcPct val="120000"/>
              </a:lnSpc>
              <a:bidi/>
            </a:pPr>
            <a:r xmlns:a="http://schemas.openxmlformats.org/drawingml/2006/main">
              <a:rPr lang="ar" sz="4600" dirty="0">
                <a:latin typeface="Times New Roman" pitchFamily="18" charset="0"/>
                <a:cs typeface="Times New Roman" pitchFamily="18" charset="0"/>
              </a:rPr>
              <a:t>مرتبط بفرط السائل الأمنيوسي لدى الأم.</a:t>
            </a:r>
          </a:p>
          <a:p>
            <a:pPr xmlns:a="http://schemas.openxmlformats.org/drawingml/2006/main" lvl="0">
              <a:lnSpc>
                <a:spcPct val="120000"/>
              </a:lnSpc>
              <a:bidi/>
            </a:pPr>
            <a:r xmlns:a="http://schemas.openxmlformats.org/drawingml/2006/main">
              <a:rPr lang="ar" sz="4600" dirty="0">
                <a:latin typeface="Times New Roman" pitchFamily="18" charset="0"/>
                <a:cs typeface="Times New Roman" pitchFamily="18" charset="0"/>
              </a:rPr>
              <a:t>يبدأ الجنين في البلع في حوالي الأسبوع الرابع عشر، وبما أن الإفرازات تدخل الكيس الأعمى، فلا يوجد مكان تذهب إليه إلا إلى السائل الأمنيوسي، مما يؤدي إلى زيادة السائل الأمنيوسي.</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يمكن أن يحدث EA وTEF بشكل منفصل، ولكن في أغلب الأحيان يحدثان معًا</a:t>
            </a:r>
          </a:p>
          <a:p>
            <a:pPr lvl="0"/>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7200" b="1" dirty="0">
                <a:solidFill>
                  <a:srgbClr val="C00000"/>
                </a:solidFill>
                <a:latin typeface="Times New Roman" pitchFamily="18" charset="0"/>
                <a:cs typeface="Times New Roman" pitchFamily="18" charset="0"/>
              </a:rPr>
              <a:t>أنواع TEF</a:t>
            </a:r>
            <a:endParaRPr xmlns:a="http://schemas.openxmlformats.org/drawingml/2006/main" lang="en-US" sz="7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xmlns:a="http://schemas.openxmlformats.org/drawingml/2006/main" lvl="0">
              <a:bidi/>
            </a:pPr>
            <a:r xmlns:a="http://schemas.openxmlformats.org/drawingml/2006/main">
              <a:rPr lang="ar" sz="4000" b="1" dirty="0">
                <a:latin typeface="Times New Roman" pitchFamily="18" charset="0"/>
                <a:cs typeface="Times New Roman" pitchFamily="18" charset="0"/>
              </a:rPr>
              <a:t>النوع أ: </a:t>
            </a:r>
            <a:r xmlns:a="http://schemas.openxmlformats.org/drawingml/2006/main">
              <a:rPr lang="ar" sz="4000" dirty="0">
                <a:latin typeface="Times New Roman" pitchFamily="18" charset="0"/>
                <a:cs typeface="Times New Roman" pitchFamily="18" charset="0"/>
              </a:rPr>
              <a:t>EA المعزول: وهو عبارة عن انقطاع في المريء يؤدي إلى كيس أعمى</a:t>
            </a:r>
          </a:p>
          <a:p>
            <a:pPr xmlns:a="http://schemas.openxmlformats.org/drawingml/2006/main" lvl="0">
              <a:bidi/>
            </a:pPr>
            <a:r xmlns:a="http://schemas.openxmlformats.org/drawingml/2006/main">
              <a:rPr lang="ar" sz="4000" b="1" dirty="0">
                <a:latin typeface="Times New Roman" pitchFamily="18" charset="0"/>
                <a:cs typeface="Times New Roman" pitchFamily="18" charset="0"/>
              </a:rPr>
              <a:t>النوع ب: </a:t>
            </a:r>
            <a:r xmlns:a="http://schemas.openxmlformats.org/drawingml/2006/main">
              <a:rPr lang="ar" sz="4000" dirty="0">
                <a:latin typeface="Times New Roman" pitchFamily="18" charset="0"/>
                <a:cs typeface="Times New Roman" pitchFamily="18" charset="0"/>
              </a:rPr>
              <a:t>EA مع TEF القريب</a:t>
            </a:r>
          </a:p>
          <a:p>
            <a:pPr xmlns:a="http://schemas.openxmlformats.org/drawingml/2006/main" lvl="0">
              <a:bidi/>
            </a:pPr>
            <a:r xmlns:a="http://schemas.openxmlformats.org/drawingml/2006/main">
              <a:rPr lang="ar" sz="4000" b="1" dirty="0">
                <a:latin typeface="Times New Roman" pitchFamily="18" charset="0"/>
                <a:cs typeface="Times New Roman" pitchFamily="18" charset="0"/>
              </a:rPr>
              <a:t>النوع C: </a:t>
            </a:r>
            <a:r xmlns:a="http://schemas.openxmlformats.org/drawingml/2006/main">
              <a:rPr lang="ar" sz="4000" dirty="0">
                <a:latin typeface="Times New Roman" pitchFamily="18" charset="0"/>
                <a:cs typeface="Times New Roman" pitchFamily="18" charset="0"/>
              </a:rPr>
              <a:t>EA مع TEF البعيد: العرض الأكثر شيوعًا</a:t>
            </a:r>
          </a:p>
          <a:p>
            <a:pPr xmlns:a="http://schemas.openxmlformats.org/drawingml/2006/main" lvl="0">
              <a:bidi/>
            </a:pPr>
            <a:r xmlns:a="http://schemas.openxmlformats.org/drawingml/2006/main">
              <a:rPr lang="ar" sz="4000" b="1" dirty="0">
                <a:latin typeface="Times New Roman" pitchFamily="18" charset="0"/>
                <a:cs typeface="Times New Roman" pitchFamily="18" charset="0"/>
              </a:rPr>
              <a:t>النوع د: </a:t>
            </a:r>
            <a:r xmlns:a="http://schemas.openxmlformats.org/drawingml/2006/main">
              <a:rPr lang="ar" sz="4000" dirty="0">
                <a:latin typeface="Times New Roman" pitchFamily="18" charset="0"/>
                <a:cs typeface="Times New Roman" pitchFamily="18" charset="0"/>
              </a:rPr>
              <a:t>EA مع TEF القريب والبعيد</a:t>
            </a:r>
          </a:p>
          <a:p>
            <a:pPr xmlns:a="http://schemas.openxmlformats.org/drawingml/2006/main" lvl="0">
              <a:bidi/>
            </a:pPr>
            <a:r xmlns:a="http://schemas.openxmlformats.org/drawingml/2006/main">
              <a:rPr lang="ar" sz="4000" b="1" dirty="0">
                <a:latin typeface="Times New Roman" pitchFamily="18" charset="0"/>
                <a:cs typeface="Times New Roman" pitchFamily="18" charset="0"/>
              </a:rPr>
              <a:t>النوع H: </a:t>
            </a:r>
            <a:r xmlns:a="http://schemas.openxmlformats.org/drawingml/2006/main">
              <a:rPr lang="ar" sz="4000" dirty="0">
                <a:latin typeface="Times New Roman" pitchFamily="18" charset="0"/>
                <a:cs typeface="Times New Roman" pitchFamily="18" charset="0"/>
              </a:rPr>
              <a:t>TEF معزول بدون EA: الأسهل في الإصلاح</a:t>
            </a:r>
          </a:p>
          <a:p>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3F00-C937-4465-BB14-9540019C2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B32FD3-7CFA-4135-B8BD-A29ADFDCCE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71CD51-F2FF-4FE8-9092-CFAE4D4E8D4D}"/>
              </a:ext>
            </a:extLst>
          </p:cNvPr>
          <p:cNvPicPr>
            <a:picLocks noChangeAspect="1"/>
          </p:cNvPicPr>
          <p:nvPr/>
        </p:nvPicPr>
        <p:blipFill>
          <a:blip r:embed="rId2"/>
          <a:stretch>
            <a:fillRect/>
          </a:stretch>
        </p:blipFill>
        <p:spPr>
          <a:xfrm>
            <a:off x="84823" y="185530"/>
            <a:ext cx="12022354" cy="6565789"/>
          </a:xfrm>
          <a:prstGeom prst="rect">
            <a:avLst/>
          </a:prstGeom>
        </p:spPr>
      </p:pic>
    </p:spTree>
    <p:extLst>
      <p:ext uri="{BB962C8B-B14F-4D97-AF65-F5344CB8AC3E}">
        <p14:creationId xmlns:p14="http://schemas.microsoft.com/office/powerpoint/2010/main" val="147789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التقييم البدني لـ TEF:</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92500"/>
          </a:bodyPr>
          <a:lstStyle/>
          <a:p>
            <a:pPr xmlns:a="http://schemas.openxmlformats.org/drawingml/2006/main" lvl="0">
              <a:bidi/>
            </a:pPr>
            <a:r xmlns:a="http://schemas.openxmlformats.org/drawingml/2006/main">
              <a:rPr lang="ar" sz="4800" dirty="0">
                <a:latin typeface="Times New Roman" pitchFamily="18" charset="0"/>
                <a:cs typeface="Times New Roman" pitchFamily="18" charset="0"/>
              </a:rPr>
              <a:t>تجمع الإفرازات: سيلان اللعاب بشكل مفرط</a:t>
            </a:r>
          </a:p>
          <a:p>
            <a:pPr xmlns:a="http://schemas.openxmlformats.org/drawingml/2006/main" lvl="0">
              <a:bidi/>
            </a:pPr>
            <a:r xmlns:a="http://schemas.openxmlformats.org/drawingml/2006/main">
              <a:rPr lang="ar" sz="4800" dirty="0">
                <a:latin typeface="Times New Roman" pitchFamily="18" charset="0"/>
                <a:cs typeface="Times New Roman" pitchFamily="18" charset="0"/>
              </a:rPr>
              <a:t>عدم القدرة على بلع الطعام</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السعال والاختناق</a:t>
            </a:r>
          </a:p>
          <a:p>
            <a:pPr xmlns:a="http://schemas.openxmlformats.org/drawingml/2006/main" lvl="0">
              <a:bidi/>
            </a:pPr>
            <a:r xmlns:a="http://schemas.openxmlformats.org/drawingml/2006/main">
              <a:rPr lang="ar" sz="4800" dirty="0">
                <a:latin typeface="Times New Roman" pitchFamily="18" charset="0"/>
                <a:cs typeface="Times New Roman" pitchFamily="18" charset="0"/>
              </a:rPr>
              <a:t>عدم القدرة على تمرير أنبوب NG/OG</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انتفاخ البطن</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الالتهاب الرئوي المتكرر</a:t>
            </a:r>
          </a:p>
          <a:p>
            <a:pPr xmlns:a="http://schemas.openxmlformats.org/drawingml/2006/main" lvl="0">
              <a:bidi/>
            </a:pPr>
            <a:r xmlns:a="http://schemas.openxmlformats.org/drawingml/2006/main">
              <a:rPr lang="ar" sz="4800" dirty="0">
                <a:latin typeface="Times New Roman" pitchFamily="18" charset="0"/>
                <a:cs typeface="Times New Roman" pitchFamily="18" charset="0"/>
              </a:rPr>
              <a:t>ضيق في التنفس وزرقة</a:t>
            </a:r>
          </a:p>
          <a:p>
            <a:pPr lvl="0"/>
            <a:endParaRPr lang="en-US" sz="48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تشخيص TEF:</a:t>
            </a:r>
            <a:br xmlns:a="http://schemas.openxmlformats.org/drawingml/2006/main">
              <a:rPr lang="en-US" sz="7200" dirty="0">
                <a:solidFill>
                  <a:srgbClr val="C00000"/>
                </a:solidFill>
                <a:latin typeface="Times New Roman" pitchFamily="18" charset="0"/>
                <a:cs typeface="Times New Roman" pitchFamily="18" charset="0"/>
              </a:rPr>
            </a:b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8811" y="1550504"/>
            <a:ext cx="11930424" cy="5307496"/>
          </a:xfrm>
        </p:spPr>
        <p:txBody>
          <a:bodyPr>
            <a:normAutofit/>
          </a:bodyPr>
          <a:lstStyle/>
          <a:p>
            <a:pPr xmlns:a="http://schemas.openxmlformats.org/drawingml/2006/main" lvl="0">
              <a:bidi/>
            </a:pPr>
            <a:r xmlns:a="http://schemas.openxmlformats.org/drawingml/2006/main">
              <a:rPr lang="ar" sz="3600" dirty="0">
                <a:latin typeface="Times New Roman" pitchFamily="18" charset="0"/>
                <a:cs typeface="Times New Roman" pitchFamily="18" charset="0"/>
              </a:rPr>
              <a:t>تم تأكيد ذلك عن طريق محاولة إدخال أنبوب NG فرنسي رقم 5 أو 8 إلى المعدة.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في الأشعة السينية للصدر، يظهر NG/OG ملفوفًا في الجيب المريئي العلوي.</a:t>
            </a:r>
          </a:p>
          <a:p>
            <a:pPr xmlns:a="http://schemas.openxmlformats.org/drawingml/2006/main" lvl="0">
              <a:bidi/>
            </a:pPr>
            <a:r xmlns:a="http://schemas.openxmlformats.org/drawingml/2006/main">
              <a:rPr lang="ar" sz="3600" dirty="0">
                <a:latin typeface="Times New Roman" pitchFamily="18" charset="0"/>
                <a:cs typeface="Times New Roman" pitchFamily="18" charset="0"/>
              </a:rPr>
              <a:t>في الأشعة السينية للبطن، يشير وجود الهواء في الجهاز الهضمي إلى وجود TEF.</a:t>
            </a:r>
          </a:p>
          <a:p>
            <a:pPr xmlns:a="http://schemas.openxmlformats.org/drawingml/2006/main" lvl="0">
              <a:bidi/>
            </a:pPr>
            <a:r xmlns:a="http://schemas.openxmlformats.org/drawingml/2006/main">
              <a:rPr lang="ar" sz="3600" dirty="0">
                <a:latin typeface="Times New Roman" pitchFamily="18" charset="0"/>
                <a:cs typeface="Times New Roman" pitchFamily="18" charset="0"/>
              </a:rPr>
              <a:t>يشير البطن الخالي من الغازات إلى وجود EA معزولة.</a:t>
            </a:r>
          </a:p>
          <a:p>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إدارة TEF:</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166191"/>
            <a:ext cx="12192001" cy="5691809"/>
          </a:xfrm>
        </p:spPr>
        <p:txBody>
          <a:bodyPr>
            <a:normAutofit fontScale="62500" lnSpcReduction="20000"/>
          </a:bodyPr>
          <a:lstStyle/>
          <a:p>
            <a:pPr xmlns:a="http://schemas.openxmlformats.org/drawingml/2006/main" lvl="0">
              <a:bidi/>
            </a:pPr>
            <a:r xmlns:a="http://schemas.openxmlformats.org/drawingml/2006/main">
              <a:rPr lang="ar" sz="4800" dirty="0">
                <a:latin typeface="Times New Roman" pitchFamily="18" charset="0"/>
                <a:cs typeface="Times New Roman" pitchFamily="18" charset="0"/>
              </a:rPr>
              <a:t>المضادات الحيوية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الأدوية المستخدمة لعلاج الارتجاع.</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التغذية الوريدية الكاملة (TPN)</a:t>
            </a:r>
          </a:p>
          <a:p>
            <a:r xmlns:a="http://schemas.openxmlformats.org/drawingml/2006/main">
              <a:rPr lang="ar" sz="4800" dirty="0">
                <a:latin typeface="Times New Roman" pitchFamily="18" charset="0"/>
                <a:cs typeface="Times New Roman" pitchFamily="18" charset="0"/>
              </a:rPr>
              <a:t>تقييم الأثر البيئي</a:t>
            </a:r>
            <a:r xmlns:a="http://schemas.openxmlformats.org/drawingml/2006/main">
              <a:rPr lang="ar" sz="4800" b="1" dirty="0">
                <a:latin typeface="Times New Roman" pitchFamily="18" charset="0"/>
                <a:cs typeface="Times New Roman" pitchFamily="18" charset="0"/>
              </a:rPr>
              <a:t> </a:t>
            </a:r>
            <a:r xmlns:a="http://schemas.openxmlformats.org/drawingml/2006/main">
              <a:rPr lang="ar" sz="4800" dirty="0">
                <a:latin typeface="Times New Roman" pitchFamily="18" charset="0"/>
                <a:cs typeface="Times New Roman" pitchFamily="18" charset="0"/>
              </a:rPr>
              <a:t>هي </a:t>
            </a:r>
            <a:r xmlns:a="http://schemas.openxmlformats.org/drawingml/2006/main">
              <a:rPr lang="ar" sz="4800" dirty="0">
                <a:latin typeface="Times New Roman" pitchFamily="18" charset="0"/>
                <a:cs typeface="Times New Roman" pitchFamily="18" charset="0"/>
              </a:rPr>
              <a:t>حالة </a:t>
            </a:r>
            <a:r xmlns:a="http://schemas.openxmlformats.org/drawingml/2006/main">
              <a:rPr lang="ar" sz="4800" u="sng" dirty="0">
                <a:latin typeface="Times New Roman" pitchFamily="18" charset="0"/>
                <a:cs typeface="Times New Roman" pitchFamily="18" charset="0"/>
              </a:rPr>
              <a:t>جراحية طارئة</a:t>
            </a:r>
          </a:p>
          <a:p>
            <a:pPr xmlns:a="http://schemas.openxmlformats.org/drawingml/2006/main">
              <a:buNone/>
              <a:bidi/>
            </a:pPr>
            <a:r xmlns:a="http://schemas.openxmlformats.org/drawingml/2006/main">
              <a:rPr lang="ar" sz="4800" b="1" u="sng" dirty="0">
                <a:latin typeface="Times New Roman" pitchFamily="18" charset="0"/>
                <a:cs typeface="Times New Roman" pitchFamily="18" charset="0"/>
              </a:rPr>
              <a:t>قبل الجراحة</a:t>
            </a:r>
            <a:endParaRPr xmlns:a="http://schemas.openxmlformats.org/drawingml/2006/main" lang="en-US" sz="4800" b="1" dirty="0">
              <a:latin typeface="Times New Roman" pitchFamily="18" charset="0"/>
              <a:cs typeface="Times New Roman" pitchFamily="18" charset="0"/>
            </a:endParaRPr>
          </a:p>
          <a:p>
            <a:pPr xmlns:a="http://schemas.openxmlformats.org/drawingml/2006/main" lvl="0">
              <a:bidi/>
            </a:pPr>
            <a:r xmlns:a="http://schemas.openxmlformats.org/drawingml/2006/main">
              <a:rPr lang="ar" sz="4800" u="sng" dirty="0">
                <a:latin typeface="Times New Roman" pitchFamily="18" charset="0"/>
                <a:cs typeface="Times New Roman" pitchFamily="18" charset="0"/>
              </a:rPr>
              <a:t>شفط </a:t>
            </a:r>
            <a:r xmlns:a="http://schemas.openxmlformats.org/drawingml/2006/main">
              <a:rPr lang="ar" sz="4800" dirty="0">
                <a:latin typeface="Times New Roman" pitchFamily="18" charset="0"/>
                <a:cs typeface="Times New Roman" pitchFamily="18" charset="0"/>
              </a:rPr>
              <a:t>منخفض مستمر أو متقطع </a:t>
            </a:r>
            <a:r xmlns:a="http://schemas.openxmlformats.org/drawingml/2006/main">
              <a:rPr lang="ar" sz="4800" dirty="0">
                <a:latin typeface="Times New Roman" pitchFamily="18" charset="0"/>
                <a:cs typeface="Times New Roman" pitchFamily="18" charset="0"/>
              </a:rPr>
              <a:t>في الجيب المريئي لمنع الشفط</a:t>
            </a:r>
          </a:p>
          <a:p>
            <a:pPr xmlns:a="http://schemas.openxmlformats.org/drawingml/2006/main" lvl="0">
              <a:bidi/>
            </a:pPr>
            <a:r xmlns:a="http://schemas.openxmlformats.org/drawingml/2006/main">
              <a:rPr lang="ar" sz="4800" dirty="0">
                <a:latin typeface="Times New Roman" pitchFamily="18" charset="0"/>
                <a:cs typeface="Times New Roman" pitchFamily="18" charset="0"/>
              </a:rPr>
              <a:t>يعتمد الإصلاح الجراحي على نوع الانسداد المريئي (التفاغر)</a:t>
            </a:r>
          </a:p>
          <a:p>
            <a:pPr xmlns:a="http://schemas.openxmlformats.org/drawingml/2006/main">
              <a:buNone/>
              <a:bidi/>
            </a:pPr>
            <a:r xmlns:a="http://schemas.openxmlformats.org/drawingml/2006/main">
              <a:rPr lang="ar" sz="4800" u="sng" dirty="0">
                <a:latin typeface="Times New Roman" pitchFamily="18" charset="0"/>
                <a:cs typeface="Times New Roman" pitchFamily="18" charset="0"/>
              </a:rPr>
              <a:t>بعد العملية الجراحية</a:t>
            </a:r>
            <a:endParaRPr xmlns:a="http://schemas.openxmlformats.org/drawingml/2006/main" lang="en-US" sz="4800" dirty="0">
              <a:latin typeface="Times New Roman" pitchFamily="18" charset="0"/>
              <a:cs typeface="Times New Roman" pitchFamily="18" charset="0"/>
            </a:endParaRPr>
          </a:p>
          <a:p>
            <a:pPr xmlns:a="http://schemas.openxmlformats.org/drawingml/2006/main" lvl="0">
              <a:bidi/>
            </a:pPr>
            <a:r xmlns:a="http://schemas.openxmlformats.org/drawingml/2006/main">
              <a:rPr lang="ar" sz="4800" dirty="0">
                <a:latin typeface="Times New Roman" pitchFamily="18" charset="0"/>
                <a:cs typeface="Times New Roman" pitchFamily="18" charset="0"/>
              </a:rPr>
              <a:t>التهوية ذات الضغط المنخفض</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العناية بأنبوب الصدر</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التغذية من خلال أنبوب المعدة</a:t>
            </a:r>
          </a:p>
          <a:p>
            <a:pPr lvl="0"/>
            <a:endParaRPr lang="en-US" sz="4800" dirty="0">
              <a:latin typeface="Times New Roman" pitchFamily="18" charset="0"/>
              <a:cs typeface="Times New Roman" pitchFamily="18" charset="0"/>
            </a:endParaRPr>
          </a:p>
          <a:p>
            <a:endParaRPr lang="en-US" sz="4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1"/>
            <a:ext cx="11966713" cy="1417983"/>
          </a:xfrm>
        </p:spPr>
        <p:txBody>
          <a:bodyPr>
            <a:noAutofit/>
          </a:bodyPr>
          <a:lstStyle/>
          <a:p>
            <a:r xmlns:a="http://schemas.openxmlformats.org/drawingml/2006/main">
              <a:rPr lang="ar" sz="7200" b="1" dirty="0">
                <a:solidFill>
                  <a:srgbClr val="C00000"/>
                </a:solidFill>
                <a:latin typeface="Times New Roman" pitchFamily="18" charset="0"/>
                <a:cs typeface="Times New Roman" pitchFamily="18" charset="0"/>
              </a:rPr>
              <a:t>3) الأطفال الذين يعانون من الفتق</a:t>
            </a:r>
            <a:endParaRPr xmlns:a="http://schemas.openxmlformats.org/drawingml/2006/main" lang="en-US" sz="8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99234" cy="5257800"/>
          </a:xfrm>
        </p:spPr>
        <p:txBody>
          <a:bodyPr>
            <a:normAutofit lnSpcReduction="10000"/>
          </a:bodyPr>
          <a:lstStyle/>
          <a:p>
            <a:pPr xmlns:a="http://schemas.openxmlformats.org/drawingml/2006/main" lvl="0">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بروز جزء أو عضو بأكمله من تجويفه الطبيعي من خلال عيب خلقي أو مكتسب أو فتحة.</a:t>
            </a:r>
          </a:p>
          <a:p>
            <a:pPr xmlns:a="http://schemas.openxmlformats.org/drawingml/2006/main" lvl="0">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قد يحتوي الفتق على دهون صفاقية، أو حلقة من الأمعاء، أو جزء من المثانة، أو جزء من المعدة.</a:t>
            </a:r>
          </a:p>
          <a:p>
            <a:pPr xmlns:a="http://schemas.openxmlformats.org/drawingml/2006/main" lvl="0">
              <a:buFont typeface="Wingdings" panose="05000000000000000000" pitchFamily="2" charset="2"/>
              <a:buChar char="§"/>
              <a:bidi/>
            </a:pPr>
            <a:r xmlns:a="http://schemas.openxmlformats.org/drawingml/2006/main">
              <a:rPr lang="ar" sz="4000" b="1" dirty="0">
                <a:solidFill>
                  <a:srgbClr val="C00000"/>
                </a:solidFill>
                <a:latin typeface="Times New Roman" pitchFamily="18" charset="0"/>
                <a:cs typeface="Times New Roman" pitchFamily="18" charset="0"/>
              </a:rPr>
              <a:t>أنواع الفتق:</a:t>
            </a:r>
          </a:p>
          <a:p>
            <a:pPr xmlns:a="http://schemas.openxmlformats.org/drawingml/2006/main" lvl="0">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فتق إربي غير مباشر</a:t>
            </a:r>
          </a:p>
          <a:p>
            <a:pPr xmlns:a="http://schemas.openxmlformats.org/drawingml/2006/main" lvl="0">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فتق السرة</a:t>
            </a:r>
          </a:p>
          <a:p>
            <a:pPr xmlns:a="http://schemas.openxmlformats.org/drawingml/2006/main" lvl="0">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فتق الحجاب الحاجز الخلقي</a:t>
            </a:r>
          </a:p>
          <a:p>
            <a:pPr lvl="0">
              <a:buNone/>
            </a:pPr>
            <a:endParaRPr lang="en-US" sz="40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 الفتق الإربي غير المباشر:</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endParaRPr>
          </a:p>
        </p:txBody>
      </p:sp>
      <p:sp>
        <p:nvSpPr>
          <p:cNvPr id="3" name="Content Placeholder 2"/>
          <p:cNvSpPr>
            <a:spLocks noGrp="1"/>
          </p:cNvSpPr>
          <p:nvPr>
            <p:ph idx="1"/>
          </p:nvPr>
        </p:nvSpPr>
        <p:spPr>
          <a:xfrm>
            <a:off x="0" y="1524000"/>
            <a:ext cx="12192000" cy="5334000"/>
          </a:xfrm>
        </p:spPr>
        <p:txBody>
          <a:bodyPr>
            <a:normAutofit lnSpcReduction="10000"/>
          </a:bodyPr>
          <a:lstStyle/>
          <a:p>
            <a:pPr xmlns:a="http://schemas.openxmlformats.org/drawingml/2006/main" lvl="0">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عندما تمر حلقة من الأمعاء عبر الحلقة البطنية إلى القناة الإربية، يحدث ذلك بسبب زيادة الضغط داخل البطن مما يجبر الأمعاء على الاندفاع إلى عيب خلقي</a:t>
            </a:r>
          </a:p>
          <a:p>
            <a:pPr xmlns:a="http://schemas.openxmlformats.org/drawingml/2006/main" lvl="0">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فشل عملية إغلاق المهبل أثناء نمو الجنين</a:t>
            </a:r>
          </a:p>
          <a:p>
            <a:pPr xmlns:a="http://schemas.openxmlformats.org/drawingml/2006/main" lvl="0">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إنه موجود منذ حوالي الأسبوع الثاني عشر من الحمل</a:t>
            </a:r>
          </a:p>
          <a:p>
            <a:pPr xmlns:a="http://schemas.openxmlformats.org/drawingml/2006/main" lvl="0">
              <a:buFont typeface="Wingdings" panose="05000000000000000000" pitchFamily="2" charset="2"/>
              <a:buChar char="§"/>
              <a:bidi/>
            </a:pPr>
            <a:r xmlns:a="http://schemas.openxmlformats.org/drawingml/2006/main">
              <a:rPr lang="ar" sz="3600" b="1" dirty="0">
                <a:solidFill>
                  <a:srgbClr val="C00000"/>
                </a:solidFill>
                <a:latin typeface="Times New Roman" pitchFamily="18" charset="0"/>
                <a:cs typeface="Times New Roman" pitchFamily="18" charset="0"/>
              </a:rPr>
              <a:t>علاج الفتق الإربي غير المباشر</a:t>
            </a:r>
          </a:p>
          <a:p>
            <a:pPr xmlns:a="http://schemas.openxmlformats.org/drawingml/2006/main">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الجراحة: رأب الفتق: يتم إرجاع الأنسجة المنفتقة إلى تجويف البطن ويتم إغلاق العيب في اللفافة أو العضلات بالخيوط الجراحية</a:t>
            </a:r>
          </a:p>
          <a:p>
            <a:pPr marL="0" lvl="0" indent="0">
              <a:buNone/>
            </a:pP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ب. الفتق السري</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lnSpcReduction="10000"/>
          </a:bodyPr>
          <a:lstStyle/>
          <a:p>
            <a:pPr xmlns:a="http://schemas.openxmlformats.org/drawingml/2006/main" lvl="0">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نتائج من الإغلاق غير الكامل لحلقة العضلة السرية</a:t>
            </a:r>
          </a:p>
          <a:p>
            <a:pPr xmlns:a="http://schemas.openxmlformats.org/drawingml/2006/main">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غالبًا ما يرتبط هذا بانفصال العضلات المستقيمة (الانفصال الجانبي لعضلات البطن). في حوالي الأسبوع الحادي عشر من الحمل، تشغل الأوعية الدموية السُرية المندثرة المساحة الموجودة في حلقة السُرة.</a:t>
            </a:r>
          </a:p>
          <a:p>
            <a:pPr xmlns:a="http://schemas.openxmlformats.org/drawingml/2006/main">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السبب غير معروف</a:t>
            </a:r>
          </a:p>
          <a:p>
            <a:pPr xmlns:a="http://schemas.openxmlformats.org/drawingml/2006/main">
              <a:buNone/>
              <a:bidi/>
            </a:pPr>
            <a:r xmlns:a="http://schemas.openxmlformats.org/drawingml/2006/main">
              <a:rPr lang="ar" sz="3600" b="1" dirty="0">
                <a:solidFill>
                  <a:srgbClr val="C00000"/>
                </a:solidFill>
                <a:latin typeface="Times New Roman" pitchFamily="18" charset="0"/>
                <a:cs typeface="Times New Roman" pitchFamily="18" charset="0"/>
              </a:rPr>
              <a:t>المظاهر السريرية لفتق السرة:</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1- تبرز السرة المنفتقة عند السعال أو البكاء أو الإجهاد.</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2-يمكن تقليل الفتق عن طريق دفع المحتويات مرة أخرى إلى داخل الحلقة الليفية.</a:t>
            </a:r>
          </a:p>
          <a:p>
            <a:pPr>
              <a:buFont typeface="Wingdings" panose="05000000000000000000" pitchFamily="2" charset="2"/>
              <a:buChar char="Ø"/>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0"/>
            <a:ext cx="9951720" cy="1935480"/>
          </a:xfrm>
        </p:spPr>
        <p:txBody>
          <a:bodyPr>
            <a:noAutofit/>
          </a:bodyPr>
          <a:lstStyle/>
          <a:p>
            <a:pPr xmlns:a="http://schemas.openxmlformats.org/drawingml/2006/main" algn="ctr">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علاج الفتق السري:</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137160" y="2164080"/>
            <a:ext cx="12329160" cy="4693920"/>
          </a:xfrm>
        </p:spPr>
        <p:txBody>
          <a:bodyPr>
            <a:normAutofit/>
          </a:bodyPr>
          <a:lstStyle/>
          <a:p>
            <a:pPr xmlns:a="http://schemas.openxmlformats.org/drawingml/2006/main" algn="ctr">
              <a:buFont typeface="Wingdings" pitchFamily="2" charset="2"/>
              <a:buChar char="§"/>
              <a:bidi/>
            </a:pPr>
            <a:r xmlns:a="http://schemas.openxmlformats.org/drawingml/2006/main">
              <a:rPr lang="ar" sz="4000" dirty="0">
                <a:latin typeface="Times New Roman" pitchFamily="18" charset="0"/>
                <a:cs typeface="Times New Roman" pitchFamily="18" charset="0"/>
              </a:rPr>
              <a:t>تختفي معظم العيوب تلقائيًا بحلول عمر 3-4 سنوات مع إغلاق الحلقة العضلية.</a:t>
            </a:r>
          </a:p>
          <a:p>
            <a:pPr xmlns:a="http://schemas.openxmlformats.org/drawingml/2006/main" algn="ctr">
              <a:buFont typeface="Wingdings" pitchFamily="2" charset="2"/>
              <a:buChar char="§"/>
              <a:bidi/>
            </a:pPr>
            <a:r xmlns:a="http://schemas.openxmlformats.org/drawingml/2006/main">
              <a:rPr lang="ar" sz="4000" dirty="0">
                <a:latin typeface="Times New Roman" pitchFamily="18" charset="0"/>
                <a:cs typeface="Times New Roman" pitchFamily="18" charset="0"/>
              </a:rPr>
              <a:t>يوصى بإجراء الجراحة في حالات الاختناق أو زيادة البروز بعد عمر سنتين أو عدم التحسن في العيب الكبير بعد عمر 4 سنوات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2039600" cy="1325217"/>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1 </a:t>
            </a:r>
            <a:r xmlns:a="http://schemas.openxmlformats.org/drawingml/2006/main">
              <a:rPr lang="ar" sz="4800" b="1" dirty="0">
                <a:solidFill>
                  <a:srgbClr val="C00000"/>
                </a:solidFill>
                <a:latin typeface="Times New Roman" pitchFamily="18" charset="0"/>
                <a:cs typeface="Times New Roman" pitchFamily="18" charset="0"/>
              </a:rPr>
              <a:t>) الأطفال الذين يعانون من الشفة الأرنبية والحنك المشقوق</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39600" cy="5257800"/>
          </a:xfrm>
        </p:spPr>
        <p:txBody>
          <a:bodyPr>
            <a:normAutofit/>
          </a:bodyPr>
          <a:lstStyle/>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فشل خلقي في التحام العمليات الفكية العلوية يحدث خلال الأسابيع 6-12 من الحمل</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قد يظهر كل خلل بمفرده أو قد يُرى معًا</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إنها تختلف في درجات خطورتها.</a:t>
            </a:r>
          </a:p>
          <a:p>
            <a:pPr lvl="0">
              <a:buNone/>
            </a:pPr>
            <a:endParaRPr lang="en-US" sz="4400" dirty="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4) الأطفال الذين يعانون من </a:t>
            </a:r>
            <a:r xmlns:a="http://schemas.openxmlformats.org/drawingml/2006/main">
              <a:rPr lang="ar" sz="5400" b="1" dirty="0">
                <a:solidFill>
                  <a:srgbClr val="C00000"/>
                </a:solidFill>
                <a:latin typeface="Times New Roman" pitchFamily="18" charset="0"/>
                <a:cs typeface="Times New Roman" pitchFamily="18" charset="0"/>
              </a:rPr>
              <a:t>تشوهات في المستقيم والشرج</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1999" cy="5552904"/>
          </a:xfrm>
        </p:spPr>
        <p:txBody>
          <a:bodyPr>
            <a:normAutofit fontScale="77500" lnSpcReduction="20000"/>
          </a:bodyPr>
          <a:lstStyle/>
          <a:p>
            <a:pPr xmlns:a="http://schemas.openxmlformats.org/drawingml/2006/main">
              <a:buFont typeface="Wingdings" panose="05000000000000000000" pitchFamily="2" charset="2"/>
              <a:buChar char="§"/>
              <a:bidi/>
            </a:pPr>
            <a:r xmlns:a="http://schemas.openxmlformats.org/drawingml/2006/main">
              <a:rPr lang="ar" sz="6000" dirty="0">
                <a:latin typeface="Times New Roman" pitchFamily="18" charset="0"/>
                <a:cs typeface="Times New Roman" pitchFamily="18" charset="0"/>
              </a:rPr>
              <a:t>الشذوذ المصاحب يصل إلى 70٪ من الوقت</a:t>
            </a:r>
          </a:p>
          <a:p>
            <a:pPr xmlns:a="http://schemas.openxmlformats.org/drawingml/2006/main" algn="ctr">
              <a:buNone/>
              <a:bidi/>
            </a:pPr>
            <a:r xmlns:a="http://schemas.openxmlformats.org/drawingml/2006/main">
              <a:rPr lang="ar" sz="6000" b="1" dirty="0">
                <a:solidFill>
                  <a:srgbClr val="C00000"/>
                </a:solidFill>
                <a:latin typeface="Times New Roman" pitchFamily="18" charset="0"/>
                <a:cs typeface="Times New Roman" pitchFamily="18" charset="0"/>
              </a:rPr>
              <a:t>أنواع التشوهات الشرجية والمستقيمية</a:t>
            </a:r>
          </a:p>
          <a:p>
            <a:pPr xmlns:a="http://schemas.openxmlformats.org/drawingml/2006/main" marL="1143000" indent="-1143000">
              <a:buAutoNum type="alphaLcPeriod"/>
              <a:bidi/>
            </a:pPr>
            <a:r xmlns:a="http://schemas.openxmlformats.org/drawingml/2006/main">
              <a:rPr lang="ar" sz="6000" b="1" dirty="0">
                <a:latin typeface="Times New Roman" pitchFamily="18" charset="0"/>
                <a:cs typeface="Times New Roman" pitchFamily="18" charset="0"/>
              </a:rPr>
              <a:t>تضيق الشرج:</a:t>
            </a:r>
          </a:p>
          <a:p>
            <a:pPr xmlns:a="http://schemas.openxmlformats.org/drawingml/2006/main" marL="0" indent="0">
              <a:buNone/>
              <a:bidi/>
            </a:pPr>
            <a:r xmlns:a="http://schemas.openxmlformats.org/drawingml/2006/main">
              <a:rPr lang="ar" sz="6000" dirty="0">
                <a:latin typeface="Times New Roman" pitchFamily="18" charset="0"/>
                <a:cs typeface="Times New Roman" pitchFamily="18" charset="0"/>
              </a:rPr>
              <a:t>جدار شرجي سميك ومضيق يتميز ببراز يشبه الشريط</a:t>
            </a:r>
          </a:p>
          <a:p>
            <a:pPr xmlns:a="http://schemas.openxmlformats.org/drawingml/2006/main">
              <a:buNone/>
              <a:bidi/>
            </a:pPr>
            <a:r xmlns:a="http://schemas.openxmlformats.org/drawingml/2006/main">
              <a:rPr lang="ar" sz="6000" b="1" dirty="0">
                <a:latin typeface="Times New Roman" pitchFamily="18" charset="0"/>
                <a:cs typeface="Times New Roman" pitchFamily="18" charset="0"/>
              </a:rPr>
              <a:t>ب. تضيق فتحة الشرج (فتحة الشرج المثقوبة)</a:t>
            </a:r>
          </a:p>
          <a:p>
            <a:r xmlns:a="http://schemas.openxmlformats.org/drawingml/2006/main">
              <a:rPr lang="ar" sz="6000" dirty="0">
                <a:latin typeface="Times New Roman" pitchFamily="18" charset="0"/>
                <a:cs typeface="Times New Roman" pitchFamily="18" charset="0"/>
              </a:rPr>
              <a:t>عدم وجود فتحة الشرج.</a:t>
            </a:r>
          </a:p>
          <a:p>
            <a:r xmlns:a="http://schemas.openxmlformats.org/drawingml/2006/main">
              <a:rPr lang="ar" sz="6000" dirty="0">
                <a:latin typeface="Times New Roman" pitchFamily="18" charset="0"/>
                <a:cs typeface="Times New Roman" pitchFamily="18" charset="0"/>
              </a:rPr>
              <a:t>تحدث خلال الأسبوع الرابع إلى السادس من الحمل</a:t>
            </a:r>
          </a:p>
          <a:p>
            <a:pPr lvl="0" algn="ctr">
              <a:buNone/>
            </a:pPr>
            <a:endParaRPr lang="en-US" sz="6000" dirty="0">
              <a:latin typeface="Times New Roman" pitchFamily="18" charset="0"/>
              <a:cs typeface="Times New Roman" pitchFamily="18" charset="0"/>
            </a:endParaRPr>
          </a:p>
          <a:p>
            <a:pPr algn="ctr">
              <a:buNone/>
            </a:pPr>
            <a:endParaRPr lang="en-US" sz="6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 y="0"/>
            <a:ext cx="12051323" cy="1417638"/>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التقييم البدني لتشوهات المستقيم والشرج</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0674" y="1417638"/>
            <a:ext cx="12051323" cy="5440362"/>
          </a:xfrm>
        </p:spPr>
        <p:txBody>
          <a:bodyPr>
            <a:normAutofit fontScale="40000" lnSpcReduction="20000"/>
          </a:bodyPr>
          <a:lstStyle/>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غالبًا ما يكون عدم ثقب فتحة الشرج واضحًا عند الولادة، ويمكن أن يتراوح من تضيق خفيف إلى معقد</a:t>
            </a:r>
          </a:p>
          <a:p>
            <a:pPr xmlns:a="http://schemas.openxmlformats.org/drawingml/2006/main">
              <a:lnSpc>
                <a:spcPct val="120000"/>
              </a:lnSpc>
              <a:bidi/>
            </a:pPr>
            <a:r xmlns:a="http://schemas.openxmlformats.org/drawingml/2006/main">
              <a:rPr lang="ar" sz="7400" dirty="0">
                <a:latin typeface="Times New Roman" pitchFamily="18" charset="0"/>
                <a:cs typeface="Times New Roman" pitchFamily="18" charset="0"/>
              </a:rPr>
              <a:t>انتفاخ البطن، عدم إخراج العقي خلال أول 24 ساعة</a:t>
            </a:r>
          </a:p>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القيء</a:t>
            </a:r>
          </a:p>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يعاني معظم الأطفال حديثي الولادة الذين يعانون من تشوهات في المستقيم والشرج من وجود مسار غير طبيعي بين المستقيم والجهاز البولي التناسلي أو العجان يسمى الناسور.</a:t>
            </a:r>
          </a:p>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فحص دقيق لمنطقة الشرج: قد يتم تفويته في حالة وجود الناسور</a:t>
            </a:r>
          </a:p>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براز في البول بسبب ناسور العجان</a:t>
            </a:r>
          </a:p>
          <a:p>
            <a:pPr xmlns:a="http://schemas.openxmlformats.org/drawingml/2006/main" lvl="0">
              <a:lnSpc>
                <a:spcPct val="120000"/>
              </a:lnSpc>
              <a:bidi/>
            </a:pPr>
            <a:r xmlns:a="http://schemas.openxmlformats.org/drawingml/2006/main">
              <a:rPr lang="ar" sz="7400" dirty="0">
                <a:latin typeface="Times New Roman" pitchFamily="18" charset="0"/>
                <a:cs typeface="Times New Roman" pitchFamily="18" charset="0"/>
              </a:rPr>
              <a:t>براز في المهبل بسبب الناسور.</a:t>
            </a:r>
          </a:p>
          <a:p>
            <a:pPr lvl="0">
              <a:lnSpc>
                <a:spcPct val="120000"/>
              </a:lnSpc>
            </a:pPr>
            <a:endParaRPr lang="en-US" sz="7400" dirty="0">
              <a:latin typeface="Times New Roman" pitchFamily="18" charset="0"/>
              <a:cs typeface="Times New Roman" pitchFamily="18" charset="0"/>
            </a:endParaRPr>
          </a:p>
          <a:p>
            <a:pPr lvl="0">
              <a:lnSpc>
                <a:spcPct val="120000"/>
              </a:lnSpc>
            </a:pPr>
            <a:endParaRPr lang="en-US" sz="4400" dirty="0">
              <a:latin typeface="Times New Roman" pitchFamily="18" charset="0"/>
              <a:cs typeface="Times New Roman" pitchFamily="18" charset="0"/>
            </a:endParaRPr>
          </a:p>
          <a:p>
            <a:pPr lvl="0"/>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44997"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تشخبص</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sz="4800" b="1" dirty="0">
                <a:solidFill>
                  <a:srgbClr val="C00000"/>
                </a:solidFill>
                <a:latin typeface="Times New Roman" pitchFamily="18" charset="0"/>
                <a:cs typeface="Times New Roman" pitchFamily="18" charset="0"/>
              </a:rPr>
              <a:t>من </a:t>
            </a:r>
            <a:r xmlns:a="http://schemas.openxmlformats.org/drawingml/2006/main">
              <a:rPr lang="ar" sz="4800" b="1" dirty="0">
                <a:solidFill>
                  <a:srgbClr val="C00000"/>
                </a:solidFill>
                <a:latin typeface="Times New Roman" pitchFamily="18" charset="0"/>
                <a:cs typeface="Times New Roman" pitchFamily="18" charset="0"/>
              </a:rPr>
              <a:t>التشوهات الشرجية </a:t>
            </a:r>
            <a:r xmlns:a="http://schemas.openxmlformats.org/drawingml/2006/main">
              <a:rPr lang="ar" sz="4800" b="1" dirty="0" err="1">
                <a:solidFill>
                  <a:srgbClr val="C00000"/>
                </a:solidFill>
                <a:latin typeface="Times New Roman" pitchFamily="18" charset="0"/>
                <a:cs typeface="Times New Roman" pitchFamily="18" charset="0"/>
              </a:rPr>
              <a:t>المستقيمية </a:t>
            </a:r>
            <a:r xmlns:a="http://schemas.openxmlformats.org/drawingml/2006/main">
              <a:rPr lang="ar" sz="4800" dirty="0">
                <a:solidFill>
                  <a:srgbClr val="C00000"/>
                </a:solidFill>
                <a:latin typeface="Times New Roman" pitchFamily="18" charset="0"/>
                <a:cs typeface="Times New Roman" pitchFamily="18" charset="0"/>
              </a:rPr>
              <a:t>:</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0668001" cy="5257800"/>
          </a:xfrm>
        </p:spPr>
        <p:txBody>
          <a:bodyPr/>
          <a:lstStyle/>
          <a:p>
            <a:pPr xmlns:a="http://schemas.openxmlformats.org/drawingml/2006/main" lvl="0">
              <a:bidi/>
            </a:pPr>
            <a:r xmlns:a="http://schemas.openxmlformats.org/drawingml/2006/main">
              <a:rPr lang="ar" sz="4800" dirty="0">
                <a:latin typeface="Times New Roman" pitchFamily="18" charset="0"/>
                <a:cs typeface="Times New Roman" pitchFamily="18" charset="0"/>
              </a:rPr>
              <a:t>فحص المستقيم</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الموجات فوق الصوتية للبطن</a:t>
            </a:r>
          </a:p>
          <a:p>
            <a:pPr xmlns:a="http://schemas.openxmlformats.org/drawingml/2006/main" lvl="0">
              <a:bidi/>
            </a:pPr>
            <a:r xmlns:a="http://schemas.openxmlformats.org/drawingml/2006/main">
              <a:rPr lang="ar" sz="4800" dirty="0">
                <a:latin typeface="Times New Roman" pitchFamily="18" charset="0"/>
                <a:cs typeface="Times New Roman" pitchFamily="18" charset="0"/>
              </a:rPr>
              <a:t>تظهر الأشعة السينية تمدد الأمعاء، ويمكن أن تظهر دراسة التباين ما إذا كان هناك ناسور أم لا.</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التصوير المقطعي المحوسب.</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0"/>
            <a:ext cx="11873131" cy="1417638"/>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علاج تشوهات </a:t>
            </a:r>
            <a:r xmlns:a="http://schemas.openxmlformats.org/drawingml/2006/main">
              <a:rPr lang="ar" b="1" dirty="0" err="1">
                <a:solidFill>
                  <a:srgbClr val="C00000"/>
                </a:solidFill>
                <a:latin typeface="Times New Roman" pitchFamily="18" charset="0"/>
                <a:cs typeface="Times New Roman" pitchFamily="18" charset="0"/>
              </a:rPr>
              <a:t>المستقيم والشرج </a:t>
            </a:r>
            <a:r xmlns:a="http://schemas.openxmlformats.org/drawingml/2006/main">
              <a:rPr lang="ar" b="1" dirty="0">
                <a:solidFill>
                  <a:srgbClr val="C00000"/>
                </a:solidFill>
                <a:latin typeface="Times New Roman" pitchFamily="18" charset="0"/>
                <a:cs typeface="Times New Roman" pitchFamily="18" charset="0"/>
              </a:rPr>
              <a:t>:</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4746" y="1600200"/>
            <a:ext cx="7770054" cy="5257800"/>
          </a:xfrm>
        </p:spPr>
        <p:txBody>
          <a:bodyPr>
            <a:normAutofit/>
          </a:bodyPr>
          <a:lstStyle/>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بالنسبة للآفات المنخفضة التي تحتوي على غشاء شرجي فقط، فإن التوسعات الرقمية المتسلسلة للمستقيم تكون فعالة</a:t>
            </a:r>
          </a:p>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بالنسبة للآفات الأعلى: إصلاح جراحي على مرحلتين:</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أ. فغر القولون المؤقت</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ب. سحب البطن.</a:t>
            </a:r>
          </a:p>
          <a:p>
            <a:pPr>
              <a:buFont typeface="Wingdings" pitchFamily="2" charset="2"/>
              <a:buChar char="§"/>
            </a:pPr>
            <a:endParaRPr lang="en-US" sz="4400" dirty="0">
              <a:latin typeface="Times New Roman" pitchFamily="18" charset="0"/>
              <a:cs typeface="Times New Roman"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C:\Users\owner\Downloads\photo_250x148.jpg"/>
          <p:cNvPicPr>
            <a:picLocks noChangeAspect="1" noChangeArrowheads="1"/>
          </p:cNvPicPr>
          <p:nvPr/>
        </p:nvPicPr>
        <p:blipFill>
          <a:blip r:embed="rId2"/>
          <a:srcRect/>
          <a:stretch>
            <a:fillRect/>
          </a:stretch>
        </p:blipFill>
        <p:spPr bwMode="auto">
          <a:xfrm>
            <a:off x="8021438" y="2223052"/>
            <a:ext cx="4006438" cy="28558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8160" cy="1417638"/>
          </a:xfrm>
        </p:spPr>
        <p:txBody>
          <a:bodyPr>
            <a:noAutofit/>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5) الأطفال الذين يعانون من تضيق البواب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(تضيق البواب الضخامي عند الأطفال (IHPS)،</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0" cy="5257800"/>
          </a:xfrm>
        </p:spPr>
        <p:txBody>
          <a:bodyPr>
            <a:normAutofit/>
          </a:bodyPr>
          <a:lstStyle/>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السبب الأكثر شيوعاً للانسداد المعوي عند الرضع.</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يحدث IHPS ثانويًا لتضخم وفرط تنسج الطبقات العضلية للبواب، مما يسبب انسداد مخرج المعدة الوظيفي.</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تطول القناة البوابية، ويصبح البواب بأكمله سميكًا</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8124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76200"/>
            <a:ext cx="11858172" cy="1524000"/>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أعراض وعلامات تضيق البواب</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1600" y="1470991"/>
            <a:ext cx="11974286" cy="5387009"/>
          </a:xfrm>
        </p:spPr>
        <p:txBody>
          <a:bodyPr>
            <a:noAutofit/>
          </a:bodyPr>
          <a:lstStyle/>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1. القيء: هو أول أعراض المرض لدى أغلب الأطفال، ويحدث بعد كل رضاعة، ويبدأ ما بين الأسبوع الأول والخامس من العمر، ويكون قاسياً (قيء متقطع).</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2.الطفل جائع بعد القيء</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3.ألم البطن</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4. التجشؤ</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5. الجوع المستمر</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6.الجفاف</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7. الفشل في اكتساب الوزن أو فقدانه</a:t>
            </a:r>
          </a:p>
          <a:p>
            <a:pPr marL="0" indent="0">
              <a:buNone/>
            </a:pP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2703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33743" cy="1417638"/>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تشخيص واختبارات تضيق البواب</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600200"/>
            <a:ext cx="12079458" cy="5257800"/>
          </a:xfrm>
        </p:spPr>
        <p:txBody>
          <a:bodyPr>
            <a:normAutofit fontScale="92500" lnSpcReduction="10000"/>
          </a:bodyPr>
          <a:lstStyle/>
          <a:p>
            <a:pPr xmlns:a="http://schemas.openxmlformats.org/drawingml/2006/main" marL="0" indent="0">
              <a:buNone/>
              <a:bidi/>
            </a:pPr>
            <a:r xmlns:a="http://schemas.openxmlformats.org/drawingml/2006/main">
              <a:rPr lang="ar" sz="4400" b="1" dirty="0">
                <a:latin typeface="Times New Roman" pitchFamily="18" charset="0"/>
                <a:cs typeface="Times New Roman" pitchFamily="18" charset="0"/>
              </a:rPr>
              <a:t>الفحص البدني:</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يعاني الطفل من انتفاخ في البطن ووجود فتحة غير طبيعية في البواب، حيث يشعر وكأنه كتلة على شكل زيتون عند لمس منطقة المعدة.</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الموجات فوق الصوتية للبطن</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أشعة الباريوم: تكشف عن انتفاخ المعدة وتضييق البواب.</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لوحة كيمياء الدم: تكشف عن خلل في توازن الإلكتروليت</a:t>
            </a:r>
          </a:p>
          <a:p>
            <a:pPr marL="0" indent="0">
              <a:buNone/>
            </a:pP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5972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8856984"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علاج تضيق البواب</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4148" cy="5141168"/>
          </a:xfrm>
        </p:spPr>
        <p:txBody>
          <a:bodyPr>
            <a:normAutofit lnSpcReduction="10000"/>
          </a:bodyPr>
          <a:lstStyle/>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 جراحة </a:t>
            </a:r>
            <a:r xmlns:a="http://schemas.openxmlformats.org/drawingml/2006/main">
              <a:rPr lang="ar" sz="4400" dirty="0" err="1">
                <a:latin typeface="Times New Roman" pitchFamily="18" charset="0"/>
                <a:cs typeface="Times New Roman" pitchFamily="18" charset="0"/>
              </a:rPr>
              <a:t>استئصال عضلة البواب </a:t>
            </a:r>
            <a:r xmlns:a="http://schemas.openxmlformats.org/drawingml/2006/main">
              <a:rPr lang="ar" sz="4400" dirty="0">
                <a:latin typeface="Times New Roman" pitchFamily="18" charset="0"/>
                <a:cs typeface="Times New Roman" pitchFamily="18" charset="0"/>
              </a:rPr>
              <a:t>: لتقسيم العضلات المفرطة النمو.</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لا تعمل عملية توسيع البالون بنفس فعالية الجراحة، ولكن يمكن أخذها في الاعتبار عند الأطفال عندما يكون خطر التخدير العام مرتفعًا.</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السوائل الوريدية</a:t>
            </a:r>
          </a:p>
          <a:p>
            <a:pPr xmlns:a="http://schemas.openxmlformats.org/drawingml/2006/main">
              <a:buFont typeface="Wingdings" panose="05000000000000000000" pitchFamily="2" charset="2"/>
              <a:buChar char="v"/>
              <a:bidi/>
            </a:pPr>
            <a:r xmlns:a="http://schemas.openxmlformats.org/drawingml/2006/main">
              <a:rPr lang="ar" sz="4400" dirty="0">
                <a:latin typeface="Times New Roman" pitchFamily="18" charset="0"/>
                <a:cs typeface="Times New Roman" pitchFamily="18" charset="0"/>
              </a:rPr>
              <a:t>عادة ما توفر الجراحة راحة كاملة من الأعراض</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43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6E51-8C39-4A3B-A21D-BB73EBC1776A}"/>
              </a:ext>
            </a:extLst>
          </p:cNvPr>
          <p:cNvSpPr>
            <a:spLocks noGrp="1"/>
          </p:cNvSpPr>
          <p:nvPr>
            <p:ph type="title"/>
          </p:nvPr>
        </p:nvSpPr>
        <p:spPr>
          <a:xfrm>
            <a:off x="0" y="1"/>
            <a:ext cx="12192000" cy="1690688"/>
          </a:xfrm>
        </p:spPr>
        <p:txBody>
          <a:bodyPr>
            <a:noAutofit/>
          </a:bodyPr>
          <a:lstStyle/>
          <a:p>
            <a:pPr xmlns:a="http://schemas.openxmlformats.org/drawingml/2006/main" algn="ctr">
              <a:bidi/>
            </a:pPr>
            <a:r xmlns:a="http://schemas.openxmlformats.org/drawingml/2006/main">
              <a:rPr lang="ar" sz="5400" b="1" i="0" dirty="0">
                <a:solidFill>
                  <a:srgbClr val="C00000"/>
                </a:solidFill>
                <a:effectLst/>
                <a:latin typeface="Times New Roman" panose="02020603050405020304" pitchFamily="18" charset="0"/>
                <a:cs typeface="Times New Roman" panose="02020603050405020304" pitchFamily="18" charset="0"/>
              </a:rPr>
              <a:t>6) الأطفال المصابون بمرض هيرشسبرونج</a:t>
            </a:r>
            <a:endParaRPr xmlns:a="http://schemas.openxmlformats.org/drawingml/2006/main" lang="en-US" sz="54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98C8F4-6C76-4576-B964-B59EABD017CD}"/>
              </a:ext>
            </a:extLst>
          </p:cNvPr>
          <p:cNvSpPr>
            <a:spLocks noGrp="1"/>
          </p:cNvSpPr>
          <p:nvPr>
            <p:ph idx="1"/>
          </p:nvPr>
        </p:nvSpPr>
        <p:spPr>
          <a:xfrm>
            <a:off x="-1" y="1444487"/>
            <a:ext cx="12191999" cy="5413513"/>
          </a:xfrm>
        </p:spPr>
        <p:txBody>
          <a:bodyPr>
            <a:normAutofit/>
          </a:bodyPr>
          <a:lstStyle/>
          <a:p>
            <a:pPr xmlns:a="http://schemas.openxmlformats.org/drawingml/2006/main">
              <a:lnSpc>
                <a:spcPct val="100000"/>
              </a:lnSpc>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هي حالة خلقية تؤثر على الأمعاء الغليظة (القولون) وتسبب مشاكل في إخراج البراز.</a:t>
            </a:r>
          </a:p>
          <a:p>
            <a:pPr xmlns:a="http://schemas.openxmlformats.org/drawingml/2006/main">
              <a:lnSpc>
                <a:spcPct val="100000"/>
              </a:lnSpc>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هناك خلايا عصبية مفقودة في عضلات القولون لدى الطفل.</a:t>
            </a:r>
          </a:p>
          <a:p>
            <a:pPr xmlns:a="http://schemas.openxmlformats.org/drawingml/2006/main">
              <a:lnSpc>
                <a:spcPct val="100000"/>
              </a:lnSpc>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بدون هذه الخلايا العصبية التي تحفز عضلات الأمعاء للمساعدة في نقل البراز عبر القولون، يمكن للبراز أن يتراكم ويسبب انسدادات في الأمعاء.</a:t>
            </a:r>
          </a:p>
          <a:p>
            <a:pPr xmlns:a="http://schemas.openxmlformats.org/drawingml/2006/main">
              <a:lnSpc>
                <a:spcPct val="100000"/>
              </a:lnSpc>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تظهر العلامات والأعراض عادةً بعد الولادة بفترة وجيزة، ولكن في بعض الأحيان لا تظهر إلا في وقت لاحق من الحياة. وتختلف الأعراض والعلامات باختلاف شدة الحالة.</a:t>
            </a:r>
          </a:p>
          <a:p>
            <a:pPr>
              <a:lnSpc>
                <a:spcPct val="100000"/>
              </a:lnSpc>
            </a:pPr>
            <a:endParaRPr lang="en-US" b="0" i="0" dirty="0">
              <a:solidFill>
                <a:srgbClr val="111111"/>
              </a:solidFill>
              <a:effectLst/>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88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3074-5329-47F0-BEFF-AC504A0862D9}"/>
              </a:ext>
            </a:extLst>
          </p:cNvPr>
          <p:cNvSpPr>
            <a:spLocks noGrp="1"/>
          </p:cNvSpPr>
          <p:nvPr>
            <p:ph type="title"/>
          </p:nvPr>
        </p:nvSpPr>
        <p:spPr>
          <a:xfrm>
            <a:off x="-1" y="1"/>
            <a:ext cx="12041945" cy="1690688"/>
          </a:xfrm>
        </p:spPr>
        <p:txBody>
          <a:bodyPr/>
          <a:lstStyle/>
          <a:p>
            <a:pPr xmlns:a="http://schemas.openxmlformats.org/drawingml/2006/main" algn="ctr">
              <a:bidi/>
            </a:pPr>
            <a:r xmlns:a="http://schemas.openxmlformats.org/drawingml/2006/main">
              <a:rPr lang="ar" b="1" i="0" dirty="0">
                <a:solidFill>
                  <a:srgbClr val="C00000"/>
                </a:solidFill>
                <a:effectLst/>
                <a:latin typeface="Times New Roman" panose="02020603050405020304" pitchFamily="18" charset="0"/>
                <a:cs typeface="Times New Roman" panose="02020603050405020304" pitchFamily="18" charset="0"/>
              </a:rPr>
              <a:t>علامات وأعراض مرض هيرشسبرونج</a:t>
            </a:r>
            <a:endParaRPr xmlns:a="http://schemas.openxmlformats.org/drawingml/2006/main"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E1D921-F15F-4C66-9047-146398BCED65}"/>
              </a:ext>
            </a:extLst>
          </p:cNvPr>
          <p:cNvSpPr>
            <a:spLocks noGrp="1"/>
          </p:cNvSpPr>
          <p:nvPr>
            <p:ph idx="1"/>
          </p:nvPr>
        </p:nvSpPr>
        <p:spPr>
          <a:xfrm>
            <a:off x="-2" y="1484243"/>
            <a:ext cx="12041945" cy="5373756"/>
          </a:xfrm>
        </p:spPr>
        <p:txBody>
          <a:bodyPr>
            <a:normAutofit/>
          </a:bodyPr>
          <a:lstStyle/>
          <a:p>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العلامة الأكثر وضوحا هي عدم قدرة الطفل حديث الولادة على إخراج البراز خلال 48 ساعة بعد الولادة.</a:t>
            </a:r>
          </a:p>
          <a:p>
            <a:pPr xmlns:a="http://schemas.openxmlformats.org/drawingml/2006/main" algn="l">
              <a:buFont typeface="Arial" panose="020B0604020202020204" pitchFamily="34" charset="0"/>
              <a:buChar char="•"/>
              <a:bidi/>
            </a:pP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بطن منتفخ</a:t>
            </a:r>
          </a:p>
          <a:p>
            <a:pPr xmlns:a="http://schemas.openxmlformats.org/drawingml/2006/main" algn="l">
              <a:buFont typeface="Arial" panose="020B0604020202020204" pitchFamily="34" charset="0"/>
              <a:buChar char="•"/>
              <a:bidi/>
            </a:pP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القيء، بما في ذلك تقيؤ مادة خضراء أو بنية اللون</a:t>
            </a:r>
          </a:p>
          <a:p>
            <a:pPr xmlns:a="http://schemas.openxmlformats.org/drawingml/2006/main" algn="l">
              <a:buFont typeface="Arial" panose="020B0604020202020204" pitchFamily="34" charset="0"/>
              <a:buChar char="•"/>
              <a:bidi/>
            </a:pP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إمساك</a:t>
            </a:r>
          </a:p>
          <a:p>
            <a:pPr xmlns:a="http://schemas.openxmlformats.org/drawingml/2006/main" algn="l">
              <a:buFont typeface="Arial" panose="020B0604020202020204" pitchFamily="34" charset="0"/>
              <a:buChar char="•"/>
              <a:bidi/>
            </a:pP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الغاز</a:t>
            </a:r>
          </a:p>
          <a:p>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تعب</a:t>
            </a:r>
          </a:p>
          <a:p>
            <a:pPr xmlns:a="http://schemas.openxmlformats.org/drawingml/2006/main" algn="l">
              <a:buFont typeface="Arial" panose="020B0604020202020204" pitchFamily="34" charset="0"/>
              <a:buChar char="•"/>
              <a:bidi/>
            </a:pP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الفشل في النمو</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1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pPr xmlns:a="http://schemas.openxmlformats.org/drawingml/2006/main" algn="ctr">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الشفة المشقوقة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1417638"/>
            <a:ext cx="12065391" cy="5440362"/>
          </a:xfrm>
        </p:spPr>
        <p:txBody>
          <a:bodyPr>
            <a:normAutofit/>
          </a:bodyPr>
          <a:lstStyle/>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فتحة بين الأنف والشفة، تظهر عند الولادة</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ينبغي توثيق ذلك أثناء تقييم حديثي الولادة</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تقييم قدرة الطفل على المص والبلع.</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يتم إجراء إصلاح الشفة المشقوقة خلال الشهر الأول من الحياة،</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تقنيات التغذية الخاصة في حالة تأخر إجراء الجراحة</a:t>
            </a:r>
          </a:p>
          <a:p>
            <a:pPr lvl="0">
              <a:buFont typeface="Wingdings" pitchFamily="2" charset="2"/>
              <a:buChar char="§"/>
            </a:pPr>
            <a:endParaRPr lang="en-US" sz="4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8A70-E7AA-44A3-9306-74F55E8F9AEA}"/>
              </a:ext>
            </a:extLst>
          </p:cNvPr>
          <p:cNvSpPr>
            <a:spLocks noGrp="1"/>
          </p:cNvSpPr>
          <p:nvPr>
            <p:ph type="title"/>
          </p:nvPr>
        </p:nvSpPr>
        <p:spPr>
          <a:xfrm>
            <a:off x="838200" y="1"/>
            <a:ext cx="10515600" cy="1245704"/>
          </a:xfrm>
        </p:spPr>
        <p:txBody>
          <a:bodyPr/>
          <a:lstStyle/>
          <a:p>
            <a:pPr xmlns:a="http://schemas.openxmlformats.org/drawingml/2006/main" algn="ctr">
              <a:bidi/>
            </a:pPr>
            <a:r xmlns:a="http://schemas.openxmlformats.org/drawingml/2006/main">
              <a:rPr lang="ar" b="1" dirty="0">
                <a:solidFill>
                  <a:srgbClr val="C00000"/>
                </a:solidFill>
                <a:latin typeface="Times New Roman" panose="02020603050405020304" pitchFamily="18" charset="0"/>
                <a:cs typeface="Times New Roman" panose="02020603050405020304" pitchFamily="18" charset="0"/>
              </a:rPr>
              <a:t>أسباب </a:t>
            </a:r>
            <a:r xmlns:a="http://schemas.openxmlformats.org/drawingml/2006/main">
              <a:rPr lang="ar" b="1" i="0" dirty="0">
                <a:solidFill>
                  <a:srgbClr val="C00000"/>
                </a:solidFill>
                <a:effectLst/>
                <a:latin typeface="Times New Roman" panose="02020603050405020304" pitchFamily="18" charset="0"/>
                <a:cs typeface="Times New Roman" panose="02020603050405020304" pitchFamily="18" charset="0"/>
              </a:rPr>
              <a:t>مرض هيرشسبرونج</a:t>
            </a:r>
            <a:endParaRPr xmlns:a="http://schemas.openxmlformats.org/drawingml/2006/main"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63DFFE-2F50-4225-95EE-F816107A7910}"/>
              </a:ext>
            </a:extLst>
          </p:cNvPr>
          <p:cNvSpPr>
            <a:spLocks noGrp="1"/>
          </p:cNvSpPr>
          <p:nvPr>
            <p:ph idx="1"/>
          </p:nvPr>
        </p:nvSpPr>
        <p:spPr>
          <a:xfrm>
            <a:off x="0" y="1152940"/>
            <a:ext cx="12192000" cy="5705060"/>
          </a:xfrm>
        </p:spPr>
        <p:txBody>
          <a:bodyPr>
            <a:normAutofit/>
          </a:bodyPr>
          <a:lstStyle/>
          <a:p>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ليس من الواضح ما هو سبب مرض هيرشسبرونج. قد يكون مرتبطًا بطفرة جينية.</a:t>
            </a:r>
          </a:p>
          <a:p>
            <a:pPr xmlns:a="http://schemas.openxmlformats.org/drawingml/2006/main" marL="0" indent="0" algn="l">
              <a:buNone/>
              <a:bidi/>
            </a:pPr>
            <a:r xmlns:a="http://schemas.openxmlformats.org/drawingml/2006/main">
              <a:rPr lang="ar" sz="3600" b="0" i="0" u="sng" dirty="0">
                <a:solidFill>
                  <a:srgbClr val="111111"/>
                </a:solidFill>
                <a:effectLst/>
                <a:latin typeface="Times New Roman" panose="02020603050405020304" pitchFamily="18" charset="0"/>
                <a:cs typeface="Times New Roman" panose="02020603050405020304" pitchFamily="18" charset="0"/>
              </a:rPr>
              <a:t>عوامل الخطر</a:t>
            </a:r>
          </a:p>
          <a:p>
            <a:pPr xmlns:a="http://schemas.openxmlformats.org/drawingml/2006/main" algn="l">
              <a:buFont typeface="Arial" panose="020B0604020202020204" pitchFamily="34" charset="0"/>
              <a:buChar char="•"/>
              <a:bidi/>
            </a:pPr>
            <a:r xmlns:a="http://schemas.openxmlformats.org/drawingml/2006/main">
              <a:rPr lang="ar" sz="3600" i="0" dirty="0">
                <a:solidFill>
                  <a:srgbClr val="111111"/>
                </a:solidFill>
                <a:effectLst/>
                <a:latin typeface="Times New Roman" panose="02020603050405020304" pitchFamily="18" charset="0"/>
                <a:cs typeface="Times New Roman" panose="02020603050405020304" pitchFamily="18" charset="0"/>
              </a:rPr>
              <a:t>وجود شقيق مصاب بمرض هيرشسبرونج (وراثي).</a:t>
            </a:r>
            <a:endParaRPr xmlns:a="http://schemas.openxmlformats.org/drawingml/2006/main" lang="en-US" sz="3600" dirty="0">
              <a:solidFill>
                <a:srgbClr val="111111"/>
              </a:solidFill>
              <a:latin typeface="Times New Roman" panose="02020603050405020304" pitchFamily="18" charset="0"/>
              <a:cs typeface="Times New Roman" panose="02020603050405020304" pitchFamily="18" charset="0"/>
            </a:endParaRPr>
          </a:p>
          <a:p>
            <a:pPr xmlns:a="http://schemas.openxmlformats.org/drawingml/2006/main" algn="l">
              <a:buFont typeface="Arial" panose="020B0604020202020204" pitchFamily="34" charset="0"/>
              <a:buChar char="•"/>
              <a:bidi/>
            </a:pPr>
            <a:r xmlns:a="http://schemas.openxmlformats.org/drawingml/2006/main">
              <a:rPr lang="ar" sz="3600" i="0" dirty="0">
                <a:solidFill>
                  <a:srgbClr val="111111"/>
                </a:solidFill>
                <a:effectLst/>
                <a:latin typeface="Times New Roman" panose="02020603050405020304" pitchFamily="18" charset="0"/>
                <a:cs typeface="Times New Roman" panose="02020603050405020304" pitchFamily="18" charset="0"/>
              </a:rPr>
              <a:t>كونك ذكرًا، يعتبر مرض هيرشسبرونج أكثر شيوعًا بين الذكور.</a:t>
            </a:r>
          </a:p>
          <a:p>
            <a:pPr xmlns:a="http://schemas.openxmlformats.org/drawingml/2006/main" algn="l">
              <a:buFont typeface="Arial" panose="020B0604020202020204" pitchFamily="34" charset="0"/>
              <a:buChar char="•"/>
              <a:bidi/>
            </a:pPr>
            <a:r xmlns:a="http://schemas.openxmlformats.org/drawingml/2006/main">
              <a:rPr lang="ar" sz="3600" i="0" dirty="0">
                <a:solidFill>
                  <a:srgbClr val="111111"/>
                </a:solidFill>
                <a:effectLst/>
                <a:latin typeface="Times New Roman" panose="02020603050405020304" pitchFamily="18" charset="0"/>
                <a:cs typeface="Times New Roman" panose="02020603050405020304" pitchFamily="18" charset="0"/>
              </a:rPr>
              <a:t>وجود حالات وراثية أخرى </a:t>
            </a:r>
            <a:r xmlns:a="http://schemas.openxmlformats.org/drawingml/2006/main">
              <a:rPr lang="ar" sz="3600" b="1" i="0" dirty="0">
                <a:solidFill>
                  <a:srgbClr val="111111"/>
                </a:solidFill>
                <a:effectLst/>
                <a:latin typeface="Times New Roman" panose="02020603050405020304" pitchFamily="18" charset="0"/>
                <a:cs typeface="Times New Roman" panose="02020603050405020304" pitchFamily="18" charset="0"/>
              </a:rPr>
              <a:t>مثل </a:t>
            </a:r>
            <a:r xmlns:a="http://schemas.openxmlformats.org/drawingml/2006/main">
              <a:rPr lang="ar" sz="3600" b="0" i="0" dirty="0">
                <a:solidFill>
                  <a:srgbClr val="111111"/>
                </a:solidFill>
                <a:effectLst/>
                <a:latin typeface="Times New Roman" panose="02020603050405020304" pitchFamily="18" charset="0"/>
                <a:cs typeface="Times New Roman" panose="02020603050405020304" pitchFamily="18" charset="0"/>
              </a:rPr>
              <a:t>متلازمة داون</a:t>
            </a:r>
            <a:endParaRPr xmlns:a="http://schemas.openxmlformats.org/drawingml/2006/main"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1B415-15B8-4F9F-92B3-21FEE67F0227}"/>
              </a:ext>
            </a:extLst>
          </p:cNvPr>
          <p:cNvSpPr>
            <a:spLocks noGrp="1"/>
          </p:cNvSpPr>
          <p:nvPr>
            <p:ph idx="1"/>
          </p:nvPr>
        </p:nvSpPr>
        <p:spPr>
          <a:xfrm>
            <a:off x="0" y="0"/>
            <a:ext cx="12192000" cy="6858000"/>
          </a:xfrm>
        </p:spPr>
        <p:txBody>
          <a:bodyPr>
            <a:normAutofit fontScale="92500" lnSpcReduction="10000"/>
          </a:bodyPr>
          <a:lstStyle/>
          <a:p>
            <a:pPr marL="0" indent="0" algn="ctr">
              <a:buNone/>
            </a:pPr>
            <a:endParaRPr lang="en-US" sz="4400" b="1" dirty="0">
              <a:solidFill>
                <a:srgbClr val="C00000"/>
              </a:solidFill>
              <a:latin typeface="Times New Roman" panose="02020603050405020304" pitchFamily="18" charset="0"/>
              <a:cs typeface="Times New Roman" panose="02020603050405020304" pitchFamily="18" charset="0"/>
            </a:endParaRPr>
          </a:p>
          <a:p>
            <a:pPr xmlns:a="http://schemas.openxmlformats.org/drawingml/2006/main" marL="0" indent="0" algn="ctr">
              <a:buNone/>
              <a:bidi/>
            </a:pPr>
            <a:r xmlns:a="http://schemas.openxmlformats.org/drawingml/2006/main">
              <a:rPr lang="ar" sz="4400" b="1" dirty="0">
                <a:solidFill>
                  <a:srgbClr val="C00000"/>
                </a:solidFill>
                <a:latin typeface="Times New Roman" panose="02020603050405020304" pitchFamily="18" charset="0"/>
                <a:cs typeface="Times New Roman" panose="02020603050405020304" pitchFamily="18" charset="0"/>
              </a:rPr>
              <a:t>تشخيص مرض هيرشسبرونج</a:t>
            </a:r>
          </a:p>
          <a:p>
            <a:pPr xmlns:a="http://schemas.openxmlformats.org/drawingml/2006/main">
              <a:buFont typeface="Wingdings" panose="05000000000000000000" pitchFamily="2" charset="2"/>
              <a:buChar char="Ø"/>
              <a:bidi/>
            </a:pPr>
            <a:r xmlns:a="http://schemas.openxmlformats.org/drawingml/2006/main">
              <a:rPr lang="ar" sz="3200" b="1" dirty="0">
                <a:solidFill>
                  <a:srgbClr val="111111"/>
                </a:solidFill>
                <a:latin typeface="Times New Roman" panose="02020603050405020304" pitchFamily="18" charset="0"/>
                <a:cs typeface="Times New Roman" panose="02020603050405020304" pitchFamily="18" charset="0"/>
              </a:rPr>
              <a:t>خزعة من أنسجة القولون </a:t>
            </a: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لتحديد ما إذا كانت الخلايا العصبية مفقودة.</a:t>
            </a:r>
          </a:p>
          <a:p>
            <a:pPr xmlns:a="http://schemas.openxmlformats.org/drawingml/2006/main" algn="l">
              <a:buFont typeface="Wingdings" panose="05000000000000000000" pitchFamily="2" charset="2"/>
              <a:buChar char="Ø"/>
              <a:bidi/>
            </a:pPr>
            <a:r xmlns:a="http://schemas.openxmlformats.org/drawingml/2006/main">
              <a:rPr lang="ar" sz="3200" b="1" i="0" dirty="0">
                <a:solidFill>
                  <a:srgbClr val="111111"/>
                </a:solidFill>
                <a:effectLst/>
                <a:latin typeface="Times New Roman" panose="02020603050405020304" pitchFamily="18" charset="0"/>
                <a:cs typeface="Times New Roman" panose="02020603050405020304" pitchFamily="18" charset="0"/>
              </a:rPr>
              <a:t>الأشعة السينية للبطن باستخدام صبغة التباين.</a:t>
            </a: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 </a:t>
            </a:r>
          </a:p>
          <a:p>
            <a:pPr xmlns:a="http://schemas.openxmlformats.org/drawingml/2006/main" marL="0" indent="0" algn="ctr">
              <a:buNone/>
              <a:bidi/>
            </a:pPr>
            <a:r xmlns:a="http://schemas.openxmlformats.org/drawingml/2006/main">
              <a:rPr lang="ar" sz="4400" b="1" i="0" dirty="0">
                <a:solidFill>
                  <a:srgbClr val="C00000"/>
                </a:solidFill>
                <a:effectLst/>
                <a:latin typeface="Times New Roman" panose="02020603050405020304" pitchFamily="18" charset="0"/>
                <a:cs typeface="Times New Roman" panose="02020603050405020304" pitchFamily="18" charset="0"/>
              </a:rPr>
              <a:t>علاج:</a:t>
            </a:r>
          </a:p>
          <a:p>
            <a:pPr xmlns:a="http://schemas.openxmlformats.org/drawingml/2006/main" algn="l">
              <a:buFont typeface="Wingdings" panose="05000000000000000000" pitchFamily="2" charset="2"/>
              <a:buChar char="v"/>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عملية جراحية لتجاوز أو إزالة جزء القولون الذي يفتقر إلى الخلايا العصبية.</a:t>
            </a:r>
          </a:p>
          <a:p>
            <a:pPr xmlns:a="http://schemas.openxmlformats.org/drawingml/2006/main" algn="l">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هناك طريقتان للقيام بذلك: إزالة الجزء غير الطبيعي من القولون ثم</a:t>
            </a:r>
          </a:p>
          <a:p>
            <a:pPr xmlns:a="http://schemas.openxmlformats.org/drawingml/2006/main" marL="514350" indent="-514350" algn="l">
              <a:buFont typeface="+mj-lt"/>
              <a:buAutoNum type="arabicPeriod"/>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عملية جراحية سحب (يتم سحب القسم الطبيعي من خلال القولون من الداخل وربطه بالشرج)</a:t>
            </a:r>
          </a:p>
          <a:p>
            <a:pPr xmlns:a="http://schemas.openxmlformats.org/drawingml/2006/main" marL="514350" indent="-514350" algn="l">
              <a:buFont typeface="+mj-lt"/>
              <a:buAutoNum type="arabicPeriod"/>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عملية جراحية لاستئصال القولون (يتم توصيل جزء سليم من القولون بفتحة ينشئها الجراح في بطن الطفل).</a:t>
            </a:r>
          </a:p>
          <a:p>
            <a:pPr xmlns:a="http://schemas.openxmlformats.org/drawingml/2006/main" algn="l">
              <a:buFont typeface="Wingdings" panose="05000000000000000000" pitchFamily="2" charset="2"/>
              <a:buChar char="v"/>
              <a:bidi/>
            </a:pPr>
            <a:r xmlns:a="http://schemas.openxmlformats.org/drawingml/2006/main">
              <a:rPr lang="ar" sz="3200" b="0" i="0" dirty="0">
                <a:solidFill>
                  <a:srgbClr val="111111"/>
                </a:solidFill>
                <a:effectLst/>
                <a:latin typeface="Times New Roman" panose="02020603050405020304" pitchFamily="18" charset="0"/>
                <a:cs typeface="Times New Roman" panose="02020603050405020304" pitchFamily="18" charset="0"/>
              </a:rPr>
              <a:t>تقديم الأطعمة الغنية بالألياف.</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92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7) </a:t>
            </a:r>
            <a:r xmlns:a="http://schemas.openxmlformats.org/drawingml/2006/main">
              <a:rPr lang="ar" sz="5400" b="1" dirty="0">
                <a:solidFill>
                  <a:srgbClr val="C00000"/>
                </a:solidFill>
                <a:latin typeface="Times New Roman" pitchFamily="18" charset="0"/>
                <a:cs typeface="Times New Roman" pitchFamily="18" charset="0"/>
              </a:rPr>
              <a:t>الأطفال الذين يعانون من مرض </a:t>
            </a:r>
            <a:r xmlns:a="http://schemas.openxmlformats.org/drawingml/2006/main">
              <a:rPr lang="ar" b="1" dirty="0">
                <a:solidFill>
                  <a:srgbClr val="C00000"/>
                </a:solidFill>
                <a:latin typeface="Times New Roman" pitchFamily="18" charset="0"/>
                <a:cs typeface="Times New Roman" pitchFamily="18" charset="0"/>
              </a:rPr>
              <a:t>الاضطرابات الهضمية أو اعتلال الأمعاء الحساس للغلوتين.</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56522"/>
            <a:ext cx="12298017" cy="5327373"/>
          </a:xfrm>
        </p:spPr>
        <p:txBody>
          <a:bodyPr>
            <a:normAutofit fontScale="40000" lnSpcReduction="20000"/>
          </a:bodyPr>
          <a:lstStyle/>
          <a:p>
            <a:pPr xmlns:a="http://schemas.openxmlformats.org/drawingml/2006/main">
              <a:lnSpc>
                <a:spcPct val="120000"/>
              </a:lnSpc>
              <a:buFont typeface="Wingdings" panose="05000000000000000000" pitchFamily="2" charset="2"/>
              <a:buChar char="§"/>
              <a:bidi/>
            </a:pPr>
            <a:r xmlns:a="http://schemas.openxmlformats.org/drawingml/2006/main">
              <a:rPr lang="ar" sz="9000" dirty="0">
                <a:latin typeface="Times New Roman" pitchFamily="18" charset="0"/>
                <a:cs typeface="Times New Roman" pitchFamily="18" charset="0"/>
              </a:rPr>
              <a:t>مرض الاضطرابات الهضمية هو مرض هضمي ومناعي ذاتي.</a:t>
            </a:r>
          </a:p>
          <a:p>
            <a:pPr xmlns:a="http://schemas.openxmlformats.org/drawingml/2006/main">
              <a:lnSpc>
                <a:spcPct val="120000"/>
              </a:lnSpc>
              <a:buFont typeface="Wingdings" panose="05000000000000000000" pitchFamily="2" charset="2"/>
              <a:buChar char="§"/>
              <a:bidi/>
            </a:pPr>
            <a:r xmlns:a="http://schemas.openxmlformats.org/drawingml/2006/main">
              <a:rPr lang="ar" sz="9000" dirty="0">
                <a:latin typeface="Times New Roman" pitchFamily="18" charset="0"/>
                <a:cs typeface="Times New Roman" pitchFamily="18" charset="0"/>
              </a:rPr>
              <a:t>يحدث هذا المرض عندما يقوم الجهاز المناعي بتكوين أجسام مضادة للجلوتين، والتي تهاجم بطانة الأمعاء. ويؤدي هذا إلى التهاب الأمعاء وتلف الزغابات (الهياكل الشبيهة بالشعر على بطانة الأمعاء الدقيقة). تسمح الزغابات عادة بامتصاص العناصر الغذائية من الطعام من خلال جدران الأمعاء الدقيقة إلى مجرى الدم. إذا تضررت الزغابات، لا يمكن امتصاص العناصر الغذائية وسيصاب الشخص بسوء التغذية.</a:t>
            </a:r>
          </a:p>
          <a:p>
            <a:pPr xmlns:a="http://schemas.openxmlformats.org/drawingml/2006/main">
              <a:lnSpc>
                <a:spcPct val="120000"/>
              </a:lnSpc>
              <a:buFont typeface="Wingdings" panose="05000000000000000000" pitchFamily="2" charset="2"/>
              <a:buChar char="§"/>
              <a:bidi/>
            </a:pPr>
            <a:r xmlns:a="http://schemas.openxmlformats.org/drawingml/2006/main">
              <a:rPr lang="ar" sz="9000" dirty="0">
                <a:latin typeface="Times New Roman" pitchFamily="18" charset="0"/>
                <a:cs typeface="Times New Roman" pitchFamily="18" charset="0"/>
              </a:rPr>
              <a:t>الجلوتين هو البروتين الموجود في دقيق القمح والجاودار </a:t>
            </a:r>
            <a:r xmlns:a="http://schemas.openxmlformats.org/drawingml/2006/main">
              <a:rPr lang="ar" sz="9000" dirty="0">
                <a:latin typeface="Times New Roman" pitchFamily="18" charset="0"/>
                <a:cs typeface="Times New Roman" pitchFamily="18" charset="0"/>
              </a:rPr>
              <a:t>والذرة</a:t>
            </a:r>
            <a:endParaRPr xmlns:a="http://schemas.openxmlformats.org/drawingml/2006/main" lang="en-US" sz="9000" dirty="0">
              <a:latin typeface="Times New Roman" pitchFamily="18" charset="0"/>
              <a:cs typeface="Times New Roman" pitchFamily="18" charset="0"/>
            </a:endParaRPr>
          </a:p>
        </p:txBody>
      </p:sp>
    </p:spTree>
    <p:extLst>
      <p:ext uri="{BB962C8B-B14F-4D97-AF65-F5344CB8AC3E}">
        <p14:creationId xmlns:p14="http://schemas.microsoft.com/office/powerpoint/2010/main" val="231452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1901268" cy="1417638"/>
          </a:xfrm>
        </p:spPr>
        <p:txBody>
          <a:bodyPr>
            <a:noAutofit/>
          </a:bodyPr>
          <a:lstStyle/>
          <a:p>
            <a:pPr xmlns:a="http://schemas.openxmlformats.org/drawingml/2006/main" algn="ctr">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مرض السيلياك</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37252"/>
            <a:ext cx="12191999" cy="5320748"/>
          </a:xfrm>
        </p:spPr>
        <p:txBody>
          <a:bodyPr>
            <a:noAutofit/>
          </a:bodyPr>
          <a:lstStyle/>
          <a:p>
            <a:pPr xmlns:a="http://schemas.openxmlformats.org/drawingml/2006/main">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يتبع مرض السيلياك نمطًا وراثيًا متعدد العوامل (جيني وبيئي). وهو طفرة متنحية جسمية. وهو مرتبط بجينات محددة تُعرف باسم HLA-DQ2 وHLA-DQ8 تقع على الكروموسوم 6p21. يعبر معظم مرضى السيلياك (95%) عن HLA-DQ2 بينما يعبر 5% الباقون عن HLA-DQ8.</a:t>
            </a:r>
          </a:p>
          <a:p>
            <a:pPr xmlns:a="http://schemas.openxmlformats.org/drawingml/2006/main">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يجب أن يكون لدى المريض استعداد وراثي ومن ثم تعمل المحفزات </a:t>
            </a:r>
            <a:r xmlns:a="http://schemas.openxmlformats.org/drawingml/2006/main">
              <a:rPr lang="ar" sz="3200" u="sng" dirty="0">
                <a:latin typeface="Times New Roman" pitchFamily="18" charset="0"/>
                <a:cs typeface="Times New Roman" pitchFamily="18" charset="0"/>
              </a:rPr>
              <a:t>البيئية </a:t>
            </a:r>
            <a:r xmlns:a="http://schemas.openxmlformats.org/drawingml/2006/main">
              <a:rPr lang="ar" sz="3200" dirty="0">
                <a:latin typeface="Times New Roman" pitchFamily="18" charset="0"/>
                <a:cs typeface="Times New Roman" pitchFamily="18" charset="0"/>
              </a:rPr>
              <a:t>على تحفيز الجهاز المناعي مما يجعل المرض نشطًا.</a:t>
            </a:r>
          </a:p>
          <a:p>
            <a:pPr xmlns:a="http://schemas.openxmlformats.org/drawingml/2006/main">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العوامل التي يمكن أن تثير مرض الاضطرابات الهضمية هي: الجراحة، والضغوط النفسية الشديدة، والعدوى الفيروسية.</a:t>
            </a:r>
          </a:p>
          <a:p>
            <a:pPr marL="0" indent="0">
              <a:buNone/>
            </a:pPr>
            <a:endParaRPr lang="en-US" sz="3600" dirty="0">
              <a:latin typeface="Times New Roman" pitchFamily="18" charset="0"/>
              <a:cs typeface="Times New Roman" pitchFamily="18" charset="0"/>
            </a:endParaRPr>
          </a:p>
          <a:p>
            <a:pPr xmlns:a="http://schemas.openxmlformats.org/drawingml/2006/main" marL="0" indent="0" algn="ctr">
              <a:buNone/>
              <a:bidi/>
            </a:pPr>
            <a:r xmlns:a="http://schemas.openxmlformats.org/drawingml/2006/main">
              <a:rPr lang="ar" sz="3600" dirty="0">
                <a:latin typeface="Times New Roman" pitchFamily="18" charset="0"/>
                <a:cs typeface="Times New Roman" pitchFamily="18" charset="0"/>
              </a:rPr>
              <a:t> </a:t>
            </a:r>
          </a:p>
          <a:p>
            <a:pPr marL="0" indent="0" algn="ctr">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8781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أعراض مرض الاضطرابات الهضمية</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47500" lnSpcReduction="20000"/>
          </a:bodyPr>
          <a:lstStyle/>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قد يصل عدد الأعراض المصاحبة لمرض الاضطرابات الهضمية إلى 300. ولا يعاني معظم الأشخاص من جميع الأعراض.</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انتفاخ البطن والألم، زيادة الغازات، الإسهال، براز شاحب ودهني</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 فقدان الوزن، مشاكل النمو، الفشل في النمو،</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طفح جلدي شديد،</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فقر الدم الناجم عن نقص الحديد،</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تشنجات العضلات، آلام المفاصل والعظام، الشعور بوخز في الساقين،</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النوبات،</a:t>
            </a:r>
          </a:p>
          <a:p>
            <a:pPr xmlns:a="http://schemas.openxmlformats.org/drawingml/2006/main" marL="0" indent="0">
              <a:lnSpc>
                <a:spcPct val="120000"/>
              </a:lnSpc>
              <a:buNone/>
              <a:bidi/>
            </a:pPr>
            <a:r xmlns:a="http://schemas.openxmlformats.org/drawingml/2006/main">
              <a:rPr lang="ar" sz="6400" dirty="0">
                <a:latin typeface="Times New Roman" pitchFamily="18" charset="0"/>
                <a:cs typeface="Times New Roman" pitchFamily="18" charset="0"/>
              </a:rPr>
              <a:t>تقرحات في الفم.</a:t>
            </a:r>
          </a:p>
          <a:p>
            <a:pPr marL="0" indent="0">
              <a:buNone/>
            </a:pPr>
            <a:endParaRPr lang="en-US" sz="5400" dirty="0">
              <a:latin typeface="Times New Roman" pitchFamily="18" charset="0"/>
              <a:cs typeface="Times New Roman" pitchFamily="18" charset="0"/>
            </a:endParaRPr>
          </a:p>
          <a:p>
            <a:pPr marL="0" indent="0">
              <a:buNone/>
            </a:pPr>
            <a:endParaRPr lang="en-US" sz="5400" dirty="0">
              <a:latin typeface="Times New Roman" pitchFamily="18" charset="0"/>
              <a:cs typeface="Times New Roman" pitchFamily="18" charset="0"/>
            </a:endParaRPr>
          </a:p>
          <a:p>
            <a:pPr marL="0" indent="0">
              <a:buNone/>
            </a:pPr>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187562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57538" cy="1301006"/>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اختبارات تشخيص مرض الاضطرابات الهضمية</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فحوصات الدم</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التحقق من مستويات الأجسام المضادة في الدم والتي تسمى "لوحة الاضطرابات الهضمية"</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التنظير وخزعة الأمعاء الدقيقة</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الأعراض والفحص البدني</a:t>
            </a:r>
          </a:p>
          <a:p>
            <a:pPr marL="0" indent="0">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50617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0"/>
            <a:ext cx="12112283" cy="1417638"/>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إدارة مرض الاضطرابات الهضمية</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12282" cy="5440362"/>
          </a:xfrm>
        </p:spPr>
        <p:txBody>
          <a:bodyPr>
            <a:noAutofit/>
          </a:bodyPr>
          <a:lstStyle/>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لا يوجد علاج أو دواء</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العلاج الوحيد لمرض الاضطرابات الهضمية هو اتباع نظام غذائي خالٍ من الجلوتين</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 لا تأكل الأطعمة التي تحتوي على القمح والجاودار والشوفان والشعير </a:t>
            </a:r>
            <a:r xmlns:a="http://schemas.openxmlformats.org/drawingml/2006/main">
              <a:rPr lang="ar" sz="3200" dirty="0">
                <a:latin typeface="Times New Roman" pitchFamily="18" charset="0"/>
                <a:cs typeface="Times New Roman" pitchFamily="18" charset="0"/>
              </a:rPr>
              <a:t>أو </a:t>
            </a:r>
            <a:r xmlns:a="http://schemas.openxmlformats.org/drawingml/2006/main">
              <a:rPr lang="ar" sz="3200" dirty="0">
                <a:latin typeface="Times New Roman" pitchFamily="18" charset="0"/>
                <a:cs typeface="Times New Roman" pitchFamily="18" charset="0"/>
              </a:rPr>
              <a:t>الأطعمة والمنتجات المصنوعة من هذه الحبوب</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يمكنهم تناول اللحوم العادية والأسماك والأرز والفواكه والخضروات</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مكملات الفيتامينات والمعادن: الحديد، حمض الفوليك، أو فيتامين ب12، ك</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إن اتباع هذا النظام الغذائي سوف يوقف الأعراض، ويعالج الضرر المعوي الموجود، ويمنع المزيد من الضرر.</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يبدأ التحسن خلال أيام من بدء النظام الغذائي. عادة ما تلتئم الأمعاء الدقيقة خلال 3 إلى 6 أشهر عند الأطفال</a:t>
            </a:r>
          </a:p>
          <a:p>
            <a:pPr marL="0" indent="0">
              <a:buNone/>
            </a:pPr>
            <a:endParaRPr lang="en-US" sz="3600" dirty="0">
              <a:latin typeface="Times New Roman" pitchFamily="18" charset="0"/>
              <a:cs typeface="Times New Roman" pitchFamily="18" charset="0"/>
            </a:endParaRPr>
          </a:p>
          <a:p>
            <a:pPr marL="0" indent="0">
              <a:buNone/>
            </a:pPr>
            <a:endParaRPr lang="ar-SA" sz="3600" dirty="0">
              <a:latin typeface="Times New Roman" pitchFamily="18" charset="0"/>
              <a:cs typeface="Times New Roman" pitchFamily="18" charset="0"/>
            </a:endParaRP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7426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619914"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8) الأطفال الذين يعانون من التداخل المعوي: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1" cy="5440362"/>
          </a:xfrm>
        </p:spPr>
        <p:txBody>
          <a:bodyPr>
            <a:normAutofit fontScale="62500" lnSpcReduction="20000"/>
          </a:bodyPr>
          <a:lstStyle/>
          <a:p>
            <a:pPr xmlns:a="http://schemas.openxmlformats.org/drawingml/2006/main" marL="0" indent="0">
              <a:lnSpc>
                <a:spcPct val="120000"/>
              </a:lnSpc>
              <a:buNone/>
              <a:bidi/>
            </a:pPr>
            <a:r xmlns:a="http://schemas.openxmlformats.org/drawingml/2006/main">
              <a:rPr lang="ar" sz="6000" dirty="0">
                <a:latin typeface="Times New Roman" pitchFamily="18" charset="0"/>
                <a:cs typeface="Times New Roman" pitchFamily="18" charset="0"/>
              </a:rPr>
              <a:t>انثناء جزء من الأمعاء ( </a:t>
            </a:r>
            <a:r xmlns:a="http://schemas.openxmlformats.org/drawingml/2006/main">
              <a:rPr lang="ar" sz="6000" dirty="0">
                <a:latin typeface="Times New Roman" pitchFamily="18" charset="0"/>
                <a:cs typeface="Times New Roman" pitchFamily="18" charset="0"/>
              </a:rPr>
              <a:t>انثناء </a:t>
            </a:r>
            <a:r xmlns:a="http://schemas.openxmlformats.org/drawingml/2006/main">
              <a:rPr lang="ar" sz="6000" dirty="0">
                <a:latin typeface="Times New Roman" pitchFamily="18" charset="0"/>
                <a:cs typeface="Times New Roman" pitchFamily="18" charset="0"/>
              </a:rPr>
              <a:t>جزء من الأمعاء وسحبه إلى الداخل مثل الجورب). يمنع هذا الانثناء مرور الطعام عبر الأمعاء. إذا انقطع إمداد الدم، فقد يموت جزء من الأمعاء المسحوب إلى الداخل. وقد يعاني المريض من نزيف حاد. وإذا حدث ثقب، فقد تحدث عدوى وصدمة وجفاف بسرعة كبيرة.</a:t>
            </a:r>
          </a:p>
          <a:p>
            <a:pPr xmlns:a="http://schemas.openxmlformats.org/drawingml/2006/main" marL="0" indent="0">
              <a:lnSpc>
                <a:spcPct val="100000"/>
              </a:lnSpc>
              <a:buNone/>
              <a:bidi/>
            </a:pPr>
            <a:r xmlns:a="http://schemas.openxmlformats.org/drawingml/2006/main">
              <a:rPr lang="ar" sz="6000" dirty="0">
                <a:latin typeface="Times New Roman" pitchFamily="18" charset="0"/>
                <a:cs typeface="Times New Roman" pitchFamily="18" charset="0"/>
              </a:rPr>
              <a:t>يحدث عادة عند الأطفال من عمر 3 أشهر إلى 6 سنوات</a:t>
            </a:r>
          </a:p>
          <a:p>
            <a:pPr xmlns:a="http://schemas.openxmlformats.org/drawingml/2006/main" marL="0" indent="0">
              <a:lnSpc>
                <a:spcPct val="100000"/>
              </a:lnSpc>
              <a:buNone/>
              <a:bidi/>
            </a:pPr>
            <a:r xmlns:a="http://schemas.openxmlformats.org/drawingml/2006/main">
              <a:rPr lang="ar" sz="6000" dirty="0">
                <a:latin typeface="Times New Roman" pitchFamily="18" charset="0"/>
                <a:cs typeface="Times New Roman" pitchFamily="18" charset="0"/>
              </a:rPr>
              <a:t>النتيجة جيدة مع العلاج المبكر، ولكن هناك خطر عودة الحالة مرة أخرى.</a:t>
            </a:r>
          </a:p>
          <a:p>
            <a:pPr marL="0" indent="0">
              <a:lnSpc>
                <a:spcPct val="120000"/>
              </a:lnSpc>
              <a:buNone/>
            </a:pPr>
            <a:endParaRPr lang="en-US" sz="6000" dirty="0">
              <a:latin typeface="Times New Roman" pitchFamily="18" charset="0"/>
              <a:cs typeface="Times New Roman" pitchFamily="18" charset="0"/>
            </a:endParaRPr>
          </a:p>
          <a:p>
            <a:pPr marL="0" indent="0">
              <a:buNone/>
            </a:pPr>
            <a:endParaRPr lang="en-US" sz="6000" dirty="0">
              <a:latin typeface="Times New Roman" pitchFamily="18" charset="0"/>
              <a:cs typeface="Times New Roman" pitchFamily="18" charset="0"/>
            </a:endParaRPr>
          </a:p>
          <a:p>
            <a:pPr marL="0" indent="0" algn="ctr">
              <a:buNone/>
            </a:pPr>
            <a:endParaRPr lang="en-US" sz="6000" dirty="0">
              <a:latin typeface="Times New Roman" pitchFamily="18" charset="0"/>
              <a:cs typeface="Times New Roman" pitchFamily="18" charset="0"/>
            </a:endParaRPr>
          </a:p>
          <a:p>
            <a:pPr marL="0" indent="0" algn="ctr">
              <a:buNone/>
            </a:pP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762518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normal intestines, colon, and appendix"/>
          <p:cNvPicPr>
            <a:picLocks noGrp="1" noChangeAspect="1" noChangeArrowheads="1"/>
          </p:cNvPicPr>
          <p:nvPr>
            <p:ph type="body" idx="1"/>
          </p:nvPr>
        </p:nvPicPr>
        <p:blipFill>
          <a:blip r:embed="rId2" cstate="print"/>
          <a:srcRect/>
          <a:stretch>
            <a:fillRect/>
          </a:stretch>
        </p:blipFill>
        <p:spPr>
          <a:xfrm>
            <a:off x="146260" y="0"/>
            <a:ext cx="7488254" cy="6839857"/>
          </a:xfrm>
          <a:noFill/>
          <a:ln/>
        </p:spPr>
      </p:pic>
      <p:pic>
        <p:nvPicPr>
          <p:cNvPr id="6" name="Picture 5" descr="intussusception"/>
          <p:cNvPicPr>
            <a:picLocks noChangeAspect="1" noChangeArrowheads="1"/>
          </p:cNvPicPr>
          <p:nvPr/>
        </p:nvPicPr>
        <p:blipFill>
          <a:blip r:embed="rId3" cstate="print"/>
          <a:srcRect/>
          <a:stretch>
            <a:fillRect/>
          </a:stretch>
        </p:blipFill>
        <p:spPr bwMode="auto">
          <a:xfrm>
            <a:off x="5430128" y="137774"/>
            <a:ext cx="6761871" cy="6858000"/>
          </a:xfrm>
          <a:prstGeom prst="rect">
            <a:avLst/>
          </a:prstGeom>
          <a:noFill/>
        </p:spPr>
      </p:pic>
    </p:spTree>
    <p:extLst>
      <p:ext uri="{BB962C8B-B14F-4D97-AF65-F5344CB8AC3E}">
        <p14:creationId xmlns:p14="http://schemas.microsoft.com/office/powerpoint/2010/main" val="3189047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1971606"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أعراض وعلامات الانغلاف المعوي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417638"/>
            <a:ext cx="11971606" cy="5440362"/>
          </a:xfrm>
        </p:spPr>
        <p:txBody>
          <a:bodyPr>
            <a:normAutofit fontScale="85000" lnSpcReduction="20000"/>
          </a:bodyPr>
          <a:lstStyle/>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العلامة الأولى هي البكاء المفاجئ بصوت عالٍ بسبب آلام البطن.</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الألم يكون على شكل مغص ومتقطع، ويزداد في شدته ومدته.</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قد يضم الطفل ركبتيه إلى صدره أثناء البكاء.</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براز هلامي الكشمش: دموي، مخاطي</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الحمى</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الصدمة (اللون الشاحب، الخمول، التعرق)،</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القيء</a:t>
            </a:r>
          </a:p>
          <a:p>
            <a:pPr marL="0" indent="0">
              <a:buNone/>
            </a:pP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9806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85674" cy="1417638"/>
          </a:xfrm>
        </p:spPr>
        <p:txBody>
          <a:bodyPr>
            <a:normAutofit fontScale="90000"/>
          </a:bodyPr>
          <a:lstStyle/>
          <a:p>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تغذية الطفل حديث الولادة قبل إصلاح الشفة الأرنبية</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85674" cy="5257800"/>
          </a:xfrm>
        </p:spPr>
        <p:txBody>
          <a:bodyPr>
            <a:normAutofit/>
          </a:bodyPr>
          <a:lstStyle/>
          <a:p>
            <a:pPr xmlns:a="http://schemas.openxmlformats.org/drawingml/2006/main" lvl="0">
              <a:bidi/>
            </a:pPr>
            <a:r xmlns:a="http://schemas.openxmlformats.org/drawingml/2006/main">
              <a:rPr lang="ar" sz="4400" dirty="0">
                <a:latin typeface="Times New Roman" pitchFamily="18" charset="0"/>
                <a:cs typeface="Times New Roman" pitchFamily="18" charset="0"/>
              </a:rPr>
              <a:t>زجاجة ذات حلمة خاصة: أطول وأضيق،</a:t>
            </a:r>
          </a:p>
          <a:p>
            <a:pPr xmlns:a="http://schemas.openxmlformats.org/drawingml/2006/main" lvl="0">
              <a:bidi/>
            </a:pPr>
            <a:r xmlns:a="http://schemas.openxmlformats.org/drawingml/2006/main">
              <a:rPr lang="ar" sz="4400" dirty="0">
                <a:latin typeface="Times New Roman" pitchFamily="18" charset="0"/>
                <a:cs typeface="Times New Roman" pitchFamily="18" charset="0"/>
              </a:rPr>
              <a:t>احملي الطفل حديث الولادة في وضع مستقيم،</a:t>
            </a:r>
          </a:p>
          <a:p>
            <a:pPr xmlns:a="http://schemas.openxmlformats.org/drawingml/2006/main" lvl="0">
              <a:bidi/>
            </a:pPr>
            <a:r xmlns:a="http://schemas.openxmlformats.org/drawingml/2006/main">
              <a:rPr lang="ar" sz="4400" dirty="0">
                <a:latin typeface="Times New Roman" pitchFamily="18" charset="0"/>
                <a:cs typeface="Times New Roman" pitchFamily="18" charset="0"/>
              </a:rPr>
              <a:t>فتحة كبيرة مقطوعة بشكل عرضي في الحلمة للسماح للطفل بإدخال الطعام إلى الجزء الخلفي من الحلق دون مص قوي</a:t>
            </a:r>
          </a:p>
          <a:p>
            <a:pPr xmlns:a="http://schemas.openxmlformats.org/drawingml/2006/main" lvl="0">
              <a:bidi/>
            </a:pPr>
            <a:r xmlns:a="http://schemas.openxmlformats.org/drawingml/2006/main">
              <a:rPr lang="ar" sz="4400" dirty="0">
                <a:latin typeface="Times New Roman" pitchFamily="18" charset="0"/>
                <a:cs typeface="Times New Roman" pitchFamily="18" charset="0"/>
              </a:rPr>
              <a:t>اسمحي للطفل حديث الولادة بالبلع والتجشؤ بشكل متكرر.</a:t>
            </a:r>
          </a:p>
          <a:p>
            <a:r xmlns:a="http://schemas.openxmlformats.org/drawingml/2006/main">
              <a:rPr lang="ar" sz="4400" dirty="0">
                <a:latin typeface="Times New Roman" pitchFamily="18" charset="0"/>
                <a:cs typeface="Times New Roman" pitchFamily="18" charset="0"/>
              </a:rPr>
              <a:t>السماح للمولود الجديد بالراحة بشكل متكرر</a:t>
            </a:r>
          </a:p>
          <a:p>
            <a:pPr lvl="0"/>
            <a:endParaRPr lang="en-US" sz="4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أسباب الانغلاف:</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0677" y="1600200"/>
            <a:ext cx="12051323" cy="5257800"/>
          </a:xfrm>
        </p:spPr>
        <p:txBody>
          <a:bodyPr/>
          <a:lstStyle/>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غير معروف</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 العدوى الفيروسية في بعض الحالات.</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يمكن أن تؤدي العقدة الليمفاوية، أو السليلة، أو الورم إلى إثارة المشكلة.</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5387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تشخيص الانغلاف المعوي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1484784"/>
            <a:ext cx="11563643" cy="5373216"/>
          </a:xfrm>
        </p:spPr>
        <p:txBody>
          <a:bodyPr>
            <a:noAutofit/>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التاريخ والفحص البدني</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حقنة الباريوم هي حقنة علاجية وعلاجية في معظم الحالات بمدة أقل من 24 ساعة.</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يكشف الفحص المستقيمي الرقمي عن وجود مخاط ودم</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الفحوصات المخبرية - تعداد الدم الكامل، </a:t>
            </a:r>
            <a:r xmlns:a="http://schemas.openxmlformats.org/drawingml/2006/main">
              <a:rPr lang="ar" sz="4000" dirty="0" err="1">
                <a:latin typeface="Times New Roman" pitchFamily="18" charset="0"/>
                <a:cs typeface="Times New Roman" pitchFamily="18" charset="0"/>
              </a:rPr>
              <a:t>الليتس</a:t>
            </a:r>
            <a:r xmlns:a="http://schemas.openxmlformats.org/drawingml/2006/main">
              <a:rPr lang="ar" sz="4000" dirty="0">
                <a:latin typeface="Times New Roman" pitchFamily="18" charset="0"/>
                <a:cs typeface="Times New Roman" pitchFamily="18" charset="0"/>
              </a:rPr>
              <a:t> </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أشعة سينية على البطن.</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80008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l">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الانغلاف المعوي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55000" lnSpcReduction="20000"/>
          </a:bodyPr>
          <a:lstStyle/>
          <a:p>
            <a:pPr xmlns:a="http://schemas.openxmlformats.org/drawingml/2006/main" marL="0" indent="0">
              <a:lnSpc>
                <a:spcPct val="120000"/>
              </a:lnSpc>
              <a:buNone/>
              <a:bidi/>
            </a:pPr>
            <a:r xmlns:a="http://schemas.openxmlformats.org/drawingml/2006/main">
              <a:rPr lang="ar" sz="5400" dirty="0">
                <a:latin typeface="Times New Roman" pitchFamily="18" charset="0"/>
                <a:cs typeface="Times New Roman" pitchFamily="18" charset="0"/>
              </a:rPr>
              <a:t>سيتم استقرار الطفل أولاً.</a:t>
            </a:r>
          </a:p>
          <a:p>
            <a:pPr xmlns:a="http://schemas.openxmlformats.org/drawingml/2006/main" marL="0" indent="0">
              <a:lnSpc>
                <a:spcPct val="120000"/>
              </a:lnSpc>
              <a:buNone/>
              <a:bidi/>
            </a:pPr>
            <a:r xmlns:a="http://schemas.openxmlformats.org/drawingml/2006/main">
              <a:rPr lang="ar" sz="5400" dirty="0">
                <a:latin typeface="Times New Roman" pitchFamily="18" charset="0"/>
                <a:cs typeface="Times New Roman" pitchFamily="18" charset="0"/>
              </a:rPr>
              <a:t>إدخال أنبوب أنفي معدي</a:t>
            </a:r>
          </a:p>
          <a:p>
            <a:pPr xmlns:a="http://schemas.openxmlformats.org/drawingml/2006/main" marL="0" indent="0">
              <a:lnSpc>
                <a:spcPct val="120000"/>
              </a:lnSpc>
              <a:buNone/>
              <a:bidi/>
            </a:pPr>
            <a:r xmlns:a="http://schemas.openxmlformats.org/drawingml/2006/main">
              <a:rPr lang="ar" sz="5400" dirty="0">
                <a:latin typeface="Times New Roman" pitchFamily="18" charset="0"/>
                <a:cs typeface="Times New Roman" pitchFamily="18" charset="0"/>
              </a:rPr>
              <a:t>السوائل الوريدية (IV) لمنع الجفاف.</a:t>
            </a:r>
          </a:p>
          <a:p>
            <a:pPr xmlns:a="http://schemas.openxmlformats.org/drawingml/2006/main" rtl="0">
              <a:lnSpc>
                <a:spcPct val="120000"/>
              </a:lnSpc>
              <a:bidi/>
            </a:pPr>
            <a:r xmlns:a="http://schemas.openxmlformats.org/drawingml/2006/main">
              <a:rPr lang="ar" sz="5400" dirty="0">
                <a:latin typeface="Times New Roman" pitchFamily="18" charset="0"/>
                <a:cs typeface="Times New Roman" pitchFamily="18" charset="0"/>
              </a:rPr>
              <a:t>يمكن علاج انسداد الأمعاء بحقنة هوائية أو حقنة تباينية يقوم بها أخصائي أشعة ماهر. هناك خطر تمزق الأمعاء (ثقب) مع هذا الإجراء،</a:t>
            </a:r>
          </a:p>
          <a:p>
            <a:pPr xmlns:a="http://schemas.openxmlformats.org/drawingml/2006/main" rtl="0">
              <a:lnSpc>
                <a:spcPct val="120000"/>
              </a:lnSpc>
              <a:bidi/>
            </a:pPr>
            <a:r xmlns:a="http://schemas.openxmlformats.org/drawingml/2006/main">
              <a:rPr lang="ar" sz="5400" b="1" u="sng" dirty="0">
                <a:latin typeface="Times New Roman" pitchFamily="18" charset="0"/>
                <a:cs typeface="Times New Roman" pitchFamily="18" charset="0"/>
              </a:rPr>
              <a:t>لا يتم استخدامه </a:t>
            </a:r>
            <a:r xmlns:a="http://schemas.openxmlformats.org/drawingml/2006/main">
              <a:rPr lang="ar" sz="5400" dirty="0">
                <a:latin typeface="Times New Roman" pitchFamily="18" charset="0"/>
                <a:cs typeface="Times New Roman" pitchFamily="18" charset="0"/>
              </a:rPr>
              <a:t>إذا كان هناك ثقب في الأمعاء بالفعل.</a:t>
            </a:r>
          </a:p>
          <a:p>
            <a:pPr xmlns:a="http://schemas.openxmlformats.org/drawingml/2006/main" marL="0" indent="0">
              <a:lnSpc>
                <a:spcPct val="120000"/>
              </a:lnSpc>
              <a:buNone/>
              <a:bidi/>
            </a:pPr>
            <a:r xmlns:a="http://schemas.openxmlformats.org/drawingml/2006/main">
              <a:rPr lang="ar" sz="5400" dirty="0">
                <a:latin typeface="Times New Roman" pitchFamily="18" charset="0"/>
                <a:cs typeface="Times New Roman" pitchFamily="18" charset="0"/>
              </a:rPr>
              <a:t>إذا لم تنجح هذه العلاجات، فسوف يحتاج الطفل إلى إجراء عملية جراحية.</a:t>
            </a:r>
          </a:p>
          <a:p>
            <a:pPr xmlns:a="http://schemas.openxmlformats.org/drawingml/2006/main" marL="0" indent="0">
              <a:lnSpc>
                <a:spcPct val="120000"/>
              </a:lnSpc>
              <a:buNone/>
              <a:bidi/>
            </a:pPr>
            <a:r xmlns:a="http://schemas.openxmlformats.org/drawingml/2006/main">
              <a:rPr lang="ar" sz="5400" dirty="0">
                <a:latin typeface="Times New Roman" pitchFamily="18" charset="0"/>
                <a:cs typeface="Times New Roman" pitchFamily="18" charset="0"/>
              </a:rPr>
              <a:t>يمكن عادةً إنقاذ أنسجة الأمعاء، ولكن سيتم إزالة أي أنسجة ميتة.</a:t>
            </a:r>
          </a:p>
          <a:p>
            <a:pPr algn="ctr" rtl="0"/>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72934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13D6-B95F-429B-9861-8EEA35E54853}"/>
              </a:ext>
            </a:extLst>
          </p:cNvPr>
          <p:cNvSpPr>
            <a:spLocks noGrp="1"/>
          </p:cNvSpPr>
          <p:nvPr>
            <p:ph type="title"/>
          </p:nvPr>
        </p:nvSpPr>
        <p:spPr>
          <a:xfrm>
            <a:off x="0" y="1"/>
            <a:ext cx="12311270" cy="1690688"/>
          </a:xfrm>
        </p:spPr>
        <p:txBody>
          <a:bodyPr/>
          <a:lstStyle/>
          <a:p>
            <a:pPr xmlns:a="http://schemas.openxmlformats.org/drawingml/2006/main" algn="ctr">
              <a:bidi/>
            </a:pPr>
            <a:r xmlns:a="http://schemas.openxmlformats.org/drawingml/2006/main">
              <a:rPr lang="ar" dirty="0">
                <a:solidFill>
                  <a:srgbClr val="000000"/>
                </a:solidFill>
                <a:latin typeface="Times" panose="02020603050405020304" pitchFamily="18" charset="0"/>
                <a:cs typeface="Times" panose="02020603050405020304" pitchFamily="18" charset="0"/>
              </a:rPr>
              <a:t>9 </a:t>
            </a:r>
            <a:r xmlns:a="http://schemas.openxmlformats.org/drawingml/2006/main">
              <a:rPr lang="ar" sz="4800" b="1" dirty="0">
                <a:solidFill>
                  <a:srgbClr val="C00000"/>
                </a:solidFill>
                <a:latin typeface="Times" panose="02020603050405020304" pitchFamily="18" charset="0"/>
                <a:cs typeface="Times" panose="02020603050405020304" pitchFamily="18" charset="0"/>
              </a:rPr>
              <a:t>) الأطفال الذين يعانون من مرض الارتجاع المعدي المريئي (GERD)</a:t>
            </a:r>
            <a:endParaRPr xmlns:a="http://schemas.openxmlformats.org/drawingml/2006/main" lang="en-US" b="1" dirty="0">
              <a:solidFill>
                <a:srgbClr val="C00000"/>
              </a:solidFill>
            </a:endParaRPr>
          </a:p>
        </p:txBody>
      </p:sp>
      <p:sp>
        <p:nvSpPr>
          <p:cNvPr id="3" name="Content Placeholder 2">
            <a:extLst>
              <a:ext uri="{FF2B5EF4-FFF2-40B4-BE49-F238E27FC236}">
                <a16:creationId xmlns:a16="http://schemas.microsoft.com/office/drawing/2014/main" id="{264E45A4-17E5-4657-AAF9-4D157CA063E1}"/>
              </a:ext>
            </a:extLst>
          </p:cNvPr>
          <p:cNvSpPr>
            <a:spLocks noGrp="1"/>
          </p:cNvSpPr>
          <p:nvPr>
            <p:ph idx="1"/>
          </p:nvPr>
        </p:nvSpPr>
        <p:spPr>
          <a:xfrm>
            <a:off x="0" y="1690690"/>
            <a:ext cx="12192000" cy="5167310"/>
          </a:xfrm>
        </p:spPr>
        <p:txBody>
          <a:bodyPr>
            <a:normAutofit lnSpcReduction="10000"/>
          </a:bodyPr>
          <a:lstStyle/>
          <a:p>
            <a:pPr xmlns:a="http://schemas.openxmlformats.org/drawingml/2006/main" algn="l" fontAlgn="base">
              <a:lnSpc>
                <a:spcPct val="100000"/>
              </a:lnSpc>
              <a:bidi/>
            </a:pPr>
            <a:r xmlns:a="http://schemas.openxmlformats.org/drawingml/2006/main">
              <a:rPr lang="ar" sz="3200" i="0" dirty="0">
                <a:solidFill>
                  <a:srgbClr val="000000"/>
                </a:solidFill>
                <a:effectLst/>
                <a:latin typeface="Times" panose="02020603050405020304" pitchFamily="18" charset="0"/>
                <a:cs typeface="Times" panose="02020603050405020304" pitchFamily="18" charset="0"/>
              </a:rPr>
              <a:t>الارتجاع المعدي المريئي هو حالة شائعة حيث تنتقل محتويات المعدة إلى المريء. يصبح الارتجاع مرضًا عندما يسبب أعراضًا متكررة أو شديدة أو إصابة. قد يؤدي الارتجاع إلى إتلاف المريء أو البلعوم أو الجهاز التنفسي.</a:t>
            </a:r>
          </a:p>
          <a:p>
            <a:pPr xmlns:a="http://schemas.openxmlformats.org/drawingml/2006/main" marL="0" indent="0">
              <a:lnSpc>
                <a:spcPct val="100000"/>
              </a:lnSpc>
              <a:buNone/>
              <a:bidi/>
            </a:pPr>
            <a:r xmlns:a="http://schemas.openxmlformats.org/drawingml/2006/main">
              <a:rPr lang="ar" sz="3200" b="1" dirty="0">
                <a:solidFill>
                  <a:srgbClr val="C00000"/>
                </a:solidFill>
                <a:latin typeface="Times" panose="02020603050405020304" pitchFamily="18" charset="0"/>
                <a:cs typeface="Times" panose="02020603050405020304" pitchFamily="18" charset="0"/>
              </a:rPr>
              <a:t>أنواع الجير</a:t>
            </a:r>
          </a:p>
          <a:p>
            <a:pPr xmlns:a="http://schemas.openxmlformats.org/drawingml/2006/main" marL="742950" indent="-742950" fontAlgn="t">
              <a:lnSpc>
                <a:spcPct val="100000"/>
              </a:lnSpc>
              <a:buFont typeface="+mj-lt"/>
              <a:buAutoNum type="arabicPeriod"/>
              <a:bidi/>
            </a:pPr>
            <a:r xmlns:a="http://schemas.openxmlformats.org/drawingml/2006/main">
              <a:rPr lang="ar" sz="3200" dirty="0">
                <a:latin typeface="Times" panose="02020603050405020304" pitchFamily="18" charset="0"/>
                <a:cs typeface="Times" panose="02020603050405020304" pitchFamily="18" charset="0"/>
              </a:rPr>
              <a:t>الارتجاع الفسيولوجي: صامت في أغلب الأحيان مع حدوث قيء غير متكرر</a:t>
            </a:r>
          </a:p>
          <a:p>
            <a:pPr xmlns:a="http://schemas.openxmlformats.org/drawingml/2006/main" marL="742950" indent="-742950" fontAlgn="t">
              <a:lnSpc>
                <a:spcPct val="100000"/>
              </a:lnSpc>
              <a:buFont typeface="+mj-lt"/>
              <a:buAutoNum type="arabicPeriod"/>
              <a:bidi/>
            </a:pPr>
            <a:r xmlns:a="http://schemas.openxmlformats.org/drawingml/2006/main">
              <a:rPr lang="ar" sz="3200" dirty="0">
                <a:latin typeface="Times" panose="02020603050405020304" pitchFamily="18" charset="0"/>
                <a:cs typeface="Times" panose="02020603050405020304" pitchFamily="18" charset="0"/>
              </a:rPr>
              <a:t>الارتجاع الوظيفي: يمكن أن يحدث مباشرة بعد الرضاعة أو بعد فترة طويلة من الزمن</a:t>
            </a:r>
          </a:p>
          <a:p>
            <a:pPr xmlns:a="http://schemas.openxmlformats.org/drawingml/2006/main" marL="742950" indent="-742950" fontAlgn="t">
              <a:lnSpc>
                <a:spcPct val="100000"/>
              </a:lnSpc>
              <a:buFont typeface="+mj-lt"/>
              <a:buAutoNum type="arabicPeriod"/>
              <a:bidi/>
            </a:pPr>
            <a:r xmlns:a="http://schemas.openxmlformats.org/drawingml/2006/main">
              <a:rPr lang="ar" sz="3200" dirty="0">
                <a:latin typeface="Times" panose="02020603050405020304" pitchFamily="18" charset="0"/>
                <a:cs typeface="Times" panose="02020603050405020304" pitchFamily="18" charset="0"/>
              </a:rPr>
              <a:t>الارتجاع المرضي: الارتجاع الذي يسبب مشاكل ضارة؛ ويسمى </a:t>
            </a:r>
            <a:r xmlns:a="http://schemas.openxmlformats.org/drawingml/2006/main">
              <a:rPr lang="ar" sz="3200" u="sng" dirty="0">
                <a:latin typeface="Times" panose="02020603050405020304" pitchFamily="18" charset="0"/>
                <a:cs typeface="Times" panose="02020603050405020304" pitchFamily="18" charset="0"/>
              </a:rPr>
              <a:t>(GERD)</a:t>
            </a:r>
          </a:p>
          <a:p>
            <a:pPr marL="0" indent="0">
              <a:buNone/>
            </a:pP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43492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noFill/>
          </a:ln>
        </p:spPr>
        <p:txBody>
          <a:bodyPr>
            <a:normAutofit/>
          </a:bodyPr>
          <a:lstStyle/>
          <a:p>
            <a:pPr xmlns:a="http://schemas.openxmlformats.org/drawingml/2006/main" algn="ctr" rtl="0">
              <a:bidi/>
            </a:pPr>
            <a:r xmlns:a="http://schemas.openxmlformats.org/drawingml/2006/main">
              <a:rPr lang="ar" sz="7200" b="1" dirty="0">
                <a:solidFill>
                  <a:srgbClr val="C00000"/>
                </a:solidFill>
                <a:latin typeface="Times New Roman" pitchFamily="18" charset="0"/>
                <a:cs typeface="Times New Roman" pitchFamily="18" charset="0"/>
              </a:rPr>
              <a:t>سبب الارتجاع المعدي المريئي</a:t>
            </a:r>
          </a:p>
        </p:txBody>
      </p:sp>
      <p:sp>
        <p:nvSpPr>
          <p:cNvPr id="3" name="Content Placeholder 2"/>
          <p:cNvSpPr>
            <a:spLocks noGrp="1"/>
          </p:cNvSpPr>
          <p:nvPr>
            <p:ph idx="1"/>
          </p:nvPr>
        </p:nvSpPr>
        <p:spPr>
          <a:xfrm>
            <a:off x="0" y="1219200"/>
            <a:ext cx="12192000" cy="5638800"/>
          </a:xfrm>
        </p:spPr>
        <p:txBody>
          <a:bodyPr>
            <a:normAutofit/>
          </a:bodyPr>
          <a:lstStyle/>
          <a:p>
            <a:pPr xmlns:a="http://schemas.openxmlformats.org/drawingml/2006/main" algn="l" rtl="0">
              <a:bidi/>
            </a:pPr>
            <a:r xmlns:a="http://schemas.openxmlformats.org/drawingml/2006/main">
              <a:rPr lang="ar" sz="4400" dirty="0">
                <a:latin typeface="Times New Roman" pitchFamily="18" charset="0"/>
                <a:cs typeface="Times New Roman" pitchFamily="18" charset="0"/>
              </a:rPr>
              <a:t>السبب المحدد لمرض الارتجاع المعدي المريئي غير معروف.</a:t>
            </a:r>
          </a:p>
          <a:p>
            <a:pPr xmlns:a="http://schemas.openxmlformats.org/drawingml/2006/main" algn="l" rtl="0">
              <a:bidi/>
            </a:pPr>
            <a:r xmlns:a="http://schemas.openxmlformats.org/drawingml/2006/main">
              <a:rPr lang="ar" sz="4400" dirty="0">
                <a:latin typeface="Times New Roman" pitchFamily="18" charset="0"/>
                <a:cs typeface="Times New Roman" pitchFamily="18" charset="0"/>
              </a:rPr>
              <a:t>يُعتقد أن ضعف أي أو كل الحواجز (ألياف عضلات العضلة العاصرة للمريء السفلية (LES)، وحركة المريء، وإفراغ المعدة) يؤدي إلى مرض الارتجاع المعدي المريئي.</a:t>
            </a:r>
          </a:p>
          <a:p>
            <a:pPr xmlns:a="http://schemas.openxmlformats.org/drawingml/2006/main" algn="l" rtl="0">
              <a:bidi/>
            </a:pPr>
            <a:r xmlns:a="http://schemas.openxmlformats.org/drawingml/2006/main">
              <a:rPr lang="ar" sz="4400" dirty="0">
                <a:latin typeface="Times New Roman" pitchFamily="18" charset="0"/>
                <a:cs typeface="Times New Roman" pitchFamily="18" charset="0"/>
              </a:rPr>
              <a:t>قد يكون مرض الارتجاع المعدي المريئي مرضًا أوليًا أو مظهرًا من مظاهر اضطراب آخر.</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noFill/>
          </a:ln>
        </p:spPr>
        <p:txBody>
          <a:bodyPr/>
          <a:lstStyle/>
          <a:p>
            <a:pPr xmlns:a="http://schemas.openxmlformats.org/drawingml/2006/main" algn="ctr" rtl="0">
              <a:bidi/>
            </a:pPr>
            <a:r xmlns:a="http://schemas.openxmlformats.org/drawingml/2006/main">
              <a:rPr lang="ar" sz="6000" b="1" dirty="0">
                <a:solidFill>
                  <a:srgbClr val="C00000"/>
                </a:solidFill>
                <a:latin typeface="Times New Roman" pitchFamily="18" charset="0"/>
                <a:cs typeface="Times New Roman" pitchFamily="18" charset="0"/>
              </a:rPr>
              <a:t>أعراض مرض الارتجاع المعدي المريئي</a:t>
            </a:r>
          </a:p>
        </p:txBody>
      </p:sp>
      <p:sp>
        <p:nvSpPr>
          <p:cNvPr id="3" name="Content Placeholder 2"/>
          <p:cNvSpPr>
            <a:spLocks noGrp="1"/>
          </p:cNvSpPr>
          <p:nvPr>
            <p:ph idx="1"/>
          </p:nvPr>
        </p:nvSpPr>
        <p:spPr>
          <a:xfrm>
            <a:off x="0" y="1295400"/>
            <a:ext cx="11971606" cy="5562600"/>
          </a:xfrm>
        </p:spPr>
        <p:txBody>
          <a:bodyPr>
            <a:normAutofit/>
          </a:bodyPr>
          <a:lstStyle/>
          <a:p>
            <a:pPr xmlns:a="http://schemas.openxmlformats.org/drawingml/2006/main" lvl="0" algn="l" rtl="0" fontAlgn="t">
              <a:bidi/>
            </a:pPr>
            <a:r xmlns:a="http://schemas.openxmlformats.org/drawingml/2006/main">
              <a:rPr lang="ar" sz="4400" dirty="0">
                <a:latin typeface="Times New Roman" pitchFamily="18" charset="0"/>
                <a:cs typeface="Times New Roman" pitchFamily="18" charset="0"/>
              </a:rPr>
              <a:t>السعال والاختناق</a:t>
            </a:r>
          </a:p>
          <a:p>
            <a:pPr xmlns:a="http://schemas.openxmlformats.org/drawingml/2006/main" lvl="0" algn="l" rtl="0" fontAlgn="t">
              <a:bidi/>
            </a:pPr>
            <a:r xmlns:a="http://schemas.openxmlformats.org/drawingml/2006/main">
              <a:rPr lang="ar" sz="4400" dirty="0">
                <a:latin typeface="Times New Roman" pitchFamily="18" charset="0"/>
                <a:cs typeface="Times New Roman" pitchFamily="18" charset="0"/>
              </a:rPr>
              <a:t>انقطاع التنفس والصفير</a:t>
            </a:r>
          </a:p>
          <a:p>
            <a:pPr xmlns:a="http://schemas.openxmlformats.org/drawingml/2006/main" lvl="0" algn="l" rtl="0" fontAlgn="t">
              <a:bidi/>
            </a:pPr>
            <a:r xmlns:a="http://schemas.openxmlformats.org/drawingml/2006/main">
              <a:rPr lang="ar" sz="4400" dirty="0" err="1">
                <a:latin typeface="Times New Roman" pitchFamily="18" charset="0"/>
                <a:cs typeface="Times New Roman" pitchFamily="18" charset="0"/>
              </a:rPr>
              <a:t>التهاب رئوي</a:t>
            </a:r>
            <a:r xmlns:a="http://schemas.openxmlformats.org/drawingml/2006/main">
              <a:rPr lang="ar" sz="4400" dirty="0">
                <a:latin typeface="Times New Roman" pitchFamily="18" charset="0"/>
                <a:cs typeface="Times New Roman" pitchFamily="18" charset="0"/>
              </a:rPr>
              <a:t> </a:t>
            </a:r>
          </a:p>
          <a:p>
            <a:pPr xmlns:a="http://schemas.openxmlformats.org/drawingml/2006/main" lvl="0" algn="l" rtl="0" fontAlgn="t">
              <a:bidi/>
            </a:pPr>
            <a:r xmlns:a="http://schemas.openxmlformats.org/drawingml/2006/main">
              <a:rPr lang="ar" sz="4400" dirty="0">
                <a:latin typeface="Times New Roman" pitchFamily="18" charset="0"/>
                <a:cs typeface="Times New Roman" pitchFamily="18" charset="0"/>
              </a:rPr>
              <a:t>القيء غير الصفراوي المتكرر يشير إلى مرض الارتجاع المعدي المريئي</a:t>
            </a:r>
          </a:p>
          <a:p>
            <a:pPr xmlns:a="http://schemas.openxmlformats.org/drawingml/2006/main" lvl="0" algn="l" rtl="0" fontAlgn="t">
              <a:bidi/>
            </a:pPr>
            <a:r xmlns:a="http://schemas.openxmlformats.org/drawingml/2006/main">
              <a:rPr lang="ar" sz="4400" dirty="0">
                <a:latin typeface="Times New Roman" pitchFamily="18" charset="0"/>
                <a:cs typeface="Times New Roman" pitchFamily="18" charset="0"/>
              </a:rPr>
              <a:t>فقدان الوزن أو زيادة الوزن بشكل ضعيف</a:t>
            </a:r>
          </a:p>
          <a:p>
            <a:pPr xmlns:a="http://schemas.openxmlformats.org/drawingml/2006/main" lvl="0" algn="l" rtl="0" fontAlgn="t">
              <a:bidi/>
            </a:pPr>
            <a:r xmlns:a="http://schemas.openxmlformats.org/drawingml/2006/main">
              <a:rPr lang="ar" sz="4400" dirty="0">
                <a:latin typeface="Times New Roman" pitchFamily="18" charset="0"/>
                <a:cs typeface="Times New Roman" pitchFamily="18" charset="0"/>
              </a:rPr>
              <a:t>التهيج</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41945" cy="1214422"/>
          </a:xfrm>
          <a:solidFill>
            <a:schemeClr val="bg1">
              <a:alpha val="30000"/>
            </a:schemeClr>
          </a:solidFill>
          <a:ln>
            <a:solidFill>
              <a:schemeClr val="tx1">
                <a:lumMod val="95000"/>
                <a:lumOff val="5000"/>
              </a:schemeClr>
            </a:solidFill>
          </a:ln>
        </p:spPr>
        <p:txBody>
          <a:bodyPr>
            <a:noAutofit/>
          </a:bodyPr>
          <a:lstStyle/>
          <a:p>
            <a:pPr xmlns:a="http://schemas.openxmlformats.org/drawingml/2006/main" algn="ctr" rtl="0">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المختبر/الأشعة لمرض الارتجاع المعدي المريئي</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4422"/>
            <a:ext cx="12192000" cy="5776100"/>
          </a:xfrm>
        </p:spPr>
        <p:txBody>
          <a:bodyPr>
            <a:normAutofit fontScale="77500" lnSpcReduction="20000"/>
          </a:bodyPr>
          <a:lstStyle/>
          <a:p>
            <a:pPr xmlns:a="http://schemas.openxmlformats.org/drawingml/2006/main" rtl="0">
              <a:buFont typeface="Wingdings" panose="05000000000000000000" pitchFamily="2" charset="2"/>
              <a:buChar char="Ø"/>
              <a:bidi/>
            </a:pPr>
            <a:r xmlns:a="http://schemas.openxmlformats.org/drawingml/2006/main">
              <a:rPr lang="ar" sz="4600" dirty="0">
                <a:latin typeface="Times New Roman" pitchFamily="18" charset="0"/>
                <a:cs typeface="Times New Roman" pitchFamily="18" charset="0"/>
              </a:rPr>
              <a:t>يمكن أن تكون مستويات الشوارد غير الطبيعية هي العلامة الأولى لوجود مشكلة.</a:t>
            </a:r>
          </a:p>
          <a:p>
            <a:pPr xmlns:a="http://schemas.openxmlformats.org/drawingml/2006/main" rtl="0">
              <a:buFont typeface="Wingdings" panose="05000000000000000000" pitchFamily="2" charset="2"/>
              <a:buChar char="Ø"/>
              <a:bidi/>
            </a:pPr>
            <a:r xmlns:a="http://schemas.openxmlformats.org/drawingml/2006/main">
              <a:rPr lang="ar" sz="4600" dirty="0">
                <a:latin typeface="Times New Roman" pitchFamily="18" charset="0"/>
                <a:cs typeface="Times New Roman" pitchFamily="18" charset="0"/>
              </a:rPr>
              <a:t>قد يتم إجراء بلع الباريوم لتقييم حركة المريء</a:t>
            </a:r>
          </a:p>
          <a:p>
            <a:pPr xmlns:a="http://schemas.openxmlformats.org/drawingml/2006/main" algn="just" rtl="0">
              <a:lnSpc>
                <a:spcPct val="120000"/>
              </a:lnSpc>
              <a:buFont typeface="Wingdings" panose="05000000000000000000" pitchFamily="2" charset="2"/>
              <a:buChar char="Ø"/>
              <a:bidi/>
            </a:pPr>
            <a:r xmlns:a="http://schemas.openxmlformats.org/drawingml/2006/main">
              <a:rPr lang="ar" sz="4600" b="1" dirty="0">
                <a:solidFill>
                  <a:srgbClr val="C00000"/>
                </a:solidFill>
                <a:latin typeface="Times New Roman" pitchFamily="18" charset="0"/>
                <a:cs typeface="Times New Roman" pitchFamily="18" charset="0"/>
              </a:rPr>
              <a:t>اختبار درجة الحموضة </a:t>
            </a:r>
            <a:r xmlns:a="http://schemas.openxmlformats.org/drawingml/2006/main">
              <a:rPr lang="ar" sz="4600" dirty="0">
                <a:latin typeface="Times New Roman" pitchFamily="18" charset="0"/>
                <a:cs typeface="Times New Roman" pitchFamily="18" charset="0"/>
              </a:rPr>
              <a:t>هي أفضل اختبار متاح لتقييم الارتجاع المعدي المريئي. يتم إجراؤها بشكل مستمر لمدة تتراوح من 12 إلى 24 ساعة. يتم تغذية المريض بشكل طبيعي ويتم تسجيل الرضاعة أثناء الاختبار. تقيس هذه الدراسة عدد نوبات الارتجاع، وعدد النوبات التي تستمر لأكثر من 5 دقائق، ونسبة الوقت الذي تكون فيه درجة الحموضة أقل من 4. عندما تكون هذه المعلمات أعلى من المعدل الطبيعي، يتم تأكيد تشخيص الارتجاع المعدي المريئي.</a:t>
            </a:r>
          </a:p>
          <a:p>
            <a:pPr rtl="0"/>
            <a:endParaRPr lang="en-US" sz="4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4148" cy="1214422"/>
          </a:xfrm>
          <a:solidFill>
            <a:schemeClr val="bg1">
              <a:alpha val="30000"/>
            </a:schemeClr>
          </a:solidFill>
          <a:ln>
            <a:noFill/>
          </a:ln>
        </p:spPr>
        <p:txBody>
          <a:bodyPr>
            <a:noAutofit/>
          </a:bodyPr>
          <a:lstStyle/>
          <a:p>
            <a:pPr xmlns:a="http://schemas.openxmlformats.org/drawingml/2006/main" algn="ctr"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الإدارة الطبية لمرض الارتجاع المعدي المريئي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84148" cy="5457092"/>
          </a:xfrm>
        </p:spPr>
        <p:txBody>
          <a:bodyPr>
            <a:normAutofit fontScale="92500" lnSpcReduction="10000"/>
          </a:bodyPr>
          <a:lstStyle/>
          <a:p>
            <a:pPr xmlns:a="http://schemas.openxmlformats.org/drawingml/2006/main" algn="l" rtl="0">
              <a:buFont typeface="Wingdings" pitchFamily="2" charset="2"/>
              <a:buChar char="Ø"/>
              <a:bidi/>
            </a:pPr>
            <a:r xmlns:a="http://schemas.openxmlformats.org/drawingml/2006/main">
              <a:rPr lang="ar" sz="4400" dirty="0">
                <a:latin typeface="Times New Roman" pitchFamily="18" charset="0"/>
                <a:cs typeface="Times New Roman" pitchFamily="18" charset="0"/>
              </a:rPr>
              <a:t>الأدوية الأكثر استخدامًا لعلاج الارتجاع المعدي المريئي هي حاصرات H2 مثل رانيتيدين وسيميتيدين وفاموتيدين.</a:t>
            </a:r>
          </a:p>
          <a:p>
            <a:pPr xmlns:a="http://schemas.openxmlformats.org/drawingml/2006/main" algn="l" rtl="0">
              <a:buFont typeface="Wingdings" pitchFamily="2" charset="2"/>
              <a:buChar char="Ø"/>
              <a:bidi/>
            </a:pPr>
            <a:r xmlns:a="http://schemas.openxmlformats.org/drawingml/2006/main">
              <a:rPr lang="ar" sz="4400" dirty="0">
                <a:latin typeface="Times New Roman" pitchFamily="18" charset="0"/>
                <a:cs typeface="Times New Roman" pitchFamily="18" charset="0"/>
              </a:rPr>
              <a:t>يمكن إضافة الأدوية الحركية مثل ميتوكلوبراميد لتحسين إفراغ المعدة.</a:t>
            </a:r>
          </a:p>
          <a:p>
            <a:pPr xmlns:a="http://schemas.openxmlformats.org/drawingml/2006/main" algn="l" rtl="0">
              <a:buFont typeface="Wingdings" pitchFamily="2" charset="2"/>
              <a:buChar char="ü"/>
              <a:bidi/>
            </a:pPr>
            <a:r xmlns:a="http://schemas.openxmlformats.org/drawingml/2006/main">
              <a:rPr lang="ar" sz="4400" dirty="0">
                <a:latin typeface="Times New Roman" pitchFamily="18" charset="0"/>
                <a:cs typeface="Times New Roman" pitchFamily="18" charset="0"/>
              </a:rPr>
              <a:t>تعد التركيبات المكثفة من قبل الشركة المصنعة أو استخدام حبوب الأرز لتكثيف الرضعات والرضاعة المتكررة بكميات صغيرة من التدخلات الأكثر شيوعًا.</a:t>
            </a:r>
          </a:p>
          <a:p>
            <a:pPr xmlns:a="http://schemas.openxmlformats.org/drawingml/2006/main" algn="l" rtl="0">
              <a:buFont typeface="Wingdings" pitchFamily="2" charset="2"/>
              <a:buChar char="ü"/>
              <a:bidi/>
            </a:pPr>
            <a:r xmlns:a="http://schemas.openxmlformats.org/drawingml/2006/main">
              <a:rPr lang="ar" sz="4400" dirty="0">
                <a:latin typeface="Times New Roman" pitchFamily="18" charset="0"/>
                <a:cs typeface="Times New Roman" pitchFamily="18" charset="0"/>
              </a:rPr>
              <a:t>بشكل عام، تتم إضافة ملعقة كبيرة من الحبوب إلى 4-6 أونصات من حليب الثدي أو الحليب الصناعي.</a:t>
            </a:r>
          </a:p>
          <a:p>
            <a:pPr algn="l" rtl="0"/>
            <a:endParaRPr lang="en-US" sz="4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422"/>
          </a:xfrm>
          <a:solidFill>
            <a:schemeClr val="bg1">
              <a:alpha val="30000"/>
            </a:schemeClr>
          </a:solidFill>
          <a:ln>
            <a:solidFill>
              <a:schemeClr val="tx1">
                <a:lumMod val="95000"/>
                <a:lumOff val="5000"/>
              </a:schemeClr>
            </a:solidFill>
          </a:ln>
        </p:spPr>
        <p:txBody>
          <a:bodyPr>
            <a:normAutofit/>
          </a:bodyPr>
          <a:lstStyle/>
          <a:p>
            <a:pPr xmlns:a="http://schemas.openxmlformats.org/drawingml/2006/main" algn="ctr" rtl="0">
              <a:bidi/>
            </a:pPr>
            <a:r xmlns:a="http://schemas.openxmlformats.org/drawingml/2006/main">
              <a:rPr lang="ar" sz="5400" b="1">
                <a:solidFill>
                  <a:srgbClr val="C00000"/>
                </a:solidFill>
                <a:latin typeface="Times New Roman" pitchFamily="18" charset="0"/>
                <a:cs typeface="Times New Roman" pitchFamily="18" charset="0"/>
              </a:rPr>
              <a:t>إدارة التمريض لمرض الارتجاع المعدي المريئي</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46226" cy="5400822"/>
          </a:xfrm>
        </p:spPr>
        <p:txBody>
          <a:bodyPr>
            <a:noAutofit/>
          </a:bodyPr>
          <a:lstStyle/>
          <a:p>
            <a:pPr xmlns:a="http://schemas.openxmlformats.org/drawingml/2006/main" lvl="0" algn="l" rtl="0" fontAlgn="t">
              <a:bidi/>
            </a:pPr>
            <a:r xmlns:a="http://schemas.openxmlformats.org/drawingml/2006/main">
              <a:rPr lang="ar" sz="4000" dirty="0">
                <a:latin typeface="Times New Roman" pitchFamily="18" charset="0"/>
                <a:cs typeface="Times New Roman" pitchFamily="18" charset="0"/>
              </a:rPr>
              <a:t>ارفعي رأس السرير بمقدار 30 درجة، خاصة بعد مرور 30 دقيقة إلى ساعة من الرضاعة.</a:t>
            </a:r>
          </a:p>
          <a:p>
            <a:pPr xmlns:a="http://schemas.openxmlformats.org/drawingml/2006/main" lvl="0" algn="l" rtl="0" fontAlgn="t">
              <a:bidi/>
            </a:pPr>
            <a:r xmlns:a="http://schemas.openxmlformats.org/drawingml/2006/main">
              <a:rPr lang="ar" sz="4000" dirty="0">
                <a:latin typeface="Times New Roman" pitchFamily="18" charset="0"/>
                <a:cs typeface="Times New Roman" pitchFamily="18" charset="0"/>
              </a:rPr>
              <a:t>قم بشق الحلمة لتكبير الفتحة إذا لزم الأمر.</a:t>
            </a:r>
          </a:p>
          <a:p>
            <a:pPr xmlns:a="http://schemas.openxmlformats.org/drawingml/2006/main" lvl="0" algn="l" rtl="0" fontAlgn="t">
              <a:bidi/>
            </a:pPr>
            <a:r xmlns:a="http://schemas.openxmlformats.org/drawingml/2006/main">
              <a:rPr lang="ar" sz="4000" dirty="0">
                <a:latin typeface="Times New Roman" pitchFamily="18" charset="0"/>
                <a:cs typeface="Times New Roman" pitchFamily="18" charset="0"/>
              </a:rPr>
              <a:t>حدد وضعية الجلوس لتقليل الضغط داخل البطن.</a:t>
            </a:r>
          </a:p>
          <a:p>
            <a:pPr xmlns:a="http://schemas.openxmlformats.org/drawingml/2006/main" algn="l" rtl="0">
              <a:bidi/>
            </a:pPr>
            <a:r xmlns:a="http://schemas.openxmlformats.org/drawingml/2006/main">
              <a:rPr lang="ar" sz="4000" dirty="0">
                <a:latin typeface="Times New Roman" pitchFamily="18" charset="0"/>
                <a:cs typeface="Times New Roman" pitchFamily="18" charset="0"/>
              </a:rPr>
              <a:t>إعطاء الأدوية في الأوقات المناسبة</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ChangeArrowheads="1"/>
          </p:cNvSpPr>
          <p:nvPr/>
        </p:nvSpPr>
        <p:spPr bwMode="auto">
          <a:xfrm>
            <a:off x="0" y="172278"/>
            <a:ext cx="11979965" cy="831574"/>
          </a:xfrm>
          <a:prstGeom prst="rect">
            <a:avLst/>
          </a:prstGeom>
          <a:noFill/>
          <a:ln w="9525">
            <a:noFill/>
            <a:miter lim="800000"/>
            <a:headEnd/>
            <a:tailEnd/>
          </a:ln>
          <a:effectLst/>
        </p:spPr>
        <p:txBody>
          <a:bodyPr anchor="ctr"/>
          <a:lstStyle/>
          <a:p>
            <a:r xmlns:a="http://schemas.openxmlformats.org/drawingml/2006/main">
              <a:rPr lang="ar" sz="6600" b="1" dirty="0">
                <a:solidFill>
                  <a:srgbClr val="C00000"/>
                </a:solidFill>
                <a:latin typeface="Times New Roman" panose="02020603050405020304" pitchFamily="18" charset="0"/>
                <a:cs typeface="Times New Roman" panose="02020603050405020304" pitchFamily="18" charset="0"/>
              </a:rPr>
              <a:t>10) الأطفال المصابون بالإسهال</a:t>
            </a:r>
          </a:p>
        </p:txBody>
      </p:sp>
      <p:sp>
        <p:nvSpPr>
          <p:cNvPr id="246789" name="Rectangle 5"/>
          <p:cNvSpPr>
            <a:spLocks noChangeArrowheads="1"/>
          </p:cNvSpPr>
          <p:nvPr/>
        </p:nvSpPr>
        <p:spPr bwMode="auto">
          <a:xfrm>
            <a:off x="0" y="1126435"/>
            <a:ext cx="12192000" cy="5731565"/>
          </a:xfrm>
          <a:prstGeom prst="rect">
            <a:avLst/>
          </a:prstGeom>
          <a:noFill/>
          <a:ln w="9525">
            <a:noFill/>
            <a:miter lim="800000"/>
            <a:headEnd/>
            <a:tailEnd/>
          </a:ln>
          <a:effectLst/>
        </p:spPr>
        <p:txBody>
          <a:bodyPr/>
          <a:lstStyle/>
          <a:p>
            <a:pPr xmlns:a="http://schemas.openxmlformats.org/drawingml/2006/main" marL="457200" indent="-457200">
              <a:spcBef>
                <a:spcPct val="20000"/>
              </a:spcBef>
              <a:buClr>
                <a:srgbClr val="FF3300"/>
              </a:buClr>
              <a:buSzPct val="60000"/>
              <a:buFont typeface="Wingdings" panose="05000000000000000000" pitchFamily="2" charset="2"/>
              <a:buChar char="q"/>
              <a:bidi/>
            </a:pPr>
            <a:r xmlns:a="http://schemas.openxmlformats.org/drawingml/2006/main">
              <a:rPr lang="ar" sz="3200" dirty="0">
                <a:latin typeface="Times New Roman" pitchFamily="18" charset="0"/>
                <a:cs typeface="Times New Roman" pitchFamily="18" charset="0"/>
              </a:rPr>
              <a:t>زيادة في سيولة وحجم وتكرار البراز. في الرضع والأطفال، يمكن أن يسبب الإسهال الجفاف الخطير بسرعة إلى حد ما.</a:t>
            </a:r>
          </a:p>
          <a:p>
            <a:pPr xmlns:a="http://schemas.openxmlformats.org/drawingml/2006/main" marL="457200" indent="-457200">
              <a:spcBef>
                <a:spcPct val="20000"/>
              </a:spcBef>
              <a:buClr>
                <a:srgbClr val="FF3300"/>
              </a:buClr>
              <a:buSzPct val="60000"/>
              <a:buFont typeface="Wingdings" panose="05000000000000000000" pitchFamily="2" charset="2"/>
              <a:buChar char="q"/>
              <a:bidi/>
            </a:pPr>
            <a:r xmlns:a="http://schemas.openxmlformats.org/drawingml/2006/main">
              <a:rPr lang="ar" sz="3200" dirty="0">
                <a:latin typeface="Times New Roman" pitchFamily="18" charset="0"/>
                <a:cs typeface="Times New Roman" pitchFamily="18" charset="0"/>
              </a:rPr>
              <a:t>ثاني أكثر الأسباب شيوعاً للمرض والوفاة في جميع أنحاء العالم</a:t>
            </a:r>
          </a:p>
          <a:p>
            <a:pPr xmlns:a="http://schemas.openxmlformats.org/drawingml/2006/main" marL="457200" indent="-457200">
              <a:spcBef>
                <a:spcPct val="20000"/>
              </a:spcBef>
              <a:buClr>
                <a:srgbClr val="FF3300"/>
              </a:buClr>
              <a:buSzPct val="60000"/>
              <a:buFont typeface="Wingdings" panose="05000000000000000000" pitchFamily="2" charset="2"/>
              <a:buChar char="q"/>
              <a:bidi/>
            </a:pPr>
            <a:r xmlns:a="http://schemas.openxmlformats.org/drawingml/2006/main">
              <a:rPr lang="ar" sz="3200" b="1" dirty="0">
                <a:latin typeface="Times New Roman" panose="02020603050405020304" pitchFamily="18" charset="0"/>
                <a:cs typeface="Times New Roman" panose="02020603050405020304" pitchFamily="18" charset="0"/>
              </a:rPr>
              <a:t>أنواع الإسهال</a:t>
            </a:r>
          </a:p>
          <a:p>
            <a:pPr xmlns:a="http://schemas.openxmlformats.org/drawingml/2006/main" marL="571500" indent="-571500">
              <a:spcBef>
                <a:spcPct val="50000"/>
              </a:spcBef>
              <a:buClr>
                <a:srgbClr val="FF3300"/>
              </a:buClr>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الإسهال المائي الحاد: (80% من الحالات)</a:t>
            </a:r>
          </a:p>
          <a:p>
            <a:pPr xmlns:a="http://schemas.openxmlformats.org/drawingml/2006/main" marL="571500" indent="-571500">
              <a:spcBef>
                <a:spcPct val="50000"/>
              </a:spcBef>
              <a:buClr>
                <a:srgbClr val="FF3300"/>
              </a:buClr>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عدوى الزحار (10% من الحالات)</a:t>
            </a:r>
          </a:p>
          <a:p>
            <a:pPr xmlns:a="http://schemas.openxmlformats.org/drawingml/2006/main" marL="571500" indent="-571500">
              <a:spcBef>
                <a:spcPct val="50000"/>
              </a:spcBef>
              <a:buClr>
                <a:srgbClr val="FF3300"/>
              </a:buClr>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الإسهال المستمر: (10% من الحالات)</a:t>
            </a:r>
          </a:p>
          <a:p>
            <a:pPr marL="342900" indent="-342900">
              <a:lnSpc>
                <a:spcPct val="90000"/>
              </a:lnSpc>
              <a:spcBef>
                <a:spcPct val="20000"/>
              </a:spcBef>
              <a:buClr>
                <a:srgbClr val="FF3300"/>
              </a:buClr>
              <a:buSzPct val="60000"/>
            </a:pPr>
            <a:endParaRPr lang="en-US" sz="4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جراحة إصلاح الشفة الأرنبية:</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72208"/>
            <a:ext cx="12192000" cy="5585791"/>
          </a:xfrm>
        </p:spPr>
        <p:txBody>
          <a:bodyPr>
            <a:normAutofit/>
          </a:bodyPr>
          <a:lstStyle/>
          <a:p>
            <a:pPr xmlns:a="http://schemas.openxmlformats.org/drawingml/2006/main" lvl="0">
              <a:bidi/>
            </a:pPr>
            <a:r xmlns:a="http://schemas.openxmlformats.org/drawingml/2006/main">
              <a:rPr lang="ar" sz="4800" dirty="0">
                <a:latin typeface="Times New Roman" pitchFamily="18" charset="0"/>
                <a:cs typeface="Times New Roman" pitchFamily="18" charset="0"/>
              </a:rPr>
              <a:t>يتم ذلك في الأيام القليلة الأولى وحتى الشهر الأول </a:t>
            </a:r>
            <a:r xmlns:a="http://schemas.openxmlformats.org/drawingml/2006/main">
              <a:rPr lang="ar" sz="4800" baseline="30000" dirty="0">
                <a:latin typeface="Times New Roman" pitchFamily="18" charset="0"/>
                <a:cs typeface="Times New Roman" pitchFamily="18" charset="0"/>
              </a:rPr>
              <a:t>من </a:t>
            </a:r>
            <a:r xmlns:a="http://schemas.openxmlformats.org/drawingml/2006/main">
              <a:rPr lang="ar" sz="4800" dirty="0">
                <a:latin typeface="Times New Roman" pitchFamily="18" charset="0"/>
                <a:cs typeface="Times New Roman" pitchFamily="18" charset="0"/>
              </a:rPr>
              <a:t>العمر</a:t>
            </a:r>
          </a:p>
          <a:p>
            <a:pPr xmlns:a="http://schemas.openxmlformats.org/drawingml/2006/main" lvl="0">
              <a:bidi/>
            </a:pPr>
            <a:r xmlns:a="http://schemas.openxmlformats.org/drawingml/2006/main">
              <a:rPr lang="ar" sz="4800" dirty="0">
                <a:latin typeface="Times New Roman" pitchFamily="18" charset="0"/>
                <a:cs typeface="Times New Roman" pitchFamily="18" charset="0"/>
              </a:rPr>
              <a:t>جراحة التجميل مع خط خياطة متدرج.</a:t>
            </a:r>
          </a:p>
          <a:p>
            <a:pPr xmlns:a="http://schemas.openxmlformats.org/drawingml/2006/main" lvl="0">
              <a:bidi/>
            </a:pPr>
            <a:r xmlns:a="http://schemas.openxmlformats.org/drawingml/2006/main">
              <a:rPr lang="ar" sz="4800" dirty="0">
                <a:latin typeface="Times New Roman" pitchFamily="18" charset="0"/>
                <a:cs typeface="Times New Roman" pitchFamily="18" charset="0"/>
              </a:rPr>
              <a:t>غالبًا ما يكون على شكل حرف "Z" لتقليل الندبات.</a:t>
            </a:r>
          </a:p>
          <a:p>
            <a:r xmlns:a="http://schemas.openxmlformats.org/drawingml/2006/main">
              <a:rPr lang="ar" sz="4800" dirty="0">
                <a:latin typeface="Times New Roman" pitchFamily="18" charset="0"/>
                <a:cs typeface="Times New Roman" pitchFamily="18" charset="0"/>
              </a:rPr>
              <a:t>بعد الجراحة، </a:t>
            </a:r>
            <a:r xmlns:a="http://schemas.openxmlformats.org/drawingml/2006/main">
              <a:rPr lang="ar" sz="4800" b="1" dirty="0">
                <a:latin typeface="Times New Roman" pitchFamily="18" charset="0"/>
                <a:cs typeface="Times New Roman" pitchFamily="18" charset="0"/>
              </a:rPr>
              <a:t>يتم وضع شريط لوغان </a:t>
            </a:r>
            <a:r xmlns:a="http://schemas.openxmlformats.org/drawingml/2006/main">
              <a:rPr lang="ar" sz="4800" dirty="0">
                <a:latin typeface="Times New Roman" pitchFamily="18" charset="0"/>
                <a:cs typeface="Times New Roman" pitchFamily="18" charset="0"/>
              </a:rPr>
              <a:t>فوق فم الطفل لتقليل الضغط على خط الخياطة.</a:t>
            </a:r>
          </a:p>
          <a:p>
            <a:pPr lvl="0"/>
            <a:endParaRPr lang="en-US" sz="4800" dirty="0">
              <a:latin typeface="Times New Roman" pitchFamily="18" charset="0"/>
              <a:cs typeface="Times New Roman" pitchFamily="18" charset="0"/>
            </a:endParaRPr>
          </a:p>
          <a:p>
            <a:pPr algn="ctr">
              <a:buNone/>
            </a:pPr>
            <a:endParaRPr lang="en-US" sz="4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EB5F2F2-615A-414F-A619-0F8A3C59E744}"/>
              </a:ext>
            </a:extLst>
          </p:cNvPr>
          <p:cNvPicPr>
            <a:picLocks noChangeAspect="1"/>
          </p:cNvPicPr>
          <p:nvPr/>
        </p:nvPicPr>
        <p:blipFill>
          <a:blip r:embed="rId2"/>
          <a:stretch>
            <a:fillRect/>
          </a:stretch>
        </p:blipFill>
        <p:spPr>
          <a:xfrm>
            <a:off x="10051385" y="172277"/>
            <a:ext cx="1912015" cy="15854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274638"/>
            <a:ext cx="11662117" cy="1143000"/>
          </a:xfrm>
        </p:spPr>
        <p:txBody>
          <a:bodyPr>
            <a:no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أنواع الإسهال</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1" y="1417638"/>
            <a:ext cx="12079459" cy="5211762"/>
          </a:xfrm>
        </p:spPr>
        <p:txBody>
          <a:bodyPr>
            <a:normAutofit fontScale="85000" lnSpcReduction="10000"/>
          </a:bodyPr>
          <a:lstStyle/>
          <a:p>
            <a:pPr xmlns:a="http://schemas.openxmlformats.org/drawingml/2006/main">
              <a:lnSpc>
                <a:spcPct val="120000"/>
              </a:lnSpc>
              <a:buClr>
                <a:srgbClr val="FF3300"/>
              </a:buClr>
              <a:buSzPct val="60000"/>
              <a:buFont typeface="Wingdings" pitchFamily="2" charset="2"/>
              <a:buChar char="Ø"/>
              <a:bidi/>
            </a:pPr>
            <a:r xmlns:a="http://schemas.openxmlformats.org/drawingml/2006/main">
              <a:rPr lang="ar" sz="5600" dirty="0">
                <a:latin typeface="Times New Roman" pitchFamily="18" charset="0"/>
                <a:cs typeface="Times New Roman" pitchFamily="18" charset="0"/>
              </a:rPr>
              <a:t>الإسهال الحاد: قصير المدة (أقل من أسبوعين). بسبب التهاب المعدة والأمعاء، العدوى الجهازية، الارتباط بالمضادات الحيوية</a:t>
            </a:r>
          </a:p>
          <a:p>
            <a:pPr xmlns:a="http://schemas.openxmlformats.org/drawingml/2006/main">
              <a:lnSpc>
                <a:spcPct val="120000"/>
              </a:lnSpc>
              <a:buClr>
                <a:srgbClr val="FF3300"/>
              </a:buClr>
              <a:buSzPct val="60000"/>
              <a:buFont typeface="Wingdings" pitchFamily="2" charset="2"/>
              <a:buChar char="Ø"/>
              <a:bidi/>
            </a:pPr>
            <a:r xmlns:a="http://schemas.openxmlformats.org/drawingml/2006/main">
              <a:rPr lang="ar" sz="5600" dirty="0">
                <a:latin typeface="Times New Roman" pitchFamily="18" charset="0"/>
                <a:cs typeface="Times New Roman" pitchFamily="18" charset="0"/>
              </a:rPr>
              <a:t>الإسهال المزمن: 6 أسابيع أو أكثر بسبب العدوى اللاحقة، نقص الإنزيم، متلازمة القولون العصبي، عدم تحمل بروتين الحليب</a:t>
            </a:r>
          </a:p>
          <a:p>
            <a:pPr>
              <a:lnSpc>
                <a:spcPct val="90000"/>
              </a:lnSpc>
              <a:buClr>
                <a:srgbClr val="FF3300"/>
              </a:buClr>
              <a:buSzPct val="60000"/>
              <a:buFont typeface="Wingdings" pitchFamily="2" charset="2"/>
              <a:buChar char="Ø"/>
            </a:pPr>
            <a:endParaRPr lang="en-US" sz="60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182880"/>
            <a:ext cx="12023188" cy="6446520"/>
          </a:xfrm>
        </p:spPr>
        <p:txBody>
          <a:bodyPr>
            <a:noAutofit/>
          </a:bodyPr>
          <a:lstStyle/>
          <a:p>
            <a:pPr xmlns:a="http://schemas.openxmlformats.org/drawingml/2006/main" algn="ctr">
              <a:buNone/>
              <a:bidi/>
            </a:pPr>
            <a:r xmlns:a="http://schemas.openxmlformats.org/drawingml/2006/main">
              <a:rPr lang="ar" sz="4800" b="1" dirty="0">
                <a:solidFill>
                  <a:srgbClr val="C00000"/>
                </a:solidFill>
                <a:latin typeface="Times New Roman" pitchFamily="18" charset="0"/>
                <a:cs typeface="Times New Roman" pitchFamily="18" charset="0"/>
              </a:rPr>
              <a:t>الأسباب الشائعة للإسهال</a:t>
            </a:r>
            <a:endParaRPr xmlns:a="http://schemas.openxmlformats.org/drawingml/2006/main" lang="en-US" sz="4800" b="1" dirty="0">
              <a:latin typeface="Times New Roman" pitchFamily="18" charset="0"/>
              <a:cs typeface="Times New Roman" pitchFamily="18" charset="0"/>
            </a:endParaRPr>
          </a:p>
          <a:p>
            <a:pPr xmlns:a="http://schemas.openxmlformats.org/drawingml/2006/main">
              <a:buNone/>
              <a:bidi/>
            </a:pPr>
            <a:r xmlns:a="http://schemas.openxmlformats.org/drawingml/2006/main">
              <a:rPr lang="ar" sz="3600" dirty="0">
                <a:latin typeface="Times New Roman" pitchFamily="18" charset="0"/>
                <a:cs typeface="Times New Roman" pitchFamily="18" charset="0"/>
              </a:rPr>
              <a:t>1- السبب الأكثر شيوعا للإسهال هو التهاب المعدة والأمعاء الفيروسي</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2- التسمم الغذائي..</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3-الأدوية وخاصة المضادات الحيوية والملينات المحتوية على المغنيسيوم والعلاج الكيميائي لعلاج السرطان</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4-يمكن أن تؤدي الحالات الطبية التالية أيضًا إلى الإسهال:</a:t>
            </a:r>
          </a:p>
          <a:p>
            <a:pPr xmlns:a="http://schemas.openxmlformats.org/drawingml/2006/main" algn="ctr">
              <a:buNone/>
              <a:bidi/>
            </a:pPr>
            <a:r xmlns:a="http://schemas.openxmlformats.org/drawingml/2006/main">
              <a:rPr lang="ar" sz="3600" dirty="0">
                <a:latin typeface="Times New Roman" pitchFamily="18" charset="0"/>
                <a:cs typeface="Times New Roman" pitchFamily="18" charset="0"/>
              </a:rPr>
              <a:t>أ) مرض الاضطرابات الهضمية</a:t>
            </a:r>
          </a:p>
          <a:p>
            <a:pPr xmlns:a="http://schemas.openxmlformats.org/drawingml/2006/main" algn="ctr">
              <a:buNone/>
              <a:bidi/>
            </a:pPr>
            <a:r xmlns:a="http://schemas.openxmlformats.org/drawingml/2006/main">
              <a:rPr lang="ar" sz="3600" dirty="0">
                <a:latin typeface="Times New Roman" pitchFamily="18" charset="0"/>
                <a:cs typeface="Times New Roman" pitchFamily="18" charset="0"/>
              </a:rPr>
              <a:t>ب) أمراض الأمعاء الالتهابية</a:t>
            </a:r>
          </a:p>
          <a:p>
            <a:pPr xmlns:a="http://schemas.openxmlformats.org/drawingml/2006/main" algn="ctr">
              <a:buNone/>
              <a:bidi/>
            </a:pPr>
            <a:r xmlns:a="http://schemas.openxmlformats.org/drawingml/2006/main">
              <a:rPr lang="ar" sz="3600" dirty="0">
                <a:latin typeface="Times New Roman" pitchFamily="18" charset="0"/>
                <a:cs typeface="Times New Roman" pitchFamily="18" charset="0"/>
              </a:rPr>
              <a:t>ج) متلازمة القولون العصبي</a:t>
            </a:r>
          </a:p>
          <a:p>
            <a:pPr xmlns:a="http://schemas.openxmlformats.org/drawingml/2006/main" algn="ctr">
              <a:buNone/>
              <a:bidi/>
            </a:pPr>
            <a:r xmlns:a="http://schemas.openxmlformats.org/drawingml/2006/main">
              <a:rPr lang="ar" sz="3600" dirty="0">
                <a:latin typeface="Times New Roman" pitchFamily="18" charset="0"/>
                <a:cs typeface="Times New Roman" pitchFamily="18" charset="0"/>
              </a:rPr>
              <a:t>د) متلازمات سوء الامتصاص مثل عدم تحمل اللاكتوز</a:t>
            </a:r>
          </a:p>
          <a:p>
            <a:pPr>
              <a:buNone/>
            </a:pPr>
            <a:endParaRPr lang="en-US" sz="5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400"/>
            <a:ext cx="12046227" cy="6705600"/>
          </a:xfrm>
        </p:spPr>
        <p:txBody>
          <a:bodyPr>
            <a:normAutofit/>
          </a:bodyPr>
          <a:lstStyle/>
          <a:p>
            <a:pPr xmlns:a="http://schemas.openxmlformats.org/drawingml/2006/main" algn="ctr">
              <a:buNone/>
              <a:bidi/>
            </a:pPr>
            <a:r xmlns:a="http://schemas.openxmlformats.org/drawingml/2006/main">
              <a:rPr lang="ar" sz="5400" b="1" dirty="0">
                <a:solidFill>
                  <a:srgbClr val="C00000"/>
                </a:solidFill>
                <a:latin typeface="Times New Roman" pitchFamily="18" charset="0"/>
                <a:cs typeface="Times New Roman" pitchFamily="18" charset="0"/>
              </a:rPr>
              <a:t>الرعاية المنزلية والعلاج</a:t>
            </a:r>
          </a:p>
          <a:p>
            <a:r xmlns:a="http://schemas.openxmlformats.org/drawingml/2006/main">
              <a:rPr lang="ar" sz="5400" dirty="0">
                <a:latin typeface="Times New Roman" pitchFamily="18" charset="0"/>
                <a:cs typeface="Times New Roman" pitchFamily="18" charset="0"/>
              </a:rPr>
              <a:t>اشرب الكثير من السوائل لتجنب الإصابة بالجفاف. ابدأ بجرعات من أي سائل</a:t>
            </a:r>
          </a:p>
          <a:p>
            <a:r xmlns:a="http://schemas.openxmlformats.org/drawingml/2006/main">
              <a:rPr lang="ar" sz="5400" dirty="0">
                <a:latin typeface="Times New Roman" pitchFamily="18" charset="0"/>
                <a:cs typeface="Times New Roman" pitchFamily="18" charset="0"/>
              </a:rPr>
              <a:t>يمكن للأطعمة مثل الأرز والخبز المحمص الجاف والموز أن تساعد في بعض الأحيان في علاج الإسهال.</a:t>
            </a:r>
          </a:p>
          <a:p>
            <a:r xmlns:a="http://schemas.openxmlformats.org/drawingml/2006/main">
              <a:rPr lang="ar" sz="5400" dirty="0">
                <a:latin typeface="Times New Roman" pitchFamily="18" charset="0"/>
                <a:cs typeface="Times New Roman" pitchFamily="18" charset="0"/>
              </a:rPr>
              <a:t>أدوية </a:t>
            </a:r>
            <a:r xmlns:a="http://schemas.openxmlformats.org/drawingml/2006/main">
              <a:rPr lang="ar" sz="5400" dirty="0" err="1">
                <a:latin typeface="Times New Roman" pitchFamily="18" charset="0"/>
                <a:cs typeface="Times New Roman" pitchFamily="18" charset="0"/>
              </a:rPr>
              <a:t>الإسهال </a:t>
            </a:r>
            <a:r xmlns:a="http://schemas.openxmlformats.org/drawingml/2006/main">
              <a:rPr lang="ar" sz="5400" dirty="0">
                <a:latin typeface="Times New Roman" pitchFamily="18" charset="0"/>
                <a:cs typeface="Times New Roman" pitchFamily="18" charset="0"/>
              </a:rPr>
              <a:t>المتاحة دون وصفة طبية</a:t>
            </a:r>
          </a:p>
          <a:p>
            <a:r xmlns:a="http://schemas.openxmlformats.org/drawingml/2006/main">
              <a:rPr lang="ar" sz="5400" dirty="0">
                <a:latin typeface="Times New Roman" pitchFamily="18" charset="0"/>
                <a:cs typeface="Times New Roman" pitchFamily="18" charset="0"/>
              </a:rPr>
              <a:t>احصل على الراحة.</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0" y="126609"/>
            <a:ext cx="12192000" cy="6731391"/>
          </a:xfrm>
        </p:spPr>
        <p:txBody>
          <a:bodyPr>
            <a:normAutofit fontScale="70000" lnSpcReduction="20000"/>
          </a:bodyPr>
          <a:lstStyle/>
          <a:p>
            <a:pPr xmlns:a="http://schemas.openxmlformats.org/drawingml/2006/main" marL="0" indent="0" algn="ctr" eaLnBrk="1" hangingPunct="1">
              <a:buNone/>
              <a:bidi/>
            </a:pPr>
            <a:r xmlns:a="http://schemas.openxmlformats.org/drawingml/2006/main">
              <a:rPr lang="ar" sz="8800" b="1" dirty="0">
                <a:solidFill>
                  <a:srgbClr val="C00000"/>
                </a:solidFill>
                <a:latin typeface="Times New Roman" pitchFamily="18" charset="0"/>
                <a:cs typeface="Times New Roman" pitchFamily="18" charset="0"/>
              </a:rPr>
              <a:t>العلاجات</a:t>
            </a:r>
            <a:r xmlns:a="http://schemas.openxmlformats.org/drawingml/2006/main">
              <a:rPr lang="ar" sz="4000" dirty="0">
                <a:latin typeface="Times New Roman" pitchFamily="18" charset="0"/>
                <a:cs typeface="Times New Roman" pitchFamily="18" charset="0"/>
              </a:rPr>
              <a:t> </a:t>
            </a:r>
          </a:p>
          <a:p>
            <a:pPr xmlns:a="http://schemas.openxmlformats.org/drawingml/2006/main" eaLnBrk="1" hangingPunct="1">
              <a:lnSpc>
                <a:spcPct val="120000"/>
              </a:lnSpc>
              <a:bidi/>
            </a:pPr>
            <a:r xmlns:a="http://schemas.openxmlformats.org/drawingml/2006/main">
              <a:rPr lang="ar" sz="4500" dirty="0">
                <a:latin typeface="Times New Roman" pitchFamily="18" charset="0"/>
                <a:cs typeface="Times New Roman" pitchFamily="18" charset="0"/>
              </a:rPr>
              <a:t>يمكن إعطاء المضادات الحيوية أو الأدوية المضادة للفيروسات للأطفال الصغار جدًا أو الأطفال الذين يعانون من ضعف في جهاز المناعة</a:t>
            </a:r>
          </a:p>
          <a:p>
            <a:pPr xmlns:a="http://schemas.openxmlformats.org/drawingml/2006/main" eaLnBrk="1" hangingPunct="1">
              <a:lnSpc>
                <a:spcPct val="120000"/>
              </a:lnSpc>
              <a:bidi/>
            </a:pPr>
            <a:r xmlns:a="http://schemas.openxmlformats.org/drawingml/2006/main">
              <a:rPr lang="ar" sz="4500" dirty="0">
                <a:latin typeface="Times New Roman" pitchFamily="18" charset="0"/>
                <a:cs typeface="Times New Roman" pitchFamily="18" charset="0"/>
              </a:rPr>
              <a:t>في حالة العدوى الطفيلية - عادة ما يتم إعطاء الأدوية المضادة للطفيليات</a:t>
            </a:r>
          </a:p>
          <a:p>
            <a:pPr xmlns:a="http://schemas.openxmlformats.org/drawingml/2006/main" marL="342900" indent="-342900">
              <a:lnSpc>
                <a:spcPct val="120000"/>
              </a:lnSpc>
              <a:spcBef>
                <a:spcPct val="20000"/>
              </a:spcBef>
              <a:buFontTx/>
              <a:buChar char="•"/>
              <a:bidi/>
            </a:pPr>
            <a:r xmlns:a="http://schemas.openxmlformats.org/drawingml/2006/main">
              <a:rPr lang="ar" sz="4500" dirty="0">
                <a:latin typeface="Times New Roman" pitchFamily="18" charset="0"/>
                <a:cs typeface="Times New Roman" pitchFamily="18" charset="0"/>
              </a:rPr>
              <a:t>محاليل الإماهة </a:t>
            </a:r>
            <a:r xmlns:a="http://schemas.openxmlformats.org/drawingml/2006/main">
              <a:rPr lang="ar" sz="4500" dirty="0">
                <a:solidFill>
                  <a:schemeClr val="tx1">
                    <a:lumMod val="95000"/>
                    <a:lumOff val="5000"/>
                  </a:schemeClr>
                </a:solidFill>
                <a:latin typeface="Times New Roman" pitchFamily="18" charset="0"/>
                <a:cs typeface="Times New Roman" pitchFamily="18" charset="0"/>
              </a:rPr>
              <a:t>الفموية ( </a:t>
            </a:r>
            <a:r xmlns:a="http://schemas.openxmlformats.org/drawingml/2006/main">
              <a:rPr lang="ar" sz="4500" dirty="0">
                <a:latin typeface="Times New Roman" pitchFamily="18" charset="0"/>
                <a:cs typeface="Times New Roman" pitchFamily="18" charset="0"/>
              </a:rPr>
              <a:t>ORS ): تحتوي على </a:t>
            </a:r>
            <a:r xmlns:a="http://schemas.openxmlformats.org/drawingml/2006/main">
              <a:rPr lang="ar" sz="4500" dirty="0">
                <a:solidFill>
                  <a:schemeClr val="tx1">
                    <a:lumMod val="95000"/>
                    <a:lumOff val="5000"/>
                  </a:schemeClr>
                </a:solidFill>
                <a:latin typeface="Times New Roman" pitchFamily="18" charset="0"/>
                <a:cs typeface="Times New Roman" pitchFamily="18" charset="0"/>
              </a:rPr>
              <a:t>الكربوهيدرات </a:t>
            </a:r>
            <a:r xmlns:a="http://schemas.openxmlformats.org/drawingml/2006/main">
              <a:rPr lang="ar" sz="4500" dirty="0">
                <a:latin typeface="Times New Roman" pitchFamily="18" charset="0"/>
                <a:cs typeface="Times New Roman" pitchFamily="18" charset="0"/>
              </a:rPr>
              <a:t>(الجلوكوز أو شراب الأرز) </a:t>
            </a:r>
            <a:r xmlns:a="http://schemas.openxmlformats.org/drawingml/2006/main">
              <a:rPr lang="ar" sz="4500" dirty="0">
                <a:solidFill>
                  <a:schemeClr val="tx1">
                    <a:lumMod val="95000"/>
                    <a:lumOff val="5000"/>
                  </a:schemeClr>
                </a:solidFill>
                <a:latin typeface="Times New Roman" pitchFamily="18" charset="0"/>
                <a:cs typeface="Times New Roman" pitchFamily="18" charset="0"/>
              </a:rPr>
              <a:t>والشوارد </a:t>
            </a:r>
            <a:r xmlns:a="http://schemas.openxmlformats.org/drawingml/2006/main">
              <a:rPr lang="ar" sz="4500" dirty="0">
                <a:latin typeface="Times New Roman" pitchFamily="18" charset="0"/>
                <a:cs typeface="Times New Roman" pitchFamily="18" charset="0"/>
              </a:rPr>
              <a:t>(Na، K، Cl، سترات، </a:t>
            </a:r>
            <a:r xmlns:a="http://schemas.openxmlformats.org/drawingml/2006/main">
              <a:rPr lang="ar" sz="4500" baseline="-25000" dirty="0">
                <a:latin typeface="Times New Roman" pitchFamily="18" charset="0"/>
                <a:cs typeface="Times New Roman" pitchFamily="18" charset="0"/>
              </a:rPr>
              <a:t>HCO3- </a:t>
            </a:r>
            <a:r xmlns:a="http://schemas.openxmlformats.org/drawingml/2006/main">
              <a:rPr lang="ar" sz="4500" baseline="30000" dirty="0">
                <a:latin typeface="Times New Roman" pitchFamily="18" charset="0"/>
                <a:cs typeface="Times New Roman" pitchFamily="18" charset="0"/>
              </a:rPr>
              <a:t>)</a:t>
            </a:r>
          </a:p>
          <a:p>
            <a:pPr xmlns:a="http://schemas.openxmlformats.org/drawingml/2006/main" marL="0" indent="0">
              <a:lnSpc>
                <a:spcPct val="120000"/>
              </a:lnSpc>
              <a:spcBef>
                <a:spcPct val="20000"/>
              </a:spcBef>
              <a:buNone/>
              <a:bidi/>
            </a:pPr>
            <a:r xmlns:a="http://schemas.openxmlformats.org/drawingml/2006/main">
              <a:rPr lang="ar" sz="4500" b="1" dirty="0">
                <a:solidFill>
                  <a:srgbClr val="C00000"/>
                </a:solidFill>
                <a:latin typeface="Times New Roman" pitchFamily="18" charset="0"/>
                <a:cs typeface="Times New Roman" pitchFamily="18" charset="0"/>
              </a:rPr>
              <a:t>الرضع والأطفال</a:t>
            </a:r>
          </a:p>
          <a:p>
            <a:pPr xmlns:a="http://schemas.openxmlformats.org/drawingml/2006/main">
              <a:lnSpc>
                <a:spcPct val="120000"/>
              </a:lnSpc>
              <a:spcBef>
                <a:spcPct val="20000"/>
              </a:spcBef>
              <a:buFont typeface="Wingdings" panose="05000000000000000000" pitchFamily="2" charset="2"/>
              <a:buChar char="ü"/>
              <a:bidi/>
            </a:pPr>
            <a:r xmlns:a="http://schemas.openxmlformats.org/drawingml/2006/main">
              <a:rPr lang="ar" sz="4500" dirty="0">
                <a:latin typeface="Times New Roman" pitchFamily="18" charset="0"/>
                <a:cs typeface="Times New Roman" pitchFamily="18" charset="0"/>
              </a:rPr>
              <a:t>الأطفال الذين يعانون من الجفاف الخفيف – محلول معالجة الجفاف عن طريق الفم في المنزل</a:t>
            </a:r>
          </a:p>
          <a:p>
            <a:pPr xmlns:a="http://schemas.openxmlformats.org/drawingml/2006/main">
              <a:lnSpc>
                <a:spcPct val="120000"/>
              </a:lnSpc>
              <a:spcBef>
                <a:spcPct val="20000"/>
              </a:spcBef>
              <a:buFont typeface="Wingdings" panose="05000000000000000000" pitchFamily="2" charset="2"/>
              <a:buChar char="ü"/>
              <a:bidi/>
            </a:pPr>
            <a:r xmlns:a="http://schemas.openxmlformats.org/drawingml/2006/main">
              <a:rPr lang="ar" sz="4500" dirty="0">
                <a:latin typeface="Times New Roman" pitchFamily="18" charset="0"/>
                <a:cs typeface="Times New Roman" pitchFamily="18" charset="0"/>
              </a:rPr>
              <a:t>الأطفال الذين يعانون من الجفاف المتوسط إلى الشديد، السوائل الوريدية في المستشفى</a:t>
            </a:r>
          </a:p>
          <a:p>
            <a:pPr xmlns:a="http://schemas.openxmlformats.org/drawingml/2006/main">
              <a:lnSpc>
                <a:spcPct val="120000"/>
              </a:lnSpc>
              <a:spcBef>
                <a:spcPct val="20000"/>
              </a:spcBef>
              <a:buFont typeface="Wingdings" panose="05000000000000000000" pitchFamily="2" charset="2"/>
              <a:buChar char="ü"/>
              <a:bidi/>
            </a:pPr>
            <a:r xmlns:a="http://schemas.openxmlformats.org/drawingml/2006/main">
              <a:rPr lang="ar" sz="4500" dirty="0">
                <a:latin typeface="Times New Roman" pitchFamily="18" charset="0"/>
                <a:cs typeface="Times New Roman" pitchFamily="18" charset="0"/>
              </a:rPr>
              <a:t>تجنب المنتجات التي تحتوي على الكافيين واللاكتوز</a:t>
            </a:r>
          </a:p>
          <a:p>
            <a:pPr eaLnBrk="1" hangingPunct="1"/>
            <a:endParaRPr lang="en-US" sz="4000" dirty="0">
              <a:latin typeface="Times New Roman" pitchFamily="18" charset="0"/>
              <a:cs typeface="Times New Roman" pitchFamily="18" charset="0"/>
            </a:endParaRPr>
          </a:p>
        </p:txBody>
      </p:sp>
      <p:sp>
        <p:nvSpPr>
          <p:cNvPr id="130052" name="Rectangle 4"/>
          <p:cNvSpPr>
            <a:spLocks noChangeArrowheads="1"/>
          </p:cNvSpPr>
          <p:nvPr/>
        </p:nvSpPr>
        <p:spPr bwMode="auto">
          <a:xfrm>
            <a:off x="1524000" y="274638"/>
            <a:ext cx="9144000" cy="944562"/>
          </a:xfrm>
          <a:prstGeom prst="rect">
            <a:avLst/>
          </a:prstGeom>
          <a:noFill/>
          <a:ln w="9525">
            <a:noFill/>
            <a:miter lim="800000"/>
            <a:headEnd/>
            <a:tailEnd/>
          </a:ln>
          <a:effectLst>
            <a:outerShdw dist="35921" dir="2700000" algn="ctr" rotWithShape="0">
              <a:srgbClr val="FFFF00"/>
            </a:outerShdw>
          </a:effectLst>
        </p:spPr>
        <p:txBody>
          <a:bodyPr anchor="ctr"/>
          <a:lstStyle/>
          <a:p>
            <a:pPr algn="ctr">
              <a:defRPr/>
            </a:pPr>
            <a:endParaRPr lang="en-US" sz="4000" b="1" dirty="0">
              <a:solidFill>
                <a:srgbClr val="FF0000"/>
              </a:solidFill>
              <a:effectLst>
                <a:outerShdw blurRad="38100" dist="38100" dir="2700000" algn="tl">
                  <a:srgbClr val="00000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animEffect transition="in" filter="box(in)">
                                      <p:cBhvr>
                                        <p:cTn id="11" dur="1000"/>
                                        <p:tgtEl>
                                          <p:spTgt spid="130051">
                                            <p:txEl>
                                              <p:pRg st="0" end="0"/>
                                            </p:txEl>
                                          </p:spTgt>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30051">
                                            <p:txEl>
                                              <p:pRg st="1" end="1"/>
                                            </p:txEl>
                                          </p:spTgt>
                                        </p:tgtEl>
                                        <p:attrNameLst>
                                          <p:attrName>style.visibility</p:attrName>
                                        </p:attrNameLst>
                                      </p:cBhvr>
                                      <p:to>
                                        <p:strVal val="visible"/>
                                      </p:to>
                                    </p:set>
                                    <p:animEffect transition="in" filter="box(in)">
                                      <p:cBhvr>
                                        <p:cTn id="15" dur="1000"/>
                                        <p:tgtEl>
                                          <p:spTgt spid="130051">
                                            <p:txEl>
                                              <p:pRg st="1" end="1"/>
                                            </p:txEl>
                                          </p:spTgt>
                                        </p:tgtEl>
                                      </p:cBhvr>
                                    </p:animEffect>
                                  </p:child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Effect transition="in" filter="box(in)">
                                      <p:cBhvr>
                                        <p:cTn id="19" dur="1000"/>
                                        <p:tgtEl>
                                          <p:spTgt spid="1300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0051">
                                            <p:txEl>
                                              <p:pRg st="3" end="3"/>
                                            </p:txEl>
                                          </p:spTgt>
                                        </p:tgtEl>
                                        <p:attrNameLst>
                                          <p:attrName>style.visibility</p:attrName>
                                        </p:attrNameLst>
                                      </p:cBhvr>
                                      <p:to>
                                        <p:strVal val="visible"/>
                                      </p:to>
                                    </p:set>
                                    <p:animEffect transition="in" filter="box(in)">
                                      <p:cBhvr>
                                        <p:cTn id="24" dur="1000"/>
                                        <p:tgtEl>
                                          <p:spTgt spid="13005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0051">
                                            <p:txEl>
                                              <p:pRg st="4" end="4"/>
                                            </p:txEl>
                                          </p:spTgt>
                                        </p:tgtEl>
                                        <p:attrNameLst>
                                          <p:attrName>style.visibility</p:attrName>
                                        </p:attrNameLst>
                                      </p:cBhvr>
                                      <p:to>
                                        <p:strVal val="visible"/>
                                      </p:to>
                                    </p:set>
                                    <p:animEffect transition="in" filter="box(in)">
                                      <p:cBhvr>
                                        <p:cTn id="29" dur="1000"/>
                                        <p:tgtEl>
                                          <p:spTgt spid="13005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0051">
                                            <p:txEl>
                                              <p:pRg st="5" end="5"/>
                                            </p:txEl>
                                          </p:spTgt>
                                        </p:tgtEl>
                                        <p:attrNameLst>
                                          <p:attrName>style.visibility</p:attrName>
                                        </p:attrNameLst>
                                      </p:cBhvr>
                                      <p:to>
                                        <p:strVal val="visible"/>
                                      </p:to>
                                    </p:set>
                                    <p:animEffect transition="in" filter="box(in)">
                                      <p:cBhvr>
                                        <p:cTn id="34" dur="1000"/>
                                        <p:tgtEl>
                                          <p:spTgt spid="13005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0051">
                                            <p:txEl>
                                              <p:pRg st="6" end="6"/>
                                            </p:txEl>
                                          </p:spTgt>
                                        </p:tgtEl>
                                        <p:attrNameLst>
                                          <p:attrName>style.visibility</p:attrName>
                                        </p:attrNameLst>
                                      </p:cBhvr>
                                      <p:to>
                                        <p:strVal val="visible"/>
                                      </p:to>
                                    </p:set>
                                    <p:animEffect transition="in" filter="box(in)">
                                      <p:cBhvr>
                                        <p:cTn id="39" dur="1000"/>
                                        <p:tgtEl>
                                          <p:spTgt spid="13005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0051">
                                            <p:txEl>
                                              <p:pRg st="7" end="7"/>
                                            </p:txEl>
                                          </p:spTgt>
                                        </p:tgtEl>
                                        <p:attrNameLst>
                                          <p:attrName>style.visibility</p:attrName>
                                        </p:attrNameLst>
                                      </p:cBhvr>
                                      <p:to>
                                        <p:strVal val="visible"/>
                                      </p:to>
                                    </p:set>
                                    <p:animEffect transition="in" filter="box(in)">
                                      <p:cBhvr>
                                        <p:cTn id="44" dur="1000"/>
                                        <p:tgtEl>
                                          <p:spTgt spid="130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1015" y="112543"/>
            <a:ext cx="11142785" cy="1578146"/>
          </a:xfrm>
          <a:effectLst>
            <a:outerShdw dist="35921" dir="2700000" algn="ctr" rotWithShape="0">
              <a:srgbClr val="FFFF00"/>
            </a:outerShdw>
          </a:effectLst>
        </p:spPr>
        <p:txBody>
          <a:bodyPr>
            <a:normAutofit/>
          </a:bodyPr>
          <a:lstStyle/>
          <a:p>
            <a:pPr xmlns:a="http://schemas.openxmlformats.org/drawingml/2006/main" algn="ctr" eaLnBrk="1" hangingPunct="1">
              <a:bidi/>
            </a:pPr>
            <a:r xmlns:a="http://schemas.openxmlformats.org/drawingml/2006/main">
              <a:rPr lang="ar" sz="7200" b="1" dirty="0">
                <a:solidFill>
                  <a:srgbClr val="C00000"/>
                </a:solidFill>
                <a:latin typeface="Times New Roman" panose="02020603050405020304" pitchFamily="18" charset="0"/>
                <a:cs typeface="Times New Roman" panose="02020603050405020304" pitchFamily="18" charset="0"/>
              </a:rPr>
              <a:t>وقاية</a:t>
            </a:r>
            <a:r xmlns:a="http://schemas.openxmlformats.org/drawingml/2006/main">
              <a:rPr lang="ar" sz="4000" b="1" dirty="0">
                <a:solidFill>
                  <a:srgbClr val="FF0000"/>
                </a:solidFill>
                <a:effectLst>
                  <a:outerShdw blurRad="38100" dist="38100" dir="2700000" algn="tl">
                    <a:srgbClr val="000000"/>
                  </a:outerShdw>
                </a:effectLst>
              </a:rPr>
              <a:t> </a:t>
            </a:r>
          </a:p>
        </p:txBody>
      </p:sp>
      <p:sp>
        <p:nvSpPr>
          <p:cNvPr id="22531" name="Content Placeholder 2"/>
          <p:cNvSpPr>
            <a:spLocks noGrp="1"/>
          </p:cNvSpPr>
          <p:nvPr>
            <p:ph idx="1"/>
          </p:nvPr>
        </p:nvSpPr>
        <p:spPr>
          <a:xfrm>
            <a:off x="-1" y="1600200"/>
            <a:ext cx="12192001" cy="5257800"/>
          </a:xfrm>
        </p:spPr>
        <p:txBody>
          <a:bodyPr>
            <a:normAutofit/>
          </a:bodyPr>
          <a:lstStyle/>
          <a:p>
            <a:pPr xmlns:a="http://schemas.openxmlformats.org/drawingml/2006/main" eaLnBrk="1" hangingPunct="1">
              <a:bidi/>
            </a:pPr>
            <a:r xmlns:a="http://schemas.openxmlformats.org/drawingml/2006/main">
              <a:rPr lang="ar" sz="3600" dirty="0">
                <a:latin typeface="Times New Roman" pitchFamily="18" charset="0"/>
                <a:cs typeface="Times New Roman" pitchFamily="18" charset="0"/>
              </a:rPr>
              <a:t>غسل اليدين</a:t>
            </a:r>
          </a:p>
          <a:p>
            <a:r xmlns:a="http://schemas.openxmlformats.org/drawingml/2006/main">
              <a:rPr lang="ar" sz="3600" dirty="0">
                <a:latin typeface="Times New Roman" pitchFamily="18" charset="0"/>
                <a:cs typeface="Times New Roman" pitchFamily="18" charset="0"/>
              </a:rPr>
              <a:t>استخدم أدوات نظيفة عند تناول الطعام وتحضيره.</a:t>
            </a:r>
          </a:p>
          <a:p>
            <a:r xmlns:a="http://schemas.openxmlformats.org/drawingml/2006/main">
              <a:rPr lang="ar" sz="3600" dirty="0">
                <a:latin typeface="Times New Roman" pitchFamily="18" charset="0"/>
                <a:cs typeface="Times New Roman" pitchFamily="18" charset="0"/>
              </a:rPr>
              <a:t>قم بتغطية الأطعمة أو وضعها في الثلاجة لمنع التلوث.</a:t>
            </a:r>
          </a:p>
          <a:p>
            <a:r xmlns:a="http://schemas.openxmlformats.org/drawingml/2006/main">
              <a:rPr lang="ar" sz="3600" dirty="0">
                <a:latin typeface="Times New Roman" pitchFamily="18" charset="0"/>
                <a:cs typeface="Times New Roman" pitchFamily="18" charset="0"/>
              </a:rPr>
              <a:t>علّم الأطفال عدم وضع الأشياء في أفواههم.</a:t>
            </a:r>
          </a:p>
          <a:p>
            <a:r xmlns:a="http://schemas.openxmlformats.org/drawingml/2006/main">
              <a:rPr lang="ar" sz="3600" dirty="0">
                <a:latin typeface="Times New Roman" pitchFamily="18" charset="0"/>
                <a:cs typeface="Times New Roman" pitchFamily="18" charset="0"/>
              </a:rPr>
              <a:t> </a:t>
            </a:r>
          </a:p>
          <a:p>
            <a:endParaRPr lang="en-US" sz="3600" dirty="0"/>
          </a:p>
          <a:p>
            <a:pPr eaLnBrk="1" hangingPunct="1"/>
            <a:endParaRPr lang="en-US" dirty="0">
              <a:latin typeface="Maiandra GD"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0" y="0"/>
            <a:ext cx="10093569" cy="6324600"/>
          </a:xfrm>
        </p:spPr>
        <p:txBody>
          <a:bodyPr>
            <a:noAutofit/>
          </a:bodyPr>
          <a:lstStyle/>
          <a:p>
            <a:pPr xmlns:a="http://schemas.openxmlformats.org/drawingml/2006/main" algn="ctr">
              <a:buNone/>
              <a:bidi/>
            </a:pPr>
            <a:r xmlns:a="http://schemas.openxmlformats.org/drawingml/2006/main">
              <a:rPr lang="ar" sz="6000" b="1" dirty="0">
                <a:solidFill>
                  <a:srgbClr val="C00000"/>
                </a:solidFill>
                <a:latin typeface="Times New Roman" pitchFamily="18" charset="0"/>
                <a:cs typeface="Times New Roman" pitchFamily="18" charset="0"/>
              </a:rPr>
              <a:t>المضاعفات</a:t>
            </a:r>
          </a:p>
          <a:p>
            <a:r xmlns:a="http://schemas.openxmlformats.org/drawingml/2006/main">
              <a:rPr lang="ar" sz="6000" dirty="0">
                <a:latin typeface="Times New Roman" pitchFamily="18" charset="0"/>
                <a:cs typeface="Times New Roman" pitchFamily="18" charset="0"/>
              </a:rPr>
              <a:t>جفاف</a:t>
            </a:r>
          </a:p>
          <a:p>
            <a:r xmlns:a="http://schemas.openxmlformats.org/drawingml/2006/main">
              <a:rPr lang="ar" sz="6000" dirty="0">
                <a:latin typeface="Times New Roman" pitchFamily="18" charset="0"/>
                <a:cs typeface="Times New Roman" pitchFamily="18" charset="0"/>
              </a:rPr>
              <a:t>نقص بوتاسيوم الدم</a:t>
            </a:r>
          </a:p>
          <a:p>
            <a:r xmlns:a="http://schemas.openxmlformats.org/drawingml/2006/main">
              <a:rPr lang="ar" sz="6000" dirty="0">
                <a:latin typeface="Times New Roman" pitchFamily="18" charset="0"/>
                <a:cs typeface="Times New Roman" pitchFamily="18" charset="0"/>
              </a:rPr>
              <a:t>نقص كالسيوم الدم</a:t>
            </a:r>
          </a:p>
          <a:p>
            <a:r xmlns:a="http://schemas.openxmlformats.org/drawingml/2006/main">
              <a:rPr lang="ar" sz="6000" dirty="0">
                <a:latin typeface="Times New Roman" pitchFamily="18" charset="0"/>
                <a:cs typeface="Times New Roman" pitchFamily="18" charset="0"/>
              </a:rPr>
              <a:t>نقص صوديوم الدم</a:t>
            </a:r>
          </a:p>
          <a:p>
            <a:r xmlns:a="http://schemas.openxmlformats.org/drawingml/2006/main">
              <a:rPr lang="ar" sz="6000" dirty="0">
                <a:latin typeface="Times New Roman" pitchFamily="18" charset="0"/>
                <a:cs typeface="Times New Roman" pitchFamily="18" charset="0"/>
              </a:rPr>
              <a:t>صدمة </a:t>
            </a:r>
            <a:r xmlns:a="http://schemas.openxmlformats.org/drawingml/2006/main">
              <a:rPr lang="ar" sz="6000" dirty="0" err="1">
                <a:latin typeface="Times New Roman" pitchFamily="18" charset="0"/>
                <a:cs typeface="Times New Roman" pitchFamily="18" charset="0"/>
              </a:rPr>
              <a:t>نقص حجم الدم</a:t>
            </a:r>
          </a:p>
          <a:p>
            <a:r xmlns:a="http://schemas.openxmlformats.org/drawingml/2006/main">
              <a:rPr lang="ar" sz="6000" dirty="0">
                <a:latin typeface="Times New Roman" pitchFamily="18" charset="0"/>
                <a:cs typeface="Times New Roman" pitchFamily="18" charset="0"/>
              </a:rPr>
              <a:t>تهيج الشرج</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lgn="ctr">
              <a:buNone/>
            </a:pPr>
            <a:endParaRPr lang="es-ES" sz="4800" b="1" dirty="0">
              <a:solidFill>
                <a:srgbClr val="C00000"/>
              </a:solidFill>
              <a:latin typeface="Times New Roman" panose="02020603050405020304" pitchFamily="18" charset="0"/>
              <a:cs typeface="Times New Roman" panose="02020603050405020304" pitchFamily="18" charset="0"/>
            </a:endParaRPr>
          </a:p>
          <a:p>
            <a:pPr xmlns:a="http://schemas.openxmlformats.org/drawingml/2006/main" marL="0" indent="0" algn="ctr">
              <a:buNone/>
              <a:bidi/>
            </a:pPr>
            <a:r xmlns:a="http://schemas.openxmlformats.org/drawingml/2006/main">
              <a:rPr lang="ar" sz="4800" b="1" dirty="0">
                <a:solidFill>
                  <a:srgbClr val="C00000"/>
                </a:solidFill>
                <a:latin typeface="Times New Roman" panose="02020603050405020304" pitchFamily="18" charset="0"/>
                <a:cs typeface="Times New Roman" panose="02020603050405020304" pitchFamily="18" charset="0"/>
              </a:rPr>
              <a:t>11) تشيلارين مع الجفاف</a:t>
            </a:r>
          </a:p>
          <a:p>
            <a:pPr xmlns:a="http://schemas.openxmlformats.org/drawingml/2006/main">
              <a:lnSpc>
                <a:spcPct val="100000"/>
              </a:lnSpc>
              <a:bidi/>
            </a:pPr>
            <a:r xmlns:a="http://schemas.openxmlformats.org/drawingml/2006/main">
              <a:rPr lang="ar" sz="4000" dirty="0">
                <a:solidFill>
                  <a:schemeClr val="tx1">
                    <a:lumMod val="95000"/>
                    <a:lumOff val="5000"/>
                  </a:schemeClr>
                </a:solidFill>
                <a:latin typeface="Times New Roman" pitchFamily="18" charset="0"/>
                <a:cs typeface="Times New Roman" pitchFamily="18" charset="0"/>
              </a:rPr>
              <a:t>يحدث عندما يفقد الجسم كمية من الماء أكبر من تلك التي يستقبلها.</a:t>
            </a:r>
          </a:p>
          <a:p>
            <a:pPr xmlns:a="http://schemas.openxmlformats.org/drawingml/2006/main">
              <a:lnSpc>
                <a:spcPct val="100000"/>
              </a:lnSpc>
              <a:bidi/>
            </a:pPr>
            <a:r xmlns:a="http://schemas.openxmlformats.org/drawingml/2006/main">
              <a:rPr lang="ar" sz="4000" dirty="0">
                <a:solidFill>
                  <a:schemeClr val="tx1">
                    <a:lumMod val="95000"/>
                    <a:lumOff val="5000"/>
                  </a:schemeClr>
                </a:solidFill>
                <a:latin typeface="Times New Roman" pitchFamily="18" charset="0"/>
                <a:cs typeface="Times New Roman" pitchFamily="18" charset="0"/>
              </a:rPr>
              <a:t>ويصاحبها غالبا اضطرابات في توازن الأملاح المعدنية أو الشوارد في الجسم وخاصة الصوديوم والبوتاسيوم </a:t>
            </a:r>
            <a:r xmlns:a="http://schemas.openxmlformats.org/drawingml/2006/main">
              <a:rPr lang="ar" sz="4000" dirty="0">
                <a:solidFill>
                  <a:srgbClr val="78746E"/>
                </a:solidFill>
                <a:latin typeface="Arial"/>
              </a:rPr>
              <a:t>.</a:t>
            </a:r>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يمكن أن يحدث الجفاف بسبب فقدان الكثير من السوائل، أو عدم شرب كمية كافية من الماء أو السوائل، أو كليهما.</a:t>
            </a:r>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القيء والإسهال من الأسباب الشائعة.</a:t>
            </a:r>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يتم تصنيف الجفاف على أنه خفيف أو متوسط أو شديد بناءً على كمية السوائل المفقودة أو غير المتجددة في الجسم.</a:t>
            </a:r>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عندما يكون الجفاف شديدًا، فإنه يشكل حالة طارئة تهدد الحياة.</a:t>
            </a:r>
          </a:p>
          <a:p>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674939" y="-228600"/>
            <a:ext cx="7793037" cy="1087438"/>
          </a:xfrm>
        </p:spPr>
        <p:txBody>
          <a:bodyPr/>
          <a:lstStyle/>
          <a:p>
            <a:pPr xmlns:a="http://schemas.openxmlformats.org/drawingml/2006/main" algn="ctr">
              <a:bidi/>
            </a:pPr>
            <a:r xmlns:a="http://schemas.openxmlformats.org/drawingml/2006/main">
              <a:rPr lang="ar" b="1" dirty="0">
                <a:solidFill>
                  <a:srgbClr val="C00000"/>
                </a:solidFill>
                <a:latin typeface="Times New Roman" panose="02020603050405020304" pitchFamily="18" charset="0"/>
                <a:cs typeface="Times New Roman" panose="02020603050405020304" pitchFamily="18" charset="0"/>
              </a:rPr>
              <a:t>درجة الجفاف</a:t>
            </a:r>
          </a:p>
        </p:txBody>
      </p:sp>
      <p:graphicFrame>
        <p:nvGraphicFramePr>
          <p:cNvPr id="215219" name="Group 179"/>
          <p:cNvGraphicFramePr>
            <a:graphicFrameLocks noGrp="1"/>
          </p:cNvGraphicFramePr>
          <p:nvPr>
            <p:ph type="tbl" idx="1"/>
          </p:nvPr>
        </p:nvGraphicFramePr>
        <p:xfrm>
          <a:off x="112542" y="908050"/>
          <a:ext cx="11873131" cy="5949948"/>
        </p:xfrm>
        <a:graphic>
          <a:graphicData uri="http://schemas.openxmlformats.org/drawingml/2006/table">
            <a:tbl>
              <a:tblPr/>
              <a:tblGrid>
                <a:gridCol w="3166169">
                  <a:extLst>
                    <a:ext uri="{9D8B030D-6E8A-4147-A177-3AD203B41FA5}">
                      <a16:colId xmlns:a16="http://schemas.microsoft.com/office/drawing/2014/main" val="20000"/>
                    </a:ext>
                  </a:extLst>
                </a:gridCol>
                <a:gridCol w="2623281">
                  <a:extLst>
                    <a:ext uri="{9D8B030D-6E8A-4147-A177-3AD203B41FA5}">
                      <a16:colId xmlns:a16="http://schemas.microsoft.com/office/drawing/2014/main" val="20001"/>
                    </a:ext>
                  </a:extLst>
                </a:gridCol>
                <a:gridCol w="2436934">
                  <a:extLst>
                    <a:ext uri="{9D8B030D-6E8A-4147-A177-3AD203B41FA5}">
                      <a16:colId xmlns:a16="http://schemas.microsoft.com/office/drawing/2014/main" val="20002"/>
                    </a:ext>
                  </a:extLst>
                </a:gridCol>
                <a:gridCol w="3646747">
                  <a:extLst>
                    <a:ext uri="{9D8B030D-6E8A-4147-A177-3AD203B41FA5}">
                      <a16:colId xmlns:a16="http://schemas.microsoft.com/office/drawing/2014/main" val="20003"/>
                    </a:ext>
                  </a:extLst>
                </a:gridCol>
              </a:tblGrid>
              <a:tr h="765002">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sng" strike="noStrike" cap="none" normalizeH="0" baseline="0" dirty="0">
                          <a:ln>
                            <a:noFill/>
                          </a:ln>
                          <a:solidFill>
                            <a:schemeClr val="tx1"/>
                          </a:solidFill>
                          <a:effectLst/>
                          <a:latin typeface="Arial Black" pitchFamily="34" charset="0"/>
                          <a:cs typeface="Arial" charset="0"/>
                        </a:rPr>
                        <a:t>عوامل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خفيف</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خسارة الوزن &lt;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معتدل</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خسارة الوزن 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شديد</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800" b="0" i="0" u="none" strike="noStrike" cap="none" normalizeH="0" baseline="0" dirty="0">
                          <a:ln>
                            <a:noFill/>
                          </a:ln>
                          <a:solidFill>
                            <a:schemeClr val="tx1"/>
                          </a:solidFill>
                          <a:effectLst/>
                          <a:latin typeface="Arial Black" pitchFamily="34" charset="0"/>
                          <a:cs typeface="Arial" charset="0"/>
                        </a:rPr>
                        <a:t>خسارة الوزن &gt;10%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37502">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الحالة العامة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حسنا، تنبيه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مضطرب، عطشان، سريع الانفعال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نعاس، أطراف باردة، خمول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618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عيون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غارق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غارق جدا وجاف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2613">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اليافوخ الأمامي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محبَط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مكتئب للغاية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387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دموع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حاضر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غائب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غائب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42128">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الفم واللسان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رطب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لزج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جاف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3618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تورم الجلد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انخفاض طفيف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انخفض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انخفض بشكل كبير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26586">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النبض (ن=110-120 نبضة/دقيقة)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زيادة طفيفة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سريع، ضعيف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سريع، وغير محسوس في بعض الأحيان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37502">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ضغط الدم (ن=90/60 ملم زئبق)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فقيد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متوفى، قد لا يكون قابلاً للتسجيل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618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معدل التنفس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زيادة طفيفة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زيادة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عميق وسريع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618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كمية البول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a:ln>
                            <a:noFill/>
                          </a:ln>
                          <a:solidFill>
                            <a:schemeClr val="tx1"/>
                          </a:solidFill>
                          <a:effectLst/>
                          <a:latin typeface="Tahoma" pitchFamily="34" charset="0"/>
                          <a:cs typeface="Arial" charset="0"/>
                        </a:rPr>
                        <a:t>مخفض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1600" b="1" i="0" u="none" strike="noStrike" cap="none" normalizeH="0" baseline="0" dirty="0">
                          <a:ln>
                            <a:noFill/>
                          </a:ln>
                          <a:solidFill>
                            <a:schemeClr val="tx1"/>
                          </a:solidFill>
                          <a:effectLst/>
                          <a:latin typeface="Tahoma" pitchFamily="34" charset="0"/>
                          <a:cs typeface="Arial" charset="0"/>
                        </a:rPr>
                        <a:t>انخفاض ملحوظ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11348"/>
            <a:ext cx="12191999" cy="5518052"/>
          </a:xfrm>
        </p:spPr>
        <p:txBody>
          <a:bodyPr/>
          <a:lstStyle/>
          <a:p>
            <a:pPr xmlns:a="http://schemas.openxmlformats.org/drawingml/2006/main">
              <a:buNone/>
              <a:bidi/>
            </a:pPr>
            <a:r xmlns:a="http://schemas.openxmlformats.org/drawingml/2006/main">
              <a:rPr lang="ar" sz="4400" dirty="0">
                <a:latin typeface="Times New Roman" pitchFamily="18" charset="0"/>
                <a:cs typeface="Times New Roman" pitchFamily="18" charset="0"/>
              </a:rPr>
              <a:t>الأطفال أكثر عرضة للإصابة بالجفاف بسبب:</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1-الأطفال لديهم حاجة أكبر للماء</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2- مساحة سطح الجسم أكبر</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3- معدل الأيض الأساسي مرتفع</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4- وظائف الكلى غير ناضجة</a:t>
            </a:r>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3FACE10-808A-4395-8948-77208F386775}"/>
              </a:ext>
            </a:extLst>
          </p:cNvPr>
          <p:cNvSpPr txBox="1"/>
          <p:nvPr/>
        </p:nvSpPr>
        <p:spPr>
          <a:xfrm>
            <a:off x="2831124" y="228600"/>
            <a:ext cx="6224952" cy="830997"/>
          </a:xfrm>
          <a:prstGeom prst="rect">
            <a:avLst/>
          </a:prstGeom>
          <a:noFill/>
        </p:spPr>
        <p:txBody>
          <a:bodyPr wrap="square">
            <a:spAutoFit/>
          </a:bodyPr>
          <a:lstStyle/>
          <a:p>
            <a:r xmlns:a="http://schemas.openxmlformats.org/drawingml/2006/main">
              <a:rPr kumimoji="0" lang="ar"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جفاف</a:t>
            </a:r>
            <a:endParaRPr xmlns:a="http://schemas.openxmlformats.org/drawingml/2006/main"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4" y="0"/>
            <a:ext cx="12093526" cy="6858000"/>
          </a:xfrm>
        </p:spPr>
        <p:txBody>
          <a:bodyPr>
            <a:normAutofit/>
          </a:bodyPr>
          <a:lstStyle/>
          <a:p>
            <a:pPr xmlns:a="http://schemas.openxmlformats.org/drawingml/2006/main" algn="ctr">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أنواع الجفاف </a:t>
            </a:r>
            <a:r xmlns:a="http://schemas.openxmlformats.org/drawingml/2006/main">
              <a:rPr lang="ar" sz="7200" b="1" dirty="0">
                <a:latin typeface="Times New Roman" pitchFamily="18" charset="0"/>
                <a:cs typeface="Times New Roman" pitchFamily="18" charset="0"/>
              </a:rPr>
              <a:t>:</a:t>
            </a:r>
          </a:p>
          <a:p>
            <a:pPr xmlns:a="http://schemas.openxmlformats.org/drawingml/2006/main">
              <a:lnSpc>
                <a:spcPct val="10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استنزاف الحجم </a:t>
            </a:r>
            <a:r xmlns:a="http://schemas.openxmlformats.org/drawingml/2006/main">
              <a:rPr lang="ar" sz="5400" dirty="0" err="1">
                <a:latin typeface="Times New Roman" pitchFamily="18" charset="0"/>
                <a:cs typeface="Times New Roman" pitchFamily="18" charset="0"/>
              </a:rPr>
              <a:t>المتساوي التوتر ( </a:t>
            </a:r>
            <a:r xmlns:a="http://schemas.openxmlformats.org/drawingml/2006/main">
              <a:rPr lang="ar" sz="5400" dirty="0" err="1">
                <a:latin typeface="Times New Roman" pitchFamily="18" charset="0"/>
                <a:cs typeface="Times New Roman" pitchFamily="18" charset="0"/>
              </a:rPr>
              <a:t>متساوي التوتر </a:t>
            </a:r>
            <a:r xmlns:a="http://schemas.openxmlformats.org/drawingml/2006/main">
              <a:rPr lang="ar" sz="5400" dirty="0">
                <a:latin typeface="Times New Roman" pitchFamily="18" charset="0"/>
                <a:cs typeface="Times New Roman" pitchFamily="18" charset="0"/>
              </a:rPr>
              <a:t>)</a:t>
            </a:r>
            <a:endParaRPr xmlns:a="http://schemas.openxmlformats.org/drawingml/2006/main" lang="en-US" sz="5400" dirty="0">
              <a:latin typeface="Times New Roman" pitchFamily="18" charset="0"/>
              <a:cs typeface="Times New Roman" pitchFamily="18" charset="0"/>
            </a:endParaRPr>
          </a:p>
          <a:p>
            <a:pPr xmlns:a="http://schemas.openxmlformats.org/drawingml/2006/main">
              <a:lnSpc>
                <a:spcPct val="100000"/>
              </a:lnSpc>
              <a:buFont typeface="Wingdings" panose="05000000000000000000" pitchFamily="2" charset="2"/>
              <a:buChar char="§"/>
              <a:bidi/>
            </a:pPr>
            <a:r xmlns:a="http://schemas.openxmlformats.org/drawingml/2006/main">
              <a:rPr lang="ar" sz="5400" dirty="0" err="1">
                <a:latin typeface="Times New Roman" pitchFamily="18" charset="0"/>
                <a:cs typeface="Times New Roman" pitchFamily="18" charset="0"/>
              </a:rPr>
              <a:t>الدم بسبب نقص صوديوم الدم </a:t>
            </a:r>
            <a:r xmlns:a="http://schemas.openxmlformats.org/drawingml/2006/main">
              <a:rPr lang="ar" sz="5400" dirty="0">
                <a:latin typeface="Times New Roman" pitchFamily="18" charset="0"/>
                <a:cs typeface="Times New Roman" pitchFamily="18" charset="0"/>
              </a:rPr>
              <a:t>( </a:t>
            </a:r>
            <a:r xmlns:a="http://schemas.openxmlformats.org/drawingml/2006/main">
              <a:rPr lang="ar" sz="5400" dirty="0" err="1">
                <a:latin typeface="Times New Roman" pitchFamily="18" charset="0"/>
                <a:cs typeface="Times New Roman" pitchFamily="18" charset="0"/>
              </a:rPr>
              <a:t>نقص التوتر </a:t>
            </a:r>
            <a:r xmlns:a="http://schemas.openxmlformats.org/drawingml/2006/main">
              <a:rPr lang="ar" sz="5400" dirty="0">
                <a:latin typeface="Times New Roman" pitchFamily="18" charset="0"/>
                <a:cs typeface="Times New Roman" pitchFamily="18" charset="0"/>
              </a:rPr>
              <a:t>)</a:t>
            </a:r>
            <a:endParaRPr xmlns:a="http://schemas.openxmlformats.org/drawingml/2006/main" lang="en-US" sz="5400" dirty="0">
              <a:latin typeface="Times New Roman" pitchFamily="18" charset="0"/>
              <a:cs typeface="Times New Roman" pitchFamily="18" charset="0"/>
            </a:endParaRPr>
          </a:p>
          <a:p>
            <a:pPr xmlns:a="http://schemas.openxmlformats.org/drawingml/2006/main">
              <a:lnSpc>
                <a:spcPct val="100000"/>
              </a:lnSpc>
              <a:buFont typeface="Wingdings" panose="05000000000000000000" pitchFamily="2" charset="2"/>
              <a:buChar char="§"/>
              <a:bidi/>
            </a:pPr>
            <a:r xmlns:a="http://schemas.openxmlformats.org/drawingml/2006/main">
              <a:rPr lang="ar" sz="5400" dirty="0" err="1">
                <a:latin typeface="Times New Roman" pitchFamily="18" charset="0"/>
                <a:cs typeface="Times New Roman" pitchFamily="18" charset="0"/>
              </a:rPr>
              <a:t>الدم بسبب فرط صوديوم الدم </a:t>
            </a:r>
            <a:r xmlns:a="http://schemas.openxmlformats.org/drawingml/2006/main">
              <a:rPr lang="ar" sz="5400" dirty="0">
                <a:latin typeface="Times New Roman" pitchFamily="18" charset="0"/>
                <a:cs typeface="Times New Roman" pitchFamily="18" charset="0"/>
              </a:rPr>
              <a:t>( </a:t>
            </a:r>
            <a:r xmlns:a="http://schemas.openxmlformats.org/drawingml/2006/main">
              <a:rPr lang="ar" sz="5400" dirty="0" err="1">
                <a:latin typeface="Times New Roman" pitchFamily="18" charset="0"/>
                <a:cs typeface="Times New Roman" pitchFamily="18" charset="0"/>
              </a:rPr>
              <a:t>فرط التوتر </a:t>
            </a:r>
            <a:r xmlns:a="http://schemas.openxmlformats.org/drawingml/2006/main">
              <a:rPr lang="ar" sz="5400" dirty="0">
                <a:latin typeface="Times New Roman" pitchFamily="18" charset="0"/>
                <a:cs typeface="Times New Roman" pitchFamily="18" charset="0"/>
              </a:rPr>
              <a:t>)</a:t>
            </a:r>
            <a:endParaRPr xmlns:a="http://schemas.openxmlformats.org/drawingml/2006/main" lang="en-US" sz="5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bidi/>
            </a:pPr>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شق الحنك</a:t>
            </a:r>
            <a:br xmlns:a="http://schemas.openxmlformats.org/drawingml/2006/main">
              <a:rPr lang="en-US" sz="7200" dirty="0">
                <a:solidFill>
                  <a:srgbClr val="C00000"/>
                </a:solidFill>
                <a:latin typeface="Times New Roman" pitchFamily="18" charset="0"/>
                <a:cs typeface="Times New Roman" pitchFamily="18" charset="0"/>
              </a:rPr>
            </a:b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199"/>
            <a:ext cx="12192001" cy="5158409"/>
          </a:xfrm>
        </p:spPr>
        <p:txBody>
          <a:bodyPr>
            <a:normAutofit lnSpcReduction="10000"/>
          </a:bodyPr>
          <a:lstStyle/>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الصفيحتان في الجمجمة اللتان تشكلان سقف الفم (الحنك الصلب) غير متصلتين بشكل كامل.</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التغذية باستخدام الزجاجات والحلمات المتخصصة.</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تم إصلاحه جراحيًا قبل التحدث بفترة تتراوح بين 6 أشهر إلى عامين،</a:t>
            </a:r>
          </a:p>
          <a:p>
            <a:pPr lvl="0" algn="ctr">
              <a:buNone/>
            </a:pPr>
            <a:endParaRPr lang="en-US" sz="54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656522"/>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أنواع الجفاف </a:t>
            </a:r>
            <a:br xmlns:a="http://schemas.openxmlformats.org/drawingml/2006/main">
              <a:rPr lang="es-E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1- </a:t>
            </a:r>
            <a:r xmlns:a="http://schemas.openxmlformats.org/drawingml/2006/main">
              <a:rPr lang="ar" sz="5400" b="1" dirty="0">
                <a:solidFill>
                  <a:srgbClr val="C00000"/>
                </a:solidFill>
                <a:latin typeface="Times New Roman" panose="02020603050405020304" pitchFamily="18" charset="0"/>
                <a:cs typeface="Times New Roman" panose="02020603050405020304" pitchFamily="18" charset="0"/>
              </a:rPr>
              <a:t>الجفاف المتساوي التوتر</a:t>
            </a:r>
            <a:endParaRPr xmlns:a="http://schemas.openxmlformats.org/drawingml/2006/main" lang="es-ES" sz="5400" b="1"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561514"/>
            <a:ext cx="12192000" cy="5296486"/>
          </a:xfrm>
        </p:spPr>
        <p:txBody>
          <a:bodyPr>
            <a:normAutofit/>
          </a:bodyPr>
          <a:lstStyle/>
          <a:p>
            <a:pPr xmlns:a="http://schemas.openxmlformats.org/drawingml/2006/main">
              <a:buFont typeface="Wingdings" panose="05000000000000000000" pitchFamily="2" charset="2"/>
              <a:buChar char="q"/>
              <a:bidi/>
            </a:pPr>
            <a:r xmlns:a="http://schemas.openxmlformats.org/drawingml/2006/main">
              <a:rPr lang="ar" sz="4400" dirty="0">
                <a:latin typeface="Times New Roman" pitchFamily="18" charset="0"/>
                <a:cs typeface="Times New Roman" pitchFamily="18" charset="0"/>
              </a:rPr>
              <a:t>يتميز بفقدان متساوي التوتر </a:t>
            </a:r>
            <a:r xmlns:a="http://schemas.openxmlformats.org/drawingml/2006/main">
              <a:rPr lang="ar" sz="4400" u="sng" dirty="0">
                <a:latin typeface="Times New Roman" pitchFamily="18" charset="0"/>
                <a:cs typeface="Times New Roman" pitchFamily="18" charset="0"/>
              </a:rPr>
              <a:t>لكل من الماء والمواد المذابة </a:t>
            </a:r>
            <a:r xmlns:a="http://schemas.openxmlformats.org/drawingml/2006/main">
              <a:rPr lang="ar" sz="4400" dirty="0">
                <a:latin typeface="Times New Roman" pitchFamily="18" charset="0"/>
                <a:cs typeface="Times New Roman" pitchFamily="18" charset="0"/>
              </a:rPr>
              <a:t>من السائل خارج الخلايا، أي عندما يتم فقدان كل من الماء والصوديوم بكميات متكافئة،</a:t>
            </a:r>
          </a:p>
          <a:p>
            <a:pPr xmlns:a="http://schemas.openxmlformats.org/drawingml/2006/main">
              <a:buFont typeface="Wingdings" panose="05000000000000000000" pitchFamily="2" charset="2"/>
              <a:buChar char="q"/>
              <a:bidi/>
            </a:pPr>
            <a:r xmlns:a="http://schemas.openxmlformats.org/drawingml/2006/main">
              <a:rPr lang="ar" sz="4400" dirty="0">
                <a:latin typeface="Times New Roman" pitchFamily="18" charset="0"/>
                <a:cs typeface="Times New Roman" pitchFamily="18" charset="0"/>
              </a:rPr>
              <a:t>هذا النوع من الجفاف يحدث أكثر عند الأطفال الصغار.</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على سبيل المثال من خلال القيء أو الإسهال أو من خلال عدم تناول كمية كافية.</a:t>
            </a:r>
            <a:endParaRPr xmlns:a="http://schemas.openxmlformats.org/drawingml/2006/main" lang="es-ES" sz="4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350700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
            <a:ext cx="12027876" cy="1428750"/>
          </a:xfrm>
        </p:spPr>
        <p:txBody>
          <a:bodyPr>
            <a:normAutofit fontScale="90000"/>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أنواع الجفاف </a:t>
            </a:r>
            <a:br xmlns:a="http://schemas.openxmlformats.org/drawingml/2006/main">
              <a:rPr lang="es-E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2- الجفاف الناتج عن نقص التوتر</a:t>
            </a:r>
          </a:p>
        </p:txBody>
      </p:sp>
      <p:sp>
        <p:nvSpPr>
          <p:cNvPr id="5" name="Content Placeholder 4"/>
          <p:cNvSpPr>
            <a:spLocks noGrp="1"/>
          </p:cNvSpPr>
          <p:nvPr>
            <p:ph idx="1"/>
          </p:nvPr>
        </p:nvSpPr>
        <p:spPr>
          <a:xfrm>
            <a:off x="-1" y="1371600"/>
            <a:ext cx="12027877" cy="5486400"/>
          </a:xfrm>
        </p:spPr>
        <p:txBody>
          <a:bodyPr>
            <a:normAutofit fontScale="70000" lnSpcReduction="20000"/>
          </a:bodyPr>
          <a:lstStyle/>
          <a:p>
            <a:pPr xmlns:a="http://schemas.openxmlformats.org/drawingml/2006/main">
              <a:lnSpc>
                <a:spcPct val="120000"/>
              </a:lnSpc>
              <a:buFont typeface="Wingdings" panose="05000000000000000000" pitchFamily="2" charset="2"/>
              <a:buChar char="Ø"/>
              <a:bidi/>
            </a:pPr>
            <a:r xmlns:a="http://schemas.openxmlformats.org/drawingml/2006/main">
              <a:rPr lang="ar" sz="4600" dirty="0">
                <a:latin typeface="Times New Roman" pitchFamily="18" charset="0"/>
                <a:cs typeface="Times New Roman" pitchFamily="18" charset="0"/>
              </a:rPr>
              <a:t>في حالة الجفاف منخفض التوتر، يتم فقدان كمية من الصوديوم </a:t>
            </a:r>
            <a:r xmlns:a="http://schemas.openxmlformats.org/drawingml/2006/main">
              <a:rPr lang="ar" sz="4600" u="sng" dirty="0">
                <a:latin typeface="Times New Roman" pitchFamily="18" charset="0"/>
                <a:cs typeface="Times New Roman" pitchFamily="18" charset="0"/>
              </a:rPr>
              <a:t>أكبر </a:t>
            </a:r>
            <a:r xmlns:a="http://schemas.openxmlformats.org/drawingml/2006/main">
              <a:rPr lang="ar" sz="4600" dirty="0">
                <a:latin typeface="Times New Roman" pitchFamily="18" charset="0"/>
                <a:cs typeface="Times New Roman" pitchFamily="18" charset="0"/>
              </a:rPr>
              <a:t>من كمية الماء</a:t>
            </a:r>
          </a:p>
          <a:p>
            <a:pPr xmlns:a="http://schemas.openxmlformats.org/drawingml/2006/main">
              <a:lnSpc>
                <a:spcPct val="120000"/>
              </a:lnSpc>
              <a:buFont typeface="Wingdings" panose="05000000000000000000" pitchFamily="2" charset="2"/>
              <a:buChar char="Ø"/>
              <a:bidi/>
            </a:pPr>
            <a:r xmlns:a="http://schemas.openxmlformats.org/drawingml/2006/main">
              <a:rPr lang="ar" sz="4600" dirty="0">
                <a:latin typeface="Times New Roman" pitchFamily="18" charset="0"/>
                <a:cs typeface="Times New Roman" pitchFamily="18" charset="0"/>
              </a:rPr>
              <a:t>يتميز بالتحول الأسموزي للسائل من المنطقة خارج الخلايا إلى داخل الخلايا.</a:t>
            </a:r>
          </a:p>
          <a:p>
            <a:pPr xmlns:a="http://schemas.openxmlformats.org/drawingml/2006/main">
              <a:lnSpc>
                <a:spcPct val="120000"/>
              </a:lnSpc>
              <a:buFont typeface="Wingdings" panose="05000000000000000000" pitchFamily="2" charset="2"/>
              <a:buChar char="Ø"/>
              <a:bidi/>
            </a:pPr>
            <a:r xmlns:a="http://schemas.openxmlformats.org/drawingml/2006/main">
              <a:rPr lang="ar" sz="4600" dirty="0">
                <a:latin typeface="Times New Roman" pitchFamily="18" charset="0"/>
                <a:cs typeface="Times New Roman" pitchFamily="18" charset="0"/>
              </a:rPr>
              <a:t>ويحدث أيضًا مع الإفراط في تناول الماء العادي أو السوائل الأخرى التي تحتوي على القليل من الصوديوم أو لا تحتوي عليه على الإطلاق. على سبيل المثال في بعض حالات التعرق الشديد أو فقدان الماء في الجهاز الهضمي أو عندما يتم علاج نقص الماء والإلكتروليت باستبدال الماء فقط </a:t>
            </a:r>
            <a:r xmlns:a="http://schemas.openxmlformats.org/drawingml/2006/main">
              <a:rPr lang="ar" sz="4600" dirty="0"/>
              <a:t>،</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يمكن أن يشكل هذا التعقيد تهديدًا للحياة إذا تسبب التورم في الضغط على الدماغ (الوذمة الدماغية).</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هذا ما يسمى بنقص صوديوم الدم.</a:t>
            </a:r>
            <a:endParaRPr xmlns:a="http://schemas.openxmlformats.org/drawingml/2006/main" lang="es-ES" sz="4600" dirty="0">
              <a:latin typeface="Times New Roman" pitchFamily="18" charset="0"/>
              <a:cs typeface="Times New Roman" pitchFamily="18" charset="0"/>
            </a:endParaRPr>
          </a:p>
          <a:p>
            <a:pPr>
              <a:lnSpc>
                <a:spcPct val="110000"/>
              </a:lnSpc>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49023904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5" cy="1547446"/>
          </a:xfrm>
        </p:spPr>
        <p:txBody>
          <a:bodyPr>
            <a:normAutofit fontScale="90000"/>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أنواع الجفاف </a:t>
            </a:r>
            <a:br xmlns:a="http://schemas.openxmlformats.org/drawingml/2006/main">
              <a:rPr lang="es-E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3- الجفاف المفرط التوتر</a:t>
            </a:r>
          </a:p>
        </p:txBody>
      </p:sp>
      <p:sp>
        <p:nvSpPr>
          <p:cNvPr id="5" name="Content Placeholder 4"/>
          <p:cNvSpPr>
            <a:spLocks noGrp="1"/>
          </p:cNvSpPr>
          <p:nvPr>
            <p:ph idx="1"/>
          </p:nvPr>
        </p:nvSpPr>
        <p:spPr>
          <a:xfrm>
            <a:off x="-1" y="1447800"/>
            <a:ext cx="12099235" cy="5410200"/>
          </a:xfrm>
        </p:spPr>
        <p:txBody>
          <a:bodyPr>
            <a:normAutofit fontScale="85000" lnSpcReduction="20000"/>
          </a:bodyPr>
          <a:lstStyle/>
          <a:p>
            <a:pPr xmlns:a="http://schemas.openxmlformats.org/drawingml/2006/main">
              <a:lnSpc>
                <a:spcPct val="120000"/>
              </a:lnSpc>
              <a:bidi/>
            </a:pPr>
            <a:r xmlns:a="http://schemas.openxmlformats.org/drawingml/2006/main">
              <a:rPr lang="ar" sz="4800" dirty="0">
                <a:latin typeface="Times New Roman" pitchFamily="18" charset="0"/>
                <a:cs typeface="Times New Roman" pitchFamily="18" charset="0"/>
              </a:rPr>
              <a:t>في حالة الجفاف شديد التوتر، يتجاوز فقدان الماء فقدان الملح، أي عندما يتم فقدان كمية من الماء أكبر من كمية الصوديوم (على سبيل المثال من خلال عدم تناول كمية كافية من الماء، والتعرق المفرط، وإدرار البول الأسموزي، والأدوية المدرة للبول).</a:t>
            </a:r>
          </a:p>
          <a:p>
            <a:pPr xmlns:a="http://schemas.openxmlformats.org/drawingml/2006/main">
              <a:lnSpc>
                <a:spcPct val="120000"/>
              </a:lnSpc>
              <a:bidi/>
            </a:pPr>
            <a:r xmlns:a="http://schemas.openxmlformats.org/drawingml/2006/main">
              <a:rPr lang="ar" sz="4800" dirty="0">
                <a:latin typeface="Times New Roman" pitchFamily="18" charset="0"/>
                <a:cs typeface="Times New Roman" pitchFamily="18" charset="0"/>
              </a:rPr>
              <a:t>يتميز هذا الأمر بالتحول الأسموزي للماء من السائل داخل الخلايا إلى السائل خارج الخلايا.</a:t>
            </a:r>
          </a:p>
          <a:p>
            <a:pPr xmlns:a="http://schemas.openxmlformats.org/drawingml/2006/main">
              <a:lnSpc>
                <a:spcPct val="120000"/>
              </a:lnSpc>
              <a:bidi/>
            </a:pPr>
            <a:r xmlns:a="http://schemas.openxmlformats.org/drawingml/2006/main">
              <a:rPr lang="ar" sz="4800" dirty="0">
                <a:latin typeface="Times New Roman" pitchFamily="18" charset="0"/>
                <a:cs typeface="Times New Roman" pitchFamily="18" charset="0"/>
              </a:rPr>
              <a:t>هذا النوع من الجفاف أكثر شيوعًا لدى الأشخاص المصابين بمرض السكري</a:t>
            </a:r>
          </a:p>
        </p:txBody>
      </p:sp>
    </p:spTree>
    <p:custDataLst>
      <p:tags r:id="rId1"/>
    </p:custDataLst>
    <p:extLst>
      <p:ext uri="{BB962C8B-B14F-4D97-AF65-F5344CB8AC3E}">
        <p14:creationId xmlns:p14="http://schemas.microsoft.com/office/powerpoint/2010/main" val="115427352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057401" y="-1"/>
            <a:ext cx="8410575" cy="930275"/>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anose="02020603050405020304" pitchFamily="18" charset="0"/>
                <a:cs typeface="Times New Roman" panose="02020603050405020304" pitchFamily="18" charset="0"/>
              </a:rPr>
              <a:t>أنواع الجفاف</a:t>
            </a:r>
          </a:p>
        </p:txBody>
      </p:sp>
      <p:graphicFrame>
        <p:nvGraphicFramePr>
          <p:cNvPr id="240736" name="Group 96"/>
          <p:cNvGraphicFramePr>
            <a:graphicFrameLocks noGrp="1"/>
          </p:cNvGraphicFramePr>
          <p:nvPr>
            <p:ph idx="1"/>
          </p:nvPr>
        </p:nvGraphicFramePr>
        <p:xfrm>
          <a:off x="0" y="1139687"/>
          <a:ext cx="12192000" cy="5634971"/>
        </p:xfrm>
        <a:graphic>
          <a:graphicData uri="http://schemas.openxmlformats.org/drawingml/2006/table">
            <a:tbl>
              <a:tblPr/>
              <a:tblGrid>
                <a:gridCol w="2981158">
                  <a:extLst>
                    <a:ext uri="{9D8B030D-6E8A-4147-A177-3AD203B41FA5}">
                      <a16:colId xmlns:a16="http://schemas.microsoft.com/office/drawing/2014/main" val="20000"/>
                    </a:ext>
                  </a:extLst>
                </a:gridCol>
                <a:gridCol w="3183913">
                  <a:extLst>
                    <a:ext uri="{9D8B030D-6E8A-4147-A177-3AD203B41FA5}">
                      <a16:colId xmlns:a16="http://schemas.microsoft.com/office/drawing/2014/main" val="20001"/>
                    </a:ext>
                  </a:extLst>
                </a:gridCol>
                <a:gridCol w="2829649">
                  <a:extLst>
                    <a:ext uri="{9D8B030D-6E8A-4147-A177-3AD203B41FA5}">
                      <a16:colId xmlns:a16="http://schemas.microsoft.com/office/drawing/2014/main" val="20002"/>
                    </a:ext>
                  </a:extLst>
                </a:gridCol>
                <a:gridCol w="3197280">
                  <a:extLst>
                    <a:ext uri="{9D8B030D-6E8A-4147-A177-3AD203B41FA5}">
                      <a16:colId xmlns:a16="http://schemas.microsoft.com/office/drawing/2014/main" val="20003"/>
                    </a:ext>
                  </a:extLst>
                </a:gridCol>
              </a:tblGrid>
              <a:tr h="67550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متساوي التوتر ( </a:t>
                      </a:r>
                      <a:r xmlns:a="http://schemas.openxmlformats.org/drawingml/2006/main">
                        <a:rPr kumimoji="0" lang="ar" sz="2000" b="0" i="0" u="none" strike="noStrike" cap="none" normalizeH="0" baseline="0" dirty="0" err="1">
                          <a:ln>
                            <a:noFill/>
                          </a:ln>
                          <a:solidFill>
                            <a:schemeClr val="tx1"/>
                          </a:solidFill>
                          <a:effectLst/>
                          <a:latin typeface="Tahoma" pitchFamily="34" charset="0"/>
                          <a:cs typeface="Arial" charset="0"/>
                        </a:rPr>
                        <a:t>متساوي التوتر </a:t>
                      </a: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فرط التوتر ( </a:t>
                      </a:r>
                      <a:r xmlns:a="http://schemas.openxmlformats.org/drawingml/2006/main">
                        <a:rPr kumimoji="0" lang="ar" sz="2000" b="0" i="0" u="none" strike="noStrike" cap="none" normalizeH="0" baseline="0" dirty="0" err="1">
                          <a:ln>
                            <a:noFill/>
                          </a:ln>
                          <a:solidFill>
                            <a:schemeClr val="tx1"/>
                          </a:solidFill>
                          <a:effectLst/>
                          <a:latin typeface="Tahoma" pitchFamily="34" charset="0"/>
                          <a:cs typeface="Arial" charset="0"/>
                        </a:rPr>
                        <a:t>فرط صوديوم الدم </a:t>
                      </a: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نقص التوتر (نقص صوديوم الدم)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4243">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يخسر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H </a:t>
                      </a:r>
                      <a:r xmlns:a="http://schemas.openxmlformats.org/drawingml/2006/main">
                        <a:rPr kumimoji="0" lang="ar" sz="2000" b="0" i="0" u="none" strike="noStrike" cap="none" normalizeH="0" baseline="-25000">
                          <a:ln>
                            <a:noFill/>
                          </a:ln>
                          <a:solidFill>
                            <a:schemeClr val="tx1"/>
                          </a:solidFill>
                          <a:effectLst/>
                          <a:latin typeface="Tahoma" pitchFamily="34" charset="0"/>
                          <a:cs typeface="Arial" charset="0"/>
                        </a:rPr>
                        <a:t>2 </a:t>
                      </a: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O =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H2O </a:t>
                      </a:r>
                      <a:r xmlns:a="http://schemas.openxmlformats.org/drawingml/2006/main">
                        <a:rPr kumimoji="0" lang="ar" sz="2000" b="0" i="0" u="none" strike="noStrike" cap="none" normalizeH="0" baseline="-25000" dirty="0">
                          <a:ln>
                            <a:noFill/>
                          </a:ln>
                          <a:solidFill>
                            <a:schemeClr val="tx1"/>
                          </a:solidFill>
                          <a:effectLst/>
                          <a:latin typeface="Tahoma" pitchFamily="34" charset="0"/>
                          <a:cs typeface="Arial" charset="0"/>
                        </a:rPr>
                        <a:t>&gt; </a:t>
                      </a: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Na</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H2O </a:t>
                      </a:r>
                      <a:r xmlns:a="http://schemas.openxmlformats.org/drawingml/2006/main">
                        <a:rPr kumimoji="0" lang="ar" sz="2000" b="0" i="0" u="none" strike="noStrike" cap="none" normalizeH="0" baseline="-25000" dirty="0">
                          <a:ln>
                            <a:noFill/>
                          </a:ln>
                          <a:solidFill>
                            <a:schemeClr val="tx1"/>
                          </a:solidFill>
                          <a:effectLst/>
                          <a:latin typeface="Tahoma" pitchFamily="34" charset="0"/>
                          <a:cs typeface="Arial" charset="0"/>
                        </a:rPr>
                        <a:t>&lt; </a:t>
                      </a: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3641">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تركيز البلازما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يزيد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ينقص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8995">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مصل نا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طبيعي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يزيد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ينقص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4243">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القيمة الاقتصادية الاجمالية</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القيمة المحلية المضافة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انخفاض الحفاظ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ينقص</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تقليل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تقليل +++</a:t>
                      </a:r>
                    </a:p>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يزيد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33065">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العطش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8995">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تورم الجلد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لم يضيع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68995">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الحالة العقلية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سريع الانفعال/خامل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سريع الانفعال للغاية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الخمول/الغيبوبة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1806">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صدمة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في الحالات الشديدة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a:ln>
                            <a:noFill/>
                          </a:ln>
                          <a:solidFill>
                            <a:schemeClr val="tx1"/>
                          </a:solidFill>
                          <a:effectLst/>
                          <a:latin typeface="Tahoma" pitchFamily="34" charset="0"/>
                          <a:cs typeface="Arial" charset="0"/>
                        </a:rPr>
                        <a:t>غير شائع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2000" b="0" i="0" u="none" strike="noStrike" cap="none" normalizeH="0" baseline="0" dirty="0">
                          <a:ln>
                            <a:noFill/>
                          </a:ln>
                          <a:solidFill>
                            <a:schemeClr val="tx1"/>
                          </a:solidFill>
                          <a:effectLst/>
                          <a:latin typeface="Tahoma" pitchFamily="34" charset="0"/>
                          <a:cs typeface="Arial" charset="0"/>
                        </a:rPr>
                        <a:t>شائع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40722" name="Line 82"/>
          <p:cNvSpPr>
            <a:spLocks noChangeShapeType="1"/>
          </p:cNvSpPr>
          <p:nvPr/>
        </p:nvSpPr>
        <p:spPr bwMode="auto">
          <a:xfrm>
            <a:off x="2133600" y="5334001"/>
            <a:ext cx="0" cy="28892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900452" cy="1143000"/>
          </a:xfrm>
        </p:spPr>
        <p:txBody>
          <a:bodyPr>
            <a:no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يؤدي الجفاف إلى اختلال توازن الإلكتروليت.</a:t>
            </a:r>
          </a:p>
        </p:txBody>
      </p:sp>
      <p:sp>
        <p:nvSpPr>
          <p:cNvPr id="12291" name="Content Placeholder 2"/>
          <p:cNvSpPr>
            <a:spLocks noGrp="1"/>
          </p:cNvSpPr>
          <p:nvPr>
            <p:ph idx="1"/>
          </p:nvPr>
        </p:nvSpPr>
        <p:spPr>
          <a:xfrm>
            <a:off x="1" y="1550504"/>
            <a:ext cx="12192000" cy="5307496"/>
          </a:xfrm>
        </p:spPr>
        <p:txBody>
          <a:bodyPr>
            <a:noAutofit/>
          </a:bodyPr>
          <a:lstStyle/>
          <a:p>
            <a:pPr xmlns:a="http://schemas.openxmlformats.org/drawingml/2006/main">
              <a:lnSpc>
                <a:spcPct val="100000"/>
              </a:lnSpc>
              <a:bidi/>
            </a:pPr>
            <a:r xmlns:a="http://schemas.openxmlformats.org/drawingml/2006/main">
              <a:rPr lang="ar" sz="3200" dirty="0">
                <a:latin typeface="Times New Roman" pitchFamily="18" charset="0"/>
                <a:cs typeface="Times New Roman" pitchFamily="18" charset="0"/>
              </a:rPr>
              <a:t>يؤدي الجفاف إلى إنتاج كمية أكبر من الصوديوم وكمية أقل من البوتاسيوم.</a:t>
            </a:r>
          </a:p>
          <a:p>
            <a:pPr xmlns:a="http://schemas.openxmlformats.org/drawingml/2006/main">
              <a:lnSpc>
                <a:spcPct val="100000"/>
              </a:lnSpc>
              <a:bidi/>
            </a:pPr>
            <a:r xmlns:a="http://schemas.openxmlformats.org/drawingml/2006/main">
              <a:rPr lang="ar" sz="3200" dirty="0">
                <a:latin typeface="Times New Roman" pitchFamily="18" charset="0"/>
                <a:cs typeface="Times New Roman" pitchFamily="18" charset="0"/>
              </a:rPr>
              <a:t>يمكن أن يؤدي ارتفاع مستوى الصوديوم إلى حدوث ارتباك، وشلل، وغيبوبة، ونوبات صرع. ورغم عدم وجود مشكلة فورية، فإن انخفاض مستويات البوتاسيوم لفترة طويلة قد يؤدي إلى </a:t>
            </a:r>
            <a:r xmlns:a="http://schemas.openxmlformats.org/drawingml/2006/main">
              <a:rPr lang="ar" sz="3200" u="sng" dirty="0">
                <a:latin typeface="Times New Roman" pitchFamily="18" charset="0"/>
                <a:cs typeface="Times New Roman" pitchFamily="18" charset="0"/>
              </a:rPr>
              <a:t>إنتاج كمية أقل من الأنسولين، </a:t>
            </a:r>
            <a:r xmlns:a="http://schemas.openxmlformats.org/drawingml/2006/main">
              <a:rPr lang="ar" sz="3200" dirty="0">
                <a:latin typeface="Times New Roman" pitchFamily="18" charset="0"/>
                <a:cs typeface="Times New Roman" pitchFamily="18" charset="0"/>
              </a:rPr>
              <a:t>مما قد يزيد من كمية السكر في الجسم.</a:t>
            </a:r>
          </a:p>
          <a:p>
            <a:r xmlns:a="http://schemas.openxmlformats.org/drawingml/2006/main">
              <a:rPr lang="ar" sz="3200" dirty="0">
                <a:latin typeface="Times New Roman" pitchFamily="18" charset="0"/>
                <a:cs typeface="Times New Roman" pitchFamily="18" charset="0"/>
              </a:rPr>
              <a:t>إذا أصبح مستوى البوتاسيوم منخفضًا جدًا، فمن الطبيعي أن يحدث التعب والارتباك وضعف العضلات وتشنجاتها.</a:t>
            </a:r>
          </a:p>
          <a:p>
            <a:r xmlns:a="http://schemas.openxmlformats.org/drawingml/2006/main">
              <a:rPr lang="ar" sz="3200" dirty="0">
                <a:latin typeface="Times New Roman" pitchFamily="18" charset="0"/>
                <a:cs typeface="Times New Roman" pitchFamily="18" charset="0"/>
              </a:rPr>
              <a:t>يمكن أن يؤدي انخفاض مستوى البوتاسيوم بشكل كبير إلى الشلل وعدم انتظام ضربات القلب.</a:t>
            </a:r>
          </a:p>
          <a:p>
            <a:pPr>
              <a:lnSpc>
                <a:spcPct val="100000"/>
              </a:lnSpc>
            </a:pPr>
            <a:endParaRPr lang="en-US" sz="40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6017"/>
            <a:ext cx="12311271" cy="6751983"/>
          </a:xfrm>
        </p:spPr>
        <p:txBody>
          <a:bodyPr>
            <a:noAutofit/>
          </a:bodyPr>
          <a:lstStyle/>
          <a:p>
            <a:pPr xmlns:a="http://schemas.openxmlformats.org/drawingml/2006/main" marL="0" indent="0" algn="ctr">
              <a:lnSpc>
                <a:spcPct val="100000"/>
              </a:lnSpc>
              <a:buNone/>
              <a:bidi/>
            </a:pPr>
            <a:r xmlns:a="http://schemas.openxmlformats.org/drawingml/2006/main">
              <a:rPr lang="ar" sz="4000" b="1" dirty="0">
                <a:solidFill>
                  <a:srgbClr val="C00000"/>
                </a:solidFill>
                <a:latin typeface="Times New Roman" pitchFamily="18" charset="0"/>
                <a:cs typeface="Times New Roman" pitchFamily="18" charset="0"/>
              </a:rPr>
              <a:t>المظاهر السريرية الجفاف</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جفاف الفم ولزج</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غياب الدموع واللعاب:</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عيون غائرة</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نقص البول</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لون رمادي بارد مع ضعف في مرونة الجلد</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التعب، الدوخة، الخمول، الانفعال، الغيبوبة</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اليافوخ الأمامي منخفض بشكل ملحوظ</a:t>
            </a:r>
          </a:p>
          <a:p>
            <a:pPr xmlns:a="http://schemas.openxmlformats.org/drawingml/2006/main">
              <a:lnSpc>
                <a:spcPct val="100000"/>
              </a:lnSpc>
              <a:buFont typeface="Wingdings" pitchFamily="2" charset="2"/>
              <a:buChar char="Ø"/>
              <a:bidi/>
            </a:pPr>
            <a:r xmlns:a="http://schemas.openxmlformats.org/drawingml/2006/main">
              <a:rPr lang="ar" sz="3200" dirty="0">
                <a:latin typeface="Times New Roman" pitchFamily="18" charset="0"/>
                <a:cs typeface="Times New Roman" pitchFamily="18" charset="0"/>
              </a:rPr>
              <a:t>انخفاض ضغط الدم</a:t>
            </a:r>
          </a:p>
          <a:p>
            <a:pPr xmlns:a="http://schemas.openxmlformats.org/drawingml/2006/main">
              <a:lnSpc>
                <a:spcPct val="80000"/>
              </a:lnSpc>
              <a:buFont typeface="Wingdings" panose="05000000000000000000" pitchFamily="2" charset="2"/>
              <a:buChar char="Ø"/>
              <a:bidi/>
            </a:pPr>
            <a:r xmlns:a="http://schemas.openxmlformats.org/drawingml/2006/main">
              <a:rPr lang="ar" sz="3200" dirty="0">
                <a:latin typeface="Times New Roman" pitchFamily="18" charset="0"/>
                <a:cs typeface="Times New Roman" pitchFamily="18" charset="0"/>
              </a:rPr>
              <a:t>نبض ضعيف.</a:t>
            </a:r>
          </a:p>
          <a:p>
            <a:pPr xmlns:a="http://schemas.openxmlformats.org/drawingml/2006/main">
              <a:lnSpc>
                <a:spcPct val="80000"/>
              </a:lnSpc>
              <a:buFont typeface="Wingdings" panose="05000000000000000000" pitchFamily="2" charset="2"/>
              <a:buChar char="Ø"/>
              <a:bidi/>
            </a:pPr>
            <a:r xmlns:a="http://schemas.openxmlformats.org/drawingml/2006/main">
              <a:rPr lang="ar" sz="3200" dirty="0">
                <a:latin typeface="Times New Roman" pitchFamily="18" charset="0"/>
                <a:cs typeface="Times New Roman" pitchFamily="18" charset="0"/>
              </a:rPr>
              <a:t>تنفس عميق وسريع .</a:t>
            </a:r>
          </a:p>
          <a:p>
            <a:pPr marL="457200" lvl="1" indent="0">
              <a:lnSpc>
                <a:spcPct val="80000"/>
              </a:lnSpc>
              <a:buNone/>
            </a:pP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968846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52400"/>
            <a:ext cx="11860696" cy="6705600"/>
          </a:xfrm>
        </p:spPr>
        <p:txBody>
          <a:bodyPr>
            <a:normAutofit/>
          </a:bodyPr>
          <a:lstStyle/>
          <a:p>
            <a:pPr xmlns:a="http://schemas.openxmlformats.org/drawingml/2006/main" algn="ctr">
              <a:buNone/>
              <a:bidi/>
            </a:pPr>
            <a:r xmlns:a="http://schemas.openxmlformats.org/drawingml/2006/main">
              <a:rPr lang="ar" sz="5400" b="1" dirty="0">
                <a:solidFill>
                  <a:srgbClr val="C00000"/>
                </a:solidFill>
                <a:latin typeface="Times New Roman" pitchFamily="18" charset="0"/>
                <a:cs typeface="Times New Roman" pitchFamily="18" charset="0"/>
              </a:rPr>
              <a:t>التشخيص والاختبارات</a:t>
            </a:r>
          </a:p>
          <a:p>
            <a:r xmlns:a="http://schemas.openxmlformats.org/drawingml/2006/main">
              <a:rPr lang="ar" sz="6000" dirty="0">
                <a:latin typeface="Times New Roman" pitchFamily="18" charset="0"/>
                <a:cs typeface="Times New Roman" pitchFamily="18" charset="0"/>
              </a:rPr>
              <a:t>الفحص البدني</a:t>
            </a:r>
          </a:p>
          <a:p>
            <a:r xmlns:a="http://schemas.openxmlformats.org/drawingml/2006/main">
              <a:rPr lang="ar" sz="6000" dirty="0">
                <a:latin typeface="Times New Roman" pitchFamily="18" charset="0"/>
                <a:cs typeface="Times New Roman" pitchFamily="18" charset="0"/>
              </a:rPr>
              <a:t>تشمل الاختبارات: كيمياء الدم، الكثافة النوعية للبول (تشير الكثافة النوعية العالية إلى الجفاف الشديد)، نيتروجين اليوريا في الدم، الكرياتينين، تعداد الدم الكامل</a:t>
            </a:r>
          </a:p>
          <a:p>
            <a:endParaRPr lang="en-US"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752600" y="0"/>
            <a:ext cx="7607300" cy="1143000"/>
          </a:xfrm>
        </p:spPr>
        <p:txBody>
          <a:bodyPr>
            <a:normAutofit/>
          </a:bodyPr>
          <a:lstStyle/>
          <a:p>
            <a:pPr xmlns:a="http://schemas.openxmlformats.org/drawingml/2006/main" algn="ctr">
              <a:bidi/>
            </a:pPr>
            <a:r xmlns:a="http://schemas.openxmlformats.org/drawingml/2006/main">
              <a:rPr lang="ar" sz="6600" b="1" dirty="0">
                <a:solidFill>
                  <a:srgbClr val="C00000"/>
                </a:solidFill>
                <a:latin typeface="Times New Roman" pitchFamily="18" charset="0"/>
                <a:cs typeface="Times New Roman" pitchFamily="18" charset="0"/>
              </a:rPr>
              <a:t>إدارة</a:t>
            </a:r>
          </a:p>
        </p:txBody>
      </p:sp>
      <p:sp>
        <p:nvSpPr>
          <p:cNvPr id="225283" name="Rectangle 3"/>
          <p:cNvSpPr>
            <a:spLocks noGrp="1" noChangeArrowheads="1"/>
          </p:cNvSpPr>
          <p:nvPr>
            <p:ph type="body" sz="half" idx="1"/>
          </p:nvPr>
        </p:nvSpPr>
        <p:spPr>
          <a:xfrm>
            <a:off x="119269" y="1143001"/>
            <a:ext cx="11940209" cy="5714999"/>
          </a:xfrm>
        </p:spPr>
        <p:txBody>
          <a:bodyPr>
            <a:normAutofit/>
          </a:bodyPr>
          <a:lstStyle/>
          <a:p>
            <a:pPr xmlns:a="http://schemas.openxmlformats.org/drawingml/2006/main">
              <a:buFont typeface="Wingdings" pitchFamily="2" charset="2"/>
              <a:buChar char="Ø"/>
              <a:bidi/>
            </a:pPr>
            <a:r xmlns:a="http://schemas.openxmlformats.org/drawingml/2006/main">
              <a:rPr lang="ar" sz="3600" dirty="0">
                <a:latin typeface="Times New Roman" pitchFamily="18" charset="0"/>
                <a:cs typeface="Times New Roman" pitchFamily="18" charset="0"/>
              </a:rPr>
              <a:t>محلول الإماهة الفموي (ORS): يتكون من كلوريد الصوديوم، سترات ثلاثي الصوديوم (بيكربونات)، كلوريد البوتاسيوم جلوكوز</a:t>
            </a:r>
          </a:p>
          <a:p>
            <a:pPr xmlns:a="http://schemas.openxmlformats.org/drawingml/2006/main">
              <a:lnSpc>
                <a:spcPct val="90000"/>
              </a:lnSpc>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فعال في جميع أنواع ودرجات الجفاف.</a:t>
            </a:r>
          </a:p>
          <a:p>
            <a:pPr xmlns:a="http://schemas.openxmlformats.org/drawingml/2006/main">
              <a:lnSpc>
                <a:spcPct val="90000"/>
              </a:lnSpc>
              <a:buClr>
                <a:srgbClr val="3333FF"/>
              </a:buClr>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يمكن منع الجفاف إذا تم إعطاؤه في وقت مبكر من المرض.</a:t>
            </a:r>
          </a:p>
          <a:p>
            <a:pPr xmlns:a="http://schemas.openxmlformats.org/drawingml/2006/main">
              <a:lnSpc>
                <a:spcPct val="90000"/>
              </a:lnSpc>
              <a:buClr>
                <a:srgbClr val="3333FF"/>
              </a:buClr>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رخيصة الثمن، وسهلة الإدارة؛ ويمكن للأم أن تعطيها في المنزل.</a:t>
            </a:r>
          </a:p>
          <a:p>
            <a:pPr xmlns:a="http://schemas.openxmlformats.org/drawingml/2006/main">
              <a:lnSpc>
                <a:spcPct val="90000"/>
              </a:lnSpc>
              <a:buClr>
                <a:srgbClr val="3333FF"/>
              </a:buClr>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لا توجد فرصة للإفراط في الترطيب أو جرعة زائدة من الإلكتروليت.</a:t>
            </a:r>
          </a:p>
          <a:p>
            <a:pPr xmlns:a="http://schemas.openxmlformats.org/drawingml/2006/main">
              <a:lnSpc>
                <a:spcPct val="90000"/>
              </a:lnSpc>
              <a:spcBef>
                <a:spcPct val="50000"/>
              </a:spcBef>
              <a:buSzTx/>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طرق الإعطاء: ملعقة، كوب، قطارة، حقنة، </a:t>
            </a:r>
            <a:r xmlns:a="http://schemas.openxmlformats.org/drawingml/2006/main">
              <a:rPr lang="ar" sz="3600" dirty="0">
                <a:latin typeface="Times New Roman" pitchFamily="18" charset="0"/>
                <a:cs typeface="Times New Roman" pitchFamily="18" charset="0"/>
              </a:rPr>
              <a:t>أنبوب أنفي </a:t>
            </a:r>
            <a:r xmlns:a="http://schemas.openxmlformats.org/drawingml/2006/main">
              <a:rPr lang="ar" sz="3600" dirty="0" err="1">
                <a:latin typeface="Times New Roman" pitchFamily="18" charset="0"/>
                <a:cs typeface="Times New Roman" pitchFamily="18" charset="0"/>
              </a:rPr>
              <a:t>معدي أو وريدي.</a:t>
            </a:r>
          </a:p>
          <a:p>
            <a:pPr>
              <a:lnSpc>
                <a:spcPct val="90000"/>
              </a:lnSpc>
              <a:buFont typeface="Wingdings" pitchFamily="2" charset="2"/>
              <a:buNone/>
            </a:pP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74" y="1126435"/>
            <a:ext cx="12043025" cy="5731565"/>
          </a:xfrm>
        </p:spPr>
        <p:txBody>
          <a:bodyPr>
            <a:normAutofit fontScale="77500" lnSpcReduction="20000"/>
          </a:bodyPr>
          <a:lstStyle/>
          <a:p>
            <a:pPr xmlns:a="http://schemas.openxmlformats.org/drawingml/2006/main">
              <a:lnSpc>
                <a:spcPct val="120000"/>
              </a:lnSpc>
              <a:buFont typeface="Wingdings" panose="05000000000000000000" pitchFamily="2" charset="2"/>
              <a:buChar char="q"/>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تأخير أو صعوبة في التغوط، يستمر لمدة أسبوعين أو أكثر، بما يكفي لتسبب ضائقة كبيرة للمريض.</a:t>
            </a:r>
            <a:endParaRPr xmlns:a="http://schemas.openxmlformats.org/drawingml/2006/main" lang="en-US" sz="4800" b="1" dirty="0">
              <a:solidFill>
                <a:schemeClr val="tx1">
                  <a:lumMod val="95000"/>
                  <a:lumOff val="5000"/>
                </a:schemeClr>
              </a:solidFill>
              <a:latin typeface="Times New Roman" pitchFamily="18" charset="0"/>
              <a:cs typeface="Times New Roman" pitchFamily="18" charset="0"/>
            </a:endParaRPr>
          </a:p>
          <a:p>
            <a:pPr xmlns:a="http://schemas.openxmlformats.org/drawingml/2006/main">
              <a:lnSpc>
                <a:spcPct val="120000"/>
              </a:lnSpc>
              <a:buFont typeface="Wingdings" panose="05000000000000000000" pitchFamily="2" charset="2"/>
              <a:buChar char="q"/>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المعدل الطبيعي لحركة الأمعاء في مختلف الأعمار</a:t>
            </a:r>
          </a:p>
          <a:p>
            <a:pPr xmlns:a="http://schemas.openxmlformats.org/drawingml/2006/main" lvl="0">
              <a:lnSpc>
                <a:spcPct val="120000"/>
              </a:lnSpc>
              <a:buFont typeface="Wingdings" panose="05000000000000000000" pitchFamily="2" charset="2"/>
              <a:buChar char="ü"/>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يحتاج الأطفال الرضع إلى 4 برازات يوميًا خلال الأسبوع الأول من حياتهم.</a:t>
            </a:r>
          </a:p>
          <a:p>
            <a:pPr xmlns:a="http://schemas.openxmlformats.org/drawingml/2006/main" lvl="0">
              <a:lnSpc>
                <a:spcPct val="120000"/>
              </a:lnSpc>
              <a:buFont typeface="Wingdings" panose="05000000000000000000" pitchFamily="2" charset="2"/>
              <a:buChar char="ü"/>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يبلغ متوسط عمر الطفل سنتين بمعدل 2 براز يوميًا</a:t>
            </a:r>
          </a:p>
          <a:p>
            <a:pPr xmlns:a="http://schemas.openxmlformats.org/drawingml/2006/main" lvl="0">
              <a:lnSpc>
                <a:spcPct val="120000"/>
              </a:lnSpc>
              <a:buFont typeface="Wingdings" panose="05000000000000000000" pitchFamily="2" charset="2"/>
              <a:buChar char="ü"/>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4 سنوات من العمر1.2 براز يوميا</a:t>
            </a:r>
          </a:p>
          <a:p>
            <a:pPr xmlns:a="http://schemas.openxmlformats.org/drawingml/2006/main" lvl="0">
              <a:lnSpc>
                <a:spcPct val="120000"/>
              </a:lnSpc>
              <a:buFont typeface="Wingdings" panose="05000000000000000000" pitchFamily="2" charset="2"/>
              <a:buChar char="ü"/>
              <a:bidi/>
            </a:pPr>
            <a:r xmlns:a="http://schemas.openxmlformats.org/drawingml/2006/main">
              <a:rPr lang="ar" sz="4800" dirty="0">
                <a:solidFill>
                  <a:schemeClr val="tx1">
                    <a:lumMod val="95000"/>
                    <a:lumOff val="5000"/>
                  </a:schemeClr>
                </a:solidFill>
                <a:latin typeface="Times New Roman" pitchFamily="18" charset="0"/>
                <a:cs typeface="Times New Roman" pitchFamily="18" charset="0"/>
              </a:rPr>
              <a:t>بعد مرور 4 سنوات، يظل تواتر حركات الأمعاء دون تغيير</a:t>
            </a:r>
          </a:p>
          <a:p>
            <a:endParaRPr lang="en-US" sz="4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0042DC11-DC97-4B12-B7BC-05863E11D84F}"/>
              </a:ext>
            </a:extLst>
          </p:cNvPr>
          <p:cNvSpPr txBox="1"/>
          <p:nvPr/>
        </p:nvSpPr>
        <p:spPr>
          <a:xfrm>
            <a:off x="0" y="0"/>
            <a:ext cx="12191999" cy="923330"/>
          </a:xfrm>
          <a:prstGeom prst="rect">
            <a:avLst/>
          </a:prstGeom>
          <a:noFill/>
        </p:spPr>
        <p:txBody>
          <a:bodyPr wrap="square">
            <a:sp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12) الأطفال الذين يعانون من الإمساك</a:t>
            </a:r>
            <a:endParaRPr xmlns:a="http://schemas.openxmlformats.org/drawingml/2006/main" lang="en-US" sz="5400" b="1" dirty="0">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228599"/>
            <a:ext cx="12006471" cy="6516757"/>
          </a:xfrm>
        </p:spPr>
        <p:txBody>
          <a:bodyPr>
            <a:normAutofit fontScale="77500" lnSpcReduction="20000"/>
          </a:bodyPr>
          <a:lstStyle/>
          <a:p>
            <a:pPr xmlns:a="http://schemas.openxmlformats.org/drawingml/2006/main" algn="ctr">
              <a:buNone/>
              <a:bidi/>
            </a:pPr>
            <a:r xmlns:a="http://schemas.openxmlformats.org/drawingml/2006/main">
              <a:rPr lang="ar" sz="6600" b="1" dirty="0">
                <a:solidFill>
                  <a:srgbClr val="C00000"/>
                </a:solidFill>
                <a:latin typeface="Times New Roman" pitchFamily="18" charset="0"/>
                <a:cs typeface="Times New Roman" pitchFamily="18" charset="0"/>
              </a:rPr>
              <a:t>الإمساك يسبب :</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1. المرض الكامن،</a:t>
            </a:r>
          </a:p>
          <a:p>
            <a:pPr xmlns:a="http://schemas.openxmlformats.org/drawingml/2006/main">
              <a:lnSpc>
                <a:spcPct val="120000"/>
              </a:lnSpc>
              <a:spcBef>
                <a:spcPts val="0"/>
              </a:spcBef>
              <a:buFont typeface="Wingdings" panose="05000000000000000000" pitchFamily="2" charset="2"/>
              <a:buChar char="ü"/>
              <a:bidi/>
            </a:pPr>
            <a:r xmlns:a="http://schemas.openxmlformats.org/drawingml/2006/main">
              <a:rPr lang="ar" sz="4400" dirty="0">
                <a:solidFill>
                  <a:schemeClr val="tx1">
                    <a:lumMod val="95000"/>
                    <a:lumOff val="5000"/>
                  </a:schemeClr>
                </a:solidFill>
                <a:latin typeface="Times New Roman" pitchFamily="18" charset="0"/>
                <a:cs typeface="Times New Roman" pitchFamily="18" charset="0"/>
              </a:rPr>
              <a:t>تشريحيًا: تشوه خلقي في المستقيم والشرج (تضيق الشرج، غير مثقوب)</a:t>
            </a:r>
          </a:p>
          <a:p>
            <a:pPr xmlns:a="http://schemas.openxmlformats.org/drawingml/2006/main">
              <a:lnSpc>
                <a:spcPct val="120000"/>
              </a:lnSpc>
              <a:spcBef>
                <a:spcPts val="0"/>
              </a:spcBef>
              <a:buFont typeface="Wingdings" panose="05000000000000000000" pitchFamily="2" charset="2"/>
              <a:buChar char="ü"/>
              <a:bidi/>
            </a:pPr>
            <a:r xmlns:a="http://schemas.openxmlformats.org/drawingml/2006/main">
              <a:rPr lang="ar" sz="4400" dirty="0">
                <a:solidFill>
                  <a:schemeClr val="tx1">
                    <a:lumMod val="95000"/>
                    <a:lumOff val="5000"/>
                  </a:schemeClr>
                </a:solidFill>
                <a:latin typeface="Times New Roman" pitchFamily="18" charset="0"/>
                <a:cs typeface="Times New Roman" pitchFamily="18" charset="0"/>
              </a:rPr>
              <a:t>خلل في العضلات: متلازمة داون</a:t>
            </a:r>
          </a:p>
          <a:p>
            <a:pPr xmlns:a="http://schemas.openxmlformats.org/drawingml/2006/main">
              <a:lnSpc>
                <a:spcPct val="120000"/>
              </a:lnSpc>
              <a:spcBef>
                <a:spcPts val="0"/>
              </a:spcBef>
              <a:buFont typeface="Wingdings" panose="05000000000000000000" pitchFamily="2" charset="2"/>
              <a:buChar char="ü"/>
              <a:bidi/>
            </a:pPr>
            <a:r xmlns:a="http://schemas.openxmlformats.org/drawingml/2006/main">
              <a:rPr lang="ar" sz="4400" dirty="0">
                <a:solidFill>
                  <a:schemeClr val="tx1">
                    <a:lumMod val="95000"/>
                    <a:lumOff val="5000"/>
                  </a:schemeClr>
                </a:solidFill>
                <a:latin typeface="Times New Roman" pitchFamily="18" charset="0"/>
                <a:cs typeface="Times New Roman" pitchFamily="18" charset="0"/>
              </a:rPr>
              <a:t>تليّف كيسي</a:t>
            </a:r>
          </a:p>
          <a:p>
            <a:pPr xmlns:a="http://schemas.openxmlformats.org/drawingml/2006/main">
              <a:lnSpc>
                <a:spcPct val="120000"/>
              </a:lnSpc>
              <a:spcBef>
                <a:spcPts val="0"/>
              </a:spcBef>
              <a:buFont typeface="Wingdings" panose="05000000000000000000" pitchFamily="2" charset="2"/>
              <a:buChar char="ü"/>
              <a:bidi/>
            </a:pPr>
            <a:r xmlns:a="http://schemas.openxmlformats.org/drawingml/2006/main">
              <a:rPr lang="ar" sz="4400" dirty="0">
                <a:solidFill>
                  <a:schemeClr val="tx1">
                    <a:lumMod val="95000"/>
                    <a:lumOff val="5000"/>
                  </a:schemeClr>
                </a:solidFill>
                <a:latin typeface="Times New Roman" pitchFamily="18" charset="0"/>
                <a:cs typeface="Times New Roman" pitchFamily="18" charset="0"/>
              </a:rPr>
              <a:t>عدم تحمل بروتين حليب البقر</a:t>
            </a:r>
            <a:endParaRPr xmlns:a="http://schemas.openxmlformats.org/drawingml/2006/main" lang="en-US" sz="4400" dirty="0">
              <a:latin typeface="Times New Roman" pitchFamily="18" charset="0"/>
              <a:cs typeface="Times New Roman" pitchFamily="18" charset="0"/>
            </a:endParaRP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2. نظام غذائي منخفض الألياف وعالي الحليب</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3. العوامل النفسية</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4. الدواء</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5. تغيير كبير في الروتين اليومي للطفل</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شق الحنك</a:t>
            </a:r>
            <a:br xmlns:a="http://schemas.openxmlformats.org/drawingml/2006/main">
              <a:rPr lang="en-US" sz="7200" dirty="0">
                <a:solidFill>
                  <a:srgbClr val="C00000"/>
                </a:solidFill>
                <a:latin typeface="Times New Roman" pitchFamily="18" charset="0"/>
                <a:cs typeface="Times New Roman" pitchFamily="18" charset="0"/>
              </a:rPr>
            </a:b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765281" cy="5105400"/>
          </a:xfrm>
        </p:spPr>
        <p:txBody>
          <a:bodyPr>
            <a:normAutofit/>
          </a:bodyPr>
          <a:lstStyle/>
          <a:p>
            <a:pPr xmlns:a="http://schemas.openxmlformats.org/drawingml/2006/main" lvl="0">
              <a:buNone/>
              <a:bidi/>
            </a:pPr>
            <a:r xmlns:a="http://schemas.openxmlformats.org/drawingml/2006/main">
              <a:rPr lang="ar" sz="6000" u="sng" dirty="0">
                <a:latin typeface="Times New Roman" pitchFamily="18" charset="0"/>
                <a:cs typeface="Times New Roman" pitchFamily="18" charset="0"/>
              </a:rPr>
              <a:t>المشاكل</a:t>
            </a:r>
          </a:p>
          <a:p>
            <a:pPr xmlns:a="http://schemas.openxmlformats.org/drawingml/2006/main" lvl="0">
              <a:bidi/>
            </a:pPr>
            <a:r xmlns:a="http://schemas.openxmlformats.org/drawingml/2006/main">
              <a:rPr lang="ar" sz="6000" dirty="0">
                <a:latin typeface="Times New Roman" pitchFamily="18" charset="0"/>
                <a:cs typeface="Times New Roman" pitchFamily="18" charset="0"/>
              </a:rPr>
              <a:t>تغيرات في الأسنان وخلل في الكلام</a:t>
            </a:r>
          </a:p>
          <a:p>
            <a:pPr xmlns:a="http://schemas.openxmlformats.org/drawingml/2006/main" lvl="0">
              <a:bidi/>
            </a:pPr>
            <a:r xmlns:a="http://schemas.openxmlformats.org/drawingml/2006/main">
              <a:rPr lang="ar" sz="6000" dirty="0">
                <a:latin typeface="Times New Roman" pitchFamily="18" charset="0"/>
                <a:cs typeface="Times New Roman" pitchFamily="18" charset="0"/>
              </a:rPr>
              <a:t>نوبات متكررة من التهاب الأذن الوسطى (بسبب الفتح في البلعوم الأنفي)</a:t>
            </a:r>
          </a:p>
          <a:p>
            <a:pPr lvl="0"/>
            <a:endParaRPr lang="en-US" sz="60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2521" y="1"/>
            <a:ext cx="12059479" cy="7140416"/>
          </a:xfrm>
          <a:prstGeom prst="rect">
            <a:avLst/>
          </a:prstGeom>
          <a:noFill/>
          <a:ln w="9525">
            <a:noFill/>
            <a:miter lim="800000"/>
            <a:headEnd/>
            <a:tailEnd/>
          </a:ln>
          <a:effectLst/>
        </p:spPr>
        <p:txBody>
          <a:bodyPr wrap="square">
            <a:spAutoFit/>
          </a:bodyPr>
          <a:lstStyle/>
          <a:p>
            <a:pPr xmlns:a="http://schemas.openxmlformats.org/drawingml/2006/main" algn="ctr">
              <a:bidi/>
            </a:pPr>
            <a:r xmlns:a="http://schemas.openxmlformats.org/drawingml/2006/main">
              <a:rPr lang="ar" sz="8000" b="1" dirty="0">
                <a:solidFill>
                  <a:srgbClr val="C00000"/>
                </a:solidFill>
                <a:latin typeface="Times New Roman" pitchFamily="18" charset="0"/>
                <a:cs typeface="Times New Roman" pitchFamily="18" charset="0"/>
              </a:rPr>
              <a:t>أعراض</a:t>
            </a:r>
            <a:endParaRPr xmlns:a="http://schemas.openxmlformats.org/drawingml/2006/main" lang="en-GB" sz="5400" b="1" dirty="0">
              <a:solidFill>
                <a:srgbClr val="C00000"/>
              </a:solidFill>
              <a:latin typeface="Times New Roman" pitchFamily="18" charset="0"/>
              <a:cs typeface="Times New Roman" pitchFamily="18" charset="0"/>
            </a:endParaRP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صعوبة في الإخلاء</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براز صلب ولزج وذو رائحة كريهة</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انتفاخ المعدة</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التجشؤ وعسر الهضم</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الصداع، الساقين، الشفاء، الرقبة، الكتف، آلام أسفل الظهر</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الغثيان والقيء</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ألم في</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النعاس، الشعور بالكسل</a:t>
            </a:r>
          </a:p>
          <a:p>
            <a:pPr xmlns:a="http://schemas.openxmlformats.org/drawingml/2006/main">
              <a:buClr>
                <a:srgbClr val="FF0000"/>
              </a:buClr>
              <a:buFont typeface="Wingdings" pitchFamily="2" charset="2"/>
              <a:buChar char="v"/>
              <a:bidi/>
            </a:pPr>
            <a:r xmlns:a="http://schemas.openxmlformats.org/drawingml/2006/main">
              <a:rPr lang="ar" sz="3600" dirty="0">
                <a:latin typeface="Times New Roman" pitchFamily="18" charset="0"/>
                <a:cs typeface="Times New Roman" pitchFamily="18" charset="0"/>
              </a:rPr>
              <a:t>قلة الشهية</a:t>
            </a:r>
            <a:endParaRPr xmlns:a="http://schemas.openxmlformats.org/drawingml/2006/main" lang="en-US" sz="3600" dirty="0">
              <a:latin typeface="Times New Roman" pitchFamily="18" charset="0"/>
              <a:cs typeface="Times New Roman" pitchFamily="18" charset="0"/>
            </a:endParaRPr>
          </a:p>
          <a:p>
            <a:pPr>
              <a:buClr>
                <a:srgbClr val="FF0000"/>
              </a:buClr>
              <a:buFont typeface="Wingdings" pitchFamily="2" charset="2"/>
              <a:buChar char="v"/>
            </a:pPr>
            <a:endParaRPr lang="en-US" sz="5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228600"/>
            <a:ext cx="11993218" cy="6248400"/>
          </a:xfrm>
        </p:spPr>
        <p:txBody>
          <a:bodyPr/>
          <a:lstStyle/>
          <a:p>
            <a:pPr xmlns:a="http://schemas.openxmlformats.org/drawingml/2006/main" algn="ctr">
              <a:buNone/>
              <a:bidi/>
            </a:pPr>
            <a:r xmlns:a="http://schemas.openxmlformats.org/drawingml/2006/main">
              <a:rPr lang="ar" sz="6000" b="1" dirty="0">
                <a:solidFill>
                  <a:srgbClr val="C00000"/>
                </a:solidFill>
                <a:latin typeface="Times New Roman" panose="02020603050405020304" pitchFamily="18" charset="0"/>
                <a:cs typeface="Times New Roman" panose="02020603050405020304" pitchFamily="18" charset="0"/>
              </a:rPr>
              <a:t>الاختبارات التشخيصية</a:t>
            </a:r>
          </a:p>
          <a:p>
            <a:r xmlns:a="http://schemas.openxmlformats.org/drawingml/2006/main">
              <a:rPr lang="ar" sz="6000" dirty="0">
                <a:latin typeface="Times New Roman" pitchFamily="18" charset="0"/>
                <a:cs typeface="Times New Roman" pitchFamily="18" charset="0"/>
              </a:rPr>
              <a:t>التاريخ والفحص البدني</a:t>
            </a:r>
          </a:p>
          <a:p>
            <a:r xmlns:a="http://schemas.openxmlformats.org/drawingml/2006/main">
              <a:rPr lang="ar" sz="6000" dirty="0">
                <a:latin typeface="Times New Roman" pitchFamily="18" charset="0"/>
                <a:cs typeface="Times New Roman" pitchFamily="18" charset="0"/>
              </a:rPr>
              <a:t>الأشعة البطنية</a:t>
            </a:r>
          </a:p>
          <a:p>
            <a:r xmlns:a="http://schemas.openxmlformats.org/drawingml/2006/main">
              <a:rPr lang="ar" sz="6000" dirty="0">
                <a:latin typeface="Times New Roman" pitchFamily="18" charset="0"/>
                <a:cs typeface="Times New Roman" pitchFamily="18" charset="0"/>
              </a:rPr>
              <a:t>ينبغي تجنب الفحص الشرجي عند الأطفال قدر الإمكان</a:t>
            </a:r>
          </a:p>
          <a:p>
            <a:endParaRPr lang="en-US"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8539" y="0"/>
            <a:ext cx="11330609" cy="1143000"/>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العلاج الطبي للإمساك</a:t>
            </a:r>
          </a:p>
        </p:txBody>
      </p:sp>
      <p:sp>
        <p:nvSpPr>
          <p:cNvPr id="123907" name="Rectangle 3"/>
          <p:cNvSpPr>
            <a:spLocks noGrp="1" noChangeArrowheads="1"/>
          </p:cNvSpPr>
          <p:nvPr>
            <p:ph type="body" idx="1"/>
          </p:nvPr>
        </p:nvSpPr>
        <p:spPr>
          <a:xfrm>
            <a:off x="0" y="1219200"/>
            <a:ext cx="12191999" cy="5638800"/>
          </a:xfrm>
        </p:spPr>
        <p:txBody>
          <a:bodyPr>
            <a:normAutofit/>
          </a:bodyPr>
          <a:lstStyle/>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الألياف والسوائل وملينات البراز</a:t>
            </a:r>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عادة ما يتضمن مرحلتين (للإمساك الشديد)</a:t>
            </a:r>
          </a:p>
          <a:p>
            <a:pPr xmlns:a="http://schemas.openxmlformats.org/drawingml/2006/main">
              <a:lnSpc>
                <a:spcPct val="100000"/>
              </a:lnSpc>
              <a:buNone/>
              <a:bidi/>
            </a:pPr>
            <a:r xmlns:a="http://schemas.openxmlformats.org/drawingml/2006/main">
              <a:rPr lang="ar" sz="4000" dirty="0">
                <a:latin typeface="Times New Roman" pitchFamily="18" charset="0"/>
                <a:cs typeface="Times New Roman" pitchFamily="18" charset="0"/>
              </a:rPr>
              <a:t>1- تليين البراز (لاكتولوز) ، كولاس</a:t>
            </a:r>
          </a:p>
          <a:p>
            <a:pPr xmlns:a="http://schemas.openxmlformats.org/drawingml/2006/main">
              <a:lnSpc>
                <a:spcPct val="100000"/>
              </a:lnSpc>
              <a:buNone/>
              <a:bidi/>
            </a:pPr>
            <a:r xmlns:a="http://schemas.openxmlformats.org/drawingml/2006/main">
              <a:rPr lang="ar" sz="4000" dirty="0">
                <a:latin typeface="Times New Roman" pitchFamily="18" charset="0"/>
                <a:cs typeface="Times New Roman" pitchFamily="18" charset="0"/>
              </a:rPr>
              <a:t>2-إفراغ البراز (ملين) السوربيتول، بولي إيثيلين جليكول، دولكولاكس، السنا</a:t>
            </a:r>
            <a:endParaRPr xmlns:a="http://schemas.openxmlformats.org/drawingml/2006/main" lang="en-US" sz="4000" dirty="0"/>
          </a:p>
          <a:p>
            <a:pPr xmlns:a="http://schemas.openxmlformats.org/drawingml/2006/main">
              <a:lnSpc>
                <a:spcPct val="100000"/>
              </a:lnSpc>
              <a:bidi/>
            </a:pPr>
            <a:r xmlns:a="http://schemas.openxmlformats.org/drawingml/2006/main">
              <a:rPr lang="ar" sz="4000" dirty="0">
                <a:latin typeface="Times New Roman" pitchFamily="18" charset="0"/>
                <a:cs typeface="Times New Roman" pitchFamily="18" charset="0"/>
              </a:rPr>
              <a:t>حقنة شرجية</a:t>
            </a:r>
          </a:p>
          <a:p>
            <a:pPr xmlns:a="http://schemas.openxmlformats.org/drawingml/2006/main">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لا </a:t>
            </a:r>
            <a:r xmlns:a="http://schemas.openxmlformats.org/drawingml/2006/main">
              <a:rPr lang="ar" sz="4000" dirty="0">
                <a:latin typeface="Times New Roman" pitchFamily="18" charset="0"/>
                <a:cs typeface="Times New Roman" pitchFamily="18" charset="0"/>
              </a:rPr>
              <a:t>تعطي الملينات أو الحقن الشرجية للأطفال دون أمر الطبيب</a:t>
            </a:r>
          </a:p>
          <a:p>
            <a:pPr>
              <a:buFontTx/>
              <a:buNone/>
            </a:pPr>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9" y="152400"/>
            <a:ext cx="12019722" cy="6477000"/>
          </a:xfrm>
        </p:spPr>
        <p:txBody>
          <a:bodyPr>
            <a:normAutofit/>
          </a:bodyPr>
          <a:lstStyle/>
          <a:p>
            <a:pPr xmlns:a="http://schemas.openxmlformats.org/drawingml/2006/main" algn="ctr">
              <a:buNone/>
              <a:bidi/>
            </a:pPr>
            <a:r xmlns:a="http://schemas.openxmlformats.org/drawingml/2006/main">
              <a:rPr lang="ar" sz="6600" b="1" dirty="0">
                <a:solidFill>
                  <a:srgbClr val="C00000"/>
                </a:solidFill>
                <a:latin typeface="Times New Roman" pitchFamily="18" charset="0"/>
                <a:cs typeface="Times New Roman" pitchFamily="18" charset="0"/>
              </a:rPr>
              <a:t>وقاية</a:t>
            </a:r>
            <a:endParaRPr xmlns:a="http://schemas.openxmlformats.org/drawingml/2006/main" lang="en-US" sz="5400" b="1" dirty="0">
              <a:solidFill>
                <a:srgbClr val="C00000"/>
              </a:solidFill>
              <a:latin typeface="Times New Roman" pitchFamily="18" charset="0"/>
              <a:cs typeface="Times New Roman" pitchFamily="18" charset="0"/>
            </a:endParaRP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إن تجنب الإمساك بشكل كامل أسهل من علاجه، لكنه يتضمن نفس تدابير نمط الحياة:</a:t>
            </a:r>
          </a:p>
          <a:p>
            <a:r xmlns:a="http://schemas.openxmlformats.org/drawingml/2006/main">
              <a:rPr lang="ar" sz="3600" dirty="0">
                <a:latin typeface="Times New Roman" pitchFamily="18" charset="0"/>
                <a:cs typeface="Times New Roman" pitchFamily="18" charset="0"/>
              </a:rPr>
              <a:t>تناول الكثير من الألياف.</a:t>
            </a:r>
          </a:p>
          <a:p>
            <a:r xmlns:a="http://schemas.openxmlformats.org/drawingml/2006/main">
              <a:rPr lang="ar" sz="3600" dirty="0">
                <a:latin typeface="Times New Roman" pitchFamily="18" charset="0"/>
                <a:cs typeface="Times New Roman" pitchFamily="18" charset="0"/>
              </a:rPr>
              <a:t>اشرب كميات كبيرة من السوائل يوميًا (8 أكواب من الماء على الأقل يوميًا).</a:t>
            </a:r>
          </a:p>
          <a:p>
            <a:r xmlns:a="http://schemas.openxmlformats.org/drawingml/2006/main">
              <a:rPr lang="ar" sz="3600" dirty="0">
                <a:latin typeface="Times New Roman" pitchFamily="18" charset="0"/>
                <a:cs typeface="Times New Roman" pitchFamily="18" charset="0"/>
              </a:rPr>
              <a:t>ممارسة الرياضة بانتظام.</a:t>
            </a:r>
          </a:p>
          <a:p>
            <a:r xmlns:a="http://schemas.openxmlformats.org/drawingml/2006/main">
              <a:rPr lang="ar" sz="3600" dirty="0">
                <a:latin typeface="Times New Roman" pitchFamily="18" charset="0"/>
                <a:cs typeface="Times New Roman" pitchFamily="18" charset="0"/>
              </a:rPr>
              <a:t>اذهب إلى الحمام عندما تشعر بالحاجة إلى ذلك.</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7077"/>
            <a:ext cx="12192000" cy="6380921"/>
          </a:xfrm>
        </p:spPr>
        <p:txBody>
          <a:bodyPr>
            <a:normAutofit fontScale="32500" lnSpcReduction="20000"/>
          </a:bodyPr>
          <a:lstStyle/>
          <a:p>
            <a:pPr xmlns:a="http://schemas.openxmlformats.org/drawingml/2006/main" algn="ctr">
              <a:buNone/>
              <a:bidi/>
            </a:pPr>
            <a:r xmlns:a="http://schemas.openxmlformats.org/drawingml/2006/main">
              <a:rPr lang="ar" sz="16600" b="1" dirty="0">
                <a:solidFill>
                  <a:srgbClr val="C00000"/>
                </a:solidFill>
                <a:latin typeface="Times New Roman" panose="02020603050405020304" pitchFamily="18" charset="0"/>
                <a:cs typeface="Times New Roman" panose="02020603050405020304" pitchFamily="18" charset="0"/>
              </a:rPr>
              <a:t>13) الأطفال الذين يعانون من التهاب الزائدة الدودية</a:t>
            </a:r>
          </a:p>
          <a:p>
            <a:r xmlns:a="http://schemas.openxmlformats.org/drawingml/2006/main">
              <a:rPr lang="ar" sz="11100" dirty="0">
                <a:latin typeface="Times New Roman" panose="02020603050405020304" pitchFamily="18" charset="0"/>
                <a:cs typeface="Times New Roman" panose="02020603050405020304" pitchFamily="18" charset="0"/>
              </a:rPr>
              <a:t>هو التهاب في الزائدة الدودية، ويحدث غالبًا عند الذكور المراهقين (10-19 سنة)، ونادرًا عند الأطفال دون سن الثانية.</a:t>
            </a:r>
          </a:p>
          <a:p>
            <a:pPr xmlns:a="http://schemas.openxmlformats.org/drawingml/2006/main">
              <a:lnSpc>
                <a:spcPct val="120000"/>
              </a:lnSpc>
              <a:bidi/>
            </a:pPr>
            <a:r xmlns:a="http://schemas.openxmlformats.org/drawingml/2006/main">
              <a:rPr lang="ar" sz="11100" dirty="0">
                <a:latin typeface="Times" panose="02020603050405020304" pitchFamily="18" charset="0"/>
                <a:cs typeface="Times" panose="02020603050405020304" pitchFamily="18" charset="0"/>
              </a:rPr>
              <a:t>يحدث هذا عندما يتم انسداد الفتحة التي تؤدي من الزائدة الدودية إلى الأعور. قد يكون الانسداد بسبب تراكم المخاط السميك داخل الزائدة الدودية أو بسبب البراز الذي يدخل الزائدة الدودية من الأعور.</a:t>
            </a:r>
          </a:p>
          <a:p>
            <a:pPr xmlns:a="http://schemas.openxmlformats.org/drawingml/2006/main">
              <a:lnSpc>
                <a:spcPct val="120000"/>
              </a:lnSpc>
              <a:bidi/>
            </a:pPr>
            <a:r xmlns:a="http://schemas.openxmlformats.org/drawingml/2006/main">
              <a:rPr lang="ar" sz="11100" dirty="0">
                <a:latin typeface="Times" panose="02020603050405020304" pitchFamily="18" charset="0"/>
                <a:cs typeface="Times" panose="02020603050405020304" pitchFamily="18" charset="0"/>
              </a:rPr>
              <a:t>مع استمرار الوذمة، يضعف إمداد الأوعية الدموية، تليها استجابة مناعية... يمكن أن يؤدي ذلك إلى تمزق.</a:t>
            </a:r>
          </a:p>
          <a:p>
            <a:pPr>
              <a:buNone/>
            </a:pPr>
            <a:endParaRPr lang="en-US" sz="8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xmlns:a="http://schemas.openxmlformats.org/drawingml/2006/main" marL="0" indent="0" algn="ctr" eaLnBrk="0" hangingPunct="0">
              <a:buNone/>
              <a:tabLst>
                <a:tab pos="457200" algn="l"/>
              </a:tabLst>
              <a:bidi/>
            </a:pPr>
            <a:r xmlns:a="http://schemas.openxmlformats.org/drawingml/2006/main">
              <a:rPr lang="ar" sz="6000" b="1" dirty="0">
                <a:solidFill>
                  <a:srgbClr val="C00000"/>
                </a:solidFill>
                <a:latin typeface="Times New Roman" pitchFamily="18" charset="0"/>
                <a:cs typeface="Times New Roman" pitchFamily="18" charset="0"/>
                <a:sym typeface="Wingdings" pitchFamily="2" charset="2"/>
              </a:rPr>
              <a:t>علامات وأعراض </a:t>
            </a:r>
            <a:r xmlns:a="http://schemas.openxmlformats.org/drawingml/2006/main">
              <a:rPr lang="ar" sz="6000" b="1" dirty="0">
                <a:solidFill>
                  <a:srgbClr val="C00000"/>
                </a:solidFill>
                <a:latin typeface="Times New Roman" pitchFamily="18" charset="0"/>
                <a:cs typeface="Times New Roman" pitchFamily="18" charset="0"/>
              </a:rPr>
              <a:t>التهاب الزائدة الدودية</a:t>
            </a:r>
            <a:endParaRPr xmlns:a="http://schemas.openxmlformats.org/drawingml/2006/main" lang="en-US" sz="6000" b="1" dirty="0">
              <a:solidFill>
                <a:srgbClr val="C00000"/>
              </a:solidFill>
              <a:latin typeface="Times New Roman" pitchFamily="18" charset="0"/>
              <a:cs typeface="Times New Roman" pitchFamily="18" charset="0"/>
              <a:sym typeface="Wingdings" pitchFamily="2" charset="2"/>
            </a:endParaRP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solidFill>
                  <a:schemeClr val="tx1">
                    <a:lumMod val="95000"/>
                    <a:lumOff val="5000"/>
                  </a:schemeClr>
                </a:solidFill>
                <a:latin typeface="Times New Roman" pitchFamily="18" charset="0"/>
                <a:cs typeface="Times New Roman" pitchFamily="18" charset="0"/>
                <a:sym typeface="Wingdings" pitchFamily="2" charset="2"/>
              </a:rPr>
              <a:t>يصبح الألم في منطقة السرة وفي جميع أنحاء البطن موضعيًا في الربع السفلي الأيمن (RLQ) وتحديدًا عند </a:t>
            </a:r>
            <a:r xmlns:a="http://schemas.openxmlformats.org/drawingml/2006/main">
              <a:rPr lang="ar" sz="4000" b="1" u="sng" dirty="0">
                <a:solidFill>
                  <a:schemeClr val="tx1">
                    <a:lumMod val="95000"/>
                    <a:lumOff val="5000"/>
                  </a:schemeClr>
                </a:solidFill>
                <a:latin typeface="Times New Roman" pitchFamily="18" charset="0"/>
                <a:cs typeface="Times New Roman" pitchFamily="18" charset="0"/>
                <a:sym typeface="Wingdings" pitchFamily="2" charset="2"/>
              </a:rPr>
              <a:t>نقطة </a:t>
            </a:r>
            <a:r xmlns:a="http://schemas.openxmlformats.org/drawingml/2006/main">
              <a:rPr lang="ar" sz="4000" b="1" u="sng" dirty="0" err="1">
                <a:solidFill>
                  <a:schemeClr val="tx1">
                    <a:lumMod val="95000"/>
                    <a:lumOff val="5000"/>
                  </a:schemeClr>
                </a:solidFill>
                <a:latin typeface="Times New Roman" pitchFamily="18" charset="0"/>
                <a:cs typeface="Times New Roman" pitchFamily="18" charset="0"/>
                <a:sym typeface="Wingdings" pitchFamily="2" charset="2"/>
              </a:rPr>
              <a:t>ماكبيرني</a:t>
            </a: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solidFill>
                  <a:schemeClr val="tx1">
                    <a:lumMod val="95000"/>
                    <a:lumOff val="5000"/>
                  </a:schemeClr>
                </a:solidFill>
                <a:latin typeface="Times New Roman" pitchFamily="18" charset="0"/>
                <a:cs typeface="Times New Roman" pitchFamily="18" charset="0"/>
                <a:sym typeface="Wingdings" pitchFamily="2" charset="2"/>
              </a:rPr>
              <a:t>الغثيان والقيء</a:t>
            </a: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solidFill>
                  <a:schemeClr val="tx1">
                    <a:lumMod val="95000"/>
                    <a:lumOff val="5000"/>
                  </a:schemeClr>
                </a:solidFill>
                <a:latin typeface="Times New Roman" pitchFamily="18" charset="0"/>
                <a:cs typeface="Times New Roman" pitchFamily="18" charset="0"/>
                <a:sym typeface="Wingdings" pitchFamily="2" charset="2"/>
              </a:rPr>
              <a:t>الرقة المباشرة والرقة الارتدادية </a:t>
            </a:r>
            <a:r xmlns:a="http://schemas.openxmlformats.org/drawingml/2006/main">
              <a:rPr lang="ar" sz="4000" dirty="0">
                <a:latin typeface="Times New Roman" pitchFamily="18" charset="0"/>
                <a:cs typeface="Times New Roman" pitchFamily="18" charset="0"/>
                <a:sym typeface="Wingdings" pitchFamily="2" charset="2"/>
              </a:rPr>
              <a:t>في RLQ</a:t>
            </a: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latin typeface="Times New Roman" pitchFamily="18" charset="0"/>
                <a:cs typeface="Times New Roman" pitchFamily="18" charset="0"/>
                <a:sym typeface="Wingdings" pitchFamily="2" charset="2"/>
              </a:rPr>
              <a:t>تصلب عضلات البطن</a:t>
            </a: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latin typeface="Times New Roman" pitchFamily="18" charset="0"/>
                <a:cs typeface="Times New Roman" pitchFamily="18" charset="0"/>
                <a:sym typeface="Wingdings 3" pitchFamily="18" charset="2"/>
              </a:rPr>
              <a:t> </a:t>
            </a:r>
            <a:r xmlns:a="http://schemas.openxmlformats.org/drawingml/2006/main">
              <a:rPr lang="ar" sz="4000" dirty="0">
                <a:latin typeface="Times New Roman" pitchFamily="18" charset="0"/>
                <a:cs typeface="Times New Roman" pitchFamily="18" charset="0"/>
                <a:sym typeface="Wingdings" pitchFamily="2" charset="2"/>
              </a:rPr>
              <a:t>عدد خلايا الدم البيضاء، عدد الخلايا المتعادلة أعلى من 75%</a:t>
            </a: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latin typeface="Times New Roman" pitchFamily="18" charset="0"/>
                <a:cs typeface="Times New Roman" pitchFamily="18" charset="0"/>
                <a:sym typeface="Wingdings" pitchFamily="2" charset="2"/>
              </a:rPr>
              <a:t>الحمى، درجة الحرارة = 38-38.5، </a:t>
            </a:r>
            <a:r xmlns:a="http://schemas.openxmlformats.org/drawingml/2006/main">
              <a:rPr lang="ar" sz="4000" dirty="0">
                <a:latin typeface="Times New Roman" pitchFamily="18" charset="0"/>
                <a:cs typeface="Times New Roman" pitchFamily="18" charset="0"/>
                <a:sym typeface="Wingdings 3" pitchFamily="18" charset="2"/>
              </a:rPr>
              <a:t> </a:t>
            </a:r>
            <a:r xmlns:a="http://schemas.openxmlformats.org/drawingml/2006/main">
              <a:rPr lang="ar" sz="4000" dirty="0" err="1">
                <a:latin typeface="Times New Roman" pitchFamily="18" charset="0"/>
                <a:cs typeface="Times New Roman" pitchFamily="18" charset="0"/>
                <a:sym typeface="Wingdings 3" pitchFamily="18" charset="2"/>
              </a:rPr>
              <a:t>pr</a:t>
            </a:r>
            <a:endParaRPr xmlns:a="http://schemas.openxmlformats.org/drawingml/2006/main" lang="en-US" sz="4000" dirty="0">
              <a:latin typeface="Times New Roman" pitchFamily="18" charset="0"/>
              <a:cs typeface="Times New Roman" pitchFamily="18" charset="0"/>
              <a:sym typeface="Wingdings" pitchFamily="2" charset="2"/>
            </a:endParaRPr>
          </a:p>
          <a:p>
            <a:pPr xmlns:a="http://schemas.openxmlformats.org/drawingml/2006/main" eaLnBrk="0" hangingPunct="0">
              <a:lnSpc>
                <a:spcPct val="100000"/>
              </a:lnSpc>
              <a:buFont typeface="Wingdings" panose="05000000000000000000" pitchFamily="2" charset="2"/>
              <a:buChar char="§"/>
              <a:tabLst>
                <a:tab pos="457200" algn="l"/>
              </a:tabLst>
              <a:bidi/>
            </a:pPr>
            <a:r xmlns:a="http://schemas.openxmlformats.org/drawingml/2006/main">
              <a:rPr lang="ar" sz="4000" dirty="0">
                <a:latin typeface="Times New Roman" pitchFamily="18" charset="0"/>
                <a:cs typeface="Times New Roman" pitchFamily="18" charset="0"/>
                <a:sym typeface="Wingdings" pitchFamily="2" charset="2"/>
              </a:rPr>
              <a:t>تصلب البطن بالكامل </a:t>
            </a:r>
            <a:r xmlns:a="http://schemas.openxmlformats.org/drawingml/2006/main">
              <a:rPr lang="ar" sz="4000" dirty="0">
                <a:latin typeface="Times New Roman" pitchFamily="18" charset="0"/>
                <a:cs typeface="Times New Roman" pitchFamily="18" charset="0"/>
              </a:rPr>
              <a:t>إلى تمزق والتهاب الصفاق</a:t>
            </a:r>
            <a:endParaRPr xmlns:a="http://schemas.openxmlformats.org/drawingml/2006/main" lang="en-US" sz="4000" dirty="0">
              <a:latin typeface="Times New Roman" pitchFamily="18" charset="0"/>
              <a:cs typeface="Times New Roman" pitchFamily="18" charset="0"/>
              <a:sym typeface="Wingdings" pitchFamily="2" charset="2"/>
            </a:endParaRP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152400"/>
            <a:ext cx="11860696" cy="1265238"/>
          </a:xfrm>
        </p:spPr>
        <p:txBody>
          <a:bodyPr>
            <a:noAutofit/>
          </a:bodyPr>
          <a:lstStyle/>
          <a:p>
            <a:pPr xmlns:a="http://schemas.openxmlformats.org/drawingml/2006/main" algn="ctr">
              <a:bidi/>
            </a:pPr>
            <a:r xmlns:a="http://schemas.openxmlformats.org/drawingml/2006/main">
              <a:rPr lang="ar" sz="8000" b="1" dirty="0">
                <a:solidFill>
                  <a:srgbClr val="C00000"/>
                </a:solidFill>
                <a:latin typeface="Times New Roman" panose="02020603050405020304" pitchFamily="18" charset="0"/>
                <a:cs typeface="Times New Roman" panose="02020603050405020304" pitchFamily="18" charset="0"/>
              </a:rPr>
              <a:t>تشخيص التهاب الزائدة الدودية</a:t>
            </a:r>
          </a:p>
        </p:txBody>
      </p:sp>
      <p:sp>
        <p:nvSpPr>
          <p:cNvPr id="155651" name="Rectangle 3"/>
          <p:cNvSpPr>
            <a:spLocks noGrp="1" noChangeArrowheads="1"/>
          </p:cNvSpPr>
          <p:nvPr>
            <p:ph type="body" idx="1"/>
          </p:nvPr>
        </p:nvSpPr>
        <p:spPr>
          <a:xfrm>
            <a:off x="0" y="1371600"/>
            <a:ext cx="12192000" cy="5257800"/>
          </a:xfrm>
        </p:spPr>
        <p:txBody>
          <a:bodyPr/>
          <a:lstStyle/>
          <a:p>
            <a:r xmlns:a="http://schemas.openxmlformats.org/drawingml/2006/main">
              <a:rPr lang="ar" sz="4800" dirty="0">
                <a:latin typeface="Times New Roman" panose="02020603050405020304" pitchFamily="18" charset="0"/>
                <a:cs typeface="Times New Roman" panose="02020603050405020304" pitchFamily="18" charset="0"/>
              </a:rPr>
              <a:t>التاريخ والفحص البدني</a:t>
            </a:r>
          </a:p>
          <a:p>
            <a:r xmlns:a="http://schemas.openxmlformats.org/drawingml/2006/main">
              <a:rPr lang="ar" sz="4800" dirty="0">
                <a:latin typeface="Times New Roman" panose="02020603050405020304" pitchFamily="18" charset="0"/>
                <a:cs typeface="Times New Roman" panose="02020603050405020304" pitchFamily="18" charset="0"/>
              </a:rPr>
              <a:t>التصوير المقطعي المحوسب أو الموجات فوق الصوتية للبطن</a:t>
            </a:r>
          </a:p>
          <a:p>
            <a:r xmlns:a="http://schemas.openxmlformats.org/drawingml/2006/main">
              <a:rPr lang="ar" sz="4800" dirty="0">
                <a:latin typeface="Times New Roman" panose="02020603050405020304" pitchFamily="18" charset="0"/>
                <a:cs typeface="Times New Roman" panose="02020603050405020304" pitchFamily="18" charset="0"/>
              </a:rPr>
              <a:t>التحاليل: CBC: ارتفاع عدد خلايا الدم البيضاء.</a:t>
            </a:r>
          </a:p>
          <a:p>
            <a:endParaRPr lang="en-US"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126609" y="0"/>
            <a:ext cx="10312791" cy="1417638"/>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anose="02020603050405020304" pitchFamily="18" charset="0"/>
                <a:cs typeface="Times New Roman" panose="02020603050405020304" pitchFamily="18" charset="0"/>
              </a:rPr>
              <a:t>علاج التهاب الزائدة الدودية</a:t>
            </a:r>
          </a:p>
        </p:txBody>
      </p:sp>
      <p:sp>
        <p:nvSpPr>
          <p:cNvPr id="3" name="Rectangle 2"/>
          <p:cNvSpPr/>
          <p:nvPr/>
        </p:nvSpPr>
        <p:spPr>
          <a:xfrm>
            <a:off x="126609" y="1603718"/>
            <a:ext cx="12065391" cy="3416320"/>
          </a:xfrm>
          <a:prstGeom prst="rect">
            <a:avLst/>
          </a:prstGeom>
        </p:spPr>
        <p:txBody>
          <a:bodyPr wrap="square">
            <a:spAutoFit/>
          </a:bodyPr>
          <a:lstStyle/>
          <a:p>
            <a:pPr xmlns:a="http://schemas.openxmlformats.org/drawingml/2006/main" marL="342900" indent="-342900">
              <a:buFont typeface="Wingdings" pitchFamily="2" charset="2"/>
              <a:buChar char="§"/>
              <a:defRPr/>
              <a:bidi/>
            </a:pPr>
            <a:r xmlns:a="http://schemas.openxmlformats.org/drawingml/2006/main">
              <a:rPr lang="ar" sz="5400" dirty="0">
                <a:latin typeface="Times New Roman" panose="02020603050405020304" pitchFamily="18" charset="0"/>
                <a:cs typeface="Times New Roman" panose="02020603050405020304" pitchFamily="18" charset="0"/>
              </a:rPr>
              <a:t>جراحة استئصال الزائدة الدودية</a:t>
            </a:r>
          </a:p>
          <a:p>
            <a:pPr xmlns:a="http://schemas.openxmlformats.org/drawingml/2006/main" marL="342900" indent="-342900">
              <a:defRPr/>
              <a:bidi/>
            </a:pPr>
            <a:r xmlns:a="http://schemas.openxmlformats.org/drawingml/2006/main">
              <a:rPr lang="ar" sz="5400" dirty="0">
                <a:latin typeface="Times New Roman" panose="02020603050405020304" pitchFamily="18" charset="0"/>
                <a:cs typeface="Times New Roman" panose="02020603050405020304" pitchFamily="18" charset="0"/>
              </a:rPr>
              <a:t>في أقرب وقت ممكن لمنع التمزق مع التهاب الصفاق اللاحق</a:t>
            </a:r>
          </a:p>
          <a:p>
            <a:pPr xmlns:a="http://schemas.openxmlformats.org/drawingml/2006/main" marL="342900" indent="-342900">
              <a:buFont typeface="Wingdings" pitchFamily="2" charset="2"/>
              <a:buChar char="§"/>
              <a:defRPr/>
              <a:bidi/>
            </a:pPr>
            <a:r xmlns:a="http://schemas.openxmlformats.org/drawingml/2006/main">
              <a:rPr lang="ar" sz="5400" dirty="0">
                <a:latin typeface="Times New Roman" panose="02020603050405020304" pitchFamily="18" charset="0"/>
                <a:cs typeface="Times New Roman" panose="02020603050405020304" pitchFamily="18" charset="0"/>
              </a:rPr>
              <a:t>المضادات الحيوية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شق الحنك</a:t>
            </a:r>
            <a:br xmlns:a="http://schemas.openxmlformats.org/drawingml/2006/main">
              <a:rPr lang="en-US" sz="7200" dirty="0">
                <a:solidFill>
                  <a:srgbClr val="C00000"/>
                </a:solidFill>
                <a:latin typeface="Times New Roman" pitchFamily="18" charset="0"/>
                <a:cs typeface="Times New Roman" pitchFamily="18" charset="0"/>
              </a:rPr>
            </a:b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fontScale="77500" lnSpcReduction="20000"/>
          </a:bodyPr>
          <a:lstStyle/>
          <a:p>
            <a:pPr xmlns:a="http://schemas.openxmlformats.org/drawingml/2006/main">
              <a:buNone/>
              <a:bidi/>
            </a:pPr>
            <a:r xmlns:a="http://schemas.openxmlformats.org/drawingml/2006/main">
              <a:rPr lang="ar" sz="4800" dirty="0">
                <a:latin typeface="Times New Roman" pitchFamily="18" charset="0"/>
                <a:cs typeface="Times New Roman" pitchFamily="18" charset="0"/>
              </a:rPr>
              <a:t>سوف يقوم الأبوان برعاية الطفل في المنزل حتى إجراء الجراحة </a:t>
            </a:r>
            <a:r xmlns:a="http://schemas.openxmlformats.org/drawingml/2006/main">
              <a:rPr lang="ar" sz="4800" b="1" dirty="0">
                <a:latin typeface="Times New Roman" pitchFamily="18" charset="0"/>
                <a:cs typeface="Times New Roman" pitchFamily="18" charset="0"/>
              </a:rPr>
              <a:t>.</a:t>
            </a:r>
          </a:p>
          <a:p>
            <a:pPr xmlns:a="http://schemas.openxmlformats.org/drawingml/2006/main">
              <a:buNone/>
              <a:bidi/>
            </a:pPr>
            <a:r xmlns:a="http://schemas.openxmlformats.org/drawingml/2006/main">
              <a:rPr lang="ar" sz="4800" b="1" dirty="0">
                <a:latin typeface="Times New Roman" pitchFamily="18" charset="0"/>
                <a:cs typeface="Times New Roman" pitchFamily="18" charset="0"/>
              </a:rPr>
              <a:t>رعاية ما بعد العملية الجراحية: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غرز في فم الطفل،</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احرص على إبعاد المصاصات واللهايات والملاعق عن فم الطفل لمدة 7-10 أيام بعد العملية الجراحية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قيود الكوع.</a:t>
            </a:r>
          </a:p>
          <a:p>
            <a:pPr xmlns:a="http://schemas.openxmlformats.org/drawingml/2006/main" lvl="0">
              <a:bidi/>
            </a:pPr>
            <a:r xmlns:a="http://schemas.openxmlformats.org/drawingml/2006/main">
              <a:rPr lang="ar" sz="4800" dirty="0">
                <a:latin typeface="Times New Roman" pitchFamily="18" charset="0"/>
                <a:cs typeface="Times New Roman" pitchFamily="18" charset="0"/>
              </a:rPr>
              <a:t>التغذية: الأطعمة اللينة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يمكن استخدام الحلمات القصيرة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غسل الفم بالماء لتنظيف خط الخياطة بعد الرضاعة</a:t>
            </a:r>
          </a:p>
          <a:p>
            <a:pPr xmlns:a="http://schemas.openxmlformats.org/drawingml/2006/main" lvl="0">
              <a:bidi/>
            </a:pPr>
            <a:r xmlns:a="http://schemas.openxmlformats.org/drawingml/2006/main">
              <a:rPr lang="ar" sz="4800" dirty="0">
                <a:latin typeface="Times New Roman" pitchFamily="18" charset="0"/>
                <a:cs typeface="Times New Roman" pitchFamily="18" charset="0"/>
              </a:rPr>
              <a:t>عدم تنظيف الأسنان لمدة 1-2 أسبوع</a:t>
            </a:r>
          </a:p>
          <a:p>
            <a:pPr lvl="0"/>
            <a:endParaRPr lang="en-US" sz="4800" dirty="0">
              <a:latin typeface="Times New Roman" pitchFamily="18" charset="0"/>
              <a:cs typeface="Times New Roman" pitchFamily="18" charset="0"/>
            </a:endParaRPr>
          </a:p>
          <a:p>
            <a:pPr lvl="0"/>
            <a:endParaRPr lang="en-US" sz="4800" dirty="0">
              <a:latin typeface="Times New Roman" pitchFamily="18" charset="0"/>
              <a:cs typeface="Times New Roman"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20"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المضاعفات المرتبطة بالشفة الأرنبية أو الحنك المشقوق:</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2880" y="1600200"/>
            <a:ext cx="7665720" cy="5257800"/>
          </a:xfrm>
        </p:spPr>
        <p:txBody>
          <a:bodyPr/>
          <a:lstStyle/>
          <a:p>
            <a:pPr xmlns:a="http://schemas.openxmlformats.org/drawingml/2006/main">
              <a:buNone/>
              <a:bidi/>
            </a:pPr>
            <a:r xmlns:a="http://schemas.openxmlformats.org/drawingml/2006/main">
              <a:rPr lang="ar" sz="4800" dirty="0">
                <a:latin typeface="Times New Roman" pitchFamily="18" charset="0"/>
                <a:cs typeface="Times New Roman" pitchFamily="18" charset="0"/>
              </a:rPr>
              <a:t>1- مشاكل التغذية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2-تطوير الكلام</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3- تأخر النمو في الأسنان والتقويم</a:t>
            </a:r>
          </a:p>
          <a:p>
            <a:pPr>
              <a:buNone/>
            </a:pPr>
            <a:endParaRPr lang="en-US" dirty="0">
              <a:latin typeface="Times New Roman" pitchFamily="18" charset="0"/>
              <a:cs typeface="Times New Roman" pitchFamily="18" charset="0"/>
            </a:endParaRPr>
          </a:p>
        </p:txBody>
      </p:sp>
      <p:pic>
        <p:nvPicPr>
          <p:cNvPr id="4" name="Picture 3" descr="C:\Users\owner\Desktop\fl7_cleft_palate.jpg"/>
          <p:cNvPicPr/>
          <p:nvPr/>
        </p:nvPicPr>
        <p:blipFill>
          <a:blip r:embed="rId2"/>
          <a:srcRect/>
          <a:stretch>
            <a:fillRect/>
          </a:stretch>
        </p:blipFill>
        <p:spPr bwMode="auto">
          <a:xfrm>
            <a:off x="7202658" y="1524000"/>
            <a:ext cx="4604825" cy="5334000"/>
          </a:xfrm>
          <a:prstGeom prst="rect">
            <a:avLst/>
          </a:prstGeom>
          <a:noFill/>
          <a:ln w="9525">
            <a:noFill/>
            <a:miter lim="800000"/>
            <a:headEnd/>
            <a:tailEnd/>
          </a:ln>
        </p:spPr>
      </p:pic>
    </p:spTree>
    <p:extLst>
      <p:ext uri="{BB962C8B-B14F-4D97-AF65-F5344CB8AC3E}">
        <p14:creationId xmlns:p14="http://schemas.microsoft.com/office/powerpoint/2010/main" val="3576851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4890</TotalTime>
  <Words>4608</Words>
  <Application>Microsoft Office PowerPoint</Application>
  <PresentationFormat>Widescreen</PresentationFormat>
  <Paragraphs>551</Paragraphs>
  <Slides>77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Algerian</vt:lpstr>
      <vt:lpstr>Arial</vt:lpstr>
      <vt:lpstr>Arial Black</vt:lpstr>
      <vt:lpstr>Calibri</vt:lpstr>
      <vt:lpstr>Calibri Light</vt:lpstr>
      <vt:lpstr>Maiandra GD</vt:lpstr>
      <vt:lpstr>Tahoma</vt:lpstr>
      <vt:lpstr>Times</vt:lpstr>
      <vt:lpstr>Times New Roman</vt:lpstr>
      <vt:lpstr>Wingdings</vt:lpstr>
      <vt:lpstr>Office Theme</vt:lpstr>
      <vt:lpstr>PowerPoint Presentation</vt:lpstr>
      <vt:lpstr> 1) Children with Cleft Lip and Cleft Palate </vt:lpstr>
      <vt:lpstr> Cleft Lip </vt:lpstr>
      <vt:lpstr> Feeding A Newborn before Cleft Lip Repair </vt:lpstr>
      <vt:lpstr> Surgery for Cleft Lip repair: </vt:lpstr>
      <vt:lpstr> Cleft Palate </vt:lpstr>
      <vt:lpstr> Cleft Palate </vt:lpstr>
      <vt:lpstr> Cleft Palate </vt:lpstr>
      <vt:lpstr> Complication Associated with Cleft Lip or Cleft Palate: </vt:lpstr>
      <vt:lpstr> 2) Children with Esophageal Atresia (EA) and Tracheo-esophageal Fistula (TEF) </vt:lpstr>
      <vt:lpstr>Types of TEF</vt:lpstr>
      <vt:lpstr>PowerPoint Presentation</vt:lpstr>
      <vt:lpstr> Physical Assessment of TEF:  </vt:lpstr>
      <vt:lpstr> Diagnosis of TEF: </vt:lpstr>
      <vt:lpstr> Management of TEF: </vt:lpstr>
      <vt:lpstr>3) Children  with Hernias</vt:lpstr>
      <vt:lpstr> a. Indirect inguinal hernia:  </vt:lpstr>
      <vt:lpstr> b. Umbilical Hernia </vt:lpstr>
      <vt:lpstr> Managements of Umbilical Hernia: </vt:lpstr>
      <vt:lpstr> 4) Children with Anorectal Malformations </vt:lpstr>
      <vt:lpstr> Physical Assessment of Anorectal Malformations </vt:lpstr>
      <vt:lpstr> Diagnosis of Anorectal Malformations: </vt:lpstr>
      <vt:lpstr> Managements of Anorectal Malformations:    </vt:lpstr>
      <vt:lpstr> 5) Children with PYLORIC STENOSIS (Infantile Hypertrophic Pyloric Stenosis (IHPS),  </vt:lpstr>
      <vt:lpstr> Symptoms and Signs of Pyloric Stenosis </vt:lpstr>
      <vt:lpstr> Diagnosis and Tests of Pyloric Stenosis </vt:lpstr>
      <vt:lpstr> Treatment of Pyloric Stenosis </vt:lpstr>
      <vt:lpstr>6) Children with Hirschsprung’s Disease </vt:lpstr>
      <vt:lpstr>Signs and symptoms of Hirschsprung's disease </vt:lpstr>
      <vt:lpstr>Causes Hirschsprung's disease</vt:lpstr>
      <vt:lpstr>PowerPoint Presentation</vt:lpstr>
      <vt:lpstr> 7) Children with CELIAC DISEASE Celiac Sprue or Gluten-Sensitive Enteropathy. </vt:lpstr>
      <vt:lpstr> Cause of Celiac Disease  </vt:lpstr>
      <vt:lpstr> Symptoms of Celiac Disease </vt:lpstr>
      <vt:lpstr> Diagnostic Tests of Celiac Disease </vt:lpstr>
      <vt:lpstr> Management of Celiac Disease </vt:lpstr>
      <vt:lpstr> 8) Children with INTUSSUSCEPTION: </vt:lpstr>
      <vt:lpstr>PowerPoint Presentation</vt:lpstr>
      <vt:lpstr> Symptoms and Signs of Intussusception </vt:lpstr>
      <vt:lpstr> Causes of Intussusception: </vt:lpstr>
      <vt:lpstr> Diagnosis of Intussusception </vt:lpstr>
      <vt:lpstr> Treatment of Intussusception </vt:lpstr>
      <vt:lpstr>9) Children with Gastroesophageal reflux disease (GERD) </vt:lpstr>
      <vt:lpstr>Cause of GERD</vt:lpstr>
      <vt:lpstr>Symptoms od GERD</vt:lpstr>
      <vt:lpstr>  Laboratory/Radiology of GERD  </vt:lpstr>
      <vt:lpstr> Medical Management of GERD </vt:lpstr>
      <vt:lpstr>Nursing Management of GERD </vt:lpstr>
      <vt:lpstr>PowerPoint Presentation</vt:lpstr>
      <vt:lpstr>Kinds of Diarrhea</vt:lpstr>
      <vt:lpstr>PowerPoint Presentation</vt:lpstr>
      <vt:lpstr>PowerPoint Presentation</vt:lpstr>
      <vt:lpstr>PowerPoint Presentation</vt:lpstr>
      <vt:lpstr>Prevention </vt:lpstr>
      <vt:lpstr>PowerPoint Presentation</vt:lpstr>
      <vt:lpstr>PowerPoint Presentation</vt:lpstr>
      <vt:lpstr>Degree of Dehydration</vt:lpstr>
      <vt:lpstr>PowerPoint Presentation</vt:lpstr>
      <vt:lpstr>PowerPoint Presentation</vt:lpstr>
      <vt:lpstr>Types of dehydration  1-Isotonic Dehydration</vt:lpstr>
      <vt:lpstr>Types of dehydration  2-Hypotonic Dehydration</vt:lpstr>
      <vt:lpstr>Types of dehydration  3-Hypertonic Dehydration</vt:lpstr>
      <vt:lpstr>Types of Dehydration</vt:lpstr>
      <vt:lpstr>Dehydration Causes an Electrolyte Imbalance.</vt:lpstr>
      <vt:lpstr>PowerPoint Presentation</vt:lpstr>
      <vt:lpstr>PowerPoint Presentation</vt:lpstr>
      <vt:lpstr>Management</vt:lpstr>
      <vt:lpstr>PowerPoint Presentation</vt:lpstr>
      <vt:lpstr>PowerPoint Presentation</vt:lpstr>
      <vt:lpstr>PowerPoint Presentation</vt:lpstr>
      <vt:lpstr>PowerPoint Presentation</vt:lpstr>
      <vt:lpstr>Medical Management Of Constipation</vt:lpstr>
      <vt:lpstr>PowerPoint Presentation</vt:lpstr>
      <vt:lpstr>PowerPoint Presentation</vt:lpstr>
      <vt:lpstr>PowerPoint Presentation</vt:lpstr>
      <vt:lpstr>Appendicitis Diagnosis</vt:lpstr>
      <vt:lpstr>Appendicitis Managements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179</cp:revision>
  <dcterms:created xsi:type="dcterms:W3CDTF">2022-10-24T04:41:32Z</dcterms:created>
  <dcterms:modified xsi:type="dcterms:W3CDTF">2023-12-26T07:45:40Z</dcterms:modified>
</cp:coreProperties>
</file>