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1444" r:id="rId2"/>
    <p:sldId id="1231" r:id="rId3"/>
    <p:sldId id="1233" r:id="rId4"/>
    <p:sldId id="1234" r:id="rId5"/>
    <p:sldId id="1235" r:id="rId6"/>
    <p:sldId id="1236" r:id="rId7"/>
    <p:sldId id="1237" r:id="rId8"/>
    <p:sldId id="1239" r:id="rId9"/>
    <p:sldId id="1241" r:id="rId10"/>
    <p:sldId id="1244" r:id="rId11"/>
    <p:sldId id="1246" r:id="rId12"/>
    <p:sldId id="1247" r:id="rId13"/>
    <p:sldId id="1248" r:id="rId14"/>
    <p:sldId id="1250" r:id="rId15"/>
    <p:sldId id="1254" r:id="rId16"/>
    <p:sldId id="1255" r:id="rId17"/>
    <p:sldId id="1256" r:id="rId18"/>
    <p:sldId id="1257" r:id="rId19"/>
    <p:sldId id="1258" r:id="rId20"/>
    <p:sldId id="1259" r:id="rId21"/>
    <p:sldId id="1260" r:id="rId22"/>
    <p:sldId id="1262" r:id="rId23"/>
    <p:sldId id="1263" r:id="rId24"/>
    <p:sldId id="1264" r:id="rId25"/>
    <p:sldId id="1265" r:id="rId26"/>
    <p:sldId id="1266" r:id="rId27"/>
    <p:sldId id="1269" r:id="rId28"/>
    <p:sldId id="1270" r:id="rId29"/>
    <p:sldId id="1271" r:id="rId30"/>
    <p:sldId id="1272" r:id="rId31"/>
    <p:sldId id="1274" r:id="rId32"/>
    <p:sldId id="1276" r:id="rId33"/>
    <p:sldId id="1277" r:id="rId34"/>
    <p:sldId id="1279" r:id="rId35"/>
    <p:sldId id="1281" r:id="rId36"/>
    <p:sldId id="1282" r:id="rId37"/>
    <p:sldId id="1283" r:id="rId38"/>
    <p:sldId id="1285" r:id="rId39"/>
  </p:sldIdLst>
  <p:sldSz cx="12192000" cy="6858000"/>
  <p:notesSz cx="6858000" cy="9144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36" y="96"/>
      </p:cViewPr>
      <p:guideLst/>
    </p:cSldViewPr>
  </p:slideViewPr>
  <p:outlineViewPr>
    <p:cViewPr>
      <p:scale>
        <a:sx n="33" d="100"/>
        <a:sy n="33" d="100"/>
      </p:scale>
      <p:origin x="0" y="-242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762-418C-4E2D-8291-CFABE99A81F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2CD20-73CA-49C0-9527-A33F1ED4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7274-A10D-40BB-9CE9-B666D7E45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FF90D-2FE8-4C94-8E8A-3A43DB50A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F43B9-FC16-48C9-86C8-5B06369C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AD168-3DD8-44B5-872C-B81F3DA0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0F4F5-47A2-46AF-B9F3-C09B84B3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9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ED21-1B07-4969-91A4-782D415C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45D3C-662D-4953-8422-BCAD5E197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90C15-1223-4261-A46C-71A4D88E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04AED-322C-41D9-A3D0-A0786830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294A9-D2AB-4695-B628-665B1D3D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88919-B0AF-4FFD-A6D4-B883CE63B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C2BA-1975-45D5-BC05-4F94FE211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FFBE2-DF3D-4D44-B659-68548FDF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3FCE-07AF-4B6B-81A5-24525AFE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818DC-48DA-4CEC-A407-B7C70708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5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9721-51A5-4EDA-8D93-EE9F7EDE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300D2-27BF-490F-9596-C5DEEAA9F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2F75-B2E2-4D12-AE1C-F2719181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80F64-6686-4617-B872-FFD73B95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CDC1-4F8C-4FFE-ACFE-13466F67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0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ED0E-941D-47B6-B8F3-F40CC278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8221E-1B1A-4DAE-857B-FA2773AB1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E95FA-BD15-4A66-8CA3-D1FA3F8B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6F9DE-D02C-4ADE-A3D6-09023280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AEA06-1A16-4680-A517-7055BC25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5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39B8-2229-4551-BB22-DA9650EF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8E078-E455-4F20-B0D4-0664C9FD4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D57BE-DEA4-4CF5-BE46-E46F85B6C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3A047-5AA7-49EF-AE41-5138DF5E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EAA98-F754-47DC-8B6E-F228B279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78461-8F10-4E48-97D0-A4CCF3C3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1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7433-381A-4F6F-8898-29C98529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D6886-0149-40DD-BCF8-62979ACF5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26583-1720-4A40-B108-B434A415E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9B4C4-BD9C-4F11-9D84-7E0ACB188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D7B78-B752-4E45-8255-31EC40051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0320D-EACB-451D-9C2C-6D5E60E7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3996B8-1C0A-4A68-A4C6-39B091791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55C8CC-FDF1-46B9-858D-145F2D0A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C76FB-4FBD-431B-B83E-4DB98F8B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72E61-38F3-4262-ADBA-ED96C7EA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BB347-2635-4670-9152-6C394DD0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1DA3E-E09B-4F83-BD7C-7D8F1DFA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1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EDC21-5F3A-4F19-8D7A-1444EBB2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28BDB-A1EB-4EE3-B31D-05DDFA22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5D03D-A245-41E4-875E-57B91B23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7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1E367-8278-448F-9DBD-9A47E63F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A0F6-8E74-484A-969D-7209B5F8E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A4F40-8972-4DF1-A773-81AEC6B6A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C12F9-1A54-48B2-A751-2C1ED67F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DC683-A9C9-4378-98E4-0FE8F90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F0234-49A2-4D48-A6AF-DB71D225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1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5CB1-3C2E-49A4-8623-70BA8C90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86E66C-0C5D-47A9-AC54-BCCA36642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83C58-03BD-4378-9CC7-2A4855918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DDAAA-4A61-4CE9-A778-96A707CC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E13B1-BE29-4F16-893D-94466EA3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1C6CB-894C-4F0B-85A9-5A5F98E4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8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D7BE0-38D4-492B-A612-F4BCB9A0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5EFD2-C3D3-4FED-B4A8-575E627AB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6341E-1B85-4D16-B4BA-91430D72A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AE688-90AB-480A-9311-7B6F4CC19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A08F3-B112-4B0D-8B18-D9A45654D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3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EA25E2-CEA6-41B6-9F99-2C18A9B84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06841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68416" y="0"/>
            <a:ext cx="8123584" cy="675860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xmlns:a="http://schemas.openxmlformats.org/drawingml/2006/main" algn="ctr">
              <a:spcBef>
                <a:spcPct val="0"/>
              </a:spcBef>
              <a:defRPr/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طب الأطفال</a:t>
            </a:r>
          </a:p>
          <a:p>
            <a:pPr xmlns:a="http://schemas.openxmlformats.org/drawingml/2006/main" algn="ctr">
              <a:spcBef>
                <a:spcPct val="0"/>
              </a:spcBef>
              <a:defRPr/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والتمريض حديثي الولادة</a:t>
            </a:r>
          </a:p>
          <a:p>
            <a:pPr xmlns:a="http://schemas.openxmlformats.org/drawingml/2006/main" algn="ctr">
              <a:spcBef>
                <a:spcPct val="0"/>
              </a:spcBef>
              <a:defRPr/>
              <a:bidi/>
            </a:pPr>
            <a:r xmlns:a="http://schemas.openxmlformats.org/drawingml/2006/main">
              <a:rPr lang="ar" sz="6000" b="1">
                <a:solidFill>
                  <a:srgbClr val="C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الوحدة 13 </a:t>
            </a:r>
            <a:br xmlns:a="http://schemas.openxmlformats.org/drawingml/2006/main">
              <a:rPr lang="en-US" sz="6000" b="1" dirty="0">
                <a:solidFill>
                  <a:srgbClr val="C00000"/>
                </a:solidFill>
                <a:highlight>
                  <a:srgbClr val="FFFF00"/>
                </a:highlight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رعاية الطفل المصاب بمشاكل الدم</a:t>
            </a:r>
          </a:p>
          <a:p>
            <a:pPr algn="ctr">
              <a:spcBef>
                <a:spcPct val="0"/>
              </a:spcBef>
              <a:defRPr/>
            </a:pPr>
            <a:br>
              <a:rPr lang="en-US" sz="6000" b="1" dirty="0"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</a:br>
            <a:endParaRPr lang="en-US" sz="6000" b="1" dirty="0">
              <a:solidFill>
                <a:srgbClr val="C00000"/>
              </a:solidFill>
              <a:latin typeface="Algerian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7585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30" y="0"/>
            <a:ext cx="11873948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أعراض وعلامات الثلاسيميا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2" y="993913"/>
            <a:ext cx="12059477" cy="5864087"/>
          </a:xfrm>
        </p:spPr>
        <p:txBody>
          <a:bodyPr>
            <a:normAutofit fontScale="55000" lnSpcReduction="20000"/>
          </a:bodyPr>
          <a:lstStyle/>
          <a:p>
            <a:pPr xmlns:a="http://schemas.openxmlformats.org/drawingml/2006/main" marL="0" indent="0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تعتمد على نوع الحالة وشدتها.</a:t>
            </a:r>
          </a:p>
          <a:p>
            <a:pPr xmlns:a="http://schemas.openxmlformats.org/drawingml/2006/main" marL="0" indent="0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الأشخاص المصابون بالشكل البسيط من الثلاسيميا لديهم خلايا دم حمراء صغيرة (والتي يتم تحديدها من خلال النظر إلى خلايا الدم الحمراء تحت المجهر)، ولكن لا تظهر عليهم أي أعراض.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التعب والضعف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الجلد شاحب أو مصفر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تشوهات عظام الوجه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النمو البطيء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تورم البطن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البول الداكن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ولادة جنين ميت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ضيق في التنفس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تضخم الكبد والطحال بسبب تدمير خلايا الدم الحمراء ومحاولات إنتاج خلايا الدم الحمراء في هذه الأعضاء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5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067800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النتائج التشخيصية لمرض الثلاسيميا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" y="1417638"/>
            <a:ext cx="8867361" cy="5440362"/>
          </a:xfrm>
        </p:spPr>
        <p:txBody>
          <a:bodyPr>
            <a:normAutofit/>
          </a:bodyPr>
          <a:lstStyle/>
          <a:p>
            <a:pPr xmlns:a="http://schemas.openxmlformats.org/drawingml/2006/main" marL="742950" indent="-742950">
              <a:buAutoNum type="arabicPeriod"/>
              <a:bidi/>
            </a:pPr>
            <a:r xmlns:a="http://schemas.openxmlformats.org/drawingml/2006/main">
              <a:rPr lang="ar" sz="5400" dirty="0">
                <a:latin typeface="Times New Roman" pitchFamily="18" charset="0"/>
                <a:cs typeface="Times New Roman" pitchFamily="18" charset="0"/>
              </a:rPr>
              <a:t>سي بي سي</a:t>
            </a:r>
          </a:p>
          <a:p>
            <a:pPr xmlns:a="http://schemas.openxmlformats.org/drawingml/2006/main" marL="742950" indent="-742950">
              <a:buAutoNum type="arabicPeriod"/>
              <a:bidi/>
            </a:pPr>
            <a:r xmlns:a="http://schemas.openxmlformats.org/drawingml/2006/main">
              <a:rPr lang="ar" sz="5400" dirty="0">
                <a:latin typeface="Times New Roman" pitchFamily="18" charset="0"/>
                <a:cs typeface="Times New Roman" pitchFamily="18" charset="0"/>
              </a:rPr>
              <a:t>الدم المحيطي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5400" dirty="0">
                <a:latin typeface="Times New Roman" pitchFamily="18" charset="0"/>
                <a:cs typeface="Times New Roman" pitchFamily="18" charset="0"/>
              </a:rPr>
              <a:t>اللطاخة: خلايا الدم الحمراء لها مظهر "عين الثور"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5400" dirty="0">
                <a:latin typeface="Times New Roman" pitchFamily="18" charset="0"/>
                <a:cs typeface="Times New Roman" pitchFamily="18" charset="0"/>
              </a:rPr>
              <a:t>3. التشخيص قبل الولادة: دراسة الحمض النووي للخلايا الجنينية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87" y="1295399"/>
            <a:ext cx="4003813" cy="54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90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علاج الثلاسيميا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45704"/>
            <a:ext cx="12192001" cy="5612296"/>
          </a:xfrm>
        </p:spPr>
        <p:txBody>
          <a:bodyPr>
            <a:normAutofit fontScale="25000" lnSpcReduction="20000"/>
          </a:bodyPr>
          <a:lstStyle/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12800" dirty="0">
                <a:latin typeface="Times New Roman" pitchFamily="18" charset="0"/>
                <a:cs typeface="Times New Roman" pitchFamily="18" charset="0"/>
              </a:rPr>
              <a:t>لا يحتاج المصابون بمرض الثلاسيميا </a:t>
            </a:r>
            <a:r xmlns:a="http://schemas.openxmlformats.org/drawingml/2006/main">
              <a:rPr lang="ar" sz="12800" b="1" dirty="0">
                <a:latin typeface="Times New Roman" pitchFamily="18" charset="0"/>
                <a:cs typeface="Times New Roman" pitchFamily="18" charset="0"/>
              </a:rPr>
              <a:t>الخفيف إلى علاج.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12800" dirty="0">
                <a:latin typeface="Times New Roman" pitchFamily="18" charset="0"/>
                <a:cs typeface="Times New Roman" pitchFamily="18" charset="0"/>
              </a:rPr>
              <a:t>علاج الثلاسيميا </a:t>
            </a:r>
            <a:r xmlns:a="http://schemas.openxmlformats.org/drawingml/2006/main">
              <a:rPr lang="ar" sz="12800" b="1" dirty="0">
                <a:latin typeface="Times New Roman" pitchFamily="18" charset="0"/>
                <a:cs typeface="Times New Roman" pitchFamily="18" charset="0"/>
              </a:rPr>
              <a:t>المتوسطة إلى الشديدة قد يشمل:</a:t>
            </a:r>
          </a:p>
          <a:p>
            <a:pPr xmlns:a="http://schemas.openxmlformats.org/drawingml/2006/main" marL="742950" indent="-742950">
              <a:lnSpc>
                <a:spcPct val="120000"/>
              </a:lnSpc>
              <a:buAutoNum type="arabicPeriod"/>
              <a:bidi/>
            </a:pPr>
            <a:r xmlns:a="http://schemas.openxmlformats.org/drawingml/2006/main">
              <a:rPr lang="ar" sz="12800" dirty="0">
                <a:latin typeface="Times New Roman" pitchFamily="18" charset="0"/>
                <a:cs typeface="Times New Roman" pitchFamily="18" charset="0"/>
              </a:rPr>
              <a:t>عمليات نقل خلايا الدم الحمراء المعبأة بانتظام</a:t>
            </a:r>
          </a:p>
          <a:p>
            <a:pPr xmlns:a="http://schemas.openxmlformats.org/drawingml/2006/main" marL="742950" indent="-742950">
              <a:lnSpc>
                <a:spcPct val="120000"/>
              </a:lnSpc>
              <a:buAutoNum type="arabicPeriod"/>
              <a:bidi/>
            </a:pPr>
            <a:r xmlns:a="http://schemas.openxmlformats.org/drawingml/2006/main">
              <a:rPr lang="ar" sz="12800" dirty="0">
                <a:latin typeface="Times New Roman" pitchFamily="18" charset="0"/>
                <a:cs typeface="Times New Roman" pitchFamily="18" charset="0"/>
              </a:rPr>
              <a:t>العلاج بالاستخلاب بالحديد باستخدام ديفيروكسامين</a:t>
            </a:r>
          </a:p>
          <a:p>
            <a:pPr xmlns:a="http://schemas.openxmlformats.org/drawingml/2006/main" marL="742950" indent="-742950">
              <a:lnSpc>
                <a:spcPct val="120000"/>
              </a:lnSpc>
              <a:buFont typeface="Arial" pitchFamily="34" charset="0"/>
              <a:buAutoNum type="arabicPeriod"/>
              <a:bidi/>
            </a:pPr>
            <a:r xmlns:a="http://schemas.openxmlformats.org/drawingml/2006/main">
              <a:rPr lang="ar" sz="12800" dirty="0">
                <a:latin typeface="Times New Roman" pitchFamily="18" charset="0"/>
                <a:cs typeface="Times New Roman" pitchFamily="18" charset="0"/>
              </a:rPr>
              <a:t>استئصال الطحال عندما تكون متطلبات نقل الدم مفرطة للغاية، بحيث لا يتم تدمير خلايا الدم الحمراء في الطحال.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12800" dirty="0">
                <a:latin typeface="Times New Roman" pitchFamily="18" charset="0"/>
                <a:cs typeface="Times New Roman" pitchFamily="18" charset="0"/>
              </a:rPr>
              <a:t>4. مراقبة وظائف القلب بشكل متكرر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12800" dirty="0">
                <a:latin typeface="Times New Roman" pitchFamily="18" charset="0"/>
                <a:cs typeface="Times New Roman" pitchFamily="18" charset="0"/>
              </a:rPr>
              <a:t>5. مكملات حمض الفوليك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12800" dirty="0">
                <a:latin typeface="Times New Roman" pitchFamily="18" charset="0"/>
                <a:cs typeface="Times New Roman" pitchFamily="18" charset="0"/>
              </a:rPr>
              <a:t>7. زرع نخاع العظم أو الخلايا الجذعية هو الخيار الوحيد للشفاء بنسبة 90%</a:t>
            </a:r>
          </a:p>
          <a:p>
            <a:pPr marL="742950" indent="-742950">
              <a:lnSpc>
                <a:spcPct val="120000"/>
              </a:lnSpc>
              <a:buFont typeface="Arial" pitchFamily="34" charset="0"/>
              <a:buAutoNum type="arabicPeriod"/>
            </a:pPr>
            <a:endParaRPr lang="en-US" sz="128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endParaRPr lang="en-US" sz="6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6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9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تشخيص مرض الثلاسيميا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11993217" cy="5257800"/>
          </a:xfrm>
        </p:spPr>
        <p:txBody>
          <a:bodyPr>
            <a:normAutofit/>
          </a:bodyPr>
          <a:lstStyle/>
          <a:p>
            <a:pPr xmlns:a="http://schemas.openxmlformats.org/drawingml/2006/main" marL="0" indent="0" algn="ctr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1. انخفاض معدلات البقاء على قيد الحياة بشكل ملحوظ، ولكن على الأقل حتى العقد الثالث إذا تم إجراء العلاج بنقل الدم مع إزالة الحديد</a:t>
            </a:r>
          </a:p>
          <a:p>
            <a:pPr xmlns:a="http://schemas.openxmlformats.org/drawingml/2006/main" marL="0" indent="0" algn="ctr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2. زرع نخاع العظم أو الخلايا الجذعية هي الفرصة الوحيدة للشفاء</a:t>
            </a:r>
          </a:p>
        </p:txBody>
      </p:sp>
    </p:spTree>
    <p:extLst>
      <p:ext uri="{BB962C8B-B14F-4D97-AF65-F5344CB8AC3E}">
        <p14:creationId xmlns:p14="http://schemas.microsoft.com/office/powerpoint/2010/main" val="413967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74" y="0"/>
            <a:ext cx="12046226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3)الأطفال المصابون بفقر الدم المنجلي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257800"/>
          </a:xfrm>
        </p:spPr>
        <p:txBody>
          <a:bodyPr>
            <a:normAutofit fontScale="77500" lnSpcReduction="20000"/>
          </a:bodyPr>
          <a:lstStyle/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 خلايا الدم الحمراء هي خلايا صغيرة، دائرية ومسطحة ذات مراكز منخفضة على كلا الجانبين تشبه الكعكة عند رؤيتها تحت المجهر.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فقر الدم المنجلي هو اضطراب وراثي في السلسلة بيتا للهيموجلوبين مما يؤدي إلى ظهور خلايا الدم الحمراء بشكل غير طبيعي.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تتحول خلايا الدم الحمراء إلى شكل هلال أو حرف C، مما يقلل من عمر الخلية وقدرتها على العمل، مما يؤدي إلى حدوث مضاعفات مختلفة.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في بعض الحالات، قد تمنع هذه الخلايا المنجلية تدفق الدم مسببة الألم وتلف الأعضاء ( </a:t>
            </a: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أزمات انسداد </a:t>
            </a:r>
            <a:r xmlns:a="http://schemas.openxmlformats.org/drawingml/2006/main">
              <a:rPr lang="ar" sz="3600" dirty="0" err="1">
                <a:latin typeface="Times New Roman" pitchFamily="18" charset="0"/>
                <a:cs typeface="Times New Roman" pitchFamily="18" charset="0"/>
              </a:rPr>
              <a:t>الأوعية الدموية ).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عمر خلايا الدم المنجلية هو 20 يومًا فقط.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CAB53-05A0-4BBE-9588-5F4C07F43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478" y="5663080"/>
            <a:ext cx="1749704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69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فقر الدم المنجلي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3" y="1417638"/>
            <a:ext cx="12059478" cy="5440362"/>
          </a:xfrm>
        </p:spPr>
        <p:txBody>
          <a:bodyPr>
            <a:noAutofit/>
          </a:bodyPr>
          <a:lstStyle/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تنفجر كريات الدم الحمراء المشوهة بسهولة وتميل إلى أن تحاصر في الدورة الدموية الدقيقة، مما يعيق تدفق الدم ونقل الأكسجين مما قد يؤدي إلى نوبات مؤلمة من الإصابة الإقفارية.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16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839200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أزمة فقر الدم المنجلي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5" y="1600200"/>
            <a:ext cx="11979965" cy="5181600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نوبات من فقر الدم المنجلي الحاد والشديد الذي يسد الدورة الدموية ويشكل تهديدًا بتلف واسع النطاق للأعضاء.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يمكن ملاحظة آلام شديدة أثناء هذه الحوادث بسبب انسداد الأوعية الدموية في العظام مما قد يؤدي إلى نخر العظام.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تحدث الأزمة بسبب نقص الأكسجين في الدم، أو الحماض، أو الجفاف، أو العدوى، أو التمارين الرياضية الشاقة، أو الحمل، أو الطقس البارد.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9812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165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سمة فقر الدم المنجلي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0" y="1600200"/>
            <a:ext cx="12072730" cy="5181600"/>
          </a:xfrm>
        </p:spPr>
        <p:txBody>
          <a:bodyPr>
            <a:no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</a:t>
            </a: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 </a:t>
            </a:r>
            <a:r xmlns:a="http://schemas.openxmlformats.org/drawingml/2006/main">
              <a:rPr lang="a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هو وجود جين معيب واحد، بدلا من اثنين.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الأفراد الذين يحملون هذه السمة هم طبيعيون بشكل أساسي، ولكنهم حاملون للمرض.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وهذا يعني أن الوالدين اللذين يحملان صفة فقر الدم المنجلي يمكن أن يساهما في نقل جين معيب إلى طفل سيحمل اضطراب فقر الدم المنجلي.</a:t>
            </a:r>
          </a:p>
          <a:p>
            <a:pPr marL="0" indent="0" algn="ctr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9812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610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57" y="0"/>
            <a:ext cx="10601739" cy="1868557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تشخيص فقر الدم المنجلي</a:t>
            </a: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868557"/>
            <a:ext cx="11926957" cy="4989443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6000" dirty="0">
                <a:latin typeface="Times New Roman" pitchFamily="18" charset="0"/>
                <a:cs typeface="Times New Roman" pitchFamily="18" charset="0"/>
              </a:rPr>
              <a:t>ما قبل الولادة: أخذ عينات من الزغابات المشيمية، بزل السلى (الدم من الحبل السري)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6000" dirty="0">
                <a:latin typeface="Times New Roman" pitchFamily="18" charset="0"/>
                <a:cs typeface="Times New Roman" pitchFamily="18" charset="0"/>
              </a:rPr>
              <a:t>عند الولادة: فحص حديثي الولادة، تحليل الهيموجلوبين الكهربائي</a:t>
            </a:r>
          </a:p>
          <a:p>
            <a:pPr marL="0" indent="0" algn="ctr">
              <a:buNone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212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5" y="152400"/>
            <a:ext cx="11781182" cy="12652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علامات وأعراض فقر الدم المنجلي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6" y="1417638"/>
            <a:ext cx="12099234" cy="5287962"/>
          </a:xfrm>
        </p:spPr>
        <p:txBody>
          <a:bodyPr>
            <a:noAutofit/>
          </a:bodyPr>
          <a:lstStyle/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يتم ملاحظة S&amp;S في عمر 6 أشهر (لأن الهيموجلوبين الجنيني يحتوي على جاما، وليس سلسلة بيتا)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الحمى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فقر الدم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تورم اليدين والقدمين نتيجة ركود الدم واحتشاء عضلة القلب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 بروز البطن بسبب تضخم الطحال والكبد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الصلبة المصابة باليرقان بسبب إفراز البيليروبين أثناء انحلال الدم</a:t>
            </a:r>
          </a:p>
          <a:p>
            <a:pPr marL="0" indent="0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5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69" y="0"/>
            <a:ext cx="11979965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الأطفال الذين يعانون من فقر الدم الناجم عن نقص الحديد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1965"/>
            <a:ext cx="12099234" cy="5546035"/>
          </a:xfrm>
        </p:spPr>
        <p:txBody>
          <a:bodyPr>
            <a:normAutofit fontScale="77500" lnSpcReduction="20000"/>
          </a:bodyPr>
          <a:lstStyle/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يعتبر الحديد ضروري لنقل الأكسجين بواسطة الهيموجلوبين.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شائع عند الأطفال من عمر 6 أشهر إلى سنتين، والمراهقين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ينخفض إجمالي محتوى الحديد في الجسم إلى ما دون المستوى الطبيعي.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في البداية يتم استنفاد مخزون الحديد ولكن خلايا الدم الحمراء طبيعية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عندما تنخفض جميع مخازن الحديد، ينخفض تخليق الهيموغلوبين مع الانخفاض التدريجي لإنتاج خلايا الدم الحمراء بواسطة نخاع العظم.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تصبح خلايا الدم الحمراء الجديدة أصغر حجمًا وأكثر شحوبًا مما يؤدي إلى انخفاض أكسجة الأنسجة.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58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8" y="0"/>
            <a:ext cx="11714922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إدارة مرض فقر الدم المنجلي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257800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تسكين الألم باستخدام الأسيتامينوفين (تايلينول) أو المورفين عن طريق الوريد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السوائل الوريدية والإلكتروليت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الأكسدة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المضادات الحيوية.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نقل الدم مع خلايا الدم الحمراء المعبأة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يعمل عقار هيدروكسي يوريا المضاد للأورام على زيادة إنتاج الهيموجلوبين الجنيني عند الأطفال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تبادل نقل الدم واستبدال الخلايا المنجلية بالخلايا الطبيعية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زراعة الخلايا الجذعية</a:t>
            </a:r>
          </a:p>
        </p:txBody>
      </p:sp>
    </p:spTree>
    <p:extLst>
      <p:ext uri="{BB962C8B-B14F-4D97-AF65-F5344CB8AC3E}">
        <p14:creationId xmlns:p14="http://schemas.microsoft.com/office/powerpoint/2010/main" val="2844996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" y="0"/>
            <a:ext cx="12099235" cy="141763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4) الأطفال الذين يعانون من نقص إنزيم الجلوكوز 6 فوسفات ديهيدروجينيز (G6PD)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5" y="1417638"/>
            <a:ext cx="12006470" cy="5440362"/>
          </a:xfrm>
        </p:spPr>
        <p:txBody>
          <a:bodyPr>
            <a:normAutofit fontScale="85000" lnSpcReduction="10000"/>
          </a:bodyPr>
          <a:lstStyle/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هو نقص الإنزيم.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يقع إنزيم G6PD على الكروموسوم الجنسي X في موضع q28.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الذكور أكثر عرضة للإصابة بالجين المعيب من الإناث لأن نقص G6PD لن يظهر في الإناث إلا عندما يكون هناك نسختان معيبتان من الجين في الجينوم.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طالما أن هناك جين G6PD طبيعي واحد في الأنثى، سيتم إنتاج إنزيم طبيعي ويقوم بوظيفته بدلاً من الإنزيم المعيب.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69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0"/>
            <a:ext cx="11900452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المظاهر السريرية لنقص G6PD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1" y="1179443"/>
            <a:ext cx="12125739" cy="5602357"/>
          </a:xfrm>
        </p:spPr>
        <p:txBody>
          <a:bodyPr>
            <a:noAutofit/>
          </a:bodyPr>
          <a:lstStyle/>
          <a:p>
            <a:pPr xmlns:a="http://schemas.openxmlformats.org/drawingml/2006/main" marL="0" indent="0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فقر الدم الانحلالي: نقص G6PD يسبب تدمير خلايا الدم الحمراء مبكرًا</a:t>
            </a:r>
          </a:p>
          <a:p>
            <a:pPr xmlns:a="http://schemas.openxmlformats.org/drawingml/2006/main" marL="0" indent="0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اليرقان عند الأطفال حديثي الولادة</a:t>
            </a:r>
          </a:p>
          <a:p>
            <a:pPr xmlns:a="http://schemas.openxmlformats.org/drawingml/2006/main" marL="0" indent="0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آلام البطن والظهر،</a:t>
            </a:r>
          </a:p>
          <a:p>
            <a:pPr xmlns:a="http://schemas.openxmlformats.org/drawingml/2006/main" marL="0" indent="0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الدوخة،</a:t>
            </a:r>
          </a:p>
          <a:p>
            <a:pPr xmlns:a="http://schemas.openxmlformats.org/drawingml/2006/main" marL="0" indent="0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الصداع</a:t>
            </a:r>
          </a:p>
          <a:p>
            <a:pPr xmlns:a="http://schemas.openxmlformats.org/drawingml/2006/main" marL="0" indent="0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تنفس غير منتظم،</a:t>
            </a:r>
          </a:p>
          <a:p>
            <a:pPr xmlns:a="http://schemas.openxmlformats.org/drawingml/2006/main" marL="0" indent="0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خفقان القلب.</a:t>
            </a:r>
          </a:p>
        </p:txBody>
      </p:sp>
    </p:spTree>
    <p:extLst>
      <p:ext uri="{BB962C8B-B14F-4D97-AF65-F5344CB8AC3E}">
        <p14:creationId xmlns:p14="http://schemas.microsoft.com/office/powerpoint/2010/main" val="1669618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59478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المظاهر السريرية لنقص G6PD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17" y="1600200"/>
            <a:ext cx="11953461" cy="5181600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يمكن أن تحدث الاستجابة لفقر الدم عندما يتناول الفرد المصاب بنقص G6PD أدوية مؤكسدة ( حمض </a:t>
            </a:r>
            <a:r xmlns:a="http://schemas.openxmlformats.org/drawingml/2006/main">
              <a:rPr lang="ar" sz="3600" dirty="0" err="1">
                <a:latin typeface="Times New Roman" pitchFamily="18" charset="0"/>
                <a:cs typeface="Times New Roman" pitchFamily="18" charset="0"/>
              </a:rPr>
              <a:t>أسيتيل الساليسيليك </a:t>
            </a: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) وخافضات الحرارة والسلفوناميدات والأسبرين أو الفول.</a:t>
            </a:r>
          </a:p>
          <a:p>
            <a:pPr xmlns:a="http://schemas.openxmlformats.org/drawingml/2006/main" marL="0" indent="0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بعض مرضى نقص G6PD يعانون من حساسية الفول ورائحة حبوب اللقاح منه، وتسمى هذه الحالة </a:t>
            </a:r>
            <a:r xmlns:a="http://schemas.openxmlformats.org/drawingml/2006/main">
              <a:rPr lang="ar" sz="3600" dirty="0" err="1">
                <a:latin typeface="Times New Roman" pitchFamily="18" charset="0"/>
                <a:cs typeface="Times New Roman" pitchFamily="18" charset="0"/>
              </a:rPr>
              <a:t>بالفواسية </a:t>
            </a: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09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تشخيص نقص G6PD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1979965" cy="5105400"/>
          </a:xfrm>
        </p:spPr>
        <p:txBody>
          <a:bodyPr/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طفل حديث الولادة: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 تعداد الدم الكامل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 يستخدم اختبار فحص حديثي الولادة لاختبار وقياس نشاط إنزيم G6PD.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45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144000" cy="13414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علاج نقص G6PD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7" y="1600200"/>
            <a:ext cx="11622157" cy="5257800"/>
          </a:xfrm>
        </p:spPr>
        <p:txBody>
          <a:bodyPr/>
          <a:lstStyle/>
          <a:p>
            <a:pPr xmlns:a="http://schemas.openxmlformats.org/drawingml/2006/main" marL="0" indent="0" algn="ctr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 أفضل علاج الآن للوقاية من </a:t>
            </a:r>
            <a:r xmlns:a="http://schemas.openxmlformats.org/drawingml/2006/main">
              <a:rPr lang="ar" sz="4800" dirty="0" err="1">
                <a:latin typeface="Times New Roman" pitchFamily="18" charset="0"/>
                <a:cs typeface="Times New Roman" pitchFamily="18" charset="0"/>
              </a:rPr>
              <a:t>مرض الفوال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وفقر الدم الانحلالي هو التحكم في تناول الأدوية.</a:t>
            </a:r>
          </a:p>
          <a:p>
            <a:pPr xmlns:a="http://schemas.openxmlformats.org/drawingml/2006/main" marL="0" indent="0" algn="ctr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 يجب على الأشخاص الذين يعانون من نقص G6PD عدم تناول </a:t>
            </a: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الفول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 </a:t>
            </a: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الفاصوليا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أو تناول الأدوية التي تحتوي على عامل مؤكسد.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mage result for Fava bean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486400"/>
            <a:ext cx="1600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5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993217" cy="1417638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3600" dirty="0"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5) الأطفال المصابون بالبرفرية الصفائحية مجهولة السبب (ITP)</a:t>
            </a:r>
            <a:br xmlns:a="http://schemas.openxmlformats.org/drawingml/2006/main"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12192000" cy="5440362"/>
          </a:xfrm>
        </p:spPr>
        <p:txBody>
          <a:bodyPr>
            <a:normAutofit lnSpcReduction="10000"/>
          </a:bodyPr>
          <a:lstStyle/>
          <a:p>
            <a:pPr xmlns:a="http://schemas.openxmlformats.org/drawingml/2006/main">
              <a:lnSpc>
                <a:spcPct val="10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ITP يزيد من تدمير الصفائح الدموية عن طريق انتشار الأجسام المضادة للصفائح الدموية.</a:t>
            </a:r>
          </a:p>
          <a:p>
            <a:pPr xmlns:a="http://schemas.openxmlformats.org/drawingml/2006/main">
              <a:lnSpc>
                <a:spcPct val="10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ذروة العمر: 2-5 سنوات.</a:t>
            </a:r>
          </a:p>
          <a:p>
            <a:pPr xmlns:a="http://schemas.openxmlformats.org/drawingml/2006/main">
              <a:lnSpc>
                <a:spcPct val="10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تصنيف ITP</a:t>
            </a:r>
          </a:p>
          <a:p>
            <a:pPr xmlns:a="http://schemas.openxmlformats.org/drawingml/2006/main" marL="0" indent="0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أ. حاد: هدوء في أقل من 6 أشهر</a:t>
            </a:r>
          </a:p>
          <a:p>
            <a:pPr xmlns:a="http://schemas.openxmlformats.org/drawingml/2006/main" marL="0" indent="0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ب. مزمن: هدوء المرض لمدة تزيد عن 6 أشهر</a:t>
            </a:r>
          </a:p>
          <a:p>
            <a:pPr xmlns:a="http://schemas.openxmlformats.org/drawingml/2006/main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أسباب نقص الصفائح الدموية</a:t>
            </a:r>
          </a:p>
          <a:p>
            <a:pPr xmlns:a="http://schemas.openxmlformats.org/drawingml/2006/main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الأمراض الفيروسية (الجدري، النكاف، الحصبة الألمانية، الحصبة الألمانية) 65%</a:t>
            </a:r>
          </a:p>
          <a:p>
            <a:pPr xmlns:a="http://schemas.openxmlformats.org/drawingml/2006/main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آلية المناعة - الأجسام المضادة الذاتية للمستضد الغريب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25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017" y="106018"/>
            <a:ext cx="12298017" cy="1205948"/>
          </a:xfrm>
        </p:spPr>
        <p:txBody>
          <a:bodyPr>
            <a:normAutofit fontScale="90000"/>
          </a:bodyPr>
          <a:lstStyle/>
          <a:p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علامات وأعراض نقص الصفائح الدموية</a:t>
            </a:r>
            <a:br xmlns:a="http://schemas.openxmlformats.org/drawingml/2006/main"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17" y="1457739"/>
            <a:ext cx="11993218" cy="5400261"/>
          </a:xfrm>
        </p:spPr>
        <p:txBody>
          <a:bodyPr>
            <a:normAutofit/>
          </a:bodyPr>
          <a:lstStyle/>
          <a:p>
            <a:pPr xmlns:a="http://schemas.openxmlformats.org/drawingml/2006/main"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كدمات، دم في البول/البراز، نزيف الأنف، نزيف اللثة</a:t>
            </a:r>
          </a:p>
          <a:p>
            <a:pPr xmlns:a="http://schemas.openxmlformats.org/drawingml/2006/main"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التطعيمات الحديثة (MMR).</a:t>
            </a:r>
          </a:p>
          <a:p>
            <a:pPr xmlns:a="http://schemas.openxmlformats.org/drawingml/2006/main"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تاريخ الأدوية التي تؤثر على الصفائح الدموية: حمض الأسيتيك، الهيبارين، أدوية النوبات.</a:t>
            </a:r>
          </a:p>
          <a:p>
            <a:pPr xmlns:a="http://schemas.openxmlformats.org/drawingml/2006/main"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مجموعات </a:t>
            </a: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من </a:t>
            </a:r>
            <a:r xmlns:a="http://schemas.openxmlformats.org/drawingml/2006/main">
              <a:rPr lang="ar" sz="4000" dirty="0" err="1">
                <a:latin typeface="Times New Roman" pitchFamily="18" charset="0"/>
                <a:cs typeface="Times New Roman" pitchFamily="18" charset="0"/>
              </a:rPr>
              <a:t>البكتريا</a:t>
            </a:r>
          </a:p>
          <a:p>
            <a:pPr xmlns:a="http://schemas.openxmlformats.org/drawingml/2006/main"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بقع أرجوانية في البلعوم الأنفي، أو دم جاف أو جلطات في المنخرين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749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تشخيص نقص الصفائح الدموية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019722" cy="5257800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 CBC : قلة الصفيحات الدموية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 PT/PTT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 زمن النزيف: طويل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 اللطاخة المحيطية: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 نخاع العظم: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 فقط في حالة العلاج بالستيرويدات واستبعاد سرطان الدم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 فحص قاع العين مهم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69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067800" cy="1570038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علاج نقص الصفائح الدموية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2" y="1600200"/>
            <a:ext cx="11463130" cy="5257800"/>
          </a:xfrm>
        </p:spPr>
        <p:txBody>
          <a:bodyPr/>
          <a:lstStyle/>
          <a:p>
            <a:pPr xmlns:a="http://schemas.openxmlformats.org/drawingml/2006/main" marL="0" indent="0" algn="ctr">
              <a:buNone/>
              <a:bidi/>
            </a:pPr>
            <a:r xmlns:a="http://schemas.openxmlformats.org/drawingml/2006/main">
              <a:rPr lang="ar" sz="5400" dirty="0">
                <a:latin typeface="Times New Roman" pitchFamily="18" charset="0"/>
                <a:cs typeface="Times New Roman" pitchFamily="18" charset="0"/>
              </a:rPr>
              <a:t>-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الكورتيكوستيرويدات الوريدية، ثم الستيرويدات عن طريق الفم 2 ملغ/يوم لمدة 2-4 أسابيع</a:t>
            </a:r>
          </a:p>
          <a:p>
            <a:pPr xmlns:a="http://schemas.openxmlformats.org/drawingml/2006/main" marL="0" indent="0" algn="ctr"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الجلوبولين المناعي الوريدي (IVIG): 1 جم / كجم / يوم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1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أسباب فقر الدم الناجم عن نقص الحديد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11648661" cy="5257800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تقليل تناول الحديد من النظام الغذائي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الإفراط في تناول حليب البقر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تقليل امتصاص الحديد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فقدان الدم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مدة طويلة من الرضاعة الطبيعية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زيادة تناول العصير والمشروبات الغازية</a:t>
            </a:r>
          </a:p>
          <a:p>
            <a:pPr marL="0" indent="0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25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3" y="0"/>
            <a:ext cx="11595653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6) الأطفال المصابون بالهيموفيليا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3757"/>
            <a:ext cx="12192000" cy="5294244"/>
          </a:xfrm>
        </p:spPr>
        <p:txBody>
          <a:bodyPr>
            <a:noAutofit/>
          </a:bodyPr>
          <a:lstStyle/>
          <a:p>
            <a:pPr xmlns:a="http://schemas.openxmlformats.org/drawingml/2006/main">
              <a:lnSpc>
                <a:spcPct val="10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اضطراب النزيف الوراثي الأكثر شيوعًا</a:t>
            </a:r>
          </a:p>
          <a:p>
            <a:pPr xmlns:a="http://schemas.openxmlformats.org/drawingml/2006/main">
              <a:lnSpc>
                <a:spcPct val="10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النزيف بسبب نقص عوامل التخثر الثامن (8)، التاسع (9)، الحادي عشر (11)</a:t>
            </a:r>
          </a:p>
          <a:p>
            <a:pPr xmlns:a="http://schemas.openxmlformats.org/drawingml/2006/main">
              <a:lnSpc>
                <a:spcPct val="10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ترتبط شدة النزيف بمستوى تركيز FVIII / IX / XI في الدم</a:t>
            </a:r>
          </a:p>
          <a:p>
            <a:pPr xmlns:a="http://schemas.openxmlformats.org/drawingml/2006/main">
              <a:lnSpc>
                <a:spcPct val="10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تؤدي الهيموفيليا إلى إصابة الأنسجة بسبب تأخر تكوين سدادة الصفائح الدموية وجلطة الفيبرين مما يؤدي إلى نزيف مطول</a:t>
            </a:r>
          </a:p>
          <a:p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أنواع الهيموفيليا</a:t>
            </a:r>
          </a:p>
          <a:p>
            <a:pPr xmlns:a="http://schemas.openxmlformats.org/drawingml/2006/main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الهيموفيليا أ نقص العامل الثامن (8)</a:t>
            </a:r>
          </a:p>
          <a:p>
            <a:pPr xmlns:a="http://schemas.openxmlformats.org/drawingml/2006/main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الهيموفيليا ب نقص العامل التاسع (9)</a:t>
            </a:r>
          </a:p>
          <a:p>
            <a:pPr xmlns:a="http://schemas.openxmlformats.org/drawingml/2006/main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الهيموفيليا سي نقص العامل الحادي عشر (11)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973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29" y="152400"/>
            <a:ext cx="11767931" cy="12652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طريقة الوراثة هي وراثية متنحية مرتبطة بالكروموسوم X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094"/>
            <a:ext cx="1166191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995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شدة الهيموفيليا:</a:t>
            </a: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08205"/>
              </p:ext>
            </p:extLst>
          </p:nvPr>
        </p:nvGraphicFramePr>
        <p:xfrm>
          <a:off x="172279" y="1600196"/>
          <a:ext cx="11820938" cy="4217508"/>
        </p:xfrm>
        <a:graphic>
          <a:graphicData uri="http://schemas.openxmlformats.org/drawingml/2006/table">
            <a:tbl>
              <a:tblPr firstRow="1" firstCol="1" bandRow="1"/>
              <a:tblGrid>
                <a:gridCol w="236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4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6391">
                <a:tc>
                  <a:txBody>
                    <a:bodyPr/>
                    <a:lstStyle/>
                    <a:p>
                      <a:pPr xmlns:a="http://schemas.openxmlformats.org/drawingml/2006/main"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bidi/>
                      </a:pPr>
                      <a:r xmlns:a="http://schemas.openxmlformats.org/drawingml/2006/main">
                        <a:rPr lang="ar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خطورة</a:t>
                      </a:r>
                      <a:endParaRPr xmlns:a="http://schemas.openxmlformats.org/drawingml/2006/main" lang="en-US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bidi/>
                      </a:pPr>
                      <a:r xmlns:a="http://schemas.openxmlformats.org/drawingml/2006/main">
                        <a:rPr lang="ar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مستوى العامل </a:t>
                      </a:r>
                      <a:r xmlns:a="http://schemas.openxmlformats.org/drawingml/2006/main">
                        <a:rPr lang="ar" sz="28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وحدة دولية </a:t>
                      </a:r>
                      <a:r xmlns:a="http://schemas.openxmlformats.org/drawingml/2006/main">
                        <a:rPr lang="ar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/ديسيلتر (%)</a:t>
                      </a:r>
                      <a:endParaRPr xmlns:a="http://schemas.openxmlformats.org/drawingml/2006/main" lang="en-US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bidi/>
                      </a:pPr>
                      <a:r xmlns:a="http://schemas.openxmlformats.org/drawingml/2006/main">
                        <a:rPr lang="ar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نوع العرض</a:t>
                      </a:r>
                      <a:endParaRPr xmlns:a="http://schemas.openxmlformats.org/drawingml/2006/main" lang="en-US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010">
                <a:tc>
                  <a:txBody>
                    <a:bodyPr/>
                    <a:lstStyle/>
                    <a:p>
                      <a:pPr xmlns:a="http://schemas.openxmlformats.org/drawingml/2006/main" marL="0" marR="0" lvl="0" indent="0" algn="justLow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bidi/>
                      </a:pPr>
                      <a:r xmlns:a="http://schemas.openxmlformats.org/drawingml/2006/main">
                        <a:rPr lang="ar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شديد</a:t>
                      </a:r>
                      <a:endParaRPr xmlns:a="http://schemas.openxmlformats.org/drawingml/2006/main" lang="en-US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 indent="0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bidi/>
                      </a:pPr>
                      <a:r xmlns:a="http://schemas.openxmlformats.org/drawingml/2006/main">
                        <a:rPr lang="ar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&lt; 1</a:t>
                      </a:r>
                      <a:endParaRPr xmlns:a="http://schemas.openxmlformats.org/drawingml/2006/main"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 indent="0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bidi/>
                      </a:pPr>
                      <a:r xmlns:a="http://schemas.openxmlformats.org/drawingml/2006/main">
                        <a:rPr lang="ar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نزيف تلقائي، نزيف حاد</a:t>
                      </a:r>
                      <a:endParaRPr xmlns:a="http://schemas.openxmlformats.org/drawingml/2006/main"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097">
                <a:tc>
                  <a:txBody>
                    <a:bodyPr/>
                    <a:lstStyle/>
                    <a:p>
                      <a:pPr xmlns:a="http://schemas.openxmlformats.org/drawingml/2006/main" marL="0" marR="0" lvl="0" indent="0" algn="justLow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bidi/>
                      </a:pPr>
                      <a:r xmlns:a="http://schemas.openxmlformats.org/drawingml/2006/main">
                        <a:rPr lang="ar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معتدل</a:t>
                      </a:r>
                      <a:endParaRPr xmlns:a="http://schemas.openxmlformats.org/drawingml/2006/main" lang="en-US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 indent="0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bidi/>
                      </a:pPr>
                      <a:r xmlns:a="http://schemas.openxmlformats.org/drawingml/2006/main">
                        <a:rPr lang="ar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1-5</a:t>
                      </a:r>
                      <a:endParaRPr xmlns:a="http://schemas.openxmlformats.org/drawingml/2006/main"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 indent="0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bidi/>
                      </a:pPr>
                      <a:r xmlns:a="http://schemas.openxmlformats.org/drawingml/2006/main">
                        <a:rPr lang="ar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نزيف قليل، نزيف دموي - مؤلم</a:t>
                      </a:r>
                      <a:endParaRPr xmlns:a="http://schemas.openxmlformats.org/drawingml/2006/main"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9010">
                <a:tc>
                  <a:txBody>
                    <a:bodyPr/>
                    <a:lstStyle/>
                    <a:p>
                      <a:pPr xmlns:a="http://schemas.openxmlformats.org/drawingml/2006/main" marL="0" marR="0" lvl="0" indent="0" algn="justLow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bidi/>
                      </a:pPr>
                      <a:r xmlns:a="http://schemas.openxmlformats.org/drawingml/2006/main">
                        <a:rPr lang="ar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خفيف</a:t>
                      </a:r>
                      <a:endParaRPr xmlns:a="http://schemas.openxmlformats.org/drawingml/2006/main" lang="en-US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 indent="0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bidi/>
                      </a:pPr>
                      <a:r xmlns:a="http://schemas.openxmlformats.org/drawingml/2006/main">
                        <a:rPr lang="ar" sz="2800">
                          <a:effectLst/>
                          <a:latin typeface="Times New Roman"/>
                          <a:ea typeface="Calibri"/>
                          <a:cs typeface="Arial"/>
                        </a:rPr>
                        <a:t>5-30</a:t>
                      </a:r>
                      <a:endParaRPr xmlns:a="http://schemas.openxmlformats.org/drawingml/2006/main"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 indent="0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  <a:bidi/>
                      </a:pPr>
                      <a:r xmlns:a="http://schemas.openxmlformats.org/drawingml/2006/main">
                        <a:rPr lang="ar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نزيف قليل، ما بعد الصدمة بعد جراحة الأسنان</a:t>
                      </a:r>
                      <a:endParaRPr xmlns:a="http://schemas.openxmlformats.org/drawingml/2006/main"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547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علامات وأعراض الهيموفيليا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17" y="1417638"/>
            <a:ext cx="11953461" cy="5440362"/>
          </a:xfrm>
        </p:spPr>
        <p:txBody>
          <a:bodyPr>
            <a:normAutofit fontScale="77500" lnSpcReduction="20000"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b="1" dirty="0">
                <a:latin typeface="Times New Roman" pitchFamily="18" charset="0"/>
                <a:cs typeface="Times New Roman" pitchFamily="18" charset="0"/>
              </a:rPr>
              <a:t>أ) في الأطفال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النزيف عند الأطفال أمر نادر الحدوث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نزيف مطول من الحبل السري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ورم دموي عضلي أثناء التطعيم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النزيف أثناء الختان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b="1" dirty="0">
                <a:latin typeface="Times New Roman" pitchFamily="18" charset="0"/>
                <a:cs typeface="Times New Roman" pitchFamily="18" charset="0"/>
              </a:rPr>
              <a:t>ب) في الأطفال الصغار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نزيف كبير ومطول بسبب إصابة طفيفة/جروح/سحجات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نزيف الشفاه (الورم الدموي)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النزيف الأول في الطفولة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خلع الأسنان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صدمة أثناء المشي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نزيف اللثة أثناء تنظيف الأسنان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96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058" y="72572"/>
            <a:ext cx="9085943" cy="1345067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علامات وأعراض الهيموفيليا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9"/>
            <a:ext cx="11900452" cy="5440361"/>
          </a:xfrm>
        </p:spPr>
        <p:txBody>
          <a:bodyPr>
            <a:normAutofit fontScale="85000" lnSpcReduction="20000"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ج) النزيف الشديد: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خلف الصفاق مما يسبب آلام شديدة في البطن وفقر الدم والصدمة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البول الدموي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نزيف الجهاز الهضمي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داخل الجمجمة: خارج الجافية، تحت الجافية، </a:t>
            </a:r>
            <a:r xmlns:a="http://schemas.openxmlformats.org/drawingml/2006/main">
              <a:rPr lang="ar" sz="3600" dirty="0" err="1">
                <a:latin typeface="Times New Roman" pitchFamily="18" charset="0"/>
                <a:cs typeface="Times New Roman" pitchFamily="18" charset="0"/>
              </a:rPr>
              <a:t>داخل المخ</a:t>
            </a: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صداع، قيء، غيبوبة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د) نزيف المفصل: علامة مميزة للهيموفيليا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المفاصل المصابة: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عند الأطفال الصغار: الكاحل (الأكثر شيوعًا)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الطفل الأكبر سنًا: الركبة والكوع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 لاحقًا: جميع المفاصل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84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علامات وأعراض الهيموفيليا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" y="1600200"/>
            <a:ext cx="11529392" cy="5257800"/>
          </a:xfrm>
        </p:spPr>
        <p:txBody>
          <a:bodyPr>
            <a:normAutofit/>
          </a:bodyPr>
          <a:lstStyle/>
          <a:p>
            <a:pPr xmlns:a="http://schemas.openxmlformats.org/drawingml/2006/main" marL="0" indent="0" algn="ctr">
              <a:buNone/>
              <a:bidi/>
            </a:pPr>
            <a:r xmlns:a="http://schemas.openxmlformats.org/drawingml/2006/main">
              <a:rPr lang="ar" sz="5400" dirty="0">
                <a:latin typeface="Times New Roman" pitchFamily="18" charset="0"/>
                <a:cs typeface="Times New Roman" pitchFamily="18" charset="0"/>
              </a:rPr>
              <a:t>هـ) </a:t>
            </a:r>
            <a:r xmlns:a="http://schemas.openxmlformats.org/drawingml/2006/main">
              <a:rPr lang="ar" sz="5400" dirty="0" err="1">
                <a:latin typeface="Times New Roman" pitchFamily="18" charset="0"/>
                <a:cs typeface="Times New Roman" pitchFamily="18" charset="0"/>
              </a:rPr>
              <a:t>مرض الهيموفيليا المزمن</a:t>
            </a:r>
            <a:r xmlns:a="http://schemas.openxmlformats.org/drawingml/2006/main">
              <a:rPr lang="ar" sz="5400" dirty="0">
                <a:latin typeface="Times New Roman" pitchFamily="18" charset="0"/>
                <a:cs typeface="Times New Roman" pitchFamily="18" charset="0"/>
              </a:rPr>
              <a:t> </a:t>
            </a:r>
            <a:r xmlns:a="http://schemas.openxmlformats.org/drawingml/2006/main">
              <a:rPr lang="ar" sz="5400" dirty="0" err="1">
                <a:latin typeface="Times New Roman" pitchFamily="18" charset="0"/>
                <a:cs typeface="Times New Roman" pitchFamily="18" charset="0"/>
              </a:rPr>
              <a:t>اعتلال المفاصل </a:t>
            </a:r>
            <a:r xmlns:a="http://schemas.openxmlformats.org/drawingml/2006/main">
              <a:rPr lang="ar" sz="5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xmlns:a="http://schemas.openxmlformats.org/drawingml/2006/main" marL="0" indent="0" algn="ctr">
              <a:buNone/>
              <a:bidi/>
            </a:pPr>
            <a:r xmlns:a="http://schemas.openxmlformats.org/drawingml/2006/main">
              <a:rPr lang="ar" sz="5400" dirty="0">
                <a:latin typeface="Times New Roman" pitchFamily="18" charset="0"/>
                <a:cs typeface="Times New Roman" pitchFamily="18" charset="0"/>
              </a:rPr>
              <a:t> النزيف المتكرر لسنوات عديدة يؤدي إلى تغيرات تنكسية مزمنة وتشوهات وتشوهات مشلولة ومقعد على كرسي متحرك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64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15400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تشخيص الهيموفيليا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45704"/>
            <a:ext cx="12072731" cy="5612296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</a:t>
            </a:r>
            <a:r xmlns:a="http://schemas.openxmlformats.org/drawingml/2006/main">
              <a:rPr lang="ar" sz="3600" dirty="0" err="1">
                <a:latin typeface="Times New Roman" pitchFamily="18" charset="0"/>
                <a:cs typeface="Times New Roman" pitchFamily="18" charset="0"/>
              </a:rPr>
              <a:t>الهيموجلوبين </a:t>
            </a: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منخفض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زمن الثرومبوبلاستين الجزئي المنشط (APTT) يطول أكثر من 2-3 مرات (الطبيعي 70/ 30 إلى 40 ثانية)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انخفاض مستويات عوامل التخثر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التحليل الجيني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الأشعة السينية للمفاصل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وصلات الموجات فوق الصوتية للانصبابات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تصوير المفاصل/البطن بالرنين المغناطيسي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 التصوير المقطعي المحوسب للرأس (CT)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26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296400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إدارة الهيموفيليا: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11965"/>
            <a:ext cx="11993217" cy="5546035"/>
          </a:xfrm>
        </p:spPr>
        <p:txBody>
          <a:bodyPr>
            <a:no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السيطرة على نوبات النزيف: العلاج البديل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u="sng" dirty="0">
                <a:latin typeface="Times New Roman" pitchFamily="18" charset="0"/>
                <a:cs typeface="Times New Roman" pitchFamily="18" charset="0"/>
              </a:rPr>
              <a:t>العلاج البديل: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الدم الكامل الطازج، FFP: يحتوي على FIII وIX، Cryoprecipitate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تركيزات العوامل: عامل VIII FIX المُعاد تركيبه/ الخنزيري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الوقاية والوقاية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تعديلات نمط الحياة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علاج المضاعفات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إعادة التأهيل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التشخيص والاستشارة قبل الولادة</a:t>
            </a:r>
          </a:p>
          <a:p>
            <a:pPr marL="0" indent="0"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70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وقاية:</a:t>
            </a:r>
            <a:br xmlns:a="http://schemas.openxmlformats.org/drawingml/2006/main"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2" y="1311965"/>
            <a:ext cx="12059478" cy="5546035"/>
          </a:xfrm>
        </p:spPr>
        <p:txBody>
          <a:bodyPr>
            <a:no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 التحصين: SC وليس IM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 تجنب الحقن العضلي - ضع ضغطًا لمدة 5 دقائق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 تجنب الرياضات التي تتطلب الاحتكاك الجسدي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 رعاية </a:t>
            </a:r>
            <a:r xmlns:a="http://schemas.openxmlformats.org/drawingml/2006/main">
              <a:rPr lang="ar" sz="3600" dirty="0" err="1">
                <a:latin typeface="Times New Roman" pitchFamily="18" charset="0"/>
                <a:cs typeface="Times New Roman" pitchFamily="18" charset="0"/>
              </a:rPr>
              <a:t>العظام - </a:t>
            </a: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الشد، التجبير، الجراحة الترميمية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 فحص الأسنان بشكل دوري والنظافة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 التطعيم الوقائي ضد </a:t>
            </a:r>
            <a:r xmlns:a="http://schemas.openxmlformats.org/drawingml/2006/main">
              <a:rPr lang="ar" sz="3600" dirty="0" err="1">
                <a:latin typeface="Times New Roman" pitchFamily="18" charset="0"/>
                <a:cs typeface="Times New Roman" pitchFamily="18" charset="0"/>
              </a:rPr>
              <a:t>التهاب الكبد الوبائي </a:t>
            </a: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ب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6703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06470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علامات وأعراض فقر الدم الناجم عن نقص الحديد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1600200"/>
            <a:ext cx="11330609" cy="5181600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أ. شحوب الجلد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ب. الانفعال والتعب والخمول،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ج. تسرع القلب،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د. شحوب الملتحمة وأسرّة الأظافر ولون البشرة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هـ. ضيق التنفس، وسرعة التنفس، وضيق التنفس،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و. الصداع،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ز. انخفاض ضغط الدم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ح. الدوخة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4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542643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اختبارات تشخيص فقر الدم الناجم عن نقص الحديد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1860696" cy="5257800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التاريخ والتاريخ الجسدي: اضطرابات النزيف، والصدمات أو العمليات الجراحية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تعداد الدم الكامل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سحب نخاع العظم لاستبعاد الأورام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مستوى الفيريتين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9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12652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علاج فقر الدم الناجم عن نقص الحديد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74" y="1600200"/>
            <a:ext cx="12046226" cy="5257800"/>
          </a:xfrm>
        </p:spPr>
        <p:txBody>
          <a:bodyPr/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 مكملات الحديد على شكل كبريتات الحديدوز 5-6 ملغ/كغ/يوم عن طريق الفم لمدة 6 أشهر.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سيرتفع </a:t>
            </a:r>
            <a:r xmlns:a="http://schemas.openxmlformats.org/drawingml/2006/main">
              <a:rPr lang="ar" sz="4400" dirty="0" err="1">
                <a:latin typeface="Times New Roman" pitchFamily="18" charset="0"/>
                <a:cs typeface="Times New Roman" pitchFamily="18" charset="0"/>
              </a:rPr>
              <a:t>الهيموجلوبين </a:t>
            </a: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بمقدار 1.0 جرام/ديسيلتر في 3-4 أسابيع.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 ينبغي إعطاؤه مع فيتامين C لامتصاص الحديد بشكل أفضل.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 لا ينبغي تناول الحديد مع مضادات الحموضة</a:t>
            </a:r>
          </a:p>
          <a:p>
            <a:pPr marL="0" indent="0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88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0"/>
            <a:ext cx="11714922" cy="1417638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ar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الأطفال المصابون بالثلاسيميا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105400"/>
          </a:xfrm>
        </p:spPr>
        <p:txBody>
          <a:bodyPr>
            <a:normAutofit/>
          </a:bodyPr>
          <a:lstStyle/>
          <a:p>
            <a:pPr xmlns:a="http://schemas.openxmlformats.org/drawingml/2006/main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الأكثر شيوعًا في منطقة البحر الأبيض المتوسط (اليونان؛ إيطاليا)،</a:t>
            </a:r>
          </a:p>
          <a:p>
            <a:pPr xmlns:a="http://schemas.openxmlformats.org/drawingml/2006/main"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هو اضطراب وراثي في الدم يتميز بانخفاض أو غياب تخليق سلاسل ألفا أو بيتا من الهيموجلوبين.</a:t>
            </a:r>
          </a:p>
          <a:p>
            <a:pPr xmlns:a="http://schemas.openxmlformats.org/drawingml/2006/main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أشكال الثلاسيميا: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1- ألفا ثلاسيميا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2- بيتا ثلاسيميا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94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ألفا ثلاسيميا</a:t>
            </a: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2452"/>
            <a:ext cx="12192000" cy="5625548"/>
          </a:xfrm>
        </p:spPr>
        <p:txBody>
          <a:bodyPr>
            <a:normAutofit fontScale="47500" lnSpcReduction="20000"/>
          </a:bodyPr>
          <a:lstStyle/>
          <a:p>
            <a:pPr xmlns:a="http://schemas.openxmlformats.org/drawingml/2006/main">
              <a:buFont typeface="Wingdings" pitchFamily="2" charset="2"/>
              <a:buChar char="§"/>
              <a:bidi/>
            </a:pPr>
            <a:r xmlns:a="http://schemas.openxmlformats.org/drawingml/2006/main">
              <a:rPr lang="ar" sz="5800" dirty="0">
                <a:latin typeface="Times New Roman" pitchFamily="18" charset="0"/>
                <a:cs typeface="Times New Roman" pitchFamily="18" charset="0"/>
              </a:rPr>
              <a:t>حذف الجينات على الكروموسوم 16</a:t>
            </a:r>
          </a:p>
          <a:p>
            <a:pPr xmlns:a="http://schemas.openxmlformats.org/drawingml/2006/main">
              <a:buFont typeface="Wingdings" pitchFamily="2" charset="2"/>
              <a:buChar char="§"/>
              <a:bidi/>
            </a:pPr>
            <a:r xmlns:a="http://schemas.openxmlformats.org/drawingml/2006/main">
              <a:rPr lang="ar" sz="5800" dirty="0">
                <a:latin typeface="Times New Roman" pitchFamily="18" charset="0"/>
                <a:cs typeface="Times New Roman" pitchFamily="18" charset="0"/>
              </a:rPr>
              <a:t>تشارك أربعة جينات في صنع سلسلة الهيموجلوبين ألفا.</a:t>
            </a:r>
          </a:p>
          <a:p>
            <a:pPr xmlns:a="http://schemas.openxmlformats.org/drawingml/2006/main">
              <a:buFont typeface="Wingdings" pitchFamily="2" charset="2"/>
              <a:buChar char="§"/>
              <a:bidi/>
            </a:pPr>
            <a:r xmlns:a="http://schemas.openxmlformats.org/drawingml/2006/main">
              <a:rPr lang="ar" sz="5800" dirty="0">
                <a:latin typeface="Times New Roman" pitchFamily="18" charset="0"/>
                <a:cs typeface="Times New Roman" pitchFamily="18" charset="0"/>
              </a:rPr>
              <a:t>يحصل الشخص على اثنين من كل من الوالدين.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5800" b="1" dirty="0">
                <a:latin typeface="Times New Roman" pitchFamily="18" charset="0"/>
                <a:cs typeface="Times New Roman" pitchFamily="18" charset="0"/>
              </a:rPr>
              <a:t>عندما يرث الشخص: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5800" dirty="0">
                <a:latin typeface="Times New Roman" pitchFamily="18" charset="0"/>
                <a:cs typeface="Times New Roman" pitchFamily="18" charset="0"/>
              </a:rPr>
              <a:t>أ. الناقل: جين متحور واحد ولا توجد علامات أو أعراض للثلاسيميا.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5800" dirty="0">
                <a:latin typeface="Times New Roman" pitchFamily="18" charset="0"/>
                <a:cs typeface="Times New Roman" pitchFamily="18" charset="0"/>
              </a:rPr>
              <a:t>ب. سمة الثلاسيميا ألفا: جينان متحوران مع علامات وأعراض الثلاسيميا الخفيفة.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5800" dirty="0">
                <a:latin typeface="Times New Roman" pitchFamily="18" charset="0"/>
                <a:cs typeface="Times New Roman" pitchFamily="18" charset="0"/>
              </a:rPr>
              <a:t>ج. ثلاث جينات متحولة ستظهر عليها علامات وأعراض تتراوح من المتوسطة إلى الشديدة.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5800" dirty="0">
                <a:latin typeface="Times New Roman" pitchFamily="18" charset="0"/>
                <a:cs typeface="Times New Roman" pitchFamily="18" charset="0"/>
              </a:rPr>
              <a:t>د. وراثة أربعة جينات متحولة أمر نادر. والأطفال الذين يولدون بهذه الحالة يموتون غالبًا بعد الولادة بفترة وجيزة أو يحتاجون إلى علاج نقل الدم مدى الحياة وزرع الخلايا الجذعية.</a:t>
            </a:r>
          </a:p>
          <a:p>
            <a:pPr>
              <a:buFont typeface="Wingdings" pitchFamily="2" charset="2"/>
              <a:buChar char="§"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30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007165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بيتا ثلاسيميا</a:t>
            </a:r>
            <a:br xmlns:a="http://schemas.openxmlformats.org/drawingml/2006/main"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9930"/>
            <a:ext cx="12192000" cy="5768956"/>
          </a:xfrm>
        </p:spPr>
        <p:txBody>
          <a:bodyPr>
            <a:no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 الطفرات النقطية على الكروموسوم 11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هناك جينان يشاركان في صنع سلسلة الهيموجلوبين بيتا.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يحصل الشخص على واحدة من كل من الوالدين.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200" b="1" dirty="0">
                <a:latin typeface="Times New Roman" pitchFamily="18" charset="0"/>
                <a:cs typeface="Times New Roman" pitchFamily="18" charset="0"/>
              </a:rPr>
              <a:t>إذا ورث الشخص:</a:t>
            </a:r>
          </a:p>
          <a:p>
            <a:pPr xmlns:a="http://schemas.openxmlformats.org/drawingml/2006/main" marL="514350" indent="-514350">
              <a:buAutoNum type="alphaLcPeriod"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بيتا ثلاسيميا الصغرى: جين متحور واحد مع علامات وأعراض خفيفة.</a:t>
            </a:r>
          </a:p>
          <a:p>
            <a:pPr xmlns:a="http://schemas.openxmlformats.org/drawingml/2006/main" marL="514350" indent="-514350">
              <a:buAutoNum type="alphaLcPeriod"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ثلاسيميا بيتا الكبرى، أو فقر الدم كولي: جينان متحوران مع علامات وأعراض متوسطة إلى شديدة. عادةً ما يكون الأطفال المولودون بجينين معيبتين للهيموجلوبين بيتا أصحاء عند الولادة، ولكنهم يصابون بعلامات وأعراض خلال أول عامين من العمر.</a:t>
            </a:r>
          </a:p>
          <a:p>
            <a:pPr marL="0" indent="0" algn="ctr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95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4892</TotalTime>
  <Words>2154</Words>
  <Application>Microsoft Office PowerPoint</Application>
  <PresentationFormat>Widescreen</PresentationFormat>
  <Paragraphs>252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Algerian</vt:lpstr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PowerPoint Presentation</vt:lpstr>
      <vt:lpstr> 1) Children with IRON DEFICIENCY ANEMIA </vt:lpstr>
      <vt:lpstr> Causes Iron Deficiency Anemia </vt:lpstr>
      <vt:lpstr> Signs and symptoms of Iron Deficiency Anemia </vt:lpstr>
      <vt:lpstr> Diagnostic tests of Iron Deficiency Anemia </vt:lpstr>
      <vt:lpstr> Treatment of Iron Deficiency Anemia   </vt:lpstr>
      <vt:lpstr>2) Children with Thalassemia </vt:lpstr>
      <vt:lpstr> 1- Alpha-thalassemia </vt:lpstr>
      <vt:lpstr> 2- Beta-thalassemia </vt:lpstr>
      <vt:lpstr> Symptoms and Signs of Thalassemia </vt:lpstr>
      <vt:lpstr> Diagnostic Findings of Thalassemia  </vt:lpstr>
      <vt:lpstr> Treatment of Thalassemia </vt:lpstr>
      <vt:lpstr> Prognosis of Thalassemia </vt:lpstr>
      <vt:lpstr> 3)Children with SICKLE CELL ANEMIA </vt:lpstr>
      <vt:lpstr> Sickle Cell Anemia  </vt:lpstr>
      <vt:lpstr> Sickle Cell Crisis  </vt:lpstr>
      <vt:lpstr> Sickle Cell Trait  </vt:lpstr>
      <vt:lpstr> Diagnosis of Sickle Cell Anemia </vt:lpstr>
      <vt:lpstr> Signs and Symptoms of Sickle Cell Anemia  </vt:lpstr>
      <vt:lpstr> Management of Sickle Cell Anemia </vt:lpstr>
      <vt:lpstr>4) Children with GLUCOSE-6-PHOSPHATE DEHYDROGENASE DEFICIENCY (G6PD)</vt:lpstr>
      <vt:lpstr> Clinical manifestation of G6PD Deficiency </vt:lpstr>
      <vt:lpstr> Clinical manifestation of G6PD Deficiency </vt:lpstr>
      <vt:lpstr>Diagnosis of G6PD Deficiency </vt:lpstr>
      <vt:lpstr> Treatment of G6PD Deficiency  </vt:lpstr>
      <vt:lpstr> 5) Children with IDIOPATHIC THROMBOCYTOPENIC PURPURA (ITP) </vt:lpstr>
      <vt:lpstr> Signs and symptoms of Thrombocytopenia   </vt:lpstr>
      <vt:lpstr> Diagnosis of Thrombocytopenia   </vt:lpstr>
      <vt:lpstr>Treatment of Thrombocytopenia   </vt:lpstr>
      <vt:lpstr> 6) Children with HEMOPHILIA </vt:lpstr>
      <vt:lpstr> Mode of Inheritance it is a X- linked recessive  </vt:lpstr>
      <vt:lpstr> Severity of Haemophilia: </vt:lpstr>
      <vt:lpstr> Signs and Symptoms of Haemophilia </vt:lpstr>
      <vt:lpstr> Signs and Symptoms of Haemophilia </vt:lpstr>
      <vt:lpstr> Signs and Symptoms of Haemophilia </vt:lpstr>
      <vt:lpstr> Diagnosis of Haemophilia </vt:lpstr>
      <vt:lpstr> Management of Haemophilia: </vt:lpstr>
      <vt:lpstr> Prevention: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n.shawish</dc:creator>
  <cp:lastModifiedBy>n.shawish</cp:lastModifiedBy>
  <cp:revision>185</cp:revision>
  <dcterms:created xsi:type="dcterms:W3CDTF">2022-10-24T04:41:32Z</dcterms:created>
  <dcterms:modified xsi:type="dcterms:W3CDTF">2023-12-26T07:46:07Z</dcterms:modified>
</cp:coreProperties>
</file>