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1446" r:id="rId2"/>
    <p:sldId id="1360" r:id="rId3"/>
    <p:sldId id="593" r:id="rId4"/>
    <p:sldId id="1362" r:id="rId5"/>
    <p:sldId id="1363" r:id="rId6"/>
    <p:sldId id="1364" r:id="rId7"/>
    <p:sldId id="1365" r:id="rId8"/>
    <p:sldId id="1366" r:id="rId9"/>
    <p:sldId id="1367" r:id="rId10"/>
    <p:sldId id="1368" r:id="rId11"/>
    <p:sldId id="1369" r:id="rId12"/>
    <p:sldId id="1370" r:id="rId13"/>
    <p:sldId id="1371" r:id="rId14"/>
    <p:sldId id="1372" r:id="rId15"/>
    <p:sldId id="1373" r:id="rId16"/>
    <p:sldId id="1374" r:id="rId17"/>
    <p:sldId id="1375" r:id="rId18"/>
    <p:sldId id="1376" r:id="rId19"/>
    <p:sldId id="1377" r:id="rId20"/>
    <p:sldId id="1378" r:id="rId21"/>
    <p:sldId id="1379" r:id="rId22"/>
    <p:sldId id="1380" r:id="rId23"/>
    <p:sldId id="393" r:id="rId24"/>
    <p:sldId id="394" r:id="rId25"/>
  </p:sldIdLst>
  <p:sldSz cx="12192000" cy="6858000"/>
  <p:notesSz cx="6858000" cy="9144000"/>
  <p:defaultTextStyle>
    <a:defPPr>
      <a:defRPr lang="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88" autoAdjust="0"/>
    <p:restoredTop sz="94291" autoAdjust="0"/>
  </p:normalViewPr>
  <p:slideViewPr>
    <p:cSldViewPr snapToGrid="0">
      <p:cViewPr varScale="1">
        <p:scale>
          <a:sx n="72" d="100"/>
          <a:sy n="72" d="100"/>
        </p:scale>
        <p:origin x="636" y="96"/>
      </p:cViewPr>
      <p:guideLst/>
    </p:cSldViewPr>
  </p:slideViewPr>
  <p:outlineViewPr>
    <p:cViewPr>
      <p:scale>
        <a:sx n="33" d="100"/>
        <a:sy n="33" d="100"/>
      </p:scale>
      <p:origin x="0" y="-2424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C41762-418C-4E2D-8291-CFABE99A81F4}" type="datetimeFigureOut">
              <a:rPr lang="en-US" smtClean="0"/>
              <a:t>12/26/2023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D2CD20-73CA-49C0-9527-A33F1ED4BC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0268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FC7274-A10D-40BB-9CE9-B666D7E455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9EFF90D-2FE8-4C94-8E8A-3A43DB50A4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1F43B9-FC16-48C9-86C8-5B06369C22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78FF5-2BEF-4C40-9356-BC98A4CF17E6}" type="datetimeFigureOut">
              <a:rPr lang="en-US" smtClean="0"/>
              <a:t>12/26/2023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9AD168-3DD8-44B5-872C-B81F3DA028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20F4F5-47A2-46AF-B9F3-C09B84B3A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DFCD-3B08-4BFD-8801-A76A61BEBD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7965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3EED21-1B07-4969-91A4-782D415C6D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E745D3C-662D-4953-8422-BCAD5E197F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790C15-1223-4261-A46C-71A4D88E98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78FF5-2BEF-4C40-9356-BC98A4CF17E6}" type="datetimeFigureOut">
              <a:rPr lang="en-US" smtClean="0"/>
              <a:t>12/26/2023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304AED-322C-41D9-A3D0-A07868306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9294A9-D2AB-4695-B628-665B1D3DE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DFCD-3B08-4BFD-8801-A76A61BEBD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417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BD88919-B0AF-4FFD-A6D4-B883CE63B29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1D9C2BA-1975-45D5-BC05-4F94FE211D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7FFBE2-DF3D-4D44-B659-68548FDFB8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78FF5-2BEF-4C40-9356-BC98A4CF17E6}" type="datetimeFigureOut">
              <a:rPr lang="en-US" smtClean="0"/>
              <a:t>12/26/2023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DC3FCE-07AF-4B6B-81A5-24525AFEC2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8818DC-48DA-4CEC-A407-B7C707080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DFCD-3B08-4BFD-8801-A76A61BEBD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551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DC9721-51A5-4EDA-8D93-EE9F7EDE47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4300D2-27BF-490F-9596-C5DEEAA9F5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A42F75-B2E2-4D12-AE1C-F2719181E6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78FF5-2BEF-4C40-9356-BC98A4CF17E6}" type="datetimeFigureOut">
              <a:rPr lang="en-US" smtClean="0"/>
              <a:t>12/26/2023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080F64-6686-4617-B872-FFD73B95AF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49CDC1-4F8C-4FFE-ACFE-13466F677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DFCD-3B08-4BFD-8801-A76A61BEBD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9065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8EED0E-941D-47B6-B8F3-F40CC278B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E8221E-1B1A-4DAE-857B-FA2773AB16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DE95FA-BD15-4A66-8CA3-D1FA3F8B6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78FF5-2BEF-4C40-9356-BC98A4CF17E6}" type="datetimeFigureOut">
              <a:rPr lang="en-US" smtClean="0"/>
              <a:t>12/26/2023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06F9DE-D02C-4ADE-A3D6-0902328068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1AEA06-1A16-4680-A517-7055BC25DC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DFCD-3B08-4BFD-8801-A76A61BEBD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1574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0439B8-2229-4551-BB22-DA9650EF68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B8E078-E455-4F20-B0D4-0664C9FD4A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FD57BE-DEA4-4CF5-BE46-E46F85B6CD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23A047-5AA7-49EF-AE41-5138DF5E68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78FF5-2BEF-4C40-9356-BC98A4CF17E6}" type="datetimeFigureOut">
              <a:rPr lang="en-US" smtClean="0"/>
              <a:t>12/26/2023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BEAA98-F754-47DC-8B6E-F228B279CE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878461-8F10-4E48-97D0-A4CCF3C3C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DFCD-3B08-4BFD-8801-A76A61BEBD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118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6C7433-381A-4F6F-8898-29C98529A5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2D6886-0149-40DD-BCF8-62979ACF56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426583-1720-4A40-B108-B434A415E1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C69B4C4-BD9C-4F11-9D84-7E0ACB188A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DCD7B78-B752-4E45-8255-31EC40051B7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4E0320D-EACB-451D-9C2C-6D5E60E76E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78FF5-2BEF-4C40-9356-BC98A4CF17E6}" type="datetimeFigureOut">
              <a:rPr lang="en-US" smtClean="0"/>
              <a:t>12/26/2023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73996B8-1C0A-4A68-A4C6-39B091791B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E55C8CC-FDF1-46B9-858D-145F2D0A56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DFCD-3B08-4BFD-8801-A76A61BEBD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2514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0C76FB-4FBD-431B-B83E-4DB98F8B21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CD72E61-38F3-4262-ADBA-ED96C7EADB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78FF5-2BEF-4C40-9356-BC98A4CF17E6}" type="datetimeFigureOut">
              <a:rPr lang="en-US" smtClean="0"/>
              <a:t>12/26/2023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1BB347-2635-4670-9152-6C394DD02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01DA3E-E09B-4F83-BD7C-7D8F1DFAAC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DFCD-3B08-4BFD-8801-A76A61BEBD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2102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A1EDC21-5F3A-4F19-8D7A-1444EBB207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78FF5-2BEF-4C40-9356-BC98A4CF17E6}" type="datetimeFigureOut">
              <a:rPr lang="en-US" smtClean="0"/>
              <a:t>12/26/2023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4728BDB-A1EB-4EE3-B31D-05DDFA22BE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A5D03D-A245-41E4-875E-57B91B23FE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DFCD-3B08-4BFD-8801-A76A61BEBD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0745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61E367-8278-448F-9DBD-9A47E63F35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4CA0F6-8E74-484A-969D-7209B5F8E3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8A4F40-8972-4DF1-A773-81AEC6B6AD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3C12F9-1A54-48B2-A751-2C1ED67FD8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78FF5-2BEF-4C40-9356-BC98A4CF17E6}" type="datetimeFigureOut">
              <a:rPr lang="en-US" smtClean="0"/>
              <a:t>12/26/2023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8DC683-A9C9-4378-98E4-0FE8F9065B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7F0234-49A2-4D48-A6AF-DB71D2250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DFCD-3B08-4BFD-8801-A76A61BEBD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6156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975CB1-3C2E-49A4-8623-70BA8C9073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F86E66C-0C5D-47A9-AC54-BCCA366425E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D83C58-03BD-4378-9CC7-2A4855918D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FDDAAA-4A61-4CE9-A778-96A707CCAB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78FF5-2BEF-4C40-9356-BC98A4CF17E6}" type="datetimeFigureOut">
              <a:rPr lang="en-US" smtClean="0"/>
              <a:t>12/26/2023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1E13B1-BE29-4F16-893D-94466EA33B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D1C6CB-894C-4F0B-85A9-5A5F98E4CD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DFCD-3B08-4BFD-8801-A76A61BEBD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181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B7D7BE0-38D4-492B-A612-F4BCB9A0B9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25EFD2-C3D3-4FED-B4A8-575E627ABC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26341E-1B85-4D16-B4BA-91430D72AB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678FF5-2BEF-4C40-9356-BC98A4CF17E6}" type="datetimeFigureOut">
              <a:rPr lang="en-US" smtClean="0"/>
              <a:t>12/26/2023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FAE688-90AB-480A-9311-7B6F4CC191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BA08F3-B112-4B0D-8B18-D9A45654DE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59DFCD-3B08-4BFD-8801-A76A61BEBD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833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EEA25E2-CEA6-41B6-9F99-2C18A9B849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0"/>
            <a:ext cx="4068417" cy="685800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068416" y="0"/>
            <a:ext cx="8123584" cy="6758609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pPr xmlns:a="http://schemas.openxmlformats.org/drawingml/2006/main" algn="ctr">
              <a:spcBef>
                <a:spcPct val="0"/>
              </a:spcBef>
              <a:defRPr/>
              <a:bidi/>
            </a:pPr>
            <a:r xmlns:a="http://schemas.openxmlformats.org/drawingml/2006/main">
              <a:rPr lang="ar" sz="6000" b="1" dirty="0">
                <a:solidFill>
                  <a:srgbClr val="C00000"/>
                </a:solidFill>
                <a:latin typeface="Times" panose="02020603050405020304" pitchFamily="18" charset="0"/>
                <a:ea typeface="+mj-ea"/>
                <a:cs typeface="Times" panose="02020603050405020304" pitchFamily="18" charset="0"/>
              </a:rPr>
              <a:t>طب الأطفال</a:t>
            </a:r>
          </a:p>
          <a:p>
            <a:pPr xmlns:a="http://schemas.openxmlformats.org/drawingml/2006/main" algn="ctr">
              <a:spcBef>
                <a:spcPct val="0"/>
              </a:spcBef>
              <a:defRPr/>
              <a:bidi/>
            </a:pPr>
            <a:r xmlns:a="http://schemas.openxmlformats.org/drawingml/2006/main">
              <a:rPr lang="ar" sz="6000" b="1" dirty="0">
                <a:solidFill>
                  <a:srgbClr val="C00000"/>
                </a:solidFill>
                <a:latin typeface="Times" panose="02020603050405020304" pitchFamily="18" charset="0"/>
                <a:ea typeface="+mj-ea"/>
                <a:cs typeface="Times" panose="02020603050405020304" pitchFamily="18" charset="0"/>
              </a:rPr>
              <a:t>والتمريض حديثي الولادة</a:t>
            </a:r>
          </a:p>
          <a:p>
            <a:pPr xmlns:a="http://schemas.openxmlformats.org/drawingml/2006/main" algn="ctr">
              <a:spcBef>
                <a:spcPct val="0"/>
              </a:spcBef>
              <a:defRPr/>
              <a:bidi/>
            </a:pPr>
            <a:r xmlns:a="http://schemas.openxmlformats.org/drawingml/2006/main">
              <a:rPr lang="ar" sz="6000" b="1">
                <a:solidFill>
                  <a:srgbClr val="C00000"/>
                </a:solidFill>
                <a:latin typeface="Times" panose="02020603050405020304" pitchFamily="18" charset="0"/>
                <a:ea typeface="Times New Roman" panose="02020603050405020304" pitchFamily="18" charset="0"/>
                <a:cs typeface="Times" panose="02020603050405020304" pitchFamily="18" charset="0"/>
              </a:rPr>
              <a:t>الوحدة 14 </a:t>
            </a:r>
            <a:br xmlns:a="http://schemas.openxmlformats.org/drawingml/2006/main">
              <a:rPr lang="en-US" sz="6000" b="1" dirty="0">
                <a:solidFill>
                  <a:srgbClr val="C00000"/>
                </a:solidFill>
                <a:highlight>
                  <a:srgbClr val="FFFF00"/>
                </a:highlight>
                <a:latin typeface="Times" panose="02020603050405020304" pitchFamily="18" charset="0"/>
                <a:ea typeface="Times New Roman" panose="02020603050405020304" pitchFamily="18" charset="0"/>
                <a:cs typeface="Times" panose="02020603050405020304" pitchFamily="18" charset="0"/>
              </a:rPr>
            </a:br>
            <a:r xmlns:a="http://schemas.openxmlformats.org/drawingml/2006/main">
              <a:rPr lang="ar" sz="6000" b="1" dirty="0">
                <a:solidFill>
                  <a:srgbClr val="C00000"/>
                </a:solidFill>
                <a:latin typeface="Times" panose="02020603050405020304" pitchFamily="18" charset="0"/>
                <a:ea typeface="Times New Roman" panose="02020603050405020304" pitchFamily="18" charset="0"/>
                <a:cs typeface="Times" panose="02020603050405020304" pitchFamily="18" charset="0"/>
              </a:rPr>
              <a:t>الأطفال الذين يعانون من اضطرابات المسالك البولية</a:t>
            </a:r>
          </a:p>
          <a:p>
            <a:pPr algn="ctr">
              <a:spcBef>
                <a:spcPct val="0"/>
              </a:spcBef>
              <a:defRPr/>
            </a:pPr>
            <a:br>
              <a:rPr lang="en-US" sz="6000" b="1" dirty="0">
                <a:solidFill>
                  <a:srgbClr val="C00000"/>
                </a:solidFill>
                <a:latin typeface="Algerian" pitchFamily="82" charset="0"/>
                <a:ea typeface="+mj-ea"/>
                <a:cs typeface="+mj-cs"/>
              </a:rPr>
            </a:br>
            <a:endParaRPr lang="en-US" sz="6000" b="1" dirty="0">
              <a:solidFill>
                <a:srgbClr val="C00000"/>
              </a:solidFill>
              <a:latin typeface="Algerian" pitchFamily="82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0156877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087" y="0"/>
            <a:ext cx="11525925" cy="1417638"/>
          </a:xfrm>
        </p:spPr>
        <p:txBody>
          <a:bodyPr>
            <a:noAutofit/>
          </a:bodyPr>
          <a:lstStyle/>
          <a:p>
            <a:br xmlns:a="http://schemas.openxmlformats.org/drawingml/2006/main"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 xmlns:a="http://schemas.openxmlformats.org/drawingml/2006/main">
              <a:rPr lang="ar" sz="5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عدوى المسالك البولية الحادة</a:t>
            </a:r>
            <a:br xmlns:a="http://schemas.openxmlformats.org/drawingml/2006/main"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xmlns:a="http://schemas.openxmlformats.org/drawingml/2006/main" lang="en-US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17638"/>
            <a:ext cx="12056012" cy="5440362"/>
          </a:xfrm>
        </p:spPr>
        <p:txBody>
          <a:bodyPr>
            <a:normAutofit fontScale="62500" lnSpcReduction="20000"/>
          </a:bodyPr>
          <a:lstStyle/>
          <a:p>
            <a:pPr xmlns:a="http://schemas.openxmlformats.org/drawingml/2006/main">
              <a:lnSpc>
                <a:spcPct val="120000"/>
              </a:lnSpc>
              <a:buFont typeface="Wingdings" panose="05000000000000000000" pitchFamily="2" charset="2"/>
              <a:buChar char="§"/>
              <a:bidi/>
            </a:pPr>
            <a:r xmlns:a="http://schemas.openxmlformats.org/drawingml/2006/main">
              <a:rPr lang="ar" sz="5400" dirty="0">
                <a:latin typeface="Times New Roman" pitchFamily="18" charset="0"/>
                <a:cs typeface="Times New Roman" pitchFamily="18" charset="0"/>
              </a:rPr>
              <a:t>يتسلل الكائن الغازي إلى المسالك البولية، مما يؤدي إلى تهيج الغشاء المخاطي وتسبب أعراضًا مميزة</a:t>
            </a:r>
          </a:p>
          <a:p>
            <a:pPr xmlns:a="http://schemas.openxmlformats.org/drawingml/2006/main" marL="0" indent="0">
              <a:lnSpc>
                <a:spcPct val="120000"/>
              </a:lnSpc>
              <a:buNone/>
              <a:bidi/>
            </a:pPr>
            <a:r xmlns:a="http://schemas.openxmlformats.org/drawingml/2006/main">
              <a:rPr lang="ar" sz="54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الكائنات المسببة لالتهابات المسالك البولية:</a:t>
            </a:r>
          </a:p>
          <a:p>
            <a:pPr xmlns:a="http://schemas.openxmlformats.org/drawingml/2006/main">
              <a:lnSpc>
                <a:spcPct val="120000"/>
              </a:lnSpc>
              <a:buFont typeface="Wingdings" panose="05000000000000000000" pitchFamily="2" charset="2"/>
              <a:buChar char="§"/>
              <a:bidi/>
            </a:pPr>
            <a:r xmlns:a="http://schemas.openxmlformats.org/drawingml/2006/main">
              <a:rPr lang="ar" sz="5400" dirty="0" err="1">
                <a:latin typeface="Times New Roman" pitchFamily="18" charset="0"/>
                <a:cs typeface="Times New Roman" pitchFamily="18" charset="0"/>
              </a:rPr>
              <a:t>الإشريكية </a:t>
            </a:r>
            <a:r xmlns:a="http://schemas.openxmlformats.org/drawingml/2006/main">
              <a:rPr lang="ar" sz="5400" dirty="0">
                <a:latin typeface="Times New Roman" pitchFamily="18" charset="0"/>
                <a:cs typeface="Times New Roman" pitchFamily="18" charset="0"/>
              </a:rPr>
              <a:t>القولونية (54.7%)</a:t>
            </a:r>
          </a:p>
          <a:p>
            <a:pPr xmlns:a="http://schemas.openxmlformats.org/drawingml/2006/main">
              <a:lnSpc>
                <a:spcPct val="120000"/>
              </a:lnSpc>
              <a:buFont typeface="Wingdings" panose="05000000000000000000" pitchFamily="2" charset="2"/>
              <a:buChar char="§"/>
              <a:bidi/>
            </a:pPr>
            <a:r xmlns:a="http://schemas.openxmlformats.org/drawingml/2006/main">
              <a:rPr lang="ar" sz="5400" dirty="0">
                <a:latin typeface="Times New Roman" pitchFamily="18" charset="0"/>
                <a:cs typeface="Times New Roman" pitchFamily="18" charset="0"/>
              </a:rPr>
              <a:t>الإنتروباكتر،</a:t>
            </a:r>
          </a:p>
          <a:p>
            <a:pPr xmlns:a="http://schemas.openxmlformats.org/drawingml/2006/main">
              <a:lnSpc>
                <a:spcPct val="120000"/>
              </a:lnSpc>
              <a:buFont typeface="Wingdings" panose="05000000000000000000" pitchFamily="2" charset="2"/>
              <a:buChar char="§"/>
              <a:bidi/>
            </a:pPr>
            <a:r xmlns:a="http://schemas.openxmlformats.org/drawingml/2006/main">
              <a:rPr lang="ar" sz="5400" dirty="0">
                <a:latin typeface="Times New Roman" pitchFamily="18" charset="0"/>
                <a:cs typeface="Times New Roman" pitchFamily="18" charset="0"/>
              </a:rPr>
              <a:t>الزائفة الزنجارية</a:t>
            </a:r>
          </a:p>
          <a:p>
            <a:pPr xmlns:a="http://schemas.openxmlformats.org/drawingml/2006/main">
              <a:lnSpc>
                <a:spcPct val="120000"/>
              </a:lnSpc>
              <a:buFont typeface="Wingdings" panose="05000000000000000000" pitchFamily="2" charset="2"/>
              <a:buChar char="§"/>
              <a:bidi/>
            </a:pPr>
            <a:r xmlns:a="http://schemas.openxmlformats.org/drawingml/2006/main">
              <a:rPr lang="ar" sz="5400" dirty="0">
                <a:latin typeface="Times New Roman" pitchFamily="18" charset="0"/>
                <a:cs typeface="Times New Roman" pitchFamily="18" charset="0"/>
              </a:rPr>
              <a:t>سيراتيا</a:t>
            </a:r>
          </a:p>
          <a:p>
            <a:pPr marL="0" indent="0">
              <a:buNone/>
            </a:pPr>
            <a:br>
              <a:rPr lang="en-US" sz="5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5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05487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152400"/>
            <a:ext cx="8839200" cy="1265238"/>
          </a:xfrm>
        </p:spPr>
        <p:txBody>
          <a:bodyPr>
            <a:noAutofit/>
          </a:bodyPr>
          <a:lstStyle/>
          <a:p>
            <a:r xmlns:a="http://schemas.openxmlformats.org/drawingml/2006/main">
              <a:rPr lang="ar" sz="5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أعراض وعلامات التهاب المسالك البولية</a:t>
            </a:r>
            <a:br xmlns:a="http://schemas.openxmlformats.org/drawingml/2006/main">
              <a:rPr lang="en-US" sz="5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xmlns:a="http://schemas.openxmlformats.org/drawingml/2006/main" lang="en-US" sz="5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1132022"/>
            <a:ext cx="12192001" cy="5573578"/>
          </a:xfrm>
        </p:spPr>
        <p:txBody>
          <a:bodyPr>
            <a:normAutofit lnSpcReduction="10000"/>
          </a:bodyPr>
          <a:lstStyle/>
          <a:p>
            <a:pPr xmlns:a="http://schemas.openxmlformats.org/drawingml/2006/main">
              <a:buFont typeface="Wingdings" panose="05000000000000000000" pitchFamily="2" charset="2"/>
              <a:buChar char="ü"/>
              <a:bidi/>
            </a:pPr>
            <a:r xmlns:a="http://schemas.openxmlformats.org/drawingml/2006/main">
              <a:rPr lang="ar" sz="4000" dirty="0">
                <a:latin typeface="Times New Roman" pitchFamily="18" charset="0"/>
                <a:cs typeface="Times New Roman" pitchFamily="18" charset="0"/>
              </a:rPr>
              <a:t>بدون أعراض</a:t>
            </a:r>
          </a:p>
          <a:p>
            <a:pPr xmlns:a="http://schemas.openxmlformats.org/drawingml/2006/main">
              <a:buFont typeface="Wingdings" panose="05000000000000000000" pitchFamily="2" charset="2"/>
              <a:buChar char="ü"/>
              <a:bidi/>
            </a:pPr>
            <a:r xmlns:a="http://schemas.openxmlformats.org/drawingml/2006/main">
              <a:rPr lang="ar" sz="4000" dirty="0">
                <a:latin typeface="Times New Roman" pitchFamily="18" charset="0"/>
                <a:cs typeface="Times New Roman" pitchFamily="18" charset="0"/>
              </a:rPr>
              <a:t>حمى وقشعريرة مع ارتعاش</a:t>
            </a:r>
          </a:p>
          <a:p>
            <a:pPr xmlns:a="http://schemas.openxmlformats.org/drawingml/2006/main">
              <a:buFont typeface="Wingdings" panose="05000000000000000000" pitchFamily="2" charset="2"/>
              <a:buChar char="ü"/>
              <a:bidi/>
            </a:pPr>
            <a:r xmlns:a="http://schemas.openxmlformats.org/drawingml/2006/main">
              <a:rPr lang="ar" sz="4000" dirty="0">
                <a:latin typeface="Times New Roman" pitchFamily="18" charset="0"/>
                <a:cs typeface="Times New Roman" pitchFamily="18" charset="0"/>
              </a:rPr>
              <a:t>فقدان الشهية والغثيان والقيء.</a:t>
            </a:r>
          </a:p>
          <a:p>
            <a:pPr xmlns:a="http://schemas.openxmlformats.org/drawingml/2006/main">
              <a:buFont typeface="Wingdings" panose="05000000000000000000" pitchFamily="2" charset="2"/>
              <a:buChar char="ü"/>
              <a:bidi/>
            </a:pPr>
            <a:r xmlns:a="http://schemas.openxmlformats.org/drawingml/2006/main">
              <a:rPr lang="ar" sz="4000" dirty="0">
                <a:latin typeface="Times New Roman" pitchFamily="18" charset="0"/>
                <a:cs typeface="Times New Roman" pitchFamily="18" charset="0"/>
              </a:rPr>
              <a:t>رائحة كريهة، بول غائم، دموي</a:t>
            </a:r>
          </a:p>
          <a:p>
            <a:pPr xmlns:a="http://schemas.openxmlformats.org/drawingml/2006/main">
              <a:buFont typeface="Wingdings" panose="05000000000000000000" pitchFamily="2" charset="2"/>
              <a:buChar char="ü"/>
              <a:bidi/>
            </a:pPr>
            <a:r xmlns:a="http://schemas.openxmlformats.org/drawingml/2006/main">
              <a:rPr lang="ar" sz="4000" dirty="0">
                <a:latin typeface="Times New Roman" pitchFamily="18" charset="0"/>
                <a:cs typeface="Times New Roman" pitchFamily="18" charset="0"/>
              </a:rPr>
              <a:t>الحاجة المتكررة أو الملحة للتبول، والألم أو الحرقان عند التبول</a:t>
            </a:r>
          </a:p>
          <a:p>
            <a:pPr xmlns:a="http://schemas.openxmlformats.org/drawingml/2006/main">
              <a:buFont typeface="Wingdings" panose="05000000000000000000" pitchFamily="2" charset="2"/>
              <a:buChar char="ü"/>
              <a:bidi/>
            </a:pPr>
            <a:r xmlns:a="http://schemas.openxmlformats.org/drawingml/2006/main">
              <a:rPr lang="ar" sz="4000" dirty="0">
                <a:latin typeface="Times New Roman" pitchFamily="18" charset="0"/>
                <a:cs typeface="Times New Roman" pitchFamily="18" charset="0"/>
              </a:rPr>
              <a:t>توعك</a:t>
            </a:r>
          </a:p>
          <a:p>
            <a:pPr xmlns:a="http://schemas.openxmlformats.org/drawingml/2006/main">
              <a:buFont typeface="Wingdings" panose="05000000000000000000" pitchFamily="2" charset="2"/>
              <a:buChar char="ü"/>
              <a:bidi/>
            </a:pPr>
            <a:r xmlns:a="http://schemas.openxmlformats.org/drawingml/2006/main">
              <a:rPr lang="ar" sz="4000" dirty="0">
                <a:latin typeface="Times New Roman" pitchFamily="18" charset="0"/>
                <a:cs typeface="Times New Roman" pitchFamily="18" charset="0"/>
              </a:rPr>
              <a:t>مشاكل التبول بعد تدريب الطفل على استخدام المرحاض</a:t>
            </a:r>
          </a:p>
          <a:p>
            <a:pPr xmlns:a="http://schemas.openxmlformats.org/drawingml/2006/main">
              <a:buFont typeface="Wingdings" panose="05000000000000000000" pitchFamily="2" charset="2"/>
              <a:buChar char="ü"/>
              <a:bidi/>
            </a:pPr>
            <a:r xmlns:a="http://schemas.openxmlformats.org/drawingml/2006/main">
              <a:rPr lang="ar" sz="4000" dirty="0">
                <a:latin typeface="Times New Roman" pitchFamily="18" charset="0"/>
                <a:cs typeface="Times New Roman" pitchFamily="18" charset="0"/>
              </a:rPr>
              <a:t>ألم في الجانب (الخاصرة) أو الظهر</a:t>
            </a:r>
          </a:p>
          <a:p>
            <a:pPr marL="0" indent="0">
              <a:buNone/>
            </a:pPr>
            <a:endParaRPr lang="en-US" sz="4000" dirty="0">
              <a:latin typeface="Times New Roman" pitchFamily="18" charset="0"/>
              <a:cs typeface="Times New Roman" pitchFamily="18" charset="0"/>
            </a:endParaRPr>
          </a:p>
          <a:p>
            <a:pPr marL="742950" indent="-742950">
              <a:buAutoNum type="arabicPeriod" startAt="7"/>
            </a:pP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11749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8839200" cy="1417638"/>
          </a:xfrm>
        </p:spPr>
        <p:txBody>
          <a:bodyPr>
            <a:noAutofit/>
          </a:bodyPr>
          <a:lstStyle/>
          <a:p>
            <a:br xmlns:a="http://schemas.openxmlformats.org/drawingml/2006/main">
              <a:rPr lang="en-US" sz="6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 xmlns:a="http://schemas.openxmlformats.org/drawingml/2006/main">
              <a:rPr lang="ar" sz="6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تحقيقات حول التهاب المسالك البولية</a:t>
            </a:r>
            <a:br xmlns:a="http://schemas.openxmlformats.org/drawingml/2006/main">
              <a:rPr lang="en-US" sz="6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xmlns:a="http://schemas.openxmlformats.org/drawingml/2006/main" lang="en-US" sz="6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17638"/>
            <a:ext cx="12192000" cy="5440362"/>
          </a:xfrm>
        </p:spPr>
        <p:txBody>
          <a:bodyPr>
            <a:normAutofit fontScale="92500" lnSpcReduction="10000"/>
          </a:bodyPr>
          <a:lstStyle/>
          <a:p>
            <a:pPr xmlns:a="http://schemas.openxmlformats.org/drawingml/2006/main" marL="0" indent="0">
              <a:buNone/>
              <a:bidi/>
            </a:pPr>
            <a:r xmlns:a="http://schemas.openxmlformats.org/drawingml/2006/main">
              <a:rPr lang="ar" sz="4800" dirty="0">
                <a:latin typeface="Times New Roman" pitchFamily="18" charset="0"/>
                <a:cs typeface="Times New Roman" pitchFamily="18" charset="0"/>
              </a:rPr>
              <a:t> اليوريا في الدم والكرياتينين</a:t>
            </a:r>
          </a:p>
          <a:p>
            <a:pPr xmlns:a="http://schemas.openxmlformats.org/drawingml/2006/main" marL="0" indent="0">
              <a:buNone/>
              <a:bidi/>
            </a:pPr>
            <a:r xmlns:a="http://schemas.openxmlformats.org/drawingml/2006/main">
              <a:rPr lang="ar" sz="4800" dirty="0">
                <a:latin typeface="Times New Roman" pitchFamily="18" charset="0"/>
                <a:cs typeface="Times New Roman" pitchFamily="18" charset="0"/>
              </a:rPr>
              <a:t> تحليل وزراعة البول</a:t>
            </a:r>
          </a:p>
          <a:p>
            <a:pPr xmlns:a="http://schemas.openxmlformats.org/drawingml/2006/main" marL="0" indent="0">
              <a:buNone/>
              <a:bidi/>
            </a:pPr>
            <a:r xmlns:a="http://schemas.openxmlformats.org/drawingml/2006/main">
              <a:rPr lang="ar" sz="4800" dirty="0">
                <a:latin typeface="Times New Roman" pitchFamily="18" charset="0"/>
                <a:cs typeface="Times New Roman" pitchFamily="18" charset="0"/>
              </a:rPr>
              <a:t> التقييم الإشعاعي</a:t>
            </a:r>
          </a:p>
          <a:p>
            <a:pPr xmlns:a="http://schemas.openxmlformats.org/drawingml/2006/main" marL="0" indent="0">
              <a:buNone/>
              <a:bidi/>
            </a:pPr>
            <a:r xmlns:a="http://schemas.openxmlformats.org/drawingml/2006/main">
              <a:rPr lang="ar" sz="4800" dirty="0">
                <a:latin typeface="Times New Roman" pitchFamily="18" charset="0"/>
                <a:cs typeface="Times New Roman" pitchFamily="18" charset="0"/>
              </a:rPr>
              <a:t> تصوير الحويضة الوريدي (IVP): يظهر حجم الكلى وندبات الكلى</a:t>
            </a:r>
          </a:p>
          <a:p>
            <a:pPr xmlns:a="http://schemas.openxmlformats.org/drawingml/2006/main" marL="0" indent="0">
              <a:buNone/>
              <a:bidi/>
            </a:pPr>
            <a:r xmlns:a="http://schemas.openxmlformats.org/drawingml/2006/main">
              <a:rPr lang="ar" sz="4800" dirty="0">
                <a:latin typeface="Times New Roman" pitchFamily="18" charset="0"/>
                <a:cs typeface="Times New Roman" pitchFamily="18" charset="0"/>
              </a:rPr>
              <a:t> تصوير المثانة والإحليل أثناء إفراغ المثانة</a:t>
            </a:r>
          </a:p>
          <a:p>
            <a:pPr xmlns:a="http://schemas.openxmlformats.org/drawingml/2006/main" marL="0" indent="0">
              <a:buNone/>
              <a:bidi/>
            </a:pPr>
            <a:r xmlns:a="http://schemas.openxmlformats.org/drawingml/2006/main">
              <a:rPr lang="ar" sz="4800" dirty="0">
                <a:latin typeface="Times New Roman" pitchFamily="18" charset="0"/>
                <a:cs typeface="Times New Roman" pitchFamily="18" charset="0"/>
              </a:rPr>
              <a:t> الارتجاع المثاني الحالبي VUR</a:t>
            </a:r>
          </a:p>
          <a:p>
            <a:pPr xmlns:a="http://schemas.openxmlformats.org/drawingml/2006/main" marL="0" indent="0">
              <a:buNone/>
              <a:bidi/>
            </a:pPr>
            <a:r xmlns:a="http://schemas.openxmlformats.org/drawingml/2006/main">
              <a:rPr lang="ar" sz="4800" dirty="0">
                <a:latin typeface="Times New Roman" pitchFamily="18" charset="0"/>
                <a:cs typeface="Times New Roman" pitchFamily="18" charset="0"/>
              </a:rPr>
              <a:t> الموجات فوق الصوتية على الكلى والمثانة</a:t>
            </a:r>
          </a:p>
          <a:p>
            <a:pPr marL="0" indent="0">
              <a:buNone/>
            </a:pPr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29106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9296400" cy="1417638"/>
          </a:xfrm>
        </p:spPr>
        <p:txBody>
          <a:bodyPr>
            <a:noAutofit/>
          </a:bodyPr>
          <a:lstStyle/>
          <a:p>
            <a:br xmlns:a="http://schemas.openxmlformats.org/drawingml/2006/main">
              <a:rPr lang="en-US" sz="6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 xmlns:a="http://schemas.openxmlformats.org/drawingml/2006/main">
              <a:rPr lang="ar" sz="6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علاج التهاب المسالك البولية</a:t>
            </a:r>
            <a:br xmlns:a="http://schemas.openxmlformats.org/drawingml/2006/main">
              <a:rPr lang="en-US" sz="6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xmlns:a="http://schemas.openxmlformats.org/drawingml/2006/main" lang="en-US" sz="6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1600200"/>
            <a:ext cx="12298018" cy="5257800"/>
          </a:xfrm>
        </p:spPr>
        <p:txBody>
          <a:bodyPr>
            <a:normAutofit/>
          </a:bodyPr>
          <a:lstStyle/>
          <a:p>
            <a:pPr xmlns:a="http://schemas.openxmlformats.org/drawingml/2006/main" marL="742950" indent="-742950">
              <a:buAutoNum type="alphaLcPeriod"/>
              <a:bidi/>
            </a:pPr>
            <a:r xmlns:a="http://schemas.openxmlformats.org/drawingml/2006/main">
              <a:rPr lang="ar" sz="4400" dirty="0">
                <a:latin typeface="Times New Roman" pitchFamily="18" charset="0"/>
                <a:cs typeface="Times New Roman" pitchFamily="18" charset="0"/>
              </a:rPr>
              <a:t>المضادات الحيوية</a:t>
            </a:r>
          </a:p>
          <a:p>
            <a:pPr xmlns:a="http://schemas.openxmlformats.org/drawingml/2006/main" marL="742950" indent="-742950">
              <a:buAutoNum type="alphaLcPeriod"/>
              <a:bidi/>
            </a:pPr>
            <a:r xmlns:a="http://schemas.openxmlformats.org/drawingml/2006/main">
              <a:rPr lang="ar" sz="4400" dirty="0">
                <a:latin typeface="Times New Roman" pitchFamily="18" charset="0"/>
                <a:cs typeface="Times New Roman" pitchFamily="18" charset="0"/>
              </a:rPr>
              <a:t>العلاج المحافظ :</a:t>
            </a:r>
          </a:p>
          <a:p>
            <a:r xmlns:a="http://schemas.openxmlformats.org/drawingml/2006/main">
              <a:rPr lang="ar" sz="4400" dirty="0">
                <a:latin typeface="Times New Roman" pitchFamily="18" charset="0"/>
                <a:cs typeface="Times New Roman" pitchFamily="18" charset="0"/>
              </a:rPr>
              <a:t>زيادة تناول السوائل عن طريق الفم.</a:t>
            </a:r>
          </a:p>
          <a:p>
            <a:r xmlns:a="http://schemas.openxmlformats.org/drawingml/2006/main">
              <a:rPr lang="ar" sz="4400" dirty="0">
                <a:latin typeface="Times New Roman" pitchFamily="18" charset="0"/>
                <a:cs typeface="Times New Roman" pitchFamily="18" charset="0"/>
              </a:rPr>
              <a:t>إفراغ المثانة بشكل منتظم وكامل.</a:t>
            </a:r>
          </a:p>
          <a:p>
            <a:r xmlns:a="http://schemas.openxmlformats.org/drawingml/2006/main">
              <a:rPr lang="ar" sz="4400" dirty="0">
                <a:latin typeface="Times New Roman" pitchFamily="18" charset="0"/>
                <a:cs typeface="Times New Roman" pitchFamily="18" charset="0"/>
              </a:rPr>
              <a:t>النظافة الشخصية الجيدة</a:t>
            </a:r>
          </a:p>
          <a:p>
            <a:pPr marL="742950" indent="-742950">
              <a:buAutoNum type="alphaLcPeriod"/>
            </a:pP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31059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0"/>
            <a:ext cx="12085982" cy="1417638"/>
          </a:xfrm>
        </p:spPr>
        <p:txBody>
          <a:bodyPr>
            <a:noAutofit/>
          </a:bodyPr>
          <a:lstStyle/>
          <a:p>
            <a:pPr xmlns:a="http://schemas.openxmlformats.org/drawingml/2006/main" algn="ctr">
              <a:bidi/>
            </a:pPr>
            <a:br xmlns:a="http://schemas.openxmlformats.org/drawingml/2006/main"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 xmlns:a="http://schemas.openxmlformats.org/drawingml/2006/main">
              <a:rPr lang="ar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4) الأطفال المصابون بالتهاب كبيبات الكلى (GN)</a:t>
            </a:r>
            <a:br xmlns:a="http://schemas.openxmlformats.org/drawingml/2006/main"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xmlns:a="http://schemas.openxmlformats.org/drawingml/2006/main" lang="en-US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1417638"/>
            <a:ext cx="12192001" cy="5440362"/>
          </a:xfrm>
        </p:spPr>
        <p:txBody>
          <a:bodyPr>
            <a:normAutofit fontScale="25000" lnSpcReduction="20000"/>
          </a:bodyPr>
          <a:lstStyle/>
          <a:p>
            <a:pPr xmlns:a="http://schemas.openxmlformats.org/drawingml/2006/main">
              <a:lnSpc>
                <a:spcPct val="120000"/>
              </a:lnSpc>
              <a:buFont typeface="Wingdings" panose="05000000000000000000" pitchFamily="2" charset="2"/>
              <a:buChar char="§"/>
              <a:bidi/>
            </a:pPr>
            <a:r xmlns:a="http://schemas.openxmlformats.org/drawingml/2006/main">
              <a:rPr lang="ar" sz="11200" dirty="0">
                <a:latin typeface="Times New Roman" pitchFamily="18" charset="0"/>
                <a:cs typeface="Times New Roman" pitchFamily="18" charset="0"/>
              </a:rPr>
              <a:t>التهاب وتكاثر الخلايا والشعيرات الدموية داخل الكبيبة الكلوية والذي قد يحدث كحالة أولية أو مرتبط باضطراب جهازي.</a:t>
            </a:r>
          </a:p>
          <a:p>
            <a:pPr xmlns:a="http://schemas.openxmlformats.org/drawingml/2006/main">
              <a:lnSpc>
                <a:spcPct val="120000"/>
              </a:lnSpc>
              <a:buFont typeface="Wingdings" panose="05000000000000000000" pitchFamily="2" charset="2"/>
              <a:buChar char="§"/>
              <a:bidi/>
            </a:pPr>
            <a:r xmlns:a="http://schemas.openxmlformats.org/drawingml/2006/main">
              <a:rPr lang="ar" sz="11200" dirty="0">
                <a:latin typeface="Times New Roman" pitchFamily="18" charset="0"/>
                <a:cs typeface="Times New Roman" pitchFamily="18" charset="0"/>
              </a:rPr>
              <a:t>تحدث أغلب الحالات نتيجة استجابة مناعية ناجمة عن: عدوى مثل العقديات، التهاب البلعوم قبل 1-2 أسبوع، العنقوديات، السالمونيلا، أو أمراض أخرى مثل الذئبة الحمامية الجهازية، الملاريا، داء السكري</a:t>
            </a:r>
          </a:p>
          <a:p>
            <a:pPr xmlns:a="http://schemas.openxmlformats.org/drawingml/2006/main">
              <a:lnSpc>
                <a:spcPct val="120000"/>
              </a:lnSpc>
              <a:buFont typeface="Wingdings" panose="05000000000000000000" pitchFamily="2" charset="2"/>
              <a:buChar char="§"/>
              <a:bidi/>
            </a:pPr>
            <a:r xmlns:a="http://schemas.openxmlformats.org/drawingml/2006/main">
              <a:rPr lang="ar" sz="11200" dirty="0">
                <a:latin typeface="Times New Roman" pitchFamily="18" charset="0"/>
                <a:cs typeface="Times New Roman" pitchFamily="18" charset="0"/>
              </a:rPr>
              <a:t>يحدث الشفاء التام في أكثر من 95% من الحالات، ونادراً ما تحدث نوبات ثانية.</a:t>
            </a:r>
          </a:p>
          <a:p>
            <a:pPr xmlns:a="http://schemas.openxmlformats.org/drawingml/2006/main">
              <a:lnSpc>
                <a:spcPct val="120000"/>
              </a:lnSpc>
              <a:buFont typeface="Wingdings" panose="05000000000000000000" pitchFamily="2" charset="2"/>
              <a:buChar char="§"/>
              <a:bidi/>
            </a:pPr>
            <a:r xmlns:a="http://schemas.openxmlformats.org/drawingml/2006/main">
              <a:rPr lang="ar" sz="11200" dirty="0">
                <a:latin typeface="Times New Roman" pitchFamily="18" charset="0"/>
                <a:cs typeface="Times New Roman" pitchFamily="18" charset="0"/>
              </a:rPr>
              <a:t>تعود وظائف الكلى عادة إلى طبيعتها خلال 10-14 يومًا</a:t>
            </a:r>
          </a:p>
          <a:p>
            <a:pPr xmlns:a="http://schemas.openxmlformats.org/drawingml/2006/main">
              <a:lnSpc>
                <a:spcPct val="120000"/>
              </a:lnSpc>
              <a:buFont typeface="Wingdings" panose="05000000000000000000" pitchFamily="2" charset="2"/>
              <a:buChar char="§"/>
              <a:bidi/>
            </a:pPr>
            <a:r xmlns:a="http://schemas.openxmlformats.org/drawingml/2006/main">
              <a:rPr lang="ar" sz="11200" dirty="0">
                <a:latin typeface="Times New Roman" pitchFamily="18" charset="0"/>
                <a:cs typeface="Times New Roman" pitchFamily="18" charset="0"/>
              </a:rPr>
              <a:t>يعتبر GN أكثر شيوعًا عند الأطفال الذين تتراوح أعمارهم بين 5 إلى 12 عامًا، ونادرًا ما يحدث قبل سن 3 سنوات </a:t>
            </a:r>
            <a:r xmlns:a="http://schemas.openxmlformats.org/drawingml/2006/main">
              <a:rPr lang="ar" sz="7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lnSpc>
                <a:spcPct val="120000"/>
              </a:lnSpc>
              <a:buNone/>
            </a:pPr>
            <a:endParaRPr lang="en-US" sz="7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5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42937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0"/>
            <a:ext cx="11943471" cy="1417638"/>
          </a:xfrm>
        </p:spPr>
        <p:txBody>
          <a:bodyPr>
            <a:noAutofit/>
          </a:bodyPr>
          <a:lstStyle/>
          <a:p>
            <a:br xmlns:a="http://schemas.openxmlformats.org/drawingml/2006/main"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 xmlns:a="http://schemas.openxmlformats.org/drawingml/2006/main">
              <a:rPr lang="ar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علامات وأعراض التهاب كبيبات الكلى</a:t>
            </a:r>
            <a:br xmlns:a="http://schemas.openxmlformats.org/drawingml/2006/main"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xmlns:a="http://schemas.openxmlformats.org/drawingml/2006/main" lang="en-US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8812" y="1600200"/>
            <a:ext cx="11943470" cy="5257800"/>
          </a:xfrm>
        </p:spPr>
        <p:txBody>
          <a:bodyPr>
            <a:normAutofit lnSpcReduction="10000"/>
          </a:bodyPr>
          <a:lstStyle/>
          <a:p>
            <a:pPr xmlns:a="http://schemas.openxmlformats.org/drawingml/2006/main" marL="0" indent="0">
              <a:buNone/>
              <a:bidi/>
            </a:pPr>
            <a:r xmlns:a="http://schemas.openxmlformats.org/drawingml/2006/main">
              <a:rPr lang="ar" sz="3600" dirty="0">
                <a:latin typeface="Times New Roman" pitchFamily="18" charset="0"/>
                <a:cs typeface="Times New Roman" pitchFamily="18" charset="0"/>
              </a:rPr>
              <a:t>بدون أعراض</a:t>
            </a:r>
          </a:p>
          <a:p>
            <a:pPr xmlns:a="http://schemas.openxmlformats.org/drawingml/2006/main" marL="0" indent="0">
              <a:buNone/>
              <a:bidi/>
            </a:pPr>
            <a:r xmlns:a="http://schemas.openxmlformats.org/drawingml/2006/main">
              <a:rPr lang="ar" sz="3600" dirty="0">
                <a:latin typeface="Times New Roman" pitchFamily="18" charset="0"/>
                <a:cs typeface="Times New Roman" pitchFamily="18" charset="0"/>
              </a:rPr>
              <a:t>بيلة دموية، بيلة بروتينية،</a:t>
            </a:r>
          </a:p>
          <a:p>
            <a:pPr xmlns:a="http://schemas.openxmlformats.org/drawingml/2006/main" marL="0" indent="0">
              <a:buNone/>
              <a:bidi/>
            </a:pPr>
            <a:r xmlns:a="http://schemas.openxmlformats.org/drawingml/2006/main">
              <a:rPr lang="ar" sz="3600" dirty="0">
                <a:latin typeface="Times New Roman" pitchFamily="18" charset="0"/>
                <a:cs typeface="Times New Roman" pitchFamily="18" charset="0"/>
              </a:rPr>
              <a:t>ارتفاع ضغط الدم،</a:t>
            </a:r>
          </a:p>
          <a:p>
            <a:pPr xmlns:a="http://schemas.openxmlformats.org/drawingml/2006/main" marL="0" indent="0">
              <a:buNone/>
              <a:bidi/>
            </a:pPr>
            <a:r xmlns:a="http://schemas.openxmlformats.org/drawingml/2006/main">
              <a:rPr lang="ar" sz="3600" dirty="0">
                <a:latin typeface="Times New Roman" pitchFamily="18" charset="0"/>
                <a:cs typeface="Times New Roman" pitchFamily="18" charset="0"/>
              </a:rPr>
              <a:t>الوذمة، انتفاخ الوجه</a:t>
            </a:r>
          </a:p>
          <a:p>
            <a:pPr xmlns:a="http://schemas.openxmlformats.org/drawingml/2006/main" marL="0" indent="0">
              <a:buNone/>
              <a:bidi/>
            </a:pPr>
            <a:r xmlns:a="http://schemas.openxmlformats.org/drawingml/2006/main">
              <a:rPr lang="ar" sz="3600" dirty="0">
                <a:latin typeface="Times New Roman" pitchFamily="18" charset="0"/>
                <a:cs typeface="Times New Roman" pitchFamily="18" charset="0"/>
              </a:rPr>
              <a:t>ارتفاع مستويات النيتروجين في الدم (مستويات عالية بشكل غير طبيعي من المركبات المحتوية على النيتروجين، </a:t>
            </a:r>
            <a:r xmlns:a="http://schemas.openxmlformats.org/drawingml/2006/main">
              <a:rPr lang="ar" sz="3600" dirty="0" err="1">
                <a:latin typeface="Times New Roman" pitchFamily="18" charset="0"/>
                <a:cs typeface="Times New Roman" pitchFamily="18" charset="0"/>
              </a:rPr>
              <a:t>مثل اليوريا </a:t>
            </a:r>
            <a:r xmlns:a="http://schemas.openxmlformats.org/drawingml/2006/main">
              <a:rPr lang="ar" sz="3600" dirty="0">
                <a:latin typeface="Times New Roman" pitchFamily="18" charset="0"/>
                <a:cs typeface="Times New Roman" pitchFamily="18" charset="0"/>
              </a:rPr>
              <a:t>والكرياتينين </a:t>
            </a:r>
            <a:r xmlns:a="http://schemas.openxmlformats.org/drawingml/2006/main">
              <a:rPr lang="ar" sz="3600" dirty="0" err="1">
                <a:latin typeface="Times New Roman" pitchFamily="18" charset="0"/>
                <a:cs typeface="Times New Roman" pitchFamily="18" charset="0"/>
              </a:rPr>
              <a:t>) </a:t>
            </a:r>
            <a:r xmlns:a="http://schemas.openxmlformats.org/drawingml/2006/main">
              <a:rPr lang="ar" sz="36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xmlns:a="http://schemas.openxmlformats.org/drawingml/2006/main" marL="0" indent="0">
              <a:buNone/>
              <a:bidi/>
            </a:pPr>
            <a:r xmlns:a="http://schemas.openxmlformats.org/drawingml/2006/main">
              <a:rPr lang="ar" sz="3600" dirty="0">
                <a:latin typeface="Times New Roman" pitchFamily="18" charset="0"/>
                <a:cs typeface="Times New Roman" pitchFamily="18" charset="0"/>
              </a:rPr>
              <a:t>ألم في البطن أو الخاصرة،</a:t>
            </a:r>
          </a:p>
          <a:p>
            <a:pPr xmlns:a="http://schemas.openxmlformats.org/drawingml/2006/main" marL="0" indent="0">
              <a:buNone/>
              <a:bidi/>
            </a:pPr>
            <a:r xmlns:a="http://schemas.openxmlformats.org/drawingml/2006/main">
              <a:rPr lang="ar" sz="3600" dirty="0">
                <a:latin typeface="Times New Roman" pitchFamily="18" charset="0"/>
                <a:cs typeface="Times New Roman" pitchFamily="18" charset="0"/>
              </a:rPr>
              <a:t>الحمى.</a:t>
            </a:r>
          </a:p>
          <a:p>
            <a:pPr xmlns:a="http://schemas.openxmlformats.org/drawingml/2006/main" marL="0" indent="0">
              <a:buNone/>
              <a:bidi/>
            </a:pPr>
            <a:r xmlns:a="http://schemas.openxmlformats.org/drawingml/2006/main">
              <a:rPr lang="ar" sz="3600" dirty="0">
                <a:latin typeface="Times New Roman" pitchFamily="18" charset="0"/>
                <a:cs typeface="Times New Roman" pitchFamily="18" charset="0"/>
              </a:rPr>
              <a:t>الضيق والخمول،</a:t>
            </a:r>
          </a:p>
          <a:p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09657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"/>
            <a:ext cx="12084148" cy="1336431"/>
          </a:xfrm>
        </p:spPr>
        <p:txBody>
          <a:bodyPr>
            <a:noAutofit/>
          </a:bodyPr>
          <a:lstStyle/>
          <a:p>
            <a:br xmlns:a="http://schemas.openxmlformats.org/drawingml/2006/main">
              <a:rPr lang="en-US" sz="5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 xmlns:a="http://schemas.openxmlformats.org/drawingml/2006/main">
              <a:rPr lang="ar" sz="5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تحقيقات حول التهاب كبيبات الكلى</a:t>
            </a:r>
            <a:br xmlns:a="http://schemas.openxmlformats.org/drawingml/2006/main">
              <a:rPr lang="en-US" sz="5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xmlns:a="http://schemas.openxmlformats.org/drawingml/2006/main" lang="en-US" sz="5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12084148" cy="5257800"/>
          </a:xfrm>
        </p:spPr>
        <p:txBody>
          <a:bodyPr>
            <a:normAutofit/>
          </a:bodyPr>
          <a:lstStyle/>
          <a:p>
            <a:pPr xmlns:a="http://schemas.openxmlformats.org/drawingml/2006/main" marL="0" indent="0">
              <a:lnSpc>
                <a:spcPct val="120000"/>
              </a:lnSpc>
              <a:buNone/>
              <a:bidi/>
            </a:pPr>
            <a:r xmlns:a="http://schemas.openxmlformats.org/drawingml/2006/main">
              <a:rPr lang="ar" sz="3600" dirty="0">
                <a:latin typeface="Times New Roman" pitchFamily="18" charset="0"/>
                <a:cs typeface="Times New Roman" pitchFamily="18" charset="0"/>
              </a:rPr>
              <a:t> تحليل البول</a:t>
            </a:r>
          </a:p>
          <a:p>
            <a:pPr xmlns:a="http://schemas.openxmlformats.org/drawingml/2006/main" marL="0" indent="0">
              <a:lnSpc>
                <a:spcPct val="120000"/>
              </a:lnSpc>
              <a:buNone/>
              <a:bidi/>
            </a:pPr>
            <a:r xmlns:a="http://schemas.openxmlformats.org/drawingml/2006/main">
              <a:rPr lang="ar" sz="3600" dirty="0">
                <a:latin typeface="Times New Roman" pitchFamily="18" charset="0"/>
                <a:cs typeface="Times New Roman" pitchFamily="18" charset="0"/>
              </a:rPr>
              <a:t> ارتفاع نسبة اليوريا والكرياتينين في الدم</a:t>
            </a:r>
          </a:p>
          <a:p>
            <a:pPr xmlns:a="http://schemas.openxmlformats.org/drawingml/2006/main" marL="0" indent="0">
              <a:lnSpc>
                <a:spcPct val="120000"/>
              </a:lnSpc>
              <a:buNone/>
              <a:bidi/>
            </a:pPr>
            <a:r xmlns:a="http://schemas.openxmlformats.org/drawingml/2006/main">
              <a:rPr lang="ar" sz="3600" dirty="0">
                <a:latin typeface="Times New Roman" pitchFamily="18" charset="0"/>
                <a:cs typeface="Times New Roman" pitchFamily="18" charset="0"/>
              </a:rPr>
              <a:t> الإلكتروليتات: البوتاسيوم مرتفع، الفوسفات منخفض الكالسيوم، الحماض.</a:t>
            </a:r>
          </a:p>
          <a:p>
            <a:pPr xmlns:a="http://schemas.openxmlformats.org/drawingml/2006/main" marL="0" indent="0">
              <a:lnSpc>
                <a:spcPct val="120000"/>
              </a:lnSpc>
              <a:buNone/>
              <a:bidi/>
            </a:pPr>
            <a:r xmlns:a="http://schemas.openxmlformats.org/drawingml/2006/main">
              <a:rPr lang="ar" sz="3600" dirty="0">
                <a:latin typeface="Times New Roman" pitchFamily="18" charset="0"/>
                <a:cs typeface="Times New Roman" pitchFamily="18" charset="0"/>
              </a:rPr>
              <a:t> عدوى حديثة بالمكورات العقدية. مسحة الحلق، عيار </a:t>
            </a:r>
            <a:r xmlns:a="http://schemas.openxmlformats.org/drawingml/2006/main">
              <a:rPr lang="ar" sz="3600" dirty="0" err="1">
                <a:latin typeface="Times New Roman" pitchFamily="18" charset="0"/>
                <a:cs typeface="Times New Roman" pitchFamily="18" charset="0"/>
              </a:rPr>
              <a:t>مضاد للستربتوليزين </a:t>
            </a:r>
            <a:r xmlns:a="http://schemas.openxmlformats.org/drawingml/2006/main">
              <a:rPr lang="ar" sz="3600" dirty="0">
                <a:latin typeface="Times New Roman" pitchFamily="18" charset="0"/>
                <a:cs typeface="Times New Roman" pitchFamily="18" charset="0"/>
              </a:rPr>
              <a:t>O (ASO)</a:t>
            </a:r>
          </a:p>
          <a:p>
            <a:pPr marL="0" indent="0">
              <a:lnSpc>
                <a:spcPct val="120000"/>
              </a:lnSpc>
              <a:buNone/>
            </a:pP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61672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12192000" cy="1341438"/>
          </a:xfrm>
        </p:spPr>
        <p:txBody>
          <a:bodyPr>
            <a:noAutofit/>
          </a:bodyPr>
          <a:lstStyle/>
          <a:p>
            <a:br xmlns:a="http://schemas.openxmlformats.org/drawingml/2006/main">
              <a:rPr lang="en-US" sz="5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 xmlns:a="http://schemas.openxmlformats.org/drawingml/2006/main">
              <a:rPr lang="ar" sz="5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الإدارة: التهاب كبيبات الكلى</a:t>
            </a:r>
            <a:br xmlns:a="http://schemas.openxmlformats.org/drawingml/2006/main">
              <a:rPr lang="en-US" sz="5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xmlns:a="http://schemas.openxmlformats.org/drawingml/2006/main" lang="en-US" sz="5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11999742" cy="5257800"/>
          </a:xfrm>
        </p:spPr>
        <p:txBody>
          <a:bodyPr>
            <a:normAutofit/>
          </a:bodyPr>
          <a:lstStyle/>
          <a:p>
            <a:pPr xmlns:a="http://schemas.openxmlformats.org/drawingml/2006/main" marL="0" indent="0">
              <a:buNone/>
              <a:bidi/>
            </a:pPr>
            <a:r xmlns:a="http://schemas.openxmlformats.org/drawingml/2006/main">
              <a:rPr lang="ar" sz="4000" dirty="0">
                <a:latin typeface="Times New Roman" pitchFamily="18" charset="0"/>
                <a:cs typeface="Times New Roman" pitchFamily="18" charset="0"/>
              </a:rPr>
              <a:t> الوزن اليومي وضغط الدم وتوازن السوائل</a:t>
            </a:r>
          </a:p>
          <a:p>
            <a:pPr xmlns:a="http://schemas.openxmlformats.org/drawingml/2006/main" marL="0" indent="0">
              <a:buNone/>
              <a:bidi/>
            </a:pPr>
            <a:r xmlns:a="http://schemas.openxmlformats.org/drawingml/2006/main">
              <a:rPr lang="ar" sz="4000" dirty="0">
                <a:latin typeface="Times New Roman" pitchFamily="18" charset="0"/>
                <a:cs typeface="Times New Roman" pitchFamily="18" charset="0"/>
              </a:rPr>
              <a:t> تقييد الملح والسوائل</a:t>
            </a:r>
          </a:p>
          <a:p>
            <a:pPr xmlns:a="http://schemas.openxmlformats.org/drawingml/2006/main" marL="0" indent="0">
              <a:buNone/>
              <a:bidi/>
            </a:pPr>
            <a:r xmlns:a="http://schemas.openxmlformats.org/drawingml/2006/main">
              <a:rPr lang="ar" sz="4000" dirty="0">
                <a:latin typeface="Times New Roman" pitchFamily="18" charset="0"/>
                <a:cs typeface="Times New Roman" pitchFamily="18" charset="0"/>
              </a:rPr>
              <a:t> مدرات البول</a:t>
            </a:r>
          </a:p>
          <a:p>
            <a:pPr xmlns:a="http://schemas.openxmlformats.org/drawingml/2006/main" marL="0" indent="0">
              <a:buNone/>
              <a:bidi/>
            </a:pPr>
            <a:r xmlns:a="http://schemas.openxmlformats.org/drawingml/2006/main">
              <a:rPr lang="ar" sz="4000" dirty="0">
                <a:latin typeface="Times New Roman" pitchFamily="18" charset="0"/>
                <a:cs typeface="Times New Roman" pitchFamily="18" charset="0"/>
              </a:rPr>
              <a:t> خافض لضغط الدم</a:t>
            </a:r>
          </a:p>
          <a:p>
            <a:pPr xmlns:a="http://schemas.openxmlformats.org/drawingml/2006/main" marL="0" indent="0">
              <a:buNone/>
              <a:bidi/>
            </a:pPr>
            <a:r xmlns:a="http://schemas.openxmlformats.org/drawingml/2006/main">
              <a:rPr lang="ar" sz="4000" dirty="0">
                <a:latin typeface="Times New Roman" pitchFamily="18" charset="0"/>
                <a:cs typeface="Times New Roman" pitchFamily="18" charset="0"/>
              </a:rPr>
              <a:t> دورة علاجية بالبنسلين لمدة 10 أيام</a:t>
            </a:r>
          </a:p>
          <a:p>
            <a:pPr xmlns:a="http://schemas.openxmlformats.org/drawingml/2006/main" marL="0" indent="0">
              <a:buNone/>
              <a:bidi/>
            </a:pPr>
            <a:r xmlns:a="http://schemas.openxmlformats.org/drawingml/2006/main">
              <a:rPr lang="ar" sz="4000" dirty="0">
                <a:latin typeface="Times New Roman" pitchFamily="18" charset="0"/>
                <a:cs typeface="Times New Roman" pitchFamily="18" charset="0"/>
              </a:rPr>
              <a:t> قد تكون هناك حاجة لغسيل الكلى.</a:t>
            </a:r>
          </a:p>
          <a:p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36795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811" y="152400"/>
            <a:ext cx="11873133" cy="1265238"/>
          </a:xfrm>
        </p:spPr>
        <p:txBody>
          <a:bodyPr>
            <a:noAutofit/>
          </a:bodyPr>
          <a:lstStyle/>
          <a:p>
            <a:pPr xmlns:a="http://schemas.openxmlformats.org/drawingml/2006/main" algn="ctr">
              <a:bidi/>
            </a:pPr>
            <a:br xmlns:a="http://schemas.openxmlformats.org/drawingml/2006/main">
              <a:rPr lang="en-US" sz="5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 xmlns:a="http://schemas.openxmlformats.org/drawingml/2006/main">
              <a:rPr lang="ar" sz="5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مضاعفات التهاب كبيبات الكلى</a:t>
            </a:r>
            <a:br xmlns:a="http://schemas.openxmlformats.org/drawingml/2006/main">
              <a:rPr lang="en-US" sz="5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xmlns:a="http://schemas.openxmlformats.org/drawingml/2006/main" lang="en-US" sz="5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5926" y="1905001"/>
            <a:ext cx="9852074" cy="4963886"/>
          </a:xfrm>
        </p:spPr>
        <p:txBody>
          <a:bodyPr>
            <a:normAutofit/>
          </a:bodyPr>
          <a:lstStyle/>
          <a:p>
            <a:pPr xmlns:a="http://schemas.openxmlformats.org/drawingml/2006/main" marL="0" indent="0" algn="ctr">
              <a:buNone/>
              <a:bidi/>
            </a:pPr>
            <a:r xmlns:a="http://schemas.openxmlformats.org/drawingml/2006/main">
              <a:rPr lang="ar" sz="4800" dirty="0">
                <a:latin typeface="Times New Roman" pitchFamily="18" charset="0"/>
                <a:cs typeface="Times New Roman" pitchFamily="18" charset="0"/>
              </a:rPr>
              <a:t> قصور القلب الاحتقاني</a:t>
            </a:r>
          </a:p>
          <a:p>
            <a:pPr xmlns:a="http://schemas.openxmlformats.org/drawingml/2006/main" marL="0" indent="0" algn="ctr">
              <a:buNone/>
              <a:bidi/>
            </a:pPr>
            <a:r xmlns:a="http://schemas.openxmlformats.org/drawingml/2006/main">
              <a:rPr lang="ar" sz="4800" dirty="0">
                <a:latin typeface="Times New Roman" pitchFamily="18" charset="0"/>
                <a:cs typeface="Times New Roman" pitchFamily="18" charset="0"/>
              </a:rPr>
              <a:t> الوذمة الرئوية</a:t>
            </a:r>
          </a:p>
          <a:p>
            <a:pPr xmlns:a="http://schemas.openxmlformats.org/drawingml/2006/main" marL="0" indent="0" algn="ctr">
              <a:buNone/>
              <a:bidi/>
            </a:pPr>
            <a:r xmlns:a="http://schemas.openxmlformats.org/drawingml/2006/main">
              <a:rPr lang="ar" sz="4800" dirty="0">
                <a:latin typeface="Times New Roman" pitchFamily="18" charset="0"/>
                <a:cs typeface="Times New Roman" pitchFamily="18" charset="0"/>
              </a:rPr>
              <a:t> التهاب كبيبات الكلى المزمن</a:t>
            </a:r>
          </a:p>
          <a:p>
            <a:pPr xmlns:a="http://schemas.openxmlformats.org/drawingml/2006/main" marL="0" indent="0" algn="ctr">
              <a:buNone/>
              <a:bidi/>
            </a:pPr>
            <a:r xmlns:a="http://schemas.openxmlformats.org/drawingml/2006/main">
              <a:rPr lang="ar" sz="4800" dirty="0">
                <a:latin typeface="Times New Roman" pitchFamily="18" charset="0"/>
                <a:cs typeface="Times New Roman" pitchFamily="18" charset="0"/>
              </a:rPr>
              <a:t> </a:t>
            </a:r>
            <a:r xmlns:a="http://schemas.openxmlformats.org/drawingml/2006/main">
              <a:rPr lang="ar" sz="4800" dirty="0">
                <a:latin typeface="Times New Roman" pitchFamily="18" charset="0"/>
                <a:cs typeface="Times New Roman" pitchFamily="18" charset="0"/>
              </a:rPr>
              <a:t>متلازمة </a:t>
            </a:r>
            <a:r xmlns:a="http://schemas.openxmlformats.org/drawingml/2006/main">
              <a:rPr lang="ar" sz="4800" dirty="0" err="1">
                <a:latin typeface="Times New Roman" pitchFamily="18" charset="0"/>
                <a:cs typeface="Times New Roman" pitchFamily="18" charset="0"/>
              </a:rPr>
              <a:t>الكلى</a:t>
            </a:r>
          </a:p>
          <a:p>
            <a:pPr xmlns:a="http://schemas.openxmlformats.org/drawingml/2006/main" marL="0" indent="0" algn="ctr">
              <a:buNone/>
              <a:bidi/>
            </a:pPr>
            <a:r xmlns:a="http://schemas.openxmlformats.org/drawingml/2006/main">
              <a:rPr lang="ar" sz="4800" dirty="0">
                <a:latin typeface="Times New Roman" pitchFamily="18" charset="0"/>
                <a:cs typeface="Times New Roman" pitchFamily="18" charset="0"/>
              </a:rPr>
              <a:t> الفشل الكلوي الحاد</a:t>
            </a:r>
          </a:p>
          <a:p>
            <a:pPr algn="ctr"/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654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542" y="0"/>
            <a:ext cx="12079458" cy="1417638"/>
          </a:xfrm>
        </p:spPr>
        <p:txBody>
          <a:bodyPr>
            <a:noAutofit/>
          </a:bodyPr>
          <a:lstStyle/>
          <a:p>
            <a:pPr xmlns:a="http://schemas.openxmlformats.org/drawingml/2006/main" algn="ctr">
              <a:bidi/>
            </a:pPr>
            <a:br xmlns:a="http://schemas.openxmlformats.org/drawingml/2006/main">
              <a:rPr lang="en-US" sz="5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 xmlns:a="http://schemas.openxmlformats.org/drawingml/2006/main">
              <a:rPr lang="ar" sz="4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5) الأطفال الذين يعانون من متلازمة الكلى</a:t>
            </a:r>
            <a:br xmlns:a="http://schemas.openxmlformats.org/drawingml/2006/main">
              <a:rPr lang="en-US" sz="5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xmlns:a="http://schemas.openxmlformats.org/drawingml/2006/main" lang="en-US" sz="5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542" y="1417638"/>
            <a:ext cx="11957538" cy="5364162"/>
          </a:xfrm>
        </p:spPr>
        <p:txBody>
          <a:bodyPr>
            <a:normAutofit/>
          </a:bodyPr>
          <a:lstStyle/>
          <a:p>
            <a:pPr xmlns:a="http://schemas.openxmlformats.org/drawingml/2006/main">
              <a:buFont typeface="Wingdings" panose="05000000000000000000" pitchFamily="2" charset="2"/>
              <a:buChar char="§"/>
              <a:bidi/>
            </a:pPr>
            <a:r xmlns:a="http://schemas.openxmlformats.org/drawingml/2006/main">
              <a:rPr lang="ar" sz="4400" dirty="0">
                <a:latin typeface="Times New Roman" pitchFamily="18" charset="0"/>
                <a:cs typeface="Times New Roman" pitchFamily="18" charset="0"/>
              </a:rPr>
              <a:t>تفاعل التهابي، خلل في جدران الشعيرات الدموية في الكبيبات</a:t>
            </a:r>
          </a:p>
          <a:p>
            <a:pPr xmlns:a="http://schemas.openxmlformats.org/drawingml/2006/main">
              <a:buFont typeface="Wingdings" panose="05000000000000000000" pitchFamily="2" charset="2"/>
              <a:buChar char="§"/>
              <a:bidi/>
            </a:pPr>
            <a:r xmlns:a="http://schemas.openxmlformats.org/drawingml/2006/main">
              <a:rPr lang="ar" sz="4400" dirty="0">
                <a:latin typeface="Times New Roman" pitchFamily="18" charset="0"/>
                <a:cs typeface="Times New Roman" pitchFamily="18" charset="0"/>
              </a:rPr>
              <a:t>زيادة نفاذية بروتين البلازما، مما يسمح للبروتين بالهروب من البلازما إلى الترشيح الكبيبي، بيلة بروتينية، انخفاض في الضغط الاسموزي الغرواني للبلازما، هروب السوائل إلى الأنسجة يؤدي إلى الوذمة</a:t>
            </a:r>
          </a:p>
          <a:p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19928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948" y="0"/>
            <a:ext cx="11995052" cy="1417638"/>
          </a:xfrm>
        </p:spPr>
        <p:txBody>
          <a:bodyPr>
            <a:noAutofit/>
          </a:bodyPr>
          <a:lstStyle/>
          <a:p>
            <a:pPr xmlns:a="http://schemas.openxmlformats.org/drawingml/2006/main" algn="ctr">
              <a:bidi/>
            </a:pPr>
            <a:br xmlns:a="http://schemas.openxmlformats.org/drawingml/2006/main">
              <a:rPr lang="en-US" sz="6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 xmlns:a="http://schemas.openxmlformats.org/drawingml/2006/main">
              <a:rPr lang="ar" sz="6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1) الأطفال الذين يعانون من الخنوثة:</a:t>
            </a:r>
            <a:br xmlns:a="http://schemas.openxmlformats.org/drawingml/2006/main">
              <a:rPr lang="en-US" sz="6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xmlns:a="http://schemas.openxmlformats.org/drawingml/2006/main" lang="en-US" sz="66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9378" y="1405914"/>
            <a:ext cx="9153378" cy="5452085"/>
          </a:xfrm>
        </p:spPr>
        <p:txBody>
          <a:bodyPr>
            <a:normAutofit/>
          </a:bodyPr>
          <a:lstStyle/>
          <a:p>
            <a:pPr xmlns:a="http://schemas.openxmlformats.org/drawingml/2006/main" lvl="0">
              <a:buFont typeface="Wingdings" panose="05000000000000000000" pitchFamily="2" charset="2"/>
              <a:buChar char="§"/>
              <a:bidi/>
            </a:pPr>
            <a:r xmlns:a="http://schemas.openxmlformats.org/drawingml/2006/main">
              <a:rPr lang="ar" sz="4000" dirty="0">
                <a:latin typeface="Times New Roman" pitchFamily="18" charset="0"/>
                <a:cs typeface="Times New Roman" pitchFamily="18" charset="0"/>
              </a:rPr>
              <a:t>تقع فتحة مجرى البول (الفتحة الإحليلية) عند الذكور أسفل الموقع الطبيعي</a:t>
            </a:r>
          </a:p>
          <a:p>
            <a:pPr xmlns:a="http://schemas.openxmlformats.org/drawingml/2006/main">
              <a:buFont typeface="Wingdings" panose="05000000000000000000" pitchFamily="2" charset="2"/>
              <a:buChar char="§"/>
              <a:bidi/>
            </a:pPr>
            <a:r xmlns:a="http://schemas.openxmlformats.org/drawingml/2006/main">
              <a:rPr lang="ar" sz="4000" dirty="0">
                <a:latin typeface="Times New Roman" pitchFamily="18" charset="0"/>
                <a:cs typeface="Times New Roman" pitchFamily="18" charset="0"/>
              </a:rPr>
              <a:t>يحدث بسبب عدم اكتمال نمو مجرى البول في الرحم بين الأسبوع الثامن والعشرين من الحمل</a:t>
            </a:r>
          </a:p>
          <a:p>
            <a:pPr xmlns:a="http://schemas.openxmlformats.org/drawingml/2006/main">
              <a:buFont typeface="Wingdings" panose="05000000000000000000" pitchFamily="2" charset="2"/>
              <a:buChar char="§"/>
              <a:bidi/>
            </a:pPr>
            <a:r xmlns:a="http://schemas.openxmlformats.org/drawingml/2006/main">
              <a:rPr lang="ar" sz="4000" dirty="0">
                <a:latin typeface="Times New Roman" pitchFamily="18" charset="0"/>
                <a:cs typeface="Times New Roman" pitchFamily="18" charset="0"/>
              </a:rPr>
              <a:t>تؤدي درجات مختلفة من الخنوثة إلى ظهور فتحة تقع في أي مكان على طول مجرى البول.</a:t>
            </a:r>
          </a:p>
          <a:p>
            <a:pPr>
              <a:buNone/>
            </a:pPr>
            <a:endParaRPr lang="en-US" sz="4000" dirty="0"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endParaRPr lang="en-US" sz="40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C2B1C5D-8C20-4378-A410-91531463B6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8226" y="1298714"/>
            <a:ext cx="3053610" cy="5668984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205948"/>
          </a:xfrm>
        </p:spPr>
        <p:txBody>
          <a:bodyPr>
            <a:noAutofit/>
          </a:bodyPr>
          <a:lstStyle/>
          <a:p>
            <a:pPr xmlns:a="http://schemas.openxmlformats.org/drawingml/2006/main" algn="ctr">
              <a:bidi/>
            </a:pPr>
            <a:br xmlns:a="http://schemas.openxmlformats.org/drawingml/2006/main">
              <a:rPr lang="en-US" sz="4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 xmlns:a="http://schemas.openxmlformats.org/drawingml/2006/main">
              <a:rPr lang="ar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المظاهر السريرية لمتلازمة الكلى</a:t>
            </a:r>
            <a:br xmlns:a="http://schemas.openxmlformats.org/drawingml/2006/main"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xmlns:a="http://schemas.openxmlformats.org/drawingml/2006/main" lang="en-US" sz="4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608" y="1311965"/>
            <a:ext cx="12065391" cy="5546035"/>
          </a:xfrm>
        </p:spPr>
        <p:txBody>
          <a:bodyPr>
            <a:normAutofit/>
          </a:bodyPr>
          <a:lstStyle/>
          <a:p>
            <a:r xmlns:a="http://schemas.openxmlformats.org/drawingml/2006/main">
              <a:rPr lang="ar" sz="4100" dirty="0">
                <a:latin typeface="Times New Roman" pitchFamily="18" charset="0"/>
                <a:cs typeface="Times New Roman" pitchFamily="18" charset="0"/>
              </a:rPr>
              <a:t>بيلة بروتينية ضخمة</a:t>
            </a:r>
          </a:p>
          <a:p>
            <a:r xmlns:a="http://schemas.openxmlformats.org/drawingml/2006/main">
              <a:rPr lang="ar" sz="4100" dirty="0">
                <a:latin typeface="Times New Roman" pitchFamily="18" charset="0"/>
                <a:cs typeface="Times New Roman" pitchFamily="18" charset="0"/>
              </a:rPr>
              <a:t>نقص ألبومين الدم، فرط شحميات الدم</a:t>
            </a:r>
          </a:p>
          <a:p>
            <a:r xmlns:a="http://schemas.openxmlformats.org/drawingml/2006/main">
              <a:rPr lang="ar" sz="4100" dirty="0">
                <a:latin typeface="Times New Roman" pitchFamily="18" charset="0"/>
                <a:cs typeface="Times New Roman" pitchFamily="18" charset="0"/>
              </a:rPr>
              <a:t>وذمة معممة، الأعضاء التناسلية، الساق، وذمة الكاحل، زيادة الوزن، وذمة حول العين (أقدم علامة)</a:t>
            </a:r>
          </a:p>
          <a:p>
            <a:r xmlns:a="http://schemas.openxmlformats.org/drawingml/2006/main">
              <a:rPr lang="ar" sz="4100" dirty="0">
                <a:latin typeface="Times New Roman" pitchFamily="18" charset="0"/>
                <a:cs typeface="Times New Roman" pitchFamily="18" charset="0"/>
              </a:rPr>
              <a:t>الاستسقاء، الانصباب الجنبي</a:t>
            </a:r>
          </a:p>
          <a:p>
            <a:r xmlns:a="http://schemas.openxmlformats.org/drawingml/2006/main">
              <a:rPr lang="ar" sz="4100" dirty="0">
                <a:latin typeface="Times New Roman" pitchFamily="18" charset="0"/>
                <a:cs typeface="Times New Roman" pitchFamily="18" charset="0"/>
              </a:rPr>
              <a:t>توعك</a:t>
            </a:r>
          </a:p>
          <a:p>
            <a:r xmlns:a="http://schemas.openxmlformats.org/drawingml/2006/main">
              <a:rPr lang="ar" sz="4100" dirty="0">
                <a:latin typeface="Times New Roman" pitchFamily="18" charset="0"/>
                <a:cs typeface="Times New Roman" pitchFamily="18" charset="0"/>
              </a:rPr>
              <a:t>إسهال</a:t>
            </a:r>
          </a:p>
          <a:p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44099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4178" y="30162"/>
            <a:ext cx="11877821" cy="1417638"/>
          </a:xfrm>
        </p:spPr>
        <p:txBody>
          <a:bodyPr>
            <a:normAutofit fontScale="90000"/>
          </a:bodyPr>
          <a:lstStyle/>
          <a:p>
            <a:pPr xmlns:a="http://schemas.openxmlformats.org/drawingml/2006/main" algn="ctr">
              <a:bidi/>
            </a:pPr>
            <a:br xmlns:a="http://schemas.openxmlformats.org/drawingml/2006/main">
              <a:rPr lang="en-US" sz="5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 xmlns:a="http://schemas.openxmlformats.org/drawingml/2006/main">
              <a:rPr lang="ar" sz="5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تصنيف متلازمة الكلى</a:t>
            </a:r>
            <a:br xmlns:a="http://schemas.openxmlformats.org/drawingml/2006/main">
              <a:rPr lang="en-US" sz="5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xmlns:a="http://schemas.openxmlformats.org/drawingml/2006/main" lang="en-US" sz="5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1447800"/>
            <a:ext cx="12191999" cy="5410200"/>
          </a:xfrm>
        </p:spPr>
        <p:txBody>
          <a:bodyPr>
            <a:normAutofit/>
          </a:bodyPr>
          <a:lstStyle/>
          <a:p>
            <a:pPr xmlns:a="http://schemas.openxmlformats.org/drawingml/2006/main" marL="0" indent="0">
              <a:buNone/>
              <a:bidi/>
            </a:pPr>
            <a:r xmlns:a="http://schemas.openxmlformats.org/drawingml/2006/main">
              <a:rPr lang="ar" sz="3600" dirty="0">
                <a:latin typeface="Times New Roman" pitchFamily="18" charset="0"/>
                <a:cs typeface="Times New Roman" pitchFamily="18" charset="0"/>
              </a:rPr>
              <a:t>1- الخلقية الموجودة خلال الأشهر الستة الأولى من العمر</a:t>
            </a:r>
          </a:p>
          <a:p>
            <a:pPr xmlns:a="http://schemas.openxmlformats.org/drawingml/2006/main" marL="0" indent="0">
              <a:buNone/>
              <a:bidi/>
            </a:pPr>
            <a:r xmlns:a="http://schemas.openxmlformats.org/drawingml/2006/main">
              <a:rPr lang="ar" sz="3600" dirty="0">
                <a:latin typeface="Times New Roman" pitchFamily="18" charset="0"/>
                <a:cs typeface="Times New Roman" pitchFamily="18" charset="0"/>
              </a:rPr>
              <a:t>2- أولي/ مجهول السبب</a:t>
            </a:r>
          </a:p>
          <a:p>
            <a:pPr xmlns:a="http://schemas.openxmlformats.org/drawingml/2006/main" marL="0" indent="0">
              <a:buNone/>
              <a:bidi/>
            </a:pPr>
            <a:r xmlns:a="http://schemas.openxmlformats.org/drawingml/2006/main">
              <a:rPr lang="ar" sz="3600" dirty="0">
                <a:latin typeface="Times New Roman" pitchFamily="18" charset="0"/>
                <a:cs typeface="Times New Roman" pitchFamily="18" charset="0"/>
              </a:rPr>
              <a:t>3- ثانوية: مضاعفات:</a:t>
            </a:r>
          </a:p>
          <a:p>
            <a:pPr xmlns:a="http://schemas.openxmlformats.org/drawingml/2006/main" marL="0" indent="0">
              <a:buNone/>
              <a:bidi/>
            </a:pPr>
            <a:r xmlns:a="http://schemas.openxmlformats.org/drawingml/2006/main">
              <a:rPr lang="ar" sz="3600" dirty="0">
                <a:latin typeface="Times New Roman" pitchFamily="18" charset="0"/>
                <a:cs typeface="Times New Roman" pitchFamily="18" charset="0"/>
              </a:rPr>
              <a:t>-الأمراض: السكري، الذئبة الحمامية الجهازية،</a:t>
            </a:r>
          </a:p>
          <a:p>
            <a:pPr xmlns:a="http://schemas.openxmlformats.org/drawingml/2006/main" marL="0" indent="0">
              <a:buNone/>
              <a:bidi/>
            </a:pPr>
            <a:r xmlns:a="http://schemas.openxmlformats.org/drawingml/2006/main">
              <a:rPr lang="ar" sz="3600" dirty="0">
                <a:latin typeface="Times New Roman" pitchFamily="18" charset="0"/>
                <a:cs typeface="Times New Roman" pitchFamily="18" charset="0"/>
              </a:rPr>
              <a:t>- تناول المخدرات (الليثيوم والهيروين)</a:t>
            </a:r>
          </a:p>
          <a:p>
            <a:pPr xmlns:a="http://schemas.openxmlformats.org/drawingml/2006/main">
              <a:buFontTx/>
              <a:buChar char="-"/>
              <a:bidi/>
            </a:pPr>
            <a:r xmlns:a="http://schemas.openxmlformats.org/drawingml/2006/main">
              <a:rPr lang="ar" sz="3600" dirty="0">
                <a:latin typeface="Times New Roman" pitchFamily="18" charset="0"/>
                <a:cs typeface="Times New Roman" pitchFamily="18" charset="0"/>
              </a:rPr>
              <a:t>العدوى (الملاريا، الزهري، التهاب الكبد B،</a:t>
            </a:r>
          </a:p>
          <a:p>
            <a:pPr xmlns:a="http://schemas.openxmlformats.org/drawingml/2006/main">
              <a:buFontTx/>
              <a:buChar char="-"/>
              <a:bidi/>
            </a:pPr>
            <a:r xmlns:a="http://schemas.openxmlformats.org/drawingml/2006/main">
              <a:rPr lang="ar" sz="3600" dirty="0">
                <a:latin typeface="Times New Roman" pitchFamily="18" charset="0"/>
                <a:cs typeface="Times New Roman" pitchFamily="18" charset="0"/>
              </a:rPr>
              <a:t>الخباثة (سرطان، ورم ميلانيني)</a:t>
            </a:r>
          </a:p>
          <a:p>
            <a:pPr marL="0" indent="0">
              <a:buNone/>
            </a:pP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58253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473" y="0"/>
            <a:ext cx="12093527" cy="1417638"/>
          </a:xfrm>
        </p:spPr>
        <p:txBody>
          <a:bodyPr>
            <a:noAutofit/>
          </a:bodyPr>
          <a:lstStyle/>
          <a:p>
            <a:br xmlns:a="http://schemas.openxmlformats.org/drawingml/2006/main">
              <a:rPr lang="en-US" sz="5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 xmlns:a="http://schemas.openxmlformats.org/drawingml/2006/main">
              <a:rPr lang="ar" sz="5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التحقيق في </a:t>
            </a:r>
            <a:r xmlns:a="http://schemas.openxmlformats.org/drawingml/2006/main">
              <a:rPr lang="ar" sz="5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متلازمة </a:t>
            </a:r>
            <a:br xmlns:a="http://schemas.openxmlformats.org/drawingml/2006/main">
              <a:rPr lang="en-US" sz="5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xmlns:a="http://schemas.openxmlformats.org/drawingml/2006/main" lang="en-US" sz="5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  <a:r xmlns:a="http://schemas.openxmlformats.org/drawingml/2006/main">
              <a:rPr lang="ar" sz="5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الكلى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473" y="1524000"/>
            <a:ext cx="11943471" cy="5334000"/>
          </a:xfrm>
        </p:spPr>
        <p:txBody>
          <a:bodyPr>
            <a:normAutofit/>
          </a:bodyPr>
          <a:lstStyle/>
          <a:p>
            <a:pPr xmlns:a="http://schemas.openxmlformats.org/drawingml/2006/main" marL="0" indent="0">
              <a:buNone/>
              <a:bidi/>
            </a:pPr>
            <a:r xmlns:a="http://schemas.openxmlformats.org/drawingml/2006/main">
              <a:rPr lang="ar" sz="3600" dirty="0">
                <a:latin typeface="Times New Roman" pitchFamily="18" charset="0"/>
                <a:cs typeface="Times New Roman" pitchFamily="18" charset="0"/>
              </a:rPr>
              <a:t> البول للبروتين والكرياتينين</a:t>
            </a:r>
          </a:p>
          <a:p>
            <a:pPr xmlns:a="http://schemas.openxmlformats.org/drawingml/2006/main" marL="0" indent="0">
              <a:buNone/>
              <a:bidi/>
            </a:pPr>
            <a:r xmlns:a="http://schemas.openxmlformats.org/drawingml/2006/main">
              <a:rPr lang="ar" sz="3600" dirty="0">
                <a:latin typeface="Times New Roman" pitchFamily="18" charset="0"/>
                <a:cs typeface="Times New Roman" pitchFamily="18" charset="0"/>
              </a:rPr>
              <a:t> معدل ترسيب كرات الدم الحمراء في الدم</a:t>
            </a:r>
          </a:p>
          <a:p>
            <a:pPr xmlns:a="http://schemas.openxmlformats.org/drawingml/2006/main" marL="0" indent="0">
              <a:buNone/>
              <a:bidi/>
            </a:pPr>
            <a:r xmlns:a="http://schemas.openxmlformats.org/drawingml/2006/main">
              <a:rPr lang="ar" sz="3600" dirty="0">
                <a:latin typeface="Times New Roman" pitchFamily="18" charset="0"/>
                <a:cs typeface="Times New Roman" pitchFamily="18" charset="0"/>
              </a:rPr>
              <a:t> KFT: اليوريا، المنحل بالكهرباء، الكرياتينين</a:t>
            </a:r>
          </a:p>
          <a:p>
            <a:pPr xmlns:a="http://schemas.openxmlformats.org/drawingml/2006/main" marL="0" indent="0">
              <a:buNone/>
              <a:bidi/>
            </a:pPr>
            <a:r xmlns:a="http://schemas.openxmlformats.org/drawingml/2006/main">
              <a:rPr lang="ar" sz="3600" dirty="0">
                <a:latin typeface="Times New Roman" pitchFamily="18" charset="0"/>
                <a:cs typeface="Times New Roman" pitchFamily="18" charset="0"/>
              </a:rPr>
              <a:t> الكوليسترول في المصل،</a:t>
            </a:r>
          </a:p>
          <a:p>
            <a:pPr xmlns:a="http://schemas.openxmlformats.org/drawingml/2006/main" marL="0" indent="0">
              <a:buNone/>
              <a:bidi/>
            </a:pPr>
            <a:r xmlns:a="http://schemas.openxmlformats.org/drawingml/2006/main">
              <a:rPr lang="ar" sz="3600" dirty="0">
                <a:latin typeface="Times New Roman" pitchFamily="18" charset="0"/>
                <a:cs typeface="Times New Roman" pitchFamily="18" charset="0"/>
              </a:rPr>
              <a:t> LFT - الألبومين</a:t>
            </a:r>
          </a:p>
          <a:p>
            <a:pPr xmlns:a="http://schemas.openxmlformats.org/drawingml/2006/main" marL="0" indent="0">
              <a:buNone/>
              <a:bidi/>
            </a:pPr>
            <a:r xmlns:a="http://schemas.openxmlformats.org/drawingml/2006/main">
              <a:rPr lang="ar" sz="3600" dirty="0">
                <a:latin typeface="Times New Roman" pitchFamily="18" charset="0"/>
                <a:cs typeface="Times New Roman" pitchFamily="18" charset="0"/>
              </a:rPr>
              <a:t> </a:t>
            </a:r>
            <a:r xmlns:a="http://schemas.openxmlformats.org/drawingml/2006/main">
              <a:rPr lang="ar" sz="3600" dirty="0" err="1">
                <a:latin typeface="Times New Roman" pitchFamily="18" charset="0"/>
                <a:cs typeface="Times New Roman" pitchFamily="18" charset="0"/>
              </a:rPr>
              <a:t>مضاد </a:t>
            </a:r>
            <a:r xmlns:a="http://schemas.openxmlformats.org/drawingml/2006/main">
              <a:rPr lang="ar" sz="3600" dirty="0" err="1">
                <a:latin typeface="Times New Roman" pitchFamily="18" charset="0"/>
                <a:cs typeface="Times New Roman" pitchFamily="18" charset="0"/>
              </a:rPr>
              <a:t>للستربتوليزين </a:t>
            </a:r>
            <a:r xmlns:a="http://schemas.openxmlformats.org/drawingml/2006/main">
              <a:rPr lang="ar" sz="3600" dirty="0">
                <a:latin typeface="Times New Roman" pitchFamily="18" charset="0"/>
                <a:cs typeface="Times New Roman" pitchFamily="18" charset="0"/>
              </a:rPr>
              <a:t>O</a:t>
            </a:r>
            <a:r xmlns:a="http://schemas.openxmlformats.org/drawingml/2006/main">
              <a:rPr lang="ar" sz="36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xmlns:a="http://schemas.openxmlformats.org/drawingml/2006/main" marL="0" indent="0">
              <a:buNone/>
              <a:bidi/>
            </a:pPr>
            <a:r xmlns:a="http://schemas.openxmlformats.org/drawingml/2006/main">
              <a:rPr lang="ar" sz="3600" dirty="0">
                <a:latin typeface="Times New Roman" pitchFamily="18" charset="0"/>
                <a:cs typeface="Times New Roman" pitchFamily="18" charset="0"/>
              </a:rPr>
              <a:t> مسحة الحلق،</a:t>
            </a:r>
          </a:p>
          <a:p>
            <a:pPr xmlns:a="http://schemas.openxmlformats.org/drawingml/2006/main" marL="0" indent="0">
              <a:buNone/>
              <a:bidi/>
            </a:pPr>
            <a:r xmlns:a="http://schemas.openxmlformats.org/drawingml/2006/main">
              <a:rPr lang="ar" sz="3600" dirty="0">
                <a:latin typeface="Times New Roman" pitchFamily="18" charset="0"/>
                <a:cs typeface="Times New Roman" pitchFamily="18" charset="0"/>
              </a:rPr>
              <a:t> مستوى مكمل C3 في المصل (البروتين)</a:t>
            </a:r>
          </a:p>
        </p:txBody>
      </p:sp>
    </p:spTree>
    <p:extLst>
      <p:ext uri="{BB962C8B-B14F-4D97-AF65-F5344CB8AC3E}">
        <p14:creationId xmlns:p14="http://schemas.microsoft.com/office/powerpoint/2010/main" val="12408239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015" y="0"/>
            <a:ext cx="11980985" cy="1417638"/>
          </a:xfrm>
        </p:spPr>
        <p:txBody>
          <a:bodyPr>
            <a:noAutofit/>
          </a:bodyPr>
          <a:lstStyle/>
          <a:p>
            <a:pPr xmlns:a="http://schemas.openxmlformats.org/drawingml/2006/main" algn="ctr">
              <a:bidi/>
            </a:pPr>
            <a:br xmlns:a="http://schemas.openxmlformats.org/drawingml/2006/main">
              <a:rPr lang="en-US" sz="5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 xmlns:a="http://schemas.openxmlformats.org/drawingml/2006/main">
              <a:rPr lang="ar" sz="5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التحقيق في </a:t>
            </a:r>
            <a:r xmlns:a="http://schemas.openxmlformats.org/drawingml/2006/main">
              <a:rPr lang="ar" sz="5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متلازمة </a:t>
            </a:r>
            <a:br xmlns:a="http://schemas.openxmlformats.org/drawingml/2006/main">
              <a:rPr lang="en-US" sz="5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xmlns:a="http://schemas.openxmlformats.org/drawingml/2006/main" lang="en-US" sz="5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  <a:r xmlns:a="http://schemas.openxmlformats.org/drawingml/2006/main">
              <a:rPr lang="ar" sz="5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الكلى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0"/>
            <a:ext cx="11980984" cy="5334000"/>
          </a:xfrm>
        </p:spPr>
        <p:txBody>
          <a:bodyPr>
            <a:normAutofit/>
          </a:bodyPr>
          <a:lstStyle/>
          <a:p>
            <a:pPr xmlns:a="http://schemas.openxmlformats.org/drawingml/2006/main" marL="0" indent="0">
              <a:buNone/>
              <a:bidi/>
            </a:pPr>
            <a:r xmlns:a="http://schemas.openxmlformats.org/drawingml/2006/main">
              <a:rPr lang="ar" sz="3600" dirty="0">
                <a:latin typeface="Times New Roman" pitchFamily="18" charset="0"/>
                <a:cs typeface="Times New Roman" pitchFamily="18" charset="0"/>
              </a:rPr>
              <a:t> دراسات التصوير:</a:t>
            </a:r>
          </a:p>
          <a:p>
            <a:pPr xmlns:a="http://schemas.openxmlformats.org/drawingml/2006/main" marL="0" indent="0">
              <a:buNone/>
              <a:bidi/>
            </a:pPr>
            <a:r xmlns:a="http://schemas.openxmlformats.org/drawingml/2006/main">
              <a:rPr lang="ar" sz="3600" dirty="0">
                <a:latin typeface="Times New Roman" pitchFamily="18" charset="0"/>
                <a:cs typeface="Times New Roman" pitchFamily="18" charset="0"/>
              </a:rPr>
              <a:t> الموجات فوق الصوتية،</a:t>
            </a:r>
          </a:p>
          <a:p>
            <a:pPr xmlns:a="http://schemas.openxmlformats.org/drawingml/2006/main" marL="0" indent="0">
              <a:buNone/>
              <a:bidi/>
            </a:pPr>
            <a:r xmlns:a="http://schemas.openxmlformats.org/drawingml/2006/main">
              <a:rPr lang="ar" sz="3600" dirty="0">
                <a:latin typeface="Times New Roman" pitchFamily="18" charset="0"/>
                <a:cs typeface="Times New Roman" pitchFamily="18" charset="0"/>
              </a:rPr>
              <a:t> </a:t>
            </a:r>
            <a:r xmlns:a="http://schemas.openxmlformats.org/drawingml/2006/main">
              <a:rPr lang="ar" sz="3600" dirty="0" err="1">
                <a:latin typeface="Times New Roman" pitchFamily="18" charset="0"/>
                <a:cs typeface="Times New Roman" pitchFamily="18" charset="0"/>
              </a:rPr>
              <a:t>تصوير المثانة والفراغات </a:t>
            </a:r>
            <a:r xmlns:a="http://schemas.openxmlformats.org/drawingml/2006/main">
              <a:rPr lang="ar" sz="3600" dirty="0">
                <a:latin typeface="Times New Roman" pitchFamily="18" charset="0"/>
                <a:cs typeface="Times New Roman" pitchFamily="18" charset="0"/>
              </a:rPr>
              <a:t>(VCUG)</a:t>
            </a:r>
          </a:p>
          <a:p>
            <a:pPr xmlns:a="http://schemas.openxmlformats.org/drawingml/2006/main" marL="0" indent="0">
              <a:buNone/>
              <a:bidi/>
            </a:pPr>
            <a:r xmlns:a="http://schemas.openxmlformats.org/drawingml/2006/main">
              <a:rPr lang="ar" sz="3600" dirty="0">
                <a:latin typeface="Times New Roman" pitchFamily="18" charset="0"/>
                <a:cs typeface="Times New Roman" pitchFamily="18" charset="0"/>
              </a:rPr>
              <a:t> </a:t>
            </a:r>
            <a:r xmlns:a="http://schemas.openxmlformats.org/drawingml/2006/main">
              <a:rPr lang="ar" sz="3600" dirty="0" err="1">
                <a:latin typeface="Times New Roman" pitchFamily="18" charset="0"/>
                <a:cs typeface="Times New Roman" pitchFamily="18" charset="0"/>
              </a:rPr>
              <a:t>تصوير الحويضة والكلية </a:t>
            </a:r>
            <a:r xmlns:a="http://schemas.openxmlformats.org/drawingml/2006/main">
              <a:rPr lang="ar" sz="3600" dirty="0">
                <a:latin typeface="Times New Roman" pitchFamily="18" charset="0"/>
                <a:cs typeface="Times New Roman" pitchFamily="18" charset="0"/>
              </a:rPr>
              <a:t>الرابع</a:t>
            </a:r>
          </a:p>
          <a:p>
            <a:pPr xmlns:a="http://schemas.openxmlformats.org/drawingml/2006/main" marL="0" indent="0">
              <a:buNone/>
              <a:bidi/>
            </a:pPr>
            <a:r xmlns:a="http://schemas.openxmlformats.org/drawingml/2006/main">
              <a:rPr lang="ar" sz="3600" dirty="0">
                <a:latin typeface="Times New Roman" pitchFamily="18" charset="0"/>
                <a:cs typeface="Times New Roman" pitchFamily="18" charset="0"/>
              </a:rPr>
              <a:t> التصوير بالرنين المغناطيسي (MRI)</a:t>
            </a:r>
          </a:p>
          <a:p>
            <a:pPr xmlns:a="http://schemas.openxmlformats.org/drawingml/2006/main" marL="0" indent="0">
              <a:buNone/>
              <a:bidi/>
            </a:pPr>
            <a:r xmlns:a="http://schemas.openxmlformats.org/drawingml/2006/main">
              <a:rPr lang="ar" sz="3600" dirty="0">
                <a:latin typeface="Times New Roman" pitchFamily="18" charset="0"/>
                <a:cs typeface="Times New Roman" pitchFamily="18" charset="0"/>
              </a:rPr>
              <a:t> التصوير المقطعي المحوسب (CT أو CAT)</a:t>
            </a:r>
          </a:p>
          <a:p>
            <a:pPr xmlns:a="http://schemas.openxmlformats.org/drawingml/2006/main" marL="0" indent="0">
              <a:buNone/>
              <a:bidi/>
            </a:pPr>
            <a:r xmlns:a="http://schemas.openxmlformats.org/drawingml/2006/main">
              <a:rPr lang="ar" sz="3600" dirty="0">
                <a:latin typeface="Times New Roman" pitchFamily="18" charset="0"/>
                <a:cs typeface="Times New Roman" pitchFamily="18" charset="0"/>
              </a:rPr>
              <a:t> خزعة الكلى: يوصى بها فقط إذا لم يستجب الطفل للعلاج بالبريدنيزولون في غضون 4 أسابيع.</a:t>
            </a:r>
          </a:p>
          <a:p>
            <a:pPr marL="0" indent="0">
              <a:buNone/>
            </a:pP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95527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417638"/>
          </a:xfrm>
        </p:spPr>
        <p:txBody>
          <a:bodyPr>
            <a:normAutofit fontScale="90000"/>
          </a:bodyPr>
          <a:lstStyle/>
          <a:p>
            <a:pPr xmlns:a="http://schemas.openxmlformats.org/drawingml/2006/main" algn="ctr">
              <a:bidi/>
            </a:pPr>
            <a:br xmlns:a="http://schemas.openxmlformats.org/drawingml/2006/main">
              <a:rPr lang="en-US" sz="5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 xmlns:a="http://schemas.openxmlformats.org/drawingml/2006/main">
              <a:rPr lang="ar" sz="5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إدارة متلازمة الكلى</a:t>
            </a:r>
            <a:br xmlns:a="http://schemas.openxmlformats.org/drawingml/2006/main">
              <a:rPr lang="en-US" sz="5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xmlns:a="http://schemas.openxmlformats.org/drawingml/2006/main" lang="en-US" sz="5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677" y="1600200"/>
            <a:ext cx="12051323" cy="5257800"/>
          </a:xfrm>
        </p:spPr>
        <p:txBody>
          <a:bodyPr>
            <a:normAutofit fontScale="92500" lnSpcReduction="20000"/>
          </a:bodyPr>
          <a:lstStyle/>
          <a:p>
            <a:pPr xmlns:a="http://schemas.openxmlformats.org/drawingml/2006/main" marL="0" indent="0">
              <a:lnSpc>
                <a:spcPct val="110000"/>
              </a:lnSpc>
              <a:buNone/>
              <a:bidi/>
            </a:pPr>
            <a:r xmlns:a="http://schemas.openxmlformats.org/drawingml/2006/main">
              <a:rPr lang="ar" sz="3600" dirty="0">
                <a:latin typeface="Times New Roman" pitchFamily="18" charset="0"/>
                <a:cs typeface="Times New Roman" pitchFamily="18" charset="0"/>
              </a:rPr>
              <a:t>أ. الراحة في الفراش</a:t>
            </a:r>
          </a:p>
          <a:p>
            <a:pPr xmlns:a="http://schemas.openxmlformats.org/drawingml/2006/main" marL="0" indent="0">
              <a:lnSpc>
                <a:spcPct val="110000"/>
              </a:lnSpc>
              <a:buNone/>
              <a:bidi/>
            </a:pPr>
            <a:r xmlns:a="http://schemas.openxmlformats.org/drawingml/2006/main">
              <a:rPr lang="ar" sz="3600" dirty="0">
                <a:latin typeface="Times New Roman" pitchFamily="18" charset="0"/>
                <a:cs typeface="Times New Roman" pitchFamily="18" charset="0"/>
              </a:rPr>
              <a:t>ب. النظام الغذائي: السعرات الحرارية الكافية، نظام غذائي بروتيني طبيعي مع الحد من الملح</a:t>
            </a:r>
          </a:p>
          <a:p>
            <a:pPr xmlns:a="http://schemas.openxmlformats.org/drawingml/2006/main" marL="0" indent="0">
              <a:lnSpc>
                <a:spcPct val="110000"/>
              </a:lnSpc>
              <a:buNone/>
              <a:bidi/>
            </a:pPr>
            <a:r xmlns:a="http://schemas.openxmlformats.org/drawingml/2006/main">
              <a:rPr lang="ar" sz="3600" dirty="0">
                <a:latin typeface="Times New Roman" pitchFamily="18" charset="0"/>
                <a:cs typeface="Times New Roman" pitchFamily="18" charset="0"/>
              </a:rPr>
              <a:t>ج. المضاد الحيوي: البنسلين</a:t>
            </a:r>
          </a:p>
          <a:p>
            <a:pPr xmlns:a="http://schemas.openxmlformats.org/drawingml/2006/main" marL="0" indent="0">
              <a:lnSpc>
                <a:spcPct val="110000"/>
              </a:lnSpc>
              <a:buNone/>
              <a:bidi/>
            </a:pPr>
            <a:r xmlns:a="http://schemas.openxmlformats.org/drawingml/2006/main">
              <a:rPr lang="ar" sz="3600" dirty="0">
                <a:latin typeface="Times New Roman" pitchFamily="18" charset="0"/>
                <a:cs typeface="Times New Roman" pitchFamily="18" charset="0"/>
              </a:rPr>
              <a:t>د. السائل</a:t>
            </a:r>
          </a:p>
          <a:p>
            <a:pPr xmlns:a="http://schemas.openxmlformats.org/drawingml/2006/main" marL="0" indent="0">
              <a:lnSpc>
                <a:spcPct val="110000"/>
              </a:lnSpc>
              <a:buNone/>
              <a:bidi/>
            </a:pPr>
            <a:r xmlns:a="http://schemas.openxmlformats.org/drawingml/2006/main">
              <a:rPr lang="ar" sz="3600" dirty="0">
                <a:latin typeface="Times New Roman" pitchFamily="18" charset="0"/>
                <a:cs typeface="Times New Roman" pitchFamily="18" charset="0"/>
              </a:rPr>
              <a:t>هـ. العلاج المدر للبول: ألبومين بشري 25% مع مدر للبول وريدي (فوروسيميد)</a:t>
            </a:r>
          </a:p>
          <a:p>
            <a:pPr xmlns:a="http://schemas.openxmlformats.org/drawingml/2006/main" marL="0" indent="0">
              <a:lnSpc>
                <a:spcPct val="110000"/>
              </a:lnSpc>
              <a:buNone/>
              <a:bidi/>
            </a:pPr>
            <a:r xmlns:a="http://schemas.openxmlformats.org/drawingml/2006/main">
              <a:rPr lang="ar" sz="3600" dirty="0">
                <a:latin typeface="Times New Roman" pitchFamily="18" charset="0"/>
                <a:cs typeface="Times New Roman" pitchFamily="18" charset="0"/>
              </a:rPr>
              <a:t>و. العلاج بالكورتيكوستيرويد؛ بريدنيزولون</a:t>
            </a:r>
          </a:p>
          <a:p>
            <a:pPr xmlns:a="http://schemas.openxmlformats.org/drawingml/2006/main" marL="0" indent="0">
              <a:lnSpc>
                <a:spcPct val="110000"/>
              </a:lnSpc>
              <a:buNone/>
              <a:bidi/>
            </a:pPr>
            <a:r xmlns:a="http://schemas.openxmlformats.org/drawingml/2006/main">
              <a:rPr lang="ar" sz="3600" dirty="0">
                <a:latin typeface="Times New Roman" pitchFamily="18" charset="0"/>
                <a:cs typeface="Times New Roman" pitchFamily="18" charset="0"/>
              </a:rPr>
              <a:t>ج. العلاج بالسيكلوفوسفاميد (العلاج الكيميائي): يُنصح به للأطفال الذين تظهر عليهم علامات التسمم بالستيرويدات</a:t>
            </a:r>
          </a:p>
          <a:p>
            <a:pPr marL="742950" indent="-742950">
              <a:buAutoNum type="alphaLcPeriod" startAt="5"/>
            </a:pP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29666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0"/>
            <a:ext cx="11943471" cy="1417638"/>
          </a:xfrm>
        </p:spPr>
        <p:txBody>
          <a:bodyPr>
            <a:noAutofit/>
          </a:bodyPr>
          <a:lstStyle/>
          <a:p>
            <a:pPr xmlns:a="http://schemas.openxmlformats.org/drawingml/2006/main" algn="ctr">
              <a:bidi/>
            </a:pPr>
            <a:br xmlns:a="http://schemas.openxmlformats.org/drawingml/2006/main">
              <a:rPr lang="en-US" sz="5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 xmlns:a="http://schemas.openxmlformats.org/drawingml/2006/main">
              <a:rPr lang="ar" sz="5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عوامل الخطر وأسباب </a:t>
            </a:r>
            <a:r xmlns:a="http://schemas.openxmlformats.org/drawingml/2006/main">
              <a:rPr lang="ar" sz="5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الخنوثة</a:t>
            </a:r>
            <a:br xmlns:a="http://schemas.openxmlformats.org/drawingml/2006/main">
              <a:rPr lang="en-US" sz="5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xmlns:a="http://schemas.openxmlformats.org/drawingml/2006/main" lang="en-US" sz="54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12192000" cy="5257800"/>
          </a:xfrm>
        </p:spPr>
        <p:txBody>
          <a:bodyPr>
            <a:normAutofit lnSpcReduction="10000"/>
          </a:bodyPr>
          <a:lstStyle/>
          <a:p>
            <a:pPr xmlns:a="http://schemas.openxmlformats.org/drawingml/2006/main" lvl="0">
              <a:buNone/>
              <a:bidi/>
            </a:pPr>
            <a:r xmlns:a="http://schemas.openxmlformats.org/drawingml/2006/main">
              <a:rPr lang="ar" sz="4800" dirty="0">
                <a:latin typeface="Times New Roman" pitchFamily="18" charset="0"/>
                <a:cs typeface="Times New Roman" pitchFamily="18" charset="0"/>
              </a:rPr>
              <a:t>السبب غير معروف </a:t>
            </a:r>
            <a:r xmlns:a="http://schemas.openxmlformats.org/drawingml/2006/main">
              <a:rPr lang="ar" sz="4800" b="1" dirty="0">
                <a:latin typeface="Times New Roman" pitchFamily="18" charset="0"/>
                <a:cs typeface="Times New Roman" pitchFamily="18" charset="0"/>
              </a:rPr>
              <a:t>، </a:t>
            </a:r>
            <a:r xmlns:a="http://schemas.openxmlformats.org/drawingml/2006/main">
              <a:rPr lang="ar" sz="4800" dirty="0">
                <a:latin typeface="Times New Roman" pitchFamily="18" charset="0"/>
                <a:cs typeface="Times New Roman" pitchFamily="18" charset="0"/>
              </a:rPr>
              <a:t>وقد يكون:</a:t>
            </a:r>
          </a:p>
          <a:p>
            <a:pPr xmlns:a="http://schemas.openxmlformats.org/drawingml/2006/main" lvl="0" algn="ctr">
              <a:buFont typeface="Wingdings" pitchFamily="2" charset="2"/>
              <a:buChar char="Ø"/>
              <a:bidi/>
            </a:pPr>
            <a:r xmlns:a="http://schemas.openxmlformats.org/drawingml/2006/main">
              <a:rPr lang="ar" sz="4800" dirty="0">
                <a:latin typeface="Times New Roman" pitchFamily="18" charset="0"/>
                <a:cs typeface="Times New Roman" pitchFamily="18" charset="0"/>
              </a:rPr>
              <a:t>وراثية،</a:t>
            </a:r>
          </a:p>
          <a:p>
            <a:pPr xmlns:a="http://schemas.openxmlformats.org/drawingml/2006/main" lvl="0" algn="ctr">
              <a:buFont typeface="Wingdings" pitchFamily="2" charset="2"/>
              <a:buChar char="Ø"/>
              <a:bidi/>
            </a:pPr>
            <a:r xmlns:a="http://schemas.openxmlformats.org/drawingml/2006/main">
              <a:rPr lang="ar" sz="4800" dirty="0" err="1">
                <a:latin typeface="Times New Roman" pitchFamily="18" charset="0"/>
                <a:cs typeface="Times New Roman" pitchFamily="18" charset="0"/>
              </a:rPr>
              <a:t>الغدد </a:t>
            </a:r>
            <a:r xmlns:a="http://schemas.openxmlformats.org/drawingml/2006/main">
              <a:rPr lang="ar" sz="4800" dirty="0">
                <a:latin typeface="Times New Roman" pitchFamily="18" charset="0"/>
                <a:cs typeface="Times New Roman" pitchFamily="18" charset="0"/>
              </a:rPr>
              <a:t>الصماء</a:t>
            </a:r>
          </a:p>
          <a:p>
            <a:pPr xmlns:a="http://schemas.openxmlformats.org/drawingml/2006/main" lvl="0" algn="ctr">
              <a:buFont typeface="Wingdings" pitchFamily="2" charset="2"/>
              <a:buChar char="Ø"/>
              <a:bidi/>
            </a:pPr>
            <a:r xmlns:a="http://schemas.openxmlformats.org/drawingml/2006/main">
              <a:rPr lang="ar" sz="4800" dirty="0">
                <a:latin typeface="Times New Roman" pitchFamily="18" charset="0"/>
                <a:cs typeface="Times New Roman" pitchFamily="18" charset="0"/>
              </a:rPr>
              <a:t>العوامل البيئية.</a:t>
            </a:r>
          </a:p>
          <a:p>
            <a:pPr xmlns:a="http://schemas.openxmlformats.org/drawingml/2006/main" lvl="0">
              <a:buNone/>
              <a:bidi/>
            </a:pPr>
            <a:r xmlns:a="http://schemas.openxmlformats.org/drawingml/2006/main">
              <a:rPr lang="ar" sz="4800" b="1" dirty="0">
                <a:latin typeface="Times New Roman" pitchFamily="18" charset="0"/>
                <a:cs typeface="Times New Roman" pitchFamily="18" charset="0"/>
              </a:rPr>
              <a:t>الجمعيات: مع :</a:t>
            </a:r>
          </a:p>
          <a:p>
            <a:pPr xmlns:a="http://schemas.openxmlformats.org/drawingml/2006/main" lvl="0" algn="ctr">
              <a:bidi/>
            </a:pPr>
            <a:r xmlns:a="http://schemas.openxmlformats.org/drawingml/2006/main">
              <a:rPr lang="ar" sz="4800" dirty="0">
                <a:latin typeface="Times New Roman" pitchFamily="18" charset="0"/>
                <a:cs typeface="Times New Roman" pitchFamily="18" charset="0"/>
              </a:rPr>
              <a:t>الخصيتين </a:t>
            </a:r>
            <a:r xmlns:a="http://schemas.openxmlformats.org/drawingml/2006/main">
              <a:rPr lang="ar" sz="4800" dirty="0" err="1">
                <a:latin typeface="Times New Roman" pitchFamily="18" charset="0"/>
                <a:cs typeface="Times New Roman" pitchFamily="18" charset="0"/>
              </a:rPr>
              <a:t>غير النازلتين</a:t>
            </a:r>
          </a:p>
          <a:p>
            <a:pPr xmlns:a="http://schemas.openxmlformats.org/drawingml/2006/main" lvl="0" algn="ctr">
              <a:bidi/>
            </a:pPr>
            <a:r xmlns:a="http://schemas.openxmlformats.org/drawingml/2006/main">
              <a:rPr lang="ar" sz="4800" dirty="0">
                <a:latin typeface="Times New Roman" pitchFamily="18" charset="0"/>
                <a:cs typeface="Times New Roman" pitchFamily="18" charset="0"/>
              </a:rPr>
              <a:t>تشوهات المسالك البولية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8991600" cy="1417638"/>
          </a:xfrm>
        </p:spPr>
        <p:txBody>
          <a:bodyPr>
            <a:noAutofit/>
          </a:bodyPr>
          <a:lstStyle/>
          <a:p>
            <a:br xmlns:a="http://schemas.openxmlformats.org/drawingml/2006/main">
              <a:rPr lang="en-US" sz="5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br xmlns:a="http://schemas.openxmlformats.org/drawingml/2006/main">
              <a:rPr lang="en-US" sz="5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 xmlns:a="http://schemas.openxmlformats.org/drawingml/2006/main">
              <a:rPr lang="ar" sz="5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إدارة </a:t>
            </a:r>
            <a:r xmlns:a="http://schemas.openxmlformats.org/drawingml/2006/main">
              <a:rPr lang="ar" sz="5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الخنوثة </a:t>
            </a:r>
            <a:r xmlns:a="http://schemas.openxmlformats.org/drawingml/2006/main">
              <a:rPr lang="ar" sz="5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br xmlns:a="http://schemas.openxmlformats.org/drawingml/2006/main">
              <a:rPr lang="en-US" sz="5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br xmlns:a="http://schemas.openxmlformats.org/drawingml/2006/main">
              <a:rPr lang="en-US" sz="5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xmlns:a="http://schemas.openxmlformats.org/drawingml/2006/main" lang="en-US" sz="54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649" y="1600200"/>
            <a:ext cx="12126351" cy="5257800"/>
          </a:xfrm>
        </p:spPr>
        <p:txBody>
          <a:bodyPr>
            <a:normAutofit/>
          </a:bodyPr>
          <a:lstStyle/>
          <a:p>
            <a:pPr xmlns:a="http://schemas.openxmlformats.org/drawingml/2006/main" lvl="0">
              <a:bidi/>
            </a:pPr>
            <a:r xmlns:a="http://schemas.openxmlformats.org/drawingml/2006/main">
              <a:rPr lang="ar" sz="4800" dirty="0">
                <a:latin typeface="Times New Roman" pitchFamily="18" charset="0"/>
                <a:cs typeface="Times New Roman" pitchFamily="18" charset="0"/>
              </a:rPr>
              <a:t>تجنب الختان</a:t>
            </a:r>
          </a:p>
          <a:p>
            <a:pPr xmlns:a="http://schemas.openxmlformats.org/drawingml/2006/main" lvl="0">
              <a:bidi/>
            </a:pPr>
            <a:r xmlns:a="http://schemas.openxmlformats.org/drawingml/2006/main">
              <a:rPr lang="ar" sz="4800" dirty="0">
                <a:latin typeface="Times New Roman" pitchFamily="18" charset="0"/>
                <a:cs typeface="Times New Roman" pitchFamily="18" charset="0"/>
              </a:rPr>
              <a:t>إصلاح القلفة، الجراحة</a:t>
            </a:r>
          </a:p>
          <a:p>
            <a:pPr xmlns:a="http://schemas.openxmlformats.org/drawingml/2006/main" lvl="0">
              <a:bidi/>
            </a:pPr>
            <a:r xmlns:a="http://schemas.openxmlformats.org/drawingml/2006/main">
              <a:rPr lang="ar" sz="4800" dirty="0">
                <a:latin typeface="Times New Roman" pitchFamily="18" charset="0"/>
                <a:cs typeface="Times New Roman" pitchFamily="18" charset="0"/>
              </a:rPr>
              <a:t>بدون التصحيح الجراحي، قد يؤدي </a:t>
            </a:r>
            <a:r xmlns:a="http://schemas.openxmlformats.org/drawingml/2006/main">
              <a:rPr lang="ar" sz="4800" dirty="0" err="1">
                <a:latin typeface="Times New Roman" pitchFamily="18" charset="0"/>
                <a:cs typeface="Times New Roman" pitchFamily="18" charset="0"/>
              </a:rPr>
              <a:t>صغر حجم القضيب الشديد </a:t>
            </a:r>
            <a:r xmlns:a="http://schemas.openxmlformats.org/drawingml/2006/main">
              <a:rPr lang="ar" sz="4800" dirty="0">
                <a:latin typeface="Times New Roman" pitchFamily="18" charset="0"/>
                <a:cs typeface="Times New Roman" pitchFamily="18" charset="0"/>
              </a:rPr>
              <a:t>إلى عدم القدرة على التبول والعقم.</a:t>
            </a:r>
          </a:p>
          <a:p>
            <a:endParaRPr lang="en-US" sz="4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7285" y="0"/>
            <a:ext cx="11662117" cy="1417638"/>
          </a:xfrm>
        </p:spPr>
        <p:txBody>
          <a:bodyPr>
            <a:noAutofit/>
          </a:bodyPr>
          <a:lstStyle/>
          <a:p>
            <a:pPr xmlns:a="http://schemas.openxmlformats.org/drawingml/2006/main" algn="ctr">
              <a:bidi/>
            </a:pPr>
            <a:br xmlns:a="http://schemas.openxmlformats.org/drawingml/2006/main">
              <a:rPr lang="en-US" sz="5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 xmlns:a="http://schemas.openxmlformats.org/drawingml/2006/main">
              <a:rPr lang="ar" sz="5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2) الأطفال الذين يعانون من الارتجاع المثاني </a:t>
            </a:r>
            <a:r xmlns:a="http://schemas.openxmlformats.org/drawingml/2006/main">
              <a:rPr lang="ar" sz="5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الحالبي </a:t>
            </a:r>
            <a:r xmlns:a="http://schemas.openxmlformats.org/drawingml/2006/main">
              <a:rPr lang="ar" sz="5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(VUR)</a:t>
            </a:r>
            <a:br xmlns:a="http://schemas.openxmlformats.org/drawingml/2006/main">
              <a:rPr lang="en-US" sz="5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xmlns:a="http://schemas.openxmlformats.org/drawingml/2006/main" lang="en-US" sz="5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676" y="1600200"/>
            <a:ext cx="11915335" cy="5257800"/>
          </a:xfrm>
        </p:spPr>
        <p:txBody>
          <a:bodyPr>
            <a:noAutofit/>
          </a:bodyPr>
          <a:lstStyle/>
          <a:p>
            <a:pPr xmlns:a="http://schemas.openxmlformats.org/drawingml/2006/main" marL="0" indent="0">
              <a:buNone/>
              <a:bidi/>
            </a:pPr>
            <a:r xmlns:a="http://schemas.openxmlformats.org/drawingml/2006/main">
              <a:rPr lang="ar" sz="4000" dirty="0">
                <a:latin typeface="Times New Roman" pitchFamily="18" charset="0"/>
                <a:cs typeface="Times New Roman" pitchFamily="18" charset="0"/>
              </a:rPr>
              <a:t>ينتقل البول عادة من الكلى عبر الحالبين إلى المثانة</a:t>
            </a:r>
          </a:p>
          <a:p>
            <a:pPr xmlns:a="http://schemas.openxmlformats.org/drawingml/2006/main" marL="0" indent="0">
              <a:buNone/>
              <a:bidi/>
            </a:pPr>
            <a:r xmlns:a="http://schemas.openxmlformats.org/drawingml/2006/main">
              <a:rPr lang="ar" sz="4000" dirty="0">
                <a:latin typeface="Times New Roman" pitchFamily="18" charset="0"/>
                <a:cs typeface="Times New Roman" pitchFamily="18" charset="0"/>
              </a:rPr>
              <a:t>في الارتجاع المثاني الحالبي ينعكس اتجاه تدفق البول (رجوعًا)، من المثانة إلى الحالبين أو الكلى.</a:t>
            </a:r>
          </a:p>
          <a:p>
            <a:pPr xmlns:a="http://schemas.openxmlformats.org/drawingml/2006/main" marL="0" indent="0">
              <a:buNone/>
              <a:bidi/>
            </a:pPr>
            <a:r xmlns:a="http://schemas.openxmlformats.org/drawingml/2006/main">
              <a:rPr lang="ar" sz="4000" dirty="0">
                <a:latin typeface="Times New Roman" pitchFamily="18" charset="0"/>
                <a:cs typeface="Times New Roman" pitchFamily="18" charset="0"/>
              </a:rPr>
              <a:t>الأطفال الأصغر سنًا أكثر عرضة للإصابة بالجزر الحالبي بسبب قصر الحالب تحت المخاطية نسبيًا. تقل هذه القابلية مع تقدم العمر حيث يزداد طول الحالب مع نمو الأطفال.</a:t>
            </a:r>
          </a:p>
          <a:p>
            <a:pPr marL="0" indent="0" algn="ctr">
              <a:buNone/>
            </a:pPr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66286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1971606" cy="1417638"/>
          </a:xfrm>
        </p:spPr>
        <p:txBody>
          <a:bodyPr>
            <a:noAutofit/>
          </a:bodyPr>
          <a:lstStyle/>
          <a:p>
            <a:br xmlns:a="http://schemas.openxmlformats.org/drawingml/2006/main"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 xmlns:a="http://schemas.openxmlformats.org/drawingml/2006/main">
              <a:rPr lang="ar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علامات وأعراض </a:t>
            </a:r>
            <a:r xmlns:a="http://schemas.openxmlformats.org/drawingml/2006/main">
              <a:rPr lang="ar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الارتجاع </a:t>
            </a:r>
            <a:br xmlns:a="http://schemas.openxmlformats.org/drawingml/2006/main"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xmlns:a="http://schemas.openxmlformats.org/drawingml/2006/main" lang="en-US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  <a:r xmlns:a="http://schemas.openxmlformats.org/drawingml/2006/main">
              <a:rPr lang="ar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المثاني الحالبي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17639"/>
            <a:ext cx="12192000" cy="5320786"/>
          </a:xfrm>
        </p:spPr>
        <p:txBody>
          <a:bodyPr>
            <a:normAutofit fontScale="62500" lnSpcReduction="20000"/>
          </a:bodyPr>
          <a:lstStyle/>
          <a:p>
            <a:pPr xmlns:a="http://schemas.openxmlformats.org/drawingml/2006/main" marL="0" indent="0">
              <a:buNone/>
              <a:bidi/>
            </a:pPr>
            <a:r xmlns:a="http://schemas.openxmlformats.org/drawingml/2006/main">
              <a:rPr lang="ar" sz="4800" b="1" dirty="0">
                <a:latin typeface="Times New Roman" pitchFamily="18" charset="0"/>
                <a:cs typeface="Times New Roman" pitchFamily="18" charset="0"/>
              </a:rPr>
              <a:t>في الجنين</a:t>
            </a:r>
          </a:p>
          <a:p>
            <a:pPr xmlns:a="http://schemas.openxmlformats.org/drawingml/2006/main" marL="0" indent="0">
              <a:buNone/>
              <a:bidi/>
            </a:pPr>
            <a:r xmlns:a="http://schemas.openxmlformats.org/drawingml/2006/main">
              <a:rPr lang="ar" sz="4800" dirty="0">
                <a:latin typeface="Times New Roman" pitchFamily="18" charset="0"/>
                <a:cs typeface="Times New Roman" pitchFamily="18" charset="0"/>
              </a:rPr>
              <a:t> استسقاء الكلية قبل الولادة: اتساع غير طبيعي للحالب</a:t>
            </a:r>
          </a:p>
          <a:p>
            <a:pPr xmlns:a="http://schemas.openxmlformats.org/drawingml/2006/main" marL="0" indent="0">
              <a:buNone/>
              <a:bidi/>
            </a:pPr>
            <a:r xmlns:a="http://schemas.openxmlformats.org/drawingml/2006/main">
              <a:rPr lang="ar" sz="4800" dirty="0">
                <a:latin typeface="Times New Roman" pitchFamily="18" charset="0"/>
                <a:cs typeface="Times New Roman" pitchFamily="18" charset="0"/>
              </a:rPr>
              <a:t> التهاب الحويضة والكلية الحاد</a:t>
            </a:r>
          </a:p>
          <a:p>
            <a:pPr xmlns:a="http://schemas.openxmlformats.org/drawingml/2006/main" marL="0" indent="0">
              <a:buNone/>
              <a:bidi/>
            </a:pPr>
            <a:r xmlns:a="http://schemas.openxmlformats.org/drawingml/2006/main">
              <a:rPr lang="ar" sz="4800" b="1" dirty="0">
                <a:latin typeface="Times New Roman" pitchFamily="18" charset="0"/>
                <a:cs typeface="Times New Roman" pitchFamily="18" charset="0"/>
              </a:rPr>
              <a:t>عند الأطفال حديثي الولادة:</a:t>
            </a:r>
          </a:p>
          <a:p>
            <a:pPr xmlns:a="http://schemas.openxmlformats.org/drawingml/2006/main" marL="0" indent="0">
              <a:buNone/>
              <a:bidi/>
            </a:pPr>
            <a:r xmlns:a="http://schemas.openxmlformats.org/drawingml/2006/main">
              <a:rPr lang="ar" sz="4800" dirty="0">
                <a:latin typeface="Times New Roman" pitchFamily="18" charset="0"/>
                <a:cs typeface="Times New Roman" pitchFamily="18" charset="0"/>
              </a:rPr>
              <a:t> الخمول</a:t>
            </a:r>
          </a:p>
          <a:p>
            <a:pPr xmlns:a="http://schemas.openxmlformats.org/drawingml/2006/main" marL="0" indent="0">
              <a:buNone/>
              <a:bidi/>
            </a:pPr>
            <a:r xmlns:a="http://schemas.openxmlformats.org/drawingml/2006/main">
              <a:rPr lang="ar" sz="4800" dirty="0">
                <a:latin typeface="Times New Roman" pitchFamily="18" charset="0"/>
                <a:cs typeface="Times New Roman" pitchFamily="18" charset="0"/>
              </a:rPr>
              <a:t> النمو المتعثر،</a:t>
            </a:r>
          </a:p>
          <a:p>
            <a:pPr xmlns:a="http://schemas.openxmlformats.org/drawingml/2006/main" marL="0" indent="0">
              <a:buNone/>
              <a:bidi/>
            </a:pPr>
            <a:r xmlns:a="http://schemas.openxmlformats.org/drawingml/2006/main">
              <a:rPr lang="ar" sz="4800" b="1" dirty="0">
                <a:latin typeface="Times New Roman" pitchFamily="18" charset="0"/>
                <a:cs typeface="Times New Roman" pitchFamily="18" charset="0"/>
              </a:rPr>
              <a:t>عند الرضع والأطفال الصغار:</a:t>
            </a:r>
          </a:p>
          <a:p>
            <a:pPr xmlns:a="http://schemas.openxmlformats.org/drawingml/2006/main" marL="0" indent="0">
              <a:buNone/>
              <a:bidi/>
            </a:pPr>
            <a:r xmlns:a="http://schemas.openxmlformats.org/drawingml/2006/main">
              <a:rPr lang="ar" sz="4800" dirty="0">
                <a:latin typeface="Times New Roman" pitchFamily="18" charset="0"/>
                <a:cs typeface="Times New Roman" pitchFamily="18" charset="0"/>
              </a:rPr>
              <a:t> الحمى،</a:t>
            </a:r>
          </a:p>
          <a:p>
            <a:pPr xmlns:a="http://schemas.openxmlformats.org/drawingml/2006/main" marL="0" indent="0">
              <a:buNone/>
              <a:bidi/>
            </a:pPr>
            <a:r xmlns:a="http://schemas.openxmlformats.org/drawingml/2006/main">
              <a:rPr lang="ar" sz="4800" dirty="0">
                <a:latin typeface="Times New Roman" pitchFamily="18" charset="0"/>
                <a:cs typeface="Times New Roman" pitchFamily="18" charset="0"/>
              </a:rPr>
              <a:t> عسر التبول،</a:t>
            </a:r>
          </a:p>
          <a:p>
            <a:pPr xmlns:a="http://schemas.openxmlformats.org/drawingml/2006/main" marL="0" indent="0">
              <a:buNone/>
              <a:bidi/>
            </a:pPr>
            <a:r xmlns:a="http://schemas.openxmlformats.org/drawingml/2006/main">
              <a:rPr lang="ar" sz="4800" dirty="0">
                <a:latin typeface="Times New Roman" pitchFamily="18" charset="0"/>
                <a:cs typeface="Times New Roman" pitchFamily="18" charset="0"/>
              </a:rPr>
              <a:t> كثرة التبول،</a:t>
            </a:r>
          </a:p>
          <a:p>
            <a:pPr xmlns:a="http://schemas.openxmlformats.org/drawingml/2006/main" marL="0" indent="0">
              <a:buNone/>
              <a:bidi/>
            </a:pPr>
            <a:r xmlns:a="http://schemas.openxmlformats.org/drawingml/2006/main">
              <a:rPr lang="ar" sz="4800" dirty="0">
                <a:latin typeface="Times New Roman" pitchFamily="18" charset="0"/>
                <a:cs typeface="Times New Roman" pitchFamily="18" charset="0"/>
              </a:rPr>
              <a:t> البول ذو الرائحة الكريهة</a:t>
            </a:r>
          </a:p>
          <a:p>
            <a:pPr marL="0" indent="0">
              <a:buNone/>
            </a:pPr>
            <a:endParaRPr lang="en-US" sz="48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8F82DEA-1FCF-47B7-A8F0-360950023D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0640" y="2504049"/>
            <a:ext cx="7071360" cy="4353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622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417638"/>
          </a:xfrm>
        </p:spPr>
        <p:txBody>
          <a:bodyPr>
            <a:noAutofit/>
          </a:bodyPr>
          <a:lstStyle/>
          <a:p>
            <a:pPr xmlns:a="http://schemas.openxmlformats.org/drawingml/2006/main" algn="ctr">
              <a:bidi/>
            </a:pPr>
            <a:br xmlns:a="http://schemas.openxmlformats.org/drawingml/2006/main">
              <a:rPr lang="en-US" sz="4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 xmlns:a="http://schemas.openxmlformats.org/drawingml/2006/main">
              <a:rPr lang="ar" sz="4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علاج </a:t>
            </a:r>
            <a:r xmlns:a="http://schemas.openxmlformats.org/drawingml/2006/main">
              <a:rPr lang="ar" sz="4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الارتجاع المثاني </a:t>
            </a:r>
            <a:br xmlns:a="http://schemas.openxmlformats.org/drawingml/2006/main">
              <a:rPr lang="en-US" sz="4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xmlns:a="http://schemas.openxmlformats.org/drawingml/2006/main" lang="en-US" sz="4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  <a:r xmlns:a="http://schemas.openxmlformats.org/drawingml/2006/main">
              <a:rPr lang="ar" sz="4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الحالبي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12192000" cy="5257800"/>
          </a:xfrm>
        </p:spPr>
        <p:txBody>
          <a:bodyPr>
            <a:normAutofit/>
          </a:bodyPr>
          <a:lstStyle/>
          <a:p>
            <a:pPr xmlns:a="http://schemas.openxmlformats.org/drawingml/2006/main" marL="0" indent="0">
              <a:buNone/>
              <a:bidi/>
            </a:pPr>
            <a:r xmlns:a="http://schemas.openxmlformats.org/drawingml/2006/main">
              <a:rPr lang="ar" sz="3600" dirty="0">
                <a:latin typeface="Times New Roman" pitchFamily="18" charset="0"/>
                <a:cs typeface="Times New Roman" pitchFamily="18" charset="0"/>
              </a:rPr>
              <a:t> الوقاية من عدوى المسالك البولية</a:t>
            </a:r>
          </a:p>
          <a:p>
            <a:pPr xmlns:a="http://schemas.openxmlformats.org/drawingml/2006/main" marL="0" indent="0">
              <a:buNone/>
              <a:bidi/>
            </a:pPr>
            <a:r xmlns:a="http://schemas.openxmlformats.org/drawingml/2006/main">
              <a:rPr lang="ar" sz="3600" dirty="0">
                <a:latin typeface="Times New Roman" pitchFamily="18" charset="0"/>
                <a:cs typeface="Times New Roman" pitchFamily="18" charset="0"/>
              </a:rPr>
              <a:t> نظافة </a:t>
            </a:r>
            <a:r xmlns:a="http://schemas.openxmlformats.org/drawingml/2006/main">
              <a:rPr lang="ar" sz="3600" dirty="0" err="1">
                <a:latin typeface="Times New Roman" pitchFamily="18" charset="0"/>
                <a:cs typeface="Times New Roman" pitchFamily="18" charset="0"/>
              </a:rPr>
              <a:t>العجان </a:t>
            </a:r>
            <a:r xmlns:a="http://schemas.openxmlformats.org/drawingml/2006/main">
              <a:rPr lang="ar" sz="3600" dirty="0">
                <a:latin typeface="Times New Roman" pitchFamily="18" charset="0"/>
                <a:cs typeface="Times New Roman" pitchFamily="18" charset="0"/>
              </a:rPr>
              <a:t>: امسحي من الأمام إلى الخلف.</a:t>
            </a:r>
          </a:p>
          <a:p>
            <a:pPr xmlns:a="http://schemas.openxmlformats.org/drawingml/2006/main" marL="0" indent="0">
              <a:buNone/>
              <a:bidi/>
            </a:pPr>
            <a:r xmlns:a="http://schemas.openxmlformats.org/drawingml/2006/main">
              <a:rPr lang="ar" sz="3600" dirty="0">
                <a:latin typeface="Times New Roman" pitchFamily="18" charset="0"/>
                <a:cs typeface="Times New Roman" pitchFamily="18" charset="0"/>
              </a:rPr>
              <a:t> تجنب الملابس الضيقة</a:t>
            </a:r>
          </a:p>
          <a:p>
            <a:pPr xmlns:a="http://schemas.openxmlformats.org/drawingml/2006/main" marL="0" indent="0">
              <a:buNone/>
              <a:bidi/>
            </a:pPr>
            <a:r xmlns:a="http://schemas.openxmlformats.org/drawingml/2006/main">
              <a:rPr lang="ar" sz="3600" dirty="0">
                <a:latin typeface="Times New Roman" pitchFamily="18" charset="0"/>
                <a:cs typeface="Times New Roman" pitchFamily="18" charset="0"/>
              </a:rPr>
              <a:t> ارتدي ملابس داخلية قطنية</a:t>
            </a:r>
          </a:p>
          <a:p>
            <a:pPr xmlns:a="http://schemas.openxmlformats.org/drawingml/2006/main" marL="0" indent="0">
              <a:buNone/>
              <a:bidi/>
            </a:pPr>
            <a:r xmlns:a="http://schemas.openxmlformats.org/drawingml/2006/main">
              <a:rPr lang="ar" sz="3600" dirty="0">
                <a:latin typeface="Times New Roman" pitchFamily="18" charset="0"/>
                <a:cs typeface="Times New Roman" pitchFamily="18" charset="0"/>
              </a:rPr>
              <a:t> تجنب حبس البول</a:t>
            </a:r>
          </a:p>
          <a:p>
            <a:pPr xmlns:a="http://schemas.openxmlformats.org/drawingml/2006/main" marL="0" indent="0">
              <a:buNone/>
              <a:bidi/>
            </a:pPr>
            <a:r xmlns:a="http://schemas.openxmlformats.org/drawingml/2006/main">
              <a:rPr lang="ar" sz="3600" dirty="0">
                <a:latin typeface="Times New Roman" pitchFamily="18" charset="0"/>
                <a:cs typeface="Times New Roman" pitchFamily="18" charset="0"/>
              </a:rPr>
              <a:t> تشجيع تناول كميات كبيرة من السوائل</a:t>
            </a:r>
          </a:p>
          <a:p>
            <a:pPr xmlns:a="http://schemas.openxmlformats.org/drawingml/2006/main" marL="0" indent="0">
              <a:buNone/>
              <a:bidi/>
            </a:pPr>
            <a:r xmlns:a="http://schemas.openxmlformats.org/drawingml/2006/main">
              <a:rPr lang="ar" sz="3600" dirty="0">
                <a:latin typeface="Times New Roman" pitchFamily="18" charset="0"/>
                <a:cs typeface="Times New Roman" pitchFamily="18" charset="0"/>
              </a:rPr>
              <a:t> مضاد حيوي</a:t>
            </a:r>
          </a:p>
          <a:p>
            <a:pPr xmlns:a="http://schemas.openxmlformats.org/drawingml/2006/main" marL="0" indent="0">
              <a:buNone/>
              <a:bidi/>
            </a:pPr>
            <a:r xmlns:a="http://schemas.openxmlformats.org/drawingml/2006/main">
              <a:rPr lang="ar" sz="3600" dirty="0">
                <a:latin typeface="Times New Roman" pitchFamily="18" charset="0"/>
                <a:cs typeface="Times New Roman" pitchFamily="18" charset="0"/>
              </a:rPr>
              <a:t> الجراحية</a:t>
            </a:r>
          </a:p>
          <a:p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45085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417638"/>
          </a:xfrm>
        </p:spPr>
        <p:txBody>
          <a:bodyPr>
            <a:noAutofit/>
          </a:bodyPr>
          <a:lstStyle/>
          <a:p>
            <a:pPr xmlns:a="http://schemas.openxmlformats.org/drawingml/2006/main" algn="ctr">
              <a:bidi/>
            </a:pPr>
            <a:br xmlns:a="http://schemas.openxmlformats.org/drawingml/2006/main"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 xmlns:a="http://schemas.openxmlformats.org/drawingml/2006/main">
              <a:rPr lang="ar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3) الأطفال الذين يعانون من التهاب المسالك البولية</a:t>
            </a:r>
            <a:br xmlns:a="http://schemas.openxmlformats.org/drawingml/2006/main"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xmlns:a="http://schemas.openxmlformats.org/drawingml/2006/main" lang="en-US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12192000" cy="5257800"/>
          </a:xfrm>
        </p:spPr>
        <p:txBody>
          <a:bodyPr>
            <a:normAutofit/>
          </a:bodyPr>
          <a:lstStyle/>
          <a:p>
            <a:pPr xmlns:a="http://schemas.openxmlformats.org/drawingml/2006/main" marL="0" indent="0">
              <a:lnSpc>
                <a:spcPct val="110000"/>
              </a:lnSpc>
              <a:buNone/>
              <a:bidi/>
            </a:pPr>
            <a:r xmlns:a="http://schemas.openxmlformats.org/drawingml/2006/main">
              <a:rPr lang="ar" sz="4400" dirty="0">
                <a:latin typeface="Times New Roman" pitchFamily="18" charset="0"/>
                <a:cs typeface="Times New Roman" pitchFamily="18" charset="0"/>
              </a:rPr>
              <a:t>التهاب المسالك البولية هو عدوى بكتيرية تصيب المسالك البولية.</a:t>
            </a:r>
          </a:p>
          <a:p>
            <a:pPr xmlns:a="http://schemas.openxmlformats.org/drawingml/2006/main" marL="0" indent="0">
              <a:lnSpc>
                <a:spcPct val="110000"/>
              </a:lnSpc>
              <a:buNone/>
              <a:bidi/>
            </a:pPr>
            <a:r xmlns:a="http://schemas.openxmlformats.org/drawingml/2006/main">
              <a:rPr lang="ar" sz="4400" dirty="0">
                <a:latin typeface="Times New Roman" pitchFamily="18" charset="0"/>
                <a:cs typeface="Times New Roman" pitchFamily="18" charset="0"/>
              </a:rPr>
              <a:t>تعد التهابات المسالك البولية شائعة عند الأطفال لأسباب تشريحية وصحية.</a:t>
            </a:r>
          </a:p>
          <a:p>
            <a:pPr xmlns:a="http://schemas.openxmlformats.org/drawingml/2006/main" marL="0" indent="0">
              <a:lnSpc>
                <a:spcPct val="110000"/>
              </a:lnSpc>
              <a:buNone/>
              <a:bidi/>
            </a:pPr>
            <a:r xmlns:a="http://schemas.openxmlformats.org/drawingml/2006/main">
              <a:rPr lang="ar" sz="4400" dirty="0">
                <a:latin typeface="Times New Roman" pitchFamily="18" charset="0"/>
                <a:cs typeface="Times New Roman" pitchFamily="18" charset="0"/>
              </a:rPr>
              <a:t>يؤثر التهاب المسالك البولية على جميع الفئات العمرية.</a:t>
            </a:r>
          </a:p>
          <a:p>
            <a:pPr xmlns:a="http://schemas.openxmlformats.org/drawingml/2006/main" marL="0" indent="0">
              <a:lnSpc>
                <a:spcPct val="110000"/>
              </a:lnSpc>
              <a:buNone/>
              <a:bidi/>
            </a:pPr>
            <a:r xmlns:a="http://schemas.openxmlformats.org/drawingml/2006/main">
              <a:rPr lang="ar" sz="4400" dirty="0">
                <a:latin typeface="Times New Roman" pitchFamily="18" charset="0"/>
                <a:cs typeface="Times New Roman" pitchFamily="18" charset="0"/>
              </a:rPr>
              <a:t>يسود الذكور في فترة الولادة، وبعد هذا العمر تهيمن الإناث</a:t>
            </a:r>
          </a:p>
          <a:p>
            <a:pPr marL="0" indent="0">
              <a:buNone/>
            </a:pP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87643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417638"/>
          </a:xfrm>
        </p:spPr>
        <p:txBody>
          <a:bodyPr>
            <a:noAutofit/>
          </a:bodyPr>
          <a:lstStyle/>
          <a:p>
            <a:pPr xmlns:a="http://schemas.openxmlformats.org/drawingml/2006/main" algn="ctr">
              <a:bidi/>
            </a:pPr>
            <a:br xmlns:a="http://schemas.openxmlformats.org/drawingml/2006/main"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 xmlns:a="http://schemas.openxmlformats.org/drawingml/2006/main">
              <a:rPr lang="ar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فئات عدوى المسالك البولية الحادة</a:t>
            </a:r>
            <a:br xmlns:a="http://schemas.openxmlformats.org/drawingml/2006/main"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xmlns:a="http://schemas.openxmlformats.org/drawingml/2006/main" lang="en-US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4745" y="1600200"/>
            <a:ext cx="11437033" cy="5257800"/>
          </a:xfrm>
        </p:spPr>
        <p:txBody>
          <a:bodyPr>
            <a:normAutofit/>
          </a:bodyPr>
          <a:lstStyle/>
          <a:p>
            <a:pPr xmlns:a="http://schemas.openxmlformats.org/drawingml/2006/main" marL="0" indent="0" algn="ctr">
              <a:buNone/>
              <a:bidi/>
            </a:pPr>
            <a:r xmlns:a="http://schemas.openxmlformats.org/drawingml/2006/main">
              <a:rPr lang="ar" sz="6000" dirty="0">
                <a:latin typeface="Times New Roman" pitchFamily="18" charset="0"/>
                <a:cs typeface="Times New Roman" pitchFamily="18" charset="0"/>
              </a:rPr>
              <a:t>أ. عدوى الجهاز السفلي: التهاب مجرى البول والتهاب المثانة.</a:t>
            </a:r>
          </a:p>
          <a:p>
            <a:pPr xmlns:a="http://schemas.openxmlformats.org/drawingml/2006/main" marL="0" indent="0" algn="ctr">
              <a:buNone/>
              <a:bidi/>
            </a:pPr>
            <a:r xmlns:a="http://schemas.openxmlformats.org/drawingml/2006/main">
              <a:rPr lang="ar" sz="6000" dirty="0">
                <a:latin typeface="Times New Roman" pitchFamily="18" charset="0"/>
                <a:cs typeface="Times New Roman" pitchFamily="18" charset="0"/>
              </a:rPr>
              <a:t>ب. عدوى الجهاز العلوي: التهاب الحويضة والكلية الحاد، التهاب البروستاتا</a:t>
            </a:r>
          </a:p>
        </p:txBody>
      </p:sp>
    </p:spTree>
    <p:extLst>
      <p:ext uri="{BB962C8B-B14F-4D97-AF65-F5344CB8AC3E}">
        <p14:creationId xmlns:p14="http://schemas.microsoft.com/office/powerpoint/2010/main" val="40695616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4893</TotalTime>
  <Words>1197</Words>
  <Application>Microsoft Office PowerPoint</Application>
  <PresentationFormat>Widescreen</PresentationFormat>
  <Paragraphs>161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Algerian</vt:lpstr>
      <vt:lpstr>Arial</vt:lpstr>
      <vt:lpstr>Calibri</vt:lpstr>
      <vt:lpstr>Calibri Light</vt:lpstr>
      <vt:lpstr>Times</vt:lpstr>
      <vt:lpstr>Times New Roman</vt:lpstr>
      <vt:lpstr>Wingdings</vt:lpstr>
      <vt:lpstr>Office Theme</vt:lpstr>
      <vt:lpstr>PowerPoint Presentation</vt:lpstr>
      <vt:lpstr> 1) Children with Hypospadias: </vt:lpstr>
      <vt:lpstr> Risk Factors and Causes of Hypospadias </vt:lpstr>
      <vt:lpstr>  Management of Hypospadias:  </vt:lpstr>
      <vt:lpstr> 2) Children with Vesico-ureteral Reflux (VUR) </vt:lpstr>
      <vt:lpstr> Signs and Symptoms of Vesicoureteral Reflux </vt:lpstr>
      <vt:lpstr> Treatment of Vesicoureteral Reflux  </vt:lpstr>
      <vt:lpstr> 3) Children with URINARY TRACT INFECTION (UTI) </vt:lpstr>
      <vt:lpstr> Categories of Acute Urinary Tract Infection  </vt:lpstr>
      <vt:lpstr> Acute Urinary Tract Infection  </vt:lpstr>
      <vt:lpstr>Symptoms and Signs of UTI </vt:lpstr>
      <vt:lpstr> Investigations of UTI  </vt:lpstr>
      <vt:lpstr> Treatment of UTI </vt:lpstr>
      <vt:lpstr> 4) Children with GLOMERULONEPHRITIS (GN) </vt:lpstr>
      <vt:lpstr> Signs and Symptoms of Glomerulonephritis  </vt:lpstr>
      <vt:lpstr> Investigations of Glomerulonephritis  </vt:lpstr>
      <vt:lpstr> Management: of Glomerulonephritis </vt:lpstr>
      <vt:lpstr> Complications of Glomerulonephritis </vt:lpstr>
      <vt:lpstr> 5) Children with NEPHROTIC SYNDROME </vt:lpstr>
      <vt:lpstr> Clinical Manifestation of Nephrotic Syndrome </vt:lpstr>
      <vt:lpstr> Classification of Nephrotic Syndrome  </vt:lpstr>
      <vt:lpstr> Investigation of Nephrotic Syndrome </vt:lpstr>
      <vt:lpstr> Investigation of Nephrotic Syndrome </vt:lpstr>
      <vt:lpstr> Management of Nephrotic Syndrome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n.shawish</dc:creator>
  <cp:lastModifiedBy>n.shawish</cp:lastModifiedBy>
  <cp:revision>186</cp:revision>
  <dcterms:created xsi:type="dcterms:W3CDTF">2022-10-24T04:41:32Z</dcterms:created>
  <dcterms:modified xsi:type="dcterms:W3CDTF">2023-12-26T07:47:05Z</dcterms:modified>
</cp:coreProperties>
</file>