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447" r:id="rId2"/>
    <p:sldId id="1384" r:id="rId3"/>
    <p:sldId id="1386" r:id="rId4"/>
    <p:sldId id="1389" r:id="rId5"/>
    <p:sldId id="1391" r:id="rId6"/>
    <p:sldId id="1392" r:id="rId7"/>
    <p:sldId id="1395" r:id="rId8"/>
    <p:sldId id="1397" r:id="rId9"/>
    <p:sldId id="1399" r:id="rId10"/>
    <p:sldId id="1400" r:id="rId11"/>
    <p:sldId id="1403" r:id="rId12"/>
    <p:sldId id="1405" r:id="rId13"/>
    <p:sldId id="1407" r:id="rId14"/>
    <p:sldId id="1409" r:id="rId15"/>
    <p:sldId id="1410" r:id="rId16"/>
    <p:sldId id="1411" r:id="rId17"/>
    <p:sldId id="1412" r:id="rId18"/>
    <p:sldId id="1413" r:id="rId19"/>
    <p:sldId id="1415" r:id="rId20"/>
    <p:sldId id="1418" r:id="rId21"/>
    <p:sldId id="1421" r:id="rId22"/>
    <p:sldId id="1422" r:id="rId23"/>
    <p:sldId id="1423" r:id="rId24"/>
    <p:sldId id="1424" r:id="rId25"/>
    <p:sldId id="1427" r:id="rId26"/>
    <p:sldId id="1428" r:id="rId27"/>
    <p:sldId id="1429" r:id="rId28"/>
    <p:sldId id="1433" r:id="rId29"/>
    <p:sldId id="1434" r:id="rId30"/>
    <p:sldId id="1436" r:id="rId31"/>
    <p:sldId id="395" r:id="rId32"/>
    <p:sldId id="1439" r:id="rId33"/>
    <p:sldId id="1440" r:id="rId34"/>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291" autoAdjust="0"/>
  </p:normalViewPr>
  <p:slideViewPr>
    <p:cSldViewPr snapToGrid="0">
      <p:cViewPr varScale="1">
        <p:scale>
          <a:sx n="72" d="100"/>
          <a:sy n="72" d="100"/>
        </p:scale>
        <p:origin x="636" y="96"/>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0"/>
            <a:ext cx="8123584" cy="6758609"/>
          </a:xfrm>
          <a:prstGeom prst="rect">
            <a:avLst/>
          </a:prstGeom>
        </p:spPr>
        <p:txBody>
          <a:bodyPr vert="horz" lIns="68580" tIns="34290" rIns="68580" bIns="34290" rtlCol="0" anchor="ctr">
            <a:normAutofit fontScale="62500" lnSpcReduction="20000"/>
          </a:bodyPr>
          <a:lstStyle/>
          <a:p>
            <a:pPr xmlns:a="http://schemas.openxmlformats.org/drawingml/2006/main" algn="ctr">
              <a:spcBef>
                <a:spcPct val="0"/>
              </a:spcBef>
              <a:defRPr/>
              <a:bidi/>
            </a:pPr>
            <a:r xmlns:a="http://schemas.openxmlformats.org/drawingml/2006/main">
              <a:rPr lang="ar" sz="10300" b="1" dirty="0">
                <a:solidFill>
                  <a:srgbClr val="C00000"/>
                </a:solidFill>
                <a:latin typeface="Times" panose="02020603050405020304" pitchFamily="18" charset="0"/>
                <a:ea typeface="+mj-ea"/>
                <a:cs typeface="Times" panose="02020603050405020304" pitchFamily="18" charset="0"/>
              </a:rPr>
              <a:t>طب الأطفال</a:t>
            </a:r>
          </a:p>
          <a:p>
            <a:pPr xmlns:a="http://schemas.openxmlformats.org/drawingml/2006/main" algn="ctr">
              <a:spcBef>
                <a:spcPct val="0"/>
              </a:spcBef>
              <a:defRPr/>
              <a:bidi/>
            </a:pPr>
            <a:r xmlns:a="http://schemas.openxmlformats.org/drawingml/2006/main">
              <a:rPr lang="ar" sz="10300" b="1" dirty="0">
                <a:solidFill>
                  <a:srgbClr val="C00000"/>
                </a:solidFill>
                <a:latin typeface="Times" panose="02020603050405020304" pitchFamily="18" charset="0"/>
                <a:ea typeface="+mj-ea"/>
                <a:cs typeface="Times" panose="02020603050405020304" pitchFamily="18" charset="0"/>
              </a:rPr>
              <a:t>والتمريض حديثي الولادة</a:t>
            </a:r>
          </a:p>
          <a:p>
            <a:pPr xmlns:a="http://schemas.openxmlformats.org/drawingml/2006/main" algn="ctr">
              <a:spcBef>
                <a:spcPct val="0"/>
              </a:spcBef>
              <a:defRPr/>
              <a:bidi/>
            </a:pPr>
            <a:r xmlns:a="http://schemas.openxmlformats.org/drawingml/2006/main">
              <a:rPr lang="ar" sz="10300" b="1">
                <a:solidFill>
                  <a:srgbClr val="C00000"/>
                </a:solidFill>
                <a:latin typeface="Times" panose="02020603050405020304" pitchFamily="18" charset="0"/>
                <a:ea typeface="Times New Roman" panose="02020603050405020304" pitchFamily="18" charset="0"/>
                <a:cs typeface="Times" panose="02020603050405020304" pitchFamily="18" charset="0"/>
              </a:rPr>
              <a:t>الوحدة 15 </a:t>
            </a:r>
            <a:br xmlns:a="http://schemas.openxmlformats.org/drawingml/2006/main">
              <a:rPr lang="en-US" sz="103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xmlns:a="http://schemas.openxmlformats.org/drawingml/2006/main">
              <a:rPr lang="ar" sz="10300" b="1" dirty="0">
                <a:solidFill>
                  <a:srgbClr val="C00000"/>
                </a:solidFill>
                <a:latin typeface="Times" panose="02020603050405020304" pitchFamily="18" charset="0"/>
                <a:ea typeface="Times New Roman" panose="02020603050405020304" pitchFamily="18" charset="0"/>
                <a:cs typeface="Times" panose="02020603050405020304" pitchFamily="18" charset="0"/>
              </a:rPr>
              <a:t>الأطفال الذين يعانون من حالات صحية مزمنة</a:t>
            </a:r>
            <a:endParaRPr xmlns:a="http://schemas.openxmlformats.org/drawingml/2006/main"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endParaRP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209039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12046226" cy="1007165"/>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1) الأطفال المصابون بسرطان الدم</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3" y="1245704"/>
            <a:ext cx="12046225" cy="5612296"/>
          </a:xfrm>
        </p:spPr>
        <p:txBody>
          <a:bodyPr>
            <a:normAutofit fontScale="77500" lnSpcReduction="20000"/>
          </a:bodyPr>
          <a:lstStyle/>
          <a:p>
            <a:pPr xmlns:a="http://schemas.openxmlformats.org/drawingml/2006/main" algn="justLow">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هو سرطان يصيب الأنسجة المكونة للدم، بما في ذلك نخاع العظم والجهاز الليمفاوي، ويصيب خلايا الدم البيضاء.</a:t>
            </a:r>
          </a:p>
          <a:p>
            <a:pPr xmlns:a="http://schemas.openxmlformats.org/drawingml/2006/main" algn="justLow">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تنمو خلايا الدم البيضاء بشكل طبيعي وتنقسم بطريقة منظمة، حسب احتياجات الجسم.</a:t>
            </a:r>
          </a:p>
          <a:p>
            <a:pPr xmlns:a="http://schemas.openxmlformats.org/drawingml/2006/main" algn="justLow">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ينتج نخاع العظم خلايا الدم البيضاء </a:t>
            </a:r>
            <a:r xmlns:a="http://schemas.openxmlformats.org/drawingml/2006/main">
              <a:rPr lang="ar" sz="4800" u="sng" dirty="0">
                <a:latin typeface="Times New Roman" pitchFamily="18" charset="0"/>
                <a:cs typeface="Times New Roman" pitchFamily="18" charset="0"/>
              </a:rPr>
              <a:t>غير الناضجة </a:t>
            </a:r>
            <a:r xmlns:a="http://schemas.openxmlformats.org/drawingml/2006/main">
              <a:rPr lang="ar" sz="4800" dirty="0">
                <a:latin typeface="Times New Roman" pitchFamily="18" charset="0"/>
                <a:cs typeface="Times New Roman" pitchFamily="18" charset="0"/>
              </a:rPr>
              <a:t>(الكريات البيضاء)، والتي لا تعمل بشكل صحيح.</a:t>
            </a:r>
          </a:p>
          <a:p>
            <a:pPr xmlns:a="http://schemas.openxmlformats.org/drawingml/2006/main" algn="justLow">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وهو الشكل الأكثر شيوعاً من السرطان لدى الأطفال دون سن 15 عاماً.</a:t>
            </a:r>
          </a:p>
          <a:p>
            <a:pPr algn="justLow">
              <a:lnSpc>
                <a:spcPct val="120000"/>
              </a:lnSpc>
              <a:buFont typeface="Wingdings" pitchFamily="2" charset="2"/>
              <a:buChar char="§"/>
            </a:pPr>
            <a:endParaRPr lang="en-GB" sz="4800" dirty="0">
              <a:latin typeface="Times New Roman" pitchFamily="18" charset="0"/>
              <a:cs typeface="Times New Roman" pitchFamily="18" charset="0"/>
            </a:endParaRPr>
          </a:p>
        </p:txBody>
      </p:sp>
    </p:spTree>
    <p:extLst>
      <p:ext uri="{BB962C8B-B14F-4D97-AF65-F5344CB8AC3E}">
        <p14:creationId xmlns:p14="http://schemas.microsoft.com/office/powerpoint/2010/main" val="351656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ctr">
              <a:bidi/>
            </a:pPr>
            <a:br xmlns:a="http://schemas.openxmlformats.org/drawingml/2006/main">
              <a:rPr lang="en-GB" sz="3200" dirty="0">
                <a:solidFill>
                  <a:srgbClr val="C00000"/>
                </a:solidFill>
                <a:latin typeface="Times New Roman" pitchFamily="18" charset="0"/>
                <a:cs typeface="Times New Roman" pitchFamily="18" charset="0"/>
              </a:rPr>
            </a:br>
            <a:br xmlns:a="http://schemas.openxmlformats.org/drawingml/2006/main">
              <a:rPr lang="en-GB" sz="3200" dirty="0">
                <a:solidFill>
                  <a:srgbClr val="C00000"/>
                </a:solidFill>
                <a:latin typeface="Times New Roman" pitchFamily="18" charset="0"/>
                <a:cs typeface="Times New Roman" pitchFamily="18" charset="0"/>
              </a:rPr>
            </a:br>
            <a:r xmlns:a="http://schemas.openxmlformats.org/drawingml/2006/main">
              <a:rPr lang="ar" sz="3600" b="1" dirty="0">
                <a:solidFill>
                  <a:srgbClr val="C00000"/>
                </a:solidFill>
                <a:latin typeface="Times New Roman" pitchFamily="18" charset="0"/>
                <a:cs typeface="Times New Roman" pitchFamily="18" charset="0"/>
              </a:rPr>
              <a:t>تصنيف </a:t>
            </a:r>
            <a:r xmlns:a="http://schemas.openxmlformats.org/drawingml/2006/main">
              <a:rPr lang="ar" sz="3600" b="1" dirty="0" err="1">
                <a:solidFill>
                  <a:srgbClr val="C00000"/>
                </a:solidFill>
                <a:latin typeface="Times New Roman" pitchFamily="18" charset="0"/>
                <a:cs typeface="Times New Roman" pitchFamily="18" charset="0"/>
              </a:rPr>
              <a:t>سرطان الدم </a:t>
            </a:r>
            <a:r xmlns:a="http://schemas.openxmlformats.org/drawingml/2006/main">
              <a:rPr lang="ar" sz="3600" b="1" dirty="0">
                <a:solidFill>
                  <a:srgbClr val="C00000"/>
                </a:solidFill>
                <a:latin typeface="Times New Roman" pitchFamily="18" charset="0"/>
                <a:cs typeface="Times New Roman" pitchFamily="18" charset="0"/>
              </a:rPr>
              <a:t>حسب سرعة تطور المرض:</a:t>
            </a:r>
            <a:br xmlns:a="http://schemas.openxmlformats.org/drawingml/2006/main">
              <a:rPr lang="en-GB" sz="3600" b="1" dirty="0">
                <a:solidFill>
                  <a:srgbClr val="C00000"/>
                </a:solidFill>
                <a:latin typeface="Times New Roman" pitchFamily="18" charset="0"/>
                <a:cs typeface="Times New Roman" pitchFamily="18" charset="0"/>
              </a:rPr>
            </a:br>
            <a:endParaRPr xmlns:a="http://schemas.openxmlformats.org/drawingml/2006/main" lang="en-GB"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11965"/>
            <a:ext cx="12192000" cy="5546035"/>
          </a:xfrm>
        </p:spPr>
        <p:txBody>
          <a:bodyPr>
            <a:normAutofit fontScale="77500" lnSpcReduction="20000"/>
          </a:bodyPr>
          <a:lstStyle/>
          <a:p>
            <a:pPr xmlns:a="http://schemas.openxmlformats.org/drawingml/2006/main" marL="0" indent="0" algn="justLow">
              <a:lnSpc>
                <a:spcPct val="120000"/>
              </a:lnSpc>
              <a:buNone/>
              <a:bidi/>
            </a:pPr>
            <a:r xmlns:a="http://schemas.openxmlformats.org/drawingml/2006/main">
              <a:rPr lang="ar" sz="3500" b="1" dirty="0">
                <a:latin typeface="Times New Roman" pitchFamily="18" charset="0"/>
                <a:cs typeface="Times New Roman" pitchFamily="18" charset="0"/>
              </a:rPr>
              <a:t>أ. سرطان الدم الحاد</a:t>
            </a:r>
          </a:p>
          <a:p>
            <a:pPr xmlns:a="http://schemas.openxmlformats.org/drawingml/2006/main" marL="0" indent="0" algn="justLow">
              <a:lnSpc>
                <a:spcPct val="120000"/>
              </a:lnSpc>
              <a:buNone/>
              <a:bidi/>
            </a:pPr>
            <a:r xmlns:a="http://schemas.openxmlformats.org/drawingml/2006/main">
              <a:rPr lang="ar" sz="3500" dirty="0">
                <a:latin typeface="Times New Roman" pitchFamily="18" charset="0"/>
                <a:cs typeface="Times New Roman" pitchFamily="18" charset="0"/>
              </a:rPr>
              <a:t>خلايا الدم غير ناضجة (خلايا انفجارية). وهي لا تعمل بشكل طبيعي، وتتكاثر بسرعة، لذا يتفاقم المرض بسرعة.</a:t>
            </a:r>
          </a:p>
          <a:p>
            <a:pPr xmlns:a="http://schemas.openxmlformats.org/drawingml/2006/main" marL="0" indent="0" algn="justLow">
              <a:lnSpc>
                <a:spcPct val="120000"/>
              </a:lnSpc>
              <a:buNone/>
              <a:bidi/>
            </a:pPr>
            <a:r xmlns:a="http://schemas.openxmlformats.org/drawingml/2006/main">
              <a:rPr lang="ar" sz="3500" dirty="0">
                <a:latin typeface="Times New Roman" pitchFamily="18" charset="0"/>
                <a:cs typeface="Times New Roman" pitchFamily="18" charset="0"/>
              </a:rPr>
              <a:t>تتطلب سرطان الدم الحاد علاجًا قويًا وفي الوقت المناسب.</a:t>
            </a:r>
          </a:p>
          <a:p>
            <a:pPr xmlns:a="http://schemas.openxmlformats.org/drawingml/2006/main" marL="0" indent="0" algn="justLow">
              <a:lnSpc>
                <a:spcPct val="120000"/>
              </a:lnSpc>
              <a:buNone/>
              <a:bidi/>
            </a:pPr>
            <a:r xmlns:a="http://schemas.openxmlformats.org/drawingml/2006/main">
              <a:rPr lang="ar" sz="3500" b="1" dirty="0">
                <a:latin typeface="Times New Roman" pitchFamily="18" charset="0"/>
                <a:cs typeface="Times New Roman" pitchFamily="18" charset="0"/>
              </a:rPr>
              <a:t>ب. سرطان الدم المزمن</a:t>
            </a:r>
          </a:p>
          <a:p>
            <a:pPr xmlns:a="http://schemas.openxmlformats.org/drawingml/2006/main" marL="0" indent="0" algn="justLow">
              <a:lnSpc>
                <a:spcPct val="120000"/>
              </a:lnSpc>
              <a:buNone/>
              <a:bidi/>
            </a:pPr>
            <a:r xmlns:a="http://schemas.openxmlformats.org/drawingml/2006/main">
              <a:rPr lang="ar" sz="3500" dirty="0">
                <a:latin typeface="Times New Roman" pitchFamily="18" charset="0"/>
                <a:cs typeface="Times New Roman" pitchFamily="18" charset="0"/>
              </a:rPr>
              <a:t>قد ينتج عددًا كبيرًا جدًا من الخلايا أو عددًا قليلًا جدًا من الخلايا</a:t>
            </a:r>
          </a:p>
          <a:p>
            <a:pPr xmlns:a="http://schemas.openxmlformats.org/drawingml/2006/main" marL="0" indent="0" algn="justLow">
              <a:lnSpc>
                <a:spcPct val="120000"/>
              </a:lnSpc>
              <a:buNone/>
              <a:bidi/>
            </a:pPr>
            <a:r xmlns:a="http://schemas.openxmlformats.org/drawingml/2006/main">
              <a:rPr lang="ar" sz="3500" dirty="0">
                <a:latin typeface="Times New Roman" pitchFamily="18" charset="0"/>
                <a:cs typeface="Times New Roman" pitchFamily="18" charset="0"/>
              </a:rPr>
              <a:t>تتضمن اللوكيميا المزمنة خلايا دم أكثر نضجًا. تتكاثر هذه الخلايا الدموية أو تتراكم بشكل أبطأ ويمكنها أن تعمل بشكل طبيعي لفترة من الوقت.</a:t>
            </a:r>
          </a:p>
          <a:p>
            <a:pPr xmlns:a="http://schemas.openxmlformats.org/drawingml/2006/main" marL="0" indent="0" algn="justLow">
              <a:lnSpc>
                <a:spcPct val="120000"/>
              </a:lnSpc>
              <a:buNone/>
              <a:bidi/>
            </a:pPr>
            <a:r xmlns:a="http://schemas.openxmlformats.org/drawingml/2006/main">
              <a:rPr lang="ar" sz="3500" dirty="0">
                <a:latin typeface="Times New Roman" pitchFamily="18" charset="0"/>
                <a:cs typeface="Times New Roman" pitchFamily="18" charset="0"/>
              </a:rPr>
              <a:t>بعض أشكال سرطان الدم المزمن لا تنتج أي أعراض مبكرة في البداية وقد تمر دون أن يتم ملاحظتها أو تشخيصها لسنوات.</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05701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pPr xmlns:a="http://schemas.openxmlformats.org/drawingml/2006/main" algn="ctr">
              <a:lnSpc>
                <a:spcPct val="100000"/>
              </a:lnSpc>
              <a:bidi/>
            </a:pPr>
            <a:r xmlns:a="http://schemas.openxmlformats.org/drawingml/2006/main">
              <a:rPr lang="ar" b="1">
                <a:solidFill>
                  <a:srgbClr val="C00000"/>
                </a:solidFill>
                <a:latin typeface="Times New Roman" pitchFamily="18" charset="0"/>
                <a:cs typeface="Times New Roman" pitchFamily="18" charset="0"/>
              </a:rPr>
              <a:t>تصنيف سرطان الدم حسب نوع خلايا الدم البيضاء المصابة:</a:t>
            </a:r>
            <a:endParaRPr xmlns:a="http://schemas.openxmlformats.org/drawingml/2006/main"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2" y="1417639"/>
            <a:ext cx="12059478" cy="5440362"/>
          </a:xfrm>
        </p:spPr>
        <p:txBody>
          <a:bodyPr>
            <a:normAutofit/>
          </a:bodyPr>
          <a:lstStyle/>
          <a:p>
            <a:pPr xmlns:a="http://schemas.openxmlformats.org/drawingml/2006/main" marL="0" indent="0" algn="justLow">
              <a:lnSpc>
                <a:spcPct val="120000"/>
              </a:lnSpc>
              <a:buNone/>
              <a:bidi/>
            </a:pPr>
            <a:r xmlns:a="http://schemas.openxmlformats.org/drawingml/2006/main">
              <a:rPr lang="ar" sz="4400" b="1" dirty="0">
                <a:latin typeface="Times New Roman" pitchFamily="18" charset="0"/>
                <a:cs typeface="Times New Roman" pitchFamily="18" charset="0"/>
              </a:rPr>
              <a:t>أ </a:t>
            </a:r>
            <a:r xmlns:a="http://schemas.openxmlformats.org/drawingml/2006/main">
              <a:rPr lang="ar" sz="3200" b="1" dirty="0">
                <a:latin typeface="Times New Roman" pitchFamily="18" charset="0"/>
                <a:cs typeface="Times New Roman" pitchFamily="18" charset="0"/>
              </a:rPr>
              <a:t>. سرطان الدم الليمفاوي</a:t>
            </a:r>
          </a:p>
          <a:p>
            <a:pPr xmlns:a="http://schemas.openxmlformats.org/drawingml/2006/main" marL="0" indent="0" algn="justLow">
              <a:lnSpc>
                <a:spcPct val="120000"/>
              </a:lnSpc>
              <a:buNone/>
              <a:bidi/>
            </a:pPr>
            <a:r xmlns:a="http://schemas.openxmlformats.org/drawingml/2006/main">
              <a:rPr lang="ar" sz="3200" dirty="0">
                <a:latin typeface="Times New Roman" pitchFamily="18" charset="0"/>
                <a:cs typeface="Times New Roman" pitchFamily="18" charset="0"/>
              </a:rPr>
              <a:t>يؤثر على الخلايا الليمفاوية (الخلايا الليمفاوية)، التي تشكل الأنسجة الليمفاوية أو اللمفاوية. يشكل النسيج الليمفاوي الجهاز المناعي.</a:t>
            </a:r>
          </a:p>
          <a:p>
            <a:pPr xmlns:a="http://schemas.openxmlformats.org/drawingml/2006/main" marL="0" indent="0" algn="justLow">
              <a:lnSpc>
                <a:spcPct val="120000"/>
              </a:lnSpc>
              <a:buNone/>
              <a:bidi/>
            </a:pPr>
            <a:r xmlns:a="http://schemas.openxmlformats.org/drawingml/2006/main">
              <a:rPr lang="ar" sz="3200" b="1" dirty="0">
                <a:latin typeface="Times New Roman" pitchFamily="18" charset="0"/>
                <a:cs typeface="Times New Roman" pitchFamily="18" charset="0"/>
              </a:rPr>
              <a:t>ب. سرطان الدم النقوي</a:t>
            </a:r>
          </a:p>
          <a:p>
            <a:pPr xmlns:a="http://schemas.openxmlformats.org/drawingml/2006/main" marL="0" indent="0" algn="justLow">
              <a:lnSpc>
                <a:spcPct val="120000"/>
              </a:lnSpc>
              <a:buNone/>
              <a:bidi/>
            </a:pPr>
            <a:r xmlns:a="http://schemas.openxmlformats.org/drawingml/2006/main">
              <a:rPr lang="ar" sz="3200" dirty="0">
                <a:latin typeface="Times New Roman" pitchFamily="18" charset="0"/>
                <a:cs typeface="Times New Roman" pitchFamily="18" charset="0"/>
              </a:rPr>
              <a:t>يؤثر على الخلايا النخاعية التي تنتج خلايا الدم الحمراء وخلايا الدم البيضاء والخلايا المنتجة للصفائح الدموية.</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98120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020417"/>
          </a:xfrm>
        </p:spPr>
        <p:txBody>
          <a:bodyPr>
            <a:noAutofit/>
          </a:bodyPr>
          <a:lstStyle/>
          <a:p>
            <a:br xmlns:a="http://schemas.openxmlformats.org/drawingml/2006/main">
              <a:rPr lang="en-GB"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أنواع سرطان الدم</a:t>
            </a:r>
            <a:br xmlns:a="http://schemas.openxmlformats.org/drawingml/2006/main">
              <a:rPr lang="en-GB" sz="6600" b="1" dirty="0">
                <a:solidFill>
                  <a:srgbClr val="C00000"/>
                </a:solidFill>
                <a:latin typeface="Times New Roman" pitchFamily="18" charset="0"/>
                <a:cs typeface="Times New Roman" pitchFamily="18" charset="0"/>
              </a:rPr>
            </a:br>
            <a:endParaRPr xmlns:a="http://schemas.openxmlformats.org/drawingml/2006/main" lang="en-GB"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020417"/>
            <a:ext cx="11966713" cy="5837583"/>
          </a:xfrm>
        </p:spPr>
        <p:txBody>
          <a:bodyPr>
            <a:normAutofit/>
          </a:bodyPr>
          <a:lstStyle/>
          <a:p>
            <a:pPr xmlns:a="http://schemas.openxmlformats.org/drawingml/2006/main" marL="0" indent="0" algn="justLow">
              <a:lnSpc>
                <a:spcPct val="120000"/>
              </a:lnSpc>
              <a:buNone/>
              <a:bidi/>
            </a:pPr>
            <a:r xmlns:a="http://schemas.openxmlformats.org/drawingml/2006/main">
              <a:rPr lang="ar" sz="3100" b="1" dirty="0">
                <a:latin typeface="Times New Roman" pitchFamily="18" charset="0"/>
                <a:cs typeface="Times New Roman" pitchFamily="18" charset="0"/>
              </a:rPr>
              <a:t>أ. سرطان الدم الليمفاوي الحاد (ALL). </a:t>
            </a:r>
            <a:r xmlns:a="http://schemas.openxmlformats.org/drawingml/2006/main">
              <a:rPr lang="ar" sz="3100" dirty="0">
                <a:latin typeface="Times New Roman" pitchFamily="18" charset="0"/>
                <a:cs typeface="Times New Roman" pitchFamily="18" charset="0"/>
              </a:rPr>
              <a:t>وهو أكثر شيوعًا بين الأطفال الصغار.</a:t>
            </a:r>
          </a:p>
          <a:p>
            <a:pPr xmlns:a="http://schemas.openxmlformats.org/drawingml/2006/main" marL="0" indent="0" algn="justLow">
              <a:lnSpc>
                <a:spcPct val="120000"/>
              </a:lnSpc>
              <a:buNone/>
              <a:bidi/>
            </a:pPr>
            <a:r xmlns:a="http://schemas.openxmlformats.org/drawingml/2006/main">
              <a:rPr lang="ar" sz="3100" b="1" dirty="0">
                <a:latin typeface="Times New Roman" pitchFamily="18" charset="0"/>
                <a:cs typeface="Times New Roman" pitchFamily="18" charset="0"/>
              </a:rPr>
              <a:t>ب. ابيضاض الدم النقوي الحاد (AML). </a:t>
            </a:r>
            <a:r xmlns:a="http://schemas.openxmlformats.org/drawingml/2006/main">
              <a:rPr lang="ar" sz="3100" dirty="0">
                <a:latin typeface="Times New Roman" pitchFamily="18" charset="0"/>
                <a:cs typeface="Times New Roman" pitchFamily="18" charset="0"/>
              </a:rPr>
              <a:t>يحدث هذا المرض عند الأطفال والبالغين، ولكنه أكثر شيوعًا عند البالغين.</a:t>
            </a:r>
          </a:p>
          <a:p>
            <a:pPr xmlns:a="http://schemas.openxmlformats.org/drawingml/2006/main" marL="0" indent="0" algn="justLow">
              <a:lnSpc>
                <a:spcPct val="120000"/>
              </a:lnSpc>
              <a:buNone/>
              <a:bidi/>
            </a:pPr>
            <a:r xmlns:a="http://schemas.openxmlformats.org/drawingml/2006/main">
              <a:rPr lang="ar" sz="3100" b="1" dirty="0">
                <a:latin typeface="Times New Roman" pitchFamily="18" charset="0"/>
                <a:cs typeface="Times New Roman" pitchFamily="18" charset="0"/>
              </a:rPr>
              <a:t>ج. سرطان الدم الليمفاوي المزمن (CLL). </a:t>
            </a:r>
            <a:r xmlns:a="http://schemas.openxmlformats.org/drawingml/2006/main">
              <a:rPr lang="ar" sz="3100" dirty="0">
                <a:latin typeface="Times New Roman" pitchFamily="18" charset="0"/>
                <a:cs typeface="Times New Roman" pitchFamily="18" charset="0"/>
              </a:rPr>
              <a:t>وهو أكثر أنواع السرطان شيوعًا بين البالغين.</a:t>
            </a:r>
          </a:p>
          <a:p>
            <a:pPr xmlns:a="http://schemas.openxmlformats.org/drawingml/2006/main" marL="0" indent="0" algn="justLow">
              <a:lnSpc>
                <a:spcPct val="120000"/>
              </a:lnSpc>
              <a:buNone/>
              <a:bidi/>
            </a:pPr>
            <a:r xmlns:a="http://schemas.openxmlformats.org/drawingml/2006/main">
              <a:rPr lang="ar" sz="3100" b="1" dirty="0">
                <a:latin typeface="Times New Roman" pitchFamily="18" charset="0"/>
                <a:cs typeface="Times New Roman" pitchFamily="18" charset="0"/>
              </a:rPr>
              <a:t>د. سرطان الدم النقوي المزمن (CML). </a:t>
            </a:r>
            <a:r xmlns:a="http://schemas.openxmlformats.org/drawingml/2006/main">
              <a:rPr lang="ar" sz="3100" dirty="0">
                <a:latin typeface="Times New Roman" pitchFamily="18" charset="0"/>
                <a:cs typeface="Times New Roman" pitchFamily="18" charset="0"/>
              </a:rPr>
              <a:t>يصيب البالغين بشكل رئيسي.</a:t>
            </a:r>
          </a:p>
          <a:p>
            <a:pPr xmlns:a="http://schemas.openxmlformats.org/drawingml/2006/main" marL="0" indent="0" algn="justLow">
              <a:lnSpc>
                <a:spcPct val="120000"/>
              </a:lnSpc>
              <a:buNone/>
              <a:bidi/>
            </a:pPr>
            <a:r xmlns:a="http://schemas.openxmlformats.org/drawingml/2006/main">
              <a:rPr lang="ar" sz="3100" dirty="0">
                <a:latin typeface="Times New Roman" pitchFamily="18" charset="0"/>
                <a:cs typeface="Times New Roman" pitchFamily="18" charset="0"/>
              </a:rPr>
              <a:t> قد يعاني الشخص المصاب بسرطان الدم النخاعي المزمن من أعراض قليلة أو معدومة لعدة أشهر أو سنوات قبل الدخول في مرحلة تنمو فيها خلايا </a:t>
            </a:r>
            <a:r xmlns:a="http://schemas.openxmlformats.org/drawingml/2006/main">
              <a:rPr lang="ar" sz="3100" dirty="0" err="1">
                <a:latin typeface="Times New Roman" pitchFamily="18" charset="0"/>
                <a:cs typeface="Times New Roman" pitchFamily="18" charset="0"/>
              </a:rPr>
              <a:t>سرطان الدم </a:t>
            </a:r>
            <a:r xmlns:a="http://schemas.openxmlformats.org/drawingml/2006/main">
              <a:rPr lang="ar" sz="3100" dirty="0">
                <a:latin typeface="Times New Roman" pitchFamily="18" charset="0"/>
                <a:cs typeface="Times New Roman" pitchFamily="18" charset="0"/>
              </a:rPr>
              <a:t>بشكل أسرع.</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21218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GB"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علامات وأعراض </a:t>
            </a:r>
            <a:r xmlns:a="http://schemas.openxmlformats.org/drawingml/2006/main">
              <a:rPr lang="ar" b="1" dirty="0" err="1">
                <a:solidFill>
                  <a:srgbClr val="C00000"/>
                </a:solidFill>
                <a:latin typeface="Times New Roman" pitchFamily="18" charset="0"/>
                <a:cs typeface="Times New Roman" pitchFamily="18" charset="0"/>
              </a:rPr>
              <a:t>سرطان الدم</a:t>
            </a:r>
            <a:r xmlns:a="http://schemas.openxmlformats.org/drawingml/2006/main">
              <a:rPr lang="ar" b="1" dirty="0">
                <a:solidFill>
                  <a:srgbClr val="C00000"/>
                </a:solidFill>
                <a:latin typeface="Times New Roman" pitchFamily="18" charset="0"/>
                <a:cs typeface="Times New Roman" pitchFamily="18" charset="0"/>
              </a:rPr>
              <a:t> </a:t>
            </a:r>
            <a:br xmlns:a="http://schemas.openxmlformats.org/drawingml/2006/main">
              <a:rPr lang="en-GB" b="1" dirty="0">
                <a:solidFill>
                  <a:srgbClr val="C00000"/>
                </a:solidFill>
                <a:latin typeface="Times New Roman" pitchFamily="18" charset="0"/>
                <a:cs typeface="Times New Roman" pitchFamily="18" charset="0"/>
              </a:rPr>
            </a:br>
            <a:endParaRPr xmlns:a="http://schemas.openxmlformats.org/drawingml/2006/main"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2" y="1166191"/>
            <a:ext cx="11569148" cy="5691809"/>
          </a:xfrm>
        </p:spPr>
        <p:txBody>
          <a:bodyPr>
            <a:normAutofit fontScale="92500" lnSpcReduction="10000"/>
          </a:bodyPr>
          <a:lstStyle/>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الحمى والتعرق الليلي.</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التعب والضعف المستمر</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العدوى المتكررة أو الشديدة</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فقدان الوزن</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سهولة النزيف أو ظهور كدمات، نزيف الأنف المتكرر، بقع حمراء صغيرة</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تضخم الغدد الليمفاوية أو تضخم الكبد أو الطحال</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آلام العظام أو رقة العظام</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الصداع</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56588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GB"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أسباب الإصابة بسرطان الدم</a:t>
            </a:r>
            <a:br xmlns:a="http://schemas.openxmlformats.org/drawingml/2006/main">
              <a:rPr lang="en-GB" sz="6000" b="1" dirty="0">
                <a:solidFill>
                  <a:srgbClr val="C00000"/>
                </a:solidFill>
                <a:latin typeface="Times New Roman" pitchFamily="18" charset="0"/>
                <a:cs typeface="Times New Roman" pitchFamily="18" charset="0"/>
              </a:rPr>
            </a:br>
            <a:endParaRPr xmlns:a="http://schemas.openxmlformats.org/drawingml/2006/main"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953461" cy="5257800"/>
          </a:xfrm>
        </p:spPr>
        <p:txBody>
          <a:bodyPr>
            <a:noAutofit/>
          </a:bodyPr>
          <a:lstStyle/>
          <a:p>
            <a:pPr xmlns:a="http://schemas.openxmlformats.org/drawingml/2006/main">
              <a:lnSpc>
                <a:spcPct val="100000"/>
              </a:lnSpc>
              <a:bidi/>
            </a:pPr>
            <a:r xmlns:a="http://schemas.openxmlformats.org/drawingml/2006/main">
              <a:rPr lang="ar" sz="4800" dirty="0">
                <a:latin typeface="Times New Roman" pitchFamily="18" charset="0"/>
                <a:cs typeface="Times New Roman" pitchFamily="18" charset="0"/>
              </a:rPr>
              <a:t>الأسباب الدقيقة غير معروفة.</a:t>
            </a:r>
          </a:p>
          <a:p>
            <a:pPr xmlns:a="http://schemas.openxmlformats.org/drawingml/2006/main">
              <a:lnSpc>
                <a:spcPct val="100000"/>
              </a:lnSpc>
              <a:bidi/>
            </a:pPr>
            <a:r xmlns:a="http://schemas.openxmlformats.org/drawingml/2006/main">
              <a:rPr lang="ar" sz="4800" dirty="0">
                <a:latin typeface="Times New Roman" pitchFamily="18" charset="0"/>
                <a:cs typeface="Times New Roman" pitchFamily="18" charset="0"/>
              </a:rPr>
              <a:t>قد يكون مزيجًا من العوامل الوراثية والبيئية</a:t>
            </a:r>
          </a:p>
          <a:p>
            <a:pPr>
              <a:lnSpc>
                <a:spcPct val="100000"/>
              </a:lnSpc>
            </a:pPr>
            <a:endParaRPr lang="en-GB" sz="4800" dirty="0">
              <a:latin typeface="Times New Roman" pitchFamily="18" charset="0"/>
              <a:cs typeface="Times New Roman" pitchFamily="18" charset="0"/>
            </a:endParaRPr>
          </a:p>
        </p:txBody>
      </p:sp>
    </p:spTree>
    <p:extLst>
      <p:ext uri="{BB962C8B-B14F-4D97-AF65-F5344CB8AC3E}">
        <p14:creationId xmlns:p14="http://schemas.microsoft.com/office/powerpoint/2010/main" val="155729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1417638"/>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تشخيص </a:t>
            </a:r>
            <a:r xmlns:a="http://schemas.openxmlformats.org/drawingml/2006/main">
              <a:rPr lang="ar" sz="5400" b="1" dirty="0" err="1">
                <a:solidFill>
                  <a:srgbClr val="C00000"/>
                </a:solidFill>
                <a:latin typeface="Times New Roman" pitchFamily="18" charset="0"/>
                <a:cs typeface="Times New Roman" pitchFamily="18" charset="0"/>
              </a:rPr>
              <a:t>سرطان الدم</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417638"/>
            <a:ext cx="9144000" cy="5440362"/>
          </a:xfrm>
        </p:spPr>
        <p:txBody>
          <a:bodyPr>
            <a:normAutofit/>
          </a:bodyPr>
          <a:lstStyle/>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الفحص البدني</a:t>
            </a:r>
          </a:p>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فحوصات الدم CBC، وعلامات الورم،</a:t>
            </a:r>
          </a:p>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خزعة الورم،</a:t>
            </a:r>
          </a:p>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شفط نخاع العظم</a:t>
            </a:r>
          </a:p>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البزل الشوكي،</a:t>
            </a:r>
          </a:p>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التصوير</a:t>
            </a:r>
          </a:p>
          <a:p>
            <a:pPr xmlns:a="http://schemas.openxmlformats.org/drawingml/2006/main" marL="0" indent="0" algn="justLow">
              <a:lnSpc>
                <a:spcPct val="110000"/>
              </a:lnSpc>
              <a:buNone/>
              <a:bidi/>
            </a:pPr>
            <a:r xmlns:a="http://schemas.openxmlformats.org/drawingml/2006/main">
              <a:rPr lang="ar" sz="3600" dirty="0">
                <a:latin typeface="Times New Roman" pitchFamily="18" charset="0"/>
                <a:cs typeface="Times New Roman" pitchFamily="18" charset="0"/>
              </a:rPr>
              <a:t> الاختبار ليس صحيحًا بنسبة 100%</a:t>
            </a:r>
          </a:p>
          <a:p>
            <a:pPr algn="justLow">
              <a:lnSpc>
                <a:spcPct val="11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53183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علاجات سرطان الدم</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76400" y="1600201"/>
            <a:ext cx="8534400" cy="4525963"/>
          </a:xfrm>
        </p:spPr>
        <p:txBody>
          <a:bodyPr>
            <a:normAutofit/>
          </a:bodyPr>
          <a:lstStyle/>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 العلاج الكيميائي</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 العلاج الإشعاعي</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 زراعة الخلايا الجذعية</a:t>
            </a:r>
          </a:p>
          <a:p>
            <a:pPr marL="0" indent="0" algn="justLow">
              <a:lnSpc>
                <a:spcPct val="100000"/>
              </a:lnSpc>
              <a:buNone/>
            </a:pPr>
            <a:endParaRPr lang="en-GB" sz="4400" dirty="0">
              <a:latin typeface="Times New Roman" pitchFamily="18" charset="0"/>
              <a:cs typeface="Times New Roman" pitchFamily="18" charset="0"/>
            </a:endParaRPr>
          </a:p>
        </p:txBody>
      </p:sp>
    </p:spTree>
    <p:extLst>
      <p:ext uri="{BB962C8B-B14F-4D97-AF65-F5344CB8AC3E}">
        <p14:creationId xmlns:p14="http://schemas.microsoft.com/office/powerpoint/2010/main" val="81658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1" y="0"/>
            <a:ext cx="11661912" cy="1020417"/>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2) الأطفال المصابون بالورم اللمفاوي</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92696"/>
            <a:ext cx="12085983" cy="5665304"/>
          </a:xfrm>
        </p:spPr>
        <p:txBody>
          <a:bodyPr>
            <a:normAutofit fontScale="77500" lnSpcReduction="20000"/>
          </a:bodyPr>
          <a:lstStyle/>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 </a:t>
            </a:r>
            <a:r xmlns:a="http://schemas.openxmlformats.org/drawingml/2006/main">
              <a:rPr lang="ar" sz="4300" dirty="0">
                <a:latin typeface="Times New Roman" pitchFamily="18" charset="0"/>
                <a:cs typeface="Times New Roman" pitchFamily="18" charset="0"/>
              </a:rPr>
              <a:t>هو </a:t>
            </a:r>
            <a:r xmlns:a="http://schemas.openxmlformats.org/drawingml/2006/main">
              <a:rPr lang="ar" sz="4000" dirty="0">
                <a:latin typeface="Times New Roman" pitchFamily="18" charset="0"/>
                <a:cs typeface="Times New Roman" pitchFamily="18" charset="0"/>
              </a:rPr>
              <a:t>سرطان ينشأ في الجهاز الليمفاوي</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يتضمن الجهاز الليمفاوي الغدد الليمفاوية والطحال والغدة الزعترية واللوزتين والغدد اللمفاوية ونخاع العظم، بالإضافة إلى القنوات (الأوعية الليمفاوية) التي تربطها بالأعضاء الأخرى في جميع أنحاء الجسم.</a:t>
            </a:r>
          </a:p>
          <a:p>
            <a:pPr xmlns:a="http://schemas.openxmlformats.org/drawingml/2006/main" marL="0" indent="0" algn="justLow">
              <a:lnSpc>
                <a:spcPct val="120000"/>
              </a:lnSpc>
              <a:buNone/>
              <a:bidi/>
            </a:pPr>
            <a:r xmlns:a="http://schemas.openxmlformats.org/drawingml/2006/main">
              <a:rPr lang="ar" sz="4000" dirty="0">
                <a:latin typeface="Times New Roman" pitchFamily="18" charset="0"/>
                <a:cs typeface="Times New Roman" pitchFamily="18" charset="0"/>
              </a:rPr>
              <a:t>يحدث عندما يتلف الحمض النووي لخلية مناعية (خلية ليمفاوية) مما يؤدي إلى إنتاج غير طبيعي للبروتينات التي تمنع الخلايا من الموت عندما ينبغي لها ذلك، أو تسبب انقسامًا سريعًا ومستدامًا للخلايا ينتج المزيد من نوعها.</a:t>
            </a:r>
          </a:p>
          <a:p>
            <a:pPr xmlns:a="http://schemas.openxmlformats.org/drawingml/2006/main" marL="0" indent="0" algn="justLow">
              <a:lnSpc>
                <a:spcPct val="120000"/>
              </a:lnSpc>
              <a:buNone/>
              <a:bidi/>
            </a:pPr>
            <a:r xmlns:a="http://schemas.openxmlformats.org/drawingml/2006/main">
              <a:rPr lang="ar" sz="4000" dirty="0">
                <a:latin typeface="Times New Roman" pitchFamily="18" charset="0"/>
                <a:cs typeface="Times New Roman" pitchFamily="18" charset="0"/>
              </a:rPr>
              <a:t> قد تتراكم الخلايا الخبيثة بعد ذلك لتشكل أورامًا قد تؤدي إلى تضخم الغدد الليمفاوية أو انتشارها إلى مناطق أخرى من الجهاز الليمفاوي.</a:t>
            </a:r>
          </a:p>
          <a:p>
            <a:pPr marL="0" indent="0" algn="justLow">
              <a:lnSpc>
                <a:spcPct val="100000"/>
              </a:lnSpc>
              <a:buNone/>
            </a:pPr>
            <a:endParaRPr lang="en-GB" sz="4000" dirty="0">
              <a:latin typeface="Times New Roman" pitchFamily="18" charset="0"/>
              <a:cs typeface="Times New Roman" pitchFamily="18" charset="0"/>
            </a:endParaRPr>
          </a:p>
          <a:p>
            <a:pPr marL="0" indent="0" algn="justLow">
              <a:lnSpc>
                <a:spcPct val="100000"/>
              </a:lnSpc>
              <a:buNone/>
            </a:pP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411641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1341438"/>
          </a:xfrm>
        </p:spPr>
        <p:txBody>
          <a:bodyPr>
            <a:noAutofit/>
          </a:bodyPr>
          <a:lstStyle/>
          <a:p>
            <a:pPr xmlns:a="http://schemas.openxmlformats.org/drawingml/2006/main" algn="ctr">
              <a:bidi/>
            </a:pPr>
            <a:br xmlns:a="http://schemas.openxmlformats.org/drawingml/2006/main">
              <a:rPr lang="en-GB"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الليمفوما</a:t>
            </a:r>
            <a:br xmlns:a="http://schemas.openxmlformats.org/drawingml/2006/main">
              <a:rPr lang="en-GB" sz="6000" b="1" dirty="0">
                <a:solidFill>
                  <a:srgbClr val="C00000"/>
                </a:solidFill>
                <a:latin typeface="Times New Roman" pitchFamily="18" charset="0"/>
                <a:cs typeface="Times New Roman" pitchFamily="18" charset="0"/>
              </a:rPr>
            </a:br>
            <a:endParaRPr xmlns:a="http://schemas.openxmlformats.org/drawingml/2006/main"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45704"/>
            <a:ext cx="12085983" cy="5536096"/>
          </a:xfrm>
        </p:spPr>
        <p:txBody>
          <a:bodyPr>
            <a:normAutofit fontScale="92500" lnSpcReduction="10000"/>
          </a:bodyPr>
          <a:lstStyle/>
          <a:p>
            <a:pPr xmlns:a="http://schemas.openxmlformats.org/drawingml/2006/main" marL="0" indent="0" algn="justLow">
              <a:lnSpc>
                <a:spcPct val="120000"/>
              </a:lnSpc>
              <a:buNone/>
              <a:bidi/>
            </a:pPr>
            <a:r xmlns:a="http://schemas.openxmlformats.org/drawingml/2006/main">
              <a:rPr lang="ar" sz="3200" dirty="0">
                <a:latin typeface="Times New Roman" pitchFamily="18" charset="0"/>
                <a:cs typeface="Times New Roman" pitchFamily="18" charset="0"/>
              </a:rPr>
              <a:t>الليمفوما هو ثالث أكثر أنواع السرطان شيوعاً بين الأطفال.</a:t>
            </a:r>
          </a:p>
          <a:p>
            <a:pPr xmlns:a="http://schemas.openxmlformats.org/drawingml/2006/main" marL="0" indent="0" algn="justLow">
              <a:lnSpc>
                <a:spcPct val="120000"/>
              </a:lnSpc>
              <a:buNone/>
              <a:bidi/>
            </a:pPr>
            <a:r xmlns:a="http://schemas.openxmlformats.org/drawingml/2006/main">
              <a:rPr lang="ar" sz="3200" dirty="0">
                <a:latin typeface="Times New Roman" pitchFamily="18" charset="0"/>
                <a:cs typeface="Times New Roman" pitchFamily="18" charset="0"/>
              </a:rPr>
              <a:t>حوالي 60% من الأورام اللمفاوية عند الأطفال هي أورام ليمفاوية غير هودجكينية</a:t>
            </a:r>
          </a:p>
          <a:p>
            <a:pPr xmlns:a="http://schemas.openxmlformats.org/drawingml/2006/main" marL="0" indent="0" algn="justLow">
              <a:lnSpc>
                <a:spcPct val="120000"/>
              </a:lnSpc>
              <a:buNone/>
              <a:bidi/>
            </a:pPr>
            <a:r xmlns:a="http://schemas.openxmlformats.org/drawingml/2006/main">
              <a:rPr lang="ar" sz="3200" b="1" dirty="0">
                <a:solidFill>
                  <a:srgbClr val="C00000"/>
                </a:solidFill>
                <a:latin typeface="Times New Roman" pitchFamily="18" charset="0"/>
                <a:cs typeface="Times New Roman" pitchFamily="18" charset="0"/>
              </a:rPr>
              <a:t>أنواع الليمفوما</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أ. ليمفوما هودجكين (مرض): هو وجود خلايا خبيثة محددة، تسمى </a:t>
            </a:r>
            <a:r xmlns:a="http://schemas.openxmlformats.org/drawingml/2006/main">
              <a:rPr lang="ar" sz="3200" u="sng" dirty="0">
                <a:latin typeface="Times New Roman" pitchFamily="18" charset="0"/>
                <a:cs typeface="Times New Roman" pitchFamily="18" charset="0"/>
              </a:rPr>
              <a:t>خلايا ريد-ستيرنبرج </a:t>
            </a:r>
            <a:r xmlns:a="http://schemas.openxmlformats.org/drawingml/2006/main">
              <a:rPr lang="ar" sz="3200" dirty="0">
                <a:latin typeface="Times New Roman" pitchFamily="18" charset="0"/>
                <a:cs typeface="Times New Roman" pitchFamily="18" charset="0"/>
              </a:rPr>
              <a:t>، في العقد الليمفاوية أو في بعض الأنسجة الليمفاوية الأخرى.</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ب. ليمفوما غير هودجكين: هناك نمو خبيث لأنواع معينة من الخلايا الليمفاوية (نوع من خلايا الدم البيضاء التي تتجمع في العقد الليمفاوية).</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24099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xmlns:a="http://schemas.openxmlformats.org/drawingml/2006/main" algn="ctr">
              <a:bidi/>
            </a:pPr>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sz="4400" b="1" dirty="0">
                <a:solidFill>
                  <a:srgbClr val="C00000"/>
                </a:solidFill>
                <a:latin typeface="Times New Roman" pitchFamily="18" charset="0"/>
                <a:cs typeface="Times New Roman" pitchFamily="18" charset="0"/>
              </a:rPr>
              <a:t>الأطفال الذين يعانون من حالات صحية مزمنة</a:t>
            </a:r>
            <a:br xmlns:a="http://schemas.openxmlformats.org/drawingml/2006/main">
              <a:rPr lang="en-GB" dirty="0">
                <a:latin typeface="Times New Roman" pitchFamily="18" charset="0"/>
                <a:cs typeface="Times New Roman" pitchFamily="18" charset="0"/>
              </a:rPr>
            </a:br>
            <a:endParaRPr xmlns:a="http://schemas.openxmlformats.org/drawingml/2006/main" lang="en-GB" dirty="0">
              <a:latin typeface="Times New Roman" pitchFamily="18" charset="0"/>
              <a:cs typeface="Times New Roman" pitchFamily="18" charset="0"/>
            </a:endParaRPr>
          </a:p>
        </p:txBody>
      </p:sp>
      <p:sp>
        <p:nvSpPr>
          <p:cNvPr id="3" name="Content Placeholder 2"/>
          <p:cNvSpPr>
            <a:spLocks noGrp="1"/>
          </p:cNvSpPr>
          <p:nvPr>
            <p:ph idx="1"/>
          </p:nvPr>
        </p:nvSpPr>
        <p:spPr>
          <a:xfrm>
            <a:off x="-1" y="1298713"/>
            <a:ext cx="12192000" cy="5559287"/>
          </a:xfrm>
        </p:spPr>
        <p:txBody>
          <a:bodyPr>
            <a:noAutofit/>
          </a:bodyPr>
          <a:lstStyle/>
          <a:p>
            <a:pPr xmlns:a="http://schemas.openxmlformats.org/drawingml/2006/main">
              <a:lnSpc>
                <a:spcPct val="110000"/>
              </a:lnSpc>
              <a:bidi/>
            </a:pPr>
            <a:r xmlns:a="http://schemas.openxmlformats.org/drawingml/2006/main">
              <a:rPr lang="ar" sz="3200" dirty="0">
                <a:latin typeface="Times New Roman" pitchFamily="18" charset="0"/>
                <a:cs typeface="Times New Roman" pitchFamily="18" charset="0"/>
              </a:rPr>
              <a:t>إنها أمراض مزمنة وإعاقات جسدية تستمر لأكثر من 12 شهرًا أو حتى مدى الحياة وتسبب بعض القيود في النشاط المعتاد.</a:t>
            </a:r>
            <a:endParaRPr xmlns:a="http://schemas.openxmlformats.org/drawingml/2006/main" lang="en-GB" sz="3200" dirty="0">
              <a:latin typeface="Times New Roman" pitchFamily="18" charset="0"/>
              <a:cs typeface="Times New Roman" pitchFamily="18" charset="0"/>
            </a:endParaRPr>
          </a:p>
          <a:p>
            <a:pPr xmlns:a="http://schemas.openxmlformats.org/drawingml/2006/main" lvl="0" algn="l">
              <a:lnSpc>
                <a:spcPct val="110000"/>
              </a:lnSpc>
              <a:bidi/>
            </a:pPr>
            <a:r xmlns:a="http://schemas.openxmlformats.org/drawingml/2006/main">
              <a:rPr lang="ar" sz="3200" dirty="0">
                <a:latin typeface="Times New Roman" pitchFamily="18" charset="0"/>
                <a:cs typeface="Times New Roman" pitchFamily="18" charset="0"/>
              </a:rPr>
              <a:t>إنه نتيجة لظروف وراثية أو عوامل بيئية أو مزيج من الاثنين معًا</a:t>
            </a:r>
            <a:endParaRPr xmlns:a="http://schemas.openxmlformats.org/drawingml/2006/main" lang="en-GB" sz="3200" dirty="0">
              <a:latin typeface="Times New Roman" pitchFamily="18" charset="0"/>
              <a:cs typeface="Times New Roman" pitchFamily="18" charset="0"/>
            </a:endParaRPr>
          </a:p>
          <a:p>
            <a:pPr xmlns:a="http://schemas.openxmlformats.org/drawingml/2006/main">
              <a:lnSpc>
                <a:spcPct val="120000"/>
              </a:lnSpc>
              <a:bidi/>
            </a:pPr>
            <a:r xmlns:a="http://schemas.openxmlformats.org/drawingml/2006/main">
              <a:rPr lang="ar" sz="3200" b="1" dirty="0">
                <a:solidFill>
                  <a:srgbClr val="C00000"/>
                </a:solidFill>
                <a:latin typeface="Times New Roman" pitchFamily="18" charset="0"/>
                <a:cs typeface="Times New Roman" pitchFamily="18" charset="0"/>
              </a:rPr>
              <a:t>أمثلة على الأمراض المزمنة: </a:t>
            </a:r>
            <a:r xmlns:a="http://schemas.openxmlformats.org/drawingml/2006/main">
              <a:rPr lang="ar" sz="3200" dirty="0">
                <a:latin typeface="Times New Roman" pitchFamily="18" charset="0"/>
                <a:cs typeface="Times New Roman" pitchFamily="18" charset="0"/>
              </a:rPr>
              <a:t>الربو، التليف الكيسي، الأمراض الخلقية، متلازمة داون، مرض السكري، اضطراب نقص الانتباه وفرط النشاط، ضعف السمع أو البصر، الشلل الدماغي، فقدان وظيفة الأطراف، السرطان</a:t>
            </a:r>
          </a:p>
        </p:txBody>
      </p:sp>
    </p:spTree>
    <p:extLst>
      <p:ext uri="{BB962C8B-B14F-4D97-AF65-F5344CB8AC3E}">
        <p14:creationId xmlns:p14="http://schemas.microsoft.com/office/powerpoint/2010/main" val="205765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12046226" cy="1417638"/>
          </a:xfrm>
        </p:spPr>
        <p:txBody>
          <a:bodyPr>
            <a:noAutofit/>
          </a:bodyPr>
          <a:lstStyle/>
          <a:p>
            <a:br xmlns:a="http://schemas.openxmlformats.org/drawingml/2006/main">
              <a:rPr lang="en-GB" sz="60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أعراض ليمفوما هودجكين</a:t>
            </a:r>
            <a:br xmlns:a="http://schemas.openxmlformats.org/drawingml/2006/main">
              <a:rPr lang="en-GB" sz="6000" b="1" dirty="0">
                <a:solidFill>
                  <a:srgbClr val="C00000"/>
                </a:solidFill>
                <a:latin typeface="Times New Roman" pitchFamily="18" charset="0"/>
                <a:cs typeface="Times New Roman" pitchFamily="18" charset="0"/>
              </a:rPr>
            </a:br>
            <a:endParaRPr xmlns:a="http://schemas.openxmlformats.org/drawingml/2006/main"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4" y="1417638"/>
            <a:ext cx="12046226" cy="5440362"/>
          </a:xfrm>
        </p:spPr>
        <p:txBody>
          <a:bodyPr>
            <a:normAutofit lnSpcReduction="10000"/>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تضخم غير مؤلم في الغدد الليمفاوية (في الرقبة، فوق الترقوة، في منطقة تحت الإبط، أو في الفخذ. إذا كان السرطان يشمل الغدد الليمفاوية في وسط الصدر، فإن الضغط الناجم عن هذا التورم قد يؤدي إلى مشاكل في تدفق الدم من وإلى القلب.</a:t>
            </a:r>
          </a:p>
          <a:p>
            <a:pPr xmlns:a="http://schemas.openxmlformats.org/drawingml/2006/main" marL="0" indent="0" algn="justLow">
              <a:lnSpc>
                <a:spcPct val="100000"/>
              </a:lnSpc>
              <a:buNone/>
              <a:bidi/>
            </a:pPr>
            <a:r xmlns:a="http://schemas.openxmlformats.org/drawingml/2006/main">
              <a:rPr lang="ar" sz="3200" dirty="0">
                <a:latin typeface="Times New Roman" pitchFamily="18" charset="0"/>
                <a:cs typeface="Times New Roman" pitchFamily="18" charset="0"/>
              </a:rPr>
              <a:t> التعب،</a:t>
            </a:r>
          </a:p>
          <a:p>
            <a:pPr xmlns:a="http://schemas.openxmlformats.org/drawingml/2006/main" marL="0" indent="0" algn="justLow">
              <a:lnSpc>
                <a:spcPct val="100000"/>
              </a:lnSpc>
              <a:buNone/>
              <a:bidi/>
            </a:pPr>
            <a:r xmlns:a="http://schemas.openxmlformats.org/drawingml/2006/main">
              <a:rPr lang="ar" sz="3200" dirty="0">
                <a:latin typeface="Times New Roman" pitchFamily="18" charset="0"/>
                <a:cs typeface="Times New Roman" pitchFamily="18" charset="0"/>
              </a:rPr>
              <a:t> ضعف الشهية،</a:t>
            </a:r>
          </a:p>
          <a:p>
            <a:pPr xmlns:a="http://schemas.openxmlformats.org/drawingml/2006/main" marL="0" indent="0" algn="justLow">
              <a:lnSpc>
                <a:spcPct val="100000"/>
              </a:lnSpc>
              <a:buNone/>
              <a:bidi/>
            </a:pPr>
            <a:r xmlns:a="http://schemas.openxmlformats.org/drawingml/2006/main">
              <a:rPr lang="ar" sz="3200" dirty="0">
                <a:latin typeface="Times New Roman" pitchFamily="18" charset="0"/>
                <a:cs typeface="Times New Roman" pitchFamily="18" charset="0"/>
              </a:rPr>
              <a:t> الحكة</a:t>
            </a:r>
          </a:p>
          <a:p>
            <a:pPr xmlns:a="http://schemas.openxmlformats.org/drawingml/2006/main" marL="0" indent="0" algn="justLow">
              <a:lnSpc>
                <a:spcPct val="100000"/>
              </a:lnSpc>
              <a:buNone/>
              <a:bidi/>
            </a:pPr>
            <a:r xmlns:a="http://schemas.openxmlformats.org/drawingml/2006/main">
              <a:rPr lang="ar" sz="3200" dirty="0">
                <a:latin typeface="Times New Roman" pitchFamily="18" charset="0"/>
                <a:cs typeface="Times New Roman" pitchFamily="18" charset="0"/>
              </a:rPr>
              <a:t> حمى غير مبررة، تعرق ليلي،</a:t>
            </a:r>
          </a:p>
          <a:p>
            <a:pPr xmlns:a="http://schemas.openxmlformats.org/drawingml/2006/main" marL="0" indent="0" algn="justLow">
              <a:lnSpc>
                <a:spcPct val="100000"/>
              </a:lnSpc>
              <a:buNone/>
              <a:bidi/>
            </a:pPr>
            <a:r xmlns:a="http://schemas.openxmlformats.org/drawingml/2006/main">
              <a:rPr lang="ar" sz="3200" dirty="0">
                <a:latin typeface="Times New Roman" pitchFamily="18" charset="0"/>
                <a:cs typeface="Times New Roman" pitchFamily="18" charset="0"/>
              </a:rPr>
              <a:t> فقدان الوزن</a:t>
            </a:r>
          </a:p>
          <a:p>
            <a:pPr marL="0" indent="0">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83971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تشخيص الليمفوما</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9025" y="1417638"/>
            <a:ext cx="11834191" cy="5257800"/>
          </a:xfrm>
        </p:spPr>
        <p:txBody>
          <a:bodyPr>
            <a:normAutofit/>
          </a:bodyPr>
          <a:lstStyle/>
          <a:p>
            <a:pPr xmlns:a="http://schemas.openxmlformats.org/drawingml/2006/main" marL="0" indent="0" algn="justLow">
              <a:lnSpc>
                <a:spcPct val="120000"/>
              </a:lnSpc>
              <a:buNone/>
              <a:bidi/>
            </a:pPr>
            <a:r xmlns:a="http://schemas.openxmlformats.org/drawingml/2006/main">
              <a:rPr lang="ar" sz="4000" dirty="0">
                <a:latin typeface="Times New Roman" pitchFamily="18" charset="0"/>
                <a:cs typeface="Times New Roman" pitchFamily="18" charset="0"/>
              </a:rPr>
              <a:t>الفحص البدني: تضخم الغدد الليمفاوية وعلامات وجود عدوى محلية.</a:t>
            </a:r>
          </a:p>
          <a:p>
            <a:pPr xmlns:a="http://schemas.openxmlformats.org/drawingml/2006/main" marL="0" indent="0" algn="justLow">
              <a:lnSpc>
                <a:spcPct val="120000"/>
              </a:lnSpc>
              <a:buNone/>
              <a:bidi/>
            </a:pPr>
            <a:r xmlns:a="http://schemas.openxmlformats.org/drawingml/2006/main">
              <a:rPr lang="ar" sz="4000" dirty="0">
                <a:latin typeface="Times New Roman" pitchFamily="18" charset="0"/>
                <a:cs typeface="Times New Roman" pitchFamily="18" charset="0"/>
              </a:rPr>
              <a:t>إعطاء المضادات الحيوية لاستبعاد العدوى. إذا ظلت العقدة الليمفاوية متضخمة، فيجب إجراء خزعة.</a:t>
            </a:r>
          </a:p>
          <a:p>
            <a:pPr xmlns:a="http://schemas.openxmlformats.org/drawingml/2006/main" marL="0" indent="0" algn="justLow">
              <a:lnSpc>
                <a:spcPct val="120000"/>
              </a:lnSpc>
              <a:buNone/>
              <a:bidi/>
            </a:pPr>
            <a:r xmlns:a="http://schemas.openxmlformats.org/drawingml/2006/main">
              <a:rPr lang="ar" sz="4000" dirty="0">
                <a:latin typeface="Times New Roman" pitchFamily="18" charset="0"/>
                <a:cs typeface="Times New Roman" pitchFamily="18" charset="0"/>
              </a:rPr>
              <a:t>خزعة يتم فيها إزالة جزء من العقدة الليمفاوية أو العقدة الليمفاوية بأكملها.</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12058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تشخيص الليمفوما</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a:bodyPr>
          <a:lstStyle/>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الدراسات الجينية للتمييز بين أنواع الأورام اللمفاوية.</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فحوصات الدم، تعداد الدم الكامل، الكيمياء، KFT، LFT</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خزعة أو شفط نخاع العظم</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البزل القطني</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الموجات فوق الصوتية</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التصوير المقطعي المحوسب (CT)</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الأشعة السينية</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التصوير بالرنين المغناطيسي (MRI)</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02245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417638"/>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الليمفوما</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13704" cy="5257800"/>
          </a:xfrm>
        </p:spPr>
        <p:txBody>
          <a:bodyPr>
            <a:normAutofit/>
          </a:bodyPr>
          <a:lstStyle/>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1-العلاج الكيميائي هو الشكل الأساسي للعلاج لجميع أنواع الأورام اللمفاوية.</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2- الإشعاع (لتقليص حجم الأورام ومنع الخلايا السرطانية من النمو)،</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3- زراعة نخاع العظم</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4- زراعة الخلايا الجذعية</a:t>
            </a:r>
          </a:p>
        </p:txBody>
      </p:sp>
    </p:spTree>
    <p:extLst>
      <p:ext uri="{BB962C8B-B14F-4D97-AF65-F5344CB8AC3E}">
        <p14:creationId xmlns:p14="http://schemas.microsoft.com/office/powerpoint/2010/main" val="125639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0"/>
            <a:ext cx="11940209" cy="1417638"/>
          </a:xfrm>
        </p:spPr>
        <p:txBody>
          <a:bodyPr>
            <a:noAutofit/>
          </a:bodyPr>
          <a:lstStyle/>
          <a:p>
            <a:br xmlns:a="http://schemas.openxmlformats.org/drawingml/2006/main">
              <a:rPr lang="en-GB"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3) الأطفال المصابون بسرطان الخلايا العصبية</a:t>
            </a:r>
            <a:br xmlns:a="http://schemas.openxmlformats.org/drawingml/2006/main">
              <a:rPr lang="en-GB" sz="4800" b="1" dirty="0">
                <a:solidFill>
                  <a:srgbClr val="C00000"/>
                </a:solidFill>
                <a:latin typeface="Times New Roman" pitchFamily="18" charset="0"/>
                <a:cs typeface="Times New Roman" pitchFamily="18" charset="0"/>
              </a:rPr>
            </a:br>
            <a:endParaRPr xmlns:a="http://schemas.openxmlformats.org/drawingml/2006/main"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12152243" cy="5181600"/>
          </a:xfrm>
        </p:spPr>
        <p:txBody>
          <a:bodyPr>
            <a:normAutofit fontScale="92500" lnSpcReduction="20000"/>
          </a:bodyPr>
          <a:lstStyle/>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هو سرطان خبيث يتطور من الخلايا العصبية غير الناضجة الموجودة في عدة مناطق من الجسم.</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ينشأ عادة في الغدد الكظرية وحولها، والتي لها أصول مماثلة للخلايا العصبية. يتطور في البطن والصدر والرقبة وبالقرب من العمود الفقري، حيث توجد مجموعات من الخلايا العصبية. يعد هذا الورم من أكثر الأورام عدوانية، وبحلول الوقت الذي يتم فيه تشخيص الطفل، ينتشر إلى العقد الليمفاوية والعظام ونخاع العظام والكبد والجلد.</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 سبب الورم غير معروف</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 يصيب عادة الأطفال الذين تقل أعمارهم عن 5 سنوات</a:t>
            </a:r>
          </a:p>
          <a:p>
            <a:pPr marL="0" indent="0" algn="justLow">
              <a:lnSpc>
                <a:spcPct val="120000"/>
              </a:lnSpc>
              <a:buNone/>
            </a:pPr>
            <a:endParaRPr lang="en-GB" sz="3600" dirty="0">
              <a:latin typeface="Times New Roman" pitchFamily="18" charset="0"/>
              <a:cs typeface="Times New Roman" pitchFamily="18" charset="0"/>
            </a:endParaRPr>
          </a:p>
          <a:p>
            <a:pPr marL="0" indent="0" algn="justLow">
              <a:lnSpc>
                <a:spcPct val="120000"/>
              </a:lnSpc>
              <a:buNone/>
            </a:pPr>
            <a:endParaRPr lang="en-GB" sz="3600" dirty="0">
              <a:latin typeface="Times New Roman" pitchFamily="18" charset="0"/>
              <a:cs typeface="Times New Roman" pitchFamily="18" charset="0"/>
            </a:endParaRPr>
          </a:p>
        </p:txBody>
      </p:sp>
    </p:spTree>
    <p:extLst>
      <p:ext uri="{BB962C8B-B14F-4D97-AF65-F5344CB8AC3E}">
        <p14:creationId xmlns:p14="http://schemas.microsoft.com/office/powerpoint/2010/main" val="325899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GB"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علامات وأعراض </a:t>
            </a:r>
            <a:r xmlns:a="http://schemas.openxmlformats.org/drawingml/2006/main">
              <a:rPr lang="ar" sz="4000" b="1" dirty="0" err="1">
                <a:solidFill>
                  <a:srgbClr val="C00000"/>
                </a:solidFill>
                <a:latin typeface="Times New Roman" pitchFamily="18" charset="0"/>
                <a:cs typeface="Times New Roman" pitchFamily="18" charset="0"/>
              </a:rPr>
              <a:t>ورم الخلايا العصبية</a:t>
            </a:r>
            <a:br xmlns:a="http://schemas.openxmlformats.org/drawingml/2006/main">
              <a:rPr lang="en-GB" sz="4000" b="1" dirty="0">
                <a:solidFill>
                  <a:srgbClr val="C00000"/>
                </a:solidFill>
                <a:latin typeface="Times New Roman" pitchFamily="18" charset="0"/>
                <a:cs typeface="Times New Roman" pitchFamily="18" charset="0"/>
              </a:rPr>
            </a:br>
            <a:endParaRPr xmlns:a="http://schemas.openxmlformats.org/drawingml/2006/main" lang="en-GB"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232452"/>
            <a:ext cx="12099235" cy="5625548"/>
          </a:xfrm>
        </p:spPr>
        <p:txBody>
          <a:bodyPr>
            <a:normAutofit/>
          </a:bodyPr>
          <a:lstStyle/>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كتلة تحت الجلد أو الرقبة أو الصدر أو البطن </a:t>
            </a:r>
            <a:r xmlns:a="http://schemas.openxmlformats.org/drawingml/2006/main">
              <a:rPr lang="ar" u="sng" dirty="0">
                <a:latin typeface="Times New Roman" pitchFamily="18" charset="0"/>
                <a:cs typeface="Times New Roman" pitchFamily="18" charset="0"/>
              </a:rPr>
              <a:t>لا تسبب ألمًا </a:t>
            </a:r>
            <a:r xmlns:a="http://schemas.openxmlformats.org/drawingml/2006/main">
              <a:rPr lang="ar" dirty="0">
                <a:latin typeface="Times New Roman" pitchFamily="18" charset="0"/>
                <a:cs typeface="Times New Roman" pitchFamily="18" charset="0"/>
              </a:rPr>
              <a:t>عند لمسها</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تغيرات في عادات الأمعاء، الإسهال أو الإمساك</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آلام العظام والصدر والظهر والبطن</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الصفير وصعوبة التنفس</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تغيرات في العينين: الهالات السوداء حول العينين، تدلي الجفون وعدم تساوي حجم حدقة العين، انتفاخ العينين</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الحمى</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 فقدان الوزن غير المبرر</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5286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GB"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اختبارات تشخيصية </a:t>
            </a:r>
            <a:r xmlns:a="http://schemas.openxmlformats.org/drawingml/2006/main">
              <a:rPr lang="ar" b="1" dirty="0" err="1">
                <a:solidFill>
                  <a:srgbClr val="C00000"/>
                </a:solidFill>
                <a:latin typeface="Times New Roman" pitchFamily="18" charset="0"/>
                <a:cs typeface="Times New Roman" pitchFamily="18" charset="0"/>
              </a:rPr>
              <a:t>لورم الخلايا العصبية</a:t>
            </a:r>
            <a:br xmlns:a="http://schemas.openxmlformats.org/drawingml/2006/main">
              <a:rPr lang="en-GB" b="1" dirty="0">
                <a:solidFill>
                  <a:srgbClr val="C00000"/>
                </a:solidFill>
                <a:latin typeface="Times New Roman" pitchFamily="18" charset="0"/>
                <a:cs typeface="Times New Roman" pitchFamily="18" charset="0"/>
              </a:rPr>
            </a:br>
            <a:endParaRPr xmlns:a="http://schemas.openxmlformats.org/drawingml/2006/main"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72209"/>
            <a:ext cx="10363200" cy="5585791"/>
          </a:xfrm>
        </p:spPr>
        <p:txBody>
          <a:bodyPr>
            <a:normAutofit/>
          </a:bodyPr>
          <a:lstStyle/>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 الفحص البدني</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 اختبار البول لمدة 24 ساعة</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تحليل مزارع الدم للأورام</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الأشعة السينية، الموجات فوق الصوتية، التصوير المقطعي، التصوير بالرنين المغناطيسي</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خزعة الأنسجة</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 شفط نخاع العظم وخزعة منه</a:t>
            </a:r>
          </a:p>
          <a:p>
            <a:pPr marL="0" indent="0" algn="justLow">
              <a:lnSpc>
                <a:spcPct val="110000"/>
              </a:lnSpc>
              <a:buNone/>
            </a:pP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193119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763000" cy="1341438"/>
          </a:xfrm>
        </p:spPr>
        <p:txBody>
          <a:bodyPr>
            <a:noAutofit/>
          </a:bodyPr>
          <a:lstStyle/>
          <a:p>
            <a:br xmlns:a="http://schemas.openxmlformats.org/drawingml/2006/main">
              <a:rPr lang="en-GB" sz="6000" b="1" dirty="0">
                <a:solidFill>
                  <a:srgbClr val="C00000"/>
                </a:solidFill>
                <a:latin typeface="Times New Roman" pitchFamily="18" charset="0"/>
                <a:cs typeface="Times New Roman" pitchFamily="18" charset="0"/>
              </a:rPr>
            </a:br>
            <a:br xmlns:a="http://schemas.openxmlformats.org/drawingml/2006/main">
              <a:rPr lang="en-GB"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مراحل الورم العصبي</a:t>
            </a:r>
            <a:br xmlns:a="http://schemas.openxmlformats.org/drawingml/2006/main">
              <a:rPr lang="en-GB" sz="6000" b="1" dirty="0">
                <a:solidFill>
                  <a:srgbClr val="C00000"/>
                </a:solidFill>
                <a:latin typeface="Times New Roman" pitchFamily="18" charset="0"/>
                <a:cs typeface="Times New Roman" pitchFamily="18" charset="0"/>
              </a:rPr>
            </a:br>
            <a:br xmlns:a="http://schemas.openxmlformats.org/drawingml/2006/main">
              <a:rPr lang="en-GB" sz="6000" b="1" dirty="0">
                <a:solidFill>
                  <a:srgbClr val="C00000"/>
                </a:solidFill>
                <a:latin typeface="Times New Roman" pitchFamily="18" charset="0"/>
                <a:cs typeface="Times New Roman" pitchFamily="18" charset="0"/>
              </a:rPr>
            </a:br>
            <a:endParaRPr xmlns:a="http://schemas.openxmlformats.org/drawingml/2006/main"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45704"/>
            <a:ext cx="12192001" cy="5612296"/>
          </a:xfrm>
        </p:spPr>
        <p:txBody>
          <a:bodyPr>
            <a:normAutofit fontScale="92500" lnSpcReduction="10000"/>
          </a:bodyPr>
          <a:lstStyle/>
          <a:p>
            <a:pPr xmlns:a="http://schemas.openxmlformats.org/drawingml/2006/main" marL="0" indent="0">
              <a:lnSpc>
                <a:spcPct val="110000"/>
              </a:lnSpc>
              <a:buNone/>
              <a:bidi/>
            </a:pPr>
            <a:r xmlns:a="http://schemas.openxmlformats.org/drawingml/2006/main">
              <a:rPr lang="ar" b="1" dirty="0">
                <a:solidFill>
                  <a:srgbClr val="C00000"/>
                </a:solidFill>
                <a:latin typeface="Times New Roman" pitchFamily="18" charset="0"/>
                <a:cs typeface="Times New Roman" pitchFamily="18" charset="0"/>
              </a:rPr>
              <a:t>المرحلة الأولى: </a:t>
            </a:r>
            <a:br xmlns:a="http://schemas.openxmlformats.org/drawingml/2006/main">
              <a:rPr lang="en-GB" b="1" dirty="0">
                <a:solidFill>
                  <a:srgbClr val="C00000"/>
                </a:solidFill>
                <a:latin typeface="Times New Roman" pitchFamily="18" charset="0"/>
                <a:cs typeface="Times New Roman" pitchFamily="18" charset="0"/>
              </a:rPr>
            </a:br>
            <a:r xmlns:a="http://schemas.openxmlformats.org/drawingml/2006/main">
              <a:rPr lang="ar" dirty="0">
                <a:latin typeface="Times New Roman" pitchFamily="18" charset="0"/>
                <a:cs typeface="Times New Roman" pitchFamily="18" charset="0"/>
              </a:rPr>
              <a:t> يمكن إزالتها بالكامل أثناء الجراحة. بالإضافة إلى العقد الليمفاوية المحيطة، فإن العقد الليمفاوية الأخرى القريبة من الورم لا تحتوي على سرطان. أعلى معدل نجاح</a:t>
            </a:r>
          </a:p>
          <a:p>
            <a:pPr xmlns:a="http://schemas.openxmlformats.org/drawingml/2006/main" marL="0" indent="0" algn="justLow">
              <a:lnSpc>
                <a:spcPct val="110000"/>
              </a:lnSpc>
              <a:buNone/>
              <a:bidi/>
            </a:pPr>
            <a:r xmlns:a="http://schemas.openxmlformats.org/drawingml/2006/main">
              <a:rPr lang="ar" b="1" dirty="0">
                <a:solidFill>
                  <a:srgbClr val="C00000"/>
                </a:solidFill>
                <a:latin typeface="Times New Roman" pitchFamily="18" charset="0"/>
                <a:cs typeface="Times New Roman" pitchFamily="18" charset="0"/>
              </a:rPr>
              <a:t>المرحلة الثانية</a:t>
            </a:r>
          </a:p>
          <a:p>
            <a:pPr xmlns:a="http://schemas.openxmlformats.org/drawingml/2006/main" marL="0" indent="0" algn="justLow">
              <a:lnSpc>
                <a:spcPct val="100000"/>
              </a:lnSpc>
              <a:buNone/>
              <a:bidi/>
            </a:pPr>
            <a:r xmlns:a="http://schemas.openxmlformats.org/drawingml/2006/main">
              <a:rPr lang="ar" sz="2800" dirty="0">
                <a:latin typeface="Times New Roman" pitchFamily="18" charset="0"/>
                <a:cs typeface="Times New Roman" pitchFamily="18" charset="0"/>
              </a:rPr>
              <a:t> يقع فقط في المنطقة التي بدأ فيها ولا يمكن إزالته بالكامل أثناء الجراحة. لا تحتوي العقد الليمفاوية القريبة على سرطان.</a:t>
            </a:r>
          </a:p>
          <a:p>
            <a:pPr xmlns:a="http://schemas.openxmlformats.org/drawingml/2006/main" marL="0" indent="0" algn="justLow">
              <a:lnSpc>
                <a:spcPct val="100000"/>
              </a:lnSpc>
              <a:buNone/>
              <a:bidi/>
            </a:pPr>
            <a:r xmlns:a="http://schemas.openxmlformats.org/drawingml/2006/main">
              <a:rPr lang="ar" sz="2800" b="1" dirty="0">
                <a:solidFill>
                  <a:srgbClr val="C00000"/>
                </a:solidFill>
                <a:latin typeface="Times New Roman" pitchFamily="18" charset="0"/>
                <a:cs typeface="Times New Roman" pitchFamily="18" charset="0"/>
              </a:rPr>
              <a:t>المرحلة الثالثة</a:t>
            </a:r>
          </a:p>
          <a:p>
            <a:pPr xmlns:a="http://schemas.openxmlformats.org/drawingml/2006/main" marL="0" indent="0" algn="justLow">
              <a:lnSpc>
                <a:spcPct val="100000"/>
              </a:lnSpc>
              <a:buNone/>
              <a:bidi/>
            </a:pPr>
            <a:r xmlns:a="http://schemas.openxmlformats.org/drawingml/2006/main">
              <a:rPr lang="ar" sz="2800" dirty="0">
                <a:latin typeface="Times New Roman" pitchFamily="18" charset="0"/>
                <a:cs typeface="Times New Roman" pitchFamily="18" charset="0"/>
              </a:rPr>
              <a:t> لا يمكن إزالته بالجراحة. انتشر إلى العقد الليمفاوية الإقليمية أو المناطق الأخرى القريبة من الورم، ولكن ليس إلى أجزاء أخرى من الجسم.</a:t>
            </a:r>
          </a:p>
          <a:p>
            <a:pPr xmlns:a="http://schemas.openxmlformats.org/drawingml/2006/main" marL="0" indent="0" algn="justLow">
              <a:lnSpc>
                <a:spcPct val="110000"/>
              </a:lnSpc>
              <a:buNone/>
              <a:bidi/>
            </a:pPr>
            <a:r xmlns:a="http://schemas.openxmlformats.org/drawingml/2006/main">
              <a:rPr lang="ar" b="1" dirty="0">
                <a:solidFill>
                  <a:srgbClr val="C00000"/>
                </a:solidFill>
                <a:latin typeface="Times New Roman" pitchFamily="18" charset="0"/>
                <a:cs typeface="Times New Roman" pitchFamily="18" charset="0"/>
              </a:rPr>
              <a:t>المرحلة الرابعة</a:t>
            </a:r>
          </a:p>
          <a:p>
            <a:pPr xmlns:a="http://schemas.openxmlformats.org/drawingml/2006/main" marL="0" indent="0" algn="justLow">
              <a:lnSpc>
                <a:spcPct val="110000"/>
              </a:lnSpc>
              <a:buNone/>
              <a:bidi/>
            </a:pPr>
            <a:r xmlns:a="http://schemas.openxmlformats.org/drawingml/2006/main">
              <a:rPr lang="ar" sz="2800" dirty="0">
                <a:latin typeface="Times New Roman" pitchFamily="18" charset="0"/>
                <a:cs typeface="Times New Roman" pitchFamily="18" charset="0"/>
              </a:rPr>
              <a:t> انتشر الورم الأصلي إلى الغدد الليمفاوية البعيدة والعظام ونخاع العظام والكبد والجلد و/أو الأعضاء الأخرى،</a:t>
            </a:r>
          </a:p>
          <a:p>
            <a:pPr marL="0" indent="0" algn="justLow">
              <a:lnSpc>
                <a:spcPct val="110000"/>
              </a:lnSpc>
              <a:buNone/>
            </a:pPr>
            <a:endParaRPr lang="en-GB"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8816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علاجات </a:t>
            </a:r>
            <a:r xmlns:a="http://schemas.openxmlformats.org/drawingml/2006/main">
              <a:rPr lang="ar" sz="5400" b="1" dirty="0" err="1">
                <a:solidFill>
                  <a:srgbClr val="C00000"/>
                </a:solidFill>
                <a:latin typeface="Times New Roman" pitchFamily="18" charset="0"/>
                <a:cs typeface="Times New Roman" pitchFamily="18" charset="0"/>
              </a:rPr>
              <a:t>الورم العصبي</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00200"/>
            <a:ext cx="8686800" cy="5029200"/>
          </a:xfrm>
        </p:spPr>
        <p:txBody>
          <a:bodyPr>
            <a:normAutofit/>
          </a:bodyPr>
          <a:lstStyle/>
          <a:p>
            <a:pPr xmlns:a="http://schemas.openxmlformats.org/drawingml/2006/main" marL="0" indent="0" algn="justLow">
              <a:lnSpc>
                <a:spcPct val="100000"/>
              </a:lnSpc>
              <a:buNone/>
              <a:bidi/>
            </a:pPr>
            <a:r xmlns:a="http://schemas.openxmlformats.org/drawingml/2006/main">
              <a:rPr lang="ar" sz="4800" dirty="0">
                <a:latin typeface="Times New Roman" pitchFamily="18" charset="0"/>
                <a:cs typeface="Times New Roman" pitchFamily="18" charset="0"/>
              </a:rPr>
              <a:t>1. الجراحة</a:t>
            </a:r>
          </a:p>
          <a:p>
            <a:pPr xmlns:a="http://schemas.openxmlformats.org/drawingml/2006/main" marL="0" indent="0" algn="justLow">
              <a:lnSpc>
                <a:spcPct val="100000"/>
              </a:lnSpc>
              <a:buNone/>
              <a:bidi/>
            </a:pPr>
            <a:r xmlns:a="http://schemas.openxmlformats.org/drawingml/2006/main">
              <a:rPr lang="ar" sz="4800" dirty="0">
                <a:latin typeface="Times New Roman" pitchFamily="18" charset="0"/>
                <a:cs typeface="Times New Roman" pitchFamily="18" charset="0"/>
              </a:rPr>
              <a:t>2. الإشعاع</a:t>
            </a:r>
          </a:p>
          <a:p>
            <a:pPr xmlns:a="http://schemas.openxmlformats.org/drawingml/2006/main" marL="0" indent="0" algn="justLow">
              <a:lnSpc>
                <a:spcPct val="100000"/>
              </a:lnSpc>
              <a:buNone/>
              <a:bidi/>
            </a:pPr>
            <a:r xmlns:a="http://schemas.openxmlformats.org/drawingml/2006/main">
              <a:rPr lang="ar" sz="4800" dirty="0">
                <a:latin typeface="Times New Roman" pitchFamily="18" charset="0"/>
                <a:cs typeface="Times New Roman" pitchFamily="18" charset="0"/>
              </a:rPr>
              <a:t>3. العلاج الكيميائي</a:t>
            </a:r>
          </a:p>
          <a:p>
            <a:pPr xmlns:a="http://schemas.openxmlformats.org/drawingml/2006/main" marL="0" indent="0" algn="justLow">
              <a:lnSpc>
                <a:spcPct val="100000"/>
              </a:lnSpc>
              <a:buNone/>
              <a:bidi/>
            </a:pPr>
            <a:r xmlns:a="http://schemas.openxmlformats.org/drawingml/2006/main">
              <a:rPr lang="ar" sz="4800" dirty="0">
                <a:latin typeface="Times New Roman" pitchFamily="18" charset="0"/>
                <a:cs typeface="Times New Roman" pitchFamily="18" charset="0"/>
              </a:rPr>
              <a:t>4. زرع نخاع العظم</a:t>
            </a:r>
          </a:p>
          <a:p>
            <a:pPr xmlns:a="http://schemas.openxmlformats.org/drawingml/2006/main" marL="0" indent="0" algn="justLow">
              <a:lnSpc>
                <a:spcPct val="100000"/>
              </a:lnSpc>
              <a:buNone/>
              <a:bidi/>
            </a:pPr>
            <a:r xmlns:a="http://schemas.openxmlformats.org/drawingml/2006/main">
              <a:rPr lang="ar" sz="4800" dirty="0">
                <a:latin typeface="Times New Roman" pitchFamily="18" charset="0"/>
                <a:cs typeface="Times New Roman" pitchFamily="18" charset="0"/>
              </a:rPr>
              <a:t>5. زراعة الخلايا الجذعية</a:t>
            </a:r>
          </a:p>
          <a:p>
            <a:pPr marL="0" indent="0" algn="justLow">
              <a:lnSpc>
                <a:spcPct val="100000"/>
              </a:lnSpc>
              <a:buNone/>
            </a:pPr>
            <a:endParaRPr lang="en-GB" sz="4800" dirty="0">
              <a:latin typeface="Times New Roman" pitchFamily="18" charset="0"/>
              <a:cs typeface="Times New Roman" pitchFamily="18" charset="0"/>
            </a:endParaRPr>
          </a:p>
        </p:txBody>
      </p:sp>
    </p:spTree>
    <p:extLst>
      <p:ext uri="{BB962C8B-B14F-4D97-AF65-F5344CB8AC3E}">
        <p14:creationId xmlns:p14="http://schemas.microsoft.com/office/powerpoint/2010/main" val="117674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452" cy="1417638"/>
          </a:xfrm>
        </p:spPr>
        <p:txBody>
          <a:bodyPr>
            <a:noAutofit/>
          </a:bodyPr>
          <a:lstStyle/>
          <a:p>
            <a:pPr xmlns:a="http://schemas.openxmlformats.org/drawingml/2006/main" algn="ctr">
              <a:bidi/>
            </a:pPr>
            <a:br xmlns:a="http://schemas.openxmlformats.org/drawingml/2006/main">
              <a:rPr lang="en-GB"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4) الأطفال المصابون بورم ويلم: ورم الخلايا الكلوية</a:t>
            </a:r>
            <a:br xmlns:a="http://schemas.openxmlformats.org/drawingml/2006/main">
              <a:rPr lang="en-GB" b="1" dirty="0">
                <a:solidFill>
                  <a:srgbClr val="C00000"/>
                </a:solidFill>
                <a:latin typeface="Times New Roman" pitchFamily="18" charset="0"/>
                <a:cs typeface="Times New Roman" pitchFamily="18" charset="0"/>
              </a:rPr>
            </a:br>
            <a:endParaRPr xmlns:a="http://schemas.openxmlformats.org/drawingml/2006/main"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192001" cy="5440362"/>
          </a:xfrm>
        </p:spPr>
        <p:txBody>
          <a:bodyPr>
            <a:noAutofit/>
          </a:bodyPr>
          <a:lstStyle/>
          <a:p>
            <a:pPr xmlns:a="http://schemas.openxmlformats.org/drawingml/2006/main" marL="0" indent="0" algn="justLow">
              <a:lnSpc>
                <a:spcPct val="120000"/>
              </a:lnSpc>
              <a:buNone/>
              <a:bidi/>
            </a:pPr>
            <a:r xmlns:a="http://schemas.openxmlformats.org/drawingml/2006/main">
              <a:rPr lang="ar" sz="4000" dirty="0">
                <a:latin typeface="Times New Roman" pitchFamily="18" charset="0"/>
                <a:cs typeface="Times New Roman" pitchFamily="18" charset="0"/>
              </a:rPr>
              <a:t> هو سرطان نادر وشائع يصيب الأطفال، ويصيب غالبًا الأطفال الذين تتراوح أعمارهم بين 3 إلى 4 سنوات.</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يحدث غالبًا في كلية واحدة فقط، على الرغم من أنه يمكن أحيانًا العثور عليه في كلتا الكليتين في نفس الوقت.</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يتم اكتشافه عادة بالصدفة.</a:t>
            </a:r>
          </a:p>
          <a:p>
            <a:pPr marL="0" indent="0" algn="justLow">
              <a:lnSpc>
                <a:spcPct val="120000"/>
              </a:lnSpc>
              <a:buNone/>
            </a:pPr>
            <a:endParaRPr lang="en-GB" sz="3600" dirty="0">
              <a:latin typeface="Times New Roman" pitchFamily="18" charset="0"/>
              <a:cs typeface="Times New Roman" pitchFamily="18" charset="0"/>
            </a:endParaRPr>
          </a:p>
        </p:txBody>
      </p:sp>
    </p:spTree>
    <p:extLst>
      <p:ext uri="{BB962C8B-B14F-4D97-AF65-F5344CB8AC3E}">
        <p14:creationId xmlns:p14="http://schemas.microsoft.com/office/powerpoint/2010/main" val="9985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ctr">
              <a:bidi/>
            </a:pPr>
            <a:br xmlns:a="http://schemas.openxmlformats.org/drawingml/2006/main">
              <a:rPr lang="en-GB"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1) </a:t>
            </a:r>
            <a:r xmlns:a="http://schemas.openxmlformats.org/drawingml/2006/main">
              <a:rPr lang="ar" b="1" dirty="0">
                <a:solidFill>
                  <a:srgbClr val="C00000"/>
                </a:solidFill>
                <a:latin typeface="Times New Roman" pitchFamily="18" charset="0"/>
                <a:cs typeface="Times New Roman" pitchFamily="18" charset="0"/>
              </a:rPr>
              <a:t>الأطفال المصابون بمتلازمة داون (تثلث الصبغي 21)</a:t>
            </a:r>
            <a:br xmlns:a="http://schemas.openxmlformats.org/drawingml/2006/main">
              <a:rPr lang="en-GB" b="1" dirty="0">
                <a:solidFill>
                  <a:srgbClr val="C00000"/>
                </a:solidFill>
                <a:latin typeface="Times New Roman" pitchFamily="18" charset="0"/>
                <a:cs typeface="Times New Roman" pitchFamily="18" charset="0"/>
              </a:rPr>
            </a:br>
            <a:endParaRPr xmlns:a="http://schemas.openxmlformats.org/drawingml/2006/main"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99234" cy="5105400"/>
          </a:xfrm>
        </p:spPr>
        <p:txBody>
          <a:bodyPr>
            <a:normAutofit fontScale="92500" lnSpcReduction="10000"/>
          </a:bodyPr>
          <a:lstStyle/>
          <a:p>
            <a:pPr xmlns:a="http://schemas.openxmlformats.org/drawingml/2006/main" algn="l">
              <a:lnSpc>
                <a:spcPct val="100000"/>
              </a:lnSpc>
              <a:buFont typeface="Wingdings" pitchFamily="2" charset="2"/>
              <a:buChar char="§"/>
              <a:bidi/>
            </a:pPr>
            <a:r xmlns:a="http://schemas.openxmlformats.org/drawingml/2006/main">
              <a:rPr lang="ar" sz="4200" dirty="0">
                <a:latin typeface="Times New Roman" pitchFamily="18" charset="0"/>
                <a:cs typeface="Times New Roman" pitchFamily="18" charset="0"/>
              </a:rPr>
              <a:t>إنها حالة وراثية حيث يمتلك الشخص 47 كروموسومًا بدلاً من 46 المعتاد.</a:t>
            </a:r>
          </a:p>
          <a:p>
            <a:pPr xmlns:a="http://schemas.openxmlformats.org/drawingml/2006/main" algn="l">
              <a:lnSpc>
                <a:spcPct val="100000"/>
              </a:lnSpc>
              <a:buFont typeface="Wingdings" pitchFamily="2" charset="2"/>
              <a:buChar char="§"/>
              <a:bidi/>
            </a:pPr>
            <a:r xmlns:a="http://schemas.openxmlformats.org/drawingml/2006/main">
              <a:rPr lang="ar" sz="4200" dirty="0">
                <a:latin typeface="Times New Roman" pitchFamily="18" charset="0"/>
                <a:cs typeface="Times New Roman" pitchFamily="18" charset="0"/>
              </a:rPr>
              <a:t>وتتراوح شدتها، لذا قد تتراوح مشاكل النمو من خفيفة إلى خطيرة.</a:t>
            </a:r>
          </a:p>
          <a:p>
            <a:pPr xmlns:a="http://schemas.openxmlformats.org/drawingml/2006/main">
              <a:lnSpc>
                <a:spcPct val="10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يحدث بسبب متلازمة تثلث الصبغي 21.</a:t>
            </a:r>
          </a:p>
          <a:p>
            <a:pPr xmlns:a="http://schemas.openxmlformats.org/drawingml/2006/main">
              <a:lnSpc>
                <a:spcPct val="10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هناك 3 نسخ من الكروموسوم 21، بدلا من نسختين.</a:t>
            </a:r>
          </a:p>
          <a:p>
            <a:pPr xmlns:a="http://schemas.openxmlformats.org/drawingml/2006/main">
              <a:lnSpc>
                <a:spcPct val="10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أي شخص معرض للخطر</a:t>
            </a:r>
          </a:p>
          <a:p>
            <a:pPr xmlns:a="http://schemas.openxmlformats.org/drawingml/2006/main">
              <a:lnSpc>
                <a:spcPct val="10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لم يتم توريثه.</a:t>
            </a:r>
          </a:p>
          <a:p>
            <a:pPr algn="l">
              <a:lnSpc>
                <a:spcPct val="100000"/>
              </a:lnSpc>
              <a:buFont typeface="Wingdings" pitchFamily="2" charset="2"/>
              <a:buChar char="§"/>
            </a:pPr>
            <a:endParaRPr lang="en-GB" sz="4400" dirty="0">
              <a:latin typeface="Times New Roman" pitchFamily="18" charset="0"/>
              <a:cs typeface="Times New Roman" pitchFamily="18" charset="0"/>
            </a:endParaRPr>
          </a:p>
        </p:txBody>
      </p:sp>
    </p:spTree>
    <p:extLst>
      <p:ext uri="{BB962C8B-B14F-4D97-AF65-F5344CB8AC3E}">
        <p14:creationId xmlns:p14="http://schemas.microsoft.com/office/powerpoint/2010/main" val="222003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39200" cy="1417638"/>
          </a:xfrm>
        </p:spPr>
        <p:txBody>
          <a:bodyPr>
            <a:noAutofit/>
          </a:bodyPr>
          <a:lstStyle/>
          <a:p>
            <a:pPr xmlns:a="http://schemas.openxmlformats.org/drawingml/2006/main" lvl="0">
              <a:bidi/>
            </a:pPr>
            <a:br xmlns:a="http://schemas.openxmlformats.org/drawingml/2006/main">
              <a:rPr lang="en-US" sz="5400" b="1" dirty="0">
                <a:solidFill>
                  <a:srgbClr val="C00000"/>
                </a:solidFill>
                <a:latin typeface="Times New Roman" pitchFamily="18" charset="0"/>
                <a:ea typeface="Calibri" pitchFamily="34" charset="0"/>
                <a:cs typeface="Times New Roman" pitchFamily="18" charset="0"/>
              </a:rPr>
            </a:br>
            <a:r xmlns:a="http://schemas.openxmlformats.org/drawingml/2006/main">
              <a:rPr lang="ar" sz="5400" b="1" dirty="0">
                <a:solidFill>
                  <a:srgbClr val="C00000"/>
                </a:solidFill>
                <a:latin typeface="Times New Roman" pitchFamily="18" charset="0"/>
                <a:ea typeface="Calibri" pitchFamily="34" charset="0"/>
                <a:cs typeface="Times New Roman" pitchFamily="18" charset="0"/>
              </a:rPr>
              <a:t>تحديد مرحلة الورم الكلوي</a:t>
            </a:r>
            <a:br xmlns:a="http://schemas.openxmlformats.org/drawingml/2006/main">
              <a:rPr lang="en-US" sz="5400" dirty="0">
                <a:solidFill>
                  <a:srgbClr val="C00000"/>
                </a:solidFill>
                <a:latin typeface="Arial" pitchFamily="34" charset="0"/>
                <a:cs typeface="Arial" pitchFamily="34" charset="0"/>
              </a:rPr>
            </a:br>
            <a:endParaRPr xmlns:a="http://schemas.openxmlformats.org/drawingml/2006/main" lang="en-GB" sz="5400" dirty="0">
              <a:solidFill>
                <a:srgbClr val="C00000"/>
              </a:solidFill>
              <a:latin typeface="Times New Roman" pitchFamily="18" charset="0"/>
              <a:cs typeface="Times New Roman" pitchFamily="18" charset="0"/>
            </a:endParaRPr>
          </a:p>
        </p:txBody>
      </p:sp>
      <p:sp>
        <p:nvSpPr>
          <p:cNvPr id="6" name="Content Placeholder 5"/>
          <p:cNvSpPr>
            <a:spLocks noGrp="1"/>
          </p:cNvSpPr>
          <p:nvPr>
            <p:ph idx="1"/>
          </p:nvPr>
        </p:nvSpPr>
        <p:spPr>
          <a:xfrm>
            <a:off x="0" y="1371600"/>
            <a:ext cx="12099235" cy="5220916"/>
          </a:xfrm>
          <a:prstGeom prst="rect">
            <a:avLst/>
          </a:prstGeom>
        </p:spPr>
        <p:txBody>
          <a:bodyPr wrap="square">
            <a:spAutoFit/>
          </a:bodyPr>
          <a:lstStyle/>
          <a:p>
            <a:pPr xmlns:a="http://schemas.openxmlformats.org/drawingml/2006/main" marL="0" indent="0">
              <a:buNone/>
              <a:bidi/>
            </a:pPr>
            <a:r xmlns:a="http://schemas.openxmlformats.org/drawingml/2006/main">
              <a:rPr lang="ar" sz="3600" b="1" u="sng" dirty="0">
                <a:solidFill>
                  <a:schemeClr val="tx1">
                    <a:lumMod val="95000"/>
                    <a:lumOff val="5000"/>
                  </a:schemeClr>
                </a:solidFill>
                <a:effectLst/>
                <a:latin typeface="Times New Roman" pitchFamily="18" charset="0"/>
                <a:cs typeface="Times New Roman" pitchFamily="18" charset="0"/>
              </a:rPr>
              <a:t>المرحلة الأولى: </a:t>
            </a:r>
            <a:r xmlns:a="http://schemas.openxmlformats.org/drawingml/2006/main">
              <a:rPr lang="ar" sz="3600" dirty="0">
                <a:solidFill>
                  <a:schemeClr val="tx1">
                    <a:lumMod val="95000"/>
                    <a:lumOff val="5000"/>
                  </a:schemeClr>
                </a:solidFill>
                <a:effectLst/>
                <a:latin typeface="Times New Roman" pitchFamily="18" charset="0"/>
                <a:cs typeface="Times New Roman" pitchFamily="18" charset="0"/>
              </a:rPr>
              <a:t>تقتصر على الكلى، ويتم تغليفها، ويمكن إزالتها جراحيًا بشكل كامل.</a:t>
            </a:r>
          </a:p>
          <a:p>
            <a:pPr xmlns:a="http://schemas.openxmlformats.org/drawingml/2006/main" marL="0" indent="0">
              <a:buNone/>
              <a:bidi/>
            </a:pPr>
            <a:r xmlns:a="http://schemas.openxmlformats.org/drawingml/2006/main">
              <a:rPr lang="ar" sz="3600" b="1" u="sng" dirty="0">
                <a:solidFill>
                  <a:schemeClr val="tx1">
                    <a:lumMod val="95000"/>
                    <a:lumOff val="5000"/>
                  </a:schemeClr>
                </a:solidFill>
                <a:effectLst/>
                <a:latin typeface="Times New Roman" pitchFamily="18" charset="0"/>
                <a:cs typeface="Times New Roman" pitchFamily="18" charset="0"/>
              </a:rPr>
              <a:t>المرحلة الثانية: </a:t>
            </a:r>
            <a:r xmlns:a="http://schemas.openxmlformats.org/drawingml/2006/main">
              <a:rPr lang="ar" sz="3600" dirty="0">
                <a:solidFill>
                  <a:schemeClr val="tx1">
                    <a:lumMod val="95000"/>
                    <a:lumOff val="5000"/>
                  </a:schemeClr>
                </a:solidFill>
                <a:effectLst/>
                <a:latin typeface="Times New Roman" pitchFamily="18" charset="0"/>
                <a:cs typeface="Times New Roman" pitchFamily="18" charset="0"/>
              </a:rPr>
              <a:t>تمتد إلى ما بعد الكلى ولكن يتم إزالتها بشكل كامل.</a:t>
            </a:r>
          </a:p>
          <a:p>
            <a:pPr xmlns:a="http://schemas.openxmlformats.org/drawingml/2006/main" marL="0" indent="0">
              <a:buNone/>
              <a:bidi/>
            </a:pPr>
            <a:r xmlns:a="http://schemas.openxmlformats.org/drawingml/2006/main">
              <a:rPr lang="ar" sz="3600" b="1" u="sng" dirty="0">
                <a:solidFill>
                  <a:schemeClr val="tx1">
                    <a:lumMod val="95000"/>
                    <a:lumOff val="5000"/>
                  </a:schemeClr>
                </a:solidFill>
                <a:effectLst/>
                <a:latin typeface="Times New Roman" pitchFamily="18" charset="0"/>
                <a:cs typeface="Times New Roman" pitchFamily="18" charset="0"/>
              </a:rPr>
              <a:t>المرحلة الثالثة: </a:t>
            </a:r>
            <a:r xmlns:a="http://schemas.openxmlformats.org/drawingml/2006/main">
              <a:rPr lang="ar" sz="3600" dirty="0">
                <a:solidFill>
                  <a:schemeClr val="tx1">
                    <a:lumMod val="95000"/>
                    <a:lumOff val="5000"/>
                  </a:schemeClr>
                </a:solidFill>
                <a:effectLst/>
                <a:latin typeface="Times New Roman" pitchFamily="18" charset="0"/>
                <a:cs typeface="Times New Roman" pitchFamily="18" charset="0"/>
              </a:rPr>
              <a:t>لا يتم إزالتها جراحيًا بشكل كامل، لكن المرض يظل محصورًا في البطن.</a:t>
            </a:r>
          </a:p>
          <a:p>
            <a:pPr xmlns:a="http://schemas.openxmlformats.org/drawingml/2006/main" marL="0" indent="0">
              <a:buNone/>
              <a:bidi/>
            </a:pPr>
            <a:r xmlns:a="http://schemas.openxmlformats.org/drawingml/2006/main">
              <a:rPr lang="ar" sz="3600" b="1" u="sng" dirty="0">
                <a:solidFill>
                  <a:schemeClr val="tx1">
                    <a:lumMod val="95000"/>
                    <a:lumOff val="5000"/>
                  </a:schemeClr>
                </a:solidFill>
                <a:latin typeface="Times New Roman" pitchFamily="18" charset="0"/>
                <a:cs typeface="Times New Roman" pitchFamily="18" charset="0"/>
              </a:rPr>
              <a:t>المرحلة الرابعة: </a:t>
            </a:r>
            <a:r xmlns:a="http://schemas.openxmlformats.org/drawingml/2006/main">
              <a:rPr lang="ar" sz="3600" dirty="0">
                <a:solidFill>
                  <a:schemeClr val="tx1">
                    <a:lumMod val="95000"/>
                    <a:lumOff val="5000"/>
                  </a:schemeClr>
                </a:solidFill>
                <a:latin typeface="Times New Roman" pitchFamily="18" charset="0"/>
                <a:cs typeface="Times New Roman" pitchFamily="18" charset="0"/>
              </a:rPr>
              <a:t>انتشر إلى الرئة أو الكبد أو العظام أو المخ أو إلى الغدد الليمفاوية خارج منطقة الحوض.</a:t>
            </a:r>
          </a:p>
          <a:p>
            <a:pPr xmlns:a="http://schemas.openxmlformats.org/drawingml/2006/main" marL="0" indent="0">
              <a:buNone/>
              <a:bidi/>
            </a:pPr>
            <a:r xmlns:a="http://schemas.openxmlformats.org/drawingml/2006/main">
              <a:rPr lang="ar" sz="3600" b="1" u="sng" dirty="0">
                <a:solidFill>
                  <a:schemeClr val="tx1">
                    <a:lumMod val="95000"/>
                    <a:lumOff val="5000"/>
                  </a:schemeClr>
                </a:solidFill>
                <a:latin typeface="Times New Roman" pitchFamily="18" charset="0"/>
                <a:cs typeface="Times New Roman" pitchFamily="18" charset="0"/>
              </a:rPr>
              <a:t>المرحلة الخامسة: </a:t>
            </a:r>
            <a:r xmlns:a="http://schemas.openxmlformats.org/drawingml/2006/main">
              <a:rPr lang="ar" sz="3600" dirty="0">
                <a:solidFill>
                  <a:schemeClr val="tx1">
                    <a:lumMod val="95000"/>
                    <a:lumOff val="5000"/>
                  </a:schemeClr>
                </a:solidFill>
                <a:latin typeface="Times New Roman" pitchFamily="18" charset="0"/>
                <a:cs typeface="Times New Roman" pitchFamily="18" charset="0"/>
              </a:rPr>
              <a:t>تحتوي كلتا الكليتين على ورم عند التشخيص.</a:t>
            </a:r>
          </a:p>
          <a:p>
            <a:pPr marL="0" indent="0">
              <a:buNone/>
            </a:pPr>
            <a:endParaRPr lang="en-US" sz="36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25833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6" y="76200"/>
            <a:ext cx="11211339" cy="1417638"/>
          </a:xfrm>
        </p:spPr>
        <p:txBody>
          <a:bodyPr>
            <a:noAutofit/>
          </a:bodyPr>
          <a:lstStyle/>
          <a:p>
            <a:br xmlns:a="http://schemas.openxmlformats.org/drawingml/2006/main">
              <a:rPr lang="en-GB"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علامات وأعراض </a:t>
            </a:r>
            <a:r xmlns:a="http://schemas.openxmlformats.org/drawingml/2006/main">
              <a:rPr lang="ar" sz="4800" b="1" dirty="0">
                <a:solidFill>
                  <a:srgbClr val="C00000"/>
                </a:solidFill>
                <a:latin typeface="Times New Roman" pitchFamily="18" charset="0"/>
                <a:cs typeface="Times New Roman" pitchFamily="18" charset="0"/>
              </a:rPr>
              <a:t>ورم </a:t>
            </a:r>
            <a:br xmlns:a="http://schemas.openxmlformats.org/drawingml/2006/main">
              <a:rPr lang="en-GB" sz="4800" b="1" dirty="0">
                <a:solidFill>
                  <a:srgbClr val="C00000"/>
                </a:solidFill>
                <a:latin typeface="Times New Roman" pitchFamily="18" charset="0"/>
                <a:cs typeface="Times New Roman" pitchFamily="18" charset="0"/>
              </a:rPr>
            </a:br>
            <a:endParaRPr xmlns:a="http://schemas.openxmlformats.org/drawingml/2006/main" lang="en-GB" sz="4800" b="1" dirty="0">
              <a:solidFill>
                <a:srgbClr val="C00000"/>
              </a:solidFill>
              <a:latin typeface="Times New Roman" pitchFamily="18" charset="0"/>
              <a:cs typeface="Times New Roman" pitchFamily="18" charset="0"/>
            </a:endParaRPr>
            <a:r xmlns:a="http://schemas.openxmlformats.org/drawingml/2006/main">
              <a:rPr lang="ar" sz="4800" b="1" dirty="0" err="1">
                <a:solidFill>
                  <a:srgbClr val="C00000"/>
                </a:solidFill>
                <a:latin typeface="Times New Roman" pitchFamily="18" charset="0"/>
                <a:cs typeface="Times New Roman" pitchFamily="18" charset="0"/>
              </a:rPr>
              <a:t>ويلمز</a:t>
            </a:r>
          </a:p>
        </p:txBody>
      </p:sp>
      <p:sp>
        <p:nvSpPr>
          <p:cNvPr id="3" name="Content Placeholder 2"/>
          <p:cNvSpPr>
            <a:spLocks noGrp="1"/>
          </p:cNvSpPr>
          <p:nvPr>
            <p:ph idx="1"/>
          </p:nvPr>
        </p:nvSpPr>
        <p:spPr>
          <a:xfrm>
            <a:off x="92765" y="1600200"/>
            <a:ext cx="11940209" cy="5257800"/>
          </a:xfrm>
        </p:spPr>
        <p:txBody>
          <a:bodyPr>
            <a:normAutofit fontScale="77500" lnSpcReduction="20000"/>
          </a:bodyPr>
          <a:lstStyle/>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يختلف الأمر على نطاق واسع، وبعض الأطفال لا يظهرون أي علامات واضحة.</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كتلة بطنية ناعمة وثابتة وتورم وألم في البطن</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الحمى</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وجود دم في البول</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الغثيان أو القيء أو كليهما</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الإمساك</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فقدان الشهية</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 ضيق في التنفس</a:t>
            </a:r>
          </a:p>
          <a:p>
            <a:pPr xmlns:a="http://schemas.openxmlformats.org/drawingml/2006/main" marL="0" indent="0" algn="justLow">
              <a:lnSpc>
                <a:spcPct val="120000"/>
              </a:lnSpc>
              <a:buNone/>
              <a:bidi/>
            </a:pPr>
            <a:r xmlns:a="http://schemas.openxmlformats.org/drawingml/2006/main">
              <a:rPr lang="ar" sz="3600" dirty="0">
                <a:latin typeface="Times New Roman" pitchFamily="18" charset="0"/>
                <a:cs typeface="Times New Roman" pitchFamily="18" charset="0"/>
              </a:rPr>
              <a:t>ارتفاع ضغط الدم</a:t>
            </a:r>
          </a:p>
          <a:p>
            <a:pPr marL="0" indent="0" algn="justLow">
              <a:lnSpc>
                <a:spcPct val="120000"/>
              </a:lnSpc>
              <a:buNone/>
            </a:pPr>
            <a:endParaRPr lang="en-GB" sz="3600" dirty="0">
              <a:latin typeface="Times New Roman" pitchFamily="18" charset="0"/>
              <a:cs typeface="Times New Roman" pitchFamily="18" charset="0"/>
            </a:endParaRP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73053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r xmlns:a="http://schemas.openxmlformats.org/drawingml/2006/main">
              <a:rPr lang="ar" sz="4800" b="1" dirty="0">
                <a:solidFill>
                  <a:srgbClr val="C00000"/>
                </a:solidFill>
                <a:latin typeface="Times New Roman" pitchFamily="18" charset="0"/>
                <a:cs typeface="Times New Roman" pitchFamily="18" charset="0"/>
              </a:rPr>
              <a:t>تشخيص </a:t>
            </a:r>
            <a:r xmlns:a="http://schemas.openxmlformats.org/drawingml/2006/main">
              <a:rPr lang="ar" sz="4800" b="1" dirty="0">
                <a:solidFill>
                  <a:srgbClr val="C00000"/>
                </a:solidFill>
                <a:latin typeface="Times New Roman" pitchFamily="18" charset="0"/>
                <a:cs typeface="Times New Roman" pitchFamily="18" charset="0"/>
              </a:rPr>
              <a:t>ورم </a:t>
            </a:r>
            <a:br xmlns:a="http://schemas.openxmlformats.org/drawingml/2006/main">
              <a:rPr lang="en-GB" sz="4800" b="1" dirty="0">
                <a:solidFill>
                  <a:srgbClr val="C00000"/>
                </a:solidFill>
                <a:latin typeface="Times New Roman" pitchFamily="18" charset="0"/>
                <a:cs typeface="Times New Roman" pitchFamily="18" charset="0"/>
              </a:rPr>
            </a:br>
            <a:endParaRPr xmlns:a="http://schemas.openxmlformats.org/drawingml/2006/main" lang="en-GB" sz="4800" b="1" dirty="0">
              <a:solidFill>
                <a:srgbClr val="C00000"/>
              </a:solidFill>
              <a:latin typeface="Times New Roman" pitchFamily="18" charset="0"/>
              <a:cs typeface="Times New Roman" pitchFamily="18" charset="0"/>
            </a:endParaRPr>
            <a:r xmlns:a="http://schemas.openxmlformats.org/drawingml/2006/main">
              <a:rPr lang="ar" sz="4800" b="1" dirty="0" err="1">
                <a:solidFill>
                  <a:srgbClr val="C00000"/>
                </a:solidFill>
                <a:latin typeface="Times New Roman" pitchFamily="18" charset="0"/>
                <a:cs typeface="Times New Roman" pitchFamily="18" charset="0"/>
              </a:rPr>
              <a:t>ويلمز</a:t>
            </a:r>
          </a:p>
        </p:txBody>
      </p:sp>
      <p:sp>
        <p:nvSpPr>
          <p:cNvPr id="3" name="Content Placeholder 2"/>
          <p:cNvSpPr>
            <a:spLocks noGrp="1"/>
          </p:cNvSpPr>
          <p:nvPr>
            <p:ph idx="1"/>
          </p:nvPr>
        </p:nvSpPr>
        <p:spPr>
          <a:xfrm>
            <a:off x="132523" y="954157"/>
            <a:ext cx="11834190" cy="5751443"/>
          </a:xfrm>
        </p:spPr>
        <p:txBody>
          <a:bodyPr/>
          <a:lstStyle/>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 الفحص البدني</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 فحوصات الدم والبول. لا تستطيع هذه الفحوصات المعملية اكتشاف ورم </a:t>
            </a:r>
            <a:r xmlns:a="http://schemas.openxmlformats.org/drawingml/2006/main">
              <a:rPr lang="ar" sz="4400" dirty="0" err="1">
                <a:latin typeface="Times New Roman" pitchFamily="18" charset="0"/>
                <a:cs typeface="Times New Roman" pitchFamily="18" charset="0"/>
              </a:rPr>
              <a:t>ويلمز </a:t>
            </a:r>
            <a:r xmlns:a="http://schemas.openxmlformats.org/drawingml/2006/main">
              <a:rPr lang="ar" sz="4400" dirty="0">
                <a:latin typeface="Times New Roman" pitchFamily="18" charset="0"/>
                <a:cs typeface="Times New Roman" pitchFamily="18" charset="0"/>
              </a:rPr>
              <a:t>، ولكنها قد تشير إلى مدى كفاءة عمل الكلى.</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 اختبارات التصوير: الموجات فوق الصوتية، التصوير المقطعي، التصوير بالرنين المغناطيسي</a:t>
            </a:r>
          </a:p>
          <a:p>
            <a:pPr algn="justLow">
              <a:lnSpc>
                <a:spcPct val="10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20837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lvl="0" algn="justLow">
              <a:bidi/>
            </a:pPr>
            <a:br xmlns:a="http://schemas.openxmlformats.org/drawingml/2006/main">
              <a:rPr lang="en-US" sz="6000" b="1" dirty="0">
                <a:solidFill>
                  <a:srgbClr val="C00000"/>
                </a:solidFill>
                <a:latin typeface="Times New Roman" pitchFamily="18" charset="0"/>
                <a:ea typeface="Calibri" pitchFamily="34" charset="0"/>
                <a:cs typeface="Times New Roman" pitchFamily="18" charset="0"/>
              </a:rPr>
            </a:br>
            <a:r xmlns:a="http://schemas.openxmlformats.org/drawingml/2006/main">
              <a:rPr lang="ar" sz="6000" b="1" dirty="0">
                <a:solidFill>
                  <a:srgbClr val="C00000"/>
                </a:solidFill>
                <a:latin typeface="Times New Roman" pitchFamily="18" charset="0"/>
                <a:ea typeface="Calibri" pitchFamily="34" charset="0"/>
                <a:cs typeface="Times New Roman" pitchFamily="18" charset="0"/>
              </a:rPr>
              <a:t>العلاج والدواء</a:t>
            </a:r>
            <a:br xmlns:a="http://schemas.openxmlformats.org/drawingml/2006/main">
              <a:rPr lang="en-US" sz="6000" dirty="0">
                <a:solidFill>
                  <a:srgbClr val="C00000"/>
                </a:solidFill>
                <a:latin typeface="Arial" pitchFamily="34" charset="0"/>
                <a:cs typeface="Arial" pitchFamily="34" charset="0"/>
              </a:rPr>
            </a:br>
            <a:endParaRPr xmlns:a="http://schemas.openxmlformats.org/drawingml/2006/main" lang="en-GB" sz="6000" dirty="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2056926"/>
              </p:ext>
            </p:extLst>
          </p:nvPr>
        </p:nvGraphicFramePr>
        <p:xfrm>
          <a:off x="238539" y="1258957"/>
          <a:ext cx="11754676" cy="5353878"/>
        </p:xfrm>
        <a:graphic>
          <a:graphicData uri="http://schemas.openxmlformats.org/drawingml/2006/table">
            <a:tbl>
              <a:tblPr firstRow="1" firstCol="1" bandRow="1">
                <a:tableStyleId>{5C22544A-7EE6-4342-B048-85BDC9FD1C3A}</a:tableStyleId>
              </a:tblPr>
              <a:tblGrid>
                <a:gridCol w="3374028">
                  <a:extLst>
                    <a:ext uri="{9D8B030D-6E8A-4147-A177-3AD203B41FA5}">
                      <a16:colId xmlns:a16="http://schemas.microsoft.com/office/drawing/2014/main" val="20000"/>
                    </a:ext>
                  </a:extLst>
                </a:gridCol>
                <a:gridCol w="2996290">
                  <a:extLst>
                    <a:ext uri="{9D8B030D-6E8A-4147-A177-3AD203B41FA5}">
                      <a16:colId xmlns:a16="http://schemas.microsoft.com/office/drawing/2014/main" val="20001"/>
                    </a:ext>
                  </a:extLst>
                </a:gridCol>
                <a:gridCol w="2881048">
                  <a:extLst>
                    <a:ext uri="{9D8B030D-6E8A-4147-A177-3AD203B41FA5}">
                      <a16:colId xmlns:a16="http://schemas.microsoft.com/office/drawing/2014/main" val="20002"/>
                    </a:ext>
                  </a:extLst>
                </a:gridCol>
                <a:gridCol w="2503310">
                  <a:extLst>
                    <a:ext uri="{9D8B030D-6E8A-4147-A177-3AD203B41FA5}">
                      <a16:colId xmlns:a16="http://schemas.microsoft.com/office/drawing/2014/main" val="20003"/>
                    </a:ext>
                  </a:extLst>
                </a:gridCol>
              </a:tblGrid>
              <a:tr h="1784626">
                <a:tc>
                  <a:txBody>
                    <a:bodyPr/>
                    <a:lstStyle/>
                    <a:p>
                      <a:pPr xmlns:a="http://schemas.openxmlformats.org/drawingml/2006/main" algn="justLow">
                        <a:lnSpc>
                          <a:spcPct val="150000"/>
                        </a:lnSpc>
                        <a:spcAft>
                          <a:spcPts val="0"/>
                        </a:spcAft>
                        <a:bidi/>
                      </a:pPr>
                      <a:r xmlns:a="http://schemas.openxmlformats.org/drawingml/2006/main">
                        <a:rPr lang="ar" sz="3200" kern="1200" dirty="0">
                          <a:solidFill>
                            <a:srgbClr val="C00000"/>
                          </a:solidFill>
                          <a:effectLst/>
                          <a:latin typeface="Times New Roman" pitchFamily="18" charset="0"/>
                          <a:cs typeface="Times New Roman" pitchFamily="18" charset="0"/>
                        </a:rPr>
                        <a:t>منصة</a:t>
                      </a:r>
                      <a:endParaRPr xmlns:a="http://schemas.openxmlformats.org/drawingml/2006/main"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rgbClr val="C00000"/>
                          </a:solidFill>
                          <a:effectLst/>
                          <a:latin typeface="Times New Roman" pitchFamily="18" charset="0"/>
                          <a:cs typeface="Times New Roman" pitchFamily="18" charset="0"/>
                        </a:rPr>
                        <a:t>جراحة</a:t>
                      </a:r>
                      <a:endParaRPr xmlns:a="http://schemas.openxmlformats.org/drawingml/2006/main"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rgbClr val="C00000"/>
                          </a:solidFill>
                          <a:effectLst/>
                          <a:latin typeface="Times New Roman" pitchFamily="18" charset="0"/>
                          <a:cs typeface="Times New Roman" pitchFamily="18" charset="0"/>
                        </a:rPr>
                        <a:t>العلاج الكيميائي</a:t>
                      </a:r>
                      <a:endParaRPr xmlns:a="http://schemas.openxmlformats.org/drawingml/2006/main"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rgbClr val="C00000"/>
                          </a:solidFill>
                          <a:effectLst/>
                          <a:latin typeface="Times New Roman" pitchFamily="18" charset="0"/>
                          <a:cs typeface="Times New Roman" pitchFamily="18" charset="0"/>
                        </a:rPr>
                        <a:t>إشعاع</a:t>
                      </a:r>
                      <a:endParaRPr xmlns:a="http://schemas.openxmlformats.org/drawingml/2006/main"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extLst>
                  <a:ext uri="{0D108BD9-81ED-4DB2-BD59-A6C34878D82A}">
                    <a16:rowId xmlns:a16="http://schemas.microsoft.com/office/drawing/2014/main" val="10000"/>
                  </a:ext>
                </a:extLst>
              </a:tr>
              <a:tr h="1784626">
                <a:tc>
                  <a:txBody>
                    <a:bodyPr/>
                    <a:lstStyle/>
                    <a:p>
                      <a:pPr xmlns:a="http://schemas.openxmlformats.org/drawingml/2006/main" algn="justLow">
                        <a:lnSpc>
                          <a:spcPct val="150000"/>
                        </a:lnSpc>
                        <a:spcAft>
                          <a:spcPts val="0"/>
                        </a:spcAft>
                        <a:bidi/>
                      </a:pPr>
                      <a:r xmlns:a="http://schemas.openxmlformats.org/drawingml/2006/main">
                        <a:rPr lang="ar" sz="3200" kern="1200" dirty="0">
                          <a:solidFill>
                            <a:schemeClr val="tx1"/>
                          </a:solidFill>
                          <a:effectLst/>
                          <a:latin typeface="Times New Roman" pitchFamily="18" charset="0"/>
                          <a:cs typeface="Times New Roman" pitchFamily="18" charset="0"/>
                        </a:rPr>
                        <a:t>المرحلة الأولى أو الثانية</a:t>
                      </a:r>
                      <a:endParaRPr xmlns:a="http://schemas.openxmlformats.org/drawingml/2006/main"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chemeClr val="tx1"/>
                          </a:solidFill>
                          <a:effectLst/>
                          <a:latin typeface="Times New Roman" pitchFamily="18" charset="0"/>
                          <a:cs typeface="Times New Roman" pitchFamily="18" charset="0"/>
                        </a:rPr>
                        <a:t>استئصال الكلية</a:t>
                      </a:r>
                      <a:endParaRPr xmlns:a="http://schemas.openxmlformats.org/drawingml/2006/main"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chemeClr val="tx1"/>
                          </a:solidFill>
                          <a:effectLst/>
                          <a:latin typeface="Times New Roman" pitchFamily="18" charset="0"/>
                          <a:cs typeface="Times New Roman" pitchFamily="18" charset="0"/>
                        </a:rPr>
                        <a:t>نعم</a:t>
                      </a:r>
                      <a:endParaRPr xmlns:a="http://schemas.openxmlformats.org/drawingml/2006/main"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chemeClr val="tx1"/>
                          </a:solidFill>
                          <a:effectLst/>
                          <a:latin typeface="Times New Roman" pitchFamily="18" charset="0"/>
                          <a:cs typeface="Times New Roman" pitchFamily="18" charset="0"/>
                        </a:rPr>
                        <a:t>لا</a:t>
                      </a:r>
                      <a:endParaRPr xmlns:a="http://schemas.openxmlformats.org/drawingml/2006/main"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extLst>
                  <a:ext uri="{0D108BD9-81ED-4DB2-BD59-A6C34878D82A}">
                    <a16:rowId xmlns:a16="http://schemas.microsoft.com/office/drawing/2014/main" val="10001"/>
                  </a:ext>
                </a:extLst>
              </a:tr>
              <a:tr h="1784626">
                <a:tc>
                  <a:txBody>
                    <a:bodyPr/>
                    <a:lstStyle/>
                    <a:p>
                      <a:pPr xmlns:a="http://schemas.openxmlformats.org/drawingml/2006/main" algn="justLow">
                        <a:lnSpc>
                          <a:spcPct val="150000"/>
                        </a:lnSpc>
                        <a:spcAft>
                          <a:spcPts val="0"/>
                        </a:spcAft>
                        <a:bidi/>
                      </a:pPr>
                      <a:r xmlns:a="http://schemas.openxmlformats.org/drawingml/2006/main">
                        <a:rPr lang="ar" sz="3200" kern="1200">
                          <a:solidFill>
                            <a:schemeClr val="tx1"/>
                          </a:solidFill>
                          <a:effectLst/>
                          <a:latin typeface="Times New Roman" pitchFamily="18" charset="0"/>
                          <a:cs typeface="Times New Roman" pitchFamily="18" charset="0"/>
                        </a:rPr>
                        <a:t>المرحلة الثالثة والرابعة</a:t>
                      </a:r>
                      <a:endParaRPr xmlns:a="http://schemas.openxmlformats.org/drawingml/2006/main" lang="en-GB" sz="240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a:solidFill>
                            <a:schemeClr val="tx1"/>
                          </a:solidFill>
                          <a:effectLst/>
                          <a:latin typeface="Times New Roman" pitchFamily="18" charset="0"/>
                          <a:cs typeface="Times New Roman" pitchFamily="18" charset="0"/>
                        </a:rPr>
                        <a:t>استئصال الكلية</a:t>
                      </a:r>
                      <a:endParaRPr xmlns:a="http://schemas.openxmlformats.org/drawingml/2006/main" lang="en-GB" sz="240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chemeClr val="tx1"/>
                          </a:solidFill>
                          <a:effectLst/>
                          <a:latin typeface="Times New Roman" pitchFamily="18" charset="0"/>
                          <a:cs typeface="Times New Roman" pitchFamily="18" charset="0"/>
                        </a:rPr>
                        <a:t>نعم</a:t>
                      </a:r>
                      <a:endParaRPr xmlns:a="http://schemas.openxmlformats.org/drawingml/2006/main"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xmlns:a="http://schemas.openxmlformats.org/drawingml/2006/main" algn="ctr">
                        <a:lnSpc>
                          <a:spcPct val="150000"/>
                        </a:lnSpc>
                        <a:spcAft>
                          <a:spcPts val="0"/>
                        </a:spcAft>
                        <a:bidi/>
                      </a:pPr>
                      <a:r xmlns:a="http://schemas.openxmlformats.org/drawingml/2006/main">
                        <a:rPr lang="ar" sz="3200" kern="1200" dirty="0">
                          <a:solidFill>
                            <a:schemeClr val="tx1"/>
                          </a:solidFill>
                          <a:effectLst/>
                          <a:latin typeface="Times New Roman" pitchFamily="18" charset="0"/>
                          <a:cs typeface="Times New Roman" pitchFamily="18" charset="0"/>
                        </a:rPr>
                        <a:t>نعم</a:t>
                      </a:r>
                      <a:endParaRPr xmlns:a="http://schemas.openxmlformats.org/drawingml/2006/main"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219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xmlns:a="http://schemas.openxmlformats.org/drawingml/2006/main" algn="l">
              <a:bidi/>
            </a:pPr>
            <a:br xmlns:a="http://schemas.openxmlformats.org/drawingml/2006/main">
              <a:rPr lang="en-GB"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علامات متلازمة داون:</a:t>
            </a:r>
            <a:br xmlns:a="http://schemas.openxmlformats.org/drawingml/2006/main">
              <a:rPr lang="en-GB" sz="6000" b="1" dirty="0">
                <a:solidFill>
                  <a:srgbClr val="C00000"/>
                </a:solidFill>
                <a:latin typeface="Times New Roman" pitchFamily="18" charset="0"/>
                <a:cs typeface="Times New Roman" pitchFamily="18" charset="0"/>
              </a:rPr>
            </a:br>
            <a:endParaRPr xmlns:a="http://schemas.openxmlformats.org/drawingml/2006/main"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79443"/>
            <a:ext cx="12192000" cy="5678557"/>
          </a:xfrm>
        </p:spPr>
        <p:txBody>
          <a:bodyPr>
            <a:noAutofit/>
          </a:bodyPr>
          <a:lstStyle/>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أنف صغير مع جسر منخفض (أنف مسطح)</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آذان منخفضة (آذان صغيرة)</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فم صغير ولسان بارز</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عيون مائلة إلى الأعلى</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أيدي عريضة وقصيرة وأصابع قصيرة، وطية عرضية على شكل خط قردي على راحة اليد</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رقبة قصيرة وسميكة</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تأخر النمو العقلي والاجتماعي</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التعلم البطيء</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قصر فترة الانتباه</a:t>
            </a:r>
          </a:p>
          <a:p>
            <a:pPr marL="0" indent="0">
              <a:lnSpc>
                <a:spcPct val="120000"/>
              </a:lnSpc>
              <a:buNone/>
            </a:pPr>
            <a:endParaRPr lang="en-GB" sz="36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419C12A-C791-49FA-B221-EB500203091F}"/>
              </a:ext>
            </a:extLst>
          </p:cNvPr>
          <p:cNvPicPr>
            <a:picLocks noChangeAspect="1"/>
          </p:cNvPicPr>
          <p:nvPr/>
        </p:nvPicPr>
        <p:blipFill>
          <a:blip r:embed="rId2"/>
          <a:stretch>
            <a:fillRect/>
          </a:stretch>
        </p:blipFill>
        <p:spPr>
          <a:xfrm>
            <a:off x="9183757" y="4118137"/>
            <a:ext cx="2829639" cy="2517866"/>
          </a:xfrm>
          <a:prstGeom prst="rect">
            <a:avLst/>
          </a:prstGeom>
        </p:spPr>
      </p:pic>
    </p:spTree>
    <p:extLst>
      <p:ext uri="{BB962C8B-B14F-4D97-AF65-F5344CB8AC3E}">
        <p14:creationId xmlns:p14="http://schemas.microsoft.com/office/powerpoint/2010/main" val="53246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502887" cy="1417638"/>
          </a:xfrm>
        </p:spPr>
        <p:txBody>
          <a:bodyPr>
            <a:noAutofit/>
          </a:bodyPr>
          <a:lstStyle/>
          <a:p>
            <a:br xmlns:a="http://schemas.openxmlformats.org/drawingml/2006/main">
              <a:rPr lang="en-GB"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اختبارات تشخيصية لمتلازمة داون</a:t>
            </a:r>
            <a:br xmlns:a="http://schemas.openxmlformats.org/drawingml/2006/main">
              <a:rPr lang="en-GB" sz="4800" b="1" dirty="0">
                <a:solidFill>
                  <a:srgbClr val="C00000"/>
                </a:solidFill>
                <a:latin typeface="Times New Roman" pitchFamily="18" charset="0"/>
                <a:cs typeface="Times New Roman" pitchFamily="18" charset="0"/>
              </a:rPr>
            </a:br>
            <a:endParaRPr xmlns:a="http://schemas.openxmlformats.org/drawingml/2006/main"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69" y="1600200"/>
            <a:ext cx="11860695" cy="4986130"/>
          </a:xfrm>
        </p:spPr>
        <p:txBody>
          <a:bodyPr/>
          <a:lstStyle/>
          <a:p>
            <a:pPr xmlns:a="http://schemas.openxmlformats.org/drawingml/2006/main" marL="0" indent="0">
              <a:lnSpc>
                <a:spcPct val="100000"/>
              </a:lnSpc>
              <a:buNone/>
              <a:bidi/>
            </a:pPr>
            <a:r xmlns:a="http://schemas.openxmlformats.org/drawingml/2006/main">
              <a:rPr lang="ar" sz="4400" dirty="0">
                <a:latin typeface="Times New Roman" pitchFamily="18" charset="0"/>
                <a:cs typeface="Times New Roman" pitchFamily="18" charset="0"/>
              </a:rPr>
              <a:t>الموجات فوق الصوتية</a:t>
            </a:r>
          </a:p>
          <a:p>
            <a:pPr xmlns:a="http://schemas.openxmlformats.org/drawingml/2006/main" marL="0" indent="0">
              <a:lnSpc>
                <a:spcPct val="100000"/>
              </a:lnSpc>
              <a:buNone/>
              <a:bidi/>
            </a:pPr>
            <a:r xmlns:a="http://schemas.openxmlformats.org/drawingml/2006/main">
              <a:rPr lang="ar" sz="4400" dirty="0">
                <a:latin typeface="Times New Roman" pitchFamily="18" charset="0"/>
                <a:cs typeface="Times New Roman" pitchFamily="18" charset="0"/>
              </a:rPr>
              <a:t>بزل السائل الأمنيوسي: يتم سحب عينة من السائل الأمنيوسي إلى كروموسومات الجنين.</a:t>
            </a:r>
          </a:p>
          <a:p>
            <a:pPr xmlns:a="http://schemas.openxmlformats.org/drawingml/2006/main" marL="0" indent="0">
              <a:lnSpc>
                <a:spcPct val="100000"/>
              </a:lnSpc>
              <a:buNone/>
              <a:bidi/>
            </a:pPr>
            <a:r xmlns:a="http://schemas.openxmlformats.org/drawingml/2006/main">
              <a:rPr lang="ar" sz="4400" dirty="0">
                <a:latin typeface="Times New Roman" pitchFamily="18" charset="0"/>
                <a:cs typeface="Times New Roman" pitchFamily="18" charset="0"/>
              </a:rPr>
              <a:t>المظهر الجسدي عند الولادة.</a:t>
            </a:r>
          </a:p>
          <a:p>
            <a:pPr algn="l">
              <a:lnSpc>
                <a:spcPct val="10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19906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xmlns:a="http://schemas.openxmlformats.org/drawingml/2006/main" algn="justLow">
              <a:bidi/>
            </a:pPr>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متلازمة داون</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61221" y="1719470"/>
            <a:ext cx="8763000" cy="2667000"/>
          </a:xfrm>
        </p:spPr>
        <p:txBody>
          <a:bodyPr>
            <a:normAutofit/>
          </a:bodyPr>
          <a:lstStyle/>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لا يوجد علاج</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لا يوجد وقاية</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 علاج محدد للأعراض</a:t>
            </a:r>
          </a:p>
          <a:p>
            <a:pPr algn="justLow">
              <a:lnSpc>
                <a:spcPct val="100000"/>
              </a:lnSpc>
            </a:pP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125184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3" y="0"/>
            <a:ext cx="12059478" cy="1417638"/>
          </a:xfrm>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2) الأطفال المصابون بالسرطان</a:t>
            </a:r>
            <a:endParaRPr xmlns:a="http://schemas.openxmlformats.org/drawingml/2006/main"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92500" lnSpcReduction="10000"/>
          </a:bodyPr>
          <a:lstStyle/>
          <a:p>
            <a:pPr xmlns:a="http://schemas.openxmlformats.org/drawingml/2006/main">
              <a:lnSpc>
                <a:spcPct val="120000"/>
              </a:lnSpc>
              <a:buFont typeface="Wingdings" panose="05000000000000000000" pitchFamily="2" charset="2"/>
              <a:buChar char="§"/>
              <a:bidi/>
            </a:pPr>
            <a:r xmlns:a="http://schemas.openxmlformats.org/drawingml/2006/main">
              <a:rPr lang="ar" sz="4300" dirty="0">
                <a:latin typeface="Times New Roman" pitchFamily="18" charset="0"/>
                <a:cs typeface="Times New Roman" pitchFamily="18" charset="0"/>
              </a:rPr>
              <a:t>النمو غير المنضبط (الانقسام) للخلايا</a:t>
            </a:r>
          </a:p>
          <a:p>
            <a:pPr xmlns:a="http://schemas.openxmlformats.org/drawingml/2006/main">
              <a:lnSpc>
                <a:spcPct val="120000"/>
              </a:lnSpc>
              <a:buFont typeface="Wingdings" panose="05000000000000000000" pitchFamily="2" charset="2"/>
              <a:buChar char="§"/>
              <a:bidi/>
            </a:pPr>
            <a:r xmlns:a="http://schemas.openxmlformats.org/drawingml/2006/main">
              <a:rPr lang="ar" sz="4300" dirty="0">
                <a:latin typeface="Times New Roman" pitchFamily="18" charset="0"/>
                <a:cs typeface="Times New Roman" pitchFamily="18" charset="0"/>
              </a:rPr>
              <a:t>الغزو (التطفل على الأنسجة المجاورة وتدميرها)،</a:t>
            </a:r>
          </a:p>
          <a:p>
            <a:pPr xmlns:a="http://schemas.openxmlformats.org/drawingml/2006/main">
              <a:lnSpc>
                <a:spcPct val="120000"/>
              </a:lnSpc>
              <a:buFont typeface="Wingdings" panose="05000000000000000000" pitchFamily="2" charset="2"/>
              <a:buChar char="§"/>
              <a:bidi/>
            </a:pPr>
            <a:r xmlns:a="http://schemas.openxmlformats.org/drawingml/2006/main">
              <a:rPr lang="ar" sz="4300" dirty="0">
                <a:latin typeface="Times New Roman" pitchFamily="18" charset="0"/>
                <a:cs typeface="Times New Roman" pitchFamily="18" charset="0"/>
              </a:rPr>
              <a:t>في بعض الأحيان ينتشر المرض في الجسم عن طريق الليمف أو الدم.</a:t>
            </a:r>
          </a:p>
          <a:p>
            <a:pPr xmlns:a="http://schemas.openxmlformats.org/drawingml/2006/main">
              <a:lnSpc>
                <a:spcPct val="120000"/>
              </a:lnSpc>
              <a:buFont typeface="Wingdings" panose="05000000000000000000" pitchFamily="2" charset="2"/>
              <a:buChar char="§"/>
              <a:bidi/>
            </a:pPr>
            <a:r xmlns:a="http://schemas.openxmlformats.org/drawingml/2006/main">
              <a:rPr lang="ar" sz="4300" dirty="0">
                <a:latin typeface="Times New Roman" pitchFamily="18" charset="0"/>
                <a:cs typeface="Times New Roman" pitchFamily="18" charset="0"/>
              </a:rPr>
              <a:t>الأورام الحميدة محدودة ذاتيا، ولا تغزو أو تنتشر. معظم أنواع السرطان تشكل أوراما</a:t>
            </a:r>
            <a:endParaRPr xmlns:a="http://schemas.openxmlformats.org/drawingml/2006/main" lang="en-GB" sz="4300" dirty="0">
              <a:latin typeface="Times New Roman" pitchFamily="18" charset="0"/>
              <a:cs typeface="Times New Roman" pitchFamily="18" charset="0"/>
            </a:endParaRPr>
          </a:p>
          <a:p>
            <a:pPr marL="0" indent="0">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86417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GB"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سرطانات الطفولة</a:t>
            </a:r>
            <a:br xmlns:a="http://schemas.openxmlformats.org/drawingml/2006/main">
              <a:rPr lang="en-GB" sz="6600" b="1" dirty="0">
                <a:solidFill>
                  <a:srgbClr val="C00000"/>
                </a:solidFill>
                <a:latin typeface="Times New Roman" pitchFamily="18" charset="0"/>
                <a:cs typeface="Times New Roman" pitchFamily="18" charset="0"/>
              </a:rPr>
            </a:br>
            <a:endParaRPr xmlns:a="http://schemas.openxmlformats.org/drawingml/2006/main" lang="en-GB"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52939"/>
            <a:ext cx="12192000" cy="5705061"/>
          </a:xfrm>
        </p:spPr>
        <p:txBody>
          <a:bodyPr>
            <a:normAutofit/>
          </a:bodyPr>
          <a:lstStyle/>
          <a:p>
            <a:pPr xmlns:a="http://schemas.openxmlformats.org/drawingml/2006/main" algn="justLow">
              <a:lnSpc>
                <a:spcPct val="12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وهو السبب الرئيسي للوفاة لدى الأطفال دون سن 18 عامًا.</a:t>
            </a:r>
          </a:p>
          <a:p>
            <a:pPr xmlns:a="http://schemas.openxmlformats.org/drawingml/2006/main" algn="justLow">
              <a:lnSpc>
                <a:spcPct val="12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هناك 12 نوعًا رئيسيًا، يمكن أن تؤثر على العظام والعضلات والدم والكبد والكلى والدماغ،</a:t>
            </a:r>
          </a:p>
          <a:p>
            <a:pPr xmlns:a="http://schemas.openxmlformats.org/drawingml/2006/main" algn="justLow">
              <a:lnSpc>
                <a:spcPct val="120000"/>
              </a:lnSpc>
              <a:buFont typeface="Wingdings" panose="05000000000000000000" pitchFamily="2" charset="2"/>
              <a:buChar char="§"/>
              <a:bidi/>
            </a:pPr>
            <a:r xmlns:a="http://schemas.openxmlformats.org/drawingml/2006/main">
              <a:rPr lang="ar" sz="3200" dirty="0" err="1">
                <a:latin typeface="Times New Roman" pitchFamily="18" charset="0"/>
                <a:cs typeface="Times New Roman" pitchFamily="18" charset="0"/>
              </a:rPr>
              <a:t>الدم </a:t>
            </a:r>
            <a:r xmlns:a="http://schemas.openxmlformats.org/drawingml/2006/main">
              <a:rPr lang="ar" sz="3200" dirty="0">
                <a:latin typeface="Times New Roman" pitchFamily="18" charset="0"/>
                <a:cs typeface="Times New Roman" pitchFamily="18" charset="0"/>
              </a:rPr>
              <a:t>والدماغ والجهاز العصبي أكثر من نصف سرطانات الأطفال.</a:t>
            </a:r>
          </a:p>
          <a:p>
            <a:pPr xmlns:a="http://schemas.openxmlformats.org/drawingml/2006/main" algn="justLow">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حتى أن بعض الأطفال يولدون مصابين بالسرطان</a:t>
            </a:r>
          </a:p>
          <a:p>
            <a:pPr xmlns:a="http://schemas.openxmlformats.org/drawingml/2006/main" algn="justLow">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وبما أن أجسام الأطفال لا تزال في مرحلة النمو، فإن العلاجات السامة تلحق الضرر بأكثر من مجرد الخلايا السرطانية.</a:t>
            </a:r>
          </a:p>
          <a:p>
            <a:pPr xmlns:a="http://schemas.openxmlformats.org/drawingml/2006/main" algn="justLow">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السبب غير معروف.</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20228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417638"/>
          </a:xfrm>
        </p:spPr>
        <p:txBody>
          <a:bodyPr>
            <a:noAutofit/>
          </a:bodyPr>
          <a:lstStyle/>
          <a:p>
            <a:pPr xmlns:a="http://schemas.openxmlformats.org/drawingml/2006/main">
              <a:lnSpc>
                <a:spcPct val="100000"/>
              </a:lnSpc>
              <a:bidi/>
            </a:pPr>
            <a:br xmlns:a="http://schemas.openxmlformats.org/drawingml/2006/main">
              <a:rPr lang="en-GB"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سرطانات الطفولة</a:t>
            </a:r>
            <a:br xmlns:a="http://schemas.openxmlformats.org/drawingml/2006/main">
              <a:rPr lang="en-GB" sz="5400" b="1" dirty="0">
                <a:solidFill>
                  <a:srgbClr val="C00000"/>
                </a:solidFill>
                <a:latin typeface="Times New Roman" pitchFamily="18" charset="0"/>
                <a:cs typeface="Times New Roman" pitchFamily="18" charset="0"/>
              </a:rPr>
            </a:br>
            <a:endParaRPr xmlns:a="http://schemas.openxmlformats.org/drawingml/2006/main" lang="en-GB" sz="5400" dirty="0">
              <a:latin typeface="Times New Roman" pitchFamily="18" charset="0"/>
              <a:cs typeface="Times New Roman" pitchFamily="18" charset="0"/>
            </a:endParaRPr>
          </a:p>
        </p:txBody>
      </p:sp>
      <p:sp>
        <p:nvSpPr>
          <p:cNvPr id="3" name="Content Placeholder 2"/>
          <p:cNvSpPr>
            <a:spLocks noGrp="1"/>
          </p:cNvSpPr>
          <p:nvPr>
            <p:ph idx="1"/>
          </p:nvPr>
        </p:nvSpPr>
        <p:spPr>
          <a:xfrm>
            <a:off x="132522" y="1417638"/>
            <a:ext cx="11887200" cy="5440362"/>
          </a:xfrm>
        </p:spPr>
        <p:txBody>
          <a:bodyPr>
            <a:normAutofit/>
          </a:bodyPr>
          <a:lstStyle/>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يعيش الناجون مع الآثار الجانبية للعلاجات.</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أ. تأخر النمو المعرفي</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ب. توقف النمو</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ج. تلف النطق والسمع</a:t>
            </a:r>
          </a:p>
          <a:p>
            <a:pPr xmlns:a="http://schemas.openxmlformats.org/drawingml/2006/main" marL="0" indent="0" algn="justLow">
              <a:lnSpc>
                <a:spcPct val="100000"/>
              </a:lnSpc>
              <a:buNone/>
              <a:bidi/>
            </a:pPr>
            <a:r xmlns:a="http://schemas.openxmlformats.org/drawingml/2006/main">
              <a:rPr lang="ar" sz="4000" dirty="0">
                <a:latin typeface="Times New Roman" pitchFamily="18" charset="0"/>
                <a:cs typeface="Times New Roman" pitchFamily="18" charset="0"/>
              </a:rPr>
              <a:t>د. العقم واختلال الغدد الصماء</a:t>
            </a:r>
          </a:p>
          <a:p>
            <a:pPr xmlns:a="http://schemas.openxmlformats.org/drawingml/2006/main" marL="0" indent="0" algn="justLow">
              <a:lnSpc>
                <a:spcPct val="100000"/>
              </a:lnSpc>
              <a:buNone/>
              <a:bidi/>
            </a:pPr>
            <a:r xmlns:a="http://schemas.openxmlformats.org/drawingml/2006/main">
              <a:rPr lang="ar" sz="4000" dirty="0" err="1">
                <a:latin typeface="Times New Roman" pitchFamily="18" charset="0"/>
                <a:cs typeface="Times New Roman" pitchFamily="18" charset="0"/>
              </a:rPr>
              <a:t>الجسدية </a:t>
            </a:r>
            <a:r xmlns:a="http://schemas.openxmlformats.org/drawingml/2006/main">
              <a:rPr lang="ar" sz="4000" dirty="0">
                <a:latin typeface="Times New Roman" pitchFamily="18" charset="0"/>
                <a:cs typeface="Times New Roman" pitchFamily="18" charset="0"/>
              </a:rPr>
              <a:t>الناجمة عن تلف الأعصاب أو البتر</a:t>
            </a:r>
          </a:p>
          <a:p>
            <a:pPr marL="0" indent="0" algn="justLow">
              <a:lnSpc>
                <a:spcPct val="100000"/>
              </a:lnSpc>
              <a:buNone/>
            </a:pPr>
            <a:endParaRPr lang="en-GB" sz="4000" dirty="0">
              <a:latin typeface="Times New Roman" pitchFamily="18" charset="0"/>
              <a:cs typeface="Times New Roman" pitchFamily="18" charset="0"/>
            </a:endParaRPr>
          </a:p>
          <a:p>
            <a:pPr algn="justLow">
              <a:lnSpc>
                <a:spcPct val="10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246636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2014</Words>
  <Application>Microsoft Office PowerPoint</Application>
  <PresentationFormat>Widescreen</PresentationFormat>
  <Paragraphs>207</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Algerian</vt:lpstr>
      <vt:lpstr>Arial</vt:lpstr>
      <vt:lpstr>Calibri</vt:lpstr>
      <vt:lpstr>Calibri Light</vt:lpstr>
      <vt:lpstr>Times</vt:lpstr>
      <vt:lpstr>Times New Roman</vt:lpstr>
      <vt:lpstr>Wingdings</vt:lpstr>
      <vt:lpstr>Office Theme</vt:lpstr>
      <vt:lpstr>PowerPoint Presentation</vt:lpstr>
      <vt:lpstr> Children With CHRONIC HEALTH CONDITIONS </vt:lpstr>
      <vt:lpstr> 1) Children with DOWN SYNDROME (TRISOMY 21) </vt:lpstr>
      <vt:lpstr> Signs of Down Syndrome: </vt:lpstr>
      <vt:lpstr> Diagnostic Tests Of Down Syndrome </vt:lpstr>
      <vt:lpstr> Treatment of Down syndrome </vt:lpstr>
      <vt:lpstr>2) Children with CANCER</vt:lpstr>
      <vt:lpstr> Childhood Cancers </vt:lpstr>
      <vt:lpstr> Childhood Cancers </vt:lpstr>
      <vt:lpstr> 1) Children with LEUKEMIA </vt:lpstr>
      <vt:lpstr>  Classification of Leukemia by how fast leukaemia progresses: </vt:lpstr>
      <vt:lpstr>Classification of Leukemia by type of white blood cell affected:</vt:lpstr>
      <vt:lpstr> Types of Leukaemia </vt:lpstr>
      <vt:lpstr> Signs and Symptoms of Leukemia  </vt:lpstr>
      <vt:lpstr> Causes of leukaemia </vt:lpstr>
      <vt:lpstr> Diagnostics of leukemia </vt:lpstr>
      <vt:lpstr> Treatments of Leukaemia </vt:lpstr>
      <vt:lpstr> 2) Children with LYMPHOMA </vt:lpstr>
      <vt:lpstr> Lymphoma  </vt:lpstr>
      <vt:lpstr> Symptom Hodgkin's Lymphoma </vt:lpstr>
      <vt:lpstr> Diagnosis of Lymphoma </vt:lpstr>
      <vt:lpstr> Diagnosis of Lymphoma </vt:lpstr>
      <vt:lpstr> Treatment of Lymphoma </vt:lpstr>
      <vt:lpstr> 3) Children with NEUROBLASTOMA </vt:lpstr>
      <vt:lpstr> Signs and Symptoms of Neuroblastoma </vt:lpstr>
      <vt:lpstr> Diagnostic Tests of Neuroblastoma </vt:lpstr>
      <vt:lpstr>  Stages of Neuroblastoma   </vt:lpstr>
      <vt:lpstr> Treatments of Neuroblastoma </vt:lpstr>
      <vt:lpstr> 4) Children with WILM'S TUMOUR: NEPHROBLASTOMA </vt:lpstr>
      <vt:lpstr> Staging of Nephroblastoma </vt:lpstr>
      <vt:lpstr> Signs and symptoms of Wilms' tumour   </vt:lpstr>
      <vt:lpstr>Diagnosis of Wilms’ tumour   </vt:lpstr>
      <vt:lpstr> Treatment and Medication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185</cp:revision>
  <dcterms:created xsi:type="dcterms:W3CDTF">2022-10-24T04:41:32Z</dcterms:created>
  <dcterms:modified xsi:type="dcterms:W3CDTF">2023-12-26T07:48:23Z</dcterms:modified>
</cp:coreProperties>
</file>