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3" r:id="rId2"/>
    <p:sldId id="258" r:id="rId3"/>
    <p:sldId id="262" r:id="rId4"/>
    <p:sldId id="263" r:id="rId5"/>
    <p:sldId id="264" r:id="rId6"/>
    <p:sldId id="267" r:id="rId7"/>
    <p:sldId id="268" r:id="rId8"/>
    <p:sldId id="270" r:id="rId9"/>
    <p:sldId id="304" r:id="rId10"/>
    <p:sldId id="273" r:id="rId11"/>
    <p:sldId id="272" r:id="rId12"/>
    <p:sldId id="283" r:id="rId13"/>
    <p:sldId id="291" r:id="rId14"/>
    <p:sldId id="284" r:id="rId15"/>
    <p:sldId id="285" r:id="rId16"/>
    <p:sldId id="287" r:id="rId17"/>
    <p:sldId id="290" r:id="rId18"/>
    <p:sldId id="300" r:id="rId19"/>
    <p:sldId id="301" r:id="rId20"/>
    <p:sldId id="295" r:id="rId21"/>
    <p:sldId id="29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7E4F0-42C3-4490-B3EE-50536D3333B8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1D772-917F-471D-9224-55193B89A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6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8210E0-A207-4F29-81CE-51C2ACD96C8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3078-A86C-D392-A4EF-E0A686314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9BC8D-0677-B622-65D7-B4187E950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BEB4F-C65E-EF00-56D3-6D356F2D0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5616E-3562-11D4-3938-AC830E3A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1F992-7B66-C106-C113-8770DCF7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0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C0B9F-8AC8-B4BF-7C20-DE6A9EDE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ED3DD-376F-8321-B838-638DC5C6B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DDA71-9007-75FA-62FB-401A98289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F0E70-492F-5B6A-4FC6-8EA41121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C863-A665-4C08-BE73-5E2C19A1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6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EABAF-A1C4-8382-C4FE-588BE3973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25493-3CBC-9E36-F3FB-33E169CEC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DD8AA-34E2-9CED-9281-0613D6C4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59714-CFE5-3FB2-64E9-7F17480F7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AAF3F-C18D-36E7-2ED8-F46100AB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8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7FA6-C925-10F5-7FA8-FE898BFE1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F02F0-38B9-8783-85BF-3018C11CA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B6860-BC44-A1B9-8621-82ABB2DC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4B5C4-918F-7CDD-0078-22A977F2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B726A-33D9-5191-DF81-B00C547F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D4C2-A18E-48E7-AD4B-035D845B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55F01-5A18-0075-B932-1AC4FDE3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2213D-3D85-EFFC-032B-78AF763A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CC555-8EFE-B4B0-E0ED-80764DF7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D9E13-3935-A577-4258-056B737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6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7E85F-0EAC-77AF-4731-17674E6D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9F9C2-3627-0E3E-9B2F-1A9197A7B4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AB232-0C22-2E63-208B-B6EDB3CB3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03C52-D686-ABEB-432F-C28A6F556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674D6-48E5-57EF-5698-72859DB0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04A24-A761-06EC-7EEA-7FDCFB04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1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3631-5BF7-0291-D2E2-AF2AD116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76150-0133-EA87-FB61-2D3817838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378A2-42F8-F63D-8C1F-4E9479ABC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72A5D-0540-B583-1E9B-8636209D7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CA908-F996-6702-2EDF-917ED7747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58665-7E74-734F-BEC9-B54B14AD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D5B20-7F77-982B-F102-B1121907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18A37-6D2E-49CD-2CB3-767B146B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8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72556-7AB3-726F-5468-2D526068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BE3B5-6850-AF67-CFEF-563BA1C1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B0836-B285-00ED-96AF-420B3C7C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4A1EB-7E7F-051E-B234-13A95EEF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D5CD70-228E-CBFB-602C-221EBC461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7C168-2840-D6E9-B14D-B8C3F6FB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A9A2B-E5FC-769C-E6AA-4594D0ED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48FD3-4548-7826-9994-9258D457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312D2-3275-39A4-F766-226AA12EE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90BCF-FBEF-115B-D1D0-D1D566A53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0B3C3-47E3-8695-186D-8B6FA364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0D9BE-F780-E19A-A6BC-52928BDE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C3E4A-06FC-AE01-C225-2D820E5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9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46D4A-CAE3-5533-18A6-CC90D9F9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475C3-D59C-70B7-4F49-E073811DD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E896F-E569-813F-783F-A24621D38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EF8FB-B7A4-5553-EF11-98B2EA7F1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5A689-E1C1-D181-86F0-FBBA33AD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38C2A-8DD7-8EDE-CA4D-38F9576A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6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6A9B8-9DCD-5858-A521-B5FFD81AB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05697-4F83-A243-E3D1-6BA9C847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8AD14-7746-5372-FD9B-A870BE189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85D5B-034E-AD35-5B06-B7F1B472A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FD8E4-F138-F73B-0559-C2EC6112B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1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AB5A7-7196-4EC0-8FCC-5D1B29B2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1"/>
            <a:ext cx="6970426" cy="66956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9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Gynecology and </a:t>
            </a:r>
          </a:p>
          <a:p>
            <a:pPr marL="0" indent="0" algn="ctr">
              <a:buNone/>
            </a:pPr>
            <a:r>
              <a:rPr lang="en-US" sz="9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Maternity Nursing</a:t>
            </a:r>
            <a:endParaRPr lang="en-US" sz="19900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BE6019-9820-0D77-E69F-629A9C762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0426" y="76201"/>
            <a:ext cx="5221574" cy="669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6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75384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Nurses Roles in Maternal and Child Health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3672"/>
            <a:ext cx="12192000" cy="48343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The primary roles of maternal and child health nurse: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1- Care provider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2-Change agent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3- Researcher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4-Educator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5-Counselor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6- Client advocate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88761"/>
          </a:xfrm>
        </p:spPr>
        <p:txBody>
          <a:bodyPr>
            <a:normAutofit/>
          </a:bodyPr>
          <a:lstStyle/>
          <a:p>
            <a:pPr algn="ctr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Nurses Roles in Maternal and Child Health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28604"/>
            <a:ext cx="12192000" cy="47293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The Expanded role of maternal and child health nurse: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1-Clinical nurse specialists :master’s-degree level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2-Manager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3-A women’s health nurse practitioner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4-A family nurse practitioner (FNP)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5-A neonatal nurse practitioner (NNP):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6-A pediatric nurse practitioner (PNP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7-Nurse-Midwife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73770"/>
          </a:xfrm>
        </p:spPr>
        <p:txBody>
          <a:bodyPr>
            <a:noAutofit/>
          </a:bodyPr>
          <a:lstStyle/>
          <a:p>
            <a:pPr algn="ctr"/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Legal Considerations of Maternal-child Practice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63515"/>
            <a:ext cx="12192000" cy="448205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Protecting rights of their clients, including confidentiality,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Accountable for quality of their nursing care and that of other health care team members.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Identifying and reporting incidents of suspected abuse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Documentation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158584"/>
          </a:xfrm>
        </p:spPr>
        <p:txBody>
          <a:bodyPr>
            <a:noAutofit/>
          </a:bodyPr>
          <a:lstStyle/>
          <a:p>
            <a:pPr algn="ctr"/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Legal Considerations of Maternal-child Practice</a:t>
            </a:r>
            <a:b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828800"/>
            <a:ext cx="12191999" cy="4876800"/>
          </a:xfrm>
        </p:spPr>
        <p:txBody>
          <a:bodyPr>
            <a:normAutofit/>
          </a:bodyPr>
          <a:lstStyle/>
          <a:p>
            <a:pPr lvl="0"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Obtaining informed consent for invasive procedures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If a nurse knows that the care provided by another practitioner was inappropriate or insufficient, he or she is legally responsible for reporting the incident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algn="ctr"/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Ethical Considerations of Practice: </a:t>
            </a:r>
            <a:br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4200" b="1" dirty="0">
                <a:latin typeface="Times New Roman" pitchFamily="18" charset="0"/>
                <a:cs typeface="Times New Roman" pitchFamily="18" charset="0"/>
              </a:rPr>
              <a:t>The Major Potential Conflicts:</a:t>
            </a:r>
          </a:p>
          <a:p>
            <a:pPr algn="just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Conception issues: in vitro fertilization, embryo transfer, ownership of frozen oocytes or sperm, cloning, stem cell research, and surrogate mothers</a:t>
            </a:r>
          </a:p>
          <a:p>
            <a:pPr algn="just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Abortion: Fetal rights versus rights of the mother. </a:t>
            </a:r>
          </a:p>
          <a:p>
            <a:pPr algn="just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Use of fetal tissue for research</a:t>
            </a:r>
          </a:p>
          <a:p>
            <a:pPr algn="just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Resuscitation: how long should it be continued </a:t>
            </a:r>
          </a:p>
          <a:p>
            <a:pPr algn="just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The balance between modern technology and quality of life.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98820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World Health Organization (WHO) Women’s Rights</a:t>
            </a:r>
            <a:br>
              <a:rPr lang="en-US" sz="6000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3732"/>
            <a:ext cx="12192000" cy="492426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1- Eradicate extreme poverty and hunger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2- Achieve universal primary education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3-Promote gender equality and empower women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4-Reduce child mortality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5- Improve maternal health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6- Combat HIV and AIDS, malaria and other diseases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4600" dirty="0">
                <a:latin typeface="Times New Roman" pitchFamily="18" charset="0"/>
                <a:cs typeface="Times New Roman" pitchFamily="18" charset="0"/>
              </a:rPr>
              <a:t>7- Ensure environmental sustainability:1 billion people lack drinking water. </a:t>
            </a:r>
          </a:p>
          <a:p>
            <a:pPr algn="just">
              <a:lnSpc>
                <a:spcPct val="120000"/>
              </a:lnSpc>
              <a:buNone/>
            </a:pPr>
            <a:endParaRPr lang="en-US" sz="4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13" y="0"/>
            <a:ext cx="11983387" cy="1843790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Statistical Terms Used to Report Maternal and Child Health:</a:t>
            </a:r>
            <a:br>
              <a:rPr lang="en-US" sz="5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269021"/>
              </p:ext>
            </p:extLst>
          </p:nvPr>
        </p:nvGraphicFramePr>
        <p:xfrm>
          <a:off x="0" y="1843791"/>
          <a:ext cx="11983387" cy="2368446"/>
        </p:xfrm>
        <a:graphic>
          <a:graphicData uri="http://schemas.openxmlformats.org/drawingml/2006/table">
            <a:tbl>
              <a:tblPr/>
              <a:tblGrid>
                <a:gridCol w="3837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205">
                <a:tc>
                  <a:txBody>
                    <a:bodyPr/>
                    <a:lstStyle/>
                    <a:p>
                      <a:pPr marL="342900" marR="0" lvl="0" indent="-342900" algn="justLow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Birth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births per 1,000 populations.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9241">
                <a:tc>
                  <a:txBody>
                    <a:bodyPr/>
                    <a:lstStyle/>
                    <a:p>
                      <a:pPr marL="342900" marR="0" lvl="0" indent="-342900" algn="justLow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Fertility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pregnancies per 1,000 women of childbearing age.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B163A07-9DA3-B358-245E-F39F2647D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44445"/>
              </p:ext>
            </p:extLst>
          </p:nvPr>
        </p:nvGraphicFramePr>
        <p:xfrm>
          <a:off x="0" y="4032355"/>
          <a:ext cx="11983387" cy="2869048"/>
        </p:xfrm>
        <a:graphic>
          <a:graphicData uri="http://schemas.openxmlformats.org/drawingml/2006/table">
            <a:tbl>
              <a:tblPr/>
              <a:tblGrid>
                <a:gridCol w="3747541">
                  <a:extLst>
                    <a:ext uri="{9D8B030D-6E8A-4147-A177-3AD203B41FA5}">
                      <a16:colId xmlns:a16="http://schemas.microsoft.com/office/drawing/2014/main" val="1508284084"/>
                    </a:ext>
                  </a:extLst>
                </a:gridCol>
                <a:gridCol w="8235846">
                  <a:extLst>
                    <a:ext uri="{9D8B030D-6E8A-4147-A177-3AD203B41FA5}">
                      <a16:colId xmlns:a16="http://schemas.microsoft.com/office/drawing/2014/main" val="3229382140"/>
                    </a:ext>
                  </a:extLst>
                </a:gridCol>
              </a:tblGrid>
              <a:tr h="1341469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Fetal death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fetal deaths (over 500 g) per 1,000 live births.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636329"/>
                  </a:ext>
                </a:extLst>
              </a:tr>
              <a:tr h="1484176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Neonatal death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deaths per 1,000 live births occurring at birth or in the first 28 days of life.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6164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rmAutofit fontScale="90000"/>
          </a:bodyPr>
          <a:lstStyle/>
          <a:p>
            <a:pPr algn="ctr"/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5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Statistical Terms Used to Report Maternal and Child Health:</a:t>
            </a:r>
            <a:br>
              <a:rPr kumimoji="0" lang="en-US" sz="53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41985"/>
              </p:ext>
            </p:extLst>
          </p:nvPr>
        </p:nvGraphicFramePr>
        <p:xfrm>
          <a:off x="-1" y="1558977"/>
          <a:ext cx="12192001" cy="5637604"/>
        </p:xfrm>
        <a:graphic>
          <a:graphicData uri="http://schemas.openxmlformats.org/drawingml/2006/table">
            <a:tbl>
              <a:tblPr/>
              <a:tblGrid>
                <a:gridCol w="2938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3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71581">
                <a:tc>
                  <a:txBody>
                    <a:bodyPr/>
                    <a:lstStyle/>
                    <a:p>
                      <a:pPr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3200" b="1" dirty="0" err="1">
                          <a:latin typeface="Times New Roman"/>
                          <a:ea typeface="Times New Roman"/>
                          <a:cs typeface="Arial"/>
                        </a:rPr>
                        <a:t>Perinatal</a:t>
                      </a: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 death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deaths of fetuses more than 500 g and in the first 28 days of life per 1,000 live births.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176">
                <a:tc>
                  <a:txBody>
                    <a:bodyPr/>
                    <a:lstStyle/>
                    <a:p>
                      <a:pPr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Maternal mortality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maternal deaths per 100,000 live births that occur as a direct result of the reproductive process.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9847">
                <a:tc>
                  <a:txBody>
                    <a:bodyPr/>
                    <a:lstStyle/>
                    <a:p>
                      <a:pPr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3200" b="1" dirty="0">
                          <a:latin typeface="Times New Roman"/>
                          <a:ea typeface="Times New Roman"/>
                          <a:cs typeface="Arial"/>
                        </a:rPr>
                        <a:t>Infant mortality rate</a:t>
                      </a:r>
                      <a:endParaRPr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imes New Roman"/>
                          <a:ea typeface="Times New Roman"/>
                          <a:cs typeface="Arial"/>
                        </a:rPr>
                        <a:t>Number of deaths per 1,000 live births occurring at birth or in the first 12 months of life.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A2B72-90EF-05E5-B4D8-4B24AAA5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1962152" cy="1600200"/>
          </a:xfrm>
        </p:spPr>
        <p:txBody>
          <a:bodyPr>
            <a:noAutofit/>
          </a:bodyPr>
          <a:lstStyle/>
          <a:p>
            <a:pPr algn="ctr"/>
            <a:br>
              <a:rPr lang="en-US" sz="4800" dirty="0"/>
            </a:b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 for Global Monitoring of Reproductive Health (WHO)</a:t>
            </a:r>
            <a:b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C261-EDAC-E443-EC9F-8AFBD38E0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753848"/>
            <a:ext cx="12192001" cy="51041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Total fertility rate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Contraceptive prevalence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Maternal mortality ratio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Antenatal care coverage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Births attended by skilled health personnel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Availability of basic essential obstetric care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Availability of comprehensive essential obstetric care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Perinatal mortality rate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655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A2B72-90EF-05E5-B4D8-4B24AAA5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082072" cy="1903751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Indicators for Global Monitoring of Reproductive Health (WHO)</a:t>
            </a:r>
            <a:b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C261-EDAC-E443-EC9F-8AFBD38E0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903750"/>
            <a:ext cx="12082073" cy="495424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Prevalence of low birth weight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Prevalence of positive syphilis serology in pregnant women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Prevalence of anemia in women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Percentage of obstetric and gynecological admissions due to abortion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Prevalence of infertility in women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Prevalence of HIV infection in pregnant women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Knowledge of HIV-related preventive practices</a:t>
            </a:r>
          </a:p>
          <a:p>
            <a:pPr marL="0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8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11887200" cy="3173231"/>
          </a:xfrm>
        </p:spPr>
        <p:txBody>
          <a:bodyPr>
            <a:normAutofit/>
          </a:bodyPr>
          <a:lstStyle/>
          <a:p>
            <a:r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UNIT  ONE</a:t>
            </a:r>
            <a:br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br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outline 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6CB477-6026-C516-3EE3-E566C4A6FF4D}"/>
              </a:ext>
            </a:extLst>
          </p:cNvPr>
          <p:cNvSpPr txBox="1"/>
          <p:nvPr/>
        </p:nvSpPr>
        <p:spPr>
          <a:xfrm>
            <a:off x="0" y="3325632"/>
            <a:ext cx="120670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Introduction/overview of maternity nursing,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 for maternal health</a:t>
            </a:r>
            <a:endParaRPr lang="en-US" sz="6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Standards of Maternal and Child Health in Jordan: 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8898"/>
            <a:ext cx="12082072" cy="51791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Maternal and child health nursing is: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1- Family centered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2- Community centered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3- Research oriented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4- Theory and evidence-based practice oriented</a:t>
            </a: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5- Advocate and protect the rights of all family members, including the fetus.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37102" cy="1600200"/>
          </a:xfrm>
        </p:spPr>
        <p:txBody>
          <a:bodyPr>
            <a:normAutofit/>
          </a:bodyPr>
          <a:lstStyle/>
          <a:p>
            <a:pPr algn="ctr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Standards of Maternal and Child Health in Jordan: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n-US" sz="3900" u="sng" dirty="0">
                <a:latin typeface="Times New Roman" pitchFamily="18" charset="0"/>
                <a:cs typeface="Times New Roman" pitchFamily="18" charset="0"/>
              </a:rPr>
              <a:t>Maternal and child health nursing is:</a:t>
            </a:r>
            <a:endParaRPr lang="en-US" sz="39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6- High degree of independent nursing functions such as teaching and counseling.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7- Health Promotions to protect the next generation health.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8-Personal, cultural, and religious attitudes and beliefs influence the meaning of illness and its impact on the family. 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sz="3900" dirty="0">
                <a:latin typeface="Times New Roman" pitchFamily="18" charset="0"/>
                <a:cs typeface="Times New Roman" pitchFamily="18" charset="0"/>
              </a:rPr>
              <a:t>9- A challenging role: it is a major factor in promoting high-level wellness in families.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algn="ctr"/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Reproductive Health definition</a:t>
            </a:r>
            <a:b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3830"/>
            <a:ext cx="12192000" cy="5074170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§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It is a state of complete, physical, mental and social well-being and not merely absence of disease or infirmity, in all matters related to reproductive health system and to its functions and processes.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is ability to reproduce, to regulate fertility, and women go safely through pregnancy and childbirth to a successful outcome through infant and child survival, growth, and healthy development.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07121" cy="1798820"/>
          </a:xfrm>
        </p:spPr>
        <p:txBody>
          <a:bodyPr>
            <a:noAutofit/>
          </a:bodyPr>
          <a:lstStyle/>
          <a:p>
            <a:pPr algn="ctr"/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Trends and Issues Related to Reproductive Health:</a:t>
            </a:r>
            <a:br>
              <a:rPr lang="en-US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053652"/>
            <a:ext cx="12192001" cy="48043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Health Care Environment including maternal and child health is constantly 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changing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due to: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Social structure,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Variations in family lifestyle,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Patterns of illness which lead into different implications for nurses.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b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Trends and Issues Related to Reproductive Health</a:t>
            </a:r>
            <a:b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Cost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Increased reliance on comprehensive care setting to meet all of client’s needs in one setting.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Shortening hospital stays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Increase in the number of intensive care units: (NICU) (PICU).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Alternative settings and styles for health care such as home childbirth 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Increased use of technology: in vitro fertilization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Increasing emphasis on family-centered care.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Families are smaller than in previous decades</a:t>
            </a:r>
          </a:p>
          <a:p>
            <a:pPr lvl="0" algn="just">
              <a:lnSpc>
                <a:spcPct val="120000"/>
              </a:lnSpc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Increase working  women numbers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00200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framework for Maternal and Child Health Nursing Care</a:t>
            </a:r>
            <a:b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8720"/>
            <a:ext cx="12192000" cy="4909279"/>
          </a:xfrm>
        </p:spPr>
        <p:txBody>
          <a:bodyPr/>
          <a:lstStyle/>
          <a:p>
            <a:pPr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Maternal and child health nursing can be visualized within a </a:t>
            </a:r>
            <a:r>
              <a:rPr lang="en-US" sz="4400" u="sng" dirty="0">
                <a:latin typeface="Times New Roman" pitchFamily="18" charset="0"/>
                <a:cs typeface="Times New Roman" pitchFamily="18" charset="0"/>
              </a:rPr>
              <a:t>framework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in which nurses using :</a:t>
            </a:r>
          </a:p>
          <a:p>
            <a:pPr algn="ctr"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Nursing process, </a:t>
            </a:r>
          </a:p>
          <a:p>
            <a:pPr algn="ctr"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Nursing theory, </a:t>
            </a:r>
          </a:p>
          <a:p>
            <a:pPr algn="ctr">
              <a:buFont typeface="Wingdings" pitchFamily="2" charset="2"/>
              <a:buChar char="§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Evidence-based practice to  care for families during childbearing and childrearing years through four  phases of health care.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30" y="0"/>
            <a:ext cx="12087069" cy="141763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Phases of Reproductive Health Care.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738859"/>
            <a:ext cx="12087069" cy="51191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1-Health promotion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immunization before pregnancy</a:t>
            </a:r>
          </a:p>
          <a:p>
            <a:pPr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2-Health maintenance: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safeguarding of child</a:t>
            </a:r>
          </a:p>
          <a:p>
            <a:pPr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3-Health restoration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promptly diagnosing and treating illness. Caring for a woman during a complication of pregnancy or a child during an acute illness</a:t>
            </a:r>
          </a:p>
          <a:p>
            <a:pPr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4-Health rehabilitation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preventing further complications from an illness; bringing ill client back to optimal state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39842"/>
            <a:ext cx="12201993" cy="1034321"/>
          </a:xfrm>
        </p:spPr>
        <p:txBody>
          <a:bodyPr>
            <a:noAutofit/>
          </a:bodyPr>
          <a:lstStyle/>
          <a:p>
            <a:pPr algn="ctr"/>
            <a:b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Standards of Professional Performance in Reproductive Health:</a:t>
            </a:r>
            <a:b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3848"/>
            <a:ext cx="12172014" cy="5516381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Quality of Care: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Systematically evaluates the quality and effectiveness of nursing practice.</a:t>
            </a:r>
          </a:p>
          <a:p>
            <a:pPr>
              <a:lnSpc>
                <a:spcPct val="12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Performance Appraisal :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Evaluates his/her own nursing practice in relation to professional practice standards and relevant statutes and regulations.</a:t>
            </a:r>
          </a:p>
          <a:p>
            <a:pPr>
              <a:lnSpc>
                <a:spcPct val="12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Education;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Acquires and maintains current knowledge in nursing practice.</a:t>
            </a:r>
          </a:p>
          <a:p>
            <a:pPr>
              <a:lnSpc>
                <a:spcPct val="12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Collegiality: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Contributes to the professional development of peers, colleagues, &amp; others</a:t>
            </a:r>
          </a:p>
          <a:p>
            <a:pPr>
              <a:lnSpc>
                <a:spcPct val="120000"/>
              </a:lnSpc>
            </a:pPr>
            <a:r>
              <a:rPr lang="en-US" sz="7400" b="1" dirty="0">
                <a:latin typeface="Times New Roman" pitchFamily="18" charset="0"/>
                <a:cs typeface="Times New Roman" pitchFamily="18" charset="0"/>
              </a:rPr>
              <a:t>Ethics: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Decisions &amp; actions on behalf of patients are determined in an ethical manner.</a:t>
            </a:r>
          </a:p>
          <a:p>
            <a:pPr algn="ctr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201993" cy="1379095"/>
          </a:xfrm>
        </p:spPr>
        <p:txBody>
          <a:bodyPr>
            <a:noAutofit/>
          </a:bodyPr>
          <a:lstStyle/>
          <a:p>
            <a:pPr algn="ctr"/>
            <a:b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Standards of Professional Performance in Reproductive Health:</a:t>
            </a:r>
            <a:br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3672"/>
            <a:ext cx="12172014" cy="4834327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8600" b="1" dirty="0">
                <a:latin typeface="Times New Roman" pitchFamily="18" charset="0"/>
                <a:cs typeface="Times New Roman" pitchFamily="18" charset="0"/>
              </a:rPr>
              <a:t>Collaboration: </a:t>
            </a:r>
            <a:r>
              <a:rPr lang="en-US" sz="8600" dirty="0">
                <a:latin typeface="Times New Roman" pitchFamily="18" charset="0"/>
                <a:cs typeface="Times New Roman" pitchFamily="18" charset="0"/>
              </a:rPr>
              <a:t>Collaborates with the patient, significant others, and health care providers in providing patient care.</a:t>
            </a:r>
          </a:p>
          <a:p>
            <a:pPr>
              <a:lnSpc>
                <a:spcPct val="120000"/>
              </a:lnSpc>
            </a:pPr>
            <a:r>
              <a:rPr lang="en-US" sz="8600" b="1" dirty="0">
                <a:latin typeface="Times New Roman" pitchFamily="18" charset="0"/>
                <a:cs typeface="Times New Roman" pitchFamily="18" charset="0"/>
              </a:rPr>
              <a:t>Research: </a:t>
            </a:r>
            <a:r>
              <a:rPr lang="en-US" sz="8600" dirty="0">
                <a:latin typeface="Times New Roman" pitchFamily="18" charset="0"/>
                <a:cs typeface="Times New Roman" pitchFamily="18" charset="0"/>
              </a:rPr>
              <a:t>Uses research findings in practice.</a:t>
            </a:r>
          </a:p>
          <a:p>
            <a:pPr>
              <a:lnSpc>
                <a:spcPct val="120000"/>
              </a:lnSpc>
            </a:pPr>
            <a:r>
              <a:rPr lang="en-US" sz="8600" b="1" dirty="0">
                <a:latin typeface="Times New Roman" pitchFamily="18" charset="0"/>
                <a:cs typeface="Times New Roman" pitchFamily="18" charset="0"/>
              </a:rPr>
              <a:t>Resource Utilization: </a:t>
            </a:r>
            <a:r>
              <a:rPr lang="en-US" sz="8600" dirty="0">
                <a:latin typeface="Times New Roman" pitchFamily="18" charset="0"/>
                <a:cs typeface="Times New Roman" pitchFamily="18" charset="0"/>
              </a:rPr>
              <a:t>Considers factors related to safety, effectiveness, and cost in planning and delivering patient care.</a:t>
            </a:r>
          </a:p>
          <a:p>
            <a:pPr>
              <a:lnSpc>
                <a:spcPct val="120000"/>
              </a:lnSpc>
            </a:pPr>
            <a:r>
              <a:rPr lang="en-US" sz="8600" b="1" dirty="0">
                <a:latin typeface="Times New Roman" pitchFamily="18" charset="0"/>
                <a:cs typeface="Times New Roman" pitchFamily="18" charset="0"/>
              </a:rPr>
              <a:t>Accountability: </a:t>
            </a:r>
            <a:r>
              <a:rPr lang="en-US" sz="8600" dirty="0">
                <a:latin typeface="Times New Roman" pitchFamily="18" charset="0"/>
                <a:cs typeface="Times New Roman" pitchFamily="18" charset="0"/>
              </a:rPr>
              <a:t>Is professionally and legally accountable for his/her practice. </a:t>
            </a:r>
          </a:p>
          <a:p>
            <a:pPr algn="ctr">
              <a:lnSpc>
                <a:spcPct val="120000"/>
              </a:lnSpc>
              <a:buNone/>
            </a:pPr>
            <a:endParaRPr lang="en-US" sz="8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en-US" sz="8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  <a:buNone/>
            </a:pPr>
            <a:endParaRPr lang="en-US" sz="86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2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1179</Words>
  <Application>Microsoft Office PowerPoint</Application>
  <PresentationFormat>Widescreen</PresentationFormat>
  <Paragraphs>140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UNIT  ONE INTRODUCTION outline </vt:lpstr>
      <vt:lpstr> Reproductive Health definition </vt:lpstr>
      <vt:lpstr> Trends and Issues Related to Reproductive Health: </vt:lpstr>
      <vt:lpstr> Trends and Issues Related to Reproductive Health </vt:lpstr>
      <vt:lpstr> A framework for Maternal and Child Health Nursing Care </vt:lpstr>
      <vt:lpstr>Phases of Reproductive Health Care.</vt:lpstr>
      <vt:lpstr> Standards of Professional Performance in Reproductive Health: </vt:lpstr>
      <vt:lpstr> Standards of Professional Performance in Reproductive Health: </vt:lpstr>
      <vt:lpstr>Nurses Roles in Maternal and Child Health</vt:lpstr>
      <vt:lpstr>Nurses Roles in Maternal and Child Health</vt:lpstr>
      <vt:lpstr> Legal Considerations of Maternal-child Practice </vt:lpstr>
      <vt:lpstr>  Legal Considerations of Maternal-child Practice  </vt:lpstr>
      <vt:lpstr> Ethical Considerations of Practice:  </vt:lpstr>
      <vt:lpstr> World Health Organization (WHO) Women’s Rights </vt:lpstr>
      <vt:lpstr> Statistical Terms Used to Report Maternal and Child Health: </vt:lpstr>
      <vt:lpstr>  Statistical Terms Used to Report Maternal and Child Health:  </vt:lpstr>
      <vt:lpstr> Indicators for Global Monitoring of Reproductive Health (WHO) </vt:lpstr>
      <vt:lpstr> Indicators for Global Monitoring of Reproductive Health (WHO) </vt:lpstr>
      <vt:lpstr>Standards of Maternal and Child Health in Jordan: </vt:lpstr>
      <vt:lpstr>Standards of Maternal and Child Health in Jordan: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5</cp:revision>
  <dcterms:created xsi:type="dcterms:W3CDTF">2024-07-23T03:07:41Z</dcterms:created>
  <dcterms:modified xsi:type="dcterms:W3CDTF">2024-07-23T04:07:13Z</dcterms:modified>
</cp:coreProperties>
</file>