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</p:sldIdLst>
  <p:sldSz cy="6858000" cx="12192000"/>
  <p:notesSz cx="6858000" cy="9144000"/>
  <p:embeddedFontLst>
    <p:embeddedFont>
      <p:font typeface="Constantia"/>
      <p:regular r:id="rId60"/>
      <p:bold r:id="rId61"/>
      <p:italic r:id="rId62"/>
      <p:boldItalic r:id="rId6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64" roundtripDataSignature="AMtx7mjR8l2Zu7urgEV1aGYRNcx+U+qhQ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62" Type="http://schemas.openxmlformats.org/officeDocument/2006/relationships/font" Target="fonts/Constantia-italic.fntdata"/><Relationship Id="rId61" Type="http://schemas.openxmlformats.org/officeDocument/2006/relationships/font" Target="fonts/Constantia-bold.fntdata"/><Relationship Id="rId20" Type="http://schemas.openxmlformats.org/officeDocument/2006/relationships/slide" Target="slides/slide16.xml"/><Relationship Id="rId64" Type="http://customschemas.google.com/relationships/presentationmetadata" Target="metadata"/><Relationship Id="rId63" Type="http://schemas.openxmlformats.org/officeDocument/2006/relationships/font" Target="fonts/Constantia-boldItalic.fntdata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60" Type="http://schemas.openxmlformats.org/officeDocument/2006/relationships/font" Target="fonts/Constantia-regular.fntdata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11" Type="http://schemas.openxmlformats.org/officeDocument/2006/relationships/slide" Target="slides/slide7.xml"/><Relationship Id="rId55" Type="http://schemas.openxmlformats.org/officeDocument/2006/relationships/slide" Target="slides/slide51.xml"/><Relationship Id="rId10" Type="http://schemas.openxmlformats.org/officeDocument/2006/relationships/slide" Target="slides/slide6.xml"/><Relationship Id="rId54" Type="http://schemas.openxmlformats.org/officeDocument/2006/relationships/slide" Target="slides/slide50.xml"/><Relationship Id="rId13" Type="http://schemas.openxmlformats.org/officeDocument/2006/relationships/slide" Target="slides/slide9.xml"/><Relationship Id="rId57" Type="http://schemas.openxmlformats.org/officeDocument/2006/relationships/slide" Target="slides/slide53.xml"/><Relationship Id="rId12" Type="http://schemas.openxmlformats.org/officeDocument/2006/relationships/slide" Target="slides/slide8.xml"/><Relationship Id="rId56" Type="http://schemas.openxmlformats.org/officeDocument/2006/relationships/slide" Target="slides/slide52.xml"/><Relationship Id="rId15" Type="http://schemas.openxmlformats.org/officeDocument/2006/relationships/slide" Target="slides/slide11.xml"/><Relationship Id="rId59" Type="http://schemas.openxmlformats.org/officeDocument/2006/relationships/slide" Target="slides/slide55.xml"/><Relationship Id="rId14" Type="http://schemas.openxmlformats.org/officeDocument/2006/relationships/slide" Target="slides/slide10.xml"/><Relationship Id="rId58" Type="http://schemas.openxmlformats.org/officeDocument/2006/relationships/slide" Target="slides/slide5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4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4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4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5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5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5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5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5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5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5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5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5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5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6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66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6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6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6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7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67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6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6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6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5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8" name="Google Shape;28;p5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6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6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6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6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62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62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62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6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6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6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6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6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6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6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64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64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6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6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6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6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65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65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6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6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6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5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5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5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5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Relationship Id="rId4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6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>
            <p:ph idx="1" type="body"/>
          </p:nvPr>
        </p:nvSpPr>
        <p:spPr>
          <a:xfrm>
            <a:off x="0" y="76201"/>
            <a:ext cx="6970426" cy="66956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None/>
            </a:pPr>
            <a:r>
              <a:t/>
            </a:r>
            <a:endParaRPr b="1" sz="66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9600"/>
              <a:buNone/>
            </a:pPr>
            <a:r>
              <a:rPr b="1" lang="en-US" sz="96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Gynecology and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9600"/>
              <a:buNone/>
            </a:pPr>
            <a:r>
              <a:rPr b="1" lang="en-US" sz="96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Maternity Nursing</a:t>
            </a:r>
            <a:endParaRPr sz="19900">
              <a:solidFill>
                <a:srgbClr val="C00000"/>
              </a:solidFill>
            </a:endParaRPr>
          </a:p>
        </p:txBody>
      </p:sp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70426" y="152401"/>
            <a:ext cx="5221574" cy="6695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0"/>
          <p:cNvSpPr txBox="1"/>
          <p:nvPr>
            <p:ph type="title"/>
          </p:nvPr>
        </p:nvSpPr>
        <p:spPr>
          <a:xfrm>
            <a:off x="1524000" y="0"/>
            <a:ext cx="9144000" cy="1417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Times New Roman"/>
              <a:buNone/>
            </a:pPr>
            <a:br>
              <a:rPr b="1" lang="en-US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en-US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Extraembryonic Membranes</a:t>
            </a:r>
            <a:br>
              <a:rPr lang="en-US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54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4" name="Google Shape;144;p10"/>
          <p:cNvSpPr txBox="1"/>
          <p:nvPr>
            <p:ph idx="1" type="body"/>
          </p:nvPr>
        </p:nvSpPr>
        <p:spPr>
          <a:xfrm>
            <a:off x="-2" y="1600201"/>
            <a:ext cx="12192001" cy="5257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b="1" lang="en-US" sz="3600">
                <a:latin typeface="Times New Roman"/>
                <a:ea typeface="Times New Roman"/>
                <a:cs typeface="Times New Roman"/>
                <a:sym typeface="Times New Roman"/>
              </a:rPr>
              <a:t>3-Chorion: </a:t>
            </a:r>
            <a:endParaRPr/>
          </a:p>
          <a:p>
            <a:pPr indent="-228600" lvl="0" marL="2286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▪"/>
            </a:pPr>
            <a:r>
              <a:rPr lang="en-US" sz="3600">
                <a:latin typeface="Times New Roman"/>
                <a:ea typeface="Times New Roman"/>
                <a:cs typeface="Times New Roman"/>
                <a:sym typeface="Times New Roman"/>
              </a:rPr>
              <a:t>The outer membrane enclosing the embryo. </a:t>
            </a:r>
            <a:endParaRPr/>
          </a:p>
          <a:p>
            <a:pPr indent="-228600" lvl="0" marL="2286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▪"/>
            </a:pPr>
            <a:r>
              <a:rPr lang="en-US" sz="3600">
                <a:latin typeface="Times New Roman"/>
                <a:ea typeface="Times New Roman"/>
                <a:cs typeface="Times New Roman"/>
                <a:sym typeface="Times New Roman"/>
              </a:rPr>
              <a:t>It contributes to the development of the placenta. 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b="1" lang="en-US" sz="3600">
                <a:latin typeface="Times New Roman"/>
                <a:ea typeface="Times New Roman"/>
                <a:cs typeface="Times New Roman"/>
                <a:sym typeface="Times New Roman"/>
              </a:rPr>
              <a:t>4-Yolk sac: 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⮚"/>
            </a:pPr>
            <a:r>
              <a:rPr lang="en-US" sz="3600">
                <a:latin typeface="Times New Roman"/>
                <a:ea typeface="Times New Roman"/>
                <a:cs typeface="Times New Roman"/>
                <a:sym typeface="Times New Roman"/>
              </a:rPr>
              <a:t>A membranous sac attached to an embryo, 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⮚"/>
            </a:pPr>
            <a:r>
              <a:rPr lang="en-US" sz="3600">
                <a:latin typeface="Times New Roman"/>
                <a:ea typeface="Times New Roman"/>
                <a:cs typeface="Times New Roman"/>
                <a:sym typeface="Times New Roman"/>
              </a:rPr>
              <a:t>Providing early nourishment and functioning as the circulatory system of the human embryo before internal circulation begins.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35-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0" name="Google Shape;15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05209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58594" y="365125"/>
            <a:ext cx="2743200" cy="10486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2"/>
          <p:cNvSpPr txBox="1"/>
          <p:nvPr>
            <p:ph idx="1" type="body"/>
          </p:nvPr>
        </p:nvSpPr>
        <p:spPr>
          <a:xfrm>
            <a:off x="1981200" y="2384686"/>
            <a:ext cx="8229600" cy="3741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800"/>
              <a:buNone/>
            </a:pPr>
            <a:br>
              <a:rPr b="1" lang="en-US" sz="4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4800"/>
          </a:p>
        </p:txBody>
      </p:sp>
      <p:pic>
        <p:nvPicPr>
          <p:cNvPr descr="Pin on Pregnancy" id="157" name="Google Shape;15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43000"/>
            <a:ext cx="12192000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2"/>
          <p:cNvSpPr txBox="1"/>
          <p:nvPr>
            <p:ph type="title"/>
          </p:nvPr>
        </p:nvSpPr>
        <p:spPr>
          <a:xfrm>
            <a:off x="1981200" y="176212"/>
            <a:ext cx="8229600" cy="12414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Times New Roman"/>
              <a:buNone/>
            </a:pPr>
            <a:r>
              <a:rPr b="1" lang="en-US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Stages of Fetal Development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3"/>
          <p:cNvSpPr txBox="1"/>
          <p:nvPr>
            <p:ph type="title"/>
          </p:nvPr>
        </p:nvSpPr>
        <p:spPr>
          <a:xfrm>
            <a:off x="1524000" y="0"/>
            <a:ext cx="9144000" cy="1417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7200"/>
              <a:buFont typeface="Times New Roman"/>
              <a:buNone/>
            </a:pPr>
            <a:r>
              <a:rPr b="1" lang="en-US" sz="72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Ovum</a:t>
            </a:r>
            <a:endParaRPr sz="72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p13"/>
          <p:cNvSpPr txBox="1"/>
          <p:nvPr>
            <p:ph idx="1" type="body"/>
          </p:nvPr>
        </p:nvSpPr>
        <p:spPr>
          <a:xfrm>
            <a:off x="-1" y="1417638"/>
            <a:ext cx="12192001" cy="5440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▪"/>
            </a:pPr>
            <a:r>
              <a:rPr lang="en-US" sz="3600">
                <a:latin typeface="Times New Roman"/>
                <a:ea typeface="Times New Roman"/>
                <a:cs typeface="Times New Roman"/>
                <a:sym typeface="Times New Roman"/>
              </a:rPr>
              <a:t>The ovum is the female sex cell.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▪"/>
            </a:pPr>
            <a:r>
              <a:rPr lang="en-US" sz="3600">
                <a:latin typeface="Times New Roman"/>
                <a:ea typeface="Times New Roman"/>
                <a:cs typeface="Times New Roman"/>
                <a:sym typeface="Times New Roman"/>
              </a:rPr>
              <a:t>It is regularly released by the ovary through the process of ovulation.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▪"/>
            </a:pPr>
            <a:r>
              <a:rPr lang="en-US" sz="3600">
                <a:latin typeface="Times New Roman"/>
                <a:ea typeface="Times New Roman"/>
                <a:cs typeface="Times New Roman"/>
                <a:sym typeface="Times New Roman"/>
              </a:rPr>
              <a:t>It has two layers of protective covering,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>
                <a:latin typeface="Times New Roman"/>
                <a:ea typeface="Times New Roman"/>
                <a:cs typeface="Times New Roman"/>
                <a:sym typeface="Times New Roman"/>
              </a:rPr>
              <a:t>a. The outer layer is the </a:t>
            </a:r>
            <a:r>
              <a:rPr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Corona Radiata  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>
                <a:latin typeface="Times New Roman"/>
                <a:ea typeface="Times New Roman"/>
                <a:cs typeface="Times New Roman"/>
                <a:sym typeface="Times New Roman"/>
              </a:rPr>
              <a:t>b. The inner layer is the </a:t>
            </a:r>
            <a:r>
              <a:rPr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Zona Pellucida.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▪"/>
            </a:pPr>
            <a:r>
              <a:rPr lang="en-US" sz="3600">
                <a:latin typeface="Times New Roman"/>
                <a:ea typeface="Times New Roman"/>
                <a:cs typeface="Times New Roman"/>
                <a:sym typeface="Times New Roman"/>
              </a:rPr>
              <a:t>The egg cell has a lifespan of 24 hours, it can only be fertilized within this period. 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▪"/>
            </a:pPr>
            <a:r>
              <a:rPr lang="en-US" sz="3600">
                <a:latin typeface="Times New Roman"/>
                <a:ea typeface="Times New Roman"/>
                <a:cs typeface="Times New Roman"/>
                <a:sym typeface="Times New Roman"/>
              </a:rPr>
              <a:t>After 24 hours, it regresses and is resorbed.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i="0" u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5" name="Google Shape;16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54452" y="2835276"/>
            <a:ext cx="3165188" cy="19915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4"/>
          <p:cNvSpPr txBox="1"/>
          <p:nvPr>
            <p:ph idx="1" type="body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228600" lvl="0" marL="228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None/>
            </a:pPr>
            <a:r>
              <a:rPr b="1" lang="en-US" sz="72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Sperm Cell</a:t>
            </a:r>
            <a:endParaRPr sz="72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900">
                <a:latin typeface="Times New Roman"/>
                <a:ea typeface="Times New Roman"/>
                <a:cs typeface="Times New Roman"/>
                <a:sym typeface="Times New Roman"/>
              </a:rPr>
              <a:t>-The sperm cell has three parts: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900">
                <a:latin typeface="Times New Roman"/>
                <a:ea typeface="Times New Roman"/>
                <a:cs typeface="Times New Roman"/>
                <a:sym typeface="Times New Roman"/>
              </a:rPr>
              <a:t>1-A head that contain chromatin materials, 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900">
                <a:latin typeface="Times New Roman"/>
                <a:ea typeface="Times New Roman"/>
                <a:cs typeface="Times New Roman"/>
                <a:sym typeface="Times New Roman"/>
              </a:rPr>
              <a:t>2-A neck or mid-piece that provides energy for movement, 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900">
                <a:latin typeface="Times New Roman"/>
                <a:ea typeface="Times New Roman"/>
                <a:cs typeface="Times New Roman"/>
                <a:sym typeface="Times New Roman"/>
              </a:rPr>
              <a:t>3-A tail that is responsible for it’s mobility. 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900">
                <a:latin typeface="Times New Roman"/>
                <a:ea typeface="Times New Roman"/>
                <a:cs typeface="Times New Roman"/>
                <a:sym typeface="Times New Roman"/>
              </a:rPr>
              <a:t>-The sperm cell has a lifespan of 48 to 72 hours or 3 to 4 days after ejaculation. 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900">
                <a:latin typeface="Times New Roman"/>
                <a:ea typeface="Times New Roman"/>
                <a:cs typeface="Times New Roman"/>
                <a:sym typeface="Times New Roman"/>
              </a:rPr>
              <a:t>-It must be in genital tract 4-6 hours before they are able to fertilize an ovum to give time for the enzyme Hyaluronidase to be activated. </a:t>
            </a:r>
            <a:endParaRPr/>
          </a:p>
          <a:p>
            <a:pPr indent="-64135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i="0" u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1" name="Google Shape;17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48734" y="269823"/>
            <a:ext cx="2306854" cy="197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5"/>
          <p:cNvSpPr txBox="1"/>
          <p:nvPr>
            <p:ph type="title"/>
          </p:nvPr>
        </p:nvSpPr>
        <p:spPr>
          <a:xfrm>
            <a:off x="1524000" y="0"/>
            <a:ext cx="9144000" cy="1417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8000"/>
              <a:buFont typeface="Times New Roman"/>
              <a:buNone/>
            </a:pPr>
            <a:r>
              <a:rPr b="1" lang="en-US" sz="8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Sperm Cell kinds</a:t>
            </a:r>
            <a:endParaRPr/>
          </a:p>
        </p:txBody>
      </p:sp>
      <p:sp>
        <p:nvSpPr>
          <p:cNvPr id="177" name="Google Shape;177;p15"/>
          <p:cNvSpPr txBox="1"/>
          <p:nvPr>
            <p:ph idx="1" type="body"/>
          </p:nvPr>
        </p:nvSpPr>
        <p:spPr>
          <a:xfrm>
            <a:off x="89941" y="1558977"/>
            <a:ext cx="11829916" cy="52990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742950" lvl="0" marL="7429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AutoNum type="alphaLcPeriod"/>
            </a:pPr>
            <a:r>
              <a:rPr b="1" lang="en-US" sz="3200">
                <a:latin typeface="Times New Roman"/>
                <a:ea typeface="Times New Roman"/>
                <a:cs typeface="Times New Roman"/>
                <a:sym typeface="Times New Roman"/>
              </a:rPr>
              <a:t>Gynosperm</a:t>
            </a: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This is the X carrying sperm cell. 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It has a large oval head, are lesser in number than androsperms and thrive better in acidic environment.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en-US" sz="3200">
                <a:latin typeface="Times New Roman"/>
                <a:ea typeface="Times New Roman"/>
                <a:cs typeface="Times New Roman"/>
                <a:sym typeface="Times New Roman"/>
              </a:rPr>
              <a:t>b. Androsperm</a:t>
            </a: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The sperm cell which carries the Y chromosome, with a small head, and thrive better in alkaline environment.</a:t>
            </a:r>
            <a:endParaRPr/>
          </a:p>
          <a:p>
            <a:pPr indent="-508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i="0" u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6"/>
          <p:cNvSpPr txBox="1"/>
          <p:nvPr>
            <p:ph type="title"/>
          </p:nvPr>
        </p:nvSpPr>
        <p:spPr>
          <a:xfrm>
            <a:off x="1676400" y="0"/>
            <a:ext cx="8991600" cy="1417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600"/>
              <a:buFont typeface="Times New Roman"/>
              <a:buNone/>
            </a:pPr>
            <a:br>
              <a:rPr lang="en-US" sz="66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66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br>
              <a:rPr lang="en-US" sz="66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66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3" name="Google Shape;183;p16"/>
          <p:cNvSpPr txBox="1"/>
          <p:nvPr>
            <p:ph idx="1" type="body"/>
          </p:nvPr>
        </p:nvSpPr>
        <p:spPr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None/>
            </a:pPr>
            <a:r>
              <a:rPr b="1" lang="en-US" sz="5700" u="sng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Zygote </a:t>
            </a:r>
            <a:r>
              <a:rPr b="1" lang="en-US" sz="57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en-US" sz="5700">
                <a:latin typeface="Times New Roman"/>
                <a:ea typeface="Times New Roman"/>
                <a:cs typeface="Times New Roman"/>
                <a:sym typeface="Times New Roman"/>
              </a:rPr>
              <a:t>Initial name for  fertilized ovum(From fertilization to implantation)</a:t>
            </a:r>
            <a:endParaRPr/>
          </a:p>
          <a:p>
            <a:pPr indent="-2286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100000"/>
              <a:buNone/>
            </a:pPr>
            <a:r>
              <a:rPr b="1" lang="en-US" sz="5700" u="sng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Embryo: </a:t>
            </a:r>
            <a:r>
              <a:rPr lang="en-US" sz="5700">
                <a:latin typeface="Times New Roman"/>
                <a:ea typeface="Times New Roman"/>
                <a:cs typeface="Times New Roman"/>
                <a:sym typeface="Times New Roman"/>
              </a:rPr>
              <a:t>Name of product of conception from second through 8</a:t>
            </a:r>
            <a:r>
              <a:rPr baseline="30000" lang="en-US" sz="5700">
                <a:latin typeface="Times New Roman"/>
                <a:ea typeface="Times New Roman"/>
                <a:cs typeface="Times New Roman"/>
                <a:sym typeface="Times New Roman"/>
              </a:rPr>
              <a:t>th</a:t>
            </a:r>
            <a:r>
              <a:rPr lang="en-US" sz="5700">
                <a:latin typeface="Times New Roman"/>
                <a:ea typeface="Times New Roman"/>
                <a:cs typeface="Times New Roman"/>
                <a:sym typeface="Times New Roman"/>
              </a:rPr>
              <a:t> week of pregnancy(From fertilization to 5 to 8 weeks)</a:t>
            </a:r>
            <a:endParaRPr/>
          </a:p>
          <a:p>
            <a:pPr indent="-2286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100000"/>
              <a:buNone/>
            </a:pPr>
            <a:r>
              <a:rPr b="1" lang="en-US" sz="5700" u="sng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Fetus: </a:t>
            </a:r>
            <a:r>
              <a:rPr lang="en-US" sz="5700">
                <a:latin typeface="Times New Roman"/>
                <a:ea typeface="Times New Roman"/>
                <a:cs typeface="Times New Roman"/>
                <a:sym typeface="Times New Roman"/>
              </a:rPr>
              <a:t>Name of product of conception from 9</a:t>
            </a:r>
            <a:r>
              <a:rPr baseline="30000" lang="en-US" sz="5700">
                <a:latin typeface="Times New Roman"/>
                <a:ea typeface="Times New Roman"/>
                <a:cs typeface="Times New Roman"/>
                <a:sym typeface="Times New Roman"/>
              </a:rPr>
              <a:t>th</a:t>
            </a:r>
            <a:r>
              <a:rPr lang="en-US" sz="5700">
                <a:latin typeface="Times New Roman"/>
                <a:ea typeface="Times New Roman"/>
                <a:cs typeface="Times New Roman"/>
                <a:sym typeface="Times New Roman"/>
              </a:rPr>
              <a:t> week through duration of gestational period(From 8 weeks until term)</a:t>
            </a:r>
            <a:endParaRPr/>
          </a:p>
          <a:p>
            <a:pPr indent="-2286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57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5700" u="sng">
                <a:latin typeface="Times New Roman"/>
                <a:ea typeface="Times New Roman"/>
                <a:cs typeface="Times New Roman"/>
                <a:sym typeface="Times New Roman"/>
              </a:rPr>
              <a:t>Conceptus</a:t>
            </a:r>
            <a:r>
              <a:rPr lang="en-US" sz="5700">
                <a:latin typeface="Times New Roman"/>
                <a:ea typeface="Times New Roman"/>
                <a:cs typeface="Times New Roman"/>
                <a:sym typeface="Times New Roman"/>
              </a:rPr>
              <a:t>: Developing embryo or fetus and placental structures throughout term</a:t>
            </a:r>
            <a:endParaRPr/>
          </a:p>
          <a:p>
            <a:pPr indent="-2286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5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6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6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7"/>
          <p:cNvSpPr txBox="1"/>
          <p:nvPr>
            <p:ph type="title"/>
          </p:nvPr>
        </p:nvSpPr>
        <p:spPr>
          <a:xfrm>
            <a:off x="1524000" y="0"/>
            <a:ext cx="9144000" cy="1417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Times New Roman"/>
              <a:buNone/>
            </a:pPr>
            <a:r>
              <a:rPr b="1" lang="en-US" sz="8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Fertilization</a:t>
            </a:r>
            <a:endParaRPr sz="6600">
              <a:solidFill>
                <a:srgbClr val="C00000"/>
              </a:solidFill>
            </a:endParaRPr>
          </a:p>
        </p:txBody>
      </p:sp>
      <p:sp>
        <p:nvSpPr>
          <p:cNvPr id="189" name="Google Shape;189;p17"/>
          <p:cNvSpPr txBox="1"/>
          <p:nvPr>
            <p:ph idx="1" type="body"/>
          </p:nvPr>
        </p:nvSpPr>
        <p:spPr>
          <a:xfrm>
            <a:off x="1" y="1417638"/>
            <a:ext cx="12192000" cy="5592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228600" lvl="0" marL="22860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▪"/>
            </a:pPr>
            <a:r>
              <a:rPr lang="en-US" sz="40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During ovulation the ovum leaves the ovary and enters the fallopian tube.</a:t>
            </a:r>
            <a:endParaRPr/>
          </a:p>
          <a:p>
            <a:pPr indent="-2286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▪"/>
            </a:pPr>
            <a:r>
              <a:rPr lang="en-US" sz="40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Fertilization</a:t>
            </a:r>
            <a:r>
              <a:rPr b="1" lang="en-US" sz="40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40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generally occurs in the outer third of the fallopian tube.</a:t>
            </a:r>
            <a:endParaRPr/>
          </a:p>
          <a:p>
            <a:pPr indent="-2286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▪"/>
            </a:pPr>
            <a:r>
              <a:rPr lang="en-US" sz="40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Subsequent changes in the fertilized</a:t>
            </a:r>
            <a:r>
              <a:rPr b="1" lang="en-US" sz="40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40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ovum from conception to implantation are depicted</a:t>
            </a:r>
            <a:endParaRPr/>
          </a:p>
          <a:p>
            <a:pPr indent="-2286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sz="4000">
                <a:latin typeface="Times New Roman"/>
                <a:ea typeface="Times New Roman"/>
                <a:cs typeface="Times New Roman"/>
                <a:sym typeface="Times New Roman"/>
              </a:rPr>
              <a:t>Per ejaculation the average 2.5ml of seminal fluid contains 50 to 200 million spermatozoa per ml or 400 million per ejaculation.</a:t>
            </a:r>
            <a:endParaRPr/>
          </a:p>
          <a:p>
            <a:pPr indent="-2286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sz="4000">
                <a:latin typeface="Times New Roman"/>
                <a:ea typeface="Times New Roman"/>
                <a:cs typeface="Times New Roman"/>
                <a:sym typeface="Times New Roman"/>
              </a:rPr>
              <a:t>Sperm reach ovum and cluster around it</a:t>
            </a:r>
            <a:endParaRPr sz="4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8"/>
          <p:cNvSpPr txBox="1"/>
          <p:nvPr>
            <p:ph type="title"/>
          </p:nvPr>
        </p:nvSpPr>
        <p:spPr>
          <a:xfrm>
            <a:off x="1524000" y="0"/>
            <a:ext cx="9144000" cy="1417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7200"/>
              <a:buFont typeface="Times New Roman"/>
              <a:buNone/>
            </a:pPr>
            <a:r>
              <a:rPr b="1" lang="en-US" sz="72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Fertilization</a:t>
            </a:r>
            <a:endParaRPr sz="72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5" name="Google Shape;195;p18"/>
          <p:cNvSpPr txBox="1"/>
          <p:nvPr>
            <p:ph idx="1" type="body"/>
          </p:nvPr>
        </p:nvSpPr>
        <p:spPr>
          <a:xfrm>
            <a:off x="0" y="1219200"/>
            <a:ext cx="12067082" cy="56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en-US" sz="4800">
                <a:latin typeface="Times New Roman"/>
                <a:ea typeface="Times New Roman"/>
                <a:cs typeface="Times New Roman"/>
                <a:sym typeface="Times New Roman"/>
              </a:rPr>
              <a:t>Hyaluronidase</a:t>
            </a: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  <a:p>
            <a:pPr indent="-228631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4300">
                <a:latin typeface="Times New Roman"/>
                <a:ea typeface="Times New Roman"/>
                <a:cs typeface="Times New Roman"/>
                <a:sym typeface="Times New Roman"/>
              </a:rPr>
              <a:t>Released by the spermatozoa dissolves the layer of cells protecting the ovum, facilitating the penetration of the spermatozoon.</a:t>
            </a:r>
            <a:endParaRPr/>
          </a:p>
          <a:p>
            <a:pPr indent="-23622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Only one sperm is allowed to penetrate egg</a:t>
            </a:r>
            <a:endParaRPr/>
          </a:p>
          <a:p>
            <a:pPr indent="-23622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When the sperm penetrates the egg, the egg immediately releases a chemical creating a hard “shell” around it to keep all other sperm out.</a:t>
            </a:r>
            <a:endParaRPr/>
          </a:p>
          <a:p>
            <a:pPr indent="-23622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Upon fertilization, the resulting structure is called </a:t>
            </a:r>
            <a:r>
              <a:rPr b="1" lang="en-US" sz="4800">
                <a:latin typeface="Times New Roman"/>
                <a:ea typeface="Times New Roman"/>
                <a:cs typeface="Times New Roman"/>
                <a:sym typeface="Times New Roman"/>
              </a:rPr>
              <a:t>zygote</a:t>
            </a: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90804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i="0" u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9"/>
          <p:cNvSpPr txBox="1"/>
          <p:nvPr>
            <p:ph type="title"/>
          </p:nvPr>
        </p:nvSpPr>
        <p:spPr>
          <a:xfrm>
            <a:off x="1524000" y="0"/>
            <a:ext cx="9144000" cy="1417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7200"/>
              <a:buFont typeface="Times New Roman"/>
              <a:buNone/>
            </a:pPr>
            <a:r>
              <a:rPr b="1" lang="en-US" sz="72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Fertilization</a:t>
            </a:r>
            <a:endParaRPr sz="72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1" name="Google Shape;201;p19"/>
          <p:cNvSpPr txBox="1"/>
          <p:nvPr>
            <p:ph idx="1" type="body"/>
          </p:nvPr>
        </p:nvSpPr>
        <p:spPr>
          <a:xfrm>
            <a:off x="0" y="1600201"/>
            <a:ext cx="12050486" cy="5257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048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Only the father can determine the gender of the child – X – carrying spermatozoon leads to </a:t>
            </a:r>
            <a:r>
              <a:rPr b="1" lang="en-US" sz="4800">
                <a:latin typeface="Times New Roman"/>
                <a:ea typeface="Times New Roman"/>
                <a:cs typeface="Times New Roman"/>
                <a:sym typeface="Times New Roman"/>
              </a:rPr>
              <a:t>XX combination for a female</a:t>
            </a: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 offspring; Y-carrying spermatozoon leads to </a:t>
            </a:r>
            <a:r>
              <a:rPr b="1" lang="en-US" sz="4800">
                <a:latin typeface="Times New Roman"/>
                <a:ea typeface="Times New Roman"/>
                <a:cs typeface="Times New Roman"/>
                <a:sym typeface="Times New Roman"/>
              </a:rPr>
              <a:t>XY combination for a male</a:t>
            </a: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 offspring. </a:t>
            </a:r>
            <a:endParaRPr/>
          </a:p>
          <a:p>
            <a:pPr indent="-3048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The ovum carries only X chromosome.</a:t>
            </a:r>
            <a:endParaRPr/>
          </a:p>
          <a:p>
            <a:pPr indent="-508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i="0" u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/>
          <p:nvPr>
            <p:ph type="title"/>
          </p:nvPr>
        </p:nvSpPr>
        <p:spPr>
          <a:xfrm>
            <a:off x="0" y="979714"/>
            <a:ext cx="12191999" cy="15236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br>
              <a:rPr lang="en-US" sz="4800"/>
            </a:br>
            <a:r>
              <a:rPr b="1" lang="en-US" sz="67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Unit 3 </a:t>
            </a:r>
            <a:br>
              <a:rPr b="1" lang="en-US" sz="67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en-US" sz="67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Assessment and Caring of intrauterine Fetus and  Maternal Women Well-beings</a:t>
            </a:r>
            <a:endParaRPr b="1" sz="48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5" name="Google Shape;95;p2"/>
          <p:cNvSpPr txBox="1"/>
          <p:nvPr>
            <p:ph idx="1" type="body"/>
          </p:nvPr>
        </p:nvSpPr>
        <p:spPr>
          <a:xfrm>
            <a:off x="0" y="4107305"/>
            <a:ext cx="11938415" cy="27506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857250" lvl="0" marL="8572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AutoNum type="romanUcPeriod"/>
            </a:pPr>
            <a:r>
              <a:rPr i="0" lang="en-US" sz="5400" u="none">
                <a:latin typeface="Times New Roman"/>
                <a:ea typeface="Times New Roman"/>
                <a:cs typeface="Times New Roman"/>
                <a:sym typeface="Times New Roman"/>
              </a:rPr>
              <a:t>Conception, fertilization, implantation.</a:t>
            </a:r>
            <a:endParaRPr/>
          </a:p>
          <a:p>
            <a:pPr indent="-857250" lvl="0" marL="8572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AutoNum type="romanUcPeriod"/>
            </a:pPr>
            <a:r>
              <a:rPr i="0" lang="en-US" sz="5400" u="none">
                <a:latin typeface="Times New Roman"/>
                <a:ea typeface="Times New Roman"/>
                <a:cs typeface="Times New Roman"/>
                <a:sym typeface="Times New Roman"/>
              </a:rPr>
              <a:t>Embryonic and fetal development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0"/>
          <p:cNvSpPr txBox="1"/>
          <p:nvPr>
            <p:ph type="title"/>
          </p:nvPr>
        </p:nvSpPr>
        <p:spPr>
          <a:xfrm>
            <a:off x="1524000" y="0"/>
            <a:ext cx="9144000" cy="1417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7200"/>
              <a:buFont typeface="Times New Roman"/>
              <a:buNone/>
            </a:pPr>
            <a:r>
              <a:rPr b="1" lang="en-US" sz="72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Segmentation</a:t>
            </a:r>
            <a:endParaRPr sz="72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7" name="Google Shape;207;p20"/>
          <p:cNvSpPr txBox="1"/>
          <p:nvPr>
            <p:ph idx="1" type="body"/>
          </p:nvPr>
        </p:nvSpPr>
        <p:spPr>
          <a:xfrm>
            <a:off x="-1" y="1600200"/>
            <a:ext cx="11985171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4000">
                <a:latin typeface="Times New Roman"/>
                <a:ea typeface="Times New Roman"/>
                <a:cs typeface="Times New Roman"/>
                <a:sym typeface="Times New Roman"/>
              </a:rPr>
              <a:t>-Within a few hours after fertilization, after the nucleus of the sperm has united with the nucleus of the egg, the result of their union, the zygote, begins a process of internal division. 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4000">
                <a:latin typeface="Times New Roman"/>
                <a:ea typeface="Times New Roman"/>
                <a:cs typeface="Times New Roman"/>
                <a:sym typeface="Times New Roman"/>
              </a:rPr>
              <a:t>-This process of cell division or cleavage in the zygote is called segmentation</a:t>
            </a:r>
            <a:r>
              <a:rPr b="1" lang="en-US" sz="40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en-US" sz="400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4000">
                <a:latin typeface="Times New Roman"/>
                <a:ea typeface="Times New Roman"/>
                <a:cs typeface="Times New Roman"/>
                <a:sym typeface="Times New Roman"/>
              </a:rPr>
              <a:t>-First, it divides into two cells, then four, eight, sixteen, and so on, doubling the number with each new division.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t/>
            </a:r>
            <a:endParaRPr sz="4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t/>
            </a:r>
            <a:endParaRPr sz="4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08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i="0" u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1"/>
          <p:cNvSpPr txBox="1"/>
          <p:nvPr>
            <p:ph type="title"/>
          </p:nvPr>
        </p:nvSpPr>
        <p:spPr>
          <a:xfrm>
            <a:off x="1524000" y="0"/>
            <a:ext cx="9144000" cy="1417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7200"/>
              <a:buFont typeface="Times New Roman"/>
              <a:buNone/>
            </a:pPr>
            <a:r>
              <a:rPr b="1" lang="en-US" sz="72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Segmentation</a:t>
            </a:r>
            <a:endParaRPr sz="72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3" name="Google Shape;213;p21"/>
          <p:cNvSpPr txBox="1"/>
          <p:nvPr>
            <p:ph idx="1" type="body"/>
          </p:nvPr>
        </p:nvSpPr>
        <p:spPr>
          <a:xfrm>
            <a:off x="-1" y="1600200"/>
            <a:ext cx="11903529" cy="51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28194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It transforms the zygote into a cluster of cells called </a:t>
            </a:r>
            <a:r>
              <a:rPr b="1" lang="en-US" sz="4800">
                <a:latin typeface="Times New Roman"/>
                <a:ea typeface="Times New Roman"/>
                <a:cs typeface="Times New Roman"/>
                <a:sym typeface="Times New Roman"/>
              </a:rPr>
              <a:t>Morula</a:t>
            </a: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 which, seen through a microscope, resembles a mulberryالتوت. </a:t>
            </a:r>
            <a:endParaRPr/>
          </a:p>
          <a:p>
            <a:pPr indent="-28194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The morula slowly moves down the Fallopian tubes toward the uterus, where it arrives after about three days. </a:t>
            </a:r>
            <a:endParaRPr/>
          </a:p>
          <a:p>
            <a:pPr indent="-28194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By this time, it has developed into a hollow ball of cells called </a:t>
            </a:r>
            <a:r>
              <a:rPr b="1" lang="en-US" sz="4800">
                <a:latin typeface="Times New Roman"/>
                <a:ea typeface="Times New Roman"/>
                <a:cs typeface="Times New Roman"/>
                <a:sym typeface="Times New Roman"/>
              </a:rPr>
              <a:t>Blastocyst</a:t>
            </a: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  <a:p>
            <a:pPr indent="-64135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i="0" u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2"/>
          <p:cNvSpPr txBox="1"/>
          <p:nvPr>
            <p:ph type="title"/>
          </p:nvPr>
        </p:nvSpPr>
        <p:spPr>
          <a:xfrm>
            <a:off x="1524000" y="0"/>
            <a:ext cx="9144000" cy="1417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7200"/>
              <a:buFont typeface="Times New Roman"/>
              <a:buNone/>
            </a:pPr>
            <a:r>
              <a:rPr b="1" lang="en-US" sz="72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Implantation</a:t>
            </a:r>
            <a:endParaRPr sz="72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9" name="Google Shape;219;p22"/>
          <p:cNvSpPr txBox="1"/>
          <p:nvPr>
            <p:ph idx="1" type="body"/>
          </p:nvPr>
        </p:nvSpPr>
        <p:spPr>
          <a:xfrm>
            <a:off x="-1" y="1600200"/>
            <a:ext cx="12001501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-It takes 3 to 4 days for the zygote journey to the uterus (where implantation will take place), and during such journey mitotic cell division happens.</a:t>
            </a:r>
            <a:endParaRPr/>
          </a:p>
          <a:p>
            <a:pPr indent="-508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i="0" u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3"/>
          <p:cNvSpPr txBox="1"/>
          <p:nvPr>
            <p:ph type="title"/>
          </p:nvPr>
        </p:nvSpPr>
        <p:spPr>
          <a:xfrm>
            <a:off x="1524000" y="0"/>
            <a:ext cx="9144000" cy="1417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7200"/>
              <a:buFont typeface="Times New Roman"/>
              <a:buNone/>
            </a:pPr>
            <a:r>
              <a:rPr b="1" lang="en-US" sz="72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Implantation</a:t>
            </a:r>
            <a:endParaRPr sz="72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5" name="Google Shape;225;p23"/>
          <p:cNvSpPr txBox="1"/>
          <p:nvPr>
            <p:ph idx="1" type="body"/>
          </p:nvPr>
        </p:nvSpPr>
        <p:spPr>
          <a:xfrm>
            <a:off x="0" y="1600200"/>
            <a:ext cx="121920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3600">
                <a:latin typeface="Times New Roman"/>
                <a:ea typeface="Times New Roman"/>
                <a:cs typeface="Times New Roman"/>
                <a:sym typeface="Times New Roman"/>
              </a:rPr>
              <a:t>Floating freely in the uterus for the next 3 to 4 days, </a:t>
            </a:r>
            <a:endParaRPr/>
          </a:p>
          <a:p>
            <a:pPr indent="-228600" lvl="0" marL="2286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3600">
                <a:latin typeface="Times New Roman"/>
                <a:ea typeface="Times New Roman"/>
                <a:cs typeface="Times New Roman"/>
                <a:sym typeface="Times New Roman"/>
              </a:rPr>
              <a:t>The Morula (16 to 50 cell bumpy appearance resulting from mitotic cell division) grows to become a Blastocyst</a:t>
            </a:r>
            <a:endParaRPr/>
          </a:p>
          <a:p>
            <a:pPr indent="-228600" lvl="0" marL="2286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3600">
                <a:latin typeface="Times New Roman"/>
                <a:ea typeface="Times New Roman"/>
                <a:cs typeface="Times New Roman"/>
                <a:sym typeface="Times New Roman"/>
              </a:rPr>
              <a:t>Tropoblast cells: form placenta, fetal membrane umbilical cord and amniotic fluid in later development </a:t>
            </a:r>
            <a:endParaRPr/>
          </a:p>
          <a:p>
            <a:pPr indent="-228600" lvl="0" marL="2286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3600">
                <a:latin typeface="Times New Roman"/>
                <a:ea typeface="Times New Roman"/>
                <a:cs typeface="Times New Roman"/>
                <a:sym typeface="Times New Roman"/>
              </a:rPr>
              <a:t>Absorbs nutrients from the endometrium</a:t>
            </a:r>
            <a:endParaRPr/>
          </a:p>
          <a:p>
            <a:pPr indent="-228600" lvl="0" marL="2286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3600">
                <a:latin typeface="Times New Roman"/>
                <a:ea typeface="Times New Roman"/>
                <a:cs typeface="Times New Roman"/>
                <a:sym typeface="Times New Roman"/>
              </a:rPr>
              <a:t>Secretes the hormone HCG</a:t>
            </a:r>
            <a:endParaRPr/>
          </a:p>
          <a:p>
            <a:pPr indent="0" lvl="0" marL="2286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0800" lvl="0" marL="2286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i="0" u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4"/>
          <p:cNvSpPr txBox="1"/>
          <p:nvPr>
            <p:ph idx="1" type="body"/>
          </p:nvPr>
        </p:nvSpPr>
        <p:spPr>
          <a:xfrm>
            <a:off x="152399" y="1676400"/>
            <a:ext cx="12039601" cy="51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94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Char char="•"/>
            </a:pPr>
            <a:r>
              <a:rPr b="1" lang="en-US" sz="4400">
                <a:latin typeface="Times New Roman"/>
                <a:ea typeface="Times New Roman"/>
                <a:cs typeface="Times New Roman"/>
                <a:sym typeface="Times New Roman"/>
              </a:rPr>
              <a:t>BLASTOCOELE </a:t>
            </a:r>
            <a:r>
              <a:rPr lang="en-US" sz="4400">
                <a:latin typeface="Times New Roman"/>
                <a:ea typeface="Times New Roman"/>
                <a:cs typeface="Times New Roman"/>
                <a:sym typeface="Times New Roman"/>
              </a:rPr>
              <a:t>or embryonic disc gives rise to the three primary germ layer.</a:t>
            </a:r>
            <a:endParaRPr/>
          </a:p>
          <a:p>
            <a:pPr indent="-279400" lvl="4" marL="2057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400"/>
              <a:buChar char="•"/>
            </a:pPr>
            <a:r>
              <a:rPr b="1" lang="en-US" sz="4400">
                <a:latin typeface="Times New Roman"/>
                <a:ea typeface="Times New Roman"/>
                <a:cs typeface="Times New Roman"/>
                <a:sym typeface="Times New Roman"/>
              </a:rPr>
              <a:t>Ectoderm</a:t>
            </a:r>
            <a:endParaRPr/>
          </a:p>
          <a:p>
            <a:pPr indent="-279400" lvl="4" marL="2057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400"/>
              <a:buChar char="•"/>
            </a:pPr>
            <a:r>
              <a:rPr b="1" lang="en-US" sz="4400">
                <a:latin typeface="Times New Roman"/>
                <a:ea typeface="Times New Roman"/>
                <a:cs typeface="Times New Roman"/>
                <a:sym typeface="Times New Roman"/>
              </a:rPr>
              <a:t>Endoderm</a:t>
            </a:r>
            <a:endParaRPr/>
          </a:p>
          <a:p>
            <a:pPr indent="-279400" lvl="4" marL="2057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400"/>
              <a:buChar char="•"/>
            </a:pPr>
            <a:r>
              <a:rPr b="1" lang="en-US" sz="4400">
                <a:latin typeface="Times New Roman"/>
                <a:ea typeface="Times New Roman"/>
                <a:cs typeface="Times New Roman"/>
                <a:sym typeface="Times New Roman"/>
              </a:rPr>
              <a:t>Mesoderm</a:t>
            </a:r>
            <a:endParaRPr/>
          </a:p>
        </p:txBody>
      </p:sp>
      <p:sp>
        <p:nvSpPr>
          <p:cNvPr id="231" name="Google Shape;231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600"/>
              <a:buFont typeface="Times New Roman"/>
              <a:buNone/>
            </a:pPr>
            <a:r>
              <a:rPr b="1" lang="en-US" sz="66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Implantation</a:t>
            </a:r>
            <a:endParaRPr/>
          </a:p>
        </p:txBody>
      </p:sp>
      <p:pic>
        <p:nvPicPr>
          <p:cNvPr id="232" name="Google Shape;232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70230" y="2773181"/>
            <a:ext cx="4573149" cy="40848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amond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5"/>
          <p:cNvSpPr txBox="1"/>
          <p:nvPr>
            <p:ph type="title"/>
          </p:nvPr>
        </p:nvSpPr>
        <p:spPr>
          <a:xfrm>
            <a:off x="1524000" y="0"/>
            <a:ext cx="9144000" cy="1417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7200"/>
              <a:buFont typeface="Times New Roman"/>
              <a:buNone/>
            </a:pPr>
            <a:r>
              <a:rPr b="1" lang="en-US" sz="72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Implantation</a:t>
            </a:r>
            <a:endParaRPr sz="72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8" name="Google Shape;238;p25"/>
          <p:cNvSpPr txBox="1"/>
          <p:nvPr>
            <p:ph idx="1" type="body"/>
          </p:nvPr>
        </p:nvSpPr>
        <p:spPr>
          <a:xfrm>
            <a:off x="0" y="1600200"/>
            <a:ext cx="121920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27559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5600">
                <a:latin typeface="Times New Roman"/>
                <a:ea typeface="Times New Roman"/>
                <a:cs typeface="Times New Roman"/>
                <a:sym typeface="Times New Roman"/>
              </a:rPr>
              <a:t>It takes 7 to 8 days from fertilization to implantation</a:t>
            </a:r>
            <a:r>
              <a:rPr b="1" lang="en-US" sz="56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i="0" lang="en-US" sz="5600" u="none">
                <a:latin typeface="Times New Roman"/>
                <a:ea typeface="Times New Roman"/>
                <a:cs typeface="Times New Roman"/>
                <a:sym typeface="Times New Roman"/>
              </a:rPr>
              <a:t>-Implantation occurs at high and posterior portion of the uterus.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i="0" lang="en-US" sz="5600" u="none">
                <a:latin typeface="Times New Roman"/>
                <a:ea typeface="Times New Roman"/>
                <a:cs typeface="Times New Roman"/>
                <a:sym typeface="Times New Roman"/>
              </a:rPr>
              <a:t>(The ideal site for implantation is the FUNDAL PORTION. 2/3 of the cases implant at the upper post. Uterine and 1/3 anterior surface of uterine portion.)</a:t>
            </a:r>
            <a:endParaRPr/>
          </a:p>
          <a:p>
            <a:pPr indent="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5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90804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i="0" u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6"/>
          <p:cNvSpPr txBox="1"/>
          <p:nvPr>
            <p:ph type="title"/>
          </p:nvPr>
        </p:nvSpPr>
        <p:spPr>
          <a:xfrm>
            <a:off x="1524000" y="0"/>
            <a:ext cx="9144000" cy="1417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7200"/>
              <a:buFont typeface="Times New Roman"/>
              <a:buNone/>
            </a:pPr>
            <a:r>
              <a:rPr b="1" lang="en-US" sz="72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Implantation</a:t>
            </a:r>
            <a:endParaRPr sz="72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4" name="Google Shape;244;p26"/>
          <p:cNvSpPr txBox="1"/>
          <p:nvPr>
            <p:ph idx="1" type="body"/>
          </p:nvPr>
        </p:nvSpPr>
        <p:spPr>
          <a:xfrm>
            <a:off x="0" y="1763486"/>
            <a:ext cx="12192000" cy="5094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i="0" lang="en-US" sz="4400" u="none">
                <a:latin typeface="Times New Roman"/>
                <a:ea typeface="Times New Roman"/>
                <a:cs typeface="Times New Roman"/>
                <a:sym typeface="Times New Roman"/>
              </a:rPr>
              <a:t>-On implantation, the structure is called </a:t>
            </a:r>
            <a:r>
              <a:rPr b="1" i="0" lang="en-US" sz="4400" u="none">
                <a:latin typeface="Times New Roman"/>
                <a:ea typeface="Times New Roman"/>
                <a:cs typeface="Times New Roman"/>
                <a:sym typeface="Times New Roman"/>
              </a:rPr>
              <a:t>embryo</a:t>
            </a:r>
            <a:r>
              <a:rPr i="0" lang="en-US" sz="4400" u="none">
                <a:latin typeface="Times New Roman"/>
                <a:ea typeface="Times New Roman"/>
                <a:cs typeface="Times New Roman"/>
                <a:sym typeface="Times New Roman"/>
              </a:rPr>
              <a:t> until 5-8 weeks when it begin to be referred to as fetus.</a:t>
            </a:r>
            <a:endParaRPr sz="4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4400">
                <a:latin typeface="Times New Roman"/>
                <a:ea typeface="Times New Roman"/>
                <a:cs typeface="Times New Roman"/>
                <a:sym typeface="Times New Roman"/>
              </a:rPr>
              <a:t>-Implantation bleeding (mistaken as menstrual period) results from capillary rupture on implantation.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4400">
                <a:latin typeface="Times New Roman"/>
                <a:ea typeface="Times New Roman"/>
                <a:cs typeface="Times New Roman"/>
                <a:sym typeface="Times New Roman"/>
              </a:rPr>
              <a:t>-Endometrium (the inner lining of the uterus) is termed </a:t>
            </a:r>
            <a:r>
              <a:rPr b="1" lang="en-US" sz="4400">
                <a:latin typeface="Times New Roman"/>
                <a:ea typeface="Times New Roman"/>
                <a:cs typeface="Times New Roman"/>
                <a:sym typeface="Times New Roman"/>
              </a:rPr>
              <a:t>decidua</a:t>
            </a:r>
            <a:r>
              <a:rPr lang="en-US" sz="4400">
                <a:latin typeface="Times New Roman"/>
                <a:ea typeface="Times New Roman"/>
                <a:cs typeface="Times New Roman"/>
                <a:sym typeface="Times New Roman"/>
              </a:rPr>
              <a:t> on conception.</a:t>
            </a:r>
            <a:endParaRPr/>
          </a:p>
          <a:p>
            <a:pPr indent="-64135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i="0" u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7"/>
          <p:cNvSpPr txBox="1"/>
          <p:nvPr>
            <p:ph type="title"/>
          </p:nvPr>
        </p:nvSpPr>
        <p:spPr>
          <a:xfrm>
            <a:off x="1524000" y="0"/>
            <a:ext cx="8991600" cy="1417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Times New Roman"/>
              <a:buNone/>
            </a:pPr>
            <a:br>
              <a:rPr b="1" lang="en-US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en-US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Fetal development  stages</a:t>
            </a:r>
            <a:br>
              <a:rPr lang="en-US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54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0" name="Google Shape;250;p27"/>
          <p:cNvSpPr txBox="1"/>
          <p:nvPr>
            <p:ph idx="1" type="body"/>
          </p:nvPr>
        </p:nvSpPr>
        <p:spPr>
          <a:xfrm>
            <a:off x="-1" y="1600200"/>
            <a:ext cx="11919857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i="0" lang="en-US" u="none"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lang="en-US" sz="5400">
                <a:latin typeface="Times New Roman"/>
                <a:ea typeface="Times New Roman"/>
                <a:cs typeface="Times New Roman"/>
                <a:sym typeface="Times New Roman"/>
              </a:rPr>
              <a:t>In the beginning sperm joins with ovum (egg) to form one cell - smaller than a grain of salt.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5400">
                <a:latin typeface="Times New Roman"/>
                <a:ea typeface="Times New Roman"/>
                <a:cs typeface="Times New Roman"/>
                <a:sym typeface="Times New Roman"/>
              </a:rPr>
              <a:t>-This union brings together the 23 chromosomes from the father with the 23 chromosomes from the mother to make a single new life with 46 chromosomes - the genetic blue print for the development of every detail this new person will ever have.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5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90804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i="0" u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8"/>
          <p:cNvSpPr txBox="1"/>
          <p:nvPr>
            <p:ph type="title"/>
          </p:nvPr>
        </p:nvSpPr>
        <p:spPr>
          <a:xfrm>
            <a:off x="1828800" y="152400"/>
            <a:ext cx="8382000" cy="12652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Times New Roman"/>
              <a:buNone/>
            </a:pPr>
            <a:br>
              <a:rPr b="1" lang="en-US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en-US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Fetal development  stages</a:t>
            </a:r>
            <a:br>
              <a:rPr lang="en-US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54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6" name="Google Shape;256;p28"/>
          <p:cNvSpPr txBox="1"/>
          <p:nvPr>
            <p:ph idx="1" type="body"/>
          </p:nvPr>
        </p:nvSpPr>
        <p:spPr>
          <a:xfrm>
            <a:off x="-1" y="1825624"/>
            <a:ext cx="12192001" cy="4879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-For </a:t>
            </a:r>
            <a:r>
              <a:rPr b="1" lang="en-US" sz="4800">
                <a:latin typeface="Times New Roman"/>
                <a:ea typeface="Times New Roman"/>
                <a:cs typeface="Times New Roman"/>
                <a:sym typeface="Times New Roman"/>
              </a:rPr>
              <a:t>the next few days</a:t>
            </a: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 the fertilized egg travels down the fallopian tube into the uterus</a:t>
            </a:r>
            <a:r>
              <a:rPr i="0" lang="en-US" sz="4800" u="none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At the end of the first week it implants itself into the lining of the uterine wall and draws nourishment from its mother.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i="0" u="none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08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i="0" u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Times New Roman"/>
              <a:buNone/>
            </a:pPr>
            <a:br>
              <a:rPr b="1" lang="en-US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en-US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Fetal development  stages</a:t>
            </a:r>
            <a:br>
              <a:rPr lang="en-US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54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2" name="Google Shape;262;p29"/>
          <p:cNvSpPr txBox="1"/>
          <p:nvPr>
            <p:ph idx="1" type="body"/>
          </p:nvPr>
        </p:nvSpPr>
        <p:spPr>
          <a:xfrm>
            <a:off x="212271" y="1600200"/>
            <a:ext cx="11789229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-258445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en-US" sz="4400">
                <a:latin typeface="Times New Roman"/>
                <a:ea typeface="Times New Roman"/>
                <a:cs typeface="Times New Roman"/>
                <a:sym typeface="Times New Roman"/>
              </a:rPr>
              <a:t>Day 1 – conception takes place</a:t>
            </a:r>
            <a:endParaRPr/>
          </a:p>
          <a:p>
            <a:pPr indent="-258445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en-US" sz="4400">
                <a:latin typeface="Times New Roman"/>
                <a:ea typeface="Times New Roman"/>
                <a:cs typeface="Times New Roman"/>
                <a:sym typeface="Times New Roman"/>
              </a:rPr>
              <a:t>7 days – tiny human implants in mother’s uterus</a:t>
            </a:r>
            <a:endParaRPr/>
          </a:p>
          <a:p>
            <a:pPr indent="-258445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en-US" sz="4400">
                <a:latin typeface="Times New Roman"/>
                <a:ea typeface="Times New Roman"/>
                <a:cs typeface="Times New Roman"/>
                <a:sym typeface="Times New Roman"/>
              </a:rPr>
              <a:t>10 days</a:t>
            </a:r>
            <a:r>
              <a:rPr lang="en-US" sz="4400">
                <a:latin typeface="Times New Roman"/>
                <a:ea typeface="Times New Roman"/>
                <a:cs typeface="Times New Roman"/>
                <a:sym typeface="Times New Roman"/>
              </a:rPr>
              <a:t> – mother’s menses stop</a:t>
            </a:r>
            <a:endParaRPr/>
          </a:p>
          <a:p>
            <a:pPr indent="-258445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4400">
                <a:latin typeface="Times New Roman"/>
                <a:ea typeface="Times New Roman"/>
                <a:cs typeface="Times New Roman"/>
                <a:sym typeface="Times New Roman"/>
              </a:rPr>
              <a:t>From </a:t>
            </a:r>
            <a:r>
              <a:rPr b="1" lang="en-US" sz="4400">
                <a:latin typeface="Times New Roman"/>
                <a:ea typeface="Times New Roman"/>
                <a:cs typeface="Times New Roman"/>
                <a:sym typeface="Times New Roman"/>
              </a:rPr>
              <a:t>Days 10-14</a:t>
            </a:r>
            <a:r>
              <a:rPr lang="en-US" sz="4400">
                <a:latin typeface="Times New Roman"/>
                <a:ea typeface="Times New Roman"/>
                <a:cs typeface="Times New Roman"/>
                <a:sym typeface="Times New Roman"/>
              </a:rPr>
              <a:t> the developing embryo signals its presence through placentaI chemicals and hormones to the mother’s body telling it to cease menstruation.</a:t>
            </a:r>
            <a:endParaRPr/>
          </a:p>
          <a:p>
            <a:pPr indent="-64135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i="0" u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/>
          <p:nvPr>
            <p:ph type="title"/>
          </p:nvPr>
        </p:nvSpPr>
        <p:spPr>
          <a:xfrm>
            <a:off x="1524000" y="0"/>
            <a:ext cx="9144000" cy="1417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600"/>
              <a:buFont typeface="Times New Roman"/>
              <a:buNone/>
            </a:pPr>
            <a:r>
              <a:rPr b="1" lang="en-US" sz="66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Introduction</a:t>
            </a:r>
            <a:endParaRPr i="0" u="non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1" name="Google Shape;101;p3"/>
          <p:cNvSpPr txBox="1"/>
          <p:nvPr>
            <p:ph idx="1" type="body"/>
          </p:nvPr>
        </p:nvSpPr>
        <p:spPr>
          <a:xfrm>
            <a:off x="0" y="1600200"/>
            <a:ext cx="12052092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4400">
                <a:latin typeface="Times New Roman"/>
                <a:ea typeface="Times New Roman"/>
                <a:cs typeface="Times New Roman"/>
                <a:sym typeface="Times New Roman"/>
              </a:rPr>
              <a:t>-During antenatal period, both maternal and fetal growth must be continually monitored.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4400">
                <a:latin typeface="Times New Roman"/>
                <a:ea typeface="Times New Roman"/>
                <a:cs typeface="Times New Roman"/>
                <a:sym typeface="Times New Roman"/>
              </a:rPr>
              <a:t>-Individualized care will improve the accuracy of antenatal observations.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4400">
                <a:latin typeface="Times New Roman"/>
                <a:ea typeface="Times New Roman"/>
                <a:cs typeface="Times New Roman"/>
                <a:sym typeface="Times New Roman"/>
              </a:rPr>
              <a:t>-The condition of fetus before delivery is assessed by: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4400">
                <a:latin typeface="Times New Roman"/>
                <a:ea typeface="Times New Roman"/>
                <a:cs typeface="Times New Roman"/>
                <a:sym typeface="Times New Roman"/>
              </a:rPr>
              <a:t>*Documenting fetal growth.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4400">
                <a:latin typeface="Times New Roman"/>
                <a:ea typeface="Times New Roman"/>
                <a:cs typeface="Times New Roman"/>
                <a:sym typeface="Times New Roman"/>
              </a:rPr>
              <a:t>*Recording fetal movements.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4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i="0" u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https://encrypted-tbn2.gstatic.com/images?q=tbn:ANd9GcTZmd9w_x50WmjMlT4BJ-KdRR0w-xcqdHJEMFgfki2ty1cfoMnl" id="102" name="Google Shape;10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96200" y="4953000"/>
            <a:ext cx="2667000" cy="167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Times New Roman"/>
              <a:buNone/>
            </a:pPr>
            <a:br>
              <a:rPr b="1" lang="en-US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en-US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Fetal development  stages</a:t>
            </a:r>
            <a:br>
              <a:rPr lang="en-US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54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8" name="Google Shape;268;p30"/>
          <p:cNvSpPr txBox="1"/>
          <p:nvPr>
            <p:ph idx="1" type="body"/>
          </p:nvPr>
        </p:nvSpPr>
        <p:spPr>
          <a:xfrm>
            <a:off x="212271" y="1600200"/>
            <a:ext cx="11789229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258445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en-US" sz="4400">
                <a:latin typeface="Times New Roman"/>
                <a:ea typeface="Times New Roman"/>
                <a:cs typeface="Times New Roman"/>
                <a:sym typeface="Times New Roman"/>
              </a:rPr>
              <a:t>Day 15</a:t>
            </a:r>
            <a:endParaRPr/>
          </a:p>
          <a:p>
            <a:pPr indent="-258445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4400">
                <a:latin typeface="Times New Roman"/>
                <a:ea typeface="Times New Roman"/>
                <a:cs typeface="Times New Roman"/>
                <a:sym typeface="Times New Roman"/>
              </a:rPr>
              <a:t>The primitive streak can be seen on the left side of this embryo</a:t>
            </a:r>
            <a:r>
              <a:rPr b="1" lang="en-US" sz="44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  <a:p>
            <a:pPr indent="-258445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en-US" sz="4400">
                <a:latin typeface="Times New Roman"/>
                <a:ea typeface="Times New Roman"/>
                <a:cs typeface="Times New Roman"/>
                <a:sym typeface="Times New Roman"/>
              </a:rPr>
              <a:t>Day 17 </a:t>
            </a:r>
            <a:endParaRPr/>
          </a:p>
          <a:p>
            <a:pPr indent="-258445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4400">
                <a:latin typeface="Times New Roman"/>
                <a:ea typeface="Times New Roman"/>
                <a:cs typeface="Times New Roman"/>
                <a:sym typeface="Times New Roman"/>
              </a:rPr>
              <a:t>The primitive streak can still be seen, and the opposite end of the embryo is starting to fold up.</a:t>
            </a:r>
            <a:endParaRPr/>
          </a:p>
          <a:p>
            <a:pPr indent="-258445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en-US" sz="4400">
                <a:latin typeface="Times New Roman"/>
                <a:ea typeface="Times New Roman"/>
                <a:cs typeface="Times New Roman"/>
                <a:sym typeface="Times New Roman"/>
              </a:rPr>
              <a:t>18 days </a:t>
            </a:r>
            <a:r>
              <a:rPr lang="en-US" sz="4400">
                <a:latin typeface="Times New Roman"/>
                <a:ea typeface="Times New Roman"/>
                <a:cs typeface="Times New Roman"/>
                <a:sym typeface="Times New Roman"/>
              </a:rPr>
              <a:t>– heart begins to beat.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4400">
                <a:latin typeface="Times New Roman"/>
                <a:ea typeface="Times New Roman"/>
                <a:cs typeface="Times New Roman"/>
                <a:sym typeface="Times New Roman"/>
              </a:rPr>
              <a:t>The fetus’s heart beats 54 million beat during pregnancy </a:t>
            </a:r>
            <a:endParaRPr/>
          </a:p>
          <a:p>
            <a:pPr indent="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4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4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1" sz="4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64135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i="0" u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1"/>
          <p:cNvSpPr/>
          <p:nvPr/>
        </p:nvSpPr>
        <p:spPr>
          <a:xfrm>
            <a:off x="277584" y="355664"/>
            <a:ext cx="11914416" cy="12003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Day 19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neural tube is seen along with somites on either side of it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  </a:t>
            </a:r>
            <a:endParaRPr/>
          </a:p>
        </p:txBody>
      </p:sp>
      <p:pic>
        <p:nvPicPr>
          <p:cNvPr descr="day_15-21" id="274" name="Google Shape;274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80614" y="2269671"/>
            <a:ext cx="4011385" cy="4305301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31"/>
          <p:cNvSpPr/>
          <p:nvPr/>
        </p:nvSpPr>
        <p:spPr>
          <a:xfrm>
            <a:off x="32655" y="1870264"/>
            <a:ext cx="8425543" cy="40318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Somites</a:t>
            </a: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-  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zipper-like motion of the neural tube closing together, three pairs of small bumps form on either side of the closure.  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they will form the skeleton and the major muscles of the body.  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Thirty-eight pairs of somites will line the neural tube within 2 weeks.  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Times New Roman"/>
              <a:buNone/>
            </a:pPr>
            <a:br>
              <a:rPr b="1" lang="en-US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en-US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Fetal development  stages</a:t>
            </a:r>
            <a:br>
              <a:rPr lang="en-US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54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1" name="Google Shape;281;p32"/>
          <p:cNvSpPr txBox="1"/>
          <p:nvPr>
            <p:ph idx="1" type="body"/>
          </p:nvPr>
        </p:nvSpPr>
        <p:spPr>
          <a:xfrm>
            <a:off x="195943" y="1600200"/>
            <a:ext cx="11756571" cy="51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048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By only Day 20 foundations of the brain, spinal cord and nervous system are already established</a:t>
            </a:r>
            <a:endParaRPr/>
          </a:p>
          <a:p>
            <a:pPr indent="-3048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21 days – heart pumps own blood through separate close circulatory system with own blood type</a:t>
            </a:r>
            <a:endParaRPr/>
          </a:p>
          <a:p>
            <a:pPr indent="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08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i="0" u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600"/>
              <a:buFont typeface="Times New Roman"/>
              <a:buNone/>
            </a:pPr>
            <a:br>
              <a:rPr b="1" lang="en-US" sz="66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en-US" sz="66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Fetal development  stages</a:t>
            </a:r>
            <a:br>
              <a:rPr lang="en-US" sz="66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66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7" name="Google Shape;287;p33"/>
          <p:cNvSpPr txBox="1"/>
          <p:nvPr>
            <p:ph idx="1" type="body"/>
          </p:nvPr>
        </p:nvSpPr>
        <p:spPr>
          <a:xfrm>
            <a:off x="146957" y="1926771"/>
            <a:ext cx="12045043" cy="49312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794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Char char="•"/>
            </a:pPr>
            <a:r>
              <a:rPr lang="en-US" sz="4400">
                <a:latin typeface="Times New Roman"/>
                <a:ea typeface="Times New Roman"/>
                <a:cs typeface="Times New Roman"/>
                <a:sym typeface="Times New Roman"/>
              </a:rPr>
              <a:t>By the </a:t>
            </a:r>
            <a:r>
              <a:rPr b="1" lang="en-US" sz="4400">
                <a:latin typeface="Times New Roman"/>
                <a:ea typeface="Times New Roman"/>
                <a:cs typeface="Times New Roman"/>
                <a:sym typeface="Times New Roman"/>
              </a:rPr>
              <a:t>4th week</a:t>
            </a:r>
            <a:r>
              <a:rPr lang="en-US" sz="4400">
                <a:latin typeface="Times New Roman"/>
                <a:ea typeface="Times New Roman"/>
                <a:cs typeface="Times New Roman"/>
                <a:sym typeface="Times New Roman"/>
              </a:rPr>
              <a:t>, the </a:t>
            </a:r>
            <a:r>
              <a:rPr b="1" lang="en-US" sz="4400">
                <a:latin typeface="Times New Roman"/>
                <a:ea typeface="Times New Roman"/>
                <a:cs typeface="Times New Roman"/>
                <a:sym typeface="Times New Roman"/>
              </a:rPr>
              <a:t>backbone</a:t>
            </a:r>
            <a:r>
              <a:rPr lang="en-US" sz="4400">
                <a:latin typeface="Times New Roman"/>
                <a:ea typeface="Times New Roman"/>
                <a:cs typeface="Times New Roman"/>
                <a:sym typeface="Times New Roman"/>
              </a:rPr>
              <a:t> and </a:t>
            </a:r>
            <a:r>
              <a:rPr b="1" lang="en-US" sz="4400">
                <a:latin typeface="Times New Roman"/>
                <a:ea typeface="Times New Roman"/>
                <a:cs typeface="Times New Roman"/>
                <a:sym typeface="Times New Roman"/>
              </a:rPr>
              <a:t>muscles</a:t>
            </a:r>
            <a:r>
              <a:rPr lang="en-US" sz="4400">
                <a:latin typeface="Times New Roman"/>
                <a:ea typeface="Times New Roman"/>
                <a:cs typeface="Times New Roman"/>
                <a:sym typeface="Times New Roman"/>
              </a:rPr>
              <a:t> are forming. </a:t>
            </a:r>
            <a:r>
              <a:rPr b="1" lang="en-US" sz="4400">
                <a:latin typeface="Times New Roman"/>
                <a:ea typeface="Times New Roman"/>
                <a:cs typeface="Times New Roman"/>
                <a:sym typeface="Times New Roman"/>
              </a:rPr>
              <a:t>Arms</a:t>
            </a:r>
            <a:r>
              <a:rPr lang="en-US" sz="440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b="1" lang="en-US" sz="4400">
                <a:latin typeface="Times New Roman"/>
                <a:ea typeface="Times New Roman"/>
                <a:cs typeface="Times New Roman"/>
                <a:sym typeface="Times New Roman"/>
              </a:rPr>
              <a:t>legs</a:t>
            </a:r>
            <a:r>
              <a:rPr lang="en-US" sz="440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b="1" lang="en-US" sz="4400">
                <a:latin typeface="Times New Roman"/>
                <a:ea typeface="Times New Roman"/>
                <a:cs typeface="Times New Roman"/>
                <a:sym typeface="Times New Roman"/>
              </a:rPr>
              <a:t>eyes</a:t>
            </a:r>
            <a:r>
              <a:rPr lang="en-US" sz="4400">
                <a:latin typeface="Times New Roman"/>
                <a:ea typeface="Times New Roman"/>
                <a:cs typeface="Times New Roman"/>
                <a:sym typeface="Times New Roman"/>
              </a:rPr>
              <a:t>, and </a:t>
            </a:r>
            <a:r>
              <a:rPr b="1" lang="en-US" sz="4400">
                <a:latin typeface="Times New Roman"/>
                <a:ea typeface="Times New Roman"/>
                <a:cs typeface="Times New Roman"/>
                <a:sym typeface="Times New Roman"/>
              </a:rPr>
              <a:t>ears</a:t>
            </a:r>
            <a:r>
              <a:rPr lang="en-US" sz="4400">
                <a:latin typeface="Times New Roman"/>
                <a:ea typeface="Times New Roman"/>
                <a:cs typeface="Times New Roman"/>
                <a:sym typeface="Times New Roman"/>
              </a:rPr>
              <a:t> have begun to show.</a:t>
            </a:r>
            <a:endParaRPr/>
          </a:p>
          <a:p>
            <a:pPr indent="-2794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Char char="•"/>
            </a:pPr>
            <a:r>
              <a:rPr b="1" lang="en-US" sz="4400">
                <a:latin typeface="Times New Roman"/>
                <a:ea typeface="Times New Roman"/>
                <a:cs typeface="Times New Roman"/>
                <a:sym typeface="Times New Roman"/>
              </a:rPr>
              <a:t>28 days</a:t>
            </a:r>
            <a:r>
              <a:rPr lang="en-US" sz="4400">
                <a:latin typeface="Times New Roman"/>
                <a:ea typeface="Times New Roman"/>
                <a:cs typeface="Times New Roman"/>
                <a:sym typeface="Times New Roman"/>
              </a:rPr>
              <a:t> – eye, ear, and respiratory system begin to form</a:t>
            </a:r>
            <a:endParaRPr/>
          </a:p>
          <a:p>
            <a:pPr indent="-2794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Char char="•"/>
            </a:pPr>
            <a:r>
              <a:rPr b="1" lang="en-US" sz="4400">
                <a:latin typeface="Times New Roman"/>
                <a:ea typeface="Times New Roman"/>
                <a:cs typeface="Times New Roman"/>
                <a:sym typeface="Times New Roman"/>
              </a:rPr>
              <a:t>42 days</a:t>
            </a:r>
            <a:r>
              <a:rPr lang="en-US" sz="4400">
                <a:latin typeface="Times New Roman"/>
                <a:ea typeface="Times New Roman"/>
                <a:cs typeface="Times New Roman"/>
                <a:sym typeface="Times New Roman"/>
              </a:rPr>
              <a:t> – brain waves recorded skeleton complete, reflexes present</a:t>
            </a:r>
            <a:endParaRPr/>
          </a:p>
          <a:p>
            <a:pPr indent="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t/>
            </a:r>
            <a:endParaRPr sz="4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08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i="0" u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Times New Roman"/>
              <a:buNone/>
            </a:pPr>
            <a:br>
              <a:rPr b="1" lang="en-US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en-US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Fetal development  stages</a:t>
            </a:r>
            <a:br>
              <a:rPr lang="en-US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54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3" name="Google Shape;293;p34"/>
          <p:cNvSpPr txBox="1"/>
          <p:nvPr>
            <p:ph idx="1" type="body"/>
          </p:nvPr>
        </p:nvSpPr>
        <p:spPr>
          <a:xfrm>
            <a:off x="195943" y="1600200"/>
            <a:ext cx="11996057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</a:pPr>
            <a:r>
              <a:rPr b="1" lang="en-US" sz="5400">
                <a:latin typeface="Times New Roman"/>
                <a:ea typeface="Times New Roman"/>
                <a:cs typeface="Times New Roman"/>
                <a:sym typeface="Times New Roman"/>
              </a:rPr>
              <a:t>- One month</a:t>
            </a:r>
            <a:r>
              <a:rPr lang="en-US" sz="5400">
                <a:latin typeface="Times New Roman"/>
                <a:ea typeface="Times New Roman"/>
                <a:cs typeface="Times New Roman"/>
                <a:sym typeface="Times New Roman"/>
              </a:rPr>
              <a:t> old, the embryo is 10,000 times larger than the original fertilized egg and is developing rapidly.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</a:pPr>
            <a:r>
              <a:t/>
            </a:r>
            <a:endParaRPr sz="5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Times New Roman"/>
              <a:buNone/>
            </a:pPr>
            <a:br>
              <a:rPr b="1" lang="en-US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en-US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Fetal development  stages</a:t>
            </a:r>
            <a:br>
              <a:rPr lang="en-US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54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9" name="Google Shape;299;p35"/>
          <p:cNvSpPr txBox="1"/>
          <p:nvPr>
            <p:ph idx="1" type="body"/>
          </p:nvPr>
        </p:nvSpPr>
        <p:spPr>
          <a:xfrm>
            <a:off x="168727" y="1650547"/>
            <a:ext cx="11718473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9400" lvl="0" marL="2286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Char char="•"/>
            </a:pPr>
            <a:r>
              <a:rPr lang="en-US" sz="4400">
                <a:latin typeface="Times New Roman"/>
                <a:ea typeface="Times New Roman"/>
                <a:cs typeface="Times New Roman"/>
                <a:sym typeface="Times New Roman"/>
              </a:rPr>
              <a:t>At </a:t>
            </a:r>
            <a:r>
              <a:rPr b="1" lang="en-US" sz="4400">
                <a:latin typeface="Times New Roman"/>
                <a:ea typeface="Times New Roman"/>
                <a:cs typeface="Times New Roman"/>
                <a:sym typeface="Times New Roman"/>
              </a:rPr>
              <a:t>Week 5</a:t>
            </a:r>
            <a:r>
              <a:rPr lang="en-US" sz="4400">
                <a:latin typeface="Times New Roman"/>
                <a:ea typeface="Times New Roman"/>
                <a:cs typeface="Times New Roman"/>
                <a:sym typeface="Times New Roman"/>
              </a:rPr>
              <a:t> five </a:t>
            </a:r>
            <a:r>
              <a:rPr b="1" lang="en-US" sz="4400">
                <a:latin typeface="Times New Roman"/>
                <a:ea typeface="Times New Roman"/>
                <a:cs typeface="Times New Roman"/>
                <a:sym typeface="Times New Roman"/>
              </a:rPr>
              <a:t>fingers</a:t>
            </a:r>
            <a:r>
              <a:rPr lang="en-US" sz="4400">
                <a:latin typeface="Times New Roman"/>
                <a:ea typeface="Times New Roman"/>
                <a:cs typeface="Times New Roman"/>
                <a:sym typeface="Times New Roman"/>
              </a:rPr>
              <a:t> can be discerned in the hand. The </a:t>
            </a:r>
            <a:r>
              <a:rPr b="1" lang="en-US" sz="4400">
                <a:latin typeface="Times New Roman"/>
                <a:ea typeface="Times New Roman"/>
                <a:cs typeface="Times New Roman"/>
                <a:sym typeface="Times New Roman"/>
              </a:rPr>
              <a:t>eyes</a:t>
            </a:r>
            <a:r>
              <a:rPr lang="en-US" sz="4400">
                <a:latin typeface="Times New Roman"/>
                <a:ea typeface="Times New Roman"/>
                <a:cs typeface="Times New Roman"/>
                <a:sym typeface="Times New Roman"/>
              </a:rPr>
              <a:t> darken as pigment is produced. </a:t>
            </a:r>
            <a:r>
              <a:rPr b="1" lang="en-US" sz="4400">
                <a:latin typeface="Times New Roman"/>
                <a:ea typeface="Times New Roman"/>
                <a:cs typeface="Times New Roman"/>
                <a:sym typeface="Times New Roman"/>
              </a:rPr>
              <a:t>Brain waves</a:t>
            </a:r>
            <a:r>
              <a:rPr lang="en-US" sz="4400">
                <a:latin typeface="Times New Roman"/>
                <a:ea typeface="Times New Roman"/>
                <a:cs typeface="Times New Roman"/>
                <a:sym typeface="Times New Roman"/>
              </a:rPr>
              <a:t> can be detected and recorded</a:t>
            </a:r>
            <a:endParaRPr/>
          </a:p>
          <a:p>
            <a:pPr indent="-279400" lvl="0" marL="22860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Char char="•"/>
            </a:pPr>
            <a:r>
              <a:rPr lang="en-US" sz="4400">
                <a:latin typeface="Times New Roman"/>
                <a:ea typeface="Times New Roman"/>
                <a:cs typeface="Times New Roman"/>
                <a:sym typeface="Times New Roman"/>
              </a:rPr>
              <a:t>The embryo has a marked C-shaped body and a rudimentary tail. </a:t>
            </a:r>
            <a:endParaRPr/>
          </a:p>
          <a:p>
            <a:pPr indent="-508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i="0" u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Times New Roman"/>
              <a:buNone/>
            </a:pPr>
            <a:br>
              <a:rPr b="1" lang="en-US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en-US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Fetal development  stages</a:t>
            </a:r>
            <a:br>
              <a:rPr lang="en-US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54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5" name="Google Shape;305;p36"/>
          <p:cNvSpPr txBox="1"/>
          <p:nvPr>
            <p:ph idx="1" type="body"/>
          </p:nvPr>
        </p:nvSpPr>
        <p:spPr>
          <a:xfrm>
            <a:off x="-1" y="1600201"/>
            <a:ext cx="11968843" cy="5257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</a:pPr>
            <a:r>
              <a:rPr lang="en-US" sz="5400">
                <a:latin typeface="Times New Roman"/>
                <a:ea typeface="Times New Roman"/>
                <a:cs typeface="Times New Roman"/>
                <a:sym typeface="Times New Roman"/>
              </a:rPr>
              <a:t>At  </a:t>
            </a:r>
            <a:r>
              <a:rPr b="1" lang="en-US" sz="5400">
                <a:latin typeface="Times New Roman"/>
                <a:ea typeface="Times New Roman"/>
                <a:cs typeface="Times New Roman"/>
                <a:sym typeface="Times New Roman"/>
              </a:rPr>
              <a:t>Week 6</a:t>
            </a:r>
            <a:r>
              <a:rPr lang="en-US" sz="5400">
                <a:latin typeface="Times New Roman"/>
                <a:ea typeface="Times New Roman"/>
                <a:cs typeface="Times New Roman"/>
                <a:sym typeface="Times New Roman"/>
              </a:rPr>
              <a:t> :</a:t>
            </a:r>
            <a:endParaRPr/>
          </a:p>
          <a:p>
            <a:pPr indent="-3429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</a:pPr>
            <a:r>
              <a:rPr lang="en-US" sz="5400"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b="1" lang="en-US" sz="5400">
                <a:latin typeface="Times New Roman"/>
                <a:ea typeface="Times New Roman"/>
                <a:cs typeface="Times New Roman"/>
                <a:sym typeface="Times New Roman"/>
              </a:rPr>
              <a:t>liver</a:t>
            </a:r>
            <a:r>
              <a:rPr lang="en-US" sz="5400">
                <a:latin typeface="Times New Roman"/>
                <a:ea typeface="Times New Roman"/>
                <a:cs typeface="Times New Roman"/>
                <a:sym typeface="Times New Roman"/>
              </a:rPr>
              <a:t> is now taking over production of blood cells, the </a:t>
            </a:r>
            <a:r>
              <a:rPr b="1" lang="en-US" sz="5400">
                <a:latin typeface="Times New Roman"/>
                <a:ea typeface="Times New Roman"/>
                <a:cs typeface="Times New Roman"/>
                <a:sym typeface="Times New Roman"/>
              </a:rPr>
              <a:t>brain</a:t>
            </a:r>
            <a:r>
              <a:rPr lang="en-US" sz="5400">
                <a:latin typeface="Times New Roman"/>
                <a:ea typeface="Times New Roman"/>
                <a:cs typeface="Times New Roman"/>
                <a:sym typeface="Times New Roman"/>
              </a:rPr>
              <a:t> begins to control muscle movements and organs.</a:t>
            </a:r>
            <a:endParaRPr/>
          </a:p>
          <a:p>
            <a:pPr indent="-508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i="0" u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Times New Roman"/>
              <a:buNone/>
            </a:pPr>
            <a:br>
              <a:rPr b="1" lang="en-US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en-US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Fetal development  stages</a:t>
            </a:r>
            <a:br>
              <a:rPr lang="en-US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54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1" name="Google Shape;311;p37"/>
          <p:cNvSpPr txBox="1"/>
          <p:nvPr>
            <p:ph idx="1" type="body"/>
          </p:nvPr>
        </p:nvSpPr>
        <p:spPr>
          <a:xfrm>
            <a:off x="0" y="1600200"/>
            <a:ext cx="12192000" cy="5094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b="1" i="0" lang="en-US" sz="3600" u="none">
                <a:latin typeface="Times New Roman"/>
                <a:ea typeface="Times New Roman"/>
                <a:cs typeface="Times New Roman"/>
                <a:sym typeface="Times New Roman"/>
              </a:rPr>
              <a:t>Week 7</a:t>
            </a:r>
            <a:r>
              <a:rPr i="0" lang="en-US" sz="3600" u="none">
                <a:latin typeface="Times New Roman"/>
                <a:ea typeface="Times New Roman"/>
                <a:cs typeface="Times New Roman"/>
                <a:sym typeface="Times New Roman"/>
              </a:rPr>
              <a:t> - The embryo begins to </a:t>
            </a:r>
            <a:r>
              <a:rPr b="1" i="0" lang="en-US" sz="3600" u="none">
                <a:latin typeface="Times New Roman"/>
                <a:ea typeface="Times New Roman"/>
                <a:cs typeface="Times New Roman"/>
                <a:sym typeface="Times New Roman"/>
              </a:rPr>
              <a:t>move</a:t>
            </a:r>
            <a:r>
              <a:rPr i="0" lang="en-US" sz="3600" u="none">
                <a:latin typeface="Times New Roman"/>
                <a:ea typeface="Times New Roman"/>
                <a:cs typeface="Times New Roman"/>
                <a:sym typeface="Times New Roman"/>
              </a:rPr>
              <a:t> spontaneously. 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i="0" lang="en-US" sz="3600" u="none"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b="1" i="0" lang="en-US" sz="3600" u="none">
                <a:latin typeface="Times New Roman"/>
                <a:ea typeface="Times New Roman"/>
                <a:cs typeface="Times New Roman"/>
                <a:sym typeface="Times New Roman"/>
              </a:rPr>
              <a:t>jaw</a:t>
            </a:r>
            <a:r>
              <a:rPr i="0" lang="en-US" sz="3600" u="none">
                <a:latin typeface="Times New Roman"/>
                <a:ea typeface="Times New Roman"/>
                <a:cs typeface="Times New Roman"/>
                <a:sym typeface="Times New Roman"/>
              </a:rPr>
              <a:t> forms, including </a:t>
            </a:r>
            <a:r>
              <a:rPr b="1" i="0" lang="en-US" sz="3600" u="none">
                <a:latin typeface="Times New Roman"/>
                <a:ea typeface="Times New Roman"/>
                <a:cs typeface="Times New Roman"/>
                <a:sym typeface="Times New Roman"/>
              </a:rPr>
              <a:t>teeth</a:t>
            </a:r>
            <a:r>
              <a:rPr i="0" lang="en-US" sz="3600" u="none">
                <a:latin typeface="Times New Roman"/>
                <a:ea typeface="Times New Roman"/>
                <a:cs typeface="Times New Roman"/>
                <a:sym typeface="Times New Roman"/>
              </a:rPr>
              <a:t> buds in the gums. capable of thumb sucking 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i="0" lang="en-US" sz="3600" u="none">
                <a:latin typeface="Times New Roman"/>
                <a:ea typeface="Times New Roman"/>
                <a:cs typeface="Times New Roman"/>
                <a:sym typeface="Times New Roman"/>
              </a:rPr>
              <a:t>Soon the eyelids will seal to protect the embryo’s developing light-sensitive </a:t>
            </a:r>
            <a:r>
              <a:rPr b="1" i="0" lang="en-US" sz="3600" u="none">
                <a:latin typeface="Times New Roman"/>
                <a:ea typeface="Times New Roman"/>
                <a:cs typeface="Times New Roman"/>
                <a:sym typeface="Times New Roman"/>
              </a:rPr>
              <a:t>eyes</a:t>
            </a:r>
            <a:r>
              <a:rPr i="0" lang="en-US" sz="3600" u="none">
                <a:latin typeface="Times New Roman"/>
                <a:ea typeface="Times New Roman"/>
                <a:cs typeface="Times New Roman"/>
                <a:sym typeface="Times New Roman"/>
              </a:rPr>
              <a:t>, and will reopen at about the seventh month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i="0" lang="en-US" sz="3600" u="none">
                <a:latin typeface="Times New Roman"/>
                <a:ea typeface="Times New Roman"/>
                <a:cs typeface="Times New Roman"/>
                <a:sym typeface="Times New Roman"/>
              </a:rPr>
              <a:t>The head is rounded and nearly erect. 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i="0" lang="en-US" sz="3600" u="none">
                <a:latin typeface="Times New Roman"/>
                <a:ea typeface="Times New Roman"/>
                <a:cs typeface="Times New Roman"/>
                <a:sym typeface="Times New Roman"/>
              </a:rPr>
              <a:t>The eyes have shifted forward and closer together, and the eyelids begin to form. </a:t>
            </a:r>
            <a:endParaRPr/>
          </a:p>
          <a:p>
            <a:pPr indent="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 i="0" sz="3600" u="none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08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i="0" u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8"/>
          <p:cNvSpPr txBox="1"/>
          <p:nvPr>
            <p:ph type="title"/>
          </p:nvPr>
        </p:nvSpPr>
        <p:spPr>
          <a:xfrm>
            <a:off x="593272" y="13970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Times New Roman"/>
              <a:buNone/>
            </a:pPr>
            <a:br>
              <a:rPr b="1" lang="en-US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en-US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Fetal development  stages</a:t>
            </a:r>
            <a:br>
              <a:rPr lang="en-US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54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7" name="Google Shape;317;p38"/>
          <p:cNvSpPr txBox="1"/>
          <p:nvPr>
            <p:ph idx="1" type="body"/>
          </p:nvPr>
        </p:nvSpPr>
        <p:spPr>
          <a:xfrm>
            <a:off x="-1" y="1600200"/>
            <a:ext cx="11968844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b="1" i="0" lang="en-US" sz="3600" u="none">
                <a:latin typeface="Times New Roman"/>
                <a:ea typeface="Times New Roman"/>
                <a:cs typeface="Times New Roman"/>
                <a:sym typeface="Times New Roman"/>
              </a:rPr>
              <a:t>By the 8th Week</a:t>
            </a:r>
            <a:r>
              <a:rPr i="0" lang="en-US" sz="3600" u="none">
                <a:latin typeface="Times New Roman"/>
                <a:ea typeface="Times New Roman"/>
                <a:cs typeface="Times New Roman"/>
                <a:sym typeface="Times New Roman"/>
              </a:rPr>
              <a:t> now-called fetus is a little more than an inch long. 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i="0" lang="en-US" sz="3600" u="none">
                <a:latin typeface="Times New Roman"/>
                <a:ea typeface="Times New Roman"/>
                <a:cs typeface="Times New Roman"/>
                <a:sym typeface="Times New Roman"/>
              </a:rPr>
              <a:t>The fetus has now everything found in a fully developed adult</a:t>
            </a:r>
            <a:r>
              <a:rPr b="1" i="0" lang="en-US" sz="3600" u="none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i="0" lang="en-US" sz="3600" u="none">
                <a:latin typeface="Times New Roman"/>
                <a:ea typeface="Times New Roman"/>
                <a:cs typeface="Times New Roman"/>
                <a:sym typeface="Times New Roman"/>
              </a:rPr>
              <a:t>all body systems present.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i="0" lang="en-US" sz="3600" u="none"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b="1" i="0" lang="en-US" sz="3600" u="none">
                <a:latin typeface="Times New Roman"/>
                <a:ea typeface="Times New Roman"/>
                <a:cs typeface="Times New Roman"/>
                <a:sym typeface="Times New Roman"/>
              </a:rPr>
              <a:t>heart</a:t>
            </a:r>
            <a:r>
              <a:rPr i="0" lang="en-US" sz="3600" u="none">
                <a:latin typeface="Times New Roman"/>
                <a:ea typeface="Times New Roman"/>
                <a:cs typeface="Times New Roman"/>
                <a:sym typeface="Times New Roman"/>
              </a:rPr>
              <a:t> has been beating for more than a month, the </a:t>
            </a:r>
            <a:r>
              <a:rPr b="1" i="0" lang="en-US" sz="3600" u="none">
                <a:latin typeface="Times New Roman"/>
                <a:ea typeface="Times New Roman"/>
                <a:cs typeface="Times New Roman"/>
                <a:sym typeface="Times New Roman"/>
              </a:rPr>
              <a:t>kidneys</a:t>
            </a:r>
            <a:r>
              <a:rPr i="0" lang="en-US" sz="3600" u="none">
                <a:latin typeface="Times New Roman"/>
                <a:ea typeface="Times New Roman"/>
                <a:cs typeface="Times New Roman"/>
                <a:sym typeface="Times New Roman"/>
              </a:rPr>
              <a:t> are functioning; the </a:t>
            </a:r>
            <a:r>
              <a:rPr b="1" i="0" lang="en-US" sz="3600" u="none">
                <a:latin typeface="Times New Roman"/>
                <a:ea typeface="Times New Roman"/>
                <a:cs typeface="Times New Roman"/>
                <a:sym typeface="Times New Roman"/>
              </a:rPr>
              <a:t>stomach</a:t>
            </a:r>
            <a:r>
              <a:rPr i="0" lang="en-US" sz="3600" u="none">
                <a:latin typeface="Times New Roman"/>
                <a:ea typeface="Times New Roman"/>
                <a:cs typeface="Times New Roman"/>
                <a:sym typeface="Times New Roman"/>
              </a:rPr>
              <a:t> is producing digestive juices.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i="0" lang="en-US" sz="3600" u="none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3600" u="none">
                <a:latin typeface="Times New Roman"/>
                <a:ea typeface="Times New Roman"/>
                <a:cs typeface="Times New Roman"/>
                <a:sym typeface="Times New Roman"/>
              </a:rPr>
              <a:t>And it responds to touch</a:t>
            </a:r>
            <a:r>
              <a:rPr i="0" lang="en-US" sz="3600" u="none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  <a:p>
            <a:pPr indent="-508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i="0" u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9"/>
          <p:cNvSpPr txBox="1"/>
          <p:nvPr>
            <p:ph type="title"/>
          </p:nvPr>
        </p:nvSpPr>
        <p:spPr>
          <a:xfrm>
            <a:off x="0" y="1"/>
            <a:ext cx="11723914" cy="1690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Times New Roman"/>
              <a:buNone/>
            </a:pPr>
            <a:br>
              <a:rPr b="1" lang="en-US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en-US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Fetal development  stages</a:t>
            </a:r>
            <a:br>
              <a:rPr lang="en-US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54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3" name="Google Shape;323;p39"/>
          <p:cNvSpPr txBox="1"/>
          <p:nvPr>
            <p:ph idx="1" type="body"/>
          </p:nvPr>
        </p:nvSpPr>
        <p:spPr>
          <a:xfrm>
            <a:off x="0" y="1600200"/>
            <a:ext cx="121920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i="0" lang="en-US" sz="3600" u="none">
                <a:latin typeface="Times New Roman"/>
                <a:ea typeface="Times New Roman"/>
                <a:cs typeface="Times New Roman"/>
                <a:sym typeface="Times New Roman"/>
              </a:rPr>
              <a:t>At </a:t>
            </a:r>
            <a:r>
              <a:rPr b="1" i="0" lang="en-US" sz="3600" u="none">
                <a:latin typeface="Times New Roman"/>
                <a:ea typeface="Times New Roman"/>
                <a:cs typeface="Times New Roman"/>
                <a:sym typeface="Times New Roman"/>
              </a:rPr>
              <a:t>Week 9</a:t>
            </a:r>
            <a:r>
              <a:rPr i="0" lang="en-US" sz="3600" u="none">
                <a:latin typeface="Times New Roman"/>
                <a:ea typeface="Times New Roman"/>
                <a:cs typeface="Times New Roman"/>
                <a:sym typeface="Times New Roman"/>
              </a:rPr>
              <a:t> the tiny one has </a:t>
            </a:r>
            <a:r>
              <a:rPr b="1" i="0" lang="en-US" sz="3600" u="none">
                <a:latin typeface="Times New Roman"/>
                <a:ea typeface="Times New Roman"/>
                <a:cs typeface="Times New Roman"/>
                <a:sym typeface="Times New Roman"/>
              </a:rPr>
              <a:t>fingerprints</a:t>
            </a:r>
            <a:r>
              <a:rPr i="0" lang="en-US" sz="3600" u="none">
                <a:latin typeface="Times New Roman"/>
                <a:ea typeface="Times New Roman"/>
                <a:cs typeface="Times New Roman"/>
                <a:sym typeface="Times New Roman"/>
              </a:rPr>
              <a:t> and will </a:t>
            </a:r>
            <a:r>
              <a:rPr b="1" i="0" lang="en-US" sz="3600" u="none">
                <a:latin typeface="Times New Roman"/>
                <a:ea typeface="Times New Roman"/>
                <a:cs typeface="Times New Roman"/>
                <a:sym typeface="Times New Roman"/>
              </a:rPr>
              <a:t>curve its hand</a:t>
            </a:r>
            <a:r>
              <a:rPr i="0" lang="en-US" sz="3600" u="none">
                <a:latin typeface="Times New Roman"/>
                <a:ea typeface="Times New Roman"/>
                <a:cs typeface="Times New Roman"/>
                <a:sym typeface="Times New Roman"/>
              </a:rPr>
              <a:t> around an object placed in its palm. 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en-US" sz="3600">
                <a:latin typeface="Times New Roman"/>
                <a:ea typeface="Times New Roman"/>
                <a:cs typeface="Times New Roman"/>
                <a:sym typeface="Times New Roman"/>
              </a:rPr>
              <a:t>By Week 10</a:t>
            </a:r>
            <a:r>
              <a:rPr lang="en-US" sz="3600">
                <a:latin typeface="Times New Roman"/>
                <a:ea typeface="Times New Roman"/>
                <a:cs typeface="Times New Roman"/>
                <a:sym typeface="Times New Roman"/>
              </a:rPr>
              <a:t> the fetus can </a:t>
            </a:r>
            <a:r>
              <a:rPr b="1" lang="en-US" sz="3600">
                <a:latin typeface="Times New Roman"/>
                <a:ea typeface="Times New Roman"/>
                <a:cs typeface="Times New Roman"/>
                <a:sym typeface="Times New Roman"/>
              </a:rPr>
              <a:t>squint</a:t>
            </a:r>
            <a:r>
              <a:rPr lang="en-US" sz="360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b="1" lang="en-US" sz="3600">
                <a:latin typeface="Times New Roman"/>
                <a:ea typeface="Times New Roman"/>
                <a:cs typeface="Times New Roman"/>
                <a:sym typeface="Times New Roman"/>
              </a:rPr>
              <a:t>swallow</a:t>
            </a:r>
            <a:r>
              <a:rPr lang="en-US" sz="3600">
                <a:latin typeface="Times New Roman"/>
                <a:ea typeface="Times New Roman"/>
                <a:cs typeface="Times New Roman"/>
                <a:sym typeface="Times New Roman"/>
              </a:rPr>
              <a:t>, and </a:t>
            </a:r>
            <a:r>
              <a:rPr b="1" lang="en-US" sz="3600">
                <a:latin typeface="Times New Roman"/>
                <a:ea typeface="Times New Roman"/>
                <a:cs typeface="Times New Roman"/>
                <a:sym typeface="Times New Roman"/>
              </a:rPr>
              <a:t>wrinkle its forehead</a:t>
            </a:r>
            <a:r>
              <a:rPr lang="en-US" sz="3600">
                <a:latin typeface="Times New Roman"/>
                <a:ea typeface="Times New Roman"/>
                <a:cs typeface="Times New Roman"/>
                <a:sym typeface="Times New Roman"/>
              </a:rPr>
              <a:t> moves tongue, makes fist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i="0" lang="en-US" sz="3600" u="none">
                <a:latin typeface="Times New Roman"/>
                <a:ea typeface="Times New Roman"/>
                <a:cs typeface="Times New Roman"/>
                <a:sym typeface="Times New Roman"/>
              </a:rPr>
              <a:t>11 weeks</a:t>
            </a:r>
            <a:r>
              <a:rPr i="0" lang="en-US" sz="3600" u="none">
                <a:latin typeface="Times New Roman"/>
                <a:ea typeface="Times New Roman"/>
                <a:cs typeface="Times New Roman"/>
                <a:sym typeface="Times New Roman"/>
              </a:rPr>
              <a:t> – spontaneous breathing movements, has fingernails, all body systems working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i="0" lang="en-US" sz="3600" u="none">
                <a:latin typeface="Times New Roman"/>
                <a:ea typeface="Times New Roman"/>
                <a:cs typeface="Times New Roman"/>
                <a:sym typeface="Times New Roman"/>
              </a:rPr>
              <a:t>The fetus is now about 2 inches long. 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i="0" lang="en-US" sz="3600" u="none">
                <a:latin typeface="Times New Roman"/>
                <a:ea typeface="Times New Roman"/>
                <a:cs typeface="Times New Roman"/>
                <a:sym typeface="Times New Roman"/>
              </a:rPr>
              <a:t>Urination</a:t>
            </a:r>
            <a:r>
              <a:rPr i="0" lang="en-US" sz="3600" u="none">
                <a:latin typeface="Times New Roman"/>
                <a:ea typeface="Times New Roman"/>
                <a:cs typeface="Times New Roman"/>
                <a:sym typeface="Times New Roman"/>
              </a:rPr>
              <a:t> occurs. 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i="0" lang="en-US" sz="3600" u="none">
                <a:latin typeface="Times New Roman"/>
                <a:ea typeface="Times New Roman"/>
                <a:cs typeface="Times New Roman"/>
                <a:sym typeface="Times New Roman"/>
              </a:rPr>
              <a:t>Muscle movements are becoming more coordinated</a:t>
            </a:r>
            <a:endParaRPr/>
          </a:p>
          <a:p>
            <a:pPr indent="-64135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64135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i="0" u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"/>
          <p:cNvSpPr txBox="1"/>
          <p:nvPr>
            <p:ph type="title"/>
          </p:nvPr>
        </p:nvSpPr>
        <p:spPr>
          <a:xfrm>
            <a:off x="0" y="0"/>
            <a:ext cx="12066814" cy="20247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000"/>
              <a:buFont typeface="Times New Roman"/>
              <a:buNone/>
            </a:pPr>
            <a:r>
              <a:rPr b="1" i="0" lang="en-US" sz="60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Fetal Growth Assessment  Methods</a:t>
            </a:r>
            <a:endParaRPr/>
          </a:p>
        </p:txBody>
      </p:sp>
      <p:sp>
        <p:nvSpPr>
          <p:cNvPr id="108" name="Google Shape;108;p4"/>
          <p:cNvSpPr txBox="1"/>
          <p:nvPr>
            <p:ph idx="1" type="body"/>
          </p:nvPr>
        </p:nvSpPr>
        <p:spPr>
          <a:xfrm>
            <a:off x="-1" y="2024742"/>
            <a:ext cx="12066813" cy="48332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None/>
            </a:pPr>
            <a:r>
              <a:rPr lang="en-US" sz="3900">
                <a:latin typeface="Times New Roman"/>
                <a:ea typeface="Times New Roman"/>
                <a:cs typeface="Times New Roman"/>
                <a:sym typeface="Times New Roman"/>
              </a:rPr>
              <a:t>1-Measure the size of uterus on abdominal examination.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900"/>
              <a:buNone/>
            </a:pPr>
            <a:r>
              <a:rPr lang="en-US" sz="3900">
                <a:latin typeface="Times New Roman"/>
                <a:ea typeface="Times New Roman"/>
                <a:cs typeface="Times New Roman"/>
                <a:sym typeface="Times New Roman"/>
              </a:rPr>
              <a:t>2-Palpate fetal head and body on abdominal examination.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900"/>
              <a:buNone/>
            </a:pPr>
            <a:r>
              <a:rPr lang="en-US" sz="3900">
                <a:latin typeface="Times New Roman"/>
                <a:ea typeface="Times New Roman"/>
                <a:cs typeface="Times New Roman"/>
                <a:sym typeface="Times New Roman"/>
              </a:rPr>
              <a:t>3-Measure the size of fetus using antenatal ultrasonography (ultrasound).</a:t>
            </a:r>
            <a:r>
              <a:rPr b="1" lang="en-US" sz="39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3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4765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900"/>
              <a:buChar char="•"/>
            </a:pPr>
            <a:r>
              <a:rPr i="0" lang="en-US" sz="3900" u="none">
                <a:latin typeface="Times New Roman"/>
                <a:ea typeface="Times New Roman"/>
                <a:cs typeface="Times New Roman"/>
                <a:sym typeface="Times New Roman"/>
              </a:rPr>
              <a:t>If the assessed fetal weight is within the expected range for the duration of pregnancy, then the fetal growth is regarded as normal.</a:t>
            </a:r>
            <a:endParaRPr/>
          </a:p>
          <a:p>
            <a:pPr indent="-508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i="0" u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Times New Roman"/>
              <a:buNone/>
            </a:pPr>
            <a:br>
              <a:rPr b="1" lang="en-US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en-US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Fetal development  stages</a:t>
            </a:r>
            <a:br>
              <a:rPr lang="en-US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54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9" name="Google Shape;329;p40"/>
          <p:cNvSpPr txBox="1"/>
          <p:nvPr>
            <p:ph idx="1" type="body"/>
          </p:nvPr>
        </p:nvSpPr>
        <p:spPr>
          <a:xfrm>
            <a:off x="-1" y="1600200"/>
            <a:ext cx="11936187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94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Char char="•"/>
            </a:pPr>
            <a:r>
              <a:rPr b="1" i="0" lang="en-US" sz="4400" u="none">
                <a:latin typeface="Times New Roman"/>
                <a:ea typeface="Times New Roman"/>
                <a:cs typeface="Times New Roman"/>
                <a:sym typeface="Times New Roman"/>
              </a:rPr>
              <a:t>12 weeks</a:t>
            </a:r>
            <a:r>
              <a:rPr i="0" lang="en-US" sz="4400" u="none">
                <a:latin typeface="Times New Roman"/>
                <a:ea typeface="Times New Roman"/>
                <a:cs typeface="Times New Roman"/>
                <a:sym typeface="Times New Roman"/>
              </a:rPr>
              <a:t> – weighs one ounce Now </a:t>
            </a:r>
            <a:r>
              <a:rPr b="1" i="0" lang="en-US" sz="4400" u="none">
                <a:latin typeface="Times New Roman"/>
                <a:ea typeface="Times New Roman"/>
                <a:cs typeface="Times New Roman"/>
                <a:sym typeface="Times New Roman"/>
              </a:rPr>
              <a:t>3 months</a:t>
            </a:r>
            <a:r>
              <a:rPr i="0" lang="en-US" sz="4400" u="none">
                <a:latin typeface="Times New Roman"/>
                <a:ea typeface="Times New Roman"/>
                <a:cs typeface="Times New Roman"/>
                <a:sym typeface="Times New Roman"/>
              </a:rPr>
              <a:t> old, the unborn </a:t>
            </a:r>
            <a:r>
              <a:rPr b="1" i="0" lang="en-US" sz="4400" u="none">
                <a:latin typeface="Times New Roman"/>
                <a:ea typeface="Times New Roman"/>
                <a:cs typeface="Times New Roman"/>
                <a:sym typeface="Times New Roman"/>
              </a:rPr>
              <a:t>sleeps</a:t>
            </a:r>
            <a:r>
              <a:rPr i="0" lang="en-US" sz="4400" u="none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b="1" i="0" lang="en-US" sz="4400" u="none">
                <a:latin typeface="Times New Roman"/>
                <a:ea typeface="Times New Roman"/>
                <a:cs typeface="Times New Roman"/>
                <a:sym typeface="Times New Roman"/>
              </a:rPr>
              <a:t>awakens</a:t>
            </a:r>
            <a:r>
              <a:rPr i="0" lang="en-US" sz="4400" u="none">
                <a:latin typeface="Times New Roman"/>
                <a:ea typeface="Times New Roman"/>
                <a:cs typeface="Times New Roman"/>
                <a:sym typeface="Times New Roman"/>
              </a:rPr>
              <a:t>, and </a:t>
            </a:r>
            <a:r>
              <a:rPr b="1" i="0" lang="en-US" sz="4400" u="none">
                <a:latin typeface="Times New Roman"/>
                <a:ea typeface="Times New Roman"/>
                <a:cs typeface="Times New Roman"/>
                <a:sym typeface="Times New Roman"/>
              </a:rPr>
              <a:t>exercises its muscles</a:t>
            </a:r>
            <a:r>
              <a:rPr i="0" lang="en-US" sz="4400" u="none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/>
          </a:p>
          <a:p>
            <a:pPr indent="-2794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Char char="•"/>
            </a:pPr>
            <a:r>
              <a:rPr i="0" lang="en-US" sz="4400" u="none">
                <a:latin typeface="Times New Roman"/>
                <a:ea typeface="Times New Roman"/>
                <a:cs typeface="Times New Roman"/>
                <a:sym typeface="Times New Roman"/>
              </a:rPr>
              <a:t>It “</a:t>
            </a:r>
            <a:r>
              <a:rPr b="1" i="0" lang="en-US" sz="4400" u="none">
                <a:latin typeface="Times New Roman"/>
                <a:ea typeface="Times New Roman"/>
                <a:cs typeface="Times New Roman"/>
                <a:sym typeface="Times New Roman"/>
              </a:rPr>
              <a:t>breathes</a:t>
            </a:r>
            <a:r>
              <a:rPr i="0" lang="en-US" sz="4400" u="none">
                <a:latin typeface="Times New Roman"/>
                <a:ea typeface="Times New Roman"/>
                <a:cs typeface="Times New Roman"/>
                <a:sym typeface="Times New Roman"/>
              </a:rPr>
              <a:t>” amniotic fluid to help develop its respiratory system. </a:t>
            </a:r>
            <a:endParaRPr/>
          </a:p>
          <a:p>
            <a:pPr indent="-2794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Char char="•"/>
            </a:pPr>
            <a:r>
              <a:rPr i="0" lang="en-US" sz="4400" u="none">
                <a:latin typeface="Times New Roman"/>
                <a:ea typeface="Times New Roman"/>
                <a:cs typeface="Times New Roman"/>
                <a:sym typeface="Times New Roman"/>
              </a:rPr>
              <a:t>Fine </a:t>
            </a:r>
            <a:r>
              <a:rPr b="1" i="0" lang="en-US" sz="4400" u="none">
                <a:latin typeface="Times New Roman"/>
                <a:ea typeface="Times New Roman"/>
                <a:cs typeface="Times New Roman"/>
                <a:sym typeface="Times New Roman"/>
              </a:rPr>
              <a:t>hair</a:t>
            </a:r>
            <a:r>
              <a:rPr i="0" lang="en-US" sz="4400" u="none">
                <a:latin typeface="Times New Roman"/>
                <a:ea typeface="Times New Roman"/>
                <a:cs typeface="Times New Roman"/>
                <a:sym typeface="Times New Roman"/>
              </a:rPr>
              <a:t> is growing on the head.</a:t>
            </a:r>
            <a:endParaRPr/>
          </a:p>
          <a:p>
            <a:pPr indent="-508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i="0" u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1"/>
          <p:cNvSpPr txBox="1"/>
          <p:nvPr>
            <p:ph type="title"/>
          </p:nvPr>
        </p:nvSpPr>
        <p:spPr>
          <a:xfrm>
            <a:off x="1524000" y="0"/>
            <a:ext cx="8839200" cy="1417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600"/>
              <a:buFont typeface="Times New Roman"/>
              <a:buNone/>
            </a:pPr>
            <a:r>
              <a:rPr b="1" lang="en-US" sz="66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fetus at 14 weeks</a:t>
            </a:r>
            <a:endParaRPr/>
          </a:p>
        </p:txBody>
      </p:sp>
      <p:sp>
        <p:nvSpPr>
          <p:cNvPr id="335" name="Google Shape;335;p41"/>
          <p:cNvSpPr txBox="1"/>
          <p:nvPr>
            <p:ph idx="1" type="body"/>
          </p:nvPr>
        </p:nvSpPr>
        <p:spPr>
          <a:xfrm>
            <a:off x="163286" y="1600201"/>
            <a:ext cx="12028714" cy="49802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Char char="•"/>
            </a:pPr>
            <a:r>
              <a:rPr lang="en-US" sz="5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During this period of rapid growth, the skin is so transparent that blood vessels are visible beneath it. </a:t>
            </a:r>
            <a:endParaRPr/>
          </a:p>
          <a:p>
            <a:pPr indent="-3429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400"/>
              <a:buChar char="•"/>
            </a:pPr>
            <a:r>
              <a:rPr lang="en-US" sz="5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More muscle tissue and body skeleton have developed,</a:t>
            </a:r>
            <a:r>
              <a:rPr b="1" lang="en-US" sz="5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they hold the fetus more erect. </a:t>
            </a:r>
            <a:endParaRPr i="1" sz="5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08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2"/>
          <p:cNvSpPr txBox="1"/>
          <p:nvPr>
            <p:ph type="title"/>
          </p:nvPr>
        </p:nvSpPr>
        <p:spPr>
          <a:xfrm>
            <a:off x="1524000" y="152400"/>
            <a:ext cx="8686800" cy="12652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Times New Roman"/>
              <a:buNone/>
            </a:pPr>
            <a:br>
              <a:rPr b="1" lang="en-US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en-US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Fetal development  stages</a:t>
            </a:r>
            <a:br>
              <a:rPr lang="en-US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54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1" name="Google Shape;341;p42"/>
          <p:cNvSpPr txBox="1"/>
          <p:nvPr>
            <p:ph idx="1" type="body"/>
          </p:nvPr>
        </p:nvSpPr>
        <p:spPr>
          <a:xfrm>
            <a:off x="-1" y="1600201"/>
            <a:ext cx="11413672" cy="5257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b="1" lang="en-US" sz="4000">
                <a:latin typeface="Times New Roman"/>
                <a:ea typeface="Times New Roman"/>
                <a:cs typeface="Times New Roman"/>
                <a:sym typeface="Times New Roman"/>
              </a:rPr>
              <a:t>16 weeks</a:t>
            </a:r>
            <a:r>
              <a:rPr lang="en-US" sz="4000">
                <a:latin typeface="Times New Roman"/>
                <a:ea typeface="Times New Roman"/>
                <a:cs typeface="Times New Roman"/>
                <a:sym typeface="Times New Roman"/>
              </a:rPr>
              <a:t> – </a:t>
            </a:r>
            <a:endParaRPr/>
          </a:p>
          <a:p>
            <a:pPr indent="-2540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</a:pPr>
            <a:r>
              <a:rPr lang="en-US" sz="4000">
                <a:latin typeface="Times New Roman"/>
                <a:ea typeface="Times New Roman"/>
                <a:cs typeface="Times New Roman"/>
                <a:sym typeface="Times New Roman"/>
              </a:rPr>
              <a:t>Genital organs clearly differentiated, </a:t>
            </a:r>
            <a:endParaRPr/>
          </a:p>
          <a:p>
            <a:pPr indent="-2540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</a:pPr>
            <a:r>
              <a:rPr lang="en-US" sz="4000">
                <a:latin typeface="Times New Roman"/>
                <a:ea typeface="Times New Roman"/>
                <a:cs typeface="Times New Roman"/>
                <a:sym typeface="Times New Roman"/>
              </a:rPr>
              <a:t>Grasps with hands, </a:t>
            </a:r>
            <a:endParaRPr/>
          </a:p>
          <a:p>
            <a:pPr indent="-2540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</a:pPr>
            <a:r>
              <a:rPr lang="en-US" sz="4000">
                <a:latin typeface="Times New Roman"/>
                <a:ea typeface="Times New Roman"/>
                <a:cs typeface="Times New Roman"/>
                <a:sym typeface="Times New Roman"/>
              </a:rPr>
              <a:t>Swims, kicks, turns, somersaults, ( still not felt by the mother)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i="0" u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Times New Roman"/>
              <a:buNone/>
            </a:pPr>
            <a:br>
              <a:rPr b="1" lang="en-US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en-US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Fetal development  stages</a:t>
            </a:r>
            <a:br>
              <a:rPr lang="en-US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54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7" name="Google Shape;347;p43"/>
          <p:cNvSpPr txBox="1"/>
          <p:nvPr>
            <p:ph idx="1" type="body"/>
          </p:nvPr>
        </p:nvSpPr>
        <p:spPr>
          <a:xfrm>
            <a:off x="152400" y="1600200"/>
            <a:ext cx="11571514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048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</a:pPr>
            <a:r>
              <a:rPr i="0" lang="en-US" sz="4800" u="none">
                <a:latin typeface="Times New Roman"/>
                <a:ea typeface="Times New Roman"/>
                <a:cs typeface="Times New Roman"/>
                <a:sym typeface="Times New Roman"/>
              </a:rPr>
              <a:t>At </a:t>
            </a:r>
            <a:r>
              <a:rPr b="1" i="0" lang="en-US" sz="4800" u="none">
                <a:latin typeface="Times New Roman"/>
                <a:ea typeface="Times New Roman"/>
                <a:cs typeface="Times New Roman"/>
                <a:sym typeface="Times New Roman"/>
              </a:rPr>
              <a:t>4 months</a:t>
            </a:r>
            <a:r>
              <a:rPr i="0" lang="en-US" sz="4800" u="none">
                <a:latin typeface="Times New Roman"/>
                <a:ea typeface="Times New Roman"/>
                <a:cs typeface="Times New Roman"/>
                <a:sym typeface="Times New Roman"/>
              </a:rPr>
              <a:t> the fetus is 8-10 inches long and weighs half a pound. </a:t>
            </a:r>
            <a:endParaRPr/>
          </a:p>
          <a:p>
            <a:pPr indent="-3048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</a:pPr>
            <a:r>
              <a:rPr i="0" lang="en-US" sz="4800" u="none">
                <a:latin typeface="Times New Roman"/>
                <a:ea typeface="Times New Roman"/>
                <a:cs typeface="Times New Roman"/>
                <a:sym typeface="Times New Roman"/>
              </a:rPr>
              <a:t>The mother starts to “show.” </a:t>
            </a:r>
            <a:endParaRPr/>
          </a:p>
          <a:p>
            <a:pPr indent="-3048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</a:pPr>
            <a:r>
              <a:rPr i="0" lang="en-US" sz="4800" u="none">
                <a:latin typeface="Times New Roman"/>
                <a:ea typeface="Times New Roman"/>
                <a:cs typeface="Times New Roman"/>
                <a:sym typeface="Times New Roman"/>
              </a:rPr>
              <a:t>The baby’s </a:t>
            </a:r>
            <a:r>
              <a:rPr b="1" i="0" lang="en-US" sz="4800" u="none">
                <a:latin typeface="Times New Roman"/>
                <a:ea typeface="Times New Roman"/>
                <a:cs typeface="Times New Roman"/>
                <a:sym typeface="Times New Roman"/>
              </a:rPr>
              <a:t>ears</a:t>
            </a:r>
            <a:r>
              <a:rPr i="0" lang="en-US" sz="4800" u="none">
                <a:latin typeface="Times New Roman"/>
                <a:ea typeface="Times New Roman"/>
                <a:cs typeface="Times New Roman"/>
                <a:sym typeface="Times New Roman"/>
              </a:rPr>
              <a:t> are functional. It can hear its mother</a:t>
            </a:r>
            <a:endParaRPr/>
          </a:p>
          <a:p>
            <a:pPr indent="-508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i="0" u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Times New Roman"/>
              <a:buNone/>
            </a:pPr>
            <a:br>
              <a:rPr b="1" lang="en-US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en-US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Fetal development  stages</a:t>
            </a:r>
            <a:br>
              <a:rPr lang="en-US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54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3" name="Google Shape;353;p44"/>
          <p:cNvSpPr txBox="1"/>
          <p:nvPr>
            <p:ph idx="1" type="body"/>
          </p:nvPr>
        </p:nvSpPr>
        <p:spPr>
          <a:xfrm>
            <a:off x="-1" y="1417638"/>
            <a:ext cx="12192001" cy="5440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47500" lnSpcReduction="20000"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en-US" sz="6700">
                <a:latin typeface="Times New Roman"/>
                <a:ea typeface="Times New Roman"/>
                <a:cs typeface="Times New Roman"/>
                <a:sym typeface="Times New Roman"/>
              </a:rPr>
              <a:t>18 weeks – </a:t>
            </a:r>
            <a:r>
              <a:rPr lang="en-US" sz="6700">
                <a:latin typeface="Times New Roman"/>
                <a:ea typeface="Times New Roman"/>
                <a:cs typeface="Times New Roman"/>
                <a:sym typeface="Times New Roman"/>
              </a:rPr>
              <a:t>Vocal cords work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en-US" sz="6700">
                <a:latin typeface="Times New Roman"/>
                <a:ea typeface="Times New Roman"/>
                <a:cs typeface="Times New Roman"/>
                <a:sym typeface="Times New Roman"/>
              </a:rPr>
              <a:t>20 weeks</a:t>
            </a:r>
            <a:r>
              <a:rPr lang="en-US" sz="670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  <a:p>
            <a:pPr indent="-228631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6700">
                <a:latin typeface="Times New Roman"/>
                <a:ea typeface="Times New Roman"/>
                <a:cs typeface="Times New Roman"/>
                <a:sym typeface="Times New Roman"/>
              </a:rPr>
              <a:t>Has hair on head, weighs one pound,  435 to 465 G and measures about 19 cm. </a:t>
            </a:r>
            <a:endParaRPr/>
          </a:p>
          <a:p>
            <a:pPr indent="-228631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6700">
                <a:latin typeface="Times New Roman"/>
                <a:ea typeface="Times New Roman"/>
                <a:cs typeface="Times New Roman"/>
                <a:sym typeface="Times New Roman"/>
              </a:rPr>
              <a:t>Subcutaneous deposits of brown fat make the skin a little less transparent. “Woolly” hair covers the head, and nails have developed on the fingers and toes. </a:t>
            </a:r>
            <a:endParaRPr/>
          </a:p>
          <a:p>
            <a:pPr indent="-228631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6700">
                <a:latin typeface="Times New Roman"/>
                <a:ea typeface="Times New Roman"/>
                <a:cs typeface="Times New Roman"/>
                <a:sym typeface="Times New Roman"/>
              </a:rPr>
              <a:t>There is definite movement felt by the mother.</a:t>
            </a:r>
            <a:endParaRPr/>
          </a:p>
          <a:p>
            <a:pPr indent="-228631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6700">
                <a:latin typeface="Times New Roman"/>
                <a:ea typeface="Times New Roman"/>
                <a:cs typeface="Times New Roman"/>
                <a:sym typeface="Times New Roman"/>
              </a:rPr>
              <a:t>The unborn may jump in reactions to startling or loud noises.</a:t>
            </a:r>
            <a:endParaRPr/>
          </a:p>
          <a:p>
            <a:pPr indent="-144145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i="0" u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Times New Roman"/>
              <a:buNone/>
            </a:pPr>
            <a:br>
              <a:rPr b="1" lang="en-US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en-US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Fetal development  stages</a:t>
            </a:r>
            <a:br>
              <a:rPr lang="en-US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54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9" name="Google Shape;359;p45"/>
          <p:cNvSpPr txBox="1"/>
          <p:nvPr>
            <p:ph idx="1" type="body"/>
          </p:nvPr>
        </p:nvSpPr>
        <p:spPr>
          <a:xfrm>
            <a:off x="152400" y="1600199"/>
            <a:ext cx="12039600" cy="51108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23495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i="0" lang="en-US" sz="4000" u="none">
                <a:latin typeface="Times New Roman"/>
                <a:ea typeface="Times New Roman"/>
                <a:cs typeface="Times New Roman"/>
                <a:sym typeface="Times New Roman"/>
              </a:rPr>
              <a:t>23 weeks – </a:t>
            </a:r>
            <a:endParaRPr/>
          </a:p>
          <a:p>
            <a:pPr indent="-23495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i="0" lang="en-US" sz="4000" u="none">
                <a:latin typeface="Times New Roman"/>
                <a:ea typeface="Times New Roman"/>
                <a:cs typeface="Times New Roman"/>
                <a:sym typeface="Times New Roman"/>
              </a:rPr>
              <a:t>15% chance of viability outside of womb if birth premature</a:t>
            </a:r>
            <a:endParaRPr/>
          </a:p>
          <a:p>
            <a:pPr indent="-23495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i="0" lang="en-US" sz="4000" u="none">
                <a:latin typeface="Times New Roman"/>
                <a:ea typeface="Times New Roman"/>
                <a:cs typeface="Times New Roman"/>
                <a:sym typeface="Times New Roman"/>
              </a:rPr>
              <a:t>24 weeks</a:t>
            </a:r>
            <a:r>
              <a:rPr i="0" lang="en-US" sz="4000" u="none">
                <a:latin typeface="Times New Roman"/>
                <a:ea typeface="Times New Roman"/>
                <a:cs typeface="Times New Roman"/>
                <a:sym typeface="Times New Roman"/>
              </a:rPr>
              <a:t> – 56% of babies survive premature birth. </a:t>
            </a:r>
            <a:endParaRPr/>
          </a:p>
          <a:p>
            <a:pPr indent="-23495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i="0" lang="en-US" sz="4000" u="none">
                <a:latin typeface="Times New Roman"/>
                <a:ea typeface="Times New Roman"/>
                <a:cs typeface="Times New Roman"/>
                <a:sym typeface="Times New Roman"/>
              </a:rPr>
              <a:t>At the 6th month oil and sweat glands are now functioning. </a:t>
            </a:r>
            <a:endParaRPr/>
          </a:p>
          <a:p>
            <a:pPr indent="-23495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i="0" lang="en-US" sz="4000" u="none">
                <a:latin typeface="Times New Roman"/>
                <a:ea typeface="Times New Roman"/>
                <a:cs typeface="Times New Roman"/>
                <a:sym typeface="Times New Roman"/>
              </a:rPr>
              <a:t>The delicate skin is protected from the fetal waters by a special ointment called “vernix.” 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en-US" sz="4000">
                <a:latin typeface="Times New Roman"/>
                <a:ea typeface="Times New Roman"/>
                <a:cs typeface="Times New Roman"/>
                <a:sym typeface="Times New Roman"/>
              </a:rPr>
              <a:t>25 weeks</a:t>
            </a:r>
            <a:r>
              <a:rPr lang="en-US" sz="400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4000">
                <a:latin typeface="Times New Roman"/>
                <a:ea typeface="Times New Roman"/>
                <a:cs typeface="Times New Roman"/>
                <a:sym typeface="Times New Roman"/>
              </a:rPr>
              <a:t> 79% of babies survive  premature birth</a:t>
            </a:r>
            <a:endParaRPr/>
          </a:p>
          <a:p>
            <a:pPr indent="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i="0" sz="4000" u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4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Times New Roman"/>
              <a:buNone/>
            </a:pPr>
            <a:br>
              <a:rPr b="1" lang="en-US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en-US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Fetal development  stages</a:t>
            </a:r>
            <a:br>
              <a:rPr lang="en-US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54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5" name="Google Shape;365;p46"/>
          <p:cNvSpPr txBox="1"/>
          <p:nvPr>
            <p:ph idx="1" type="body"/>
          </p:nvPr>
        </p:nvSpPr>
        <p:spPr>
          <a:xfrm>
            <a:off x="163286" y="1600201"/>
            <a:ext cx="12028714" cy="4892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At </a:t>
            </a:r>
            <a:r>
              <a:rPr b="1" lang="en-US" sz="4800">
                <a:latin typeface="Times New Roman"/>
                <a:ea typeface="Times New Roman"/>
                <a:cs typeface="Times New Roman"/>
                <a:sym typeface="Times New Roman"/>
              </a:rPr>
              <a:t>Month 7</a:t>
            </a: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 the baby now </a:t>
            </a:r>
            <a:r>
              <a:rPr b="1" lang="en-US" sz="4800">
                <a:latin typeface="Times New Roman"/>
                <a:ea typeface="Times New Roman"/>
                <a:cs typeface="Times New Roman"/>
                <a:sym typeface="Times New Roman"/>
              </a:rPr>
              <a:t>uses</a:t>
            </a: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 the four senses of </a:t>
            </a:r>
            <a:r>
              <a:rPr b="1" lang="en-US" sz="4800">
                <a:latin typeface="Times New Roman"/>
                <a:ea typeface="Times New Roman"/>
                <a:cs typeface="Times New Roman"/>
                <a:sym typeface="Times New Roman"/>
              </a:rPr>
              <a:t>hearing, vision, taste, and touch</a:t>
            </a: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The child can </a:t>
            </a:r>
            <a:r>
              <a:rPr b="1" lang="en-US" sz="4800">
                <a:latin typeface="Times New Roman"/>
                <a:ea typeface="Times New Roman"/>
                <a:cs typeface="Times New Roman"/>
                <a:sym typeface="Times New Roman"/>
              </a:rPr>
              <a:t>respond</a:t>
            </a: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 to his or her mother’s voice. 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i="0" u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7"/>
          <p:cNvSpPr txBox="1"/>
          <p:nvPr>
            <p:ph type="title"/>
          </p:nvPr>
        </p:nvSpPr>
        <p:spPr>
          <a:xfrm>
            <a:off x="658586" y="20932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Times New Roman"/>
              <a:buNone/>
            </a:pPr>
            <a:br>
              <a:rPr b="1" lang="en-US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en-US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Fetal development  stages</a:t>
            </a:r>
            <a:br>
              <a:rPr lang="en-US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54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1" name="Google Shape;371;p47"/>
          <p:cNvSpPr txBox="1"/>
          <p:nvPr>
            <p:ph idx="1" type="body"/>
          </p:nvPr>
        </p:nvSpPr>
        <p:spPr>
          <a:xfrm>
            <a:off x="146957" y="1534886"/>
            <a:ext cx="11887199" cy="53231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62500" lnSpcReduction="20000"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5100">
                <a:latin typeface="Times New Roman"/>
                <a:ea typeface="Times New Roman"/>
                <a:cs typeface="Times New Roman"/>
                <a:sym typeface="Times New Roman"/>
              </a:rPr>
              <a:t>In the </a:t>
            </a:r>
            <a:r>
              <a:rPr b="1" lang="en-US" sz="5100">
                <a:latin typeface="Times New Roman"/>
                <a:ea typeface="Times New Roman"/>
                <a:cs typeface="Times New Roman"/>
                <a:sym typeface="Times New Roman"/>
              </a:rPr>
              <a:t>8th month</a:t>
            </a:r>
            <a:r>
              <a:rPr lang="en-US" sz="51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indent="-228631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5100">
                <a:latin typeface="Times New Roman"/>
                <a:ea typeface="Times New Roman"/>
                <a:cs typeface="Times New Roman"/>
                <a:sym typeface="Times New Roman"/>
              </a:rPr>
              <a:t>The skin begins to thicken with a layer of fat stored underneath for insulation and nourishment. </a:t>
            </a:r>
            <a:endParaRPr/>
          </a:p>
          <a:p>
            <a:pPr indent="-228631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5100">
                <a:latin typeface="Times New Roman"/>
                <a:ea typeface="Times New Roman"/>
                <a:cs typeface="Times New Roman"/>
                <a:sym typeface="Times New Roman"/>
              </a:rPr>
              <a:t>Antibodies increasingly build up. </a:t>
            </a:r>
            <a:endParaRPr/>
          </a:p>
          <a:p>
            <a:pPr indent="-228631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5100">
                <a:latin typeface="Times New Roman"/>
                <a:ea typeface="Times New Roman"/>
                <a:cs typeface="Times New Roman"/>
                <a:sym typeface="Times New Roman"/>
              </a:rPr>
              <a:t>The baby is nearly ready for life outside the womb Toward the end of this month the baby is ready for birth. </a:t>
            </a:r>
            <a:endParaRPr/>
          </a:p>
          <a:p>
            <a:pPr indent="-228631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5100">
                <a:latin typeface="Times New Roman"/>
                <a:ea typeface="Times New Roman"/>
                <a:cs typeface="Times New Roman"/>
                <a:sym typeface="Times New Roman"/>
              </a:rPr>
              <a:t>By this time the infant normally weighs 6 to 9 pounds, and his or her heart is pumping 300 gallons of blood per day.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400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i="0" u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48"/>
          <p:cNvSpPr txBox="1"/>
          <p:nvPr>
            <p:ph type="title"/>
          </p:nvPr>
        </p:nvSpPr>
        <p:spPr>
          <a:xfrm>
            <a:off x="0" y="0"/>
            <a:ext cx="12192000" cy="1417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Times New Roman"/>
              <a:buNone/>
            </a:pPr>
            <a:r>
              <a:rPr b="1" lang="en-US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Two Major Accessory Structures of Pregnancy</a:t>
            </a:r>
            <a:endParaRPr sz="54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7" name="Google Shape;377;p48"/>
          <p:cNvSpPr txBox="1"/>
          <p:nvPr>
            <p:ph idx="1" type="body"/>
          </p:nvPr>
        </p:nvSpPr>
        <p:spPr>
          <a:xfrm>
            <a:off x="-1" y="1600200"/>
            <a:ext cx="12034157" cy="51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b="1" lang="en-US" sz="4000">
                <a:latin typeface="Times New Roman"/>
                <a:ea typeface="Times New Roman"/>
                <a:cs typeface="Times New Roman"/>
                <a:sym typeface="Times New Roman"/>
              </a:rPr>
              <a:t>1-Amniotic sac</a:t>
            </a:r>
            <a:endParaRPr sz="4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>
                <a:latin typeface="Times New Roman"/>
                <a:ea typeface="Times New Roman"/>
                <a:cs typeface="Times New Roman"/>
                <a:sym typeface="Times New Roman"/>
              </a:rPr>
              <a:t>-Strong, thin-walled membranous sac that envelops and protects the growing fetus 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>
                <a:latin typeface="Times New Roman"/>
                <a:ea typeface="Times New Roman"/>
                <a:cs typeface="Times New Roman"/>
                <a:sym typeface="Times New Roman"/>
              </a:rPr>
              <a:t>Also known as the fetal membrane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>
                <a:latin typeface="Times New Roman"/>
                <a:ea typeface="Times New Roman"/>
                <a:cs typeface="Times New Roman"/>
                <a:sym typeface="Times New Roman"/>
              </a:rPr>
              <a:t>-Outer layer of sac is called the chorion 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>
                <a:latin typeface="Times New Roman"/>
                <a:ea typeface="Times New Roman"/>
                <a:cs typeface="Times New Roman"/>
                <a:sym typeface="Times New Roman"/>
              </a:rPr>
              <a:t>-Inner layer of sac is called the amnion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>
                <a:latin typeface="Times New Roman"/>
                <a:ea typeface="Times New Roman"/>
                <a:cs typeface="Times New Roman"/>
                <a:sym typeface="Times New Roman"/>
              </a:rPr>
              <a:t>-Amniotic fluid within sac cushions and protects fetus during pregnancy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t/>
            </a:r>
            <a:endParaRPr sz="4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i="0" u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49"/>
          <p:cNvSpPr txBox="1"/>
          <p:nvPr>
            <p:ph type="title"/>
          </p:nvPr>
        </p:nvSpPr>
        <p:spPr>
          <a:xfrm>
            <a:off x="146957" y="0"/>
            <a:ext cx="11805557" cy="1417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Times New Roman"/>
              <a:buNone/>
            </a:pPr>
            <a:r>
              <a:rPr b="1" lang="en-US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Two Major Accessory Structures of Pregnancy</a:t>
            </a:r>
            <a:endParaRPr sz="54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3" name="Google Shape;383;p49"/>
          <p:cNvSpPr txBox="1"/>
          <p:nvPr>
            <p:ph idx="1" type="body"/>
          </p:nvPr>
        </p:nvSpPr>
        <p:spPr>
          <a:xfrm>
            <a:off x="0" y="1600200"/>
            <a:ext cx="11952514" cy="51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en-US" sz="4000">
                <a:latin typeface="Times New Roman"/>
                <a:ea typeface="Times New Roman"/>
                <a:cs typeface="Times New Roman"/>
                <a:sym typeface="Times New Roman"/>
              </a:rPr>
              <a:t>2- Placenta</a:t>
            </a:r>
            <a:endParaRPr sz="4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4000">
                <a:latin typeface="Times New Roman"/>
                <a:ea typeface="Times New Roman"/>
                <a:cs typeface="Times New Roman"/>
                <a:sym typeface="Times New Roman"/>
              </a:rPr>
              <a:t>-Temporary organ of pregnancy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4000">
                <a:latin typeface="Times New Roman"/>
                <a:ea typeface="Times New Roman"/>
                <a:cs typeface="Times New Roman"/>
                <a:sym typeface="Times New Roman"/>
              </a:rPr>
              <a:t>-Provides for fetal respiration, nutrition, excretion</a:t>
            </a:r>
            <a:r>
              <a:rPr b="1" lang="en-US" sz="40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4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4000">
                <a:latin typeface="Times New Roman"/>
                <a:ea typeface="Times New Roman"/>
                <a:cs typeface="Times New Roman"/>
                <a:sym typeface="Times New Roman"/>
              </a:rPr>
              <a:t>-15-20cm in diameter, 2-3 cm deep, 400-600g at full term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i="0" lang="en-US" sz="4000" u="none"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b="1" i="0" lang="en-US" sz="4000" u="none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0" lang="en-US" sz="4000" u="none">
                <a:latin typeface="Times New Roman"/>
                <a:ea typeface="Times New Roman"/>
                <a:cs typeface="Times New Roman"/>
                <a:sym typeface="Times New Roman"/>
              </a:rPr>
              <a:t>Placenta has 25-30 cotyledons (placental compartments that lie on the maternal side)</a:t>
            </a:r>
            <a:endParaRPr i="0" sz="4000" u="none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i="0" lang="en-US" sz="4000" u="none">
                <a:latin typeface="Times New Roman"/>
                <a:ea typeface="Times New Roman"/>
                <a:cs typeface="Times New Roman"/>
                <a:sym typeface="Times New Roman"/>
              </a:rPr>
              <a:t>-Functions as an endocrine gland by producing hormones necessary for normal pregnancy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i="0" lang="en-US" sz="4000" u="none">
                <a:latin typeface="Times New Roman"/>
                <a:ea typeface="Times New Roman"/>
                <a:cs typeface="Times New Roman"/>
                <a:sym typeface="Times New Roman"/>
              </a:rPr>
              <a:t>-Human chorionic gonadotropin (HCG), estrogen, progesterone, and human placental lactogen (HPL)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4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i="0" u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"/>
          <p:cNvSpPr txBox="1"/>
          <p:nvPr>
            <p:ph type="title"/>
          </p:nvPr>
        </p:nvSpPr>
        <p:spPr>
          <a:xfrm>
            <a:off x="1524000" y="0"/>
            <a:ext cx="9144000" cy="1417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000"/>
              <a:buFont typeface="Times New Roman"/>
              <a:buNone/>
            </a:pPr>
            <a:r>
              <a:rPr b="1" lang="en-US" sz="6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Fetal movements</a:t>
            </a:r>
            <a:endParaRPr sz="60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4" name="Google Shape;114;p5"/>
          <p:cNvSpPr txBox="1"/>
          <p:nvPr>
            <p:ph idx="1" type="body"/>
          </p:nvPr>
        </p:nvSpPr>
        <p:spPr>
          <a:xfrm>
            <a:off x="179614" y="1600200"/>
            <a:ext cx="114300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en-US" sz="4400">
                <a:latin typeface="Times New Roman"/>
                <a:ea typeface="Times New Roman"/>
                <a:cs typeface="Times New Roman"/>
                <a:sym typeface="Times New Roman"/>
              </a:rPr>
              <a:t>-It indicate that the fetus is well.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en-US" sz="4400">
                <a:latin typeface="Times New Roman"/>
                <a:ea typeface="Times New Roman"/>
                <a:cs typeface="Times New Roman"/>
                <a:sym typeface="Times New Roman"/>
              </a:rPr>
              <a:t>-The fetal movements first felt: 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en-US" sz="4400">
                <a:latin typeface="Times New Roman"/>
                <a:ea typeface="Times New Roman"/>
                <a:cs typeface="Times New Roman"/>
                <a:sym typeface="Times New Roman"/>
              </a:rPr>
              <a:t>a. At about 20 weeks in a Primigravida.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en-US" sz="4400">
                <a:latin typeface="Times New Roman"/>
                <a:ea typeface="Times New Roman"/>
                <a:cs typeface="Times New Roman"/>
                <a:sym typeface="Times New Roman"/>
              </a:rPr>
              <a:t>b. At about 16 weeks in a Multigravida.</a:t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50"/>
          <p:cNvSpPr txBox="1"/>
          <p:nvPr>
            <p:ph type="title"/>
          </p:nvPr>
        </p:nvSpPr>
        <p:spPr>
          <a:xfrm>
            <a:off x="1752600" y="0"/>
            <a:ext cx="8686800" cy="1417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Times New Roman"/>
              <a:buNone/>
            </a:pPr>
            <a:br>
              <a:rPr b="1" lang="en-US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en-US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2- </a:t>
            </a:r>
            <a:r>
              <a:rPr b="1" lang="en-US" sz="8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Placenta</a:t>
            </a:r>
            <a:br>
              <a:rPr lang="en-US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54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9" name="Google Shape;389;p50"/>
          <p:cNvSpPr txBox="1"/>
          <p:nvPr>
            <p:ph idx="1" type="body"/>
          </p:nvPr>
        </p:nvSpPr>
        <p:spPr>
          <a:xfrm>
            <a:off x="0" y="1600200"/>
            <a:ext cx="12192000" cy="5257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en-US" sz="5400">
                <a:latin typeface="Times New Roman"/>
                <a:ea typeface="Times New Roman"/>
                <a:cs typeface="Times New Roman"/>
                <a:sym typeface="Times New Roman"/>
              </a:rPr>
              <a:t>Maternal side of placenta</a:t>
            </a:r>
            <a:endParaRPr/>
          </a:p>
          <a:p>
            <a:pPr indent="-24003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5400">
                <a:latin typeface="Times New Roman"/>
                <a:ea typeface="Times New Roman"/>
                <a:cs typeface="Times New Roman"/>
                <a:sym typeface="Times New Roman"/>
              </a:rPr>
              <a:t>Attached to wall of uterus</a:t>
            </a:r>
            <a:endParaRPr/>
          </a:p>
          <a:p>
            <a:pPr indent="-24003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5400">
                <a:latin typeface="Times New Roman"/>
                <a:ea typeface="Times New Roman"/>
                <a:cs typeface="Times New Roman"/>
                <a:sym typeface="Times New Roman"/>
              </a:rPr>
              <a:t>Has a “beefy” red appearance dirty rough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en-US" sz="5400">
                <a:latin typeface="Times New Roman"/>
                <a:ea typeface="Times New Roman"/>
                <a:cs typeface="Times New Roman"/>
                <a:sym typeface="Times New Roman"/>
              </a:rPr>
              <a:t>Fetal side of placenta</a:t>
            </a:r>
            <a:endParaRPr/>
          </a:p>
          <a:p>
            <a:pPr indent="-24003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sz="5400">
                <a:latin typeface="Times New Roman"/>
                <a:ea typeface="Times New Roman"/>
                <a:cs typeface="Times New Roman"/>
                <a:sym typeface="Times New Roman"/>
              </a:rPr>
              <a:t>Has shiny, slightly grayish appearance</a:t>
            </a:r>
            <a:endParaRPr/>
          </a:p>
          <a:p>
            <a:pPr indent="-24003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sz="5400">
                <a:latin typeface="Times New Roman"/>
                <a:ea typeface="Times New Roman"/>
                <a:cs typeface="Times New Roman"/>
                <a:sym typeface="Times New Roman"/>
              </a:rPr>
              <a:t>Contains arteries and veins that intertwine to form umbilical cord</a:t>
            </a:r>
            <a:endParaRPr/>
          </a:p>
          <a:p>
            <a:pPr indent="-24003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sz="5400">
                <a:latin typeface="Times New Roman"/>
                <a:ea typeface="Times New Roman"/>
                <a:cs typeface="Times New Roman"/>
                <a:sym typeface="Times New Roman"/>
              </a:rPr>
              <a:t>Umbilical cord arises from center of placenta and attaches to umbilicus of fetus</a:t>
            </a:r>
            <a:endParaRPr/>
          </a:p>
          <a:p>
            <a:pPr indent="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5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5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51"/>
          <p:cNvSpPr txBox="1"/>
          <p:nvPr>
            <p:ph type="title"/>
          </p:nvPr>
        </p:nvSpPr>
        <p:spPr>
          <a:xfrm>
            <a:off x="1524000" y="0"/>
            <a:ext cx="9144000" cy="1417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Times New Roman"/>
              <a:buNone/>
            </a:pPr>
            <a:br>
              <a:rPr b="1" lang="en-US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en-US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AMNIOTIC FLUID</a:t>
            </a:r>
            <a:br>
              <a:rPr lang="en-US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54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5" name="Google Shape;395;p51"/>
          <p:cNvSpPr txBox="1"/>
          <p:nvPr>
            <p:ph idx="1" type="body"/>
          </p:nvPr>
        </p:nvSpPr>
        <p:spPr>
          <a:xfrm>
            <a:off x="146957" y="1600201"/>
            <a:ext cx="12045043" cy="51108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62500" lnSpcReduction="20000"/>
          </a:bodyPr>
          <a:lstStyle/>
          <a:p>
            <a:pPr indent="-277812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7000">
                <a:latin typeface="Times New Roman"/>
                <a:ea typeface="Times New Roman"/>
                <a:cs typeface="Times New Roman"/>
                <a:sym typeface="Times New Roman"/>
              </a:rPr>
              <a:t>800-1200ml</a:t>
            </a:r>
            <a:endParaRPr sz="7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77812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7000">
                <a:latin typeface="Times New Roman"/>
                <a:ea typeface="Times New Roman"/>
                <a:cs typeface="Times New Roman"/>
                <a:sym typeface="Times New Roman"/>
              </a:rPr>
              <a:t>Contains fetal urine, lanugo from fetal skin, epithelial cells and subaqueous materials. </a:t>
            </a:r>
            <a:endParaRPr/>
          </a:p>
          <a:p>
            <a:pPr indent="-277812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7000">
                <a:latin typeface="Times New Roman"/>
                <a:ea typeface="Times New Roman"/>
                <a:cs typeface="Times New Roman"/>
                <a:sym typeface="Times New Roman"/>
              </a:rPr>
              <a:t>pH – 7.2; specific gravity – 1.005 – 1.025 </a:t>
            </a:r>
            <a:endParaRPr/>
          </a:p>
          <a:p>
            <a:pPr indent="-277812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7000">
                <a:latin typeface="Times New Roman"/>
                <a:ea typeface="Times New Roman"/>
                <a:cs typeface="Times New Roman"/>
                <a:sym typeface="Times New Roman"/>
              </a:rPr>
              <a:t>The fetus sallow the fluid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en-US" sz="430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3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en-US" sz="430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3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17475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i="0" u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52"/>
          <p:cNvSpPr txBox="1"/>
          <p:nvPr>
            <p:ph type="title"/>
          </p:nvPr>
        </p:nvSpPr>
        <p:spPr>
          <a:xfrm>
            <a:off x="0" y="134910"/>
            <a:ext cx="11827239" cy="11628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Times New Roman"/>
              <a:buNone/>
            </a:pPr>
            <a:br>
              <a:rPr b="1" i="0" lang="en-US" sz="54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0" lang="en-US" sz="54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Functions</a:t>
            </a:r>
            <a:r>
              <a:rPr i="0" lang="en-US" sz="54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of </a:t>
            </a:r>
            <a:r>
              <a:rPr b="1" i="0" lang="en-US" sz="54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AMNIOTIC FLUID</a:t>
            </a:r>
            <a:br>
              <a:rPr i="0" lang="en-US" sz="54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i="0" sz="5400" u="non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1" name="Google Shape;401;p52"/>
          <p:cNvSpPr txBox="1"/>
          <p:nvPr>
            <p:ph idx="1" type="body"/>
          </p:nvPr>
        </p:nvSpPr>
        <p:spPr>
          <a:xfrm>
            <a:off x="0" y="1600200"/>
            <a:ext cx="12192000" cy="53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14350" lvl="0" marL="5143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i="0" lang="en-US" sz="3200" u="none">
                <a:latin typeface="Times New Roman"/>
                <a:ea typeface="Times New Roman"/>
                <a:cs typeface="Times New Roman"/>
                <a:sym typeface="Times New Roman"/>
              </a:rPr>
              <a:t>-Protects fetus from temperature change</a:t>
            </a:r>
            <a:endParaRPr i="0" sz="3200" u="none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14350" lvl="0" marL="5143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i="0" lang="en-US" sz="3200" u="none">
                <a:latin typeface="Times New Roman"/>
                <a:ea typeface="Times New Roman"/>
                <a:cs typeface="Times New Roman"/>
                <a:sym typeface="Times New Roman"/>
              </a:rPr>
              <a:t>-Aids in muscular development because it allows fetus’ freedom to move</a:t>
            </a:r>
            <a:endParaRPr i="0" sz="3200" u="none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14350" lvl="0" marL="5143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i="0" lang="en-US" sz="3200" u="none">
                <a:latin typeface="Times New Roman"/>
                <a:ea typeface="Times New Roman"/>
                <a:cs typeface="Times New Roman"/>
                <a:sym typeface="Times New Roman"/>
              </a:rPr>
              <a:t>-Provides a cushion against injury</a:t>
            </a:r>
            <a:endParaRPr/>
          </a:p>
          <a:p>
            <a:pPr indent="-514350" lvl="0" marL="5143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i="0" lang="en-US" sz="3200" u="none">
                <a:latin typeface="Times New Roman"/>
                <a:ea typeface="Times New Roman"/>
                <a:cs typeface="Times New Roman"/>
                <a:sym typeface="Times New Roman"/>
              </a:rPr>
              <a:t>-Excretion collection system</a:t>
            </a:r>
            <a:endParaRPr/>
          </a:p>
          <a:p>
            <a:pPr indent="-514350" lvl="0" marL="5143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i="0" lang="en-US" sz="3200" u="none">
                <a:latin typeface="Times New Roman"/>
                <a:ea typeface="Times New Roman"/>
                <a:cs typeface="Times New Roman"/>
                <a:sym typeface="Times New Roman"/>
              </a:rPr>
              <a:t>-Protects the umbilical cord from pressure protecting fetal oxygen supply </a:t>
            </a:r>
            <a:endParaRPr/>
          </a:p>
          <a:p>
            <a:pPr indent="-514350" lvl="0" marL="5143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i="0" lang="en-US" sz="3200" u="none">
                <a:latin typeface="Times New Roman"/>
                <a:ea typeface="Times New Roman"/>
                <a:cs typeface="Times New Roman"/>
                <a:sym typeface="Times New Roman"/>
              </a:rPr>
              <a:t>-Provides a cushion against injury</a:t>
            </a:r>
            <a:endParaRPr/>
          </a:p>
          <a:p>
            <a:pPr indent="-514350" lvl="0" marL="5143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i="0" lang="en-US" sz="3200" u="none">
                <a:latin typeface="Times New Roman"/>
                <a:ea typeface="Times New Roman"/>
                <a:cs typeface="Times New Roman"/>
                <a:sym typeface="Times New Roman"/>
              </a:rPr>
              <a:t>Excretion collection system</a:t>
            </a:r>
            <a:endParaRPr/>
          </a:p>
          <a:p>
            <a:pPr indent="-336550" lvl="0" marL="5143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i="0" u="none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08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i="0" u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53"/>
          <p:cNvSpPr txBox="1"/>
          <p:nvPr>
            <p:ph type="title"/>
          </p:nvPr>
        </p:nvSpPr>
        <p:spPr>
          <a:xfrm>
            <a:off x="1524000" y="152400"/>
            <a:ext cx="8991600" cy="12652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600"/>
              <a:buFont typeface="Times New Roman"/>
              <a:buNone/>
            </a:pPr>
            <a:r>
              <a:rPr b="1" i="0" lang="en-US" sz="66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Amniotic Fluid</a:t>
            </a:r>
            <a:endParaRPr/>
          </a:p>
        </p:txBody>
      </p:sp>
      <p:sp>
        <p:nvSpPr>
          <p:cNvPr id="407" name="Google Shape;407;p53"/>
          <p:cNvSpPr txBox="1"/>
          <p:nvPr>
            <p:ph idx="1" type="body"/>
          </p:nvPr>
        </p:nvSpPr>
        <p:spPr>
          <a:xfrm>
            <a:off x="244929" y="1600201"/>
            <a:ext cx="11740242" cy="5105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94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Char char="•"/>
            </a:pPr>
            <a:r>
              <a:rPr lang="en-US" sz="4400">
                <a:latin typeface="Times New Roman"/>
                <a:ea typeface="Times New Roman"/>
                <a:cs typeface="Times New Roman"/>
                <a:sym typeface="Times New Roman"/>
              </a:rPr>
              <a:t>Poly-Hydramnios – excessive amniotic fluid - more than 2000ml </a:t>
            </a:r>
            <a:endParaRPr sz="4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794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Char char="•"/>
            </a:pPr>
            <a:r>
              <a:rPr lang="en-US" sz="4400">
                <a:latin typeface="Times New Roman"/>
                <a:ea typeface="Times New Roman"/>
                <a:cs typeface="Times New Roman"/>
                <a:sym typeface="Times New Roman"/>
              </a:rPr>
              <a:t>Oligohydramnios – reduction in the amount of amniotic fluid  - less than 300ml .</a:t>
            </a:r>
            <a:endParaRPr sz="4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08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i="0" u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54"/>
          <p:cNvSpPr txBox="1"/>
          <p:nvPr>
            <p:ph type="title"/>
          </p:nvPr>
        </p:nvSpPr>
        <p:spPr>
          <a:xfrm>
            <a:off x="1524000" y="0"/>
            <a:ext cx="8915400" cy="1417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000"/>
              <a:buFont typeface="Times New Roman"/>
              <a:buNone/>
            </a:pPr>
            <a:br>
              <a:rPr b="1" lang="en-US" sz="6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en-US" sz="6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UMBILICAL CORD</a:t>
            </a:r>
            <a:br>
              <a:rPr lang="en-US" sz="6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60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3" name="Google Shape;413;p54"/>
          <p:cNvSpPr txBox="1"/>
          <p:nvPr>
            <p:ph idx="1" type="body"/>
          </p:nvPr>
        </p:nvSpPr>
        <p:spPr>
          <a:xfrm>
            <a:off x="195943" y="1600201"/>
            <a:ext cx="11996057" cy="51108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40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</a:pPr>
            <a:r>
              <a:rPr i="0" lang="en-US" sz="4000" u="none">
                <a:latin typeface="Times New Roman"/>
                <a:ea typeface="Times New Roman"/>
                <a:cs typeface="Times New Roman"/>
                <a:sym typeface="Times New Roman"/>
              </a:rPr>
              <a:t>Formed from the amnion and chorion </a:t>
            </a:r>
            <a:endParaRPr i="0" sz="4000" u="none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540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</a:pPr>
            <a:r>
              <a:rPr i="0" lang="en-US" sz="4000" u="none">
                <a:latin typeface="Times New Roman"/>
                <a:ea typeface="Times New Roman"/>
                <a:cs typeface="Times New Roman"/>
                <a:sym typeface="Times New Roman"/>
              </a:rPr>
              <a:t>53cm (21 in) length; 2 cm thick</a:t>
            </a:r>
            <a:endParaRPr i="0" sz="4000" u="none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540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</a:pPr>
            <a:r>
              <a:rPr i="0" lang="en-US" sz="4000" u="none">
                <a:latin typeface="Times New Roman"/>
                <a:ea typeface="Times New Roman"/>
                <a:cs typeface="Times New Roman"/>
                <a:sym typeface="Times New Roman"/>
              </a:rPr>
              <a:t>Wharton’s jelly – a gelatinous mucopolysaccharide that forms the bulk of the umbilical cord giving it its body; prevents pressure on the veins and arteries</a:t>
            </a:r>
            <a:endParaRPr i="0" sz="4000" u="none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540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</a:pPr>
            <a:r>
              <a:rPr i="0" lang="en-US" sz="4000" u="none">
                <a:latin typeface="Times New Roman"/>
                <a:ea typeface="Times New Roman"/>
                <a:cs typeface="Times New Roman"/>
                <a:sym typeface="Times New Roman"/>
              </a:rPr>
              <a:t>Outer surface is covered with amniotic membrane</a:t>
            </a:r>
            <a:endParaRPr i="0" sz="4000" u="none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08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i="0" u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55"/>
          <p:cNvSpPr txBox="1"/>
          <p:nvPr>
            <p:ph type="title"/>
          </p:nvPr>
        </p:nvSpPr>
        <p:spPr>
          <a:xfrm>
            <a:off x="1524000" y="0"/>
            <a:ext cx="8915400" cy="1417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800"/>
              <a:buFont typeface="Times New Roman"/>
              <a:buNone/>
            </a:pPr>
            <a:br>
              <a:rPr b="1" lang="en-US" sz="4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en-US" sz="4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UMBILICAL CORD</a:t>
            </a:r>
            <a:br>
              <a:rPr lang="en-US" sz="4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48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9" name="Google Shape;419;p55"/>
          <p:cNvSpPr txBox="1"/>
          <p:nvPr>
            <p:ph idx="1" type="body"/>
          </p:nvPr>
        </p:nvSpPr>
        <p:spPr>
          <a:xfrm>
            <a:off x="0" y="1600201"/>
            <a:ext cx="12191999" cy="54374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i="0" lang="en-US" sz="5100" u="none">
                <a:latin typeface="Times New Roman"/>
                <a:ea typeface="Times New Roman"/>
                <a:cs typeface="Times New Roman"/>
                <a:sym typeface="Times New Roman"/>
              </a:rPr>
              <a:t>Composed of 1 vein (carrying blood from placental villi to the fetus) and 2 arteries (blood from fetus back to palcental villi) </a:t>
            </a:r>
            <a:endParaRPr i="0" sz="5100" u="none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i="0" lang="en-US" sz="5100" u="none">
                <a:latin typeface="Times New Roman"/>
                <a:ea typeface="Times New Roman"/>
                <a:cs typeface="Times New Roman"/>
                <a:sym typeface="Times New Roman"/>
              </a:rPr>
              <a:t>Blood flow is 350ml/min at term</a:t>
            </a:r>
            <a:endParaRPr i="0" sz="5100" u="none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i="0" lang="en-US" sz="5100" u="none">
                <a:latin typeface="Times New Roman"/>
                <a:ea typeface="Times New Roman"/>
                <a:cs typeface="Times New Roman"/>
                <a:sym typeface="Times New Roman"/>
              </a:rPr>
              <a:t>Walls are with smooth muscles, no nerve supply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i="0" lang="en-US" sz="5100" u="none">
                <a:latin typeface="Times New Roman"/>
                <a:ea typeface="Times New Roman"/>
                <a:cs typeface="Times New Roman"/>
                <a:sym typeface="Times New Roman"/>
              </a:rPr>
              <a:t>Function</a:t>
            </a:r>
            <a:r>
              <a:rPr i="0" lang="en-US" sz="5100" u="none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i="0" sz="5100" u="none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i="0" lang="en-US" sz="5100" u="none">
                <a:latin typeface="Times New Roman"/>
                <a:ea typeface="Times New Roman"/>
                <a:cs typeface="Times New Roman"/>
                <a:sym typeface="Times New Roman"/>
              </a:rPr>
              <a:t>-Transports oxygen and nutrients to the fetus from placenta and return waste products from fetus to placenta </a:t>
            </a:r>
            <a:endParaRPr i="0" sz="5100" u="none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i="0" lang="en-US" u="none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  <a:p>
            <a:pPr indent="-10414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i="0" u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"/>
          <p:cNvSpPr txBox="1"/>
          <p:nvPr>
            <p:ph type="title"/>
          </p:nvPr>
        </p:nvSpPr>
        <p:spPr>
          <a:xfrm>
            <a:off x="1524000" y="0"/>
            <a:ext cx="9144000" cy="1417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000"/>
              <a:buFont typeface="Times New Roman"/>
              <a:buNone/>
            </a:pPr>
            <a:br>
              <a:rPr b="1" lang="en-US" sz="6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en-US" sz="6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Pregnancy/ Gestation</a:t>
            </a:r>
            <a:br>
              <a:rPr b="1" lang="en-US" sz="6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b="1" sz="60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0" name="Google Shape;120;p6"/>
          <p:cNvSpPr txBox="1"/>
          <p:nvPr>
            <p:ph idx="1" type="body"/>
          </p:nvPr>
        </p:nvSpPr>
        <p:spPr>
          <a:xfrm>
            <a:off x="130629" y="1600200"/>
            <a:ext cx="11576957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</a:pPr>
            <a:r>
              <a:rPr lang="en-US" sz="5400">
                <a:latin typeface="Times New Roman"/>
                <a:ea typeface="Times New Roman"/>
                <a:cs typeface="Times New Roman"/>
                <a:sym typeface="Times New Roman"/>
              </a:rPr>
              <a:t>Length of time from conception (fertilization followed by </a:t>
            </a:r>
            <a:r>
              <a:rPr b="1" lang="en-US" sz="5400">
                <a:latin typeface="Times New Roman"/>
                <a:ea typeface="Times New Roman"/>
                <a:cs typeface="Times New Roman"/>
                <a:sym typeface="Times New Roman"/>
              </a:rPr>
              <a:t>implantation</a:t>
            </a:r>
            <a:r>
              <a:rPr lang="en-US" sz="5400">
                <a:latin typeface="Times New Roman"/>
                <a:ea typeface="Times New Roman"/>
                <a:cs typeface="Times New Roman"/>
                <a:sym typeface="Times New Roman"/>
              </a:rPr>
              <a:t>) to birth is about nine months (266 days)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t/>
            </a:r>
            <a:endParaRPr sz="4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"/>
          <p:cNvSpPr txBox="1"/>
          <p:nvPr>
            <p:ph type="title"/>
          </p:nvPr>
        </p:nvSpPr>
        <p:spPr>
          <a:xfrm>
            <a:off x="0" y="375557"/>
            <a:ext cx="11740243" cy="1417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800"/>
              <a:buFont typeface="Times New Roman"/>
              <a:buNone/>
            </a:pPr>
            <a:br>
              <a:rPr b="1" lang="en-US" sz="4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en-US" sz="6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Human Development Divided Into Two Parts</a:t>
            </a:r>
            <a:br>
              <a:rPr b="1" lang="en-US" sz="4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b="1" sz="48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6" name="Google Shape;126;p7"/>
          <p:cNvSpPr txBox="1"/>
          <p:nvPr>
            <p:ph idx="1" type="body"/>
          </p:nvPr>
        </p:nvSpPr>
        <p:spPr>
          <a:xfrm>
            <a:off x="310243" y="2057400"/>
            <a:ext cx="11740243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914400" lvl="0" marL="914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AutoNum type="alphaLcPeriod"/>
            </a:pPr>
            <a:r>
              <a:rPr lang="en-US" sz="5400">
                <a:latin typeface="Times New Roman"/>
                <a:ea typeface="Times New Roman"/>
                <a:cs typeface="Times New Roman"/>
                <a:sym typeface="Times New Roman"/>
              </a:rPr>
              <a:t>Embryonic development (months 1 and 2) : 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</a:pPr>
            <a:r>
              <a:rPr lang="en-US" sz="5400">
                <a:latin typeface="Times New Roman"/>
                <a:ea typeface="Times New Roman"/>
                <a:cs typeface="Times New Roman"/>
                <a:sym typeface="Times New Roman"/>
              </a:rPr>
              <a:t>Major organs are formed</a:t>
            </a:r>
            <a:endParaRPr/>
          </a:p>
          <a:p>
            <a:pPr indent="-228600" lvl="0" marL="22860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</a:pPr>
            <a:r>
              <a:rPr lang="en-US" sz="5400">
                <a:latin typeface="Times New Roman"/>
                <a:ea typeface="Times New Roman"/>
                <a:cs typeface="Times New Roman"/>
                <a:sym typeface="Times New Roman"/>
              </a:rPr>
              <a:t>b Fetal development (months 3-9): </a:t>
            </a:r>
            <a:endParaRPr/>
          </a:p>
          <a:p>
            <a:pPr indent="-228600" lvl="0" marL="22860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</a:pPr>
            <a:r>
              <a:rPr lang="en-US" sz="5400">
                <a:latin typeface="Times New Roman"/>
                <a:ea typeface="Times New Roman"/>
                <a:cs typeface="Times New Roman"/>
                <a:sym typeface="Times New Roman"/>
              </a:rPr>
              <a:t>Structures are refined</a:t>
            </a:r>
            <a:endParaRPr/>
          </a:p>
          <a:p>
            <a:pPr indent="-508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i="0" u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8"/>
          <p:cNvSpPr txBox="1"/>
          <p:nvPr>
            <p:ph type="title"/>
          </p:nvPr>
        </p:nvSpPr>
        <p:spPr>
          <a:xfrm>
            <a:off x="1523999" y="0"/>
            <a:ext cx="9938657" cy="1417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Times New Roman"/>
              <a:buNone/>
            </a:pPr>
            <a:br>
              <a:rPr b="1" lang="en-US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en-US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Extraembryonic Membranes</a:t>
            </a:r>
            <a:br>
              <a:rPr lang="en-US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54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2" name="Google Shape;132;p8"/>
          <p:cNvSpPr txBox="1"/>
          <p:nvPr>
            <p:ph idx="1" type="body"/>
          </p:nvPr>
        </p:nvSpPr>
        <p:spPr>
          <a:xfrm>
            <a:off x="130629" y="1600200"/>
            <a:ext cx="11838214" cy="51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4800" lvl="0" marL="228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oto Sans Symbols"/>
              <a:buChar char="▪"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The membranous structures which surround the embryo during its developmental period.</a:t>
            </a:r>
            <a:endParaRPr/>
          </a:p>
          <a:p>
            <a:pPr indent="-304800" lvl="0" marL="22860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oto Sans Symbols"/>
              <a:buChar char="▪"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 They function are protection, nutrition, respiration, and excretion of embryo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9"/>
          <p:cNvSpPr txBox="1"/>
          <p:nvPr>
            <p:ph type="title"/>
          </p:nvPr>
        </p:nvSpPr>
        <p:spPr>
          <a:xfrm>
            <a:off x="1524000" y="0"/>
            <a:ext cx="9144000" cy="1417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Times New Roman"/>
              <a:buNone/>
            </a:pPr>
            <a:br>
              <a:rPr b="1" lang="en-US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en-US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Extraembryonic Membranes</a:t>
            </a:r>
            <a:br>
              <a:rPr lang="en-US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54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8" name="Google Shape;138;p9"/>
          <p:cNvSpPr txBox="1"/>
          <p:nvPr>
            <p:ph idx="1" type="body"/>
          </p:nvPr>
        </p:nvSpPr>
        <p:spPr>
          <a:xfrm>
            <a:off x="0" y="1417638"/>
            <a:ext cx="12192000" cy="53129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en-US" sz="3200">
                <a:latin typeface="Times New Roman"/>
                <a:ea typeface="Times New Roman"/>
                <a:cs typeface="Times New Roman"/>
                <a:sym typeface="Times New Roman"/>
              </a:rPr>
              <a:t>1-Allantois</a:t>
            </a: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A membranous sac that develops from the posterior part of the alimentary canal in the embryos. 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It is important in the formation of the umbilical cord and placenta.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b="1" lang="en-US" sz="3200">
                <a:latin typeface="Times New Roman"/>
                <a:ea typeface="Times New Roman"/>
                <a:cs typeface="Times New Roman"/>
                <a:sym typeface="Times New Roman"/>
              </a:rPr>
              <a:t>2-Amnion: 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A thin, tough, membranous sac that encloses the embryo. 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It is filled with a serous fluid in which the embryo is suspended keep from falling, sinking) 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b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2024-07-23T05:26:09Z</dcterms:created>
  <dc:creator>owner</dc:creator>
</cp:coreProperties>
</file>