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9" roundtripDataSignature="AMtx7mjRm4KqCvRIbfgZ66EYZoDO+4bj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08F216-44A5-4FED-8650-649C38683EF9}">
  <a:tblStyle styleId="{A608F216-44A5-4FED-8650-649C38683EF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customschemas.google.com/relationships/presentationmetadata" Target="metadata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9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0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0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9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9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9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0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0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0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" type="body"/>
          </p:nvPr>
        </p:nvSpPr>
        <p:spPr>
          <a:xfrm>
            <a:off x="0" y="76201"/>
            <a:ext cx="6970426" cy="6695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t/>
            </a:r>
            <a:endParaRPr b="1"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b="1" lang="en-US" sz="9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Gynecology and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b="1" lang="en-US" sz="9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Maternity Nursing</a:t>
            </a:r>
            <a:endParaRPr sz="199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0426" y="76201"/>
            <a:ext cx="5221574" cy="6695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1524000" y="152400"/>
            <a:ext cx="8915400" cy="1151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Definitions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3" name="Google Shape;143;p10"/>
          <p:cNvSpPr txBox="1"/>
          <p:nvPr>
            <p:ph idx="1" type="body"/>
          </p:nvPr>
        </p:nvSpPr>
        <p:spPr>
          <a:xfrm>
            <a:off x="1" y="1304144"/>
            <a:ext cx="12125324" cy="5553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Abortion: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Loss of pregnancy prior to viability of fetus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&lt; 20 weeks and/or &lt; 500 g fetal weight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Includes induced (therapeutic) and spontaneous (</a:t>
            </a:r>
            <a:r>
              <a:rPr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miscarriage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Stillbirth: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Loss of pregnancy after 20 weeks and/or &gt; 500 g fetal weight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u="sng">
                <a:latin typeface="Times New Roman"/>
                <a:ea typeface="Times New Roman"/>
                <a:cs typeface="Times New Roman"/>
                <a:sym typeface="Times New Roman"/>
              </a:rPr>
              <a:t>Causes Stillbirth 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1-Prematurity 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2- Congenital anomalies</a:t>
            </a:r>
            <a:endParaRPr/>
          </a:p>
          <a:p>
            <a:pPr indent="-254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Antenatal care&quot;" id="148" name="Google Shape;148;p1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782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323850" y="0"/>
            <a:ext cx="1167765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Aims and principles of good antenatal care:</a:t>
            </a:r>
            <a:endParaRPr/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133350" y="1905000"/>
            <a:ext cx="1205865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Ensure that pregnancy causes </a:t>
            </a: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harm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to mother and to keep he </a:t>
            </a: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fetus healthy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during antenatal period. 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Provide health education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Times New Roman"/>
              <a:buNone/>
            </a:pPr>
            <a:b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Antenatal care</a:t>
            </a:r>
            <a:br>
              <a:rPr b="1" lang="en-US" sz="7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7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3"/>
          <p:cNvSpPr txBox="1"/>
          <p:nvPr>
            <p:ph idx="1" type="body"/>
          </p:nvPr>
        </p:nvSpPr>
        <p:spPr>
          <a:xfrm>
            <a:off x="123824" y="1371600"/>
            <a:ext cx="1193482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Identify complication/ risk factors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Assess fetal condition 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Provide health care education 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Record and report all pregnancy information 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 OF PREGNANCY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4"/>
          <p:cNvSpPr txBox="1"/>
          <p:nvPr>
            <p:ph idx="1" type="body"/>
          </p:nvPr>
        </p:nvSpPr>
        <p:spPr>
          <a:xfrm>
            <a:off x="-1" y="1295400"/>
            <a:ext cx="121253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Classification of Pregnancy  Signs and Symptoms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1-Presumptive or Indications :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Subjective signs observed and reported by the woman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2-Probable: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Objective signs observed by examiner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3-Positive: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Those that can be caused only by pregnancy.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Presumptive Signs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5"/>
          <p:cNvSpPr txBox="1"/>
          <p:nvPr>
            <p:ph idx="1" type="body"/>
          </p:nvPr>
        </p:nvSpPr>
        <p:spPr>
          <a:xfrm>
            <a:off x="0" y="1190171"/>
            <a:ext cx="12191999" cy="5439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trimester: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1-Amenorrhea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Absence of menstruation.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2-Nausea &amp;vomiting (Morning sickness)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3-Breast changes: begins at 6 week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4-Fatigue and Urinary frequency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/>
          <p:nvPr>
            <p:ph type="title"/>
          </p:nvPr>
        </p:nvSpPr>
        <p:spPr>
          <a:xfrm>
            <a:off x="1524000" y="152400"/>
            <a:ext cx="91440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Presumptive Signs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6"/>
          <p:cNvSpPr txBox="1"/>
          <p:nvPr>
            <p:ph idx="1" type="body"/>
          </p:nvPr>
        </p:nvSpPr>
        <p:spPr>
          <a:xfrm>
            <a:off x="114300" y="1567542"/>
            <a:ext cx="120777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Trimester: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1-Quickening :  fetal movements.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2-Increased skin pigmentation: </a:t>
            </a:r>
            <a:endParaRPr/>
          </a:p>
          <a:p>
            <a:pPr indent="-742950" lvl="0" marL="7429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lphaL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Chloasma (Melasma): Dark pigment on the face “mask of pregnancy”.</a:t>
            </a:r>
            <a:endParaRPr/>
          </a:p>
          <a:p>
            <a:pPr indent="-742950" lvl="0" marL="7429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lphaL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Linea nigra :line of dark pigment on the abdomen</a:t>
            </a:r>
            <a:endParaRPr/>
          </a:p>
          <a:p>
            <a:pPr indent="-742950" lvl="0" marL="7429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AutoNum type="alphaL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Striae gravidarum: red streaks on abdomen</a:t>
            </a:r>
            <a:endParaRPr/>
          </a:p>
          <a:p>
            <a:pPr indent="-506730" lvl="0" marL="7429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/>
          <p:nvPr>
            <p:ph type="title"/>
          </p:nvPr>
        </p:nvSpPr>
        <p:spPr>
          <a:xfrm>
            <a:off x="1524000" y="152400"/>
            <a:ext cx="9144000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Probable Signs of pregnancy 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7"/>
          <p:cNvSpPr txBox="1"/>
          <p:nvPr>
            <p:ph idx="1" type="body"/>
          </p:nvPr>
        </p:nvSpPr>
        <p:spPr>
          <a:xfrm>
            <a:off x="0" y="1417638"/>
            <a:ext cx="121920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None/>
            </a:pPr>
            <a:r>
              <a:rPr b="1" lang="en-US" sz="6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Trimester: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5200" u="sng">
                <a:latin typeface="Times New Roman"/>
                <a:ea typeface="Times New Roman"/>
                <a:cs typeface="Times New Roman"/>
                <a:sym typeface="Times New Roman"/>
              </a:rPr>
              <a:t>Chadwick’s sign</a:t>
            </a:r>
            <a:r>
              <a:rPr lang="en-US" sz="5200" u="sng">
                <a:latin typeface="Times New Roman"/>
                <a:ea typeface="Times New Roman"/>
                <a:cs typeface="Times New Roman"/>
                <a:sym typeface="Times New Roman"/>
              </a:rPr>
              <a:t> :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200">
                <a:latin typeface="Times New Roman"/>
                <a:ea typeface="Times New Roman"/>
                <a:cs typeface="Times New Roman"/>
                <a:sym typeface="Times New Roman"/>
              </a:rPr>
              <a:t>Bluish discoloration of cervix and vagina 6 weeks caused by hormonal imbalance.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5200" u="sng">
                <a:latin typeface="Times New Roman"/>
                <a:ea typeface="Times New Roman"/>
                <a:cs typeface="Times New Roman"/>
                <a:sym typeface="Times New Roman"/>
              </a:rPr>
              <a:t>Goodell’s sign</a:t>
            </a:r>
            <a:r>
              <a:rPr lang="en-US" sz="5200" u="sng">
                <a:latin typeface="Times New Roman"/>
                <a:ea typeface="Times New Roman"/>
                <a:cs typeface="Times New Roman"/>
                <a:sym typeface="Times New Roman"/>
              </a:rPr>
              <a:t> :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200">
                <a:latin typeface="Times New Roman"/>
                <a:ea typeface="Times New Roman"/>
                <a:cs typeface="Times New Roman"/>
                <a:sym typeface="Times New Roman"/>
              </a:rPr>
              <a:t>Softening of the cervix : 4-6 weeks caused by hormonal imbalance.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5200" u="sng">
                <a:latin typeface="Times New Roman"/>
                <a:ea typeface="Times New Roman"/>
                <a:cs typeface="Times New Roman"/>
                <a:sym typeface="Times New Roman"/>
              </a:rPr>
              <a:t>Hegar’s sign</a:t>
            </a:r>
            <a:r>
              <a:rPr lang="en-US" sz="5200" u="sng">
                <a:latin typeface="Times New Roman"/>
                <a:ea typeface="Times New Roman"/>
                <a:cs typeface="Times New Roman"/>
                <a:sym typeface="Times New Roman"/>
              </a:rPr>
              <a:t> :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200">
                <a:latin typeface="Times New Roman"/>
                <a:ea typeface="Times New Roman"/>
                <a:cs typeface="Times New Roman"/>
                <a:sym typeface="Times New Roman"/>
              </a:rPr>
              <a:t>Softening of the isthmus of uterus  :   6-8 weeks caused by hormonal imbalance</a:t>
            </a:r>
            <a:r>
              <a:rPr lang="en-US" sz="5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Probable Signs of Pregnancy 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8"/>
          <p:cNvSpPr txBox="1"/>
          <p:nvPr>
            <p:ph idx="1" type="body"/>
          </p:nvPr>
        </p:nvSpPr>
        <p:spPr>
          <a:xfrm>
            <a:off x="0" y="1219201"/>
            <a:ext cx="12192000" cy="563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trimester:- </a:t>
            </a:r>
            <a:r>
              <a:rPr b="1" lang="en-US" sz="4400">
                <a:latin typeface="Times New Roman"/>
                <a:ea typeface="Times New Roman"/>
                <a:cs typeface="Times New Roman"/>
                <a:sym typeface="Times New Roman"/>
              </a:rPr>
              <a:t>Positive HCG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trimester: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❖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Enlarged abdomen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❖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Braxton hicks contractions : Presence of Myomas can cause false and painless contractions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data:image/jpeg;base64,/9j/4AAQSkZJRgABAQAAAQABAAD/2wCEAAkGBxQSEhEUEhQVFBIUGBgYGRQYFRcVFxQWHBkaFxUWFBUZHikgGBolHxcWITEhJikrMC4uGB8zODMtNyotLisBCgoKDg0OGxAQGywkICQtLCwsNCwuLCwsLSwsLCwsLCwsLCw3LCwsLCwsLCwuLC8tLCwsLSwsLCwsLCwsLCwsLP/AABEIAJEA8AMBEQACEQEDEQH/xAAbAAEAAgMBAQAAAAAAAAAAAAAABAUCAwYBB//EAEMQAAICAQMCAwIKBwYFBQAAAAECAAMRBBIhBTEGE0EiUSMyYXFygZGxwdEUFVWClKHCBzNCYnOyFiSSk/A0Q1JTg//EABoBAQADAQEBAAAAAAAAAAAAAAABAgMEBQb/xAA1EQACAgECAwUGBgICAwAAAAAAAQIRAyExBBJBBRNRYaEUQlNxgZEykrHB0fAi4VLxFSMz/9oADAMBAAIRAxEAPwD7ddaEVmY4VQST7gBkmTGLk0luyG6Vs02a6tavOZ1FW0NvJwNpGQZdYpufdpa7UQ5JLmexG03XtPYlli2rsq+OT7Oz1G4HkZmk+EzQkouLt7efyKrLBptPYz6Z1inUbhTYGK43LyCAexIPOD75GbhsuGudVZMMkZ/hZqfxFpRb5RuQWbtm05Htnsue2eZZcHncOdRdVf0KvNjT5W9S0nMaiAIAgCAIBA6p1qjTbfPsWvdnGc84xnsPlE3w8NlzX3cboznlhD8TokaLWJcgetgyHOCM+nB7zPJjljlyzVMtGSkrRnqL1rUs7BVHJYnAH1yIxlN8sVbJbSVs2SpJW9R69p6G2XWqjY3YOfi9s8DtxOjFwmbKuaEbRnPLCDqTon02q6qykMrDII5BB7EGYSi4unuXTTVozkEmnV6tKl3WMFXIXJ97HCj6yQJeGOU3UVZEpKKtmVN6uCVYMASpIOcMDhh84PEiUXHdBNPY2SpIgCAIAgCAIAgCAIBD6zUX096qMs1bgD3kqQBNeHko5Yyeya/UrNXFpHGr4dvVQERiq16Ozy2fK2W1NutTknDYAGe3b3T2HxmJu5PVuatLZSWj/upx9zPoukfutyy6lp79Slj/AKKKyj0OquU8y8VvvZHKkgD3c95zYZ4sMlHvLtSWl1G1Saun89DSalNN8tbfN0Suim99Vba9bJSawB5iVq4bdnaChJKAZ7+pmfEd1HBGEWnK+jdVW+vUtj53Ntql50RNL4ceyzVec9i0tqfMFQ2bbAAhVicFsZXtkdprPjYwhDu0nJRq9bW/0KRwOUpcz0u68dist6HqBUrYsLPfYblJa0tUDZ5OE8xfZG4cAjuM9p0LisLm1ppFcvTXS9aeungZ91NK/N3101rqV3XUtpqcXPY9i6RNjeatb0vuO8uoclifZGQWztnRwzx5MieNJJzd6WmulOunnRnk5ox/yfu+O3r/ACdAvSr/ADjbizI1dZU7zgUeSi2ezuxjduyMZ4nD7Ri7vk0/A7097mda/I6e7lzc3mvtRTHpmtZdURVYj20WDaHP995gK4drCWOM4b2eOMTr7/hVKCck0pLp0rwS0+WpioZHelWvX7lrq+k3LZYAlr6Xz0c1hyS6eUwbblskb9pIzz3nNDiMcoJ2lPlautnenTw2NJY5J7aX+38mnWVWeZpaV31/pdYSys3F7KVqYPu3ZzkoWXcPXHeWxyhyzyOnyO06pNtVX3p18yslK4xWlrXXajovF+ke3SXJWpZ2AwowM+0D68Tz+ByRx54ym6R0cRFyxtIpdd07Utri+bAm+oo6ruVagD5iEmwBcnIPsnO4H047MebAuF5dLp2n49Hs7r5r1MZQm8t/L7ff9il/UOpajVVGq1wa1ILnbY1gfOCBYy2NtzluM8Tt9rwLLCaklq9tVVfJNK+mpj3M3CUWun966/Mt6dDeutSyuu3yiy5Fhx5dfl4O1xYcjP8AgZe/M5JZcT4ZxlJXXTq76qvVPY1UZrKmk68/l8/Qldd6NqLdTa9Nj0/8uFVxt2u+9jscEE4we4x37zLhuJw48MY5Epf5W1roq3RfLjnKbcXWhU6rpOpJoFaWUoKalrVQLDp7A3wmfhVHuOTuyBj5+qHEYEpOTUnzNvpzKtOj/amZSxztVaVKvJ/c36fpmpF+qCrYVsTUDe52lS390AyuRYMnjgFQJSWfA8ULatOOi8t9Kteertlownzv6/666+Xga30GqtUZqtAFeiXDsvL125uONx9BnPrLLNgg9JLfJt4NadCrhkl0fu+j1Iuo6FctbIlV4K36hsD267FdiaSR5gbOMYYdiSTNY8VjlNSlKOsY+TVLXo1v069CJYpJUk938vLqfQOm7/Kq8wbbNi7lyWw2ORuPJ+eeDl5e8fK7V6HdC+VWSZmWEAQBAEAQBAEAQBAEAQBAEAQDTdpUcqXRWZexKglfmJ7S8ckoqk2rIcU90bpQkQBANfkru37V34xuwN2PdnviW5pVy3oRSuzZKkiAIAgCAIAgCAIAgCAIAgCAIAgCAIAgCAIAgCAIAgFL1DxXpKLfKtvVHGN2c7U3fF8x8bUz6ZIllFsi0XUqSYu4UEkgADJJOAAO5J9BAMNNqFsRXRgyOAVYdmB5BHyQDX1HX10VtbcwStfjMc4HOPSSlYIHibVtXUNlnklnCm3bv2DkkhT3PGPrhastGLk6RS1dVA79SY//AIVj+mTyS8DX2fJ4HR9F1JspRi284wWxjcQcE4ldtzKUXF0yp1ml8260vqraQpCqiWrWAMAliDyScxqFF+BOpswawl5s9rkFkYlcHPbmRqHFroWyySp7AEAQCj654iGmdVZCwZc5BHHOOcy0YuRtiwvJdEBPGyMQoqfLEAZK9ycDMs8bNXwkkrs6oGZnIewBAEA8JgGum3cqnGMjOPdAMt/OPkzAM4AgCAIAgHLp4zT9JOnNb8uEVxggknGSvcD5eZ1S4SaxrJ0OGHaGKWZ4db/U6icp3HDtpdXp31tVWkTUDVX+atzsnlAMEBGoQsHO3aQAoOQB2mmjrUrqRr+kar9LZhXZ5v6XXYuqFgFS6Qbd9RTdxlQ67NpySG+ULVCtSFR4W1R8vclmX/WK2k25BR2zpQ3t9vcB25ziTzL9CKZ50LwvqCK/g7aDVoQle+3CrqwWyxRXOfeCQRgw5ImiNd4d1T6bUJVp7qg2lqR6rLVY36kOC1ik2EZADZckbsj3SeZXuQ06O28cVM1ChVLHeOACT2PoJnjas6+GaU9Thf1dd/8ATb/23/Kb8y8T0O8h4r7n0LwjWV0tYYFT7XBBB+MfQznyfiPN4hp5HRxfi8f83b9X3Cb4/wAJ3cM//Wj3wcB+l1/M3+0yMn4RxP8A82fTBOdHlnskCAIBxfjXQWW3J5aM+E5x6cnE0xySWp28LkjFNNlHpOiagWVk0uAHUk4HA3DPrNHNVudEs2Plep9PE5keUeyQIAgHjSARtA2a6z/lEkG3/F9QkMG2SBAEAQCF1fWrTUzswUdsnnBPA4HeXxwc5KKMs2WOKDnJ0kcX4N0vnag3HB2/CHBDBScpUoJ9pSB5mQfQLPQ42fLFY1/f2PJ7Kxc7lnlu/r/s+gzzD2xAML3KqxCliASFGAWIHCgnjJ7cwDmeneMg7Xi7T2aauhtltttlGxLNquqezYSSQ64wD3lnHwZFllf4o0aLW76qlUsBKMbFAYA4Yg57AkAn09ZHKxZ703xDRfqNRp62Bt0+3eMj174HfA4BPvMlxaVizLr2uWha7HzgOO3J7GVjHm0NMeNzdIrB40o91n2D85fumb+yT8i96ZqRZVW65wwyM95m1Whzzi4umVWrop8yw2VK7E9yAeMDiXV+JrDnrRmegoo8xTXSqMM+0AAe0O61Ynz1qy8EqYCAIAgEXZ8Kx/yAfzMgGdo9n7PvigbhJB7AEAQDxpAI2gGK6x/lEUDaD7X1D7zFA2yQIAgCAcF/aV1HmugHt7bfco+8z1ezMWrm/kj57t3iKUcS+b/YuvAfT/K0iMRhrfhD8x+KP+kCcXFZe8yt/Q9XgMHc8PGPXd/NnRznOwQBAOO6p4PexdVtsUNbrK9Ug9tR7FdSbGKkEE+WTuHbIPpLRlRDVlVrv7PrmqrFT012gXbnB1GVe2zzNwZrG8xRzlHGCeeJdTRFHT9F6LZRqdTYWR67xWScFXDogQ8D2cHvKN2iUjZ4r0LX1JWuNxcYz27HvIhKmbYcihK2cx/wXqP/AJV/afymveI7Pa4eZ2nRNMaqKkbG5VwcdvqmMnbs4cklKTaIl+kZ3sK44OOT8gllJUaRyJKjPR6NkcE4xz6w5Iic01SLaVMRAEAQCID8M30F+9pAN1vYxYNgkg9gCAIB40gEbp5zXWf8okg3f4vqgGyAIAgHjNgEnsIB8t6jpP03WMBnDuqEg54wS/BwVwqsOx5E9jvHg4dLq0fNrAuL41y6Jr0PqSqAABwB6e6eOfSHsAQBAEAQBAImvOPLPub+kyrBqXWn3SAS9OcqJIIRtKtZgd2/AQwZ13kkZ98igT5ZASQIAgFfqWIsO3vsH3mVYMfMfHI4kUCxBlkD2SBAEA8aQCq097BEAHGBK0CXprSWOe+PxgEuXAgCAc9446maNMdpw9h2j3j1Yj6p18Fi7zKr2Wp5/afE9xgbW70RR/2cadrGtuc5CZRCQM73w1xz3PZBz8s27RkudRXT+o5+xoy7lzl1br9/U72ecewIAgCAIAgCARdaOavp/wBJkA2hR7hIQMNF8QQDXpyA1ufV8fyEPQGVpBKYxw3P2dpIJKyQewBAEAhO4W12JwBWOfdy0q9FYMtRaCGUEbsA4+QngwCSssDKAIAgHjdpAIegYeVWDjO0H8zI60DYCC+RjG30+eTuCQJIPYAgHzD+0bqG68J/hqX7SeTj+Qnt9nwUMTm+v6I+W7ZySy544o9P1Z3fhjp36PpqqyMMBl/pty38zj6p4+SbnJyfU+lxYligoR2SotJQ0EAQBAEAQBAI2qPtVfS/pMgFVpLVJ02HBy9pHPxu+ce/GZnHYFtoT7C/NL9AV+scAruyM3qBweTge6Vl0A0NgJbB/wDfYe7kDmStwW4lwewBAEMFV1c4W87Sw8sDCjJJyeAPfKS2BqL/AAl3BGK6xkjA79gfUiRQLhZoDKAIAgGLesgFH5qgoDkMNOxIwe3GZT3gS+lEba8dvKX7OccSYgshLg9gGNjYBMA5zWadbraK2UNl/MORyErwc59MsUH1ma8ziqTMu7jKSk0tDpZkamrUqxRwjbXKkK2M7WxwceuD6S0GlJOStEO60OV/U3Vf2in8NX+U9P2ngPgv8zOTuuI+J6Ifqbqv7RT+Gr/KPaeA+C/zMd1xHxPRD9TdV/aKfw1f5R7TwHwX+ZjuuI+J6Ifqbqv7RT+Gr/KPaeA+C/zMd1xHxPRD9TdV/aKfw1f5R7TwHwX+ZjuuI+J6Ifqbqv7RT+Gr/KPaeA+C/wAzHdcR8T0R0q5RE81gWVQGfhQWxy2PTJzPKm1zNxWh1q61Iv6RSNuDV7OccqNue+PdmZKRJJ6Wc1J80uCNrOrUUnbZaiEc4ZgD/OQ2wRqesU22VrVZW53EkKwJHB54kRbBeCaA9gCAIBW9S6rXQRvJ55wqM5x+6DKO+gKu7xJTYNiFyzEAA1Wj1HqVxKpsHSLNQZQBAEAxccSGCov6/plJDXVAjjBZfslHJgy6Z1Cu6xjU6uqoBlTnHJ44kxdgthLg9gEPqFuBj/z/AM7yYrUhshdBq3PdceckVJ8ioTux87l/nwJMmI7FzKkiAIAgCAIAgCAVfXKwwqVgGBsGQRkH2W7iVBUjoVOR8DV/21/KVoF/01cVVj3KJcFY9Qay7gfH9wP+ESGDPTaXa9ZwB7R5wB6HiEC6EsD2AIAgFPq1zef9Nf8Ac0qDXbpzgnJxx94kAuxLg9gCAIBi8gHO6PTBqq+Byo9BKsE/plG127D2R2GPUyUC0EsD2Acf4g1r7maonfnagPZnyFXvxjJX+c6IRqNtHPKXNKkdR0/SCmquteQigZ9T7yflJ5+uc50EiAIAgCAIAgCAIBC6iuTV9P8ApaVBlWORAMtAPg0+aAR6V9q76f8ASIBsYc1/S/AwCbLAQBAEAr7B8M3+mv8AuaVBlePYb6vvEAmiWB7AEAQDFpAK3p6/BV/REgEmofCfuD7zJQJckGjW3bEZvcPt+QSUrdEN0rOf0lAt1SAfFpDWN7txO2se/v5p/dE1nJ8tGWOKvmOnmJsIAgCAIAgCAIAgETXLk1/T/AyAbFHMgGOgPwafNJBrpX2rfpfgJAFp5r+l+BgEwSwPYAgCAQ2X4U/QH3mVBjqjhG+r7xAJiywMoAgCAeNIBB0S4rT6IkA2Vn4T90feZKBLkgqetljsChWwclSxXJHI57fbxNcVXqY5ualyqzV4Sp+B805zcd+W+Ns7V7sfJz+8ZXI7ky+NVFIu5QuIAgCAIAgCAIAgEfVd6/pfgZAPCZAMemf3afNJArYZs+l+AkA03n2q/p/gYBYCWB7AEAQCIzjzGHrsH2ZMqwadcfYb5vxEAnJ2EmwZyQIAgHjSAQ9Kw8tMe4SAY1H4X9z8TAJwlgV/V9A1tbKpwX9ktnkKeHx8uCcSU6Iasn1oFAVRgAAADsAOABIJMoAgCAIAgCAIAgCAVfXku2BqFD2IwYKTgNwRgn07yGrBRDU9Uz/6ajH+qfyleVltDpemVMtSBwA+BkDkA+vMskQyl6rodb5jnTPSqNyd4LENgDjHpxIcQjzpeh13mKdTZS1anOEUg5xgd5HKTodMssip7JAgCAUXXOlXWMrUX+S2MMdobcO4GDx3JlWrBXUeHNYCN+uZ0yMr5aDIznGQI5UWtHVqJKKmWZIPYAgGLiAcg3TupL7NVmnFa8LuVmbb6bj75TlJLPoWj1Sszap62OAF8tSMdyc5iqJdF6JcqewBAEAQBAEAQBAEAQBAOO6X4jud68sjqXcOi0upqRd3ttaSVPxRxj1nsZ+CxRi6TTpU7WrdaVuevm4LFGLpNOlWq1brStyc3i5FTe9Nyg1m1MhM2ICASMMdvcH2scGYLs2blyxknrT30f21+hguzpOXLGSetPfR/bX6GT+ISVpZEPtm0bPYfdsXcNrq+AD7+ZC4JJyjJ7Vrqqt+DVkLg0nKMntWuqq34UR9J4nO2uy1CFahbWUAezusCF9274oBzjGcfZL5Oz1zOMH7zS+iuttzTJwK5nCD95pfa623JOs8VVIPiOxLWqBlF3CrixgWYDGeAO5Mzx9nTn1WyfX3tlovv4GUOz5ze62T6+9stPXwLrR6lba0sQ5R1DA/IRkTjyY3jk4S3WhyZIPHJwlujdKFDmfFfiCzSXaQKoalxa13GWVE8v2l59N5JHOcT0eC4SGfHO3UlSj4W709Dmz5njlGlprfyI9fjRUr3WDzGazU7dhRR5NVhUNl2AJI24APJmj7NcpVHTSN3e8ldaL/AKI9qSVvXf7Imf8AF1ZI2V2PVvprNo2bRZbtKggtuwA6knHrMf8Ax80v8pJOm61uo3fl0Zb2hXonWiv5mnV+Lwp1CLU/mVVvYoJTDBDg5wxKehwecS8Ozm+STkqbS66X9Nf5Ky4mrVapWe6DxMS+LVYArpcjao8trhZgs285UlAO3GR35xGTgUo3B/8AP68tdK8/qTHPr/l5fS7PNV42pRK32WEOjW4yikVK23fhmGSe4Uc8HtJh2ZklJxtaNLrv4bdOr2IfFxSTp6q/odLVYGVWU5VgCD7weQZ50k4umdKdq0ZyCTnNb4oFWquoap32jT7BXgu73fpB24YgAAafvn1gGOl8a6axEZRb7a1sqlQGZbFd1IBbHAqszzwVPyZgFdqfHyeT5yVsqhdQXFgUuhpRbMYRyrZDjs0Cix0/isWa2vTV1P5bfpINzYCs9BRWFWCSQGZgdwHbjMkHSwBAEAQBAEAQBAEAQBAIui6elVflqMp7XB5zuJJz9pmuTNLJPne/8GuTNKc+d7/wV9HhqpRgNbwuxD5hzUmc7az3HIH2ATolx2ST1S3t6bvzN5cbkk9lvb03fmZ6bw7SmD7RYM7kk/GZ1CMSAMdgBxKz43JLw2S+id/qRPjMkvsl9E7/AFGm8O0ou32mHlGn2jn4MnOO3p74nxuSTvRa82niJ8ZklLm0WvNp4i3w9UUqUF08oMqsrYba2N4J9c4HPfMLjcilKTp81NprTTb7ELjMilJunertaabFrUm0BRnAAHJyePeT3M5ZO3ZzN27MpBBD1XTa7LK7HGWrWxQP8JWzaHDD1+KJrDNOEHCPVp/a6/Uq4Ju3/bKqvwfp1rrSs2VivzArK5DbbCC67vdwPlE6n2jllJylTut1pa2ZiuGgkkrVX6kTX+GLH1AZCi1ebTaT5lm4mog81Y2sx2gbi3b04muPjYRxVK3KpLZe957peVFJYJOdra09308ibR4SoTdg2EFLEwX4CWHLqOPfznvMZdoZZeG6e3VbGi4eC9V9zYnhinZajF281K62Yt7W2vd5ZUgcEbjz80q+Oyc0ZKlTbX13J7iNNPr+xnrPDtVnl4L1mtPLBrcoTXwdhI9OByMHvK4+MyRvZ271V6+JMsMXXTpp4FuBOU1PYBAs6PS1vnFAbcod+WzmsWCvjOOBbZ/1fNAIw8L6Tai+Qu2upqVBLHFT/GTk8g/LyMn3wDWPCOj8s1+TlGDggvYc+YoSzJLZ5VVH1QCTR4f06XnULUBcd3tZbgvjeQudoLYBOByRkwCzgCAIAgCAIAgCAIAgCAIAgCAIAgCAIAgCAIAgCAIAgCAIAgCAIB//2Q==" id="192" name="Google Shape;192;p18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EUEhQVFBIUGBgYGRQYFRcVFxQWHBkaFxUWFBUZHikgGBolHxcWITEhJikrMC4uGB8zODMtNyotLisBCgoKDg0OGxAQGywkICQtLCwsNCwuLCwsLSwsLCwsLCwsLCw3LCwsLCwsLCwuLC8tLCwsLSwsLCwsLCwsLCwsLP/AABEIAJEA8AMBEQACEQEDEQH/xAAbAAEAAgMBAQAAAAAAAAAAAAAABAUCAwYBB//EAEMQAAICAQMCAwIKBwYFBQAAAAECAAMRBBIhBTEGE0EiUSMyYXFygZGxwdEUFVWClKHCBzNCYnOyFiSSk/A0Q1JTg//EABoBAQADAQEBAAAAAAAAAAAAAAABAgMEBQb/xAA1EQACAgECAwUGBgICAwAAAAAAAQIRAyExBBJBBRNRYaEUQlNxgZEykrHB0fAi4VLxFSMz/9oADAMBAAIRAxEAPwD7ddaEVmY4VQST7gBkmTGLk0luyG6Vs02a6tavOZ1FW0NvJwNpGQZdYpufdpa7UQ5JLmexG03XtPYlli2rsq+OT7Oz1G4HkZmk+EzQkouLt7efyKrLBptPYz6Z1inUbhTYGK43LyCAexIPOD75GbhsuGudVZMMkZ/hZqfxFpRb5RuQWbtm05Htnsue2eZZcHncOdRdVf0KvNjT5W9S0nMaiAIAgCAIBA6p1qjTbfPsWvdnGc84xnsPlE3w8NlzX3cboznlhD8TokaLWJcgetgyHOCM+nB7zPJjljlyzVMtGSkrRnqL1rUs7BVHJYnAH1yIxlN8sVbJbSVs2SpJW9R69p6G2XWqjY3YOfi9s8DtxOjFwmbKuaEbRnPLCDqTon02q6qykMrDII5BB7EGYSi4unuXTTVozkEmnV6tKl3WMFXIXJ97HCj6yQJeGOU3UVZEpKKtmVN6uCVYMASpIOcMDhh84PEiUXHdBNPY2SpIgCAIAgCAIAgCAIBD6zUX096qMs1bgD3kqQBNeHko5Yyeya/UrNXFpHGr4dvVQERiq16Ozy2fK2W1NutTknDYAGe3b3T2HxmJu5PVuatLZSWj/upx9zPoukfutyy6lp79Slj/AKKKyj0OquU8y8VvvZHKkgD3c95zYZ4sMlHvLtSWl1G1Saun89DSalNN8tbfN0Suim99Vba9bJSawB5iVq4bdnaChJKAZ7+pmfEd1HBGEWnK+jdVW+vUtj53Ntql50RNL4ceyzVec9i0tqfMFQ2bbAAhVicFsZXtkdprPjYwhDu0nJRq9bW/0KRwOUpcz0u68dist6HqBUrYsLPfYblJa0tUDZ5OE8xfZG4cAjuM9p0LisLm1ppFcvTXS9aeungZ91NK/N3101rqV3XUtpqcXPY9i6RNjeatb0vuO8uoclifZGQWztnRwzx5MieNJJzd6WmulOunnRnk5ox/yfu+O3r/ACdAvSr/ADjbizI1dZU7zgUeSi2ezuxjduyMZ4nD7Ri7vk0/A7097mda/I6e7lzc3mvtRTHpmtZdURVYj20WDaHP995gK4drCWOM4b2eOMTr7/hVKCck0pLp0rwS0+WpioZHelWvX7lrq+k3LZYAlr6Xz0c1hyS6eUwbblskb9pIzz3nNDiMcoJ2lPlautnenTw2NJY5J7aX+38mnWVWeZpaV31/pdYSys3F7KVqYPu3ZzkoWXcPXHeWxyhyzyOnyO06pNtVX3p18yslK4xWlrXXajovF+ke3SXJWpZ2AwowM+0D68Tz+ByRx54ym6R0cRFyxtIpdd07Utri+bAm+oo6ruVagD5iEmwBcnIPsnO4H047MebAuF5dLp2n49Hs7r5r1MZQm8t/L7ff9il/UOpajVVGq1wa1ILnbY1gfOCBYy2NtzluM8Tt9rwLLCaklq9tVVfJNK+mpj3M3CUWun966/Mt6dDeutSyuu3yiy5Fhx5dfl4O1xYcjP8AgZe/M5JZcT4ZxlJXXTq76qvVPY1UZrKmk68/l8/Qldd6NqLdTa9Nj0/8uFVxt2u+9jscEE4we4x37zLhuJw48MY5Epf5W1roq3RfLjnKbcXWhU6rpOpJoFaWUoKalrVQLDp7A3wmfhVHuOTuyBj5+qHEYEpOTUnzNvpzKtOj/amZSxztVaVKvJ/c36fpmpF+qCrYVsTUDe52lS390AyuRYMnjgFQJSWfA8ULatOOi8t9Kteertlownzv6/666+Xga30GqtUZqtAFeiXDsvL125uONx9BnPrLLNgg9JLfJt4NadCrhkl0fu+j1Iuo6FctbIlV4K36hsD267FdiaSR5gbOMYYdiSTNY8VjlNSlKOsY+TVLXo1v069CJYpJUk938vLqfQOm7/Kq8wbbNi7lyWw2ORuPJ+eeDl5e8fK7V6HdC+VWSZmWEAQBAEAQBAEAQBAEAQBAEAQDTdpUcqXRWZexKglfmJ7S8ckoqk2rIcU90bpQkQBANfkru37V34xuwN2PdnviW5pVy3oRSuzZKkiAIAgCAIAgCAIAgCAIAgCAIAgCAIAgCAIAgCAIAgFL1DxXpKLfKtvVHGN2c7U3fF8x8bUz6ZIllFsi0XUqSYu4UEkgADJJOAAO5J9BAMNNqFsRXRgyOAVYdmB5BHyQDX1HX10VtbcwStfjMc4HOPSSlYIHibVtXUNlnklnCm3bv2DkkhT3PGPrhastGLk6RS1dVA79SY//AIVj+mTyS8DX2fJ4HR9F1JspRi284wWxjcQcE4ldtzKUXF0yp1ml8260vqraQpCqiWrWAMAliDyScxqFF+BOpswawl5s9rkFkYlcHPbmRqHFroWyySp7AEAQCj654iGmdVZCwZc5BHHOOcy0YuRtiwvJdEBPGyMQoqfLEAZK9ycDMs8bNXwkkrs6oGZnIewBAEA8JgGum3cqnGMjOPdAMt/OPkzAM4AgCAIAgHLp4zT9JOnNb8uEVxggknGSvcD5eZ1S4SaxrJ0OGHaGKWZ4db/U6icp3HDtpdXp31tVWkTUDVX+atzsnlAMEBGoQsHO3aQAoOQB2mmjrUrqRr+kar9LZhXZ5v6XXYuqFgFS6Qbd9RTdxlQ67NpySG+ULVCtSFR4W1R8vclmX/WK2k25BR2zpQ3t9vcB25ziTzL9CKZ50LwvqCK/g7aDVoQle+3CrqwWyxRXOfeCQRgw5ImiNd4d1T6bUJVp7qg2lqR6rLVY36kOC1ik2EZADZckbsj3SeZXuQ06O28cVM1ChVLHeOACT2PoJnjas6+GaU9Thf1dd/8ATb/23/Kb8y8T0O8h4r7n0LwjWV0tYYFT7XBBB+MfQznyfiPN4hp5HRxfi8f83b9X3Cb4/wAJ3cM//Wj3wcB+l1/M3+0yMn4RxP8A82fTBOdHlnskCAIBxfjXQWW3J5aM+E5x6cnE0xySWp28LkjFNNlHpOiagWVk0uAHUk4HA3DPrNHNVudEs2Plep9PE5keUeyQIAgHjSARtA2a6z/lEkG3/F9QkMG2SBAEAQCF1fWrTUzswUdsnnBPA4HeXxwc5KKMs2WOKDnJ0kcX4N0vnag3HB2/CHBDBScpUoJ9pSB5mQfQLPQ42fLFY1/f2PJ7Kxc7lnlu/r/s+gzzD2xAML3KqxCliASFGAWIHCgnjJ7cwDmeneMg7Xi7T2aauhtltttlGxLNquqezYSSQ64wD3lnHwZFllf4o0aLW76qlUsBKMbFAYA4Yg57AkAn09ZHKxZ703xDRfqNRp62Bt0+3eMj174HfA4BPvMlxaVizLr2uWha7HzgOO3J7GVjHm0NMeNzdIrB40o91n2D85fumb+yT8i96ZqRZVW65wwyM95m1Whzzi4umVWrop8yw2VK7E9yAeMDiXV+JrDnrRmegoo8xTXSqMM+0AAe0O61Ynz1qy8EqYCAIAgEXZ8Kx/yAfzMgGdo9n7PvigbhJB7AEAQDxpAI2gGK6x/lEUDaD7X1D7zFA2yQIAgCAcF/aV1HmugHt7bfco+8z1ezMWrm/kj57t3iKUcS+b/YuvAfT/K0iMRhrfhD8x+KP+kCcXFZe8yt/Q9XgMHc8PGPXd/NnRznOwQBAOO6p4PexdVtsUNbrK9Ug9tR7FdSbGKkEE+WTuHbIPpLRlRDVlVrv7PrmqrFT012gXbnB1GVe2zzNwZrG8xRzlHGCeeJdTRFHT9F6LZRqdTYWR67xWScFXDogQ8D2cHvKN2iUjZ4r0LX1JWuNxcYz27HvIhKmbYcihK2cx/wXqP/AJV/afymveI7Pa4eZ2nRNMaqKkbG5VwcdvqmMnbs4cklKTaIl+kZ3sK44OOT8gllJUaRyJKjPR6NkcE4xz6w5Iic01SLaVMRAEAQCID8M30F+9pAN1vYxYNgkg9gCAIB40gEbp5zXWf8okg3f4vqgGyAIAgHjNgEnsIB8t6jpP03WMBnDuqEg54wS/BwVwqsOx5E9jvHg4dLq0fNrAuL41y6Jr0PqSqAABwB6e6eOfSHsAQBAEAQBAImvOPLPub+kyrBqXWn3SAS9OcqJIIRtKtZgd2/AQwZ13kkZ98igT5ZASQIAgFfqWIsO3vsH3mVYMfMfHI4kUCxBlkD2SBAEA8aQCq097BEAHGBK0CXprSWOe+PxgEuXAgCAc9446maNMdpw9h2j3j1Yj6p18Fi7zKr2Wp5/afE9xgbW70RR/2cadrGtuc5CZRCQM73w1xz3PZBz8s27RkudRXT+o5+xoy7lzl1br9/U72ecewIAgCAIAgCARdaOavp/wBJkA2hR7hIQMNF8QQDXpyA1ufV8fyEPQGVpBKYxw3P2dpIJKyQewBAEAhO4W12JwBWOfdy0q9FYMtRaCGUEbsA4+QngwCSssDKAIAgHjdpAIegYeVWDjO0H8zI60DYCC+RjG30+eTuCQJIPYAgHzD+0bqG68J/hqX7SeTj+Qnt9nwUMTm+v6I+W7ZySy544o9P1Z3fhjp36PpqqyMMBl/pty38zj6p4+SbnJyfU+lxYligoR2SotJQ0EAQBAEAQBAI2qPtVfS/pMgFVpLVJ02HBy9pHPxu+ce/GZnHYFtoT7C/NL9AV+scAruyM3qBweTge6Vl0A0NgJbB/wDfYe7kDmStwW4lwewBAEMFV1c4W87Sw8sDCjJJyeAPfKS2BqL/AAl3BGK6xkjA79gfUiRQLhZoDKAIAgGLesgFH5qgoDkMNOxIwe3GZT3gS+lEba8dvKX7OccSYgshLg9gGNjYBMA5zWadbraK2UNl/MORyErwc59MsUH1ma8ziqTMu7jKSk0tDpZkamrUqxRwjbXKkK2M7WxwceuD6S0GlJOStEO60OV/U3Vf2in8NX+U9P2ngPgv8zOTuuI+J6Ifqbqv7RT+Gr/KPaeA+C/zMd1xHxPRD9TdV/aKfw1f5R7TwHwX+ZjuuI+J6Ifqbqv7RT+Gr/KPaeA+C/zMd1xHxPRD9TdV/aKfw1f5R7TwHwX+ZjuuI+J6Ifqbqv7RT+Gr/KPaeA+C/wAzHdcR8T0R0q5RE81gWVQGfhQWxy2PTJzPKm1zNxWh1q61Iv6RSNuDV7OccqNue+PdmZKRJJ6Wc1J80uCNrOrUUnbZaiEc4ZgD/OQ2wRqesU22VrVZW53EkKwJHB54kRbBeCaA9gCAIBW9S6rXQRvJ55wqM5x+6DKO+gKu7xJTYNiFyzEAA1Wj1HqVxKpsHSLNQZQBAEAxccSGCov6/plJDXVAjjBZfslHJgy6Z1Cu6xjU6uqoBlTnHJ44kxdgthLg9gEPqFuBj/z/AM7yYrUhshdBq3PdceckVJ8ioTux87l/nwJMmI7FzKkiAIAgCAIAgCAVfXKwwqVgGBsGQRkH2W7iVBUjoVOR8DV/21/KVoF/01cVVj3KJcFY9Qay7gfH9wP+ESGDPTaXa9ZwB7R5wB6HiEC6EsD2AIAgFPq1zef9Nf8Ac0qDXbpzgnJxx94kAuxLg9gCAIBi8gHO6PTBqq+Byo9BKsE/plG127D2R2GPUyUC0EsD2Acf4g1r7maonfnagPZnyFXvxjJX+c6IRqNtHPKXNKkdR0/SCmquteQigZ9T7yflJ5+uc50EiAIAgCAIAgCAIBC6iuTV9P8ApaVBlWORAMtAPg0+aAR6V9q76f8ASIBsYc1/S/AwCbLAQBAEAr7B8M3+mv8AuaVBlePYb6vvEAmiWB7AEAQDFpAK3p6/BV/REgEmofCfuD7zJQJckGjW3bEZvcPt+QSUrdEN0rOf0lAt1SAfFpDWN7txO2se/v5p/dE1nJ8tGWOKvmOnmJsIAgCAIAgCAIAgETXLk1/T/AyAbFHMgGOgPwafNJBrpX2rfpfgJAFp5r+l+BgEwSwPYAgCAQ2X4U/QH3mVBjqjhG+r7xAJiywMoAgCAeNIBB0S4rT6IkA2Vn4T90feZKBLkgqetljsChWwclSxXJHI57fbxNcVXqY5ualyqzV4Sp+B805zcd+W+Ns7V7sfJz+8ZXI7ky+NVFIu5QuIAgCAIAgCAIAgEfVd6/pfgZAPCZAMemf3afNJArYZs+l+AkA03n2q/p/gYBYCWB7AEAQCIzjzGHrsH2ZMqwadcfYb5vxEAnJ2EmwZyQIAgHjSAQ9Kw8tMe4SAY1H4X9z8TAJwlgV/V9A1tbKpwX9ktnkKeHx8uCcSU6Iasn1oFAVRgAAADsAOABIJMoAgCAIAgCAIAgCAVfXku2BqFD2IwYKTgNwRgn07yGrBRDU9Uz/6ajH+qfyleVltDpemVMtSBwA+BkDkA+vMskQyl6rodb5jnTPSqNyd4LENgDjHpxIcQjzpeh13mKdTZS1anOEUg5xgd5HKTodMssip7JAgCAUXXOlXWMrUX+S2MMdobcO4GDx3JlWrBXUeHNYCN+uZ0yMr5aDIznGQI5UWtHVqJKKmWZIPYAgGLiAcg3TupL7NVmnFa8LuVmbb6bj75TlJLPoWj1Sszap62OAF8tSMdyc5iqJdF6JcqewBAEAQBAEAQBAEAQBAOO6X4jud68sjqXcOi0upqRd3ttaSVPxRxj1nsZ+CxRi6TTpU7WrdaVuevm4LFGLpNOlWq1brStyc3i5FTe9Nyg1m1MhM2ICASMMdvcH2scGYLs2blyxknrT30f21+hguzpOXLGSetPfR/bX6GT+ISVpZEPtm0bPYfdsXcNrq+AD7+ZC4JJyjJ7Vrqqt+DVkLg0nKMntWuqq34UR9J4nO2uy1CFahbWUAezusCF9274oBzjGcfZL5Oz1zOMH7zS+iuttzTJwK5nCD95pfa623JOs8VVIPiOxLWqBlF3CrixgWYDGeAO5Mzx9nTn1WyfX3tlovv4GUOz5ze62T6+9stPXwLrR6lba0sQ5R1DA/IRkTjyY3jk4S3WhyZIPHJwlujdKFDmfFfiCzSXaQKoalxa13GWVE8v2l59N5JHOcT0eC4SGfHO3UlSj4W709Dmz5njlGlprfyI9fjRUr3WDzGazU7dhRR5NVhUNl2AJI24APJmj7NcpVHTSN3e8ldaL/AKI9qSVvXf7Imf8AF1ZI2V2PVvprNo2bRZbtKggtuwA6knHrMf8Ax80v8pJOm61uo3fl0Zb2hXonWiv5mnV+Lwp1CLU/mVVvYoJTDBDg5wxKehwecS8Ozm+STkqbS66X9Nf5Ky4mrVapWe6DxMS+LVYArpcjao8trhZgs285UlAO3GR35xGTgUo3B/8AP68tdK8/qTHPr/l5fS7PNV42pRK32WEOjW4yikVK23fhmGSe4Uc8HtJh2ZklJxtaNLrv4bdOr2IfFxSTp6q/odLVYGVWU5VgCD7weQZ50k4umdKdq0ZyCTnNb4oFWquoap32jT7BXgu73fpB24YgAAafvn1gGOl8a6axEZRb7a1sqlQGZbFd1IBbHAqszzwVPyZgFdqfHyeT5yVsqhdQXFgUuhpRbMYRyrZDjs0Cix0/isWa2vTV1P5bfpINzYCs9BRWFWCSQGZgdwHbjMkHSwBAEAQBAEAQBAEAQBAIui6elVflqMp7XB5zuJJz9pmuTNLJPne/8GuTNKc+d7/wV9HhqpRgNbwuxD5hzUmc7az3HIH2ATolx2ST1S3t6bvzN5cbkk9lvb03fmZ6bw7SmD7RYM7kk/GZ1CMSAMdgBxKz43JLw2S+id/qRPjMkvsl9E7/AFGm8O0ou32mHlGn2jn4MnOO3p74nxuSTvRa82niJ8ZklLm0WvNp4i3w9UUqUF08oMqsrYba2N4J9c4HPfMLjcilKTp81NprTTb7ELjMilJunertaabFrUm0BRnAAHJyePeT3M5ZO3ZzN27MpBBD1XTa7LK7HGWrWxQP8JWzaHDD1+KJrDNOEHCPVp/a6/Uq4Ju3/bKqvwfp1rrSs2VivzArK5DbbCC67vdwPlE6n2jllJylTut1pa2ZiuGgkkrVX6kTX+GLH1AZCi1ebTaT5lm4mog81Y2sx2gbi3b04muPjYRxVK3KpLZe957peVFJYJOdra09308ibR4SoTdg2EFLEwX4CWHLqOPfznvMZdoZZeG6e3VbGi4eC9V9zYnhinZajF281K62Yt7W2vd5ZUgcEbjz80q+Oyc0ZKlTbX13J7iNNPr+xnrPDtVnl4L1mtPLBrcoTXwdhI9OByMHvK4+MyRvZ271V6+JMsMXXTpp4FuBOU1PYBAs6PS1vnFAbcod+WzmsWCvjOOBbZ/1fNAIw8L6Tai+Qu2upqVBLHFT/GTk8g/LyMn3wDWPCOj8s1+TlGDggvYc+YoSzJLZ5VVH1QCTR4f06XnULUBcd3tZbgvjeQudoLYBOByRkwCzgCAIAgCAIAgCAIAgCAIAgCAIAgCAIAgCAIAgCAIAgCAIAgCAIB//2Q==" id="193" name="Google Shape;193;p18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hEUEhQVFBIUGBgYGRQYFRcVFxQWHBkaFxUWFBUZHikgGBolHxcWITEhJikrMC4uGB8zODMtNyotLisBCgoKDg0OGxAQGywkICQtLCwsNCwuLCwsLSwsLCwsLCwsLCw3LCwsLCwsLCwuLC8tLCwsLSwsLCwsLCwsLCwsLP/AABEIAJEA8AMBEQACEQEDEQH/xAAbAAEAAgMBAQAAAAAAAAAAAAAABAUCAwYBB//EAEMQAAICAQMCAwIKBwYFBQAAAAECAAMRBBIhBTEGE0EiUSMyYXFygZGxwdEUFVWClKHCBzNCYnOyFiSSk/A0Q1JTg//EABoBAQADAQEBAAAAAAAAAAAAAAABAgMEBQb/xAA1EQACAgECAwUGBgICAwAAAAAAAQIRAyExBBJBBRNRYaEUQlNxgZEykrHB0fAi4VLxFSMz/9oADAMBAAIRAxEAPwD7ddaEVmY4VQST7gBkmTGLk0luyG6Vs02a6tavOZ1FW0NvJwNpGQZdYpufdpa7UQ5JLmexG03XtPYlli2rsq+OT7Oz1G4HkZmk+EzQkouLt7efyKrLBptPYz6Z1inUbhTYGK43LyCAexIPOD75GbhsuGudVZMMkZ/hZqfxFpRb5RuQWbtm05Htnsue2eZZcHncOdRdVf0KvNjT5W9S0nMaiAIAgCAIBA6p1qjTbfPsWvdnGc84xnsPlE3w8NlzX3cboznlhD8TokaLWJcgetgyHOCM+nB7zPJjljlyzVMtGSkrRnqL1rUs7BVHJYnAH1yIxlN8sVbJbSVs2SpJW9R69p6G2XWqjY3YOfi9s8DtxOjFwmbKuaEbRnPLCDqTon02q6qykMrDII5BB7EGYSi4unuXTTVozkEmnV6tKl3WMFXIXJ97HCj6yQJeGOU3UVZEpKKtmVN6uCVYMASpIOcMDhh84PEiUXHdBNPY2SpIgCAIAgCAIAgCAIBD6zUX096qMs1bgD3kqQBNeHko5Yyeya/UrNXFpHGr4dvVQERiq16Ozy2fK2W1NutTknDYAGe3b3T2HxmJu5PVuatLZSWj/upx9zPoukfutyy6lp79Slj/AKKKyj0OquU8y8VvvZHKkgD3c95zYZ4sMlHvLtSWl1G1Saun89DSalNN8tbfN0Suim99Vba9bJSawB5iVq4bdnaChJKAZ7+pmfEd1HBGEWnK+jdVW+vUtj53Ntql50RNL4ceyzVec9i0tqfMFQ2bbAAhVicFsZXtkdprPjYwhDu0nJRq9bW/0KRwOUpcz0u68dist6HqBUrYsLPfYblJa0tUDZ5OE8xfZG4cAjuM9p0LisLm1ppFcvTXS9aeungZ91NK/N3101rqV3XUtpqcXPY9i6RNjeatb0vuO8uoclifZGQWztnRwzx5MieNJJzd6WmulOunnRnk5ox/yfu+O3r/ACdAvSr/ADjbizI1dZU7zgUeSi2ezuxjduyMZ4nD7Ri7vk0/A7097mda/I6e7lzc3mvtRTHpmtZdURVYj20WDaHP995gK4drCWOM4b2eOMTr7/hVKCck0pLp0rwS0+WpioZHelWvX7lrq+k3LZYAlr6Xz0c1hyS6eUwbblskb9pIzz3nNDiMcoJ2lPlautnenTw2NJY5J7aX+38mnWVWeZpaV31/pdYSys3F7KVqYPu3ZzkoWXcPXHeWxyhyzyOnyO06pNtVX3p18yslK4xWlrXXajovF+ke3SXJWpZ2AwowM+0D68Tz+ByRx54ym6R0cRFyxtIpdd07Utri+bAm+oo6ruVagD5iEmwBcnIPsnO4H047MebAuF5dLp2n49Hs7r5r1MZQm8t/L7ff9il/UOpajVVGq1wa1ILnbY1gfOCBYy2NtzluM8Tt9rwLLCaklq9tVVfJNK+mpj3M3CUWun966/Mt6dDeutSyuu3yiy5Fhx5dfl4O1xYcjP8AgZe/M5JZcT4ZxlJXXTq76qvVPY1UZrKmk68/l8/Qldd6NqLdTa9Nj0/8uFVxt2u+9jscEE4we4x37zLhuJw48MY5Epf5W1roq3RfLjnKbcXWhU6rpOpJoFaWUoKalrVQLDp7A3wmfhVHuOTuyBj5+qHEYEpOTUnzNvpzKtOj/amZSxztVaVKvJ/c36fpmpF+qCrYVsTUDe52lS390AyuRYMnjgFQJSWfA8ULatOOi8t9Kteertlownzv6/666+Xga30GqtUZqtAFeiXDsvL125uONx9BnPrLLNgg9JLfJt4NadCrhkl0fu+j1Iuo6FctbIlV4K36hsD267FdiaSR5gbOMYYdiSTNY8VjlNSlKOsY+TVLXo1v069CJYpJUk938vLqfQOm7/Kq8wbbNi7lyWw2ORuPJ+eeDl5e8fK7V6HdC+VWSZmWEAQBAEAQBAEAQBAEAQBAEAQDTdpUcqXRWZexKglfmJ7S8ckoqk2rIcU90bpQkQBANfkru37V34xuwN2PdnviW5pVy3oRSuzZKkiAIAgCAIAgCAIAgCAIAgCAIAgCAIAgCAIAgCAIAgFL1DxXpKLfKtvVHGN2c7U3fF8x8bUz6ZIllFsi0XUqSYu4UEkgADJJOAAO5J9BAMNNqFsRXRgyOAVYdmB5BHyQDX1HX10VtbcwStfjMc4HOPSSlYIHibVtXUNlnklnCm3bv2DkkhT3PGPrhastGLk6RS1dVA79SY//AIVj+mTyS8DX2fJ4HR9F1JspRi284wWxjcQcE4ldtzKUXF0yp1ml8260vqraQpCqiWrWAMAliDyScxqFF+BOpswawl5s9rkFkYlcHPbmRqHFroWyySp7AEAQCj654iGmdVZCwZc5BHHOOcy0YuRtiwvJdEBPGyMQoqfLEAZK9ycDMs8bNXwkkrs6oGZnIewBAEA8JgGum3cqnGMjOPdAMt/OPkzAM4AgCAIAgHLp4zT9JOnNb8uEVxggknGSvcD5eZ1S4SaxrJ0OGHaGKWZ4db/U6icp3HDtpdXp31tVWkTUDVX+atzsnlAMEBGoQsHO3aQAoOQB2mmjrUrqRr+kar9LZhXZ5v6XXYuqFgFS6Qbd9RTdxlQ67NpySG+ULVCtSFR4W1R8vclmX/WK2k25BR2zpQ3t9vcB25ziTzL9CKZ50LwvqCK/g7aDVoQle+3CrqwWyxRXOfeCQRgw5ImiNd4d1T6bUJVp7qg2lqR6rLVY36kOC1ik2EZADZckbsj3SeZXuQ06O28cVM1ChVLHeOACT2PoJnjas6+GaU9Thf1dd/8ATb/23/Kb8y8T0O8h4r7n0LwjWV0tYYFT7XBBB+MfQznyfiPN4hp5HRxfi8f83b9X3Cb4/wAJ3cM//Wj3wcB+l1/M3+0yMn4RxP8A82fTBOdHlnskCAIBxfjXQWW3J5aM+E5x6cnE0xySWp28LkjFNNlHpOiagWVk0uAHUk4HA3DPrNHNVudEs2Plep9PE5keUeyQIAgHjSARtA2a6z/lEkG3/F9QkMG2SBAEAQCF1fWrTUzswUdsnnBPA4HeXxwc5KKMs2WOKDnJ0kcX4N0vnag3HB2/CHBDBScpUoJ9pSB5mQfQLPQ42fLFY1/f2PJ7Kxc7lnlu/r/s+gzzD2xAML3KqxCliASFGAWIHCgnjJ7cwDmeneMg7Xi7T2aauhtltttlGxLNquqezYSSQ64wD3lnHwZFllf4o0aLW76qlUsBKMbFAYA4Yg57AkAn09ZHKxZ703xDRfqNRp62Bt0+3eMj174HfA4BPvMlxaVizLr2uWha7HzgOO3J7GVjHm0NMeNzdIrB40o91n2D85fumb+yT8i96ZqRZVW65wwyM95m1Whzzi4umVWrop8yw2VK7E9yAeMDiXV+JrDnrRmegoo8xTXSqMM+0AAe0O61Ynz1qy8EqYCAIAgEXZ8Kx/yAfzMgGdo9n7PvigbhJB7AEAQDxpAI2gGK6x/lEUDaD7X1D7zFA2yQIAgCAcF/aV1HmugHt7bfco+8z1ezMWrm/kj57t3iKUcS+b/YuvAfT/K0iMRhrfhD8x+KP+kCcXFZe8yt/Q9XgMHc8PGPXd/NnRznOwQBAOO6p4PexdVtsUNbrK9Ug9tR7FdSbGKkEE+WTuHbIPpLRlRDVlVrv7PrmqrFT012gXbnB1GVe2zzNwZrG8xRzlHGCeeJdTRFHT9F6LZRqdTYWR67xWScFXDogQ8D2cHvKN2iUjZ4r0LX1JWuNxcYz27HvIhKmbYcihK2cx/wXqP/AJV/afymveI7Pa4eZ2nRNMaqKkbG5VwcdvqmMnbs4cklKTaIl+kZ3sK44OOT8gllJUaRyJKjPR6NkcE4xz6w5Iic01SLaVMRAEAQCID8M30F+9pAN1vYxYNgkg9gCAIB40gEbp5zXWf8okg3f4vqgGyAIAgHjNgEnsIB8t6jpP03WMBnDuqEg54wS/BwVwqsOx5E9jvHg4dLq0fNrAuL41y6Jr0PqSqAABwB6e6eOfSHsAQBAEAQBAImvOPLPub+kyrBqXWn3SAS9OcqJIIRtKtZgd2/AQwZ13kkZ98igT5ZASQIAgFfqWIsO3vsH3mVYMfMfHI4kUCxBlkD2SBAEA8aQCq097BEAHGBK0CXprSWOe+PxgEuXAgCAc9446maNMdpw9h2j3j1Yj6p18Fi7zKr2Wp5/afE9xgbW70RR/2cadrGtuc5CZRCQM73w1xz3PZBz8s27RkudRXT+o5+xoy7lzl1br9/U72ecewIAgCAIAgCARdaOavp/wBJkA2hR7hIQMNF8QQDXpyA1ufV8fyEPQGVpBKYxw3P2dpIJKyQewBAEAhO4W12JwBWOfdy0q9FYMtRaCGUEbsA4+QngwCSssDKAIAgHjdpAIegYeVWDjO0H8zI60DYCC+RjG30+eTuCQJIPYAgHzD+0bqG68J/hqX7SeTj+Qnt9nwUMTm+v6I+W7ZySy544o9P1Z3fhjp36PpqqyMMBl/pty38zj6p4+SbnJyfU+lxYligoR2SotJQ0EAQBAEAQBAI2qPtVfS/pMgFVpLVJ02HBy9pHPxu+ce/GZnHYFtoT7C/NL9AV+scAruyM3qBweTge6Vl0A0NgJbB/wDfYe7kDmStwW4lwewBAEMFV1c4W87Sw8sDCjJJyeAPfKS2BqL/AAl3BGK6xkjA79gfUiRQLhZoDKAIAgGLesgFH5qgoDkMNOxIwe3GZT3gS+lEba8dvKX7OccSYgshLg9gGNjYBMA5zWadbraK2UNl/MORyErwc59MsUH1ma8ziqTMu7jKSk0tDpZkamrUqxRwjbXKkK2M7WxwceuD6S0GlJOStEO60OV/U3Vf2in8NX+U9P2ngPgv8zOTuuI+J6Ifqbqv7RT+Gr/KPaeA+C/zMd1xHxPRD9TdV/aKfw1f5R7TwHwX+ZjuuI+J6Ifqbqv7RT+Gr/KPaeA+C/zMd1xHxPRD9TdV/aKfw1f5R7TwHwX+ZjuuI+J6Ifqbqv7RT+Gr/KPaeA+C/wAzHdcR8T0R0q5RE81gWVQGfhQWxy2PTJzPKm1zNxWh1q61Iv6RSNuDV7OccqNue+PdmZKRJJ6Wc1J80uCNrOrUUnbZaiEc4ZgD/OQ2wRqesU22VrVZW53EkKwJHB54kRbBeCaA9gCAIBW9S6rXQRvJ55wqM5x+6DKO+gKu7xJTYNiFyzEAA1Wj1HqVxKpsHSLNQZQBAEAxccSGCov6/plJDXVAjjBZfslHJgy6Z1Cu6xjU6uqoBlTnHJ44kxdgthLg9gEPqFuBj/z/AM7yYrUhshdBq3PdceckVJ8ioTux87l/nwJMmI7FzKkiAIAgCAIAgCAVfXKwwqVgGBsGQRkH2W7iVBUjoVOR8DV/21/KVoF/01cVVj3KJcFY9Qay7gfH9wP+ESGDPTaXa9ZwB7R5wB6HiEC6EsD2AIAgFPq1zef9Nf8Ac0qDXbpzgnJxx94kAuxLg9gCAIBi8gHO6PTBqq+Byo9BKsE/plG127D2R2GPUyUC0EsD2Acf4g1r7maonfnagPZnyFXvxjJX+c6IRqNtHPKXNKkdR0/SCmquteQigZ9T7yflJ5+uc50EiAIAgCAIAgCAIBC6iuTV9P8ApaVBlWORAMtAPg0+aAR6V9q76f8ASIBsYc1/S/AwCbLAQBAEAr7B8M3+mv8AuaVBlePYb6vvEAmiWB7AEAQDFpAK3p6/BV/REgEmofCfuD7zJQJckGjW3bEZvcPt+QSUrdEN0rOf0lAt1SAfFpDWN7txO2se/v5p/dE1nJ8tGWOKvmOnmJsIAgCAIAgCAIAgETXLk1/T/AyAbFHMgGOgPwafNJBrpX2rfpfgJAFp5r+l+BgEwSwPYAgCAQ2X4U/QH3mVBjqjhG+r7xAJiywMoAgCAeNIBB0S4rT6IkA2Vn4T90feZKBLkgqetljsChWwclSxXJHI57fbxNcVXqY5ualyqzV4Sp+B805zcd+W+Ns7V7sfJz+8ZXI7ky+NVFIu5QuIAgCAIAgCAIAgEfVd6/pfgZAPCZAMemf3afNJArYZs+l+AkA03n2q/p/gYBYCWB7AEAQCIzjzGHrsH2ZMqwadcfYb5vxEAnJ2EmwZyQIAgHjSAQ9Kw8tMe4SAY1H4X9z8TAJwlgV/V9A1tbKpwX9ktnkKeHx8uCcSU6Iasn1oFAVRgAAADsAOABIJMoAgCAIAgCAIAgCAVfXku2BqFD2IwYKTgNwRgn07yGrBRDU9Uz/6ajH+qfyleVltDpemVMtSBwA+BkDkA+vMskQyl6rodb5jnTPSqNyd4LENgDjHpxIcQjzpeh13mKdTZS1anOEUg5xgd5HKTodMssip7JAgCAUXXOlXWMrUX+S2MMdobcO4GDx3JlWrBXUeHNYCN+uZ0yMr5aDIznGQI5UWtHVqJKKmWZIPYAgGLiAcg3TupL7NVmnFa8LuVmbb6bj75TlJLPoWj1Sszap62OAF8tSMdyc5iqJdF6JcqewBAEAQBAEAQBAEAQBAOO6X4jud68sjqXcOi0upqRd3ttaSVPxRxj1nsZ+CxRi6TTpU7WrdaVuevm4LFGLpNOlWq1brStyc3i5FTe9Nyg1m1MhM2ICASMMdvcH2scGYLs2blyxknrT30f21+hguzpOXLGSetPfR/bX6GT+ISVpZEPtm0bPYfdsXcNrq+AD7+ZC4JJyjJ7Vrqqt+DVkLg0nKMntWuqq34UR9J4nO2uy1CFahbWUAezusCF9274oBzjGcfZL5Oz1zOMH7zS+iuttzTJwK5nCD95pfa623JOs8VVIPiOxLWqBlF3CrixgWYDGeAO5Mzx9nTn1WyfX3tlovv4GUOz5ze62T6+9stPXwLrR6lba0sQ5R1DA/IRkTjyY3jk4S3WhyZIPHJwlujdKFDmfFfiCzSXaQKoalxa13GWVE8v2l59N5JHOcT0eC4SGfHO3UlSj4W709Dmz5njlGlprfyI9fjRUr3WDzGazU7dhRR5NVhUNl2AJI24APJmj7NcpVHTSN3e8ldaL/AKI9qSVvXf7Imf8AF1ZI2V2PVvprNo2bRZbtKggtuwA6knHrMf8Ax80v8pJOm61uo3fl0Zb2hXonWiv5mnV+Lwp1CLU/mVVvYoJTDBDg5wxKehwecS8Ozm+STkqbS66X9Nf5Ky4mrVapWe6DxMS+LVYArpcjao8trhZgs285UlAO3GR35xGTgUo3B/8AP68tdK8/qTHPr/l5fS7PNV42pRK32WEOjW4yikVK23fhmGSe4Uc8HtJh2ZklJxtaNLrv4bdOr2IfFxSTp6q/odLVYGVWU5VgCD7weQZ50k4umdKdq0ZyCTnNb4oFWquoap32jT7BXgu73fpB24YgAAafvn1gGOl8a6axEZRb7a1sqlQGZbFd1IBbHAqszzwVPyZgFdqfHyeT5yVsqhdQXFgUuhpRbMYRyrZDjs0Cix0/isWa2vTV1P5bfpINzYCs9BRWFWCSQGZgdwHbjMkHSwBAEAQBAEAQBAEAQBAIui6elVflqMp7XB5zuJJz9pmuTNLJPne/8GuTNKc+d7/wV9HhqpRgNbwuxD5hzUmc7az3HIH2ATolx2ST1S3t6bvzN5cbkk9lvb03fmZ6bw7SmD7RYM7kk/GZ1CMSAMdgBxKz43JLw2S+id/qRPjMkvsl9E7/AFGm8O0ou32mHlGn2jn4MnOO3p74nxuSTvRa82niJ8ZklLm0WvNp4i3w9UUqUF08oMqsrYba2N4J9c4HPfMLjcilKTp81NprTTb7ELjMilJunertaabFrUm0BRnAAHJyePeT3M5ZO3ZzN27MpBBD1XTa7LK7HGWrWxQP8JWzaHDD1+KJrDNOEHCPVp/a6/Uq4Ju3/bKqvwfp1rrSs2VivzArK5DbbCC67vdwPlE6n2jllJylTut1pa2ZiuGgkkrVX6kTX+GLH1AZCi1ebTaT5lm4mog81Y2sx2gbi3b04muPjYRxVK3KpLZe957peVFJYJOdra09308ibR4SoTdg2EFLEwX4CWHLqOPfznvMZdoZZeG6e3VbGi4eC9V9zYnhinZajF281K62Yt7W2vd5ZUgcEbjz80q+Oyc0ZKlTbX13J7iNNPr+xnrPDtVnl4L1mtPLBrcoTXwdhI9OByMHvK4+MyRvZ271V6+JMsMXXTpp4FuBOU1PYBAs6PS1vnFAbcod+WzmsWCvjOOBbZ/1fNAIw8L6Tai+Qu2upqVBLHFT/GTk8g/LyMn3wDWPCOj8s1+TlGDggvYc+YoSzJLZ5VVH1QCTR4f06XnULUBcd3tZbgvjeQudoLYBOByRkwCzgCAIAgCAIAgCAIAgCAIAgCAIAgCAIAgCAIAgCAIAgCAIAgCAIB//2Q==" id="194" name="Google Shape;194;p18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Signs</a:t>
            </a: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9"/>
          <p:cNvSpPr txBox="1"/>
          <p:nvPr>
            <p:ph idx="1" type="body"/>
          </p:nvPr>
        </p:nvSpPr>
        <p:spPr>
          <a:xfrm>
            <a:off x="179615" y="1600201"/>
            <a:ext cx="11698060" cy="5061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trimester: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Ultrasound evidence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 trimester :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1. 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Fetal heart tones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2. Fetal movements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0" y="979714"/>
            <a:ext cx="12191999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b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4</a:t>
            </a:r>
            <a:br>
              <a:rPr b="1" lang="en-US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Caring of Pregnant Woman with Normal Physiological &amp; Psychological Changes</a:t>
            </a:r>
            <a:endParaRPr b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0" y="4405087"/>
            <a:ext cx="11938415" cy="2452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b="1" lang="en-US" sz="6600">
                <a:latin typeface="Times New Roman"/>
                <a:ea typeface="Times New Roman"/>
                <a:cs typeface="Times New Roman"/>
                <a:sym typeface="Times New Roman"/>
              </a:rPr>
              <a:t>Antenatal Period</a:t>
            </a:r>
            <a:endParaRPr/>
          </a:p>
          <a:p>
            <a:pPr indent="-50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Antenatal Visit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0"/>
          <p:cNvSpPr txBox="1"/>
          <p:nvPr>
            <p:ph idx="1" type="body"/>
          </p:nvPr>
        </p:nvSpPr>
        <p:spPr>
          <a:xfrm>
            <a:off x="0" y="1524000"/>
            <a:ext cx="12192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✔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Patient must be treated with kindness and understanding in order to gain her confidence  and to ensure her future cooperation and regular attendance. 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/>
          <p:nvPr>
            <p:ph type="title"/>
          </p:nvPr>
        </p:nvSpPr>
        <p:spPr>
          <a:xfrm>
            <a:off x="0" y="347663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Aims of First Antenatal Visit:</a:t>
            </a: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1"/>
          <p:cNvSpPr txBox="1"/>
          <p:nvPr>
            <p:ph idx="1" type="body"/>
          </p:nvPr>
        </p:nvSpPr>
        <p:spPr>
          <a:xfrm>
            <a:off x="161924" y="1600200"/>
            <a:ext cx="12030075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History </a:t>
            </a:r>
            <a:endParaRPr/>
          </a:p>
          <a:p>
            <a:pPr indent="-914400" lvl="0" marL="9144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Physical examination.</a:t>
            </a:r>
            <a:endParaRPr/>
          </a:p>
          <a:p>
            <a:pPr indent="-914400" lvl="0" marL="9144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Establish duration of pregnancy</a:t>
            </a:r>
            <a:endParaRPr/>
          </a:p>
          <a:p>
            <a:pPr indent="-914400" lvl="0" marL="9144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Screening tests </a:t>
            </a:r>
            <a:endParaRPr/>
          </a:p>
          <a:p>
            <a:pPr indent="-914400" lvl="0" marL="9144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Identified high-risk patients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History</a:t>
            </a:r>
            <a:endParaRPr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2"/>
          <p:cNvSpPr txBox="1"/>
          <p:nvPr>
            <p:ph idx="1" type="body"/>
          </p:nvPr>
        </p:nvSpPr>
        <p:spPr>
          <a:xfrm>
            <a:off x="247649" y="1219200"/>
            <a:ext cx="11639551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Previous and present  obstetric history.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-A medical history.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-HIV status.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-Medication and allergies.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-A surgical history.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-A family history.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-Social circumstances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>
            <p:ph type="title"/>
          </p:nvPr>
        </p:nvSpPr>
        <p:spPr>
          <a:xfrm>
            <a:off x="219075" y="0"/>
            <a:ext cx="11472182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Previous Obstetric History</a:t>
            </a: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3"/>
          <p:cNvSpPr txBox="1"/>
          <p:nvPr>
            <p:ph idx="1" type="body"/>
          </p:nvPr>
        </p:nvSpPr>
        <p:spPr>
          <a:xfrm>
            <a:off x="1" y="1600200"/>
            <a:ext cx="11925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Establish gravidity, parity, miscarriages and ectopic pregnancies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Previous birth weight, gestational age and method of delivery and previous perinatal deaths.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Previous complications of pregnancy or labor: 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type="title"/>
          </p:nvPr>
        </p:nvSpPr>
        <p:spPr>
          <a:xfrm>
            <a:off x="685800" y="0"/>
            <a:ext cx="113538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Present Obstetric History:</a:t>
            </a: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4"/>
          <p:cNvSpPr txBox="1"/>
          <p:nvPr>
            <p:ph idx="1" type="body"/>
          </p:nvPr>
        </p:nvSpPr>
        <p:spPr>
          <a:xfrm>
            <a:off x="228600" y="1583871"/>
            <a:ext cx="11811000" cy="5274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First day of last menstrual period .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Any medical or obstetric problems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Attention must be given to minor symptoms e.g Nausea/ vomiting,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Medical History 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25"/>
          <p:cNvSpPr txBox="1"/>
          <p:nvPr>
            <p:ph idx="1" type="body"/>
          </p:nvPr>
        </p:nvSpPr>
        <p:spPr>
          <a:xfrm>
            <a:off x="0" y="1600200"/>
            <a:ext cx="6096001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Hypertension.</a:t>
            </a:r>
            <a:endParaRPr/>
          </a:p>
          <a:p>
            <a:pPr indent="-2794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Diabetes mellitus.</a:t>
            </a:r>
            <a:endParaRPr/>
          </a:p>
          <a:p>
            <a:pPr indent="-2794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Rheumatic or other heart disease.</a:t>
            </a:r>
            <a:endParaRPr/>
          </a:p>
          <a:p>
            <a:pPr indent="-2794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Epilepsy.</a:t>
            </a:r>
            <a:endParaRPr/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6324600" y="1793199"/>
            <a:ext cx="5867400" cy="4084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Asthma.</a:t>
            </a:r>
            <a:endParaRPr/>
          </a:p>
          <a:p>
            <a:pPr indent="-571500" lvl="0" marL="5715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Tuberculosis.</a:t>
            </a:r>
            <a:endParaRPr/>
          </a:p>
          <a:p>
            <a:pPr indent="-571500" lvl="0" marL="5715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Psychiatric illness.</a:t>
            </a:r>
            <a:endParaRPr/>
          </a:p>
          <a:p>
            <a:pPr indent="-571500" lvl="0" marL="5715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other major illness.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/>
          <p:nvPr>
            <p:ph type="title"/>
          </p:nvPr>
        </p:nvSpPr>
        <p:spPr>
          <a:xfrm>
            <a:off x="0" y="0"/>
            <a:ext cx="11870871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Medication Taken and A History of Allergy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6"/>
          <p:cNvSpPr txBox="1"/>
          <p:nvPr>
            <p:ph idx="1" type="body"/>
          </p:nvPr>
        </p:nvSpPr>
        <p:spPr>
          <a:xfrm>
            <a:off x="108859" y="1600200"/>
            <a:ext cx="12083141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-Regular use of medication. 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-Certain drugs can be Teratogenic (damage the fetus) e.g. retinoid which are used for acne 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-Allergies are also important and the patient must be specifically asked if she is allergic to penicillin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 Operations: </a:t>
            </a:r>
            <a:endParaRPr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7"/>
          <p:cNvSpPr txBox="1"/>
          <p:nvPr>
            <p:ph idx="1" type="body"/>
          </p:nvPr>
        </p:nvSpPr>
        <p:spPr>
          <a:xfrm>
            <a:off x="179614" y="1417638"/>
            <a:ext cx="12012386" cy="5202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❑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Caesarean section, Cardiac surgery.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Char char="❑"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Family History: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Char char="✔"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Diabetes, 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✔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Multiple pregnancy, 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✔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Bleeding tendencies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✔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Mental retardation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b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data:image/jpeg;base64,/9j/4AAQSkZJRgABAQAAAQABAAD/2wCEAAkGBhQSEBUUEhQUFRUVFRUXFxQUFRQUFRUUFBQVFBQUFBQXHCYeFxkjGhQUHy8gIycpLCwsFR4xNTAqNSYrLCkBCQoKDgwOGg8PGikcHCQpLCksLCksKSwpKSwsLCksKSksKSwsKSwpLCkpLCkpKSwpKSksKSwsNjIpKSkpLCkpNv/AABEIAMYA/gMBIgACEQEDEQH/xAAcAAABBAMBAAAAAAAAAAAAAAAEAQIDBQAGCAf/xABLEAABAwICBAcNBAYJBQAAAAABAAIDBBEhMQUSQVEGVGFxgZHSBxMWInSTlKGxssHR8DI1QuEIFBUjJVIzNERTYnKCkvEkQ2Rzov/EABkBAAMBAQEAAAAAAAAAAAAAAAABAgMEBf/EACkRAAICAgICAgEDBQEAAAAAAAABAhEDIQQxEkEiURORobEyYXGB4RT/2gAMAwEAAhEDEQA/APKjp2o1h/1E+X99L2lM/TNRY/8AUT5f30vaVV+PqRY3LNlImj05UcYn89L2kaNLTkX7/P56XtKlaEdQyWNjkUMKJ6rS9Rgf1ifd/TS5/wC5Qt01UcYn89L2kRVUnim2WfUqxoQmDRaM0zPh+/n2j+ml5x+LnQ9dpmoFj+sT43H9NLmP9SjaMD19SGr35dJt1fJIGiT9vVHGJ/PS9pZ+3KjjE/npe0gCVgctCCwGnajjE/npe0sOnajjE/npe0gAldbbdAB/7dqOMT+el7Sa3TtRxifz0naQPNdOjGHOgCx/bU5yqJxzzS9pSM05UWxnnv8A+6XH/wClWNSgpSVji6LE6eqB/aJ/PS9pMfwgqP7+fz0vaQLTc2T5oybWyCivstz9B8XCGe39Yn89L2kPLwhqCcJ5/PS9pCNgP11prQhUtjty0Hw6aqL41FR56TtKyk0zUao/fz+elz/3Kniita+1GSlOyGTfticf2ifz0vaQrtOVHGJ/PS9pMdkhnhNAwxum6i39Yn89L2kn7ZqeMT+el7SHibgpGMTEwtumKjjE/npe0l/bFRxifz0vaQ1khQSwh2m6jjE/npe0o3adqB/aJ/PS9pCSFMeMgqEHO05UE/1ifz0vaXQHcLqXv0YS973n9YlF3uc42DY8LuJK5zYNq6H7gZ/hTvKZfdjQNHOcWJvyotmaFpwim5rNmqInjFTQlMmGKyI4oD2XME3i2KqXx2cRuKsIAoK9lnX3j2YfJSuymtGUwxQGkISHX6EfSpKtms5zepP2J9FMQlCWRls0wFaGRIEjnrGlO1QgBAU9RBS6yAECaXLCU1AEjHYjnR7BmgdXxQeXFWlNBrMLr2x25YAKZ9AnT2Czm1+b4IWMIueMnAC5NgLbb4CydPS96JBxLRZxzGttaObJZo1TII5Lo5wuFWtPjchxCPKskjkGCgLUTKFA5CExYczzfFTNaoKQ+Oeb4ovVTsGvZHZRvUxCgeU0ZsiOJTHnFOcM1DFmqEODvGIXRXcC+6neUy+7Guc2faPMujO4D91O8pl92NBRzvTqZpUUOSlYVmzZdD6gZcyjappsh1KLVQgZZUhwTtIs8Vp5T7FHQO2IjSTbRjkcPYVHsv0CQ4KGess85YFF0zr49fQqm2sb78etUuyG9DK94JBG5DBEVUdrdKhstEZiJ7SmOCQFIB90msmpWhMB4CyyewJdRAh0QwIRcbzqgXwxNulCMwKuNF8H5JCC4iNhFw5xADhs1ee2aGJqx2iZLSREi+q4nqa4gdYVTJIT4w+yfVyH5rZHaMewWADQDmDcHl1tqDraZoZqgYZnDaczzqLVlpNIodXC42G9lbMbgOtVQwKuICDGDzfXqQxoikah3tRcgUDrIQA1ObPHLh1qwLUBJHjcKxYdZt0pFRWqISFGWojVUbmqkzOa0CauaHZtRerig34O51ZmhsWZ5l0b3AR/CneUy+7GucozZxuuju4E6+ineUy+7GgtHPMYwWXSA2Cxg2rM0C9W7D0fJRs3KehNwVAcHdKS+in9ktLJquCtqtmtEevqVO7Yrhj7xHmUy+yl0AUrSWGxtfDehn09nauROR2H5FEUlS1uB58ES98TxbWtuuDgd91fRm99FRVxHVxGR/JBBXmk4rR5hwwFxv2XVIqRmxCEmqnAJUxjNVZqp6VIBGGymuoVLTQ6zgNm1MKLTR2h3PjMzhdjbi19o2nkWwUfCRjIgHRAkAAW24YXOzqVNTwuIwJDThYBxFuW2ChmpyzFt3MOz22WLfkaJUWM2nO+HEBu4DL80DpSsAZhmcAgJQM2Ho2jkITZXazMcwVSVCbsBkzVtop92Ebj7cfmq2yL0S+0lv5gfVj81UuhR7D5xh02Q8jUZKMeQe0/l7UJMboRMuwZ2aMopMLfWKGDUsRs7nwSkioumHuYo3BTPyBULypRq0gOaTZ60JO3DmRVQ3aoDitkcrVMHkbcXXRf6Ph/hLvKZfdiXOzBY2K6K/R+FtFO8pl92JA0c8OKeTgopMynE4KC7DtGnFRT/a6UlG+xS1X2jzpVsd6Fe7FWFFJ4jwdwPrVYEVHJaN/N8QhrQlLYTo9tnWwvtPMtjZoaOZtjcO2OFgfzWpaOqMzvK3Lg7V+ML7V5fJcovyR6eBRaplBpPRfedZjx+E+NjYt2EfWxawvdNL8G4q2nMdw19vEePwncd7TkQvH9N8HJ6R+rPG5uODrXY7lY/I+1dPE5Kyqn2c/K47xvXRVhYUtktl2nGNS2SgJzW3QUlYwNW+8EOATnt75UBzWnEMsQ5w/xbQOhbP3N+5YQ1tRUxnXOLI3WswbHOB/H7OfL0CupjC0+JhbB1g4B2wPBF23yviMV5PJ5bdxx/wC2d2DFBO59/Rp89PAyJzWhuu0WDCLC5GGsHAEZi29ecV9w7DMm2/pPrWycMOERc4hwGWBFgQP5Tzbtm9aHU1l73+rWU8WMr8jfkeLjTMqdUG7Tjt/xDagpTbDZcnrSsILrk4W/4CZK/WOGH1tXro8pkCKoGO7402NgcTsxwUtIGtBuQTfPM8wTmVp1SAMRlvNlLb6KjFPZaSw4dN0G+NWTjdoO/FCSBNGctME1U2NvjDnUhGKaB4w502CDGPuCN3xxHxQrnKSN37wje0er/lMnGKlI1k9A0uKGddFSPQxctUYSIpRt2hdE/o/Ovok+Uy+7GueiV0L+j822ineUy+7EgInOpOKeVY/qjTsVfJHqmx2KQTsWM2KIqcxzIUoiY+K08nxQUIxTSD92eUhDxoiqfqxD65EMEQ0j7BW1JX6tlQCqO4KeKpuLHNc2TF5HVjy+J7BwT0pcC5W8GnimjMcrWvY4WLXAEHo+K8J0Dp0sIBNl6hwe033wZheHmxSxyPYg45o0U3CPuH6xL6GQDb3mU4czJfg7rXm+muClTSm1RBJHja7m+If8rxdp6CvZ63hl3mo72biwBvle+7k+S2vR+m4qmMxyBr2PGq5rsWkEZEbV1YebONKezhzcOUfktnLGot17lPBn9ar2ucP3cNpHbi4HxG9eP+lGd0nucuoZO+w3dTPPinMxOP8A23n2Hblnnvncc0E6OiMhFjI4u5SMA31AHpXXyc9Yrj70c+OFfL6PSInNyAQ2mIP3L9Q2cGuI3EgHA8hyU9JFYXdt+gtf4UcLmRBzRiRcHffcBtzXnvWKpVb6XseLHLJlqGzn3hPpEPme5uGtiRuOR9i15xJW8zcA9dmu2X7QuGlvjX3FoN+q+xa3WcGZmX8Vxtt1SBmRmRyL0sE8aSimdPI4+a7aKkdSnaGjJD33rLLsTPMkh8rTsxSspj/NimBOExTJ2bBQOvEL5jBMqBYKLQstw4HkKIqGoRMgHVSOCkc1NKYkMlfaYHo60+pQlY7HoCWrqLtbyjFKui/LsjkcoSmhyW6sgUldEdwH7qd5TL7sa52BXRfcEA/ZRtxiX3Y02CR4SX2CGq2XGsNiR0t0rHqCVoCRL/sN6fas733y2ra/VfdZSzQOETbgjH2pNq6NEnVgoKLlbdrb5WseS6DCOZIA0X3fNNiiVJjsSDsSqSV93E8vswUZUlhFPJhjsW3cD9J2mZd1x8NxWmRuwKK0VG8yAscG2I8YkAfnzLDNiWSLR1cfO8c0eu8KKL9ZhLmNPfIQS12HjszLL82I5RylanojhS+G1jfk+K3bRmno4IQ2osCW3aW+NrjbqkYHmO1aKODckssj4I3GMSOLPFdi2+A3ci8jHC04zXR7/nG1JdHrvBnhTFVQ6kha9rxZzHWNuQjatvoKZscYYz7LRhzLyLRHBiRrQ4NdDM3oD+S9rHnGV16BoHSOu0sddrxZljnfVvgMzY3WHm4Ov5OTm8WNeeN/5S/k2CvkDInuc6wa0m55AvNtO0TpdR3en6rje+qbEm98SOW/RsTtD01XPpAwVhc9kDtdwH2XgeNFgPtNJ1T6it60bTvDna7GtuMNR73DO93XwL77Ry47F2qCyfLr0Y45ridPyb39foUegNAgRWAcJAM8Wh4wcMCMvw4oxnB6OSOz26pNwRawcRgf8wvl+Sv44CHlxdcG1hsH5/JKHXuDY8mGXMtfxxrZzT5eRyckznjuk8BxTO77ECGk+MMSBfEOBP1lyrQTEumOF8TJYHRua3VcQA42BBcQGEXwwNl5M+h2W57ZAjPELbBkdU/Qs8bqdVZoMdG52WHKpTQ85K3GTRvIq2qpQDZdPkcbRSaHuyYDY4EfEexXdUMFUyt1XgjYQR0Yq4qcbW2rVGUivcmFGyUthcoR7VRADVtx6EkRwUtU0GyHZuQULJCDkhZGEIxrL5ZpTTk5p2LoAa65suj+4H91O8ol92Nc+R0g1s74LoXuDR20W4f+TL7saBpnPCffBMcmPl1RylIRPQ5tO49Su2DWFs7hUFM7Iblc09QcABntXFyO9Hbg6pi1vB8HGLP+UnDLYfmqudpY2zgQRfA+pbHHPd3I3M8u4KeWmZI0Ne0HC/KL7jsWEOTKGp7Np8eMtx0aM1ZbEBbNU8EhYmNxv/K6xvyByho9Al2wDnxK7MeSOTcWck4Sx6ZJQcDNYgzVFPGzaQ8yP6GNGfSreo0LSPAFO6ZoaQHSFrQx9sy1p8ZzuXAb0+l0O2MAuNzsFgR60VTuGZGJ34pzHjm07WgvRWgIbasYLR+J5sXu53Wy5AAFt+j4AwBkeAz385vvWuU9ZYYI+DSazovzkzaXUmuLOkNtw2c2ClpaLvTw5knjWsdYXJb/AC3OPr6FRwaT5UazSu/5rOeNS7LhllHRtFBVh8t3M1XluqTscAbizhznA4or9UI1wJHOdfXbrG+FrBn+XA9a1ZmkgcnfQxWxaM0t31urgJAMCfxLmeNRVeipX/VEXR/CFjzqPBjkGbH4Ec3Jyo2sjEkbmg2uCL4G11rHCCrEgLZYXiRgNnNvrNO9pH/B5VruhuFr2TNglL7uHiF7dUutfIdB6lyynJaTtfudi4XkvyR+L+u/0/6T1+gJoY53Oe6Y2BisSTcZFzTtF88clpOiXuGsza0nWBwNyb5dK9LqdNB2F1XSU7JXX1RrfzWxtyncjDyfB7Vo1yceeSHyezR9JtO0A8iqJ5b4EL0LSOhm7Dhyi9uUWWr6QpYWyFjRJO8ZhjCGN/zPdYeterizQyL4nk5MU8f9RqVfSbrk+xE6Ks5ovbWbhb2H4dCk0j3wjWLYom6xaDI4kk5YNAtb5XWtQ6VfHLckOANjq5EbwumJzyRsVcMbIBzFaSPD2hwxBCAnIbnmb2HIMyfraFpaMqK+ojyQveXE4D4K2mDW3cRkM9qFpzrEvO7qGwIsYMJWgEE2N87YcmKlim1to6ENI3XNzgE00+obtz+sEmO/QcQvfO4Z92HyiX3Y14E11wvfe4Z92HyiX3Y0xLs5vMtionSXN+pNe+6xiTKQZTKzgltjtODeQb1VRvARDJOv2LlnGzpg6LqGYWDRlmT7VY0z7i5wGZPsC1+J4aMTz8vIimVd7XwA+yzed5XFPHfR1RmXj6wNBP0TsQ1PUkD28+5VktVc4nmA9v1yqaN5uBu2D2knLnKMaePaKklNUw6asKliqigHtub7QEsE2J3bOdd0cimrOGWNw0Wbat29FQVrtpVW2RSiVVRFl2zSClZpQqh/WEx1XbJOhWbXHpMKy0fwg1HtINjfBaPSlz8TgN+/5q9omMaMcTy/BTLHaNIZaZ63E5lXCHA2fa1wcj8QqGt4Fl0kUkjmWieH3GtrFwNwBcZHageDmke9OGqfFcbOGVtx6/arbTPCIAWJXj521JqtnpYVkWoP4v8AYpdJsa0m2CGoqmwJ34dA+vUqXS+nwScVXjTd2AX+rrD8bo755EtG0y14PKgqkj4lU0OlBfPJJJpYHbtQotdGDmn2LpinY4DWY1xOILgDbfmqWXRMJNzGw/6QB1BE1+kLkdKG/WgumHnXbOWfjfQr42sZ4oAGwAAD1KqmYL3+iBkOZTV1V4h5/VmqmKe3jPJtjbpXpcRPxbf2cPJe0v7CaUdezd+JSluqzoQ7tINLr/Vk59SHNNr9Vl2nGZC3CyyQBQkm2BIUIQA4zap5F0R3CX30WSOMS+7GudpBcLoL9H77pd5TL7saZSObE4KUMbypdRvL1qRmd5Iyx6UrHkZ3CewgbES2u5EUFkcRuc8eVPE5bnnlzJryx2wt5R8lG59xY7MnfNS4JlKbRZUpvtzzO08ysYiALD651r1LVWON1bQ1IIXDlg0d2OaZZAqGTxcb4JsUuKme8ZFZQk4M0nFTVDGy8qkEqBeADgcFnfF3J2rR50ouLphb6iyKpaW41n35B8/khtGxXOs7IZDZzqykkvYfXOtUqMW7CBLYXWNnO9CSOTTIqBMuqXSRbbHqWTRmYksl1XHJsmLOYOGLeoqmlmLRgLn1DlJTGSENu513HdkOZZSxxb2johmlFUmBabfLCbTMLQcnDxmHmcPYcVVs0y21rnqWzVuli6AgnEAWvYgi4u0g5oLSvBAX1oiLEA6p2EjYd3sR+GLQPkS9lO3TW4lP/aZ3oSq0U5hxFvWOtQahsk8EfoazssnaSNuZQyaRJwB+Cry+yeJARihYIg8rJnVpyvhuSlzHjFwbyfFASW3ppK1jDxM5S8g8Qs2Pb0/NSCI/4SOQhCROb+JvSE6QtGSsyoINrAXUUg2hRMkU7H3QBECuhu4F91O8pl92Nc9PbbFdCdwA/wAKd5TL7saBo5yAShqxoUjcUUKxuqssphGnd6SCyELLqQi+A60jokARujB+vakhqS02de3IiqenvmcUsmjCQfV9bllKcOmdMMc6tFhBUeLcCw6r9KGqqk7FK392wBxvYWuAEEDrElcsYq7OmcmlXsfHIURG/Ww61BE3AlFOjsdYZHPnG1bwklKmc+SDcbRZU0mwfWCJa78/kgaVpIFrjefgii7VFgPj610HESueBicEOyTWNwCG+t3yCgkfteeZoy6d5UT6m/5IoLCnyXNyeZN10OCn6vVyooaYPVS4LY9GVuvE2+YABWqSyXVpoee2CEVItK2MH5LX6yixu366FdvluEJKb3O5UQa5NAhHNsrydgdnnvQE1N0pFKQEGAprm2Ti2xSE3GKCyMO3KUtUTmqeE3CBkeslFQQle1REIFQ+SoJXRn6Ph/hLvKZfdiXN66Q/R7+6XeUy+7EgaOerJdRKAnAKjIkgk2FSuCgDVPFjgk0FiCBSx0+9SNantapATvAWGM7HdeKUJQVLin2VHJKPTBZ4HnaE2SmdazRdHXKcwWPOp/Gi/wA0vZBFTHVtbFOhD7Fpbgb44WCIcbc/MlLip/FEr/0SHNlsLA+vcnGS/wCWKGlAOY+udQGMjIrdHOFOYE0nmSMFhckoMvKYgsVACgnrCRYYKElIlZQgRlBJYoKympHYpDfRcueo5n+IUjTghqh2Ft6ZBCX4XOSBfKXG+xOqpbmwyGajjjv9ZIKGSIZ7LIuUjIdJUM8ms4kCw2JlJkBToTikLUjTZIoe8pgTpAm6qAFLV0b+j790u8pl92Nc66q6L7gA/hTvKZfdjQCNu8BNH8Ro/R4eys8BdH8RpPR4eysWIKoXwF0fxGk9Hh7KzwG0fxGk9Hh7KxYgKHeBVBxKl9Hi7KzwKoOJUvmIuysWICjPAqg4lS+jxdlZ4FUPEqXzEXZWLECoXwLoeJ0vmIuys8C6HidL5iLsrFiAozwLoeJ0vmIuysHAyh4nS+Yi7KxYgdGHgXQ8TpfMRdlIeBVBxKl9Hi7KxYgKE8CaDiVJ6PF2VngPQcSpPR4eykWIChfAeg4lSejw9lZ4D0HEqT0eHspFiAozwHoOJUno8PZSjgPQcSpPR4eysWIAeOBtDxOl8xF2U08CqHiVL5iLsrFiBUN8BdH8RpPR4eysHAbR/EaT0eHsrFiBieAmj+I0fo8PZSeAWjuI0fo0PZSrEAJ4BaO4hR+jQ9lZ4A6O4hR+jQ9lYsQBngFo7iFH6ND2VngFo7iNH6ND2UqxAGeAejuI0fo0PZVno7RUNOzUgijiZcnViY1jdY2udVoAvgOpYsQB/9k=" id="250" name="Google Shape;250;p27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UUEhQUFRUVFRUXFxQUFRQUFRUUFBQVFBQUFBQXHCYeFxkjGhQUHy8gIycpLCwsFR4xNTAqNSYrLCkBCQoKDgwOGg8PGikcHCQpLCksLCksKSwpKSwsLCksKSksKSwsKSwpLCkpLCkpKSwpKSksKSwsNjIpKSkpLCkpNv/AABEIAMYA/gMBIgACEQEDEQH/xAAcAAABBAMBAAAAAAAAAAAAAAAEAQIDBQAGCAf/xABLEAABAwICBAcNBAYJBQAAAAABAAIDBBEhMQUSQVEGVGFxgZHSBxMWInSTlKGxssHR8DI1QuEIFBUjJVIzNERTYnKCkvEkQ2Rzov/EABkBAAMBAQEAAAAAAAAAAAAAAAABAgMEBf/EACkRAAICAgICAgEDBQEAAAAAAAABAhEDIQQxEkEiURORobEyYXGB4RT/2gAMAwEAAhEDEQA/APKjp2o1h/1E+X99L2lM/TNRY/8AUT5f30vaVV+PqRY3LNlImj05UcYn89L2kaNLTkX7/P56XtKlaEdQyWNjkUMKJ6rS9Rgf1ifd/TS5/wC5Qt01UcYn89L2kRVUnim2WfUqxoQmDRaM0zPh+/n2j+ml5x+LnQ9dpmoFj+sT43H9NLmP9SjaMD19SGr35dJt1fJIGiT9vVHGJ/PS9pZ+3KjjE/npe0gCVgctCCwGnajjE/npe0sOnajjE/npe0gAldbbdAB/7dqOMT+el7Sa3TtRxifz0naQPNdOjGHOgCx/bU5yqJxzzS9pSM05UWxnnv8A+6XH/wClWNSgpSVji6LE6eqB/aJ/PS9pMfwgqP7+fz0vaQLTc2T5oybWyCivstz9B8XCGe39Yn89L2kPLwhqCcJ5/PS9pCNgP11prQhUtjty0Hw6aqL41FR56TtKyk0zUao/fz+elz/3Kniita+1GSlOyGTfticf2ifz0vaQrtOVHGJ/PS9pMdkhnhNAwxum6i39Yn89L2kn7ZqeMT+el7SHibgpGMTEwtumKjjE/npe0l/bFRxifz0vaQ1khQSwh2m6jjE/npe0o3adqB/aJ/PS9pCSFMeMgqEHO05UE/1ifz0vaXQHcLqXv0YS973n9YlF3uc42DY8LuJK5zYNq6H7gZ/hTvKZfdjQNHOcWJvyotmaFpwim5rNmqInjFTQlMmGKyI4oD2XME3i2KqXx2cRuKsIAoK9lnX3j2YfJSuymtGUwxQGkISHX6EfSpKtms5zepP2J9FMQlCWRls0wFaGRIEjnrGlO1QgBAU9RBS6yAECaXLCU1AEjHYjnR7BmgdXxQeXFWlNBrMLr2x25YAKZ9AnT2Czm1+b4IWMIueMnAC5NgLbb4CydPS96JBxLRZxzGttaObJZo1TII5Lo5wuFWtPjchxCPKskjkGCgLUTKFA5CExYczzfFTNaoKQ+Oeb4ovVTsGvZHZRvUxCgeU0ZsiOJTHnFOcM1DFmqEODvGIXRXcC+6neUy+7Guc2faPMujO4D91O8pl92NBRzvTqZpUUOSlYVmzZdD6gZcyjappsh1KLVQgZZUhwTtIs8Vp5T7FHQO2IjSTbRjkcPYVHsv0CQ4KGess85YFF0zr49fQqm2sb78etUuyG9DK94JBG5DBEVUdrdKhstEZiJ7SmOCQFIB90msmpWhMB4CyyewJdRAh0QwIRcbzqgXwxNulCMwKuNF8H5JCC4iNhFw5xADhs1ee2aGJqx2iZLSREi+q4nqa4gdYVTJIT4w+yfVyH5rZHaMewWADQDmDcHl1tqDraZoZqgYZnDaczzqLVlpNIodXC42G9lbMbgOtVQwKuICDGDzfXqQxoikah3tRcgUDrIQA1ObPHLh1qwLUBJHjcKxYdZt0pFRWqISFGWojVUbmqkzOa0CauaHZtRerig34O51ZmhsWZ5l0b3AR/CneUy+7GucozZxuuju4E6+ineUy+7GgtHPMYwWXSA2Cxg2rM0C9W7D0fJRs3KehNwVAcHdKS+in9ktLJquCtqtmtEevqVO7Yrhj7xHmUy+yl0AUrSWGxtfDehn09nauROR2H5FEUlS1uB58ES98TxbWtuuDgd91fRm99FRVxHVxGR/JBBXmk4rR5hwwFxv2XVIqRmxCEmqnAJUxjNVZqp6VIBGGymuoVLTQ6zgNm1MKLTR2h3PjMzhdjbi19o2nkWwUfCRjIgHRAkAAW24YXOzqVNTwuIwJDThYBxFuW2ChmpyzFt3MOz22WLfkaJUWM2nO+HEBu4DL80DpSsAZhmcAgJQM2Ho2jkITZXazMcwVSVCbsBkzVtop92Ebj7cfmq2yL0S+0lv5gfVj81UuhR7D5xh02Q8jUZKMeQe0/l7UJMboRMuwZ2aMopMLfWKGDUsRs7nwSkioumHuYo3BTPyBULypRq0gOaTZ60JO3DmRVQ3aoDitkcrVMHkbcXXRf6Ph/hLvKZfdiXOzBY2K6K/R+FtFO8pl92JA0c8OKeTgopMynE4KC7DtGnFRT/a6UlG+xS1X2jzpVsd6Fe7FWFFJ4jwdwPrVYEVHJaN/N8QhrQlLYTo9tnWwvtPMtjZoaOZtjcO2OFgfzWpaOqMzvK3Lg7V+ML7V5fJcovyR6eBRaplBpPRfedZjx+E+NjYt2EfWxawvdNL8G4q2nMdw19vEePwncd7TkQvH9N8HJ6R+rPG5uODrXY7lY/I+1dPE5Kyqn2c/K47xvXRVhYUtktl2nGNS2SgJzW3QUlYwNW+8EOATnt75UBzWnEMsQ5w/xbQOhbP3N+5YQ1tRUxnXOLI3WswbHOB/H7OfL0CupjC0+JhbB1g4B2wPBF23yviMV5PJ5bdxx/wC2d2DFBO59/Rp89PAyJzWhuu0WDCLC5GGsHAEZi29ecV9w7DMm2/pPrWycMOERc4hwGWBFgQP5Tzbtm9aHU1l73+rWU8WMr8jfkeLjTMqdUG7Tjt/xDagpTbDZcnrSsILrk4W/4CZK/WOGH1tXro8pkCKoGO7402NgcTsxwUtIGtBuQTfPM8wTmVp1SAMRlvNlLb6KjFPZaSw4dN0G+NWTjdoO/FCSBNGctME1U2NvjDnUhGKaB4w502CDGPuCN3xxHxQrnKSN37wje0er/lMnGKlI1k9A0uKGddFSPQxctUYSIpRt2hdE/o/Ovok+Uy+7GueiV0L+j822ineUy+7EgInOpOKeVY/qjTsVfJHqmx2KQTsWM2KIqcxzIUoiY+K08nxQUIxTSD92eUhDxoiqfqxD65EMEQ0j7BW1JX6tlQCqO4KeKpuLHNc2TF5HVjy+J7BwT0pcC5W8GnimjMcrWvY4WLXAEHo+K8J0Dp0sIBNl6hwe033wZheHmxSxyPYg45o0U3CPuH6xL6GQDb3mU4czJfg7rXm+muClTSm1RBJHja7m+If8rxdp6CvZ63hl3mo72biwBvle+7k+S2vR+m4qmMxyBr2PGq5rsWkEZEbV1YebONKezhzcOUfktnLGot17lPBn9ar2ucP3cNpHbi4HxG9eP+lGd0nucuoZO+w3dTPPinMxOP8A23n2Hblnnvncc0E6OiMhFjI4u5SMA31AHpXXyc9Yrj70c+OFfL6PSInNyAQ2mIP3L9Q2cGuI3EgHA8hyU9JFYXdt+gtf4UcLmRBzRiRcHffcBtzXnvWKpVb6XseLHLJlqGzn3hPpEPme5uGtiRuOR9i15xJW8zcA9dmu2X7QuGlvjX3FoN+q+xa3WcGZmX8Vxtt1SBmRmRyL0sE8aSimdPI4+a7aKkdSnaGjJD33rLLsTPMkh8rTsxSspj/NimBOExTJ2bBQOvEL5jBMqBYKLQstw4HkKIqGoRMgHVSOCkc1NKYkMlfaYHo60+pQlY7HoCWrqLtbyjFKui/LsjkcoSmhyW6sgUldEdwH7qd5TL7sa52BXRfcEA/ZRtxiX3Y02CR4SX2CGq2XGsNiR0t0rHqCVoCRL/sN6fas733y2ra/VfdZSzQOETbgjH2pNq6NEnVgoKLlbdrb5WseS6DCOZIA0X3fNNiiVJjsSDsSqSV93E8vswUZUlhFPJhjsW3cD9J2mZd1x8NxWmRuwKK0VG8yAscG2I8YkAfnzLDNiWSLR1cfO8c0eu8KKL9ZhLmNPfIQS12HjszLL82I5RylanojhS+G1jfk+K3bRmno4IQ2osCW3aW+NrjbqkYHmO1aKODckssj4I3GMSOLPFdi2+A3ci8jHC04zXR7/nG1JdHrvBnhTFVQ6kha9rxZzHWNuQjatvoKZscYYz7LRhzLyLRHBiRrQ4NdDM3oD+S9rHnGV16BoHSOu0sddrxZljnfVvgMzY3WHm4Ov5OTm8WNeeN/5S/k2CvkDInuc6wa0m55AvNtO0TpdR3en6rje+qbEm98SOW/RsTtD01XPpAwVhc9kDtdwH2XgeNFgPtNJ1T6it60bTvDna7GtuMNR73DO93XwL77Ry47F2qCyfLr0Y45ridPyb39foUegNAgRWAcJAM8Wh4wcMCMvw4oxnB6OSOz26pNwRawcRgf8wvl+Sv44CHlxdcG1hsH5/JKHXuDY8mGXMtfxxrZzT5eRyckznjuk8BxTO77ECGk+MMSBfEOBP1lyrQTEumOF8TJYHRua3VcQA42BBcQGEXwwNl5M+h2W57ZAjPELbBkdU/Qs8bqdVZoMdG52WHKpTQ85K3GTRvIq2qpQDZdPkcbRSaHuyYDY4EfEexXdUMFUyt1XgjYQR0Yq4qcbW2rVGUivcmFGyUthcoR7VRADVtx6EkRwUtU0GyHZuQULJCDkhZGEIxrL5ZpTTk5p2LoAa65suj+4H91O8ol92Nc+R0g1s74LoXuDR20W4f+TL7saBpnPCffBMcmPl1RylIRPQ5tO49Su2DWFs7hUFM7Iblc09QcABntXFyO9Hbg6pi1vB8HGLP+UnDLYfmqudpY2zgQRfA+pbHHPd3I3M8u4KeWmZI0Ne0HC/KL7jsWEOTKGp7Np8eMtx0aM1ZbEBbNU8EhYmNxv/K6xvyByho9Al2wDnxK7MeSOTcWck4Sx6ZJQcDNYgzVFPGzaQ8yP6GNGfSreo0LSPAFO6ZoaQHSFrQx9sy1p8ZzuXAb0+l0O2MAuNzsFgR60VTuGZGJ34pzHjm07WgvRWgIbasYLR+J5sXu53Wy5AAFt+j4AwBkeAz385vvWuU9ZYYI+DSazovzkzaXUmuLOkNtw2c2ClpaLvTw5knjWsdYXJb/AC3OPr6FRwaT5UazSu/5rOeNS7LhllHRtFBVh8t3M1XluqTscAbizhznA4or9UI1wJHOdfXbrG+FrBn+XA9a1ZmkgcnfQxWxaM0t31urgJAMCfxLmeNRVeipX/VEXR/CFjzqPBjkGbH4Ec3Jyo2sjEkbmg2uCL4G11rHCCrEgLZYXiRgNnNvrNO9pH/B5VruhuFr2TNglL7uHiF7dUutfIdB6lyynJaTtfudi4XkvyR+L+u/0/6T1+gJoY53Oe6Y2BisSTcZFzTtF88clpOiXuGsza0nWBwNyb5dK9LqdNB2F1XSU7JXX1RrfzWxtyncjDyfB7Vo1yceeSHyezR9JtO0A8iqJ5b4EL0LSOhm7Dhyi9uUWWr6QpYWyFjRJO8ZhjCGN/zPdYeterizQyL4nk5MU8f9RqVfSbrk+xE6Ks5ovbWbhb2H4dCk0j3wjWLYom6xaDI4kk5YNAtb5XWtQ6VfHLckOANjq5EbwumJzyRsVcMbIBzFaSPD2hwxBCAnIbnmb2HIMyfraFpaMqK+ojyQveXE4D4K2mDW3cRkM9qFpzrEvO7qGwIsYMJWgEE2N87YcmKlim1to6ENI3XNzgE00+obtz+sEmO/QcQvfO4Z92HyiX3Y14E11wvfe4Z92HyiX3Y0xLs5vMtionSXN+pNe+6xiTKQZTKzgltjtODeQb1VRvARDJOv2LlnGzpg6LqGYWDRlmT7VY0z7i5wGZPsC1+J4aMTz8vIimVd7XwA+yzed5XFPHfR1RmXj6wNBP0TsQ1PUkD28+5VktVc4nmA9v1yqaN5uBu2D2knLnKMaePaKklNUw6asKliqigHtub7QEsE2J3bOdd0cimrOGWNw0Wbat29FQVrtpVW2RSiVVRFl2zSClZpQqh/WEx1XbJOhWbXHpMKy0fwg1HtINjfBaPSlz8TgN+/5q9omMaMcTy/BTLHaNIZaZ63E5lXCHA2fa1wcj8QqGt4Fl0kUkjmWieH3GtrFwNwBcZHageDmke9OGqfFcbOGVtx6/arbTPCIAWJXj521JqtnpYVkWoP4v8AYpdJsa0m2CGoqmwJ34dA+vUqXS+nwScVXjTd2AX+rrD8bo755EtG0y14PKgqkj4lU0OlBfPJJJpYHbtQotdGDmn2LpinY4DWY1xOILgDbfmqWXRMJNzGw/6QB1BE1+kLkdKG/WgumHnXbOWfjfQr42sZ4oAGwAAD1KqmYL3+iBkOZTV1V4h5/VmqmKe3jPJtjbpXpcRPxbf2cPJe0v7CaUdezd+JSluqzoQ7tINLr/Vk59SHNNr9Vl2nGZC3CyyQBQkm2BIUIQA4zap5F0R3CX30WSOMS+7GudpBcLoL9H77pd5TL7saZSObE4KUMbypdRvL1qRmd5Iyx6UrHkZ3CewgbES2u5EUFkcRuc8eVPE5bnnlzJryx2wt5R8lG59xY7MnfNS4JlKbRZUpvtzzO08ysYiALD651r1LVWON1bQ1IIXDlg0d2OaZZAqGTxcb4JsUuKme8ZFZQk4M0nFTVDGy8qkEqBeADgcFnfF3J2rR50ouLphb6iyKpaW41n35B8/khtGxXOs7IZDZzqykkvYfXOtUqMW7CBLYXWNnO9CSOTTIqBMuqXSRbbHqWTRmYksl1XHJsmLOYOGLeoqmlmLRgLn1DlJTGSENu513HdkOZZSxxb2johmlFUmBabfLCbTMLQcnDxmHmcPYcVVs0y21rnqWzVuli6AgnEAWvYgi4u0g5oLSvBAX1oiLEA6p2EjYd3sR+GLQPkS9lO3TW4lP/aZ3oSq0U5hxFvWOtQahsk8EfoazssnaSNuZQyaRJwB+Cry+yeJARihYIg8rJnVpyvhuSlzHjFwbyfFASW3ppK1jDxM5S8g8Qs2Pb0/NSCI/4SOQhCROb+JvSE6QtGSsyoINrAXUUg2hRMkU7H3QBECuhu4F91O8pl92Nc9PbbFdCdwA/wAKd5TL7saBo5yAShqxoUjcUUKxuqssphGnd6SCyELLqQi+A60jokARujB+vakhqS02de3IiqenvmcUsmjCQfV9bllKcOmdMMc6tFhBUeLcCw6r9KGqqk7FK392wBxvYWuAEEDrElcsYq7OmcmlXsfHIURG/Ww61BE3AlFOjsdYZHPnG1bwklKmc+SDcbRZU0mwfWCJa78/kgaVpIFrjefgii7VFgPj610HESueBicEOyTWNwCG+t3yCgkfteeZoy6d5UT6m/5IoLCnyXNyeZN10OCn6vVyooaYPVS4LY9GVuvE2+YABWqSyXVpoee2CEVItK2MH5LX6yixu366FdvluEJKb3O5UQa5NAhHNsrydgdnnvQE1N0pFKQEGAprm2Ti2xSE3GKCyMO3KUtUTmqeE3CBkeslFQQle1REIFQ+SoJXRn6Ph/hLvKZfdiXN66Q/R7+6XeUy+7EgaOerJdRKAnAKjIkgk2FSuCgDVPFjgk0FiCBSx0+9SNantapATvAWGM7HdeKUJQVLin2VHJKPTBZ4HnaE2SmdazRdHXKcwWPOp/Gi/wA0vZBFTHVtbFOhD7Fpbgb44WCIcbc/MlLip/FEr/0SHNlsLA+vcnGS/wCWKGlAOY+udQGMjIrdHOFOYE0nmSMFhckoMvKYgsVACgnrCRYYKElIlZQgRlBJYoKympHYpDfRcueo5n+IUjTghqh2Ft6ZBCX4XOSBfKXG+xOqpbmwyGajjjv9ZIKGSIZ7LIuUjIdJUM8ms4kCw2JlJkBToTikLUjTZIoe8pgTpAm6qAFLV0b+j790u8pl92Nc66q6L7gA/hTvKZfdjQCNu8BNH8Ro/R4eys8BdH8RpPR4eysWIKoXwF0fxGk9Hh7KzwG0fxGk9Hh7KxYgKHeBVBxKl9Hi7KzwKoOJUvmIuysWICjPAqg4lS+jxdlZ4FUPEqXzEXZWLECoXwLoeJ0vmIuys8C6HidL5iLsrFiAozwLoeJ0vmIuysHAyh4nS+Yi7KxYgdGHgXQ8TpfMRdlIeBVBxKl9Hi7KxYgKE8CaDiVJ6PF2VngPQcSpPR4eykWIChfAeg4lSejw9lZ4D0HEqT0eHspFiAozwHoOJUno8PZSjgPQcSpPR4eysWIAeOBtDxOl8xF2U08CqHiVL5iLsrFiBUN8BdH8RpPR4eysHAbR/EaT0eHsrFiBieAmj+I0fo8PZSeAWjuI0fo0PZSrEAJ4BaO4hR+jQ9lZ4A6O4hR+jQ9lYsQBngFo7iFH6ND2VngFo7iNH6ND2UqxAGeAejuI0fo0PZVno7RUNOzUgijiZcnViY1jdY2udVoAvgOpYsQB/9k=" id="251" name="Google Shape;251;p27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UUEhQUFRUVFRUXFxQUFRQUFRUUFBQVFBQUFBQXHCYeFxkjGhQUHy8gIycpLCwsFR4xNTAqNSYrLCkBCQoKDgwOGg8PGikcHCQpLCksLCksKSwpKSwsLCksKSksKSwsKSwpLCkpLCkpKSwpKSksKSwsNjIpKSkpLCkpNv/AABEIAMYA/gMBIgACEQEDEQH/xAAcAAABBAMBAAAAAAAAAAAAAAAEAQIDBQAGCAf/xABLEAABAwICBAcNBAYJBQAAAAABAAIDBBEhMQUSQVEGVGFxgZHSBxMWInSTlKGxssHR8DI1QuEIFBUjJVIzNERTYnKCkvEkQ2Rzov/EABkBAAMBAQEAAAAAAAAAAAAAAAABAgMEBf/EACkRAAICAgICAgEDBQEAAAAAAAABAhEDIQQxEkEiURORobEyYXGB4RT/2gAMAwEAAhEDEQA/APKjp2o1h/1E+X99L2lM/TNRY/8AUT5f30vaVV+PqRY3LNlImj05UcYn89L2kaNLTkX7/P56XtKlaEdQyWNjkUMKJ6rS9Rgf1ifd/TS5/wC5Qt01UcYn89L2kRVUnim2WfUqxoQmDRaM0zPh+/n2j+ml5x+LnQ9dpmoFj+sT43H9NLmP9SjaMD19SGr35dJt1fJIGiT9vVHGJ/PS9pZ+3KjjE/npe0gCVgctCCwGnajjE/npe0sOnajjE/npe0gAldbbdAB/7dqOMT+el7Sa3TtRxifz0naQPNdOjGHOgCx/bU5yqJxzzS9pSM05UWxnnv8A+6XH/wClWNSgpSVji6LE6eqB/aJ/PS9pMfwgqP7+fz0vaQLTc2T5oybWyCivstz9B8XCGe39Yn89L2kPLwhqCcJ5/PS9pCNgP11prQhUtjty0Hw6aqL41FR56TtKyk0zUao/fz+elz/3Kniita+1GSlOyGTfticf2ifz0vaQrtOVHGJ/PS9pMdkhnhNAwxum6i39Yn89L2kn7ZqeMT+el7SHibgpGMTEwtumKjjE/npe0l/bFRxifz0vaQ1khQSwh2m6jjE/npe0o3adqB/aJ/PS9pCSFMeMgqEHO05UE/1ifz0vaXQHcLqXv0YS973n9YlF3uc42DY8LuJK5zYNq6H7gZ/hTvKZfdjQNHOcWJvyotmaFpwim5rNmqInjFTQlMmGKyI4oD2XME3i2KqXx2cRuKsIAoK9lnX3j2YfJSuymtGUwxQGkISHX6EfSpKtms5zepP2J9FMQlCWRls0wFaGRIEjnrGlO1QgBAU9RBS6yAECaXLCU1AEjHYjnR7BmgdXxQeXFWlNBrMLr2x25YAKZ9AnT2Czm1+b4IWMIueMnAC5NgLbb4CydPS96JBxLRZxzGttaObJZo1TII5Lo5wuFWtPjchxCPKskjkGCgLUTKFA5CExYczzfFTNaoKQ+Oeb4ovVTsGvZHZRvUxCgeU0ZsiOJTHnFOcM1DFmqEODvGIXRXcC+6neUy+7Guc2faPMujO4D91O8pl92NBRzvTqZpUUOSlYVmzZdD6gZcyjappsh1KLVQgZZUhwTtIs8Vp5T7FHQO2IjSTbRjkcPYVHsv0CQ4KGess85YFF0zr49fQqm2sb78etUuyG9DK94JBG5DBEVUdrdKhstEZiJ7SmOCQFIB90msmpWhMB4CyyewJdRAh0QwIRcbzqgXwxNulCMwKuNF8H5JCC4iNhFw5xADhs1ee2aGJqx2iZLSREi+q4nqa4gdYVTJIT4w+yfVyH5rZHaMewWADQDmDcHl1tqDraZoZqgYZnDaczzqLVlpNIodXC42G9lbMbgOtVQwKuICDGDzfXqQxoikah3tRcgUDrIQA1ObPHLh1qwLUBJHjcKxYdZt0pFRWqISFGWojVUbmqkzOa0CauaHZtRerig34O51ZmhsWZ5l0b3AR/CneUy+7GucozZxuuju4E6+ineUy+7GgtHPMYwWXSA2Cxg2rM0C9W7D0fJRs3KehNwVAcHdKS+in9ktLJquCtqtmtEevqVO7Yrhj7xHmUy+yl0AUrSWGxtfDehn09nauROR2H5FEUlS1uB58ES98TxbWtuuDgd91fRm99FRVxHVxGR/JBBXmk4rR5hwwFxv2XVIqRmxCEmqnAJUxjNVZqp6VIBGGymuoVLTQ6zgNm1MKLTR2h3PjMzhdjbi19o2nkWwUfCRjIgHRAkAAW24YXOzqVNTwuIwJDThYBxFuW2ChmpyzFt3MOz22WLfkaJUWM2nO+HEBu4DL80DpSsAZhmcAgJQM2Ho2jkITZXazMcwVSVCbsBkzVtop92Ebj7cfmq2yL0S+0lv5gfVj81UuhR7D5xh02Q8jUZKMeQe0/l7UJMboRMuwZ2aMopMLfWKGDUsRs7nwSkioumHuYo3BTPyBULypRq0gOaTZ60JO3DmRVQ3aoDitkcrVMHkbcXXRf6Ph/hLvKZfdiXOzBY2K6K/R+FtFO8pl92JA0c8OKeTgopMynE4KC7DtGnFRT/a6UlG+xS1X2jzpVsd6Fe7FWFFJ4jwdwPrVYEVHJaN/N8QhrQlLYTo9tnWwvtPMtjZoaOZtjcO2OFgfzWpaOqMzvK3Lg7V+ML7V5fJcovyR6eBRaplBpPRfedZjx+E+NjYt2EfWxawvdNL8G4q2nMdw19vEePwncd7TkQvH9N8HJ6R+rPG5uODrXY7lY/I+1dPE5Kyqn2c/K47xvXRVhYUtktl2nGNS2SgJzW3QUlYwNW+8EOATnt75UBzWnEMsQ5w/xbQOhbP3N+5YQ1tRUxnXOLI3WswbHOB/H7OfL0CupjC0+JhbB1g4B2wPBF23yviMV5PJ5bdxx/wC2d2DFBO59/Rp89PAyJzWhuu0WDCLC5GGsHAEZi29ecV9w7DMm2/pPrWycMOERc4hwGWBFgQP5Tzbtm9aHU1l73+rWU8WMr8jfkeLjTMqdUG7Tjt/xDagpTbDZcnrSsILrk4W/4CZK/WOGH1tXro8pkCKoGO7402NgcTsxwUtIGtBuQTfPM8wTmVp1SAMRlvNlLb6KjFPZaSw4dN0G+NWTjdoO/FCSBNGctME1U2NvjDnUhGKaB4w502CDGPuCN3xxHxQrnKSN37wje0er/lMnGKlI1k9A0uKGddFSPQxctUYSIpRt2hdE/o/Ovok+Uy+7GueiV0L+j822ineUy+7EgInOpOKeVY/qjTsVfJHqmx2KQTsWM2KIqcxzIUoiY+K08nxQUIxTSD92eUhDxoiqfqxD65EMEQ0j7BW1JX6tlQCqO4KeKpuLHNc2TF5HVjy+J7BwT0pcC5W8GnimjMcrWvY4WLXAEHo+K8J0Dp0sIBNl6hwe033wZheHmxSxyPYg45o0U3CPuH6xL6GQDb3mU4czJfg7rXm+muClTSm1RBJHja7m+If8rxdp6CvZ63hl3mo72biwBvle+7k+S2vR+m4qmMxyBr2PGq5rsWkEZEbV1YebONKezhzcOUfktnLGot17lPBn9ar2ucP3cNpHbi4HxG9eP+lGd0nucuoZO+w3dTPPinMxOP8A23n2Hblnnvncc0E6OiMhFjI4u5SMA31AHpXXyc9Yrj70c+OFfL6PSInNyAQ2mIP3L9Q2cGuI3EgHA8hyU9JFYXdt+gtf4UcLmRBzRiRcHffcBtzXnvWKpVb6XseLHLJlqGzn3hPpEPme5uGtiRuOR9i15xJW8zcA9dmu2X7QuGlvjX3FoN+q+xa3WcGZmX8Vxtt1SBmRmRyL0sE8aSimdPI4+a7aKkdSnaGjJD33rLLsTPMkh8rTsxSspj/NimBOExTJ2bBQOvEL5jBMqBYKLQstw4HkKIqGoRMgHVSOCkc1NKYkMlfaYHo60+pQlY7HoCWrqLtbyjFKui/LsjkcoSmhyW6sgUldEdwH7qd5TL7sa52BXRfcEA/ZRtxiX3Y02CR4SX2CGq2XGsNiR0t0rHqCVoCRL/sN6fas733y2ra/VfdZSzQOETbgjH2pNq6NEnVgoKLlbdrb5WseS6DCOZIA0X3fNNiiVJjsSDsSqSV93E8vswUZUlhFPJhjsW3cD9J2mZd1x8NxWmRuwKK0VG8yAscG2I8YkAfnzLDNiWSLR1cfO8c0eu8KKL9ZhLmNPfIQS12HjszLL82I5RylanojhS+G1jfk+K3bRmno4IQ2osCW3aW+NrjbqkYHmO1aKODckssj4I3GMSOLPFdi2+A3ci8jHC04zXR7/nG1JdHrvBnhTFVQ6kha9rxZzHWNuQjatvoKZscYYz7LRhzLyLRHBiRrQ4NdDM3oD+S9rHnGV16BoHSOu0sddrxZljnfVvgMzY3WHm4Ov5OTm8WNeeN/5S/k2CvkDInuc6wa0m55AvNtO0TpdR3en6rje+qbEm98SOW/RsTtD01XPpAwVhc9kDtdwH2XgeNFgPtNJ1T6it60bTvDna7GtuMNR73DO93XwL77Ry47F2qCyfLr0Y45ridPyb39foUegNAgRWAcJAM8Wh4wcMCMvw4oxnB6OSOz26pNwRawcRgf8wvl+Sv44CHlxdcG1hsH5/JKHXuDY8mGXMtfxxrZzT5eRyckznjuk8BxTO77ECGk+MMSBfEOBP1lyrQTEumOF8TJYHRua3VcQA42BBcQGEXwwNl5M+h2W57ZAjPELbBkdU/Qs8bqdVZoMdG52WHKpTQ85K3GTRvIq2qpQDZdPkcbRSaHuyYDY4EfEexXdUMFUyt1XgjYQR0Yq4qcbW2rVGUivcmFGyUthcoR7VRADVtx6EkRwUtU0GyHZuQULJCDkhZGEIxrL5ZpTTk5p2LoAa65suj+4H91O8ol92Nc+R0g1s74LoXuDR20W4f+TL7saBpnPCffBMcmPl1RylIRPQ5tO49Su2DWFs7hUFM7Iblc09QcABntXFyO9Hbg6pi1vB8HGLP+UnDLYfmqudpY2zgQRfA+pbHHPd3I3M8u4KeWmZI0Ne0HC/KL7jsWEOTKGp7Np8eMtx0aM1ZbEBbNU8EhYmNxv/K6xvyByho9Al2wDnxK7MeSOTcWck4Sx6ZJQcDNYgzVFPGzaQ8yP6GNGfSreo0LSPAFO6ZoaQHSFrQx9sy1p8ZzuXAb0+l0O2MAuNzsFgR60VTuGZGJ34pzHjm07WgvRWgIbasYLR+J5sXu53Wy5AAFt+j4AwBkeAz385vvWuU9ZYYI+DSazovzkzaXUmuLOkNtw2c2ClpaLvTw5knjWsdYXJb/AC3OPr6FRwaT5UazSu/5rOeNS7LhllHRtFBVh8t3M1XluqTscAbizhznA4or9UI1wJHOdfXbrG+FrBn+XA9a1ZmkgcnfQxWxaM0t31urgJAMCfxLmeNRVeipX/VEXR/CFjzqPBjkGbH4Ec3Jyo2sjEkbmg2uCL4G11rHCCrEgLZYXiRgNnNvrNO9pH/B5VruhuFr2TNglL7uHiF7dUutfIdB6lyynJaTtfudi4XkvyR+L+u/0/6T1+gJoY53Oe6Y2BisSTcZFzTtF88clpOiXuGsza0nWBwNyb5dK9LqdNB2F1XSU7JXX1RrfzWxtyncjDyfB7Vo1yceeSHyezR9JtO0A8iqJ5b4EL0LSOhm7Dhyi9uUWWr6QpYWyFjRJO8ZhjCGN/zPdYeterizQyL4nk5MU8f9RqVfSbrk+xE6Ks5ovbWbhb2H4dCk0j3wjWLYom6xaDI4kk5YNAtb5XWtQ6VfHLckOANjq5EbwumJzyRsVcMbIBzFaSPD2hwxBCAnIbnmb2HIMyfraFpaMqK+ojyQveXE4D4K2mDW3cRkM9qFpzrEvO7qGwIsYMJWgEE2N87YcmKlim1to6ENI3XNzgE00+obtz+sEmO/QcQvfO4Z92HyiX3Y14E11wvfe4Z92HyiX3Y0xLs5vMtionSXN+pNe+6xiTKQZTKzgltjtODeQb1VRvARDJOv2LlnGzpg6LqGYWDRlmT7VY0z7i5wGZPsC1+J4aMTz8vIimVd7XwA+yzed5XFPHfR1RmXj6wNBP0TsQ1PUkD28+5VktVc4nmA9v1yqaN5uBu2D2knLnKMaePaKklNUw6asKliqigHtub7QEsE2J3bOdd0cimrOGWNw0Wbat29FQVrtpVW2RSiVVRFl2zSClZpQqh/WEx1XbJOhWbXHpMKy0fwg1HtINjfBaPSlz8TgN+/5q9omMaMcTy/BTLHaNIZaZ63E5lXCHA2fa1wcj8QqGt4Fl0kUkjmWieH3GtrFwNwBcZHageDmke9OGqfFcbOGVtx6/arbTPCIAWJXj521JqtnpYVkWoP4v8AYpdJsa0m2CGoqmwJ34dA+vUqXS+nwScVXjTd2AX+rrD8bo755EtG0y14PKgqkj4lU0OlBfPJJJpYHbtQotdGDmn2LpinY4DWY1xOILgDbfmqWXRMJNzGw/6QB1BE1+kLkdKG/WgumHnXbOWfjfQr42sZ4oAGwAAD1KqmYL3+iBkOZTV1V4h5/VmqmKe3jPJtjbpXpcRPxbf2cPJe0v7CaUdezd+JSluqzoQ7tINLr/Vk59SHNNr9Vl2nGZC3CyyQBQkm2BIUIQA4zap5F0R3CX30WSOMS+7GudpBcLoL9H77pd5TL7saZSObE4KUMbypdRvL1qRmd5Iyx6UrHkZ3CewgbES2u5EUFkcRuc8eVPE5bnnlzJryx2wt5R8lG59xY7MnfNS4JlKbRZUpvtzzO08ysYiALD651r1LVWON1bQ1IIXDlg0d2OaZZAqGTxcb4JsUuKme8ZFZQk4M0nFTVDGy8qkEqBeADgcFnfF3J2rR50ouLphb6iyKpaW41n35B8/khtGxXOs7IZDZzqykkvYfXOtUqMW7CBLYXWNnO9CSOTTIqBMuqXSRbbHqWTRmYksl1XHJsmLOYOGLeoqmlmLRgLn1DlJTGSENu513HdkOZZSxxb2johmlFUmBabfLCbTMLQcnDxmHmcPYcVVs0y21rnqWzVuli6AgnEAWvYgi4u0g5oLSvBAX1oiLEA6p2EjYd3sR+GLQPkS9lO3TW4lP/aZ3oSq0U5hxFvWOtQahsk8EfoazssnaSNuZQyaRJwB+Cry+yeJARihYIg8rJnVpyvhuSlzHjFwbyfFASW3ppK1jDxM5S8g8Qs2Pb0/NSCI/4SOQhCROb+JvSE6QtGSsyoINrAXUUg2hRMkU7H3QBECuhu4F91O8pl92Nc9PbbFdCdwA/wAKd5TL7saBo5yAShqxoUjcUUKxuqssphGnd6SCyELLqQi+A60jokARujB+vakhqS02de3IiqenvmcUsmjCQfV9bllKcOmdMMc6tFhBUeLcCw6r9KGqqk7FK392wBxvYWuAEEDrElcsYq7OmcmlXsfHIURG/Ww61BE3AlFOjsdYZHPnG1bwklKmc+SDcbRZU0mwfWCJa78/kgaVpIFrjefgii7VFgPj610HESueBicEOyTWNwCG+t3yCgkfteeZoy6d5UT6m/5IoLCnyXNyeZN10OCn6vVyooaYPVS4LY9GVuvE2+YABWqSyXVpoee2CEVItK2MH5LX6yixu366FdvluEJKb3O5UQa5NAhHNsrydgdnnvQE1N0pFKQEGAprm2Ti2xSE3GKCyMO3KUtUTmqeE3CBkeslFQQle1REIFQ+SoJXRn6Ph/hLvKZfdiXN66Q/R7+6XeUy+7EgaOerJdRKAnAKjIkgk2FSuCgDVPFjgk0FiCBSx0+9SNantapATvAWGM7HdeKUJQVLin2VHJKPTBZ4HnaE2SmdazRdHXKcwWPOp/Gi/wA0vZBFTHVtbFOhD7Fpbgb44WCIcbc/MlLip/FEr/0SHNlsLA+vcnGS/wCWKGlAOY+udQGMjIrdHOFOYE0nmSMFhckoMvKYgsVACgnrCRYYKElIlZQgRlBJYoKympHYpDfRcueo5n+IUjTghqh2Ft6ZBCX4XOSBfKXG+xOqpbmwyGajjjv9ZIKGSIZ7LIuUjIdJUM8ms4kCw2JlJkBToTikLUjTZIoe8pgTpAm6qAFLV0b+j790u8pl92Nc66q6L7gA/hTvKZfdjQCNu8BNH8Ro/R4eys8BdH8RpPR4eysWIKoXwF0fxGk9Hh7KzwG0fxGk9Hh7KxYgKHeBVBxKl9Hi7KzwKoOJUvmIuysWICjPAqg4lS+jxdlZ4FUPEqXzEXZWLECoXwLoeJ0vmIuys8C6HidL5iLsrFiAozwLoeJ0vmIuysHAyh4nS+Yi7KxYgdGHgXQ8TpfMRdlIeBVBxKl9Hi7KxYgKE8CaDiVJ6PF2VngPQcSpPR4eykWIChfAeg4lSejw9lZ4D0HEqT0eHspFiAozwHoOJUno8PZSjgPQcSpPR4eysWIAeOBtDxOl8xF2U08CqHiVL5iLsrFiBUN8BdH8RpPR4eysHAbR/EaT0eHsrFiBieAmj+I0fo8PZSeAWjuI0fo0PZSrEAJ4BaO4hR+jQ9lZ4A6O4hR+jQ9lYsQBngFo7iFH6ND2VngFo7iNH6ND2UqxAGeAejuI0fo0PZVno7RUNOzUgijiZcnViY1jdY2udVoAvgOpYsQB/9k=" id="252" name="Google Shape;252;p27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UUEhQUFRUVFRUXFxQUFRQUFRUUFBQVFBQUFBQXHCYeFxkjGhQUHy8gIycpLCwsFR4xNTAqNSYrLCkBCQoKDgwOGg8PGikcHCQpLCksLCksKSwpKSwsLCksKSksKSwsKSwpLCkpLCkpKSwpKSksKSwsNjIpKSkpLCkpNv/AABEIAMYA/gMBIgACEQEDEQH/xAAcAAABBAMBAAAAAAAAAAAAAAAEAQIDBQAGCAf/xABLEAABAwICBAcNBAYJBQAAAAABAAIDBBEhMQUSQVEGVGFxgZHSBxMWInSTlKGxssHR8DI1QuEIFBUjJVIzNERTYnKCkvEkQ2Rzov/EABkBAAMBAQEAAAAAAAAAAAAAAAABAgMEBf/EACkRAAICAgICAgEDBQEAAAAAAAABAhEDIQQxEkEiURORobEyYXGB4RT/2gAMAwEAAhEDEQA/APKjp2o1h/1E+X99L2lM/TNRY/8AUT5f30vaVV+PqRY3LNlImj05UcYn89L2kaNLTkX7/P56XtKlaEdQyWNjkUMKJ6rS9Rgf1ifd/TS5/wC5Qt01UcYn89L2kRVUnim2WfUqxoQmDRaM0zPh+/n2j+ml5x+LnQ9dpmoFj+sT43H9NLmP9SjaMD19SGr35dJt1fJIGiT9vVHGJ/PS9pZ+3KjjE/npe0gCVgctCCwGnajjE/npe0sOnajjE/npe0gAldbbdAB/7dqOMT+el7Sa3TtRxifz0naQPNdOjGHOgCx/bU5yqJxzzS9pSM05UWxnnv8A+6XH/wClWNSgpSVji6LE6eqB/aJ/PS9pMfwgqP7+fz0vaQLTc2T5oybWyCivstz9B8XCGe39Yn89L2kPLwhqCcJ5/PS9pCNgP11prQhUtjty0Hw6aqL41FR56TtKyk0zUao/fz+elz/3Kniita+1GSlOyGTfticf2ifz0vaQrtOVHGJ/PS9pMdkhnhNAwxum6i39Yn89L2kn7ZqeMT+el7SHibgpGMTEwtumKjjE/npe0l/bFRxifz0vaQ1khQSwh2m6jjE/npe0o3adqB/aJ/PS9pCSFMeMgqEHO05UE/1ifz0vaXQHcLqXv0YS973n9YlF3uc42DY8LuJK5zYNq6H7gZ/hTvKZfdjQNHOcWJvyotmaFpwim5rNmqInjFTQlMmGKyI4oD2XME3i2KqXx2cRuKsIAoK9lnX3j2YfJSuymtGUwxQGkISHX6EfSpKtms5zepP2J9FMQlCWRls0wFaGRIEjnrGlO1QgBAU9RBS6yAECaXLCU1AEjHYjnR7BmgdXxQeXFWlNBrMLr2x25YAKZ9AnT2Czm1+b4IWMIueMnAC5NgLbb4CydPS96JBxLRZxzGttaObJZo1TII5Lo5wuFWtPjchxCPKskjkGCgLUTKFA5CExYczzfFTNaoKQ+Oeb4ovVTsGvZHZRvUxCgeU0ZsiOJTHnFOcM1DFmqEODvGIXRXcC+6neUy+7Guc2faPMujO4D91O8pl92NBRzvTqZpUUOSlYVmzZdD6gZcyjappsh1KLVQgZZUhwTtIs8Vp5T7FHQO2IjSTbRjkcPYVHsv0CQ4KGess85YFF0zr49fQqm2sb78etUuyG9DK94JBG5DBEVUdrdKhstEZiJ7SmOCQFIB90msmpWhMB4CyyewJdRAh0QwIRcbzqgXwxNulCMwKuNF8H5JCC4iNhFw5xADhs1ee2aGJqx2iZLSREi+q4nqa4gdYVTJIT4w+yfVyH5rZHaMewWADQDmDcHl1tqDraZoZqgYZnDaczzqLVlpNIodXC42G9lbMbgOtVQwKuICDGDzfXqQxoikah3tRcgUDrIQA1ObPHLh1qwLUBJHjcKxYdZt0pFRWqISFGWojVUbmqkzOa0CauaHZtRerig34O51ZmhsWZ5l0b3AR/CneUy+7GucozZxuuju4E6+ineUy+7GgtHPMYwWXSA2Cxg2rM0C9W7D0fJRs3KehNwVAcHdKS+in9ktLJquCtqtmtEevqVO7Yrhj7xHmUy+yl0AUrSWGxtfDehn09nauROR2H5FEUlS1uB58ES98TxbWtuuDgd91fRm99FRVxHVxGR/JBBXmk4rR5hwwFxv2XVIqRmxCEmqnAJUxjNVZqp6VIBGGymuoVLTQ6zgNm1MKLTR2h3PjMzhdjbi19o2nkWwUfCRjIgHRAkAAW24YXOzqVNTwuIwJDThYBxFuW2ChmpyzFt3MOz22WLfkaJUWM2nO+HEBu4DL80DpSsAZhmcAgJQM2Ho2jkITZXazMcwVSVCbsBkzVtop92Ebj7cfmq2yL0S+0lv5gfVj81UuhR7D5xh02Q8jUZKMeQe0/l7UJMboRMuwZ2aMopMLfWKGDUsRs7nwSkioumHuYo3BTPyBULypRq0gOaTZ60JO3DmRVQ3aoDitkcrVMHkbcXXRf6Ph/hLvKZfdiXOzBY2K6K/R+FtFO8pl92JA0c8OKeTgopMynE4KC7DtGnFRT/a6UlG+xS1X2jzpVsd6Fe7FWFFJ4jwdwPrVYEVHJaN/N8QhrQlLYTo9tnWwvtPMtjZoaOZtjcO2OFgfzWpaOqMzvK3Lg7V+ML7V5fJcovyR6eBRaplBpPRfedZjx+E+NjYt2EfWxawvdNL8G4q2nMdw19vEePwncd7TkQvH9N8HJ6R+rPG5uODrXY7lY/I+1dPE5Kyqn2c/K47xvXRVhYUtktl2nGNS2SgJzW3QUlYwNW+8EOATnt75UBzWnEMsQ5w/xbQOhbP3N+5YQ1tRUxnXOLI3WswbHOB/H7OfL0CupjC0+JhbB1g4B2wPBF23yviMV5PJ5bdxx/wC2d2DFBO59/Rp89PAyJzWhuu0WDCLC5GGsHAEZi29ecV9w7DMm2/pPrWycMOERc4hwGWBFgQP5Tzbtm9aHU1l73+rWU8WMr8jfkeLjTMqdUG7Tjt/xDagpTbDZcnrSsILrk4W/4CZK/WOGH1tXro8pkCKoGO7402NgcTsxwUtIGtBuQTfPM8wTmVp1SAMRlvNlLb6KjFPZaSw4dN0G+NWTjdoO/FCSBNGctME1U2NvjDnUhGKaB4w502CDGPuCN3xxHxQrnKSN37wje0er/lMnGKlI1k9A0uKGddFSPQxctUYSIpRt2hdE/o/Ovok+Uy+7GueiV0L+j822ineUy+7EgInOpOKeVY/qjTsVfJHqmx2KQTsWM2KIqcxzIUoiY+K08nxQUIxTSD92eUhDxoiqfqxD65EMEQ0j7BW1JX6tlQCqO4KeKpuLHNc2TF5HVjy+J7BwT0pcC5W8GnimjMcrWvY4WLXAEHo+K8J0Dp0sIBNl6hwe033wZheHmxSxyPYg45o0U3CPuH6xL6GQDb3mU4czJfg7rXm+muClTSm1RBJHja7m+If8rxdp6CvZ63hl3mo72biwBvle+7k+S2vR+m4qmMxyBr2PGq5rsWkEZEbV1YebONKezhzcOUfktnLGot17lPBn9ar2ucP3cNpHbi4HxG9eP+lGd0nucuoZO+w3dTPPinMxOP8A23n2Hblnnvncc0E6OiMhFjI4u5SMA31AHpXXyc9Yrj70c+OFfL6PSInNyAQ2mIP3L9Q2cGuI3EgHA8hyU9JFYXdt+gtf4UcLmRBzRiRcHffcBtzXnvWKpVb6XseLHLJlqGzn3hPpEPme5uGtiRuOR9i15xJW8zcA9dmu2X7QuGlvjX3FoN+q+xa3WcGZmX8Vxtt1SBmRmRyL0sE8aSimdPI4+a7aKkdSnaGjJD33rLLsTPMkh8rTsxSspj/NimBOExTJ2bBQOvEL5jBMqBYKLQstw4HkKIqGoRMgHVSOCkc1NKYkMlfaYHo60+pQlY7HoCWrqLtbyjFKui/LsjkcoSmhyW6sgUldEdwH7qd5TL7sa52BXRfcEA/ZRtxiX3Y02CR4SX2CGq2XGsNiR0t0rHqCVoCRL/sN6fas733y2ra/VfdZSzQOETbgjH2pNq6NEnVgoKLlbdrb5WseS6DCOZIA0X3fNNiiVJjsSDsSqSV93E8vswUZUlhFPJhjsW3cD9J2mZd1x8NxWmRuwKK0VG8yAscG2I8YkAfnzLDNiWSLR1cfO8c0eu8KKL9ZhLmNPfIQS12HjszLL82I5RylanojhS+G1jfk+K3bRmno4IQ2osCW3aW+NrjbqkYHmO1aKODckssj4I3GMSOLPFdi2+A3ci8jHC04zXR7/nG1JdHrvBnhTFVQ6kha9rxZzHWNuQjatvoKZscYYz7LRhzLyLRHBiRrQ4NdDM3oD+S9rHnGV16BoHSOu0sddrxZljnfVvgMzY3WHm4Ov5OTm8WNeeN/5S/k2CvkDInuc6wa0m55AvNtO0TpdR3en6rje+qbEm98SOW/RsTtD01XPpAwVhc9kDtdwH2XgeNFgPtNJ1T6it60bTvDna7GtuMNR73DO93XwL77Ry47F2qCyfLr0Y45ridPyb39foUegNAgRWAcJAM8Wh4wcMCMvw4oxnB6OSOz26pNwRawcRgf8wvl+Sv44CHlxdcG1hsH5/JKHXuDY8mGXMtfxxrZzT5eRyckznjuk8BxTO77ECGk+MMSBfEOBP1lyrQTEumOF8TJYHRua3VcQA42BBcQGEXwwNl5M+h2W57ZAjPELbBkdU/Qs8bqdVZoMdG52WHKpTQ85K3GTRvIq2qpQDZdPkcbRSaHuyYDY4EfEexXdUMFUyt1XgjYQR0Yq4qcbW2rVGUivcmFGyUthcoR7VRADVtx6EkRwUtU0GyHZuQULJCDkhZGEIxrL5ZpTTk5p2LoAa65suj+4H91O8ol92Nc+R0g1s74LoXuDR20W4f+TL7saBpnPCffBMcmPl1RylIRPQ5tO49Su2DWFs7hUFM7Iblc09QcABntXFyO9Hbg6pi1vB8HGLP+UnDLYfmqudpY2zgQRfA+pbHHPd3I3M8u4KeWmZI0Ne0HC/KL7jsWEOTKGp7Np8eMtx0aM1ZbEBbNU8EhYmNxv/K6xvyByho9Al2wDnxK7MeSOTcWck4Sx6ZJQcDNYgzVFPGzaQ8yP6GNGfSreo0LSPAFO6ZoaQHSFrQx9sy1p8ZzuXAb0+l0O2MAuNzsFgR60VTuGZGJ34pzHjm07WgvRWgIbasYLR+J5sXu53Wy5AAFt+j4AwBkeAz385vvWuU9ZYYI+DSazovzkzaXUmuLOkNtw2c2ClpaLvTw5knjWsdYXJb/AC3OPr6FRwaT5UazSu/5rOeNS7LhllHRtFBVh8t3M1XluqTscAbizhznA4or9UI1wJHOdfXbrG+FrBn+XA9a1ZmkgcnfQxWxaM0t31urgJAMCfxLmeNRVeipX/VEXR/CFjzqPBjkGbH4Ec3Jyo2sjEkbmg2uCL4G11rHCCrEgLZYXiRgNnNvrNO9pH/B5VruhuFr2TNglL7uHiF7dUutfIdB6lyynJaTtfudi4XkvyR+L+u/0/6T1+gJoY53Oe6Y2BisSTcZFzTtF88clpOiXuGsza0nWBwNyb5dK9LqdNB2F1XSU7JXX1RrfzWxtyncjDyfB7Vo1yceeSHyezR9JtO0A8iqJ5b4EL0LSOhm7Dhyi9uUWWr6QpYWyFjRJO8ZhjCGN/zPdYeterizQyL4nk5MU8f9RqVfSbrk+xE6Ks5ovbWbhb2H4dCk0j3wjWLYom6xaDI4kk5YNAtb5XWtQ6VfHLckOANjq5EbwumJzyRsVcMbIBzFaSPD2hwxBCAnIbnmb2HIMyfraFpaMqK+ojyQveXE4D4K2mDW3cRkM9qFpzrEvO7qGwIsYMJWgEE2N87YcmKlim1to6ENI3XNzgE00+obtz+sEmO/QcQvfO4Z92HyiX3Y14E11wvfe4Z92HyiX3Y0xLs5vMtionSXN+pNe+6xiTKQZTKzgltjtODeQb1VRvARDJOv2LlnGzpg6LqGYWDRlmT7VY0z7i5wGZPsC1+J4aMTz8vIimVd7XwA+yzed5XFPHfR1RmXj6wNBP0TsQ1PUkD28+5VktVc4nmA9v1yqaN5uBu2D2knLnKMaePaKklNUw6asKliqigHtub7QEsE2J3bOdd0cimrOGWNw0Wbat29FQVrtpVW2RSiVVRFl2zSClZpQqh/WEx1XbJOhWbXHpMKy0fwg1HtINjfBaPSlz8TgN+/5q9omMaMcTy/BTLHaNIZaZ63E5lXCHA2fa1wcj8QqGt4Fl0kUkjmWieH3GtrFwNwBcZHageDmke9OGqfFcbOGVtx6/arbTPCIAWJXj521JqtnpYVkWoP4v8AYpdJsa0m2CGoqmwJ34dA+vUqXS+nwScVXjTd2AX+rrD8bo755EtG0y14PKgqkj4lU0OlBfPJJJpYHbtQotdGDmn2LpinY4DWY1xOILgDbfmqWXRMJNzGw/6QB1BE1+kLkdKG/WgumHnXbOWfjfQr42sZ4oAGwAAD1KqmYL3+iBkOZTV1V4h5/VmqmKe3jPJtjbpXpcRPxbf2cPJe0v7CaUdezd+JSluqzoQ7tINLr/Vk59SHNNr9Vl2nGZC3CyyQBQkm2BIUIQA4zap5F0R3CX30WSOMS+7GudpBcLoL9H77pd5TL7saZSObE4KUMbypdRvL1qRmd5Iyx6UrHkZ3CewgbES2u5EUFkcRuc8eVPE5bnnlzJryx2wt5R8lG59xY7MnfNS4JlKbRZUpvtzzO08ysYiALD651r1LVWON1bQ1IIXDlg0d2OaZZAqGTxcb4JsUuKme8ZFZQk4M0nFTVDGy8qkEqBeADgcFnfF3J2rR50ouLphb6iyKpaW41n35B8/khtGxXOs7IZDZzqykkvYfXOtUqMW7CBLYXWNnO9CSOTTIqBMuqXSRbbHqWTRmYksl1XHJsmLOYOGLeoqmlmLRgLn1DlJTGSENu513HdkOZZSxxb2johmlFUmBabfLCbTMLQcnDxmHmcPYcVVs0y21rnqWzVuli6AgnEAWvYgi4u0g5oLSvBAX1oiLEA6p2EjYd3sR+GLQPkS9lO3TW4lP/aZ3oSq0U5hxFvWOtQahsk8EfoazssnaSNuZQyaRJwB+Cry+yeJARihYIg8rJnVpyvhuSlzHjFwbyfFASW3ppK1jDxM5S8g8Qs2Pb0/NSCI/4SOQhCROb+JvSE6QtGSsyoINrAXUUg2hRMkU7H3QBECuhu4F91O8pl92Nc9PbbFdCdwA/wAKd5TL7saBo5yAShqxoUjcUUKxuqssphGnd6SCyELLqQi+A60jokARujB+vakhqS02de3IiqenvmcUsmjCQfV9bllKcOmdMMc6tFhBUeLcCw6r9KGqqk7FK392wBxvYWuAEEDrElcsYq7OmcmlXsfHIURG/Ww61BE3AlFOjsdYZHPnG1bwklKmc+SDcbRZU0mwfWCJa78/kgaVpIFrjefgii7VFgPj610HESueBicEOyTWNwCG+t3yCgkfteeZoy6d5UT6m/5IoLCnyXNyeZN10OCn6vVyooaYPVS4LY9GVuvE2+YABWqSyXVpoee2CEVItK2MH5LX6yixu366FdvluEJKb3O5UQa5NAhHNsrydgdnnvQE1N0pFKQEGAprm2Ti2xSE3GKCyMO3KUtUTmqeE3CBkeslFQQle1REIFQ+SoJXRn6Ph/hLvKZfdiXN66Q/R7+6XeUy+7EgaOerJdRKAnAKjIkgk2FSuCgDVPFjgk0FiCBSx0+9SNantapATvAWGM7HdeKUJQVLin2VHJKPTBZ4HnaE2SmdazRdHXKcwWPOp/Gi/wA0vZBFTHVtbFOhD7Fpbgb44WCIcbc/MlLip/FEr/0SHNlsLA+vcnGS/wCWKGlAOY+udQGMjIrdHOFOYE0nmSMFhckoMvKYgsVACgnrCRYYKElIlZQgRlBJYoKympHYpDfRcueo5n+IUjTghqh2Ft6ZBCX4XOSBfKXG+xOqpbmwyGajjjv9ZIKGSIZ7LIuUjIdJUM8ms4kCw2JlJkBToTikLUjTZIoe8pgTpAm6qAFLV0b+j790u8pl92Nc66q6L7gA/hTvKZfdjQCNu8BNH8Ro/R4eys8BdH8RpPR4eysWIKoXwF0fxGk9Hh7KzwG0fxGk9Hh7KxYgKHeBVBxKl9Hi7KzwKoOJUvmIuysWICjPAqg4lS+jxdlZ4FUPEqXzEXZWLECoXwLoeJ0vmIuys8C6HidL5iLsrFiAozwLoeJ0vmIuysHAyh4nS+Yi7KxYgdGHgXQ8TpfMRdlIeBVBxKl9Hi7KxYgKE8CaDiVJ6PF2VngPQcSpPR4eykWIChfAeg4lSejw9lZ4D0HEqT0eHspFiAozwHoOJUno8PZSjgPQcSpPR4eysWIAeOBtDxOl8xF2U08CqHiVL5iLsrFiBUN8BdH8RpPR4eysHAbR/EaT0eHsrFiBieAmj+I0fo8PZSeAWjuI0fo0PZSrEAJ4BaO4hR+jQ9lZ4A6O4hR+jQ9lYsQBngFo7iFH6ND2VngFo7iNH6ND2UqxAGeAejuI0fo0PZVno7RUNOzUgijiZcnViY1jdY2udVoAvgOpYsQB/9k=" id="253" name="Google Shape;253;p27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type="title"/>
          </p:nvPr>
        </p:nvSpPr>
        <p:spPr>
          <a:xfrm>
            <a:off x="163287" y="0"/>
            <a:ext cx="12028712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Patient’s Social Circumstances 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8"/>
          <p:cNvSpPr txBox="1"/>
          <p:nvPr>
            <p:ph idx="1" type="body"/>
          </p:nvPr>
        </p:nvSpPr>
        <p:spPr>
          <a:xfrm>
            <a:off x="163286" y="1600200"/>
            <a:ext cx="12028713" cy="518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1-Smoking.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2-Unemployment, poor housing, overcrowding (Malnutrition)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3-Immunizations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4-Domestic Abuse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5-Exercise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375557" y="0"/>
            <a:ext cx="11168743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Physical Examination:</a:t>
            </a:r>
            <a: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-1" y="1417638"/>
            <a:ext cx="12192001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1-General appearance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2-Height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3-Weight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4-Breasts and Abdomen Examination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5- Thyroid gland and Lymph nodes in neck, axillae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6- Cardiovascular system.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7- Reproductive system: Examination of uterus and fetus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9600">
                <a:latin typeface="Times New Roman"/>
                <a:ea typeface="Times New Roman"/>
                <a:cs typeface="Times New Roman"/>
                <a:sym typeface="Times New Roman"/>
              </a:rPr>
              <a:t>8- Respiratory system.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b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DEFINITIONS</a:t>
            </a:r>
            <a:b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1" y="1191986"/>
            <a:ext cx="12007120" cy="56660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Obstetrics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Field of medicine that deals with pregnancy (prenatal), delivery of baby, and postpartum period(6weeks)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Gravidity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Total number of pregnancies of any gestation includes current pregnancy, abortions, ectopic pregnancies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Parity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Number of pregnancies that have been carried to &gt; 20 weeks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Twins count as one</a:t>
            </a:r>
            <a:endParaRPr/>
          </a:p>
          <a:p>
            <a:pPr indent="-152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0"/>
          <p:cNvSpPr txBox="1"/>
          <p:nvPr>
            <p:ph idx="1" type="body"/>
          </p:nvPr>
        </p:nvSpPr>
        <p:spPr>
          <a:xfrm>
            <a:off x="163287" y="1224643"/>
            <a:ext cx="11903528" cy="5910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8000">
                <a:latin typeface="Times New Roman"/>
                <a:ea typeface="Times New Roman"/>
                <a:cs typeface="Times New Roman"/>
                <a:sym typeface="Times New Roman"/>
              </a:rPr>
              <a:t>A ) Prepare patient for examination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8000">
                <a:latin typeface="Times New Roman"/>
                <a:ea typeface="Times New Roman"/>
                <a:cs typeface="Times New Roman"/>
                <a:sym typeface="Times New Roman"/>
              </a:rPr>
              <a:t>-The patient should have an empty bladder.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8000">
                <a:latin typeface="Times New Roman"/>
                <a:ea typeface="Times New Roman"/>
                <a:cs typeface="Times New Roman"/>
                <a:sym typeface="Times New Roman"/>
              </a:rPr>
              <a:t>-She should lie comfortably on her back with a pillow under her head.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8000">
                <a:latin typeface="Times New Roman"/>
                <a:ea typeface="Times New Roman"/>
                <a:cs typeface="Times New Roman"/>
                <a:sym typeface="Times New Roman"/>
              </a:rPr>
              <a:t>B) Abdomen General appearance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8000">
                <a:latin typeface="Times New Roman"/>
                <a:ea typeface="Times New Roman"/>
                <a:cs typeface="Times New Roman"/>
                <a:sym typeface="Times New Roman"/>
              </a:rPr>
              <a:t>Presence obesity.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8000">
                <a:latin typeface="Times New Roman"/>
                <a:ea typeface="Times New Roman"/>
                <a:cs typeface="Times New Roman"/>
                <a:sym typeface="Times New Roman"/>
              </a:rPr>
              <a:t>Presence or absence of scars.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8000">
                <a:latin typeface="Times New Roman"/>
                <a:ea typeface="Times New Roman"/>
                <a:cs typeface="Times New Roman"/>
                <a:sym typeface="Times New Roman"/>
              </a:rPr>
              <a:t>Size and shape of uterus.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8000">
                <a:latin typeface="Times New Roman"/>
                <a:ea typeface="Times New Roman"/>
                <a:cs typeface="Times New Roman"/>
                <a:sym typeface="Times New Roman"/>
              </a:rPr>
              <a:t>Any other abnormalities.</a:t>
            </a:r>
            <a:endParaRPr sz="6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type="title"/>
          </p:nvPr>
        </p:nvSpPr>
        <p:spPr>
          <a:xfrm>
            <a:off x="685800" y="0"/>
            <a:ext cx="11056774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1"/>
          <p:cNvSpPr txBox="1"/>
          <p:nvPr>
            <p:ph idx="1" type="body"/>
          </p:nvPr>
        </p:nvSpPr>
        <p:spPr>
          <a:xfrm>
            <a:off x="111967" y="1287624"/>
            <a:ext cx="11922189" cy="559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C) Abdomen palpation </a:t>
            </a:r>
            <a:endParaRPr/>
          </a:p>
          <a:p>
            <a:pPr indent="-3048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Palpated for enlarged organs or masses : liver, spleen kidneys </a:t>
            </a:r>
            <a:endParaRPr/>
          </a:p>
          <a:p>
            <a:pPr indent="-3048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presence of an enlarged organ, or a mass, should be reported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32"/>
          <p:cNvSpPr txBox="1"/>
          <p:nvPr>
            <p:ph idx="1" type="body"/>
          </p:nvPr>
        </p:nvSpPr>
        <p:spPr>
          <a:xfrm>
            <a:off x="102638" y="1315616"/>
            <a:ext cx="12089362" cy="5542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D ) Uterus Palpation </a:t>
            </a:r>
            <a:endParaRPr/>
          </a:p>
          <a:p>
            <a:pPr indent="-25908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Check whether uterus is lying in midline of abdomen. </a:t>
            </a:r>
            <a:endParaRPr/>
          </a:p>
          <a:p>
            <a:pPr indent="-25908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Height of fundus above symphysis pubis is measured</a:t>
            </a:r>
            <a:endParaRPr/>
          </a:p>
          <a:p>
            <a:pPr indent="-25908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Feel wall of the uterus for irregularities usually caused by presence of myomas (fibroids) which usually enlarge during pregnancy and may become painful.</a:t>
            </a:r>
            <a:endParaRPr/>
          </a:p>
          <a:p>
            <a:pPr indent="-25908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 congenital abnormality such as a bicornuate uterus</a:t>
            </a:r>
            <a:endParaRPr/>
          </a:p>
        </p:txBody>
      </p:sp>
      <p:sp>
        <p:nvSpPr>
          <p:cNvPr descr="data:image/jpeg;base64,/9j/4AAQSkZJRgABAQAAAQABAAD/2wCEAAkGBhQSEBQUExQVFRQUFRQUFBcXFxcUFxcUFBQVFBQUFBQXHCYeFxwkHBQUHy8gJCcpLCwsFR4xNTAqNSYsLCkBCQoKDgwOFw8PGCkkHh0pLCwsKSkpLCwvLCksKS4sLCksKSwsLC0sKSwpKSksLCwsLCkpKSwpKSwpLCksKSksKf/AABEIAL8BCAMBIgACEQEDEQH/xAAbAAABBQEBAAAAAAAAAAAAAAADAQIEBQYAB//EAEYQAAEDAgEIBAoIBAUFAAAAAAEAAgMEESEFBhIxQVFxkWGBs9IHFiJSU5KhorHREyUyNUKCweEUJHLwIzM0YtMVF0Njwv/EABsBAAIDAQEBAAAAAAAAAAAAAAABAgQFAwYH/8QAMhEAAgECAggGAQMFAQAAAAAAAAECAxEEUgUSEyExUXGRFDIzQbHBYRUjQiIkcqHRgf/aAAwDAQACEQMRAD8A2eX84J46mRjH2aNGw0Wm12NOsjpKgtzoqfSe6zupmdP+sl/L2bFWtC9BRo03Ti3FcF7Hmq1aoqkkpPi/cuPGeo9J7rO6kOc9R6Q+qzuqrCa5dNjTyrsc9vUzPuWozoqPSH1Wd1OGc9R6T3Wd1VICUJbGnlXYe2qZn3LkZy1HpPdZ3UvjJUek91ndVQHJwKWxp5V2JqtUzPuW3jHUek91ndS+MU/pPdZ3VVBydpJbGnlXYe2qZn3LTxin9IfVZ8l3jFP6T3Wd1VgK4FGxp5V2HtqmZ9yz8YZ/Se6zurvGGf0h9VndVbdKjY08q7BtamZ9yx8YZ/Se6zurvGGf0nus7qr7JLI2NPKuwbWpmfcsPGKf0nus7q7xiqPSe6zuqvsksjY08q7BtamZ9yx8Yqj0nus+SQZx1HpPdZ3VXEJhRsaeVdhbapmfcsjnLUek91ndTDnPUD/ye6zuqse5Be9PY08q7EXXqZn3LV2dVR6U+qzuoTs7an0p9VndVO96C+RPY08q7HN4ipmfcuznhU+l91ndQpM86r0vuM7qonSoD5k9jTyrsQeJq5n3NAc9ar0p9SPuofjtWXwmPqR91CyNkN0nlOb5OwG7RxJGPUMVqsn5CjYbhoLt9rAcBt4m6q1J0IOyin/4i3SpYiok3NpdWRslVeUJRpOmLG9LI+6tJTTPaPKkLz/S0D2C6d9AbYpGxqjNqT4LsakIuCtdvqwxrHb/AGBOFS7f8EINTg1Q1VyJ3fMNDM4uAJw6ty5JAPKH97Eq41FZ7jtT4GGzo/1kvFnZsVaFaZzj+bl4s7NqrAvQ0fTj0R5ut6kur+RUwpznITpF0OTCaS7SUd06GZydSTaW9jW92RLMyT+IUUElEjgus+tjqcPLvNCjgak/NuCtnujAkpI4kdrFlVMfVlwduhr0sBSjxVxrWp4iT2hEDVVeJqZn3Law1PKuwMRJzYUUMTg1R8RUzMn4anlQP6Fd9D0otl1k1i6q/kyLwlJ/xQAxFIWFSLJCu8dIVl7nCWj6L9iK4HchvU2yQtVmGlJ+6RWnouL4NlY96jSSK4fCDrCjTUDTs5K3DSdN+ZNFKpouovK0ylklUaSZWFVkwAGzrcfmqsUjnGzcRvH6XVtY2hq31jPlgMRrauqDMqs83KMvqow4Atu64OOIY4jDiAn02R7a1f5JhEcjHbGuB6r2PsJWTX0o5y1aasjXw2h1Ba1R3fL2NRT5P3qwjpg0I7WJU7ljVGBmCBoqVdRpjYoQmDkjvxQI5TexRtJR5Nd1MgSadzvpGjDRN+rApElFUgvAuL4/ApVwq8TvT4GPzof/ADcv5ezYqp0qnZ3y2q5fydmxZqorrL0NBftx6I8xiJ2qS6v5J0lUhOeT0Km+kdK4Aag4Fx2Dbbrt7FbMbdUsVi3TlqwsW8HhVWjrTucG9aOyJPhgUtkSxquInPzM3aOFhT8qsDjhR2sTmsRGhVHIuxhYRrEVrFzGojWrm2dUjmsTwEoCh1uUAwAt8q7g028qwP4rDXjZRJpXJllFZXaRcGjFpLTc2xBt/fFcydriLykYagzbyQzBGCXCNz3utdx8kYYAnabDoT1SW5cQ76qxAJbc7AS7HdgmSTuAvs2YW+JumMpxYOe5rLbALHqGvaudF9Jg0EN2k6z0dATsiLBNrHvNmi2w2+F9p4c1IjbJx4uClUeTmtHC3QpL6drtWtSBpFaZJBraOaT+M3tPMFTXZN4ppybZIgQ3VfQeShz1TzqaBxxPIK1/hEoyeNqjdktVe5SRZNMhu8k9GzkFawZPAClxxAJxlSu3xBRS4AhSgJ4TJKgDaoFRlhjdbhfdrPJLgOxvcm1enEw7bWPFuB+HtR3Srzugz0MYc0RvcCQRawx1HWb7tifLnpO77MNuL/k1aMMRDVV2Z86E7uyN3JUWUSqr2ga7rA1GXqx2oMb1Od/9BUOUsr1jRd0uG3Ra1uvqJ9qsU6kZy1UyrVjKnHWaZ6TNlu2oKqrMvD8Tw3iQF5jLlGR/2pHni4n2XQLq8sPzZmSx3KJ6nm1lqKStia14JJfYC5vaN512tsXLI+Dk/WdPxk7GRIqeJgoSSXI0MHVdWDb5lzn3UWrZh0s7Jix9TOtJ4QHfWE/GPso1kpTcgbyBzNlsRnq0Y9F8HnakdavLq/k0tBS6ETBtI03cXi/sGiOpT4YkOQeWRuNuWH6KZCF5edVybb9z2NKioJJewRrUUBI1EaFxuWkhWhOaFwCcAokhzUQJgCeAgBSLixVG4OgLYzouab6BN9TbYEAfaseBsdWpXoCHUUrXizxcXvwOwgjEHpCTOkJapEikecRoN6kRznEYv5WHwTRkZux8lt12n2lt0jshtxtJIPzA/EKN2drwfEJSQRtJJNybewW+SSsyyGgtjbpO3Df/ALjsUD/oTZPxvIBOtxF7YHBthvUyDJjWtIsPJ2bNQN/an/U0J6nsZHK+dlZDZzoxo3bpaLjquCcLY4Yda02R8vum8pkcljtI0APWtfquraOljtqFwdwR2sa3G2PNNJkXLmFZMbeULdd12ldMa4H910lQxoxcAmcX+BxsgzTWQJqku/yx1nAfuohyW53+Y8noGA+Z61FvkNIdPlVoNgbncMTyChvqJX/ZGjxxPIKygycxgwaAjtYkSKQZJc77bnHrsOQR4sitGwK1ISIsguRW5PaERtKEZcUxAnxgBZvL9PpMfbcfZiFoKh6qqtuC605askzjWgpQa5nn10qdLHouI3EjkbJi9Snc8Q1Z2NN4OD9Z0/GTsZFyTwcfelPxl7GRKs3F+ddDa0f6b6/SJfhEd9Yz8Y+xjWVgN5Wf1N+K0vhHP1jPxj7GNZOOS0jT/uHxV2T/AGV0+jLS/uH/AJfZugPLd/U74lTIlGt5buklS4V5hnskgzQngJgKddImECe1CCMwJXCwQBODVwCI1qdx2G6KXRT9FKAlcBmilAT7LrJDIrKMtuGmwJJsRqJxNjuvc2ttKYaSTGzm4213PyU6y5IakyE2ldtfb+kW9punOyf/AOyT1ypZCRAXIoyc3e4/md80SOjYNTRx1nmUdciwXG2TU+yQhMQ0JCnWXWQA0hNsnJEwEKG9yeSgyFAAJioFRqU2RQqjUpIjIxWUYrSv435gH9VGLFZZUZ/inpA+Fv0UMtXrKKvTi/wjwuI/pqzX5Ze+Dlv1nT8ZOxkXIng8H1nT8ZOxkXLOxitNdDY0bvpPr9Ib4SD9ZVHGPsY1kfxtv5zfiFrfCT95VHGPsY1j5hiOKtP0l0M5+tLq/k9Gd/mO/qPIFSmhQabX1D4BT2rzTPYRe4XSTg9dopdBIkFabjBEhfdDijCmRpDTHsaihqRrU5IZ1l1kq4pDBucdgXROuhSh+Ibax9iPDHotASGOISWTlyYhpCROIXWQAlly5cmA0pbJVxCAGpCnJpTAaUwp5THFADHFBeUVxQHlFwAyKFUlTJCoNSU0RZm8pt8vqH6qG5qn5QHl9X6lRC1evwq/Zh0PBY1/3E+pd+D4fWVPxk7GRKn5gN+soOMnYyLlnY71F0NjRbvSfX6RF8JP3lUcY+xjWQcPKHELYeEj7yqOMfYxrIk2c0/7h8V3fpLoUH60ur+Te07vKKsowqqJ3+I7ifirWJebZ6+D3BmtTwxLGEXRSJjGtUiNBcbBMjrWHDSHMJXGk2TwU4FAa9KZrdepA0HJXaSiuqraxZOE11ElYPdOugten3QA+65ICuBQA5ckSoAQpEq6yAEsuSpEAIkKVNKYDSmOTyhlAA3IL0ZyDIgCPIoNSVOkVfVFNEZFHWjyur5qMQpVV9pRyvaYaNqMOiPnmLlfET6su8wR9YwcZOxkXJ2YX3jBxk7KRKsvH+oun/Td0T6L6/SIfhHH1lUcY+xjWOnW08IrfrGfjH2Max1S1Wbftx6GdJ/vS6v5NjTy3cHecGu5tBV3TlZLIdTpRx7wNE/lPystRSvwXnakLOx6qhU1opllGjtCjMKO0riWiuyo8k6LS2wxcDe5tw1f3ggxzDFr223XxuN4O0KwraIP6DsI1qphnLbCQBzPskgGwOy4OI4pWudoSsWjacAXa7q2KuyrLNGWSMaXaB8prcS5hBDrA7bG4G8KXNAALxuuMPJ1nXraT8CiUFZrDt/7/qNe5JredIyT3tDqPKbJwCCC3eMDh+EjYb6xrwUsQXNx1dP96uaqMs5vaRMsDjHJtLcNLdpN1OPSQqiTOKppm/4sYkaMCRdp5Yi/Aoct+8eqvY15jIXNlVfkfOWOoA1tcRgHAtdbpafiFahjSccOlFuRzatxEEie1yY6m3Hn80O5GCViJJuuQRInh6QD1yZppboAcuKbdddMDiU0rikJQAhKYU4ppQANyC9GchPCAI0qrqvUrCVV1YpR3shN2TKeoGJQCpMijuC93CNopckfNastacpc2XmYn3jBxk7KRInZifeEHGTspEixdIeoun2z0miPRfX6QLwgt+sZ+MfZRrIVTFts/Y/5+Y9LOyYspUQ3C0IRvSj0Rj1JWrz6v5IObNQQ+Rp1XDm8dTsfV5LdUU2CzeSsntDQ4a7K6pwQsCtG7Z6TDTaSuX0L1JYVVQSqdFIqUomnGVyYCq+uojpabNe0bD+/SpjHJ65tHZMo45A65Zg9ps9ntuP7sVO0WytFjovaAL9O5w2hR62ns8XJDb4OGtvRw6EsUdnEuOi7ANcNRGJx37MEyVw9JlA3LHfaGBH69I6VYCEPAwvt6xqVDVMdpjz27trejo/dXFHViwBwTsTjLcOZkptzcCxx/sKbDRi1hfmSmg3FwU6ORRskRcmxWhwNjddMy6J9KuDkC4lc7A2KXSUqeK/BQ5IyNWPxXNqxIIHJdNAbInaSADh67SQdJKCgAmkuum3XIELdNJXEpt0xnFCeiFNcgCHOqurVrUBU1a7WrOGhr1Yr8lPGT1KM5ckyDIgOCM4oDl7c+dsu8xR9YQcZOykXJcxfvCDjJ2Ui5YekfVXT7Z6bQ/ov/L6RKz3ivXTfk7NizU1Mtfnez+dl4s7NipXQBatH049F8GNiY3qz6v5KJocw3abbxsPUp1NlUaneT7Rz1hGmo1BlpFyq4WFTfwZOjiqtHct65MvIZxa+zeMRzCnQydKxoa5pu0lvA2UmDLMjddnew8x8ll1dHzXDea9HSlN+ZNGzilUhjlmqTOOM4Ou09OrmFdxTaje4Oo67rNqUJQ8yNijiIVF/S7kuWIOGKhzUxAsMW+af0Uxj08hV7WLSZSmI4G5uNQOscDtHQrSkOk21gR1jFdJT3QoYXMPkm29CZK4YxlurBOZUnbr5cimOa86yeaE6A9CNwrv2JYqhw4ogmwVa7SHTx+aEKgg7ktXkySnzRcNnRWkFVMdUUeKsUOBO6ZMlpAVGdTW6FJZPdOMiW4XAhFhHSk+k34KcWIToUWC5HEoTg5abJeR2tjGk0FzsTcch1fG6kSZLj8xvJWY4ZtXuVniUnwMjdNLlp35DjP4Qos2brNg5Fw/VPwsuYeJiZ8vSaStZMjRja4dfzUSTJTdkh6xf4WUXh5kvEQK+cYKgrXY9a0dRk6QDCzh0HHkVRVWTJi7CN56dEq9o6k1WTl7GbpSrrUHGG+5VvKCVajIE7tUTvYP1R2Zl1LvwAcXNC9JtoL+SPI+Gqv8Ai+wuYn3hBxk7KRcrXNbNieCuhc9rdEF9yHA64njVr1lKsbHyUqiaft9s9FouEoUmpK2/6QTOofzkvFnZsVVoq3zpH85Lxb2bFWtateh6ceiMiv6sur+QRhugS0qsmxp30K6HPVuZ6ajUOWlWnfSqNJRXQc3TMw6BGo698X2T5O1pxb+3UreWhUZ+T1CVOMlZoIudN3i95a0GcMbrB12HpxHrD9QFdxTB2III6MfgsU6hTmUxbqJHAkfBZ1TRkJeV2NWlparHdON/9G4Dk4FY6Otmbqe7rx+IUhuV5x+IH8o/RVHoufs0Xo6Yp+6ZrFxCywy9MNjD1H5p/jHJ5rfb81zejKv4Oq0tR/PY0L41GlplTnOWTzG8yhPzmk9G3mVH9Mq8g/VqHP8A0W7Yi3UmvZ1KjfnPJ5jPe+aE7OaXzWcnd5S/TKpH9Xoc32NBHUEKZFUrGvzjl3M5HvItHnKQbSN6290rlPRtWKujtT0tQk7N2NqJ+lSqBunI1u8i/AYn2ArOU2UmvF2uBHRs4jWFos1pbz/0scfa1v6lUIwkpqLRpOpFw1os2SaQka9cStIoiaCDM1SQoz3YqSIyBiNNMQ3DkiOKEQSpEBpiG5MMA3IoYnWTIgRENyV5sEWyhV7/ACSmIiUNSX1bN3lW9Ry5Ozeh/wATS4gciuXCpxLEOBn86P8AWS8W9m1QGLT5azVlmqHyNMei7RtcuBwa0YgN6CozMzJx+KL1nd1blLEUlTinJcEYFXDVXUk1F8WVDAiAK4bmjN50fN3dRPFSXfHzd3VPxNHMhLDVcrKQtTDGFf8AipLvj5u7qTxUl85nN3dS8TRzIl4arlZnnQoTqZabxTl85nN3dXeKcu+Pm7uo8TSzIXhauVmWNImGlWq8UZd8fN3dXeKMu+Pm7uo8TSzIXhKuVmVNIEn8KFqvFGXfHzd3UvihLvj5u7qXiaWZC8HUymRdSoZpVsDmdLvj5u7qG7Mubzo+bu6n4mlmQng6uVmOfToDqdbV2Y83nR+s7uoTsw5vOi9Z3cR4mlmRzeCrZWYaSBRnwreP8H05/FF6zu4gO8G9R50PrP7iPE0syObwVbKzCOahuaty/wAGNSfxw+s/uIZ8F1V58HrP7iTxFHMiKweIyMxLHFpu0kHeMCtv4Pcuj6Z4mexp+jswuIbpEubhjhewTP8AtXVefB6z/wDjSHwVVXnwes//AI1XqyoVOLV+ZboQxVF7ou3I9NunNkWIyJmvlKlwZNA5nmPfIW/l8i7epbKmjkLR9I1gdt0XFw6iWi6ozUVwaZs05Skt8WupID1HBRvoSmfw56FBNI6tMaE6y4UxvsSmA9CNZcxWYGRyUHBFNOehCjo3AnEW6/knrIWqxr3WGKq65+kLBXTqUncgDJ5vs9vyRrLmGq+QzJMGiBfX+y5TIoCCNS5cqjTe46wVlvP/2Q==" id="284" name="Google Shape;284;p32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IQDxAWFRUUGBYQFBQXFBcVEBQUGBYWFRgUFBQXHCYeGBkjHRIUHy8gIycpLC4tFR8xNTAqNSYrLCkBCQoKBQUFDQUFDSkYEhgpKSkpKSkpKSkpKSkpKSkpKSkpKSkpKSkpKSkpKSkpKSkpKSkpKSkpKSkpKSkpKSkpKf/AABEIASQArQMBIgACEQEDEQH/xAAbAAEAAgMBAQAAAAAAAAAAAAAABQYBAwQCB//EAE0QAAEDAgIGBgUIBgcHBQAAAAEAAgMEEQUSBhMhMUFRFCJhcYGRIzJUwdEHFlJicoKSoTNCU3OisSQ0RGODk6Qlo7PCw9LhFTVDlLL/xAAUAQEAAAAAAAAAAAAAAAAAAAAA/8QAFBEBAAAAAAAAAAAAAAAAAAAAAP/aAAwDAQACEQMRAD8A+j6R4TDDST1UdJHI+NhmynMM+XrP3cbB1u2y76XRujkY2RkDC14D2nbYtcLg7+RClcgczKRcEWI4EEWIVf0HkMcLqB5Oso3Gn273Q3JgkHMGMtF+bHIO/wCadL7MzyPxT5p0vszPI/FS6IIj5p0vszPI/FPmnS+zM8j8VLogiPmnS+zM8j8UOilL7OzyPxUpLKGtLnEAAXJJsABvJJ3BVSXGJ68mPD3GKn2tkrsty+2wto2n1jvGtPVHDMglxopS+zs8j8U+adL7MzyPxUhR02rYyMOc7K0NzPcXPNha7nHaT2regiPmnS+zM8j8V4n0RpixwZCxriCGuy3ykjY7KTttvsppEFCOhtVH6rKCpA4PimppD96N0jf4AttC6kEraeuom0szjaMOdmgm/cTizXH6pDXdivC5cQw2OeN0U8bZGO2Oa4AtPgePag4hopS+zM8j8U+adL7MzyPxUYMGq6T+oy6+If2WoeczRygqrFw+zIHDtC3UmnMGcRVQdSTHZq6gCMOP93LcxyfddfsQdvzTpfZmeR+KfNOl9mZ5H4qVa++0f+F6ugiPmnS+zM8j8U+adL7MzyPxUuiCI+adL7MzyPxVXxiPJVPp6GBvo445JSATtkdKGg8jaO/3grniuJx08L55nZWMGZx49gA4knYBxJChNHqCRkb56gZZ6p5qJW79WLNbHDf6jGsHfm5oLJFuHcFEY3o+ZXtqIJdTURjK2UDM1zN5imZ+vHfbwIO0Ebby8W4dwXooKnTaYTMklgqKJ73w5dY6lImZ1wXNOR2WQXAvax711DTuHjBVjsNHP7mFa2+jxk8qmkB7C+nlI88tQPwqzBBXPnzGfVpa033Wo5rnzA/NeHaQVcuylw17eUlU9sLB26thdIfIKzWSyCsR6IunIfidR0ixzCBrdXRNO/bFcmQjm8nuVljjDQAAABsAGwADYABwXtEBERAREQEREGLLTVUTJWlkrGvad7XNDmnvB2LeiCsHQOKPbRTT0h+jDJ6D/IkDo/IBOh4nH6lVSzj+9hfC/wAXxOLf4FZ0QVluKYi318Ohd2x1lv4ZIh/NeKzSGtbG95w1rAxrnudJVR5A1oJJIY1xO5WiyrnyhSWwypaN8rRTDneZ7Ydn+YUGnCMHfVamtrZRJsbPBAxpZTRFwu15a7rSSAEbXbjewCsFWN3j7lvhiDWho3NAaO4C3uWmt4ePuQbotw7gva8Rbh3Be0FY0qGSqwyo5TupnfZqIntt+NsZ8FZgq3p8LU0Ul7aqppJP9RG0/k8qyoCIiAiIgIiICIiAiIgIiICIiAqzpoc5oIP2tZCSPqwh9QfC8LR4qzKsY0M2KYaz6LaufyZHED/vvzQWYLnreHj7l0Bc9bw8fcg3Rbh3Be14i3DuC9oK18pH/tdU76DWyDvZIx4//Ksl1WvlKH+ya390f5hecKldV1slTmIp6Yvp4QCQ2ab1ZpTwc1v6NvaHnkgtCIiAiIgIiICIiAiIgIiICwTbaVleZGAggi4IsQdxHIoMteCAQbg7QRuI5hVuTrY0z+6onn/NnYP+gtWjDzSzSYY89Ro19G47zTk2dF2mJxA+y5vJbMP62MVh/Z01LH+KSof7kFmXNW8PH3LpXNW8PH3IN0W4dwXteItw7gvRQVf5Q/S0homfpK1wpY+y/WfIexjGuce4Dip7CsMZTwxwRCzI2hjR3cTzJ2knmSoHCG9JxCoqjtjpr0MHLPsdUSD72SP/AA3K0oCIiAiIgIiIMFQ2iMUzaSNtVm1uaXNmOZ1jNIWXIP0S23YpkqJ0Xxg1VMydzQ0uMjbDd1JXx8fsX8UEuiIgIiICIiCv6Y4e90TKmAXnpXdIiA3vAFpIe57Mw78vJcWh1eyoq8QqYnZmP6I1p5t6OJR/x1bCFVtFYhTVVXQ2Abm6bBssTDKbOb9yRrgOTXNHJBalzVvDx9y6VzVvDx9yDdFuHcFGaU4uaakmnaLva20bfpSuIZG3xe5oUnFuHcFW8d9PiFHSb2xZsQlH7v0cIP8AiPLv8JBKaOYR0alhgvcsaA9305D1nvPa5xcfFSawAs3QEWiCtY8vEb2uLHat4aQSx9gcrrbjYg2PNb0BERAREQYK4MErYpoWyU4tGS8ABuTa17mu6v2mu7967yuDBcKZTQthiLi1peQXG7uu90h2jteUEgiIgIiICIiAqxph6F1LXjdTyCObh/R5yI3k8w12qf8AcKs65MUw9s8EsEgu2VjonfZc0tP80HU1c9bw8fcovQrEHS0UWtPpYs1NNz1sLjE8nvLM33gpSt4ePuQbWeqO4fyVc0XGtqa+sO58wpI9txqqYZDbleV058ApbF8RFPSy1Dt0UTpbc8jC63jay59D8MMFDTRO9cRtdJcWJlf15CRwJe9xQTKIiCM/9BjFV0tmZkjm6uQNIDJh+qZW26zm7bO2HaRtGxdGHYpHOHOhkDw1zonW3te02c1wO0Eciuqyj48IijnkqmMtJI0NkLb2ky+qXMGxzwNl99tiCRRcGD41FUxiWB1xcsIIyvY9ps5j2na1wO8Fd6AiIgwVD6JYW+npWQy2zNdK42JI680jxtPY8KYcobRKulmpWSVH6QulB6uTY2aRrerw6rWoJpERAREQEREBYKyiCr4P6HE62n3NnbFiDBwzEaib+KKN33+1T9bw8fcoHSUaqtw6qG7WPopD9SoZdt+zWwxDvcp2sPq+PuQQGnIz0sNL7VPT0xHNmcSSf7uJ/hdWhqq+JjWYnh0XCKOorHDtDI6dh/1D1aAgyiIgLBCyiCPfSMh19RFBeR4zvDLCSVzGkNG0gF1tl+5ZwbGI6qFs0LrtOwgiz2uGxzHtO1rgdhBXeQo7EHGnillp6fWPvrHRsysfKdgcb2s5+UbL77AXQSKLjwnFY6mJs0LrscNmyxBBsWuB2hwIII4EFdiDBUdgOMNqoGzsaWhxe0B1swySOjO7ZvZfxUi5cODQQsia2ly6q7y3K7M25e4u23+kXeN0HeiIgIiICIiAiIgrnygQk4fUPZ60IbVs2bc0D2zC3b6MjxUrJMHtY9puHDMDwIIBB8iumqpxIx0bvVe0sPc4WP5FVrQyoL8No83rMZ0d3PPCTC6/jGUGcM6+L1LuENLTQjbxkfNK7Z3Nj8laVWdFAHVOJy86iOEd0VLALfie9WZAREQEREBERBGY7VSwwmSnhEpa4OfGDlkdHtz6rgZOIB32PFdlBVtliZKy+V7Q9twWusRcXadoPYVvIURpBVVETWS00Ylaw3mht6WSMi14XXtnaduU+tu2bEEsQovRrCDS07IC4OymQ3AsOvI+S1uzPbwUjG+4B2i+2xFjt59qitE2zClZ0rNrc0ubMbutrpMm3lky/kgmUREBERAREQEREGCqjoqMorId2qrakAcmyZKgf8e/ireqphLw3EsTjcbAmlqByu+HVG3/ANYINmgJvFVSfTrKx3gJiwfkweSs5VX+Tj+oA/SnrHf6uf4K0IIeu0qghl1Ejnh/VNhDK9vWNh1mtLfzXRi2ORUzWumLgHHKMsb5DexO0MaSBYbypBEHBHjUZp+kgu1eUvvkeH2H92Rmv2WXjCcfiqQ4wFxy2BzRyR777s7RfcdykbLKCIpdKIJJujsL9YC4WMUrW3be/Xc0N4c0xPSmCneI5nPDiA7qwyvFibDrMaQpdEHDimMx07BJMXBpIYMsb3m5BI6rASNx2rFNjEckBqGF2rs51yx7XWbe/UIzcN1l3ogqZ0hfPLHJQF0rGZWVFO+J0RLJHACaN8jRd7Mpu29i2+42XvRvT2GpDGODmyufJHlEcpZdkkjB6XJl2iO+/jZWgqtUoe6SGpoJA6meTFLCeoxoa94M0OzY8PzBzTsdcbrIJHFtJoaZzWzl4LhmGWKSQWBtvY0geK312MxwxCeQuDDl2hj3u627qNBdx5LrBXtBw0OMRzRGaMuyC97se13V39VwB/JaMK0mhqXFsJeSBmOaKWMWvbe9oB3qVRBESaUwCfoxL9ZmDLamUsubW9Jly8RtutmL6RQ02XXlwzXtlikk3b75Gm2/ipNEHDU4xHHCKh5dkIabhj3Os61uoBm48ti9YZirJ254i4i+XrMcw337ngHiuxEBfONKakxYpKW/r01MT3iWrb/Ky+jr5vp8LVoNt8EY3cpJ/wDuQWH5OR/s9lv2tV2f2udWdVj5OtlDl+jPWN5/2uY+9WdAREQEREBERAREQYKjsDwdtNA2Bji5rS9wLrZuvI6Q7uRfbwUg5RGieHyQUrIp/Xa6Umzsws6aR7esfqub/JAbhEjKwzxTeilHpoX3cA8NAbJCf1DsAc3cbX3qYDuSWURQ4DqKiWWKUiKUF74CLsE17mVhO1lxfM0bCdu+9wmEWqnqWvaHMcHNO0OaQWkdhGwragIiICIiAvnXyg36Wy37JvH68q+ir5rp0++IFmzq08LvxS1I/wCRBYtBBlbWx/QrarwD3CYflKFaFV9GX5a/EoubqaqHdJTtiJA76ZWdBlERAREQEREBERBgqG0RxR9RSRzTAB7nSg2FhZs0jBs+yxqmSuHBsUZURNnjBDXF4GYWd1HuYbjvYUHesELKIIegweOjM8jHlkTrzOi2amJwBL3sFrtDt5G642b1JU1WyRjZI3hzHgOa5pu1zTtBBHBbSFDspYKCGaRocyK7p3NAc9kd/WMcbQS1t7uIAttJQTKLVT1DXta9jg5rgHNc03a4HaCCN4W1AREQFSZqDpOK1g4RQ0jOy5NS/wD5grqVUtHZM1RiU4/XqtSO6CCGK34xJ5oNpOrxeI7hU0bo+99PK17f4amTyVoBVX0xOqbRVm7o1REXnlFMDTSeHpmu+6rO1B6REQEREBERAREQYK4cGo4oomx01tWC8ts7OLl7nO61z+s538l2uUZozhRpqdkDnBxaZDcXA68r5Bv+3bwQSqIiAsObdZRBDSGDDqcubG5sLXFzhGC5sYe67n5b9WME3IbsAvYWUrDO17Q9hDmuAcHAgtIO0EEbwvbhfeoevrWUMUeWC0DSGO1YAZAw365YNuS++2690Eyi8RSBwBBBBsQRtBB4gr2g8SShoLnGwAJJO4AbSVVtDWE4fBK4EOnMtW6+03nkdMAbcmvaPBdWntS5tDNHGfST5aOPnnncIQfAPLvuqSdTNjZHGwWawBjRwDWgNA8gEGMXw0VFJLTvNhLG6InlmaRm8N/gubRDFjUUUMj/ANIAYphe9poyY5B+JpPcQpUMuwA7iLHyXzn5MZejamndsjqoy+LgBUUxME7O9zY45PB/iH0tFgLKAiIgIiICIiDBUPoo+Y0rDVZtbmlzZhZ1hLIG3Fvo5bdllMFRmjuL9Kp21GXLmMjct83qSPj39uS/iglEREBERAsvLmX2Hcdh7uS9Ig8sZYWG4bAOAXpFpq6lsbHSSHK1gL3E7g0C5PkEFexM9IxOmgHqUrTXS/vHh0MDfznd90KdrBu8fcoHQNutgfXu9eteajnliHUgj+7G0X+s5yn63h4+5Btj9UdwVDwfB3T4S3U9WaGoqainduAlZVzkA/VcC5h7HlXxh6o7gq78nVzhsDj+vrZueySaSQfk8IJTAMZbVU7J2AtzXDmH1o5GnK+N31muBHgpFVPEr0FS6saP6LOR0sD/AOGXY1tUBwaQA1/c13Aq1seCAQbg7QRtBCDKyiICIiAiIgwVxYQ+IxNNMG6u7suUWbfO7NYfazeN13LgwXChTQtha4uDS83Iseu9z+HLPZB3oiICIiAiIgxdUrTqrM4koWHqMidV1jhsAiYHOjhvwdI5m36jHc1PaR470djQxusnlOrp4QbOkk7eTGja53AA9iiajAzTYXW5n555YZ5Z5bWMkpicLgcGgANaOAAQS2h1Pkw+jZygh89W0n8yV31vDx9y04Cf6LT23aqK34GrdW8PH3IOXHa3U0U837OF8ni1hI/Oy86LUOpoaSG1tXDFGR2hjQfzUZp51qEQcamSnpPCWVjX/wAGdWYIPM0Qc0tcAQQWkEXBB3gjiFwYFggpYzCyR7ow4uja431TDa0TTvLBttfcNnBSSygIiICLDlXHY5WsuZMNztHGGoY99uxjw2/mgsiKFwrS2Cd+qDnRzbzBMwxTjuY71h2tuFMgoMoiICIvLn2FzuG0ngEHpFXJdNo3OLKOKWrcNh1LRqmnk6d5EfkSV1YXiFW+T09GyGOxN+kCSTNssC1rQOfFBMrBWUQR7MFjFQ6qsTK5oiDi4kMYNuVgOxtybm2+wWzF6fWU80f043s/E0j3rsWCgh9C6jPh1E/nBDfvEbQfzBUhW8PH3KD+T85aJsHGnlnpbchHM9rf4Mh8VOVvDx9yCAxo6yuwyDg3XVrh+6iETL/eqQe9oVnAVXw30mL1D7/1elp4ByDpXyTP/JkXkrSgLCyiAiIgIiII/FsChqWZKiNrwNrSdj2H6THja09oKgn1U+Hfp3PqaMb5rZqqmHOYAemjH0wMw4g71bVhzUGumqWyMa+Nwc1wDmuBBa5p3EEbwtqqFVQSYc91RSML6VxL6ilaLuiJuXT0rR5uiG/aW7dhnZ9IIG0vTNc0w5RIJAbhzTuy23kkgAb7m29B7xnGoqWJ007rNGwADM97juZGwbXPPABQUOCS13pMQBjh2FlEDsI4OqnN9d31B1Ru2rZgmFyTytxCubZ/9mgO0UsZ4uHGdw9Y/q+qOKs9kGunp2saGMaGtGwNaAGgcgBsC2oiAiIgLBWUQVjRs6uuxKntb0kVY3tbPEGuP+ZBJ5qereHj7lBVTdXjED+FTTSwH7cEjZWfwyzeQU7W8PH3IIPRI5p8Rk51IiHdFTU7Lfiz+asqg9FsNfC2p1gAMtTUVDbEG8b33YTYbDltsU4gIiICIiAiIgIiIMFqrMegsQqdcHvEQf0gUuzowqf24bbYdpOXdmOa11Z0QYAWURAREQEREBERBWtMBkkw+cD9HVxsJ+rOySnI7ryM8lN1h3ePuUH8omzD5XjfG6CYdhjniffyBU3V8PH3IPLKk2Gwbl66WeQREDpZ5BOlnkERA6WeQTpZ5BEQOlnkE6WeQREDpZ5BOlnkERA6WeQTpZ5BEQOlnkE6WeQREDpZ5BOlnkERA6WeQTpZ5BEQOlnkE6WeQREERpY3XUVRE7YHxlpI9YdovcX2clITTk23cf5oiD//2Q==" id="285" name="Google Shape;285;p32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IQDxAWFRUUGBYQFBQXFBcVEBQUGBYWFRgUFBQXHCYeGBkjHRIUHy8gIycpLC4tFR8xNTAqNSYrLCkBCQoKBQUFDQUFDSkYEhgpKSkpKSkpKSkpKSkpKSkpKSkpKSkpKSkpKSkpKSkpKSkpKSkpKSkpKSkpKSkpKSkpKf/AABEIASQArQMBIgACEQEDEQH/xAAbAAEAAgMBAQAAAAAAAAAAAAAABQYBAwQCB//EAE0QAAEDAgIGBgUIBgcHBQAAAAEAAgMEEQUSBhMhMUFRFCJhcYGRIzJUwdEHFlJicoKSoTNCU3OisSQ0RGODk6Qlo7PCw9LhFTVDlLL/xAAUAQEAAAAAAAAAAAAAAAAAAAAA/8QAFBEBAAAAAAAAAAAAAAAAAAAAAP/aAAwDAQACEQMRAD8A+j6R4TDDST1UdJHI+NhmynMM+XrP3cbB1u2y76XRujkY2RkDC14D2nbYtcLg7+RClcgczKRcEWI4EEWIVf0HkMcLqB5Oso3Gn273Q3JgkHMGMtF+bHIO/wCadL7MzyPxT5p0vszPI/FS6IIj5p0vszPI/FPmnS+zM8j8VLogiPmnS+zM8j8UOilL7OzyPxUpLKGtLnEAAXJJsABvJJ3BVSXGJ68mPD3GKn2tkrsty+2wto2n1jvGtPVHDMglxopS+zs8j8U+adL7MzyPxUhR02rYyMOc7K0NzPcXPNha7nHaT2regiPmnS+zM8j8V4n0RpixwZCxriCGuy3ykjY7KTttvsppEFCOhtVH6rKCpA4PimppD96N0jf4AttC6kEraeuom0szjaMOdmgm/cTizXH6pDXdivC5cQw2OeN0U8bZGO2Oa4AtPgePag4hopS+zM8j8U+adL7MzyPxUYMGq6T+oy6+If2WoeczRygqrFw+zIHDtC3UmnMGcRVQdSTHZq6gCMOP93LcxyfddfsQdvzTpfZmeR+KfNOl9mZ5H4qVa++0f+F6ugiPmnS+zM8j8U+adL7MzyPxUuiCI+adL7MzyPxVXxiPJVPp6GBvo445JSATtkdKGg8jaO/3grniuJx08L55nZWMGZx49gA4knYBxJChNHqCRkb56gZZ6p5qJW79WLNbHDf6jGsHfm5oLJFuHcFEY3o+ZXtqIJdTURjK2UDM1zN5imZ+vHfbwIO0Ebby8W4dwXooKnTaYTMklgqKJ73w5dY6lImZ1wXNOR2WQXAvax711DTuHjBVjsNHP7mFa2+jxk8qmkB7C+nlI88tQPwqzBBXPnzGfVpa033Wo5rnzA/NeHaQVcuylw17eUlU9sLB26thdIfIKzWSyCsR6IunIfidR0ixzCBrdXRNO/bFcmQjm8nuVljjDQAAABsAGwADYABwXtEBERAREQEREGLLTVUTJWlkrGvad7XNDmnvB2LeiCsHQOKPbRTT0h+jDJ6D/IkDo/IBOh4nH6lVSzj+9hfC/wAXxOLf4FZ0QVluKYi318Ohd2x1lv4ZIh/NeKzSGtbG95w1rAxrnudJVR5A1oJJIY1xO5WiyrnyhSWwypaN8rRTDneZ7Ydn+YUGnCMHfVamtrZRJsbPBAxpZTRFwu15a7rSSAEbXbjewCsFWN3j7lvhiDWho3NAaO4C3uWmt4ePuQbotw7gva8Rbh3Be0FY0qGSqwyo5TupnfZqIntt+NsZ8FZgq3p8LU0Ul7aqppJP9RG0/k8qyoCIiAiIgIiICIiAiIgIiICIiAqzpoc5oIP2tZCSPqwh9QfC8LR4qzKsY0M2KYaz6LaufyZHED/vvzQWYLnreHj7l0Bc9bw8fcg3Rbh3Be14i3DuC9oK18pH/tdU76DWyDvZIx4//Ksl1WvlKH+ya390f5hecKldV1slTmIp6Yvp4QCQ2ab1ZpTwc1v6NvaHnkgtCIiAiIgIiICIiAiIgIiICwTbaVleZGAggi4IsQdxHIoMteCAQbg7QRuI5hVuTrY0z+6onn/NnYP+gtWjDzSzSYY89Ro19G47zTk2dF2mJxA+y5vJbMP62MVh/Z01LH+KSof7kFmXNW8PH3LpXNW8PH3IN0W4dwXteItw7gvRQVf5Q/S0homfpK1wpY+y/WfIexjGuce4Dip7CsMZTwxwRCzI2hjR3cTzJ2knmSoHCG9JxCoqjtjpr0MHLPsdUSD72SP/AA3K0oCIiAiIgIiIMFQ2iMUzaSNtVm1uaXNmOZ1jNIWXIP0S23YpkqJ0Xxg1VMydzQ0uMjbDd1JXx8fsX8UEuiIgIiICIiCv6Y4e90TKmAXnpXdIiA3vAFpIe57Mw78vJcWh1eyoq8QqYnZmP6I1p5t6OJR/x1bCFVtFYhTVVXQ2Abm6bBssTDKbOb9yRrgOTXNHJBalzVvDx9y6VzVvDx9yDdFuHcFGaU4uaakmnaLva20bfpSuIZG3xe5oUnFuHcFW8d9PiFHSb2xZsQlH7v0cIP8AiPLv8JBKaOYR0alhgvcsaA9305D1nvPa5xcfFSawAs3QEWiCtY8vEb2uLHat4aQSx9gcrrbjYg2PNb0BERAREQYK4MErYpoWyU4tGS8ABuTa17mu6v2mu7967yuDBcKZTQthiLi1peQXG7uu90h2jteUEgiIgIiICIiAqxph6F1LXjdTyCObh/R5yI3k8w12qf8AcKs65MUw9s8EsEgu2VjonfZc0tP80HU1c9bw8fcovQrEHS0UWtPpYs1NNz1sLjE8nvLM33gpSt4ePuQbWeqO4fyVc0XGtqa+sO58wpI9txqqYZDbleV058ApbF8RFPSy1Dt0UTpbc8jC63jay59D8MMFDTRO9cRtdJcWJlf15CRwJe9xQTKIiCM/9BjFV0tmZkjm6uQNIDJh+qZW26zm7bO2HaRtGxdGHYpHOHOhkDw1zonW3te02c1wO0Eciuqyj48IijnkqmMtJI0NkLb2ky+qXMGxzwNl99tiCRRcGD41FUxiWB1xcsIIyvY9ps5j2na1wO8Fd6AiIgwVD6JYW+npWQy2zNdK42JI680jxtPY8KYcobRKulmpWSVH6QulB6uTY2aRrerw6rWoJpERAREQEREBYKyiCr4P6HE62n3NnbFiDBwzEaib+KKN33+1T9bw8fcoHSUaqtw6qG7WPopD9SoZdt+zWwxDvcp2sPq+PuQQGnIz0sNL7VPT0xHNmcSSf7uJ/hdWhqq+JjWYnh0XCKOorHDtDI6dh/1D1aAgyiIgLBCyiCPfSMh19RFBeR4zvDLCSVzGkNG0gF1tl+5ZwbGI6qFs0LrtOwgiz2uGxzHtO1rgdhBXeQo7EHGnillp6fWPvrHRsysfKdgcb2s5+UbL77AXQSKLjwnFY6mJs0LrscNmyxBBsWuB2hwIII4EFdiDBUdgOMNqoGzsaWhxe0B1swySOjO7ZvZfxUi5cODQQsia2ly6q7y3K7M25e4u23+kXeN0HeiIgIiICIiAiIgrnygQk4fUPZ60IbVs2bc0D2zC3b6MjxUrJMHtY9puHDMDwIIBB8iumqpxIx0bvVe0sPc4WP5FVrQyoL8No83rMZ0d3PPCTC6/jGUGcM6+L1LuENLTQjbxkfNK7Z3Nj8laVWdFAHVOJy86iOEd0VLALfie9WZAREQEREBERBGY7VSwwmSnhEpa4OfGDlkdHtz6rgZOIB32PFdlBVtliZKy+V7Q9twWusRcXadoPYVvIURpBVVETWS00Ylaw3mht6WSMi14XXtnaduU+tu2bEEsQovRrCDS07IC4OymQ3AsOvI+S1uzPbwUjG+4B2i+2xFjt59qitE2zClZ0rNrc0ubMbutrpMm3lky/kgmUREBERAREQEREGCqjoqMorId2qrakAcmyZKgf8e/ireqphLw3EsTjcbAmlqByu+HVG3/ANYINmgJvFVSfTrKx3gJiwfkweSs5VX+Tj+oA/SnrHf6uf4K0IIeu0qghl1Ejnh/VNhDK9vWNh1mtLfzXRi2ORUzWumLgHHKMsb5DexO0MaSBYbypBEHBHjUZp+kgu1eUvvkeH2H92Rmv2WXjCcfiqQ4wFxy2BzRyR777s7RfcdykbLKCIpdKIJJujsL9YC4WMUrW3be/Xc0N4c0xPSmCneI5nPDiA7qwyvFibDrMaQpdEHDimMx07BJMXBpIYMsb3m5BI6rASNx2rFNjEckBqGF2rs51yx7XWbe/UIzcN1l3ogqZ0hfPLHJQF0rGZWVFO+J0RLJHACaN8jRd7Mpu29i2+42XvRvT2GpDGODmyufJHlEcpZdkkjB6XJl2iO+/jZWgqtUoe6SGpoJA6meTFLCeoxoa94M0OzY8PzBzTsdcbrIJHFtJoaZzWzl4LhmGWKSQWBtvY0geK312MxwxCeQuDDl2hj3u627qNBdx5LrBXtBw0OMRzRGaMuyC97se13V39VwB/JaMK0mhqXFsJeSBmOaKWMWvbe9oB3qVRBESaUwCfoxL9ZmDLamUsubW9Jly8RtutmL6RQ02XXlwzXtlikk3b75Gm2/ipNEHDU4xHHCKh5dkIabhj3Os61uoBm48ti9YZirJ254i4i+XrMcw337ngHiuxEBfONKakxYpKW/r01MT3iWrb/Ky+jr5vp8LVoNt8EY3cpJ/wDuQWH5OR/s9lv2tV2f2udWdVj5OtlDl+jPWN5/2uY+9WdAREQEREBERAREQYKjsDwdtNA2Bji5rS9wLrZuvI6Q7uRfbwUg5RGieHyQUrIp/Xa6Umzsws6aR7esfqub/JAbhEjKwzxTeilHpoX3cA8NAbJCf1DsAc3cbX3qYDuSWURQ4DqKiWWKUiKUF74CLsE17mVhO1lxfM0bCdu+9wmEWqnqWvaHMcHNO0OaQWkdhGwragIiICIiAvnXyg36Wy37JvH68q+ir5rp0++IFmzq08LvxS1I/wCRBYtBBlbWx/QrarwD3CYflKFaFV9GX5a/EoubqaqHdJTtiJA76ZWdBlERAREQEREBERBgqG0RxR9RSRzTAB7nSg2FhZs0jBs+yxqmSuHBsUZURNnjBDXF4GYWd1HuYbjvYUHesELKIIegweOjM8jHlkTrzOi2amJwBL3sFrtDt5G642b1JU1WyRjZI3hzHgOa5pu1zTtBBHBbSFDspYKCGaRocyK7p3NAc9kd/WMcbQS1t7uIAttJQTKLVT1DXta9jg5rgHNc03a4HaCCN4W1AREQFSZqDpOK1g4RQ0jOy5NS/wD5grqVUtHZM1RiU4/XqtSO6CCGK34xJ5oNpOrxeI7hU0bo+99PK17f4amTyVoBVX0xOqbRVm7o1REXnlFMDTSeHpmu+6rO1B6REQEREBERAREQYK4cGo4oomx01tWC8ts7OLl7nO61z+s538l2uUZozhRpqdkDnBxaZDcXA68r5Bv+3bwQSqIiAsObdZRBDSGDDqcubG5sLXFzhGC5sYe67n5b9WME3IbsAvYWUrDO17Q9hDmuAcHAgtIO0EEbwvbhfeoevrWUMUeWC0DSGO1YAZAw365YNuS++2690Eyi8RSBwBBBBsQRtBB4gr2g8SShoLnGwAJJO4AbSVVtDWE4fBK4EOnMtW6+03nkdMAbcmvaPBdWntS5tDNHGfST5aOPnnncIQfAPLvuqSdTNjZHGwWawBjRwDWgNA8gEGMXw0VFJLTvNhLG6InlmaRm8N/gubRDFjUUUMj/ANIAYphe9poyY5B+JpPcQpUMuwA7iLHyXzn5MZejamndsjqoy+LgBUUxME7O9zY45PB/iH0tFgLKAiIgIiICIiDBUPoo+Y0rDVZtbmlzZhZ1hLIG3Fvo5bdllMFRmjuL9Kp21GXLmMjct83qSPj39uS/iglEREBERAsvLmX2Hcdh7uS9Ig8sZYWG4bAOAXpFpq6lsbHSSHK1gL3E7g0C5PkEFexM9IxOmgHqUrTXS/vHh0MDfznd90KdrBu8fcoHQNutgfXu9eteajnliHUgj+7G0X+s5yn63h4+5Btj9UdwVDwfB3T4S3U9WaGoqainduAlZVzkA/VcC5h7HlXxh6o7gq78nVzhsDj+vrZueySaSQfk8IJTAMZbVU7J2AtzXDmH1o5GnK+N31muBHgpFVPEr0FS6saP6LOR0sD/AOGXY1tUBwaQA1/c13Aq1seCAQbg7QRtBCDKyiICIiAiIgwVxYQ+IxNNMG6u7suUWbfO7NYfazeN13LgwXChTQtha4uDS83Iseu9z+HLPZB3oiICIiAiIgxdUrTqrM4koWHqMidV1jhsAiYHOjhvwdI5m36jHc1PaR470djQxusnlOrp4QbOkk7eTGja53AA9iiajAzTYXW5n555YZ5Z5bWMkpicLgcGgANaOAAQS2h1Pkw+jZygh89W0n8yV31vDx9y04Cf6LT23aqK34GrdW8PH3IOXHa3U0U837OF8ni1hI/Oy86LUOpoaSG1tXDFGR2hjQfzUZp51qEQcamSnpPCWVjX/wAGdWYIPM0Qc0tcAQQWkEXBB3gjiFwYFggpYzCyR7ow4uja431TDa0TTvLBttfcNnBSSygIiICLDlXHY5WsuZMNztHGGoY99uxjw2/mgsiKFwrS2Cd+qDnRzbzBMwxTjuY71h2tuFMgoMoiICIvLn2FzuG0ngEHpFXJdNo3OLKOKWrcNh1LRqmnk6d5EfkSV1YXiFW+T09GyGOxN+kCSTNssC1rQOfFBMrBWUQR7MFjFQ6qsTK5oiDi4kMYNuVgOxtybm2+wWzF6fWU80f043s/E0j3rsWCgh9C6jPh1E/nBDfvEbQfzBUhW8PH3KD+T85aJsHGnlnpbchHM9rf4Mh8VOVvDx9yCAxo6yuwyDg3XVrh+6iETL/eqQe9oVnAVXw30mL1D7/1elp4ByDpXyTP/JkXkrSgLCyiAiIgIiII/FsChqWZKiNrwNrSdj2H6THja09oKgn1U+Hfp3PqaMb5rZqqmHOYAemjH0wMw4g71bVhzUGumqWyMa+Nwc1wDmuBBa5p3EEbwtqqFVQSYc91RSML6VxL6ilaLuiJuXT0rR5uiG/aW7dhnZ9IIG0vTNc0w5RIJAbhzTuy23kkgAb7m29B7xnGoqWJ007rNGwADM97juZGwbXPPABQUOCS13pMQBjh2FlEDsI4OqnN9d31B1Ru2rZgmFyTytxCubZ/9mgO0UsZ4uHGdw9Y/q+qOKs9kGunp2saGMaGtGwNaAGgcgBsC2oiAiIgLBWUQVjRs6uuxKntb0kVY3tbPEGuP+ZBJ5qereHj7lBVTdXjED+FTTSwH7cEjZWfwyzeQU7W8PH3IIPRI5p8Rk51IiHdFTU7Lfiz+asqg9FsNfC2p1gAMtTUVDbEG8b33YTYbDltsU4gIiICIiAiIgIiIMFqrMegsQqdcHvEQf0gUuzowqf24bbYdpOXdmOa11Z0QYAWURAREQEREBERBWtMBkkw+cD9HVxsJ+rOySnI7ryM8lN1h3ePuUH8omzD5XjfG6CYdhjniffyBU3V8PH3IPLKk2Gwbl66WeQREDpZ5BOlnkERA6WeQTpZ5BEQOlnkE6WeQREDpZ5BOlnkERA6WeQTpZ5BEQOlnkE6WeQREDpZ5BOlnkERA6WeQTpZ5BEQOlnkE6WeQREERpY3XUVRE7YHxlpI9YdovcX2clITTk23cf5oiD//2Q==" id="286" name="Google Shape;286;p32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IQDxAWFRUUGBYQFBQXFBcVEBQUGBYWFRgUFBQXHCYeGBkjHRIUHy8gIycpLC4tFR8xNTAqNSYrLCkBCQoKBQUFDQUFDSkYEhgpKSkpKSkpKSkpKSkpKSkpKSkpKSkpKSkpKSkpKSkpKSkpKSkpKSkpKSkpKSkpKSkpKf/AABEIASQArQMBIgACEQEDEQH/xAAbAAEAAgMBAQAAAAAAAAAAAAAABQYBAwQCB//EAE0QAAEDAgIGBgUIBgcHBQAAAAEAAgMEEQUSBhMhMUFRFCJhcYGRIzJUwdEHFlJicoKSoTNCU3OisSQ0RGODk6Qlo7PCw9LhFTVDlLL/xAAUAQEAAAAAAAAAAAAAAAAAAAAA/8QAFBEBAAAAAAAAAAAAAAAAAAAAAP/aAAwDAQACEQMRAD8A+j6R4TDDST1UdJHI+NhmynMM+XrP3cbB1u2y76XRujkY2RkDC14D2nbYtcLg7+RClcgczKRcEWI4EEWIVf0HkMcLqB5Oso3Gn273Q3JgkHMGMtF+bHIO/wCadL7MzyPxT5p0vszPI/FS6IIj5p0vszPI/FPmnS+zM8j8VLogiPmnS+zM8j8UOilL7OzyPxUpLKGtLnEAAXJJsABvJJ3BVSXGJ68mPD3GKn2tkrsty+2wto2n1jvGtPVHDMglxopS+zs8j8U+adL7MzyPxUhR02rYyMOc7K0NzPcXPNha7nHaT2regiPmnS+zM8j8V4n0RpixwZCxriCGuy3ykjY7KTttvsppEFCOhtVH6rKCpA4PimppD96N0jf4AttC6kEraeuom0szjaMOdmgm/cTizXH6pDXdivC5cQw2OeN0U8bZGO2Oa4AtPgePag4hopS+zM8j8U+adL7MzyPxUYMGq6T+oy6+If2WoeczRygqrFw+zIHDtC3UmnMGcRVQdSTHZq6gCMOP93LcxyfddfsQdvzTpfZmeR+KfNOl9mZ5H4qVa++0f+F6ugiPmnS+zM8j8U+adL7MzyPxUuiCI+adL7MzyPxVXxiPJVPp6GBvo445JSATtkdKGg8jaO/3grniuJx08L55nZWMGZx49gA4knYBxJChNHqCRkb56gZZ6p5qJW79WLNbHDf6jGsHfm5oLJFuHcFEY3o+ZXtqIJdTURjK2UDM1zN5imZ+vHfbwIO0Ebby8W4dwXooKnTaYTMklgqKJ73w5dY6lImZ1wXNOR2WQXAvax711DTuHjBVjsNHP7mFa2+jxk8qmkB7C+nlI88tQPwqzBBXPnzGfVpa033Wo5rnzA/NeHaQVcuylw17eUlU9sLB26thdIfIKzWSyCsR6IunIfidR0ixzCBrdXRNO/bFcmQjm8nuVljjDQAAABsAGwADYABwXtEBERAREQEREGLLTVUTJWlkrGvad7XNDmnvB2LeiCsHQOKPbRTT0h+jDJ6D/IkDo/IBOh4nH6lVSzj+9hfC/wAXxOLf4FZ0QVluKYi318Ohd2x1lv4ZIh/NeKzSGtbG95w1rAxrnudJVR5A1oJJIY1xO5WiyrnyhSWwypaN8rRTDneZ7Ydn+YUGnCMHfVamtrZRJsbPBAxpZTRFwu15a7rSSAEbXbjewCsFWN3j7lvhiDWho3NAaO4C3uWmt4ePuQbotw7gva8Rbh3Be0FY0qGSqwyo5TupnfZqIntt+NsZ8FZgq3p8LU0Ul7aqppJP9RG0/k8qyoCIiAiIgIiICIiAiIgIiICIiAqzpoc5oIP2tZCSPqwh9QfC8LR4qzKsY0M2KYaz6LaufyZHED/vvzQWYLnreHj7l0Bc9bw8fcg3Rbh3Be14i3DuC9oK18pH/tdU76DWyDvZIx4//Ksl1WvlKH+ya390f5hecKldV1slTmIp6Yvp4QCQ2ab1ZpTwc1v6NvaHnkgtCIiAiIgIiICIiAiIgIiICwTbaVleZGAggi4IsQdxHIoMteCAQbg7QRuI5hVuTrY0z+6onn/NnYP+gtWjDzSzSYY89Ro19G47zTk2dF2mJxA+y5vJbMP62MVh/Z01LH+KSof7kFmXNW8PH3LpXNW8PH3IN0W4dwXteItw7gvRQVf5Q/S0homfpK1wpY+y/WfIexjGuce4Dip7CsMZTwxwRCzI2hjR3cTzJ2knmSoHCG9JxCoqjtjpr0MHLPsdUSD72SP/AA3K0oCIiAiIgIiIMFQ2iMUzaSNtVm1uaXNmOZ1jNIWXIP0S23YpkqJ0Xxg1VMydzQ0uMjbDd1JXx8fsX8UEuiIgIiICIiCv6Y4e90TKmAXnpXdIiA3vAFpIe57Mw78vJcWh1eyoq8QqYnZmP6I1p5t6OJR/x1bCFVtFYhTVVXQ2Abm6bBssTDKbOb9yRrgOTXNHJBalzVvDx9y6VzVvDx9yDdFuHcFGaU4uaakmnaLva20bfpSuIZG3xe5oUnFuHcFW8d9PiFHSb2xZsQlH7v0cIP8AiPLv8JBKaOYR0alhgvcsaA9305D1nvPa5xcfFSawAs3QEWiCtY8vEb2uLHat4aQSx9gcrrbjYg2PNb0BERAREQYK4MErYpoWyU4tGS8ABuTa17mu6v2mu7967yuDBcKZTQthiLi1peQXG7uu90h2jteUEgiIgIiICIiAqxph6F1LXjdTyCObh/R5yI3k8w12qf8AcKs65MUw9s8EsEgu2VjonfZc0tP80HU1c9bw8fcovQrEHS0UWtPpYs1NNz1sLjE8nvLM33gpSt4ePuQbWeqO4fyVc0XGtqa+sO58wpI9txqqYZDbleV058ApbF8RFPSy1Dt0UTpbc8jC63jay59D8MMFDTRO9cRtdJcWJlf15CRwJe9xQTKIiCM/9BjFV0tmZkjm6uQNIDJh+qZW26zm7bO2HaRtGxdGHYpHOHOhkDw1zonW3te02c1wO0Eciuqyj48IijnkqmMtJI0NkLb2ky+qXMGxzwNl99tiCRRcGD41FUxiWB1xcsIIyvY9ps5j2na1wO8Fd6AiIgwVD6JYW+npWQy2zNdK42JI680jxtPY8KYcobRKulmpWSVH6QulB6uTY2aRrerw6rWoJpERAREQEREBYKyiCr4P6HE62n3NnbFiDBwzEaib+KKN33+1T9bw8fcoHSUaqtw6qG7WPopD9SoZdt+zWwxDvcp2sPq+PuQQGnIz0sNL7VPT0xHNmcSSf7uJ/hdWhqq+JjWYnh0XCKOorHDtDI6dh/1D1aAgyiIgLBCyiCPfSMh19RFBeR4zvDLCSVzGkNG0gF1tl+5ZwbGI6qFs0LrtOwgiz2uGxzHtO1rgdhBXeQo7EHGnillp6fWPvrHRsysfKdgcb2s5+UbL77AXQSKLjwnFY6mJs0LrscNmyxBBsWuB2hwIII4EFdiDBUdgOMNqoGzsaWhxe0B1swySOjO7ZvZfxUi5cODQQsia2ly6q7y3K7M25e4u23+kXeN0HeiIgIiICIiAiIgrnygQk4fUPZ60IbVs2bc0D2zC3b6MjxUrJMHtY9puHDMDwIIBB8iumqpxIx0bvVe0sPc4WP5FVrQyoL8No83rMZ0d3PPCTC6/jGUGcM6+L1LuENLTQjbxkfNK7Z3Nj8laVWdFAHVOJy86iOEd0VLALfie9WZAREQEREBERBGY7VSwwmSnhEpa4OfGDlkdHtz6rgZOIB32PFdlBVtliZKy+V7Q9twWusRcXadoPYVvIURpBVVETWS00Ylaw3mht6WSMi14XXtnaduU+tu2bEEsQovRrCDS07IC4OymQ3AsOvI+S1uzPbwUjG+4B2i+2xFjt59qitE2zClZ0rNrc0ubMbutrpMm3lky/kgmUREBERAREQEREGCqjoqMorId2qrakAcmyZKgf8e/ireqphLw3EsTjcbAmlqByu+HVG3/ANYINmgJvFVSfTrKx3gJiwfkweSs5VX+Tj+oA/SnrHf6uf4K0IIeu0qghl1Ejnh/VNhDK9vWNh1mtLfzXRi2ORUzWumLgHHKMsb5DexO0MaSBYbypBEHBHjUZp+kgu1eUvvkeH2H92Rmv2WXjCcfiqQ4wFxy2BzRyR777s7RfcdykbLKCIpdKIJJujsL9YC4WMUrW3be/Xc0N4c0xPSmCneI5nPDiA7qwyvFibDrMaQpdEHDimMx07BJMXBpIYMsb3m5BI6rASNx2rFNjEckBqGF2rs51yx7XWbe/UIzcN1l3ogqZ0hfPLHJQF0rGZWVFO+J0RLJHACaN8jRd7Mpu29i2+42XvRvT2GpDGODmyufJHlEcpZdkkjB6XJl2iO+/jZWgqtUoe6SGpoJA6meTFLCeoxoa94M0OzY8PzBzTsdcbrIJHFtJoaZzWzl4LhmGWKSQWBtvY0geK312MxwxCeQuDDl2hj3u627qNBdx5LrBXtBw0OMRzRGaMuyC97se13V39VwB/JaMK0mhqXFsJeSBmOaKWMWvbe9oB3qVRBESaUwCfoxL9ZmDLamUsubW9Jly8RtutmL6RQ02XXlwzXtlikk3b75Gm2/ipNEHDU4xHHCKh5dkIabhj3Os61uoBm48ti9YZirJ254i4i+XrMcw337ngHiuxEBfONKakxYpKW/r01MT3iWrb/Ky+jr5vp8LVoNt8EY3cpJ/wDuQWH5OR/s9lv2tV2f2udWdVj5OtlDl+jPWN5/2uY+9WdAREQEREBERAREQYKjsDwdtNA2Bji5rS9wLrZuvI6Q7uRfbwUg5RGieHyQUrIp/Xa6Umzsws6aR7esfqub/JAbhEjKwzxTeilHpoX3cA8NAbJCf1DsAc3cbX3qYDuSWURQ4DqKiWWKUiKUF74CLsE17mVhO1lxfM0bCdu+9wmEWqnqWvaHMcHNO0OaQWkdhGwragIiICIiAvnXyg36Wy37JvH68q+ir5rp0++IFmzq08LvxS1I/wCRBYtBBlbWx/QrarwD3CYflKFaFV9GX5a/EoubqaqHdJTtiJA76ZWdBlERAREQEREBERBgqG0RxR9RSRzTAB7nSg2FhZs0jBs+yxqmSuHBsUZURNnjBDXF4GYWd1HuYbjvYUHesELKIIegweOjM8jHlkTrzOi2amJwBL3sFrtDt5G642b1JU1WyRjZI3hzHgOa5pu1zTtBBHBbSFDspYKCGaRocyK7p3NAc9kd/WMcbQS1t7uIAttJQTKLVT1DXta9jg5rgHNc03a4HaCCN4W1AREQFSZqDpOK1g4RQ0jOy5NS/wD5grqVUtHZM1RiU4/XqtSO6CCGK34xJ5oNpOrxeI7hU0bo+99PK17f4amTyVoBVX0xOqbRVm7o1REXnlFMDTSeHpmu+6rO1B6REQEREBERAREQYK4cGo4oomx01tWC8ts7OLl7nO61z+s538l2uUZozhRpqdkDnBxaZDcXA68r5Bv+3bwQSqIiAsObdZRBDSGDDqcubG5sLXFzhGC5sYe67n5b9WME3IbsAvYWUrDO17Q9hDmuAcHAgtIO0EEbwvbhfeoevrWUMUeWC0DSGO1YAZAw365YNuS++2690Eyi8RSBwBBBBsQRtBB4gr2g8SShoLnGwAJJO4AbSVVtDWE4fBK4EOnMtW6+03nkdMAbcmvaPBdWntS5tDNHGfST5aOPnnncIQfAPLvuqSdTNjZHGwWawBjRwDWgNA8gEGMXw0VFJLTvNhLG6InlmaRm8N/gubRDFjUUUMj/ANIAYphe9poyY5B+JpPcQpUMuwA7iLHyXzn5MZejamndsjqoy+LgBUUxME7O9zY45PB/iH0tFgLKAiIgIiICIiDBUPoo+Y0rDVZtbmlzZhZ1hLIG3Fvo5bdllMFRmjuL9Kp21GXLmMjct83qSPj39uS/iglEREBERAsvLmX2Hcdh7uS9Ig8sZYWG4bAOAXpFpq6lsbHSSHK1gL3E7g0C5PkEFexM9IxOmgHqUrTXS/vHh0MDfznd90KdrBu8fcoHQNutgfXu9eteajnliHUgj+7G0X+s5yn63h4+5Btj9UdwVDwfB3T4S3U9WaGoqainduAlZVzkA/VcC5h7HlXxh6o7gq78nVzhsDj+vrZueySaSQfk8IJTAMZbVU7J2AtzXDmH1o5GnK+N31muBHgpFVPEr0FS6saP6LOR0sD/AOGXY1tUBwaQA1/c13Aq1seCAQbg7QRtBCDKyiICIiAiIgwVxYQ+IxNNMG6u7suUWbfO7NYfazeN13LgwXChTQtha4uDS83Iseu9z+HLPZB3oiICIiAiIgxdUrTqrM4koWHqMidV1jhsAiYHOjhvwdI5m36jHc1PaR470djQxusnlOrp4QbOkk7eTGja53AA9iiajAzTYXW5n555YZ5Z5bWMkpicLgcGgANaOAAQS2h1Pkw+jZygh89W0n8yV31vDx9y04Cf6LT23aqK34GrdW8PH3IOXHa3U0U837OF8ni1hI/Oy86LUOpoaSG1tXDFGR2hjQfzUZp51qEQcamSnpPCWVjX/wAGdWYIPM0Qc0tcAQQWkEXBB3gjiFwYFggpYzCyR7ow4uja431TDa0TTvLBttfcNnBSSygIiICLDlXHY5WsuZMNztHGGoY99uxjw2/mgsiKFwrS2Cd+qDnRzbzBMwxTjuY71h2tuFMgoMoiICIvLn2FzuG0ngEHpFXJdNo3OLKOKWrcNh1LRqmnk6d5EfkSV1YXiFW+T09GyGOxN+kCSTNssC1rQOfFBMrBWUQR7MFjFQ6qsTK5oiDi4kMYNuVgOxtybm2+wWzF6fWU80f043s/E0j3rsWCgh9C6jPh1E/nBDfvEbQfzBUhW8PH3KD+T85aJsHGnlnpbchHM9rf4Mh8VOVvDx9yCAxo6yuwyDg3XVrh+6iETL/eqQe9oVnAVXw30mL1D7/1elp4ByDpXyTP/JkXkrSgLCyiAiIgIiII/FsChqWZKiNrwNrSdj2H6THja09oKgn1U+Hfp3PqaMb5rZqqmHOYAemjH0wMw4g71bVhzUGumqWyMa+Nwc1wDmuBBa5p3EEbwtqqFVQSYc91RSML6VxL6ilaLuiJuXT0rR5uiG/aW7dhnZ9IIG0vTNc0w5RIJAbhzTuy23kkgAb7m29B7xnGoqWJ007rNGwADM97juZGwbXPPABQUOCS13pMQBjh2FlEDsI4OqnN9d31B1Ru2rZgmFyTytxCubZ/9mgO0UsZ4uHGdw9Y/q+qOKs9kGunp2saGMaGtGwNaAGgcgBsC2oiAiIgLBWUQVjRs6uuxKntb0kVY3tbPEGuP+ZBJ5qereHj7lBVTdXjED+FTTSwH7cEjZWfwyzeQU7W8PH3IIPRI5p8Rk51IiHdFTU7Lfiz+asqg9FsNfC2p1gAMtTUVDbEG8b33YTYbDltsU4gIiICIiAiIgIiIMFqrMegsQqdcHvEQf0gUuzowqf24bbYdpOXdmOa11Z0QYAWURAREQEREBERBWtMBkkw+cD9HVxsJ+rOySnI7ryM8lN1h3ePuUH8omzD5XjfG6CYdhjniffyBU3V8PH3IPLKk2Gwbl66WeQREDpZ5BOlnkERA6WeQTpZ5BEQOlnkE6WeQREDpZ5BOlnkERA6WeQTpZ5BEQOlnkE6WeQREDpZ5BOlnkERA6WeQTpZ5BEQOlnkE6WeQREERpY3XUVRE7YHxlpI9YdovcX2clITTk23cf5oiD//2Q==" id="287" name="Google Shape;287;p32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QUExQVFRQUFRQUFBcXFxcUFxcUFBQVFBQUFBQXHCYeFxwkHBQUHy8gJCcpLCwsFR4xNTAqNSYsLCkBCQoKDgwOFw8PGCkkHh0pLCwsKSkpLCwvLCksKS4sLCksKSwsLC0sKSwpKSksLCwsLCkpKSwpKSwpLCksKSksKf/AABEIAL8BCAMBIgACEQEDEQH/xAAbAAABBQEBAAAAAAAAAAAAAAADAQIEBQYAB//EAEYQAAEDAgEIBAoIBAUFAAAAAAEAAgMEESEFBhIxQVFxkWGBs9IHFiJSU5KhorHREyUyNUKCweEUJHLwIzM0YtMVF0Njwv/EABsBAAIDAQEBAAAAAAAAAAAAAAABAgQFAwYH/8QAMhEAAgECAggGAQMFAQAAAAAAAAECAxEEUgUSEyExUXGRFDIzQbHBYRUjQiIkcqHRgf/aAAwDAQACEQMRAD8A2eX84J46mRjH2aNGw0Wm12NOsjpKgtzoqfSe6zupmdP+sl/L2bFWtC9BRo03Ti3FcF7Hmq1aoqkkpPi/cuPGeo9J7rO6kOc9R6Q+qzuqrCa5dNjTyrsc9vUzPuWozoqPSH1Wd1OGc9R6T3Wd1VICUJbGnlXYe2qZn3LkZy1HpPdZ3UvjJUek91ndVQHJwKWxp5V2JqtUzPuW3jHUek91ndS+MU/pPdZ3VVBydpJbGnlXYe2qZn3LTxin9IfVZ8l3jFP6T3Wd1VgK4FGxp5V2HtqmZ9yz8YZ/Se6zurvGGf0h9VndVbdKjY08q7BtamZ9yx8YZ/Se6zurvGGf0nus7qr7JLI2NPKuwbWpmfcsPGKf0nus7q7xiqPSe6zuqvsksjY08q7BtamZ9yx8Yqj0nus+SQZx1HpPdZ3VXEJhRsaeVdhbapmfcsjnLUek91ndTDnPUD/ye6zuqse5Be9PY08q7EXXqZn3LV2dVR6U+qzuoTs7an0p9VndVO96C+RPY08q7HN4ipmfcuznhU+l91ndQpM86r0vuM7qonSoD5k9jTyrsQeJq5n3NAc9ar0p9SPuofjtWXwmPqR91CyNkN0nlOb5OwG7RxJGPUMVqsn5CjYbhoLt9rAcBt4m6q1J0IOyin/4i3SpYiok3NpdWRslVeUJRpOmLG9LI+6tJTTPaPKkLz/S0D2C6d9AbYpGxqjNqT4LsakIuCtdvqwxrHb/AGBOFS7f8EINTg1Q1VyJ3fMNDM4uAJw6ty5JAPKH97Eq41FZ7jtT4GGzo/1kvFnZsVaFaZzj+bl4s7NqrAvQ0fTj0R5ut6kur+RUwpznITpF0OTCaS7SUd06GZydSTaW9jW92RLMyT+IUUElEjgus+tjqcPLvNCjgak/NuCtnujAkpI4kdrFlVMfVlwduhr0sBSjxVxrWp4iT2hEDVVeJqZn3Law1PKuwMRJzYUUMTg1R8RUzMn4anlQP6Fd9D0otl1k1i6q/kyLwlJ/xQAxFIWFSLJCu8dIVl7nCWj6L9iK4HchvU2yQtVmGlJ+6RWnouL4NlY96jSSK4fCDrCjTUDTs5K3DSdN+ZNFKpouovK0ylklUaSZWFVkwAGzrcfmqsUjnGzcRvH6XVtY2hq31jPlgMRrauqDMqs83KMvqow4Atu64OOIY4jDiAn02R7a1f5JhEcjHbGuB6r2PsJWTX0o5y1aasjXw2h1Ba1R3fL2NRT5P3qwjpg0I7WJU7ljVGBmCBoqVdRpjYoQmDkjvxQI5TexRtJR5Nd1MgSadzvpGjDRN+rApElFUgvAuL4/ApVwq8TvT4GPzof/ADcv5ezYqp0qnZ3y2q5fydmxZqorrL0NBftx6I8xiJ2qS6v5J0lUhOeT0Km+kdK4Aag4Fx2Dbbrt7FbMbdUsVi3TlqwsW8HhVWjrTucG9aOyJPhgUtkSxquInPzM3aOFhT8qsDjhR2sTmsRGhVHIuxhYRrEVrFzGojWrm2dUjmsTwEoCh1uUAwAt8q7g028qwP4rDXjZRJpXJllFZXaRcGjFpLTc2xBt/fFcydriLykYagzbyQzBGCXCNz3utdx8kYYAnabDoT1SW5cQ76qxAJbc7AS7HdgmSTuAvs2YW+JumMpxYOe5rLbALHqGvaudF9Jg0EN2k6z0dATsiLBNrHvNmi2w2+F9p4c1IjbJx4uClUeTmtHC3QpL6drtWtSBpFaZJBraOaT+M3tPMFTXZN4ppybZIgQ3VfQeShz1TzqaBxxPIK1/hEoyeNqjdktVe5SRZNMhu8k9GzkFawZPAClxxAJxlSu3xBRS4AhSgJ4TJKgDaoFRlhjdbhfdrPJLgOxvcm1enEw7bWPFuB+HtR3Srzugz0MYc0RvcCQRawx1HWb7tifLnpO77MNuL/k1aMMRDVV2Z86E7uyN3JUWUSqr2ga7rA1GXqx2oMb1Od/9BUOUsr1jRd0uG3Ra1uvqJ9qsU6kZy1UyrVjKnHWaZ6TNlu2oKqrMvD8Tw3iQF5jLlGR/2pHni4n2XQLq8sPzZmSx3KJ6nm1lqKStia14JJfYC5vaN512tsXLI+Dk/WdPxk7GRIqeJgoSSXI0MHVdWDb5lzn3UWrZh0s7Jix9TOtJ4QHfWE/GPso1kpTcgbyBzNlsRnq0Y9F8HnakdavLq/k0tBS6ETBtI03cXi/sGiOpT4YkOQeWRuNuWH6KZCF5edVybb9z2NKioJJewRrUUBI1EaFxuWkhWhOaFwCcAokhzUQJgCeAgBSLixVG4OgLYzouab6BN9TbYEAfaseBsdWpXoCHUUrXizxcXvwOwgjEHpCTOkJapEikecRoN6kRznEYv5WHwTRkZux8lt12n2lt0jshtxtJIPzA/EKN2drwfEJSQRtJJNybewW+SSsyyGgtjbpO3Df/ALjsUD/oTZPxvIBOtxF7YHBthvUyDJjWtIsPJ2bNQN/an/U0J6nsZHK+dlZDZzoxo3bpaLjquCcLY4Yda02R8vum8pkcljtI0APWtfquraOljtqFwdwR2sa3G2PNNJkXLmFZMbeULdd12ldMa4H910lQxoxcAmcX+BxsgzTWQJqku/yx1nAfuohyW53+Y8noGA+Z61FvkNIdPlVoNgbncMTyChvqJX/ZGjxxPIKygycxgwaAjtYkSKQZJc77bnHrsOQR4sitGwK1ISIsguRW5PaERtKEZcUxAnxgBZvL9PpMfbcfZiFoKh6qqtuC605askzjWgpQa5nn10qdLHouI3EjkbJi9Snc8Q1Z2NN4OD9Z0/GTsZFyTwcfelPxl7GRKs3F+ddDa0f6b6/SJfhEd9Yz8Y+xjWVgN5Wf1N+K0vhHP1jPxj7GNZOOS0jT/uHxV2T/AGV0+jLS/uH/AJfZugPLd/U74lTIlGt5buklS4V5hnskgzQngJgKddImECe1CCMwJXCwQBODVwCI1qdx2G6KXRT9FKAlcBmilAT7LrJDIrKMtuGmwJJsRqJxNjuvc2ttKYaSTGzm4213PyU6y5IakyE2ldtfb+kW9punOyf/AOyT1ypZCRAXIoyc3e4/md80SOjYNTRx1nmUdciwXG2TU+yQhMQ0JCnWXWQA0hNsnJEwEKG9yeSgyFAAJioFRqU2RQqjUpIjIxWUYrSv435gH9VGLFZZUZ/inpA+Fv0UMtXrKKvTi/wjwuI/pqzX5Ze+Dlv1nT8ZOxkXIng8H1nT8ZOxkXLOxitNdDY0bvpPr9Ib4SD9ZVHGPsY1kfxtv5zfiFrfCT95VHGPsY1j5hiOKtP0l0M5+tLq/k9Gd/mO/qPIFSmhQabX1D4BT2rzTPYRe4XSTg9dopdBIkFabjBEhfdDijCmRpDTHsaihqRrU5IZ1l1kq4pDBucdgXROuhSh+Ibax9iPDHotASGOISWTlyYhpCROIXWQAlly5cmA0pbJVxCAGpCnJpTAaUwp5THFADHFBeUVxQHlFwAyKFUlTJCoNSU0RZm8pt8vqH6qG5qn5QHl9X6lRC1evwq/Zh0PBY1/3E+pd+D4fWVPxk7GRKn5gN+soOMnYyLlnY71F0NjRbvSfX6RF8JP3lUcY+xjWQcPKHELYeEj7yqOMfYxrIk2c0/7h8V3fpLoUH60ur+Te07vKKsowqqJ3+I7ifirWJebZ6+D3BmtTwxLGEXRSJjGtUiNBcbBMjrWHDSHMJXGk2TwU4FAa9KZrdepA0HJXaSiuqraxZOE11ElYPdOugten3QA+65ICuBQA5ckSoAQpEq6yAEsuSpEAIkKVNKYDSmOTyhlAA3IL0ZyDIgCPIoNSVOkVfVFNEZFHWjyur5qMQpVV9pRyvaYaNqMOiPnmLlfET6su8wR9YwcZOxkXJ2YX3jBxk7KRKsvH+oun/Td0T6L6/SIfhHH1lUcY+xjWOnW08IrfrGfjH2Max1S1Wbftx6GdJ/vS6v5NjTy3cHecGu5tBV3TlZLIdTpRx7wNE/lPystRSvwXnakLOx6qhU1opllGjtCjMKO0riWiuyo8k6LS2wxcDe5tw1f3ggxzDFr223XxuN4O0KwraIP6DsI1qphnLbCQBzPskgGwOy4OI4pWudoSsWjacAXa7q2KuyrLNGWSMaXaB8prcS5hBDrA7bG4G8KXNAALxuuMPJ1nXraT8CiUFZrDt/7/qNe5JredIyT3tDqPKbJwCCC3eMDh+EjYb6xrwUsQXNx1dP96uaqMs5vaRMsDjHJtLcNLdpN1OPSQqiTOKppm/4sYkaMCRdp5Yi/Aoct+8eqvY15jIXNlVfkfOWOoA1tcRgHAtdbpafiFahjSccOlFuRzatxEEie1yY6m3Hn80O5GCViJJuuQRInh6QD1yZppboAcuKbdddMDiU0rikJQAhKYU4ppQANyC9GchPCAI0qrqvUrCVV1YpR3shN2TKeoGJQCpMijuC93CNopckfNastacpc2XmYn3jBxk7KRInZifeEHGTspEixdIeoun2z0miPRfX6QLwgt+sZ+MfZRrIVTFts/Y/5+Y9LOyYspUQ3C0IRvSj0Rj1JWrz6v5IObNQQ+Rp1XDm8dTsfV5LdUU2CzeSsntDQ4a7K6pwQsCtG7Z6TDTaSuX0L1JYVVQSqdFIqUomnGVyYCq+uojpabNe0bD+/SpjHJ65tHZMo45A65Zg9ps9ntuP7sVO0WytFjovaAL9O5w2hR62ns8XJDb4OGtvRw6EsUdnEuOi7ANcNRGJx37MEyVw9JlA3LHfaGBH69I6VYCEPAwvt6xqVDVMdpjz27trejo/dXFHViwBwTsTjLcOZkptzcCxx/sKbDRi1hfmSmg3FwU6ORRskRcmxWhwNjddMy6J9KuDkC4lc7A2KXSUqeK/BQ5IyNWPxXNqxIIHJdNAbInaSADh67SQdJKCgAmkuum3XIELdNJXEpt0xnFCeiFNcgCHOqurVrUBU1a7WrOGhr1Yr8lPGT1KM5ckyDIgOCM4oDl7c+dsu8xR9YQcZOykXJcxfvCDjJ2Ui5YekfVXT7Z6bQ/ov/L6RKz3ivXTfk7NizU1Mtfnez+dl4s7NipXQBatH049F8GNiY3qz6v5KJocw3abbxsPUp1NlUaneT7Rz1hGmo1BlpFyq4WFTfwZOjiqtHct65MvIZxa+zeMRzCnQydKxoa5pu0lvA2UmDLMjddnew8x8ll1dHzXDea9HSlN+ZNGzilUhjlmqTOOM4Ou09OrmFdxTaje4Oo67rNqUJQ8yNijiIVF/S7kuWIOGKhzUxAsMW+af0Uxj08hV7WLSZSmI4G5uNQOscDtHQrSkOk21gR1jFdJT3QoYXMPkm29CZK4YxlurBOZUnbr5cimOa86yeaE6A9CNwrv2JYqhw4ogmwVa7SHTx+aEKgg7ktXkySnzRcNnRWkFVMdUUeKsUOBO6ZMlpAVGdTW6FJZPdOMiW4XAhFhHSk+k34KcWIToUWC5HEoTg5abJeR2tjGk0FzsTcch1fG6kSZLj8xvJWY4ZtXuVniUnwMjdNLlp35DjP4Qos2brNg5Fw/VPwsuYeJiZ8vSaStZMjRja4dfzUSTJTdkh6xf4WUXh5kvEQK+cYKgrXY9a0dRk6QDCzh0HHkVRVWTJi7CN56dEq9o6k1WTl7GbpSrrUHGG+5VvKCVajIE7tUTvYP1R2Zl1LvwAcXNC9JtoL+SPI+Gqv8Ai+wuYn3hBxk7KRcrXNbNieCuhc9rdEF9yHA64njVr1lKsbHyUqiaft9s9FouEoUmpK2/6QTOofzkvFnZsVVoq3zpH85Lxb2bFWtateh6ceiMiv6sur+QRhugS0qsmxp30K6HPVuZ6ajUOWlWnfSqNJRXQc3TMw6BGo698X2T5O1pxb+3UreWhUZ+T1CVOMlZoIudN3i95a0GcMbrB12HpxHrD9QFdxTB2III6MfgsU6hTmUxbqJHAkfBZ1TRkJeV2NWlparHdON/9G4Dk4FY6Otmbqe7rx+IUhuV5x+IH8o/RVHoufs0Xo6Yp+6ZrFxCywy9MNjD1H5p/jHJ5rfb81zejKv4Oq0tR/PY0L41GlplTnOWTzG8yhPzmk9G3mVH9Mq8g/VqHP8A0W7Yi3UmvZ1KjfnPJ5jPe+aE7OaXzWcnd5S/TKpH9Xoc32NBHUEKZFUrGvzjl3M5HvItHnKQbSN6290rlPRtWKujtT0tQk7N2NqJ+lSqBunI1u8i/AYn2ArOU2UmvF2uBHRs4jWFos1pbz/0scfa1v6lUIwkpqLRpOpFw1os2SaQka9cStIoiaCDM1SQoz3YqSIyBiNNMQ3DkiOKEQSpEBpiG5MMA3IoYnWTIgRENyV5sEWyhV7/ACSmIiUNSX1bN3lW9Ry5Ozeh/wATS4gciuXCpxLEOBn86P8AWS8W9m1QGLT5azVlmqHyNMei7RtcuBwa0YgN6CozMzJx+KL1nd1blLEUlTinJcEYFXDVXUk1F8WVDAiAK4bmjN50fN3dRPFSXfHzd3VPxNHMhLDVcrKQtTDGFf8AipLvj5u7qTxUl85nN3dS8TRzIl4arlZnnQoTqZabxTl85nN3dXeKcu+Pm7uo8TSzIXhauVmWNImGlWq8UZd8fN3dXeKMu+Pm7uo8TSzIXhKuVmVNIEn8KFqvFGXfHzd3UvihLvj5u7qXiaWZC8HUymRdSoZpVsDmdLvj5u7qG7Mubzo+bu6n4mlmQng6uVmOfToDqdbV2Y83nR+s7uoTsw5vOi9Z3cR4mlmRzeCrZWYaSBRnwreP8H05/FF6zu4gO8G9R50PrP7iPE0syObwVbKzCOahuaty/wAGNSfxw+s/uIZ8F1V58HrP7iTxFHMiKweIyMxLHFpu0kHeMCtv4Pcuj6Z4mexp+jswuIbpEubhjhewTP8AtXVefB6z/wDjSHwVVXnwes//AI1XqyoVOLV+ZboQxVF7ou3I9NunNkWIyJmvlKlwZNA5nmPfIW/l8i7epbKmjkLR9I1gdt0XFw6iWi6ozUVwaZs05Skt8WupID1HBRvoSmfw56FBNI6tMaE6y4UxvsSmA9CNZcxWYGRyUHBFNOehCjo3AnEW6/knrIWqxr3WGKq65+kLBXTqUncgDJ5vs9vyRrLmGq+QzJMGiBfX+y5TIoCCNS5cqjTe46wVlvP/2Q==" id="288" name="Google Shape;288;p32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33"/>
          <p:cNvSpPr txBox="1"/>
          <p:nvPr>
            <p:ph idx="1" type="body"/>
          </p:nvPr>
        </p:nvSpPr>
        <p:spPr>
          <a:xfrm>
            <a:off x="0" y="1240971"/>
            <a:ext cx="12192000" cy="5617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E)  Determining the size of the uterus before 18 weeks gestation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Anatomical landmarks are used:</a:t>
            </a:r>
            <a:endParaRPr/>
          </a:p>
          <a:p>
            <a:pPr indent="-742950" lvl="0" marL="74295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symphysis pubis </a:t>
            </a:r>
            <a:endParaRPr/>
          </a:p>
          <a:p>
            <a:pPr indent="-742950" lvl="0" marL="74295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umbilicus.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Gently palpate abdomen with left hand to determine height of funds of uterus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funds is palpable just above symphysis pubis, the gestational age probably 12 weeks.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fundus reaches halfway between symphysis and umbilicus, gestational age is probably 16 weeks.</a:t>
            </a:r>
            <a:endParaRPr/>
          </a:p>
          <a:p>
            <a:pPr indent="-300990" lvl="0" marL="51435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34"/>
          <p:cNvSpPr txBox="1"/>
          <p:nvPr>
            <p:ph idx="1" type="body"/>
          </p:nvPr>
        </p:nvSpPr>
        <p:spPr>
          <a:xfrm>
            <a:off x="152400" y="1231641"/>
            <a:ext cx="11898086" cy="5626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✔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If the fundus is at same height as umbilicus, gestational age is probably 22 weeks (one finger under umbilicus = 20 weeks and one finger above umbilicus = 24 weeks).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F)  Determining the height of the fundus from 18 weeks gestation</a:t>
            </a:r>
            <a:endParaRPr/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13112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1129" y="767443"/>
            <a:ext cx="8060871" cy="4849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6"/>
          <p:cNvSpPr txBox="1"/>
          <p:nvPr>
            <p:ph idx="1" type="body"/>
          </p:nvPr>
        </p:nvSpPr>
        <p:spPr>
          <a:xfrm>
            <a:off x="0" y="1417637"/>
            <a:ext cx="12092473" cy="5309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G ) Palpation of the fetus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lie and presenting part of fetus only becomes important when the gestational age reaches 34 weeks.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following must be determined: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1-The lie of the fetus. </a:t>
            </a:r>
            <a:endParaRPr/>
          </a:p>
          <a:p>
            <a:pPr indent="-23622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This is relationship of long axis of fetus to that of mother. </a:t>
            </a:r>
            <a:endParaRPr/>
          </a:p>
          <a:p>
            <a:pPr indent="-23622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lie may be longitudinal, transverse, or oblique.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37"/>
          <p:cNvSpPr txBox="1"/>
          <p:nvPr>
            <p:ph idx="1" type="body"/>
          </p:nvPr>
        </p:nvSpPr>
        <p:spPr>
          <a:xfrm>
            <a:off x="0" y="1314450"/>
            <a:ext cx="12191999" cy="554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2-The presentation of fetus. (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presenting part)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-If there is a breech, it is a breech presentation.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-If there is a head, it is a cephalic presentation.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-If no presenting part can be felt, it is a transverse or oblique lie.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3-The position of back of fetus.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Whether back of fetus is on left or right side of uterus, and will assist in determining position of presenting part.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38"/>
          <p:cNvSpPr txBox="1"/>
          <p:nvPr>
            <p:ph idx="1" type="body"/>
          </p:nvPr>
        </p:nvSpPr>
        <p:spPr>
          <a:xfrm>
            <a:off x="133349" y="1676400"/>
            <a:ext cx="1185182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H) Assessment of the amount of amniotic fluid present: </a:t>
            </a:r>
            <a:endParaRPr/>
          </a:p>
          <a:p>
            <a:pPr indent="-23622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This is not always easy to feel. </a:t>
            </a:r>
            <a:endParaRPr/>
          </a:p>
          <a:p>
            <a:pPr indent="-23622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amount of amniotic fluid decreases as pregnancy nears term. </a:t>
            </a:r>
            <a:endParaRPr/>
          </a:p>
          <a:p>
            <a:pPr indent="-23622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amount of amniotic fluid is assessed clinically by feeling the way that the fetus can be moved (balloted) while being palpated.</a:t>
            </a:r>
            <a:endParaRPr/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data:image/jpeg;base64,/9j/4AAQSkZJRgABAQAAAQABAAD/2wCEAAkGBxQSEBUUEhQWFBUXFhUYFxcVFxgXFBcYGBgWGhgUFRcbHCggGB0oGxQXITEhJSkrLi4uFx8zODMuNygwLisBCgoKDg0OGhAQGiwkICYtNyw0LiwsNC0sLDQsLCwsLCwuLCwsLCwsLC0sLCwsLCwsLCwsLCwsLCwsLCwsLCwsLP/AABEIAQcAwAMBIgACEQEDEQH/xAAbAAEAAgMBAQAAAAAAAAAAAAAABQYCAwQBB//EAEQQAAIBAgMFBgMEBwcCBwAAAAECAAMRBBIhBTFBUWETIjJxgZEGUqFCcrHBFCNigpLR8CQzU2OissI04QcVVHPD0tP/xAAaAQEBAQEBAQEAAAAAAAAAAAAAAwQCAQUG/8QAKREAAgIBAwIGAgMBAAAAAAAAAAECAxESITEEQRMyUWFxwSLRobHwkf/aAAwDAQACEQMRAD8A+4xEQBERAEREATUMSnaGnnXtAocpmGcKSQHK78pKkX3aGbZUKGzsSMUMWUW7V6iMl71BhmC0lF72tejSrEbxdxvMAt8xqOFBLEAAEkk2AA3kngJQ8JsXFrhUu2JNYYKgxBxNQ3xa6sDepY8iPC3G8kKuz8SHLqa2Zq2LBHbMUFFqdU0cqF8q/rBSsQMwvwF4BbEcEAgggi4I1BB3EHjNYxSZlXOuZgxVcwzMFKhmUbyAWUEjdmHOVRcFizVF+2z9rhir9sewXDinSFdHphxdyRXFyrNmqIb2Hc58PszFU6CpRWshWjjVINa+aoXo9mULVCASqvlJtlJJNrm4F0xOJSmjPUZURRdmchVUDeWY6ATnw21aNRlWnVSoWV2XIwYFabIrkMNNDUQb+MisfgmfAVadJKyswIUVX7SpvGoZ3brYE8N05tu7NxHaq9I1KpTC4kZ700cu1bCOtMWygErScA6DTUiAWd6ygqpYBmuFBIBawuQo42AJ0mKYlTUamD31Csw10D5gp9cje0qWKo45ziGpCpTZqtY0BUdcqj9AppSJUMwC/pAY5eZJIkj8NYNkr13NOsiNTw4Xt6na1CU7bOMxqObDON53k20gFiiIgCIiAIiIAiIgCIiAIieGAexEiNsbQIPZUjZyLs2/s1N9QOLGxsDpoSd1j43hZPUsvCJeJW8NVemLI7EcqhNT1JY5v9UkKO1/8RSOq94e28eQB85wrIs7lVJEpE10K6uLqwYdDf0PIzZKExERAEREAREQBETyAexEQBERAEREAREQBERAOXaeMFGkzkXI0Vb2LMdFUeZIEr2HpkAljmdiWdt2ZjvPQaAAcAAOE6Np1+1r2Hgo6edUjU/uqbebsOEwma2WXg00w21CIiSLmJQXvuPMaN6EaidFLG1V3PmHJxf2IsfU3mmeMwAuTYddJ6pNcHLgnyiSo7Y+dCOqHOPXQN7AzuoYtH8LAkbxfUeY3j1lZGLpnTtE/iX+c2Mga1wDy4+olVc+5KVC7FpiVyliKieFz5Pdx9Tm+s7qO2P8RSP2luw9RbMPQHzlFZFkpVyRKxNdCuri6MGHMG/pNkoTEREAREQBERAEREAREQBOTauM7Gkz2udAq/M7Gyr01IueAuZ1yA27UzV6af4YNRvNsyU/p2vsJ5J4WT2Ky8HHhaORApOY/ab5mOrOepYk+s2xExG9LAmnFYlKaF6jBVG8n+tT0nLtna1PDU8zm5PhUeJj06dZ882htCtjKl3Og3KPAg/M9d85bwUhW5Ertj4yqOSuH/Vp8xALt+S/jIJ6FWqczlmPNySfrrO7DYRU6nmfy5Tok28muNSRDNs5xwB8jM8Lj61A9x3Tp9k/unQyXt0muogYWIvG6PdMXsiT2V8bblxC/voP9y/y9pcMLiUqIHpsGU7iN0+Q4mjkYj28p1bI2vVwzXpnQ+JT4W8xwPUazpSM8qvQ+rhbHMCVb5lNj5HmOhuJ34barLpUGYfMo1/eXj5r7SE2PtVMTTzoejKfEp5H8jxndLRm1wZJ1p8ljpVQwBUgg8RqJnK1TdlN0OU+4P3hx/HqJM4DHCpoe641I6c1PEfh7X0QsUjNOtxOyIiUJiIiAIiIAiIgCVSnUzvUqfO5t9xe4luhC5v3zJ/a+INOhUdfEEbL963dHvaQNCkEVVG5QFHkBYfhI3PbBahb5Nk0YzErSptUbwqCT6cB14es3yl/+IO0PBQB08b/AFCj6E+0zN4NkVl4K7j8a+Lr5n04ADcijgP58SZ3UqYUWG6adk4TTqdfIcJZ9l7FLWY91eZ8Tfd5Dr+M9hS5rU3hf7gtPqI1filmXp+yFWix4TfRwuovqSbADieQHGXCls6kv2AerDMfrPf0FAcyqEb5kAVvI2HeHQ3EtB0weVFv5/RlssvsWMpfH7I3BbIV6Sliwc6mxFlN/Bbcbbj1B3SKxeFysUbeOPMcCPT8xwlgRitQK9v1htYeEkKSXW+ouFsV14EcSdO2KIyON7CmzUzvIKkd3mVJZdOp6WtX1D1YnumZp0rGYbNFL2lgr6edj+RkG6kGx0MsWKa7t+yzqLixsrEa8r21nNisHnUHiRp6bwZfrehrq6dWR5+n+jV0185yUZ8nHsXajYaqKi6jcy/MvLz5GfVMLiFqIrqbqwBHrPj1RCpsRYy5/wDh/tEnPQY6AZ06a94e5B9TPkRZotj3LnNdev2amoN9MF/OwuVPQgETZNWKp5kKHc9kP75C/wDKVjyjNLhlqUz2a6lZVIDMATuuQL6gaerKPNhznrVADYkA2Jt0Frn6j3m0wmcTXSrK3hINiRob6gkEe4MySoGFwb6kacwSCPQgiAZRMWqAEAm1zYdTYmw9AT6TKAIiIBEfEr/q0T56tMeiXqn6UiPWcE6dvtetRX9ms/qOzX8KhnNM1z3NVC/ET5t8Xd7HsP8A2x6ZR/Mz6TPn3xhQyY9W4OEI9O6fwHvM8uDXT5iY+H8CHNyO6oBPUm9l8tDf/vLTIL4XfRx0pn3zj8hJxjYXtfoN56CaLuVHskv6M1e+ZPlt/wBnsTEMDa3EXHl/RmUkUNWIpZhpbMDmUngwvb01IPQmRGOxguHDBjuVN3ZkN3xUW5uSLru0K6byZOSJ2xs7Neoo1t3l+aw3jrbhx/GtOlzSnwRu1aW48lLZwDoDYk2sNBc3toLKBf0E6quFAQW4dTx9Zv2lstqKK9wyMB3hpa4v3uQ6+U5cPiSBYgEcNffzn6O6EeqoUa3lcfBnTlXOMl27HJicErjjfgbn+cw+GFKY2kDfVip1OoKnr5GSDqCMy87EcpxYJ/7fR6VKY9z/AN5+WsqnVPRLk+wpwtr1RPpP6OvX+Jv5xTwympTGtu0W/ebhqOPMCbZlQH62l9//AItO4eZGKflZK4rZSOVJLDLybeLo1je+mamh0tu5E34x8LUBbKCoHBcoHiLX8OhubXFjYAbpNxNhiIav8N0mvctrnv4T4zc2upt6b9xuNJnU+H6ZRFu1kDgXyse+QTfMp4geY0NwSJLRAInDfD9Km9N1BBp3t4dSUKXJy3HdNtCOF7gC0tEQBERAK9to/wBqQf5LW5aut7ey+4mqdXxBTs9F+r0zyGcBgT60lH705Zlt8xrpf4iVj47wBaitVfFSNz902v7ED6yzzXXoh0ZW3MCD5EWMk1ktF4eSq/DGNAZSdzCx6X1B9xaWqpTvqCynofyII+k+eJRbC1movrbVT8yniP65y4bF2kGARjr9kn7QHA9be9pbzw1LlbP6ZxNaJ+0t1890djYVtctQ3vcZlBAPQLl0PEceh1m9KvBtG5cD908ZslI27jXas4YkBGICi+g+y1hxI1v1lel6Z9TPSml3OZS0bl3iQuxe1FLPVqgLYZcxVhb5mbf9ec68Pj87FaeR7C7EFgByHhO/XjwMlZU4yaTyl3XB0ppnRhkyrlO5bgX3ZeHnYED0MreMwy1aWdRlbRlXKVfLbKq5SLnuCmB+0DbSWHEUGqKVYhVOjZe8zDityBlBGh0JsTax1mVSktQOrgFb2A5XUbjw8R16z2q11yU1yjiUdSwUbRafeIBaxsSL9JEbMrD9Npkkf3y8R8wlj2pSKFkJvla1+Y3gnrYiVln7PEBvldW9iDOuvs13avVFeiT8F59WfVv0hPnX+ITKjiU7Sn318a/aEzJnqNZ6ZPCon1IX/lIw8yOJ+Vk1X2jTRGYutlUsbML2UEm2vITkX4ioEA5m1XN4HYaIHIzKCpIUjQE6m2+d2OqZabMADYX1FxpxI5Df6SM/S2/9IbkMx8yLkXy6kgW8+ms2GI2v8QURfViRbQIxOqZxpbQ5b6Gx7p5TY+2UCFlV3yuiEKpvmcgAC9gbZgTY6Cc/aZnCthRe5UsVzLlbIralRoVJ/g1mFHFON+GsxVWJVTY23Le28En62EA6htylZbk3YgWykkErnA03kgjdfUiduCxIq00qAEB1VgDoQGAIBHPWaMJhlemGekgZ0XOMo+WxU3FyACRrwnWiAAAAAAWAGgAG4AQDKIiAcu08J2tJkvYkXU/KwIZG9GAPpK9h6uZQSMp4qd6sDZlPUMCPSWuV3aVDs69/sVdR0qAd5f3lGYdVc8ZK2OVkrTLDwa4iJmNZB/FWx/0ildP71NU5nmv8usqeysfwbRgdeBBHGfSJTvjHYlv7TRFiP7wD/f8Az94UnCWqJ2tM46JcE/sjaHaDKx74H8Q+YdefvxnJt/Yz1XD0yt7AEMSBoTqCAef0la2TjycpBswOnRh+X87S+YTECogYcRu5EaEehBmmFrrkrqtvr2IaWm65/wDfVFHxOHrU/wBW4a17hRcpe29SN/8AW6WH4Rw5FJnP227vDuqLA+pLelpNVaQYWYXHI7j5jj6zO0r1HXzur0NJb5eO55GvDyYVKgUXP/cnkOZmnCVbpmsbkm40uDexU3Nri1vSe07NULbwoyg9SbvY8tFHmOk0ts+5BztckdoQWUsACABY2Ubtw4b5i2O9+Su7XrrVqvl/Z5EEgDcQSDuMre16Gl+I0Pkf6+svGK2gGoZbeJQGbuhEewLDU+MEjS2hIvYA2q222HZk89Bv1F9DY6j1lrYKderhx2+UedPa4T8PlPf4ZeNi1i+GosTcmmlz1yi/1nTiASrW32NvPh9bSH+C3vgqd+BceztJyZ0yklu0T1Vi9O9MgEgFSd2tjI80sWRYvSHdOoUg5iDbnYA21137tLHo2HUvRC8UJT0Hh/0FT6yQm5b7nzmjRgw3Zrn8WUXvvv1I4zfET0CIiAIicWJ2pTQ2bN41TRS3ebJbcP8AMXWAds5to4QVaZQm19Qw3qw1Vh5EA247pow+2qFQApUVgRcEXI+1bW1vsN7Top4xWUMl3DC65RvHmbAepEAr1NjqGFnU2YcAeh4gggg8iJkzWFzoOZ3SQ2ns96nfXKjgWtvLrvyMdw42NjYnkSDFUlB1scwNjm8SniNfCegmWcNLNddmpe572t/CCeu5fc7x5AwaZN8x0PAaacid59LTbEmVPn/xBsY4Sp2lIE0W3jfkPI9OR9J3bH2uV1XvKdWXdf8AaU8G09fYi4VEDAhgCCLEHUEciJStqfDtSg5fDAvTOpQHvr935h9Z7Ceh8ZT5R1JKxYbw1wy3pjEKhicoIvdhZf4vCfQma7U6h56nQE5Ta9720tff6c9aHT2kpJDABuIYWN+vWduDrBWzIoRhcgrpfdcG28GwuJaEapPEZb+6ITV0VmUdl3TLjha50VrXsdwygWKgra5tqwA11+p9xVEsRfLkAa97jXSzegB4jfvhKIY5wdGytu10Atrfd6cTOgiRzhnaWVuQe2sKMoq63XKlzvKk2ueuYjXl5ylbdfUDqfpu/GfQdvNag2l9UG+2pdQOB4mfOdvE9oNBuPHy6SljboXz9ChKNz+PsvHwOP7En3n/ANxk/I/Y2Fajh6dPKt1UX7x8R1b7PMmdl25L/Ef/AKyKR3J5Z0bJr5cTkvpUpkgaWzUyL+pV/wDRLFKdiKjI9OplW6PfxHwlWDDw8RpLFjlrOqhCEJdbsDm7ut9Dl6bjxmup/iYrViR3xIBK+OzBmpLlBcFFyG656OVgxca5O2tu1tcCSGyqtdge3QIbJa1t5UZxozbmuJQmd8REATnqYGmzZmRS1gLlQTYEEa+ag+g5ToiAcn/llGwHZJYWsMosMua1tNLZ2t94zfQoqi5UUKBfQCw1Nz9ST6zZEASO2ns3P30stQc/C4H2H/Jt46i4MjE8ayep4Ksr6kEFWHiVt45dCNNCLg2Mzk3tDALVA4OL5WG8X3jqpsLjpzAIg2BVsrizb+jD5lPEfUX14XzTr07o1V2atnyexESZUj9r7GpYlbVF73Bx419eI6HSUfBq1KqaNTxIbeY4EdNR6GfSJAfE+wzWtVpWFVBbXc6/KTz328z6eJ4akux3F5Ti+HsSWx64aio4qApHHQWB9QLztnzmhtZqTZXDU3XQg3DD15TpxG3ww79QsOWlvUKNfWWxXN5UsfP+3I6bYLGnPuic21tIP3VN0GpYbmI3AcwN9+duUrmycJ+k41eKJ3n5aHRfU2HoZymvVxLZKKE8yOHUnco6mXr4f2OuFpZRq51duZ5DoJzbOMsRhwv5O64OtOUvM/4RKRETgGnFju/vIfZ1P5SZ2JX7vZnegFuqfZ9rZT5A8ZDYjXKvNgfRe9+IA9ZuVyrB18S8PmH2k9be4B4SlctLJWQ1Is0TCjVDKGU3BAIPMGZzUZBERAEREAREQBERAE5sdg1qrY3BGqsPEp5j+W4i4M6YgFXFwSraMpsbbjyZehGvuN4Mynf8Q0wqdtuyDv6b6d+8T93xX4ANzkfMlkdLNlc9SPYiJwUNGKwdOqLVEVx+0oNvK+6cY+H8Ne/YJ7ae26ScTw9yzClSVRZQFA3BQAPYTOInp4IiaqrEnKN53n5V5+Z3D1PCAzyn3mLcB3R794+4A/dm6eKthYaAaCeweI7diVrM1M7jd19++Pcg/vHlJmVdqmQhx9g5vMahh/CW9bSzqbiaqpZiZLY4kexEShMTwz2IAiIgCIiAIiIB4RKXhwKFd8IdMoz0AdM1A/ZXSx7NrpYXsvZk+KXWV74z2aleioJKVQ4NCqvjpPvLKeIyBrqdGGk4nFNbncJOL2NUTj/SjT0raf5gFqZ+9qezPnpusdbDsmTBsTEREHoiaWxKg2vcjgveI8wN3rMbu3+WOZsz+g1UH38oweZPa1exyrq5G7gB8z8h9TbTpsppYczxPM855SpBRYDqTvJPMk6kzZAEREHokvsR70VHylk9FJC/6bSIkpsFf1RPN3+jZf8AjLU8shfwiSiImgzCIiAIiIAiIgCIiAJAbVrZq9uFNR/E+p9lC/xmTzMALnQDfKtSfNdzvdi/UA+EHqFCj0k7XiJWlZkZmc36BT4KVHJGZB7IQJ1RMpqwc9PBIN2b1dz+LQ2Cpnein7wv+M6IjLGEeKoAsBYchunsRB6IiIAiIgGLtYaC54DmToB6mw9ZYsFQ7Omq8hqeZ4n1Nz6yL2VhM5FRvCNUHM/OenL35SammqOFlmS2ep7CIiVJCIiAIiIAiIgCIiAR23n/AFJX/EIT0Ny3+gNIqdu3W79IcLVG9RkUH2dpxTNc98GqhbZEREkWEREAREQBETxh/W6AYvUA3+28nyA1M2bPo9pWAcdwKzZeZBQDPbS2rd3jb0nN2yr4BmJKgBBoSxCi53byN5lh2bguzBLWLtbNbcLblXoLnzuTpuFao5eSFs9sHbERNJmEREAREQBERAEREAREQCB2u169vlpg/wAbN/8AnOebdo/9Q/3aY/3H/lNUyWeZmyryIRETgoIiIAiIgCeMBx+s9meEwfbPlP8AdrYuPmJ3U/LS5H3RuJnsY6ng5nJRWTo2PhS5FVtFGtMcTcW7Q+hNhyNzvFpuImxJJYRibbeWIiJ6eCIiAIiIAiIgCIiAIiIBXNp3FdzkqEHLYrTdh4eag8ZztUbhSrHp2Tj6kAS1xJupN5KRtklhFVArcMLW/ioD8a15mKFf/AYeb0/yYyzxHhRPfGkVn9FxPCiPWqo/AGeHB4rhRp/vViPwpGWeI8KJ54s/Uq9WhiFH/TlzypVKZ+tQpNNR6y78JXP3TQb/AOUH6S3RHhRHizKmq4gi4wrjo1SiD5aORJrYNFlpE1EyOzMzLcNb7K6jQ91VklE6jBR4OZTlLkRETo5EREAREQBERAEREAREQBERAEREATV2AtxGltDEQAKA5n3MyRLcT6xEAziIgCIiAIiIAiIgCIiAf//Z" id="325" name="Google Shape;325;p38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QSEBUUEhQWFBUXFhUYFxcVFxgXFBcYGBgWGhgUFRcbHCggGB0oGxQXITEhJSkrLi4uFx8zODMuNygwLisBCgoKDg0OGhAQGiwkICYtNyw0LiwsNC0sLDQsLCwsLCwuLCwsLCwsLC0sLCwsLCwsLCwsLCwsLCwsLCwsLCwsLP/AABEIAQcAwAMBIgACEQEDEQH/xAAbAAEAAgMBAQAAAAAAAAAAAAAABQYCAwQBB//EAEQQAAIBAgMFBgMEBwcCBwAAAAECAAMRBBIhBTFBUWETIjJxgZEGUqFCcrHBFCNigpLR8CQzU2OissI04QcVVHPD0tP/xAAaAQEBAQEBAQEAAAAAAAAAAAAAAwQCAQUG/8QAKREAAgIBAwIGAgMBAAAAAAAAAAECAxESITEEQRMyUWFxwSLRobHwkf/aAAwDAQACEQMRAD8A+4xEQBERAEREATUMSnaGnnXtAocpmGcKSQHK78pKkX3aGbZUKGzsSMUMWUW7V6iMl71BhmC0lF72tejSrEbxdxvMAt8xqOFBLEAAEkk2AA3kngJQ8JsXFrhUu2JNYYKgxBxNQ3xa6sDepY8iPC3G8kKuz8SHLqa2Zq2LBHbMUFFqdU0cqF8q/rBSsQMwvwF4BbEcEAgggi4I1BB3EHjNYxSZlXOuZgxVcwzMFKhmUbyAWUEjdmHOVRcFizVF+2z9rhir9sewXDinSFdHphxdyRXFyrNmqIb2Hc58PszFU6CpRWshWjjVINa+aoXo9mULVCASqvlJtlJJNrm4F0xOJSmjPUZURRdmchVUDeWY6ATnw21aNRlWnVSoWV2XIwYFabIrkMNNDUQb+MisfgmfAVadJKyswIUVX7SpvGoZ3brYE8N05tu7NxHaq9I1KpTC4kZ700cu1bCOtMWygErScA6DTUiAWd6ygqpYBmuFBIBawuQo42AJ0mKYlTUamD31Csw10D5gp9cje0qWKo45ziGpCpTZqtY0BUdcqj9AppSJUMwC/pAY5eZJIkj8NYNkr13NOsiNTw4Xt6na1CU7bOMxqObDON53k20gFiiIgCIiAIiIAiIgCIiAIieGAexEiNsbQIPZUjZyLs2/s1N9QOLGxsDpoSd1j43hZPUsvCJeJW8NVemLI7EcqhNT1JY5v9UkKO1/8RSOq94e28eQB85wrIs7lVJEpE10K6uLqwYdDf0PIzZKExERAEREAREQBETyAexEQBERAEREAREQBERAOXaeMFGkzkXI0Vb2LMdFUeZIEr2HpkAljmdiWdt2ZjvPQaAAcAAOE6Np1+1r2Hgo6edUjU/uqbebsOEwma2WXg00w21CIiSLmJQXvuPMaN6EaidFLG1V3PmHJxf2IsfU3mmeMwAuTYddJ6pNcHLgnyiSo7Y+dCOqHOPXQN7AzuoYtH8LAkbxfUeY3j1lZGLpnTtE/iX+c2Mga1wDy4+olVc+5KVC7FpiVyliKieFz5Pdx9Tm+s7qO2P8RSP2luw9RbMPQHzlFZFkpVyRKxNdCuri6MGHMG/pNkoTEREAREQBERAEREAREQBOTauM7Gkz2udAq/M7Gyr01IueAuZ1yA27UzV6af4YNRvNsyU/p2vsJ5J4WT2Ky8HHhaORApOY/ab5mOrOepYk+s2xExG9LAmnFYlKaF6jBVG8n+tT0nLtna1PDU8zm5PhUeJj06dZ882htCtjKl3Og3KPAg/M9d85bwUhW5Ertj4yqOSuH/Vp8xALt+S/jIJ6FWqczlmPNySfrrO7DYRU6nmfy5Tok28muNSRDNs5xwB8jM8Lj61A9x3Tp9k/unQyXt0muogYWIvG6PdMXsiT2V8bblxC/voP9y/y9pcMLiUqIHpsGU7iN0+Q4mjkYj28p1bI2vVwzXpnQ+JT4W8xwPUazpSM8qvQ+rhbHMCVb5lNj5HmOhuJ34barLpUGYfMo1/eXj5r7SE2PtVMTTzoejKfEp5H8jxndLRm1wZJ1p8ljpVQwBUgg8RqJnK1TdlN0OU+4P3hx/HqJM4DHCpoe641I6c1PEfh7X0QsUjNOtxOyIiUJiIiAIiIAiIgCVSnUzvUqfO5t9xe4luhC5v3zJ/a+INOhUdfEEbL963dHvaQNCkEVVG5QFHkBYfhI3PbBahb5Nk0YzErSptUbwqCT6cB14es3yl/+IO0PBQB08b/AFCj6E+0zN4NkVl4K7j8a+Lr5n04ADcijgP58SZ3UqYUWG6adk4TTqdfIcJZ9l7FLWY91eZ8Tfd5Dr+M9hS5rU3hf7gtPqI1filmXp+yFWix4TfRwuovqSbADieQHGXCls6kv2AerDMfrPf0FAcyqEb5kAVvI2HeHQ3EtB0weVFv5/RlssvsWMpfH7I3BbIV6Sliwc6mxFlN/Bbcbbj1B3SKxeFysUbeOPMcCPT8xwlgRitQK9v1htYeEkKSXW+ouFsV14EcSdO2KIyON7CmzUzvIKkd3mVJZdOp6WtX1D1YnumZp0rGYbNFL2lgr6edj+RkG6kGx0MsWKa7t+yzqLixsrEa8r21nNisHnUHiRp6bwZfrehrq6dWR5+n+jV0185yUZ8nHsXajYaqKi6jcy/MvLz5GfVMLiFqIrqbqwBHrPj1RCpsRYy5/wDh/tEnPQY6AZ06a94e5B9TPkRZotj3LnNdev2amoN9MF/OwuVPQgETZNWKp5kKHc9kP75C/wDKVjyjNLhlqUz2a6lZVIDMATuuQL6gaerKPNhznrVADYkA2Jt0Frn6j3m0wmcTXSrK3hINiRob6gkEe4MySoGFwb6kacwSCPQgiAZRMWqAEAm1zYdTYmw9AT6TKAIiIBEfEr/q0T56tMeiXqn6UiPWcE6dvtetRX9ms/qOzX8KhnNM1z3NVC/ET5t8Xd7HsP8A2x6ZR/Mz6TPn3xhQyY9W4OEI9O6fwHvM8uDXT5iY+H8CHNyO6oBPUm9l8tDf/vLTIL4XfRx0pn3zj8hJxjYXtfoN56CaLuVHskv6M1e+ZPlt/wBnsTEMDa3EXHl/RmUkUNWIpZhpbMDmUngwvb01IPQmRGOxguHDBjuVN3ZkN3xUW5uSLru0K6byZOSJ2xs7Neoo1t3l+aw3jrbhx/GtOlzSnwRu1aW48lLZwDoDYk2sNBc3toLKBf0E6quFAQW4dTx9Zv2lstqKK9wyMB3hpa4v3uQ6+U5cPiSBYgEcNffzn6O6EeqoUa3lcfBnTlXOMl27HJicErjjfgbn+cw+GFKY2kDfVip1OoKnr5GSDqCMy87EcpxYJ/7fR6VKY9z/AN5+WsqnVPRLk+wpwtr1RPpP6OvX+Jv5xTwympTGtu0W/ebhqOPMCbZlQH62l9//AItO4eZGKflZK4rZSOVJLDLybeLo1je+mamh0tu5E34x8LUBbKCoHBcoHiLX8OhubXFjYAbpNxNhiIav8N0mvctrnv4T4zc2upt6b9xuNJnU+H6ZRFu1kDgXyse+QTfMp4geY0NwSJLRAInDfD9Km9N1BBp3t4dSUKXJy3HdNtCOF7gC0tEQBERAK9to/wBqQf5LW5aut7ey+4mqdXxBTs9F+r0zyGcBgT60lH705Zlt8xrpf4iVj47wBaitVfFSNz902v7ED6yzzXXoh0ZW3MCD5EWMk1ktF4eSq/DGNAZSdzCx6X1B9xaWqpTvqCynofyII+k+eJRbC1movrbVT8yniP65y4bF2kGARjr9kn7QHA9be9pbzw1LlbP6ZxNaJ+0t1890djYVtctQ3vcZlBAPQLl0PEceh1m9KvBtG5cD908ZslI27jXas4YkBGICi+g+y1hxI1v1lel6Z9TPSml3OZS0bl3iQuxe1FLPVqgLYZcxVhb5mbf9ec68Pj87FaeR7C7EFgByHhO/XjwMlZU4yaTyl3XB0ppnRhkyrlO5bgX3ZeHnYED0MreMwy1aWdRlbRlXKVfLbKq5SLnuCmB+0DbSWHEUGqKVYhVOjZe8zDityBlBGh0JsTax1mVSktQOrgFb2A5XUbjw8R16z2q11yU1yjiUdSwUbRafeIBaxsSL9JEbMrD9Npkkf3y8R8wlj2pSKFkJvla1+Y3gnrYiVln7PEBvldW9iDOuvs13avVFeiT8F59WfVv0hPnX+ITKjiU7Sn318a/aEzJnqNZ6ZPCon1IX/lIw8yOJ+Vk1X2jTRGYutlUsbML2UEm2vITkX4ioEA5m1XN4HYaIHIzKCpIUjQE6m2+d2OqZabMADYX1FxpxI5Df6SM/S2/9IbkMx8yLkXy6kgW8+ms2GI2v8QURfViRbQIxOqZxpbQ5b6Gx7p5TY+2UCFlV3yuiEKpvmcgAC9gbZgTY6Cc/aZnCthRe5UsVzLlbIralRoVJ/g1mFHFON+GsxVWJVTY23Le28En62EA6htylZbk3YgWykkErnA03kgjdfUiduCxIq00qAEB1VgDoQGAIBHPWaMJhlemGekgZ0XOMo+WxU3FyACRrwnWiAAAAAAWAGgAG4AQDKIiAcu08J2tJkvYkXU/KwIZG9GAPpK9h6uZQSMp4qd6sDZlPUMCPSWuV3aVDs69/sVdR0qAd5f3lGYdVc8ZK2OVkrTLDwa4iJmNZB/FWx/0ildP71NU5nmv8usqeysfwbRgdeBBHGfSJTvjHYlv7TRFiP7wD/f8Az94UnCWqJ2tM46JcE/sjaHaDKx74H8Q+YdefvxnJt/Yz1XD0yt7AEMSBoTqCAef0la2TjycpBswOnRh+X87S+YTECogYcRu5EaEehBmmFrrkrqtvr2IaWm65/wDfVFHxOHrU/wBW4a17hRcpe29SN/8AW6WH4Rw5FJnP227vDuqLA+pLelpNVaQYWYXHI7j5jj6zO0r1HXzur0NJb5eO55GvDyYVKgUXP/cnkOZmnCVbpmsbkm40uDexU3Nri1vSe07NULbwoyg9SbvY8tFHmOk0ts+5BztckdoQWUsACABY2Ubtw4b5i2O9+Su7XrrVqvl/Z5EEgDcQSDuMre16Gl+I0Pkf6+svGK2gGoZbeJQGbuhEewLDU+MEjS2hIvYA2q222HZk89Bv1F9DY6j1lrYKderhx2+UedPa4T8PlPf4ZeNi1i+GosTcmmlz1yi/1nTiASrW32NvPh9bSH+C3vgqd+BceztJyZ0yklu0T1Vi9O9MgEgFSd2tjI80sWRYvSHdOoUg5iDbnYA21137tLHo2HUvRC8UJT0Hh/0FT6yQm5b7nzmjRgw3Zrn8WUXvvv1I4zfET0CIiAIicWJ2pTQ2bN41TRS3ebJbcP8AMXWAds5to4QVaZQm19Qw3qw1Vh5EA247pow+2qFQApUVgRcEXI+1bW1vsN7Top4xWUMl3DC65RvHmbAepEAr1NjqGFnU2YcAeh4gggg8iJkzWFzoOZ3SQ2ns96nfXKjgWtvLrvyMdw42NjYnkSDFUlB1scwNjm8SniNfCegmWcNLNddmpe572t/CCeu5fc7x5AwaZN8x0PAaacid59LTbEmVPn/xBsY4Sp2lIE0W3jfkPI9OR9J3bH2uV1XvKdWXdf8AaU8G09fYi4VEDAhgCCLEHUEciJStqfDtSg5fDAvTOpQHvr935h9Z7Ceh8ZT5R1JKxYbw1wy3pjEKhicoIvdhZf4vCfQma7U6h56nQE5Ta9720tff6c9aHT2kpJDABuIYWN+vWduDrBWzIoRhcgrpfdcG28GwuJaEapPEZb+6ITV0VmUdl3TLjha50VrXsdwygWKgra5tqwA11+p9xVEsRfLkAa97jXSzegB4jfvhKIY5wdGytu10Atrfd6cTOgiRzhnaWVuQe2sKMoq63XKlzvKk2ueuYjXl5ylbdfUDqfpu/GfQdvNag2l9UG+2pdQOB4mfOdvE9oNBuPHy6SljboXz9ChKNz+PsvHwOP7En3n/ANxk/I/Y2Fajh6dPKt1UX7x8R1b7PMmdl25L/Ef/AKyKR3J5Z0bJr5cTkvpUpkgaWzUyL+pV/wDRLFKdiKjI9OplW6PfxHwlWDDw8RpLFjlrOqhCEJdbsDm7ut9Dl6bjxmup/iYrViR3xIBK+OzBmpLlBcFFyG656OVgxca5O2tu1tcCSGyqtdge3QIbJa1t5UZxozbmuJQmd8REATnqYGmzZmRS1gLlQTYEEa+ag+g5ToiAcn/llGwHZJYWsMosMua1tNLZ2t94zfQoqi5UUKBfQCw1Nz9ST6zZEASO2ns3P30stQc/C4H2H/Jt46i4MjE8ayep4Ksr6kEFWHiVt45dCNNCLg2Mzk3tDALVA4OL5WG8X3jqpsLjpzAIg2BVsrizb+jD5lPEfUX14XzTr07o1V2atnyexESZUj9r7GpYlbVF73Bx419eI6HSUfBq1KqaNTxIbeY4EdNR6GfSJAfE+wzWtVpWFVBbXc6/KTz328z6eJ4akux3F5Ti+HsSWx64aio4qApHHQWB9QLztnzmhtZqTZXDU3XQg3DD15TpxG3ww79QsOWlvUKNfWWxXN5UsfP+3I6bYLGnPuic21tIP3VN0GpYbmI3AcwN9+duUrmycJ+k41eKJ3n5aHRfU2HoZymvVxLZKKE8yOHUnco6mXr4f2OuFpZRq51duZ5DoJzbOMsRhwv5O64OtOUvM/4RKRETgGnFju/vIfZ1P5SZ2JX7vZnegFuqfZ9rZT5A8ZDYjXKvNgfRe9+IA9ZuVyrB18S8PmH2k9be4B4SlctLJWQ1Is0TCjVDKGU3BAIPMGZzUZBERAEREAREQBERAE5sdg1qrY3BGqsPEp5j+W4i4M6YgFXFwSraMpsbbjyZehGvuN4Mynf8Q0wqdtuyDv6b6d+8T93xX4ANzkfMlkdLNlc9SPYiJwUNGKwdOqLVEVx+0oNvK+6cY+H8Ne/YJ7ae26ScTw9yzClSVRZQFA3BQAPYTOInp4IiaqrEnKN53n5V5+Z3D1PCAzyn3mLcB3R794+4A/dm6eKthYaAaCeweI7diVrM1M7jd19++Pcg/vHlJmVdqmQhx9g5vMahh/CW9bSzqbiaqpZiZLY4kexEShMTwz2IAiIgCIiAIiIB4RKXhwKFd8IdMoz0AdM1A/ZXSx7NrpYXsvZk+KXWV74z2aleioJKVQ4NCqvjpPvLKeIyBrqdGGk4nFNbncJOL2NUTj/SjT0raf5gFqZ+9qezPnpusdbDsmTBsTEREHoiaWxKg2vcjgveI8wN3rMbu3+WOZsz+g1UH38oweZPa1exyrq5G7gB8z8h9TbTpsppYczxPM855SpBRYDqTvJPMk6kzZAEREHokvsR70VHylk9FJC/6bSIkpsFf1RPN3+jZf8AjLU8shfwiSiImgzCIiAIiIAiIgCIiAJAbVrZq9uFNR/E+p9lC/xmTzMALnQDfKtSfNdzvdi/UA+EHqFCj0k7XiJWlZkZmc36BT4KVHJGZB7IQJ1RMpqwc9PBIN2b1dz+LQ2Cpnein7wv+M6IjLGEeKoAsBYchunsRB6IiIAiIgGLtYaC54DmToB6mw9ZYsFQ7Omq8hqeZ4n1Nz6yL2VhM5FRvCNUHM/OenL35SammqOFlmS2ep7CIiVJCIiAIiIAiIgCIiAR23n/AFJX/EIT0Ny3+gNIqdu3W79IcLVG9RkUH2dpxTNc98GqhbZEREkWEREAREQBETxh/W6AYvUA3+28nyA1M2bPo9pWAcdwKzZeZBQDPbS2rd3jb0nN2yr4BmJKgBBoSxCi53byN5lh2bguzBLWLtbNbcLblXoLnzuTpuFao5eSFs9sHbERNJmEREAREQBERAEREAREQCB2u169vlpg/wAbN/8AnOebdo/9Q/3aY/3H/lNUyWeZmyryIRETgoIiIAiIgCeMBx+s9meEwfbPlP8AdrYuPmJ3U/LS5H3RuJnsY6ng5nJRWTo2PhS5FVtFGtMcTcW7Q+hNhyNzvFpuImxJJYRibbeWIiJ6eCIiAIiIAiIgCIiAIiIBXNp3FdzkqEHLYrTdh4eag8ZztUbhSrHp2Tj6kAS1xJupN5KRtklhFVArcMLW/ioD8a15mKFf/AYeb0/yYyzxHhRPfGkVn9FxPCiPWqo/AGeHB4rhRp/vViPwpGWeI8KJ54s/Uq9WhiFH/TlzypVKZ+tQpNNR6y78JXP3TQb/AOUH6S3RHhRHizKmq4gi4wrjo1SiD5aORJrYNFlpE1EyOzMzLcNb7K6jQ91VklE6jBR4OZTlLkRETo5EREAREQBERAEREAREQBERAEREATV2AtxGltDEQAKA5n3MyRLcT6xEAziIgCIiAIiIAiIgCIiAf//Z" id="326" name="Google Shape;326;p38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39"/>
          <p:cNvSpPr txBox="1"/>
          <p:nvPr>
            <p:ph idx="1" type="body"/>
          </p:nvPr>
        </p:nvSpPr>
        <p:spPr>
          <a:xfrm>
            <a:off x="323850" y="1600200"/>
            <a:ext cx="1167765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I )Amount of head palpable above pelvis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amount of head is assessed by feeling how many fifths of the head are palpable </a:t>
            </a:r>
            <a:r>
              <a:rPr i="1" lang="en-US" sz="4800">
                <a:latin typeface="Times New Roman"/>
                <a:ea typeface="Times New Roman"/>
                <a:cs typeface="Times New Roman"/>
                <a:sym typeface="Times New Roman"/>
              </a:rPr>
              <a:t>above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brim of the pelvis1/5,2/5, 3/5, 4/5, 5/5.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1524000" y="0"/>
            <a:ext cx="89154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ANTENATAL PERIOD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0" y="1417638"/>
            <a:ext cx="121920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1.	Maternal physiological and psychological adaptations to pregnancy.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2.	Prenatal care.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3.	First trimester of pregnancy.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4.	Second trimester of pregnancy.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5.	Third trimester of pregnancy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Image result for Amount of head palpable above pelvis&quot;" id="339" name="Google Shape;33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" y="76201"/>
            <a:ext cx="12049125" cy="678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6201"/>
            <a:ext cx="12039600" cy="677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41"/>
          <p:cNvSpPr txBox="1"/>
          <p:nvPr>
            <p:ph idx="1" type="body"/>
          </p:nvPr>
        </p:nvSpPr>
        <p:spPr>
          <a:xfrm>
            <a:off x="180975" y="1676400"/>
            <a:ext cx="12011025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J) Assessment of uterine irritability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Uterus feels tight, or has a contraction, while being palpated. </a:t>
            </a:r>
            <a:endParaRPr/>
          </a:p>
          <a:p>
            <a:pPr indent="-3048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Uterine irritability normally only occurs after 36 weeks of pregnancy, i.e. near term.</a:t>
            </a:r>
            <a:endParaRPr/>
          </a:p>
          <a:p>
            <a:pPr indent="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42"/>
          <p:cNvSpPr txBox="1"/>
          <p:nvPr>
            <p:ph idx="1" type="body"/>
          </p:nvPr>
        </p:nvSpPr>
        <p:spPr>
          <a:xfrm>
            <a:off x="65315" y="1417638"/>
            <a:ext cx="11919856" cy="528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K )Listening to the fetal heart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fetal heart is most easily heard, by listening over the back of the fetus. 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Listening to the fetal heart is done to rule out an intrauterine death.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data:image/jpeg;base64,/9j/4AAQSkZJRgABAQAAAQABAAD/2wBDAAkGBwgHBgkIBwgKCgkLDRYPDQwMDRsUFRAWIB0iIiAdHx8kKDQsJCYxJx8fLT0tMTU3Ojo6Iys/RD84QzQ5Ojf/2wBDAQoKCg0MDRoPDxo3JR8lNzc3Nzc3Nzc3Nzc3Nzc3Nzc3Nzc3Nzc3Nzc3Nzc3Nzc3Nzc3Nzc3Nzc3Nzc3Nzc3Nzf/wAARCAEDAMIDASIAAhEBAxEB/8QAGwAAAQUBAQAAAAAAAAAAAAAAAwACBAUGAQf/xAA4EAABBAEDAgUCBQIGAQUAAAABAAIDEQQSITEFQQYTIlFhMnEUI0KBkVKhFSQzU7HB4QdictHx/8QAGAEAAwEBAAAAAAAAAAAAAAAAAAECAwT/xAAiEQACAgIDAAMBAQEAAAAAAAAAAQIRAyESMUEyUWEiE4H/2gAMAwEAAhEDEQA/APMC6PgoMkgB2ClfhX0DRTHYpu3ClJmyPG53YIpe+qT2sDV3Sa2CQrGMftRRGVdkLjI7O6LG2jxaQD42Ncd06WNtCgusabRABwUDsBHGK3ATTQdsjyNNekbILWnVugmxpZq5TmR0j6WgfKbRBQAJ2x4TXOBFIsoJCEGOq6QFgdPqNhdAtwRNJ9lxzd0DOuG3KbHEXO34RI49R3KkMgeTUYLj8BMLIksQadkPRqPCvcfw/wBQytxEQD7qwj8HZ1b0EbCmzJmICiuOpprm1pMrwn1KOy1mofCpczp2RjH82JzSPcIoCC4NJ9kx7L22pFLSUwitkAA8tJEr5KSANJhlrwNQsfZOy8driaFKNjSOjbvynyTvPdU3obZDlxyBsuxY5DLKkaJHi0aMNqnFIkgNYA6qRmxad6UmSBn1NXdIIo9uyXQEcOa3gJp9R9kdzGj4Q/Kt3KQD/SGW5Qnvt2w2UqTVVcpRwhzdwmABtkLrijGMMQg23bKRDaBRSxoZyuPiNJjWk7JgNsBpCjud6lJfHQRundOObktiaO+5QNB+j9Km6lIAwEM7lbzpfQsbCYNTQ96ldI6bHgY7Y2NAdW6vMTD17uGyqMWzRJLsgtjdp0xtofAXfwsxHCvRFHGKACa+VoFALTgvQ5Gfkhlj7FQ8nHinYWzxteD7jdaOaRhbuFU5bWvJ0BJpIaZg+u+GGsa6fB4G5YsjMzy3kOBschetOGl3rWO8W9JG+XjtofqAUMTj6jI+hJc0JJWSXjWtez5QZo3Nuuymt0ACtghueH3shkgYZHaaKTy7gLob6rOwRdqQIZC19brrn6CjNe1rdgo0nqfQ3QM5JqfwhW9vdGcxzQLXdq23KmhHYXXsQiE81sExjO6a+TTsEwGuf6qTms07+64xocbKlRsD217IQ0AeRSjymhsjTs0P5QnuFIEBtw5K3Pg7pzWwjIe3c7rGsYJHNaByQF6b0SEQ4UbR7JpFwWy3xWWbKtIpGNbQKr2Hy47TIHl0m5V8uJdWW+kPbdoEsYHdSIG6mJk7QAnbYdFVkAi/ZQZXhgOk7qVnziJpCzuRlFr9VqW6KSsmSt1jU4qFksE0L4SLDhSfDMZR6jsu/q+ErsZgZekPErwAdnFJbJ8DC9xrklJKiOBh2PLrvZPD6PFpnlO1bDZE8vSLISMR4dq7JNYb9RpdaQ34XSdQA1UmA70mgCulgaLrdMbpZyieaDWyQHS4OFEILgGqRbXN2CDJTjSGwGufTdkAbu4UwQAs3QXRhhSAEHEFFbkeWNlxzQN0N1FAxz3+ZZKC4DsiAemk0N0ndAgmG/TPHf8AUF6p00f5SM/C8m1aXgjsV6j4eyBkdMY4HcBVHsuDLSWSm/CZhOMktNQpXXHXupXTXthAAic5x7quLkzWnRdRuDGAIOVMGsJQDmR+aY3Gn+xVb1TL0NIBV7XZmVPWcvcm9lmZ8zU/c7JvXeqDzC1rlRDJL38rCbtmsUazByRQ3U4Sais/0+SgHOKsY5i8+nhNPQ/SeXts7hJUj8unu9fcpItitFV5jGiiAlbJdgELyweSus/LN2hM5h7oQBagz6mH0qVLN+6EWl44QMYw231KRE9gFEJjYjp+UBzXNdxskSTfMaOBsh6QXavdDDxVHlISUUAWDABGCT2ULKeCdin+aXNABQZIqF2m2VYP1EUSnMYT8lOhhll2jjc77BSPw88W74nj7hCQqIha5t+yaAS5SJSK3CGyiigGOi7gLV+Ec50V47rrsqLFxZMmVscbdRK2vS+kNwGRueB5jlSReNXKi5x2a/U5GEvlSD2pFxmemkzLiJjNcjddEY0tHW66K3qDXOeJGuIcNwVR9c6n5eMS4+qleTu1x7LK9cxTOQAdkssdWjJ7MbPNJPKXG9yj4kbiQSrM9NDOyNFiDUGgLkGdxQSBewUjIyfJhIZyQuTFkLaCpszIc+Sh9KZEpUgbpJC4nfcpLmopJmVsKZNJNlBkyCRsiFlXZ2CgyghxpIkkwkvO6sYKDaItVmIHatwruFjDFvVq4oECjouuk2VreKScC19NTjE57d0hkR0ffsg6QTynzkssHlRoy/zLKVComsZQVr0LpD+p5Qa7/TbyqzUQwGluPA4aMJz63JTgrkXijylRe4fScXEiDY4m7DmkSfDx3tLXRtN/COX33TJDtdrpO7iqMP4l8PNa102IKrctWd6d06fNmEcTCTdE+y9NnxpMl2kD09yVI6b0mDBaXMYLO5NLJx2c2WEU9EDoXQIunwguFyHkqZltrIaPYKbI8tBNKvMhllLjzwhUPDH+ibiigiyAEG0ODakYgVyuiL0aSRRZcRjc6uCqXLbbxq4tanIjDiVnur4kgjcGIk/5oza2VOR5TTZcNlXy9RhivSbKgZQlD3Me42PlQpIyOVw1syeR9El2SZnku7oMwBO26C0PBsWiCQN5TIbs5TvYpInmsSTEMy3kuOkbWhRsMh3Ck017OF1rfLF+6kB7IgxthCdkSMJAUhsgIIITHNad6T9A7izl53U7zA1lBQIaYTSN6nO34Q3QN0BniMji5BazS4bfdT3loAHso7gS4GkgCGhEtX4NnP4V7QOCg+G/Dbs8NnzARF2b7rawYGHhxhkUbW/AC2xwfZ0YouL5MA2SueVIhgc/1SbN/wCUZkETTrLbPa1IY3WbcNvZaNmk8+tDI4garYeyKGBx42C76Ts390WNtfSlVnNfpFyovyyqGB9yyMrcFaTKFt09ys1k/wCX6kAdg8KJaZ04S1h43T3kVsUCJ+1p5eACfZap6NGMcbNKNlwCRlVaODqJKa97RseUzNowniPAfA7z2NscOpZeZ7nO+F6nmxxvY4OGoHssJ13pf4WUyxD8p3b2WGSPpjkh6V8daaIUd7LkTvM0jlDa/U40szEJ5Pyku2Ukxigfv9kSQg0AorTSJFqc71cKSSTHE4gkcrmh17hWfT2GdzYomOkkcaa1oslbDpPgKTIIl6lN5Df9qPd37ngf3VcW+h0efRtIfuNlPbE57D5UT3n/ANrSaXrvT/C3RsSvLwonEfrkGtx/lXQxoY2aWMaxo7NFJ8LHxZ4UzpObIA84swae5aQrPB8P5Dpo3TRAMBsjUvYfIYXWWjjYEcIY6fAXHVG1xO5J7qow2OqMxj+YyJsTA2No2oKS1mjfk/KtJOlQaSyNzg73u1GODLCRY1E+y1vwbbfYJl8u/wCE8vBGltfcdkN8jg4xt+oc/CPBEA1H4iR8bNhSe5wY2yaKYXaW240B37IWvzXA/pHCb0UkO3O7uVQeIGaWNmA3Y61fuKqusta/ClBr6SolHRtjlUiLjTh0Y3Ugu2q9isz0fqAfEGk7tNFXUeU1wpOEk0dMk0ycwgN2TZGhw4KZC/V9kZxAHwtPDFumQJoQNr2Kp+pYJnY5mr0kLQysDxThYVdk4p5ieR8FQ0O/s83zsV+LkGGQb9j7hBbHpWm8Q4b3M817PUz9Q9lnHSAbLBqmc048WNo+ySkBza4CSCaIL/8AUoe6sem4kubkR4+OzVLIaAQ347WUT/K9A8E9Ni6dg/4hkgCaYW2/0s/8qUxJW6ND4X6BjdGxwQ0SZLh65SP7D2CvvNjA9TwADz8hYjqni0MJjwxqrbVwFn8nrmfPZOQWt7Bu1JPKjpWJnrIz8aMbvGxTm9Qgdtqd96XjBy8iQ0+aR33cUaPJmjdTZpAe9OKP9/wf+P6ezNliebbIKH8pznX9J4XkcHWuoQG25DiPZ26t+n+Lp2H8+K75LCrWeLJeGR6ILoCgAkZb9IG/dUWD4kxMpoDX+r+k8hWcUzH3oPJvlaxa8Mmn6HfjRSjj1HvSiTYz4uPUPcKQJCD8+3uutyGHZx+y0RDKmaUk+WOe/wAJrQAABwEaaDd0g+txshRS6j8dwp7dl+UFLgB3Nqp6u8GPR37/AGU6SSmk3wFUZbi9j3n9XH2Sn1RUO7MBi5LoOsZUA412FrcE6mg8hYbLeGdZe/vrIK1fTMg6AFlDTO2TbiaKKTt2RhJdAqBCdQBUqM1ud10owZKABHCDNG0jY0nscn/UEUTZR52O5zHAgOB5XnvU8V2LmSMr03bfsvVMiKxwsj4pwDJAZmtt7P8AhZTjome0Y/UflJD3SWNmNGo6fhDOyoYXH0F1vPs0cq2671V07hjY/piYK2UDokhjw8vI31UI2/vuf+kCrJJ5PJWWSVukdOGKrkNrsukAAp2mguadwP3WTRsPhYSb9kYNDd+SlE06CnOAA3RVBYJ2/KfHZ4XAzUdXbhGY324SodjgdFEEh3uFcdM67k45DZnGVg7nkfuqRxt1IrdgL5Vxk4vRLimtm+w+sx5MIdrDm962I+4R9Wo+a0k6hXPC8/x5Hwu1xuIK0HTOqGwHbOPI910wzctMwlj47RfunIFc+xCbOB5djnnZRjI141sNfCG3ILQ4Ejcb+y1ujOrB5byxmnu7ZV+U78o/AU3IcMgNcDQa2mj3HuVWZbiIn37IuyonmWdIXZ0zx2kJ/utB0jK9DbKzMpvJkvu4qZ02cxv0E8FY3Ts7I7R6DiSgtG6so9xssz0/KG26v4JWkCl0xdmMlRMbsQnk+yYw6qCJW6ohjXCwq7Nh1scCLB91ZOB9/wCUGVlggoJ6MNJ4djMji1xAJND2SWqMO52SWfBBUTMdObo6KQeTOf8AgLmn4TekyifAlYP0SA19x/4R9Gy4n2zTH8EDPsAmxAl9ommh7XsnwwnVans0sLEDRFIekl3dHP5Y22TWNLjtwihDA0k6RwiuYGtpFDQBwuVqN3wigsEyOt3JxaS6uyLp232TmM7nYJUOxrGgkA8BEogijRCIxlg8JMad67J1QFr0/L1jQ8+of3T8p7WmztfN8FV2OygXC0cuc/ZzvUeL4XRCdqn2YyjTtB43Na8G6J+odkPqrQ6IyMHpddqOXA7aqHcAWpLXxywPiA0iqFq4uiP08nzPRlu+67qLXtf2KL1uIxZ72EUWvIT8fHM0RaDvWyirOnE9Fr0/IsNorT4GQC0WVh8KQsfpOxGxWkwZr0kFXBlzjZrMeXZS2UeCqTFmKsYpTQXRaOdpkwjZDc3ZcbIfhOLwRuEEtMjEC+CknkCzukigPNfDc5ZnGF/0zN0/v2WhfHpsLKxAROa9mzmmxS10EozMZk7Ksj1fBXDJeixS8Imm379lIbQH2XfJ32S8vlSlRq2L/UPwpDIxp22QYmlu4ClRiuQmqAE9tChymiMuIIUhwEhvuniMsbdblJoLBAdiEVjG9ynxw3VqQ2HSPhNILASRhtVskxlNq+URw1OoCwjRx6iBSVWFjQzTGAm6bIACPKCBQXYot7Kqt6F4QMgFvqPH2UIznU1oNA87UrPqLPRzTSP3VG53rBFjff5VyZCRQ+NoNGe2do9MrAb+RsVB6W/hX/i6ISdLx3/qaSP7D/6WV6ZLTwCn0zXF9FjnQmGYTNHofz8FTsHI4op0mmTDe0i/Tai9LY00XIfejovRqcOdukb/AMK1xphW6p8LSBsrWEiuaWysxdFiwMePY/C4WOG4NhCj0fb91IaBXpcf3VIhgDd8JI1O+P5STEeQ4srnA2rjoXURi5DoZtoZdiT+k9ioDcbyGajW6E+nn0rkZyJ07Rv3RbcfYoTo/wC6rPDXVxK1uDlO/MG0bj3HstAYrNIas6IyvZDaytqKLooUFIEQvcWuaN/j2S40VYKKO9zspAp1ah+6cIyB6f3RGRgu+U0qCzrItrZSeWkNN8ojWmxsP4pdkJ1AVynoVkZrLPBUmOIN3T4qd7fsjPLQw0hJdg2yH5Z1coxAbsUmk3fATXHUfSOfdLoCHlt1QuNbjdZ2T0zO5rnlaiQbaRQWX6gRDIQe6K0NbZC61IZsPQeLNfwsdiu8ucg9itLnzDSxl+5WZkgldmOETCbKfhqv5aNFjTtc2ieRSZhu0SFvsUPC6ZOWgyOpOysaTFlZ5Yc8u7DlDvs2TRosB42J4V3AI3N+VksM51CsZ1fJVrFNnxjfFfXxRWkZozlG+maFuOXfS5PZDKPpcFUwdTlZQkhlZ92FWWP1SF9DWL9itVxZk+aD6ZvhJO/Fx+6SqkTyf0eTvyHSek8LjIyHWOFJhxg9gLQkIXNtvdcZyjWsAcH3RHf2W38PZUuVhB03q0nTq91jQ1rRTls/C7BH01vsTaqC2aYlbLYtG2wI+64yECqHCDLmsgcA8Wz3HZT4nxyxB0Lw4O9lTRpJOIAMPJFn4CNHCDyCjshrsi+UflHEmyOWaW+k7fO6YGG9Xf8AspD2kuFbH3Tmts7gj/tJoaYFjNLSU15BFV8lSnBooD/9Qi0FJoEwG+w9011e11sEQ9yAB2XY4y929/KVDsC5mmMvd23KxXWJteVpC13XcluPAWNcG7b/AGWIcS+V0zxV/SPYJyXheJW7K6TDmnlL3uoE7N+FaY+IyJg2FprTZtE8y/2TSSN2gssgggc4cgbKPiPBOtxtx5tAzpC8BgOxO6NhQE1um3bpBVIusedrQOFYwZLNuFXY2GwgWbP3VlFiRADZaRsxk4k6KSN2zgEX8Piyj1MafuFDbhMJ9LiD90UYcrRbZj+6036jPXjHHp2Hf0/3KSZ+Hyf9wJI19Ff9PN+mTAN0n+6LNIPM3NKLC1rByE5zXyFcpzWDlJING1vvDkLndIh0kcLCBunY8r0Hw0a6XCB7KsdNmmJ0zmV090n1nZAiY7AdqgeW+47FXUv0lVeS27WzikdHJvsn4XX8cnRk/ln37K6jkilj1RvDm+7Ta87y26Sd1Xs6jk4UmrGnew/BUOSXYngvaPVBHq3BtPbDzsvN4vH+ZhAfiYGTtHJB0lXeF/6kdMmaBNBNEe+wKceLMZQmjUOhJ5bYKa+LS0mlUR+MOly7h0lfLUPK8W4IbUbZHHtspaXYKMvouDEL53Cj5mXDgwlzyAa2Cy+R4tlmd5cEflg9yoks75jqkeXOPclCrw0WKT7A9azpc2UvPpb/AEqE1+tm/KJknfdQw7S413U9HSopKkHBoEJkkmkLrdxZUWZxfM2MckpPQw4YXvZ7kK2xMYgA3uoUcdPYPhXGMKaE4rZEmSceN4H1KZGH/CDHdKQzY7LVIxbCNdI3f/tGZlEbOtcYCnaAeQtVZk2hfiR7pIZZHfb+Ek6YckeXyU0ekj7IsGQWt3bSrZZDHJRKIye21Q+5XFdGTCy5IMxK9D8KSiTpMRHYkLzKUFzgQOVv/A7iemFl3peVWP5FY9M076LCq3JFWrGQhrPdVWbKACSuhnTAp8+hZJWczZWtJNqy6hPJK/y4mucUzG6Hr/NzPUezOwXNLb0dC0tmdkinzWluPGSP6uysMLpDoWAy0XLQGBkQDWNAA9k11JqJDVuysdG6Ien+F2OcH0uFFSpgDdKDOwA3wUbRVBZG1T2qTj5GoBQopiRpcuNd5co9iUJ0BNyNyo1DUEZ7rHKa1ncp1sL0Me7SFGwT5uU957bBdzZQxpA5KPgQeTCC7l26nth4TICTNSuMfhUWI+8wjtSv8c+lVEzkTIiEZrwOSo7DWyKtkYslNkbXKdr2+pQ+R8rh1DglWmZtEguNn1JKJrf8/wAJJ2FHlmb9a5iElwtJJcZHhObvd9itn4I2xZq/rSSVR+RUPkaTJJ0j7Kh6o9waaKSS1l0dePsH06JmjXpGo91JmFDZJJRHoqXZBlUV3dJJDKQGThQ5+EklLBEa6cE6Tskkp8GSWE6UR5qNJJWQVb/VmsDtxatn7N29kklEfSpEfDJ/xBv/AMStNjfSEklcDLISmndFG6SS1RkcO10kCUklojOQwndJJJID/9k=" id="353" name="Google Shape;353;p42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Abdomen  Examination </a:t>
            </a:r>
            <a:endParaRPr sz="6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3"/>
          <p:cNvSpPr txBox="1"/>
          <p:nvPr>
            <p:ph idx="1" type="body"/>
          </p:nvPr>
        </p:nvSpPr>
        <p:spPr>
          <a:xfrm>
            <a:off x="142875" y="1162050"/>
            <a:ext cx="12049125" cy="569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L)  Assessment of fetal movements : fetus makes 2 types of movement: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a. Kicking movements: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Caused by movement of limbs. Usually quick movements.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b. Rolling movements: caused by the fetus changing position. 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/>
          <p:nvPr>
            <p:ph type="title"/>
          </p:nvPr>
        </p:nvSpPr>
        <p:spPr>
          <a:xfrm>
            <a:off x="266700" y="76200"/>
            <a:ext cx="11544300" cy="1341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And Internal Genitalia Examination </a:t>
            </a:r>
            <a:endParaRPr/>
          </a:p>
        </p:txBody>
      </p:sp>
      <p:sp>
        <p:nvSpPr>
          <p:cNvPr id="365" name="Google Shape;365;p44"/>
          <p:cNvSpPr txBox="1"/>
          <p:nvPr>
            <p:ph idx="1" type="body"/>
          </p:nvPr>
        </p:nvSpPr>
        <p:spPr>
          <a:xfrm>
            <a:off x="1" y="1676400"/>
            <a:ext cx="1196884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Signs of sexually transmitted diseases 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Carcinoma of the cervix is the commonest form of cancer.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type="title"/>
          </p:nvPr>
        </p:nvSpPr>
        <p:spPr>
          <a:xfrm>
            <a:off x="-1" y="152400"/>
            <a:ext cx="11930743" cy="126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Determining the Duration of Pregnancy</a:t>
            </a:r>
            <a:endParaRPr/>
          </a:p>
        </p:txBody>
      </p:sp>
      <p:sp>
        <p:nvSpPr>
          <p:cNvPr id="371" name="Google Shape;371;p45"/>
          <p:cNvSpPr txBox="1"/>
          <p:nvPr>
            <p:ph idx="1" type="body"/>
          </p:nvPr>
        </p:nvSpPr>
        <p:spPr>
          <a:xfrm>
            <a:off x="0" y="1417638"/>
            <a:ext cx="121920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The result of an ultrasound examination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Last Menstrual Period.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duration of pregnancy is calculated from </a:t>
            </a: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first day of last period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Date of Birth Calculation : Nagele’s rule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Subtract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three months from beginning of last menstrual period (LMP)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Add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seven days to date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Add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1year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Expected Date Of Delivery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6"/>
          <p:cNvSpPr txBox="1"/>
          <p:nvPr>
            <p:ph type="title"/>
          </p:nvPr>
        </p:nvSpPr>
        <p:spPr>
          <a:xfrm>
            <a:off x="1524000" y="0"/>
            <a:ext cx="90678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Naegels’s Rule</a:t>
            </a:r>
            <a:endParaRPr/>
          </a:p>
        </p:txBody>
      </p:sp>
      <p:sp>
        <p:nvSpPr>
          <p:cNvPr id="377" name="Google Shape;377;p46"/>
          <p:cNvSpPr txBox="1"/>
          <p:nvPr>
            <p:ph idx="1" type="body"/>
          </p:nvPr>
        </p:nvSpPr>
        <p:spPr>
          <a:xfrm>
            <a:off x="1" y="1417638"/>
            <a:ext cx="121920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Formula: - 3 months + 7 days + 1 year</a:t>
            </a: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Example Last Menstrual Period 	 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 	           20		       2024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-3 months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	  </a:t>
            </a: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+7 days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	   </a:t>
            </a: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+1 year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          27		      2025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EDC: </a:t>
            </a: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 27, 2025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b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Screening Tests </a:t>
            </a:r>
            <a:b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47"/>
          <p:cNvSpPr txBox="1"/>
          <p:nvPr>
            <p:ph idx="1" type="body"/>
          </p:nvPr>
        </p:nvSpPr>
        <p:spPr>
          <a:xfrm>
            <a:off x="0" y="1257301"/>
            <a:ext cx="12192000" cy="56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700">
                <a:latin typeface="Times New Roman"/>
                <a:ea typeface="Times New Roman"/>
                <a:cs typeface="Times New Roman"/>
                <a:sym typeface="Times New Roman"/>
              </a:rPr>
              <a:t>1- Routine Examinations: </a:t>
            </a:r>
            <a:endParaRPr/>
          </a:p>
          <a:p>
            <a:pPr indent="-231298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4700">
                <a:latin typeface="Times New Roman"/>
                <a:ea typeface="Times New Roman"/>
                <a:cs typeface="Times New Roman"/>
                <a:sym typeface="Times New Roman"/>
              </a:rPr>
              <a:t>A hemoglobin at first visit and again at 28 and 36 weeks.</a:t>
            </a:r>
            <a:endParaRPr/>
          </a:p>
          <a:p>
            <a:pPr indent="-231298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4700">
                <a:latin typeface="Times New Roman"/>
                <a:ea typeface="Times New Roman"/>
                <a:cs typeface="Times New Roman"/>
                <a:sym typeface="Times New Roman"/>
              </a:rPr>
              <a:t>A urine test for protein and glucose is done at every visit.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700">
                <a:latin typeface="Times New Roman"/>
                <a:ea typeface="Times New Roman"/>
                <a:cs typeface="Times New Roman"/>
                <a:sym typeface="Times New Roman"/>
              </a:rPr>
              <a:t>2- Special Investigations:</a:t>
            </a:r>
            <a:endParaRPr/>
          </a:p>
          <a:p>
            <a:pPr indent="-231298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4700">
                <a:latin typeface="Times New Roman"/>
                <a:ea typeface="Times New Roman"/>
                <a:cs typeface="Times New Roman"/>
                <a:sym typeface="Times New Roman"/>
              </a:rPr>
              <a:t>A screening test for syphilis and HIV</a:t>
            </a:r>
            <a:endParaRPr/>
          </a:p>
          <a:p>
            <a:pPr indent="-231298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4700">
                <a:latin typeface="Times New Roman"/>
                <a:ea typeface="Times New Roman"/>
                <a:cs typeface="Times New Roman"/>
                <a:sym typeface="Times New Roman"/>
              </a:rPr>
              <a:t>Blood group: Rh positive or negative. </a:t>
            </a:r>
            <a:endParaRPr/>
          </a:p>
          <a:p>
            <a:pPr indent="-231298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4700">
                <a:latin typeface="Times New Roman"/>
                <a:ea typeface="Times New Roman"/>
                <a:cs typeface="Times New Roman"/>
                <a:sym typeface="Times New Roman"/>
              </a:rPr>
              <a:t>Culture urine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b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Screening Tests </a:t>
            </a:r>
            <a:b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48"/>
          <p:cNvSpPr txBox="1"/>
          <p:nvPr>
            <p:ph idx="1" type="body"/>
          </p:nvPr>
        </p:nvSpPr>
        <p:spPr>
          <a:xfrm>
            <a:off x="0" y="1257301"/>
            <a:ext cx="12192000" cy="56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3- Ultrasound Screening:</a:t>
            </a:r>
            <a:endParaRPr/>
          </a:p>
          <a:p>
            <a:pPr indent="-2540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At 11 to 13 weeks for nuchal thickness, </a:t>
            </a:r>
            <a:endParaRPr/>
          </a:p>
          <a:p>
            <a:pPr indent="-2540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Screening Down syndrome</a:t>
            </a:r>
            <a:endParaRPr/>
          </a:p>
          <a:p>
            <a:pPr indent="-2540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Diagnose multiple pregnancies early.</a:t>
            </a:r>
            <a:endParaRPr/>
          </a:p>
          <a:p>
            <a:pPr indent="-2540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Identify the site of the placenta.</a:t>
            </a:r>
            <a:endParaRPr/>
          </a:p>
          <a:p>
            <a:pPr indent="-2540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Diagnose severe congenital abnormalities.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/>
          <p:nvPr>
            <p:ph type="title"/>
          </p:nvPr>
        </p:nvSpPr>
        <p:spPr>
          <a:xfrm>
            <a:off x="13716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Subsequent Visits</a:t>
            </a:r>
            <a:endParaRPr/>
          </a:p>
        </p:txBody>
      </p:sp>
      <p:sp>
        <p:nvSpPr>
          <p:cNvPr id="395" name="Google Shape;395;p49"/>
          <p:cNvSpPr txBox="1"/>
          <p:nvPr>
            <p:ph idx="1" type="body"/>
          </p:nvPr>
        </p:nvSpPr>
        <p:spPr>
          <a:xfrm>
            <a:off x="130629" y="1417638"/>
            <a:ext cx="12061371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General principles: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subsequent visits must be problem oriented.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visits at 28, 34 and 41 weeks are more important visits. 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b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7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DEFINITIONS</a:t>
            </a:r>
            <a:b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76200" y="1417638"/>
            <a:ext cx="121158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6400">
                <a:latin typeface="Times New Roman"/>
                <a:ea typeface="Times New Roman"/>
                <a:cs typeface="Times New Roman"/>
                <a:sym typeface="Times New Roman"/>
              </a:rPr>
              <a:t>Primipara: </a:t>
            </a:r>
            <a:r>
              <a:rPr lang="en-US" sz="6400">
                <a:latin typeface="Times New Roman"/>
                <a:ea typeface="Times New Roman"/>
                <a:cs typeface="Times New Roman"/>
                <a:sym typeface="Times New Roman"/>
              </a:rPr>
              <a:t>A woman who had delivered, live born child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6400">
                <a:latin typeface="Times New Roman"/>
                <a:ea typeface="Times New Roman"/>
                <a:cs typeface="Times New Roman"/>
                <a:sym typeface="Times New Roman"/>
              </a:rPr>
              <a:t>Multipara</a:t>
            </a:r>
            <a:r>
              <a:rPr lang="en-US" sz="6400">
                <a:latin typeface="Times New Roman"/>
                <a:ea typeface="Times New Roman"/>
                <a:cs typeface="Times New Roman"/>
                <a:sym typeface="Times New Roman"/>
              </a:rPr>
              <a:t> : A woman who has delivered 2,3,4 children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6400">
                <a:latin typeface="Times New Roman"/>
                <a:ea typeface="Times New Roman"/>
                <a:cs typeface="Times New Roman"/>
                <a:sym typeface="Times New Roman"/>
              </a:rPr>
              <a:t>Nulligravida</a:t>
            </a:r>
            <a:r>
              <a:rPr lang="en-US" sz="6400">
                <a:latin typeface="Times New Roman"/>
                <a:ea typeface="Times New Roman"/>
                <a:cs typeface="Times New Roman"/>
                <a:sym typeface="Times New Roman"/>
              </a:rPr>
              <a:t> :   A woman who has never been pregnant.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6400">
                <a:latin typeface="Times New Roman"/>
                <a:ea typeface="Times New Roman"/>
                <a:cs typeface="Times New Roman"/>
                <a:sym typeface="Times New Roman"/>
              </a:rPr>
              <a:t>Grand multiparity : </a:t>
            </a:r>
            <a:r>
              <a:rPr lang="en-US" sz="6400">
                <a:latin typeface="Times New Roman"/>
                <a:ea typeface="Times New Roman"/>
                <a:cs typeface="Times New Roman"/>
                <a:sym typeface="Times New Roman"/>
              </a:rPr>
              <a:t>parity of more than 4 children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6400">
                <a:latin typeface="Times New Roman"/>
                <a:ea typeface="Times New Roman"/>
                <a:cs typeface="Times New Roman"/>
                <a:sym typeface="Times New Roman"/>
              </a:rPr>
              <a:t> Primigravida : </a:t>
            </a:r>
            <a:r>
              <a:rPr lang="en-US" sz="6400">
                <a:latin typeface="Times New Roman"/>
                <a:ea typeface="Times New Roman"/>
                <a:cs typeface="Times New Roman"/>
                <a:sym typeface="Times New Roman"/>
              </a:rPr>
              <a:t>A woman who is pregnant for the first time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6400">
                <a:latin typeface="Times New Roman"/>
                <a:ea typeface="Times New Roman"/>
                <a:cs typeface="Times New Roman"/>
                <a:sym typeface="Times New Roman"/>
              </a:rPr>
              <a:t>Multigravida:</a:t>
            </a:r>
            <a:r>
              <a:rPr lang="en-US" sz="6400">
                <a:latin typeface="Times New Roman"/>
                <a:ea typeface="Times New Roman"/>
                <a:cs typeface="Times New Roman"/>
                <a:sym typeface="Times New Roman"/>
              </a:rPr>
              <a:t>  A woman who has been pregnant previously.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6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6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 txBox="1"/>
          <p:nvPr>
            <p:ph type="title"/>
          </p:nvPr>
        </p:nvSpPr>
        <p:spPr>
          <a:xfrm>
            <a:off x="838200" y="1306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Subsequent Visits</a:t>
            </a:r>
            <a:endParaRPr/>
          </a:p>
        </p:txBody>
      </p:sp>
      <p:sp>
        <p:nvSpPr>
          <p:cNvPr id="401" name="Google Shape;401;p50"/>
          <p:cNvSpPr txBox="1"/>
          <p:nvPr>
            <p:ph idx="1" type="body"/>
          </p:nvPr>
        </p:nvSpPr>
        <p:spPr>
          <a:xfrm>
            <a:off x="0" y="1492898"/>
            <a:ext cx="12118523" cy="5365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For low-risk, uncomplicated pregnancy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Every month until 28 weeks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Every  2 weeks from 28 to 36 weeks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Every week from 36 weeks until delivery.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Primigravids are then seen at 36 weeks and multigravidas at 38 weeks.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Multigravidas are seen at 36 weeks if a breech presentation 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Primigravidae are seen at 40 and 41 weeks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Multigravidas are seen at 41 weeks if they have not yet delivered.</a:t>
            </a:r>
            <a:endParaRPr/>
          </a:p>
          <a:p>
            <a:pPr indent="-381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1"/>
          <p:cNvSpPr txBox="1"/>
          <p:nvPr>
            <p:ph type="title"/>
          </p:nvPr>
        </p:nvSpPr>
        <p:spPr>
          <a:xfrm>
            <a:off x="-1" y="0"/>
            <a:ext cx="12046857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of Complications in Pregnancy:  Symptoms or Signs</a:t>
            </a: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51"/>
          <p:cNvSpPr txBox="1"/>
          <p:nvPr>
            <p:ph idx="1" type="body"/>
          </p:nvPr>
        </p:nvSpPr>
        <p:spPr>
          <a:xfrm>
            <a:off x="0" y="1417638"/>
            <a:ext cx="121920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6700">
                <a:latin typeface="Times New Roman"/>
                <a:ea typeface="Times New Roman"/>
                <a:cs typeface="Times New Roman"/>
                <a:sym typeface="Times New Roman"/>
              </a:rPr>
              <a:t>Abruption Placenta Symptoms and  Signs:</a:t>
            </a:r>
            <a:endParaRPr/>
          </a:p>
          <a:p>
            <a:pPr indent="-228631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Vaginal bleeding.</a:t>
            </a:r>
            <a:endParaRPr/>
          </a:p>
          <a:p>
            <a:pPr indent="-228631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Persistent, severe abdominal pain.</a:t>
            </a:r>
            <a:endParaRPr/>
          </a:p>
          <a:p>
            <a:pPr indent="-228631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Decreased fetal movements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6700">
                <a:latin typeface="Times New Roman"/>
                <a:ea typeface="Times New Roman"/>
                <a:cs typeface="Times New Roman"/>
                <a:sym typeface="Times New Roman"/>
              </a:rPr>
              <a:t>Abruption Placenta Symptoms and  Signs:</a:t>
            </a:r>
            <a:endParaRPr/>
          </a:p>
          <a:p>
            <a:pPr indent="-228631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Vaginal bleeding.</a:t>
            </a:r>
            <a:endParaRPr/>
          </a:p>
          <a:p>
            <a:pPr indent="-228631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Persistent, severe abdominal pain.</a:t>
            </a:r>
            <a:endParaRPr/>
          </a:p>
          <a:p>
            <a:pPr indent="-228631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Decreased fetal movements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8382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2"/>
          <p:cNvSpPr txBox="1"/>
          <p:nvPr>
            <p:ph type="title"/>
          </p:nvPr>
        </p:nvSpPr>
        <p:spPr>
          <a:xfrm>
            <a:off x="-1" y="0"/>
            <a:ext cx="12046857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of Complications in Pregnancy:  Symptoms or Signs</a:t>
            </a: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52"/>
          <p:cNvSpPr txBox="1"/>
          <p:nvPr>
            <p:ph idx="1" type="body"/>
          </p:nvPr>
        </p:nvSpPr>
        <p:spPr>
          <a:xfrm>
            <a:off x="0" y="1417638"/>
            <a:ext cx="121920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7200">
                <a:latin typeface="Times New Roman"/>
                <a:ea typeface="Times New Roman"/>
                <a:cs typeface="Times New Roman"/>
                <a:sym typeface="Times New Roman"/>
              </a:rPr>
              <a:t>Preeclampsia Symptoms and  Signs</a:t>
            </a: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1-Persistent headache.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2-Flashes before the eyes.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3-Sudden swelling of hands, feet or face.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7200">
                <a:latin typeface="Times New Roman"/>
                <a:ea typeface="Times New Roman"/>
                <a:cs typeface="Times New Roman"/>
                <a:sym typeface="Times New Roman"/>
              </a:rPr>
              <a:t>Preterm labour Symptoms and  Signs: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Rupture of membranes.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7200">
                <a:latin typeface="Times New Roman"/>
                <a:ea typeface="Times New Roman"/>
                <a:cs typeface="Times New Roman"/>
                <a:sym typeface="Times New Roman"/>
              </a:rPr>
              <a:t>Regular uterine contractions before expected date of delivery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8382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/>
          <p:nvPr>
            <p:ph type="title"/>
          </p:nvPr>
        </p:nvSpPr>
        <p:spPr>
          <a:xfrm>
            <a:off x="-1" y="0"/>
            <a:ext cx="12046857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of Complications in Pregnancy:  Symptoms or Signs</a:t>
            </a: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53"/>
          <p:cNvSpPr txBox="1"/>
          <p:nvPr>
            <p:ph idx="1" type="body"/>
          </p:nvPr>
        </p:nvSpPr>
        <p:spPr>
          <a:xfrm>
            <a:off x="0" y="1417638"/>
            <a:ext cx="121920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11100">
                <a:latin typeface="Times New Roman"/>
                <a:ea typeface="Times New Roman"/>
                <a:cs typeface="Times New Roman"/>
                <a:sym typeface="Times New Roman"/>
              </a:rPr>
              <a:t>Preeclampsia Symptoms and  Signs</a:t>
            </a:r>
            <a:r>
              <a:rPr lang="en-US" sz="111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11100">
                <a:latin typeface="Times New Roman"/>
                <a:ea typeface="Times New Roman"/>
                <a:cs typeface="Times New Roman"/>
                <a:sym typeface="Times New Roman"/>
              </a:rPr>
              <a:t>1-Persistent headache.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11100">
                <a:latin typeface="Times New Roman"/>
                <a:ea typeface="Times New Roman"/>
                <a:cs typeface="Times New Roman"/>
                <a:sym typeface="Times New Roman"/>
              </a:rPr>
              <a:t>2-Flashes before the eyes.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11100">
                <a:latin typeface="Times New Roman"/>
                <a:ea typeface="Times New Roman"/>
                <a:cs typeface="Times New Roman"/>
                <a:sym typeface="Times New Roman"/>
              </a:rPr>
              <a:t>3-Sudden swelling of hands, feet or face.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11100">
                <a:latin typeface="Times New Roman"/>
                <a:ea typeface="Times New Roman"/>
                <a:cs typeface="Times New Roman"/>
                <a:sym typeface="Times New Roman"/>
              </a:rPr>
              <a:t>Preterm labour Symptoms and  Signs:</a:t>
            </a:r>
            <a:endParaRPr/>
          </a:p>
          <a:p>
            <a:pPr indent="-229076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100">
                <a:latin typeface="Times New Roman"/>
                <a:ea typeface="Times New Roman"/>
                <a:cs typeface="Times New Roman"/>
                <a:sym typeface="Times New Roman"/>
              </a:rPr>
              <a:t>Rupture of membranes.</a:t>
            </a:r>
            <a:endParaRPr/>
          </a:p>
          <a:p>
            <a:pPr indent="-229076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1100">
                <a:latin typeface="Times New Roman"/>
                <a:ea typeface="Times New Roman"/>
                <a:cs typeface="Times New Roman"/>
                <a:sym typeface="Times New Roman"/>
              </a:rPr>
              <a:t>Regular uterine contractions before expected date of delivery.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4"/>
          <p:cNvSpPr txBox="1"/>
          <p:nvPr>
            <p:ph type="title"/>
          </p:nvPr>
        </p:nvSpPr>
        <p:spPr>
          <a:xfrm>
            <a:off x="276225" y="0"/>
            <a:ext cx="11471016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9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Maternal Physiology Changes During Pregnancy</a:t>
            </a: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54"/>
          <p:cNvSpPr txBox="1"/>
          <p:nvPr>
            <p:ph idx="1" type="body"/>
          </p:nvPr>
        </p:nvSpPr>
        <p:spPr>
          <a:xfrm>
            <a:off x="0" y="1796142"/>
            <a:ext cx="12191999" cy="5061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1- Systemic- Major Body Organs: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Cardiovascular System: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respiratory system:.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skeletal system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renal system: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hematologic system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gastrointestinal system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Integumentary System (Skin)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Endocrine system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b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54"/>
          <p:cNvSpPr txBox="1"/>
          <p:nvPr/>
        </p:nvSpPr>
        <p:spPr>
          <a:xfrm>
            <a:off x="5897433" y="3429000"/>
            <a:ext cx="60987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Local- Reproductive tract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5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Cardiovascular System:</a:t>
            </a:r>
            <a:endParaRPr/>
          </a:p>
        </p:txBody>
      </p:sp>
      <p:sp>
        <p:nvSpPr>
          <p:cNvPr id="432" name="Google Shape;432;p55"/>
          <p:cNvSpPr txBox="1"/>
          <p:nvPr>
            <p:ph idx="1" type="body"/>
          </p:nvPr>
        </p:nvSpPr>
        <p:spPr>
          <a:xfrm>
            <a:off x="0" y="1417638"/>
            <a:ext cx="121920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Cardiac output increases  30-50% 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Pulse increases about 15-20 bpm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Systolic murmur/ s3 90% of pregnant women.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Hypotension during 2</a:t>
            </a:r>
            <a:r>
              <a:rPr baseline="30000" lang="en-US" sz="5100"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 trimester then returns to normal during 3rd trimester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-Pressure on diaphragm displaces the heart.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-Femoral venous pressure slowly rises 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a. Stasis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b. Dependent edema </a:t>
            </a:r>
            <a:endParaRPr/>
          </a:p>
          <a:p>
            <a:pPr indent="-228600" lvl="1" marL="685800" rtl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c. Varicoities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Respiratory System</a:t>
            </a: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56"/>
          <p:cNvSpPr txBox="1"/>
          <p:nvPr>
            <p:ph idx="1" type="body"/>
          </p:nvPr>
        </p:nvSpPr>
        <p:spPr>
          <a:xfrm>
            <a:off x="0" y="1228725"/>
            <a:ext cx="12192000" cy="562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Tidal volume increases 40%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Respiratory rate increases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Shortness of breath (SOB)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Oxygen consumption increases by 20%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Hyperventilation to blow off load of co2 from fetus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Progesterone levels signal hypothalamus to reset acceptable pco2 levels.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Low co2 levels allows for co2 to cross the placenta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Nasal stuffiness, Epistaxsisexcess.</a:t>
            </a:r>
            <a:endParaRPr/>
          </a:p>
          <a:p>
            <a:pPr indent="-254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7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Hematologic System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57"/>
          <p:cNvSpPr txBox="1"/>
          <p:nvPr>
            <p:ph idx="1" type="body"/>
          </p:nvPr>
        </p:nvSpPr>
        <p:spPr>
          <a:xfrm>
            <a:off x="1" y="1273629"/>
            <a:ext cx="12192000" cy="5584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Plasma volume increases by about 50%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RBC volume increases by about 30% </a:t>
            </a: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result in</a:t>
            </a: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dilutional  anaemia of pregnancy",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Average Hemoglobin during pregnancy is  11.5 g/dl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WBC count increases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Platelet count decreases, but stays within normal limits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Pregnancy is a "Hypercoagulable state“ increased levels of Fibrinogen, factor VII-X (7-10) placenta produces a Plasminogen activator inhibitor.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Clinical significance: blood loss is well-tolerated during labour, maternal vital signs do not change for blood loss of up to 1500 cc, vital signs cannot be trusted as an indicator of blood loss.</a:t>
            </a:r>
            <a:endParaRPr/>
          </a:p>
          <a:p>
            <a:pPr indent="-101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8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br>
              <a:rPr b="1" lang="en-US" sz="6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Skeletal System</a:t>
            </a: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58"/>
          <p:cNvSpPr txBox="1"/>
          <p:nvPr>
            <p:ph idx="1" type="body"/>
          </p:nvPr>
        </p:nvSpPr>
        <p:spPr>
          <a:xfrm>
            <a:off x="114300" y="1600200"/>
            <a:ext cx="120777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No obvious changes in teeth noted</a:t>
            </a:r>
            <a:endParaRPr/>
          </a:p>
          <a:p>
            <a:pPr indent="-2540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Pelvis joints and ligaments softening and relax due to hormone relaxin  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LcPeriod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Waddling gait: in which feet are wide apart and resembles duck walk</a:t>
            </a:r>
            <a:endParaRPr/>
          </a:p>
          <a:p>
            <a:pPr indent="-5143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LcPeriod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Shift in center of gravity</a:t>
            </a:r>
            <a:endParaRPr/>
          </a:p>
          <a:p>
            <a:pPr indent="-285750" lvl="0" marL="51435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data:image/jpeg;base64,/9j/4AAQSkZJRgABAQAAAQABAAD/2wCEAAkGBxQTEhUUEhQUFhUUFRUUFRQVFRQWFxUWFRcWFxQUFxUYHCggGBolHBUUITEhJSkrLi4uFx8zODMsNygtLisBCgoKDg0OFxAQGiwkHB8sLCwsLCwsLCwsLCwsLCwsLCwsLCwsLCwsLCwsLCwsLCwsLCwsLCwsLCwsLCwsLCwsLP/AABEIAQYAwQMBIgACEQEDEQH/xAAcAAABBQEBAQAAAAAAAAAAAAAAAQIDBAUGBwj/xABBEAABAwEFBAgEBAMHBQEAAAABAAIRAwQSITFRBUFhcQYTIoGRobHBMlLR8AcUQuFikqIjU3KCssLxM0ODk+IV/8QAGQEAAwEBAQAAAAAAAAAAAAAAAAECAwQF/8QAIxEBAQACAgIBBQEBAAAAAAAAAAECEQMSITFRBBMiQWEywf/aAAwDAQACEQMRAD8A9KhKhKtGREqRKgBOSJQgBCEqQIhCEAqzNo9ILNQwq1mNPyzLv5RiuJ6ddOLs0bO+MS19Qa5FrOW8rzQB1WS2cZz01OpUZZ6bYcNye62XppYnmBaGA/xS3/UAtR20GwHCC05OBwg5LwGwbBquZ1jfh3OO/l+yvWS22qzi5feGSeyHEDH0UfejS/T3T3ulUDgCMinriPwz2+KzH0HfHSlwnMtJ7U6kOPmF261l3NufKWXVCRKkKZBIkKEAFCEIARCEIBEichMI0JUIIIRCAEAoQiUkpA5KmSnBAKuO/EbpJ+Ws5bTMVKnZaflH6neC6fadrbSpuqOMBoJK8A6XbXdaapeThDro0Aw9ErdLwx3WZs2x1LVVDGZAYknADUlem7E6L020S28C5wMluMD5RxPusPo5sitZKFNzqRe2oL77gaSJAIBBI3Qun6KWao57qj2FlMz2XQDzgLh5Mu18PT48es8+1tmzAYAhrGiGt94WftvZouERuVa1bTc6sWNdcEwHEwEy07WNxzS6/E4nAqPLS2Ob6EbU/LbQaXfCSabyfleQJ7jB7l73K+Xq9ftl3GBz/ZfR3R62GrZ6bzmWMnmWNd7ru4/TzOb200FNQtGJUiJQgghCJQAhJKJQBCESkTBgKWU1KGoBbydKYUiAeSkTEXkA9OCjBSgoDl/xQc4bOrFv8E8BeErwl1WIG8YjkV9FdKKAqWWs0gHsXoORuQ6733Y7183Wgi80jKS0jv8Aooya8b3Loz0lp1bKw3e2AGlufaAAw4J9v6SU2da2o1zS0AOwIAvDIYY8wuF6JitRM0rrpnBxjLium2pWe9odVZScR8l4OaNMRB8VwX34ethNza/Ydm0rRRu1ACJ+zKxtp9H6FBj7kyQcST6ZKzszaAuEMybuiI4QuU6WbeN1wBxOCMd26hZ2Sbrh6tSXwMh74kr6Q6D0Q2wWeCTNJjiTq4Anwy7l830Gxic9/t98F9GdBCfyFmBzFJvvC78Y8rkroZSEpl5EqmRyJSBLdTAlJKaiUA6UEpqEAsoSIQBKL6RIQgHB6ITUiAVwUd5SJpCCIClCRPaEBV2pSL6T2jNzSPFfN22LOWPeMfinHXUd6+mauR5LiulfQujWpOeOzUBLrwE3pPwkcrongFOXrbTjvnXywOiNIOptcd4k8CuhtNNl0nGeJzWDYbP+XEAHiBlzA3Skte3gARdlebbuvaxmoydvbbuBzRhOeWS4W1WkuM5LetFjq2msKdCm6pUecKbRMauJyA1cSuw2d+CVoe0GvaaVNx/Qxjqsc3EtE8pXZxYyTbz+fK26ry+w0jUe1gze4NHeY919PWKkGU2MbkxoaO4QuP6OfhK2y1TUrVm1ogsDaTmkEEGT2jp5ldm+mW8tVvHLmfeShyiDk4FNmlBT1ACn3kGkhIAmXkByAkhIU28kvoByE2+hBFSFEpCUAqVMvJSgFJSQmwntQAAnJAlhBkIVa2NF0jVWoSVrO53ZaJJGDpIAccJMbgMeJiOGfJfxs+WnFPzl+HNW+wNOGRPOSN+AxhULJ+Hz6zpeeqp54wXkaBowHMk8l6FY9msp4xLt5OPfJxJ4lWyVhh9P+8nZyfU78Ys3YewqFkZcoMDZ+Jxxc/i53tkNFol0JpcmHNdMmnJbv2exJWoNcII70AovoDGtVlczPEa/XRRNct/PNZVusN3tMxG8acuCqVnljr0gvpL6r30t5PSNp76W+oWqRtNAPvIhACUygyQUJcUiAcHJSmQkASByUFIgOQD0qaE4JGAp7PQLuA1UlKxmC4idGzEnidwVsOgR6YDuGiFTExlmA+8+ZUogCAIHBRl6aXpLSuemOeoi5ML0BLeSkqu1ymYUA9LCJ3JwQCBKChEIChbdmB2LMDpuP0WW6gWmDmukhRV7O14hw5HeFW0XCVhDBOFRLbLI5hxxG4/eSrJs/S2KiXrFVaVMxyBtJeQkvoQZwKRIkKQPlKoksoCQLUsVEATvPkFkNnLVb7QlV4hxUDgpyonJLQOKYXqVwUcIBLyaeakDQkNE8Cg0Dgdyiq1HwbveN/crBZzUNalOoKKcVqG0CD2pnitKhag7JYdra8ZkOA1GI7wqtOs4YtkciCp2rrt1t9H5gLFse0C7B2e7irFarxT2nquVNogIp2p7shgqWz6V43jkMh78VovLv0wOZCBdJiMO1BB3LGtllu4jFvpwK0OrfmTKkaJwI5qpUZY7YYhBT7dQNN0bjkfZVesVsb4TQhQdYhGi2uX00vUcpCUj2lvIvKGUsoG13Z7L1QcMT3fvC3Fn7Gow0u+bLkP3WgprTGeCFRuTymlJaIhNLFLCRAQmmm9UVYhIQgIruqhqNVhygrvPwt+J2XAbyUGzbbWIwbnr+24c1WYI5q3bYYLjcScXHeSqN5VIz5Mv1EhI0CnouvYb1VBVqxUHX2kNMTMkYQM8UWJwysq1ZqZLi0ZtAngTJOS0QC0fY9EsgZNGJkxhjrgoalcqW/s2rVfuI8VUfaqwyg8oU5tB0UFesAMcEGirV3VGkPAkYju+ys1TdaXHDAeqW7G5XjfDn5ZN+EMFCnhKq2z0IRCbeRfUqOhOo07zg0bz/wAqMvWxsWzwL5zOA5bylTk3WnTYGgAZAQEpSEpCVLUFNSyklBiEhCchAMhNUjlG5AMco7RUFNpP6jgPYJ96ASsW2Wi8Z7gmP6heZMnNNITJVmyWN1TIdmcXbv3VMPdMoUS9waMz9yV0FCjcaACTAS0aLGCGjmd55lFapgpta446QV7XdzEhQt2jSOcjzVa0tn3WXWoF03RgMz971G62kjXtG1aQyxVN/wDaGSIG4fVVLLQAxPcrnXBVJf2zyyk8QoEJS5Rmoml6rTHaWUKG8hPRbRXkl5R3kl5VpG09IFzg0ZkgeK62myAAMgIC53YFKahd8onvOA910UqMm3HPBSkSSkJUtCkpJSEpJQDkJsolABKiqVE9zli7U2lccY3b1OWUxm6vDC53USbStf6B389FQulxhoJPBVNj2xleocDAOJB35gcyusszGjJsDSM9J3lPjzmU3D5uK4/jVLZ+yN9Ucm+5j0WqRAgCBwShyeq2ykkVntVd0haBYoaxa0S4gBJW1YvEYjPALNt1oHwtyGZCh2hb7zuxkMB7qiHKpizy5NeItSkLlBfSX1WmW06W8q99L1iNDaaUqg6xIjQRyklMQml0XR0dhx1dHgB9VqlyyNgP/sz/AIj6BaJcs77dGPqJbySVFeQHJKSSiUwFLKAkCFEXpt9ATOA3rlOkNjqPddAFwn4mmSZ3HRbtptTWgkrlNo9IsS0cgAJLjoAMzwCw5c8Z4rr+n4897huzNkizWbqpBPaJM5knDE5mIx4LtNn1LzGumZaPHf5yuCqUajheq9jRky7m6MByXVdFHzTIk9lxz0OPdiT4KeDL8qv6nH8ZfhvJtWsGiSpKqo2kXl0uJUtG1HHBuCx7XWJOJk71f2nUbTED4j5DVYsqscf2z5c9TUPvIvJkpZWjA+8i8mSiUA68i8mSiUEfeQmShAUOtfqUv5h2vomogLPbTTe6L2skvaTo4eh9Qt+Vy/Rr/rYb2u9j7Lqn0ilWuPowFPChKbfKSlmU0vUAdqng8UA4k6KvbXODHOAJgTAxJ5BWJSubKLNw5dV59XpWqs7tHqWfM/Tg2c0wvo2UxRvVKz8OsPaedQ0AYDgAtDamyK733qstpN+K4S5zo3gbhlPBVWOqUg51ns90QZeQ684DLtO7S4rhlv09PHkxs3v/AIdUaQ2/aXFs43A6Hc3uHw8h47le6I7UuVA5zbtGt2WOJMyJuug4hpkiTwXLVK1LrAbVWa90gdS0i6ScgTOK6ezWN9Yh7mgAYNaIAaE+LG73E8+U62V3dTFYW1NptYTJgDL+Jyq1to1KLIul27DNo14hcra7UajpM8MsBou3TzblqNOrb2uJJeJKb+ZZ8w8Vjp5CvbmsawtDfmb4hOFdvzN8QseOCIR2HVs9a35h4hL1g1HiFi3Ofl9EdWEdh1bV8ajxRe4rGFNBpjRPZdWzKVYvV/eCEdh1TCBkfNOlQvpYYteIn9LsNxxULiPmO7X3We2unWdEKcve/wCVob3uM/7fNdUXQJXlrRH6j3lTOtNT9Naq3gHuA/lmAheNj0rrAcwE59EHcvIbX0stFkBaa7qj8X0+saHiCYDHkDKQcc+M5z0Pxar0yG2qyDiaZdTdByIY8EH+YKZV6j1F1kG5N/K8fJcxs38TLBUi9VNIndVY5vi8S3zXVWDaFKs0Oo1KdRpxmm9rx/SUy0iNnPBNNJ2vqr4hOATJQbZ3HN0DknuusY57vhY0ucT8rQSVbcJXN/iXtA0NnVi34qgbRb/5Tdd/Te8EG8GtlIV3vqvi/VqPqHEY34ecCdxeQrdPbVtpMDKdpeGNENwpuIGl5wJ81FMAAgbxxyaFE9v34J9WXexudFuk1q68Mq1X1Wu1uyCNLox3+C6y2PBqOjeTuXmjXllQPYS1zSHAjMFd+zEB0nEA+OKWtHlnuaTF3FPDvvBQXefl7JS3mmhYJTQfHn+6rzG+O5Eu3uaUGskjh5pzT94lURVxi83lh7pzL2o8kDS42EOaNfNVmvfqPvknuc7gO5BJsPslCqdY/wCYeCEDR9stFZ2PWv8A5iNNOSzKT7Q1xLXOkxJmfVdAdk1flP3pCqusjp74ndOiyvWtpclrZW1ql5vXU2uEnGGggboBXQW2tZoE0wYwADcADmuXdYXgTBg6JLhGuGack+S3/HH9NK4fXJa0MEN7IOQGWI8VlbR2i+vTa1xE09+ILgYGOse6u7cN95dvJz9Fj3YM4f8AKvSZlTRTLZAiZOYn1V+xWJxaw3y007wDmS1wvGXGRGMlvjwTrzQGuOZHoY+it2K1gHAGDvu4AwROpzI5Eo0O3ldsW3bfQhottfKRecKgIGnWh2C1x09tw/7886VL2aFkCoMRgQYIa6DkRMTg7SRruOCR1IYf2Q4y0njMHd9E/B7rad08tzpDawkYw2lTJOOl0rK2vtq22loZaK16m17XhhZTvXgCB8DRuJzIVYl2QLW4iBIzwwutyz0TrgbBIvBrg4tdkbpHZugiQROZHekN1Sq4SBnMyYnECQNFWc+Mc4OWU4ZLR2paBUqOe1jabXYBjIuiGjL9ozWa/wB1URRaW9okABuBAc8TBjUhdnY73VsiPhbu4DVcNVrO7MEgXQMMMsN3JdHZ2VA1sOjAYRwSpzVrcL3fYQX8h3LEq39fM+hR19T5zwxzUdldWyKn+HuSuqD5VkttlWMweYHskftGpqzjAR2HVq3mHMeRTmlo+4WR/wDov3sB5A/VTUtoH+6Pj+yJlB1aRe3fj5+6cLunt6Ki22H+7/qTm1gc2xyIKrZdVy637KFV6xvH770IGnTi1P3vd4n6qRm0KnzTzAKxRaKkCKRw3ZT5qudpPGdKI5iFyfddfR1VHabxmGnHQj0Kh2ltAGm89UzBrjOhg45LIo25pBJw7nYcyMlBbLXepPwABa4A3pJwwgQqnJLZCy49S1xVY9rw9VTrUp/SD38FdrqrWGGRwO4rqccV8Q4dkZxBxiY3xhktG7G4LOrAYmN+p4q/OM5SJRBUlOqQYGREkYwSNRkpg8T8Lcj+lm+OCqOzbwn1IT2n/T+yDiwa+UbxkMBu3BMq1JJw3j0ChDsjoAfFD6uJ5jywSMPc0YE4hzoAxzazeVXfG5FWIJx+IjxhREppNLJgcYjmZ9yu/ds9wwLDkOGeA5Lz42c1HCm0SXEARnjhhxyXrLKlVoDRXOEDEUycOYzWfJnrTTjw3thVLEAYumc8nfRUqzmNIlpndIC6DadOtUBHWEjQXWjyWHU2E87ieTgVhly5fqN5xT9nUntOcN4ERkoX2SkTjd8VJR2PVa4Ft8RqAR3hXalnqXA0NaM70sBvd0YJzlv7gvF8KTbMwjAzyM+6c2ygap77AbxJYwDDJpbp3JfycDCRwvEeh9lU5f4X2yBgH6SpWtGioPp1Zwc0f5wfVS0rNV+cHvanOWfCbxLsIVb8rV+YeA+qVX9yJ+3Xa9SB9/RNNm4eSstGOPsnFuh9u5crqVH2IaCOICztubPYKNQ3RIYTMfRbZH/Eqntdk2eqMf8Apu03CU8fcLL/ADXl1ZvsqVRvt5wtBzfvkFTe3EcV2uFS1+9VcYZaD/DHgVVqNxU9kxZ3+wRBUtVvoT7pG7u8e6cfSfSEjhhyg+iBDKghvNvooXmR9/e9S18xyIUbmxhokZjrRdEXSTIP9IULraw4EOb3Ke7hiT8Q55DyVVzRjvTJv9BLD1tra4Q5lOXOOIjDsSDxHkvVfy43Nw1ELjPwvsw6qs+M3tbP+Fs/7l3DWxiLvcFyct3k7OGaxRCiOH8oTDZQflPOMPJW6bdSe9PWbRTNAZSOWA9lD+TbqByP7K9dn9I9iqps7ycGtGO5Gzkit+R3hzjOoEeyYLC7GYOhgj3VyvQdHwyY3bpzxI0RQY4YG/wk5cMB6o2NKLrI6YgeP1UT7C4ZDyB9FtNaePfil6o8ueKZObuv/uz/AOv/AOkLpepPzIR5BKtAGJ3GRvx1TRT++SEKtJ2e1v3iq9vE0n8abvNpQhKexfTy52771VWoz4T/ABEIQu1wqlrGP+Y+6ksZ7LhlEHxvfQIQgJaIz+9EA9k8D6oQkFUk+E/fmkveiEJmeGz2uPsqrghCCeo/hzQH5Odarz5NHsuqOWGmCRC5M/8AVdnH/mKFntBIxJmYVzqXOntYcpgoQssfLXLwfToamfvJPbSgyhCvSNlBx3pryhCDSNUYeJwzQhBDrDwQhCWz0//Z" id="451" name="Google Shape;451;p58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9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Renal System:</a:t>
            </a: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59"/>
          <p:cNvSpPr txBox="1"/>
          <p:nvPr>
            <p:ph idx="1" type="body"/>
          </p:nvPr>
        </p:nvSpPr>
        <p:spPr>
          <a:xfrm>
            <a:off x="114300" y="1417638"/>
            <a:ext cx="1183005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-Kidneys increase in  size and weight, 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-Dilatation of ureters (R &gt; L)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-Bladder increases capacity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-GFR increases 50%,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-Plasma flow increases by 75%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-BUN and serum Creatinine decrease by  25%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-Increase reabsorption of sodium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-Total body H2O content increases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DEFINITIONS</a:t>
            </a: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285749" y="1371600"/>
            <a:ext cx="1163002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Pregnancy 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-Nine calendar months or 10 lunar months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-Forty </a:t>
            </a: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   two weeks or 280 days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-Divided into trimesters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-Three intervals of three months each. Known as gestational period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0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Renal System:</a:t>
            </a: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60"/>
          <p:cNvSpPr txBox="1"/>
          <p:nvPr>
            <p:ph idx="1" type="body"/>
          </p:nvPr>
        </p:nvSpPr>
        <p:spPr>
          <a:xfrm>
            <a:off x="0" y="1417638"/>
            <a:ext cx="12017829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-Excrete waste from mother and fetus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-Increase glucose excretion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-Marked increase in renin and angiotensin levels, but markedly reduced vascular sensitivity to their hypertensive effects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-Frequency increases (10-12x/day)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-Pregnant women are at increased risk for bladder rupture during abdominal trauma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1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Gastrointestinal System 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61"/>
          <p:cNvSpPr txBox="1"/>
          <p:nvPr>
            <p:ph idx="1" type="body"/>
          </p:nvPr>
        </p:nvSpPr>
        <p:spPr>
          <a:xfrm>
            <a:off x="0" y="1417637"/>
            <a:ext cx="12191999" cy="5913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Decreased motility, due to influence of progesterone reduced gastric acid secretion</a:t>
            </a:r>
            <a:r>
              <a:rPr b="1" lang="en-US" sz="6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Feel a full stomach even if she has had nothing to eat or drink for several hours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Nausea and vomiting associated with HCG: 50% affected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Changes of taste and smell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Intestines are displaced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Heartburn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Constipation,  hemorrhoids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Acidity of stomach decreases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700">
                <a:latin typeface="Times New Roman"/>
                <a:ea typeface="Times New Roman"/>
                <a:cs typeface="Times New Roman"/>
                <a:sym typeface="Times New Roman"/>
              </a:rPr>
              <a:t>Hypertrophy of gums and gingival bleeding.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2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Integumentary System (Skin)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62"/>
          <p:cNvSpPr txBox="1"/>
          <p:nvPr>
            <p:ph idx="1" type="body"/>
          </p:nvPr>
        </p:nvSpPr>
        <p:spPr>
          <a:xfrm>
            <a:off x="146957" y="1534886"/>
            <a:ext cx="12045043" cy="5323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Nipples and areola areas of breasts are darker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Striae gravidarum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Linea nigra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Chloasma 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Skin: Vascular Changes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Endocrine System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63"/>
          <p:cNvSpPr txBox="1"/>
          <p:nvPr>
            <p:ph idx="1" type="body"/>
          </p:nvPr>
        </p:nvSpPr>
        <p:spPr>
          <a:xfrm>
            <a:off x="114301" y="1152525"/>
            <a:ext cx="12077700" cy="570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a-Placenta produces Estrogen, Progesterone, HCG,  HPL, Relaxin , Prostaglandins  Lead to increased Vascularity ,Hyperplasia, Increased oxygen consumption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b-Pituitary: decreased FSH and LH, Prolactin increases, secretes oxytocin  Results in: lactation, increased pigmentation.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c-Pancreas: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Early pregnancy  there is a decrease in insulin production r/t increased fetal demands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After 1st trimester:  increase in insulin production r/t insulin antagonist properties of estrogen, progesterone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4"/>
          <p:cNvSpPr txBox="1"/>
          <p:nvPr>
            <p:ph type="title"/>
          </p:nvPr>
        </p:nvSpPr>
        <p:spPr>
          <a:xfrm>
            <a:off x="1524000" y="0"/>
            <a:ext cx="8991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Changes In Weight</a:t>
            </a: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64"/>
          <p:cNvSpPr txBox="1"/>
          <p:nvPr>
            <p:ph idx="1" type="body"/>
          </p:nvPr>
        </p:nvSpPr>
        <p:spPr>
          <a:xfrm>
            <a:off x="133350" y="1600200"/>
            <a:ext cx="1205865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Recommended weight gain during pregnancy: 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Ranges from 25 to 30 pounds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Pattern of weight gain is important</a:t>
            </a:r>
            <a:endParaRPr/>
          </a:p>
          <a:p>
            <a:pPr indent="-304800" lvl="2" marL="11430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aseline="30000" lang="en-US" sz="4800"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– 3</a:t>
            </a:r>
            <a:r>
              <a:rPr baseline="30000" lang="en-US" sz="4800"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month = 3 - 4 pounds total</a:t>
            </a:r>
            <a:endParaRPr/>
          </a:p>
          <a:p>
            <a:pPr indent="-304800" lvl="2" marL="114300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aseline="30000" lang="en-US" sz="4800"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– 9</a:t>
            </a:r>
            <a:r>
              <a:rPr baseline="30000" lang="en-US" sz="4800"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month = 1 pound per week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5"/>
          <p:cNvSpPr txBox="1"/>
          <p:nvPr>
            <p:ph type="title"/>
          </p:nvPr>
        </p:nvSpPr>
        <p:spPr>
          <a:xfrm>
            <a:off x="447675" y="0"/>
            <a:ext cx="106299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Local- Reproductive Tract: UTERUS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65"/>
          <p:cNvSpPr txBox="1"/>
          <p:nvPr>
            <p:ph idx="1" type="body"/>
          </p:nvPr>
        </p:nvSpPr>
        <p:spPr>
          <a:xfrm>
            <a:off x="-1" y="1417638"/>
            <a:ext cx="12066815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-Pre-pregnancy small semisolid pear shaped (pyriform) 50-70 g; 6-8 cm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-Weight increases from 50Gm to 1000Gm, enlargement primarily a result of  hypertrophy of pre-existing myometrial cells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-Development of new fibro-elastic tissue between bands of muscles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-Cells increase as result of estrogen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-Blood flow 15-20ml/min pre-pregnancy, at term 500-700ml/min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-By end of pregnancy 1/6 total maternal blood volume is circulating through uterus that’s why bleeding- serious problem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6"/>
          <p:cNvSpPr txBox="1"/>
          <p:nvPr>
            <p:ph type="title"/>
          </p:nvPr>
        </p:nvSpPr>
        <p:spPr>
          <a:xfrm>
            <a:off x="266700" y="0"/>
            <a:ext cx="116586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Local- Reproductive Tract: CERVIX</a:t>
            </a:r>
            <a:b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66"/>
          <p:cNvSpPr txBox="1"/>
          <p:nvPr>
            <p:ph idx="1" type="body"/>
          </p:nvPr>
        </p:nvSpPr>
        <p:spPr>
          <a:xfrm>
            <a:off x="0" y="1333500"/>
            <a:ext cx="12050486" cy="55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-1 month after conception- experience softening and cyanosis result from increased vascularity ,increased discoloration and edema of entire cervix.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-Hyperplasia and hypertrophy of the cervical glands mucosa of cervix undergoes marked changes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-Endo-cervical cells secrete thick, tenacious mucus which accumulates and forms the </a:t>
            </a: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mucus plug  that </a:t>
            </a:r>
            <a:r>
              <a:rPr b="1"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Seals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the cervical canal to prevent infection . </a:t>
            </a:r>
            <a:r>
              <a:rPr b="1"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Expelled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at start of labor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-Increased mucus leads to increased discharge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7"/>
          <p:cNvSpPr txBox="1"/>
          <p:nvPr>
            <p:ph type="title"/>
          </p:nvPr>
        </p:nvSpPr>
        <p:spPr>
          <a:xfrm>
            <a:off x="179614" y="0"/>
            <a:ext cx="11756572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Local- Reproductive Tract: OVARIES</a:t>
            </a: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67"/>
          <p:cNvSpPr txBox="1"/>
          <p:nvPr>
            <p:ph idx="1" type="body"/>
          </p:nvPr>
        </p:nvSpPr>
        <p:spPr>
          <a:xfrm>
            <a:off x="0" y="1562101"/>
            <a:ext cx="12050486" cy="529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8194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Cease ovum production related to active feedback mechanism of estrogen and progesterone produced by the corpus luteum and the placenta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Functions maximally during the first 6 to 7 weeks of pregnancy 4 to 5 weeks post ovulation </a:t>
            </a:r>
            <a:endParaRPr/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Image result for Ovaries&quot;" id="506" name="Google Shape;506;p67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8"/>
          <p:cNvSpPr txBox="1"/>
          <p:nvPr>
            <p:ph type="title"/>
          </p:nvPr>
        </p:nvSpPr>
        <p:spPr>
          <a:xfrm>
            <a:off x="0" y="0"/>
            <a:ext cx="12066813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Local- Reproductive Tract:</a:t>
            </a: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Fallopian Tubes</a:t>
            </a: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Google Shape;512;p68"/>
          <p:cNvSpPr txBox="1"/>
          <p:nvPr>
            <p:ph idx="1" type="body"/>
          </p:nvPr>
        </p:nvSpPr>
        <p:spPr>
          <a:xfrm>
            <a:off x="1" y="1676400"/>
            <a:ext cx="12192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Musculature of the fallopian tubes undergoes little hypertrophy 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epithelium of the tubal mucosa becomes flattened 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9"/>
          <p:cNvSpPr txBox="1"/>
          <p:nvPr>
            <p:ph type="title"/>
          </p:nvPr>
        </p:nvSpPr>
        <p:spPr>
          <a:xfrm>
            <a:off x="176981" y="0"/>
            <a:ext cx="12015019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Local- Reproductive Tract: </a:t>
            </a:r>
            <a:br>
              <a:rPr b="1"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Vagina and Perineum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Google Shape;518;p69"/>
          <p:cNvSpPr txBox="1"/>
          <p:nvPr>
            <p:ph idx="1" type="body"/>
          </p:nvPr>
        </p:nvSpPr>
        <p:spPr>
          <a:xfrm>
            <a:off x="176981" y="1524000"/>
            <a:ext cx="11857703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Increased vascularity and hyperemia احتقانdevelop in skin and muscles of perineum and vulva </a:t>
            </a:r>
            <a:endParaRPr/>
          </a:p>
          <a:p>
            <a:pPr indent="-2540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Papillae of vaginal epithelium undergo hypertrophy to create a fine, hobnailed مسمر النعلappearance. </a:t>
            </a:r>
            <a:endParaRPr/>
          </a:p>
          <a:p>
            <a:pPr indent="-2540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Estrogen  secretions are acidic&gt; increased growth of candida, ph is acidic 3.5 to 6. </a:t>
            </a:r>
            <a:endParaRPr/>
          </a:p>
          <a:p>
            <a:pPr indent="-2540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▪"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At term vaginal walls are relaxed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647700" y="0"/>
            <a:ext cx="11404392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Parity Four Letter Description (T P A L)</a:t>
            </a: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1" y="1553029"/>
            <a:ext cx="12192000" cy="5304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number of 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infants delivered  (&gt; 37 weeks)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number of 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premature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infants delivered (20 to 37 weeks)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number of 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abortions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(&lt; 20 weeks)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: number of </a:t>
            </a:r>
            <a: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living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children</a:t>
            </a:r>
            <a:endParaRPr/>
          </a:p>
          <a:p>
            <a:pPr indent="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0"/>
          <p:cNvSpPr txBox="1"/>
          <p:nvPr>
            <p:ph type="title"/>
          </p:nvPr>
        </p:nvSpPr>
        <p:spPr>
          <a:xfrm>
            <a:off x="180975" y="0"/>
            <a:ext cx="11689896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Local- Reproductive Tract: BREASTS</a:t>
            </a: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p70"/>
          <p:cNvSpPr txBox="1"/>
          <p:nvPr>
            <p:ph idx="1" type="body"/>
          </p:nvPr>
        </p:nvSpPr>
        <p:spPr>
          <a:xfrm>
            <a:off x="180974" y="1539551"/>
            <a:ext cx="12011026" cy="5318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8194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Increase in size and nodularity 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Preparing for lactation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2nd month superficial veins are prominent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More Pigmentation of areola 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Sebacious glands enlarge (Montgomery tubercles)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16th week colostrum begin .</a:t>
            </a:r>
            <a:endParaRPr/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1"/>
          <p:cNvSpPr txBox="1"/>
          <p:nvPr>
            <p:ph type="title"/>
          </p:nvPr>
        </p:nvSpPr>
        <p:spPr>
          <a:xfrm>
            <a:off x="-1" y="0"/>
            <a:ext cx="12192001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b="1" lang="en-US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PSYCHOLOGICAL CHANGES OF PREGNANCY </a:t>
            </a:r>
            <a:endParaRPr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p71"/>
          <p:cNvSpPr txBox="1"/>
          <p:nvPr>
            <p:ph idx="1" type="body"/>
          </p:nvPr>
        </p:nvSpPr>
        <p:spPr>
          <a:xfrm>
            <a:off x="1" y="1417638"/>
            <a:ext cx="12034156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Noto Sans Symbols"/>
              <a:buNone/>
            </a:pPr>
            <a:r>
              <a:rPr b="1" lang="en-US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Attitudes depends on:</a:t>
            </a:r>
            <a:endParaRPr sz="4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a. Environment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b. Social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c. Cultural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d. Family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e. Individual. </a:t>
            </a:r>
            <a:endParaRPr/>
          </a:p>
          <a:p>
            <a:pPr indent="-228600" lvl="0" marL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f. Health care provider attitude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2"/>
          <p:cNvSpPr txBox="1"/>
          <p:nvPr>
            <p:ph type="title"/>
          </p:nvPr>
        </p:nvSpPr>
        <p:spPr>
          <a:xfrm>
            <a:off x="276225" y="0"/>
            <a:ext cx="113919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PSYCHOLOGICAL CHANGES OF PREGNANCY </a:t>
            </a: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72"/>
          <p:cNvSpPr txBox="1"/>
          <p:nvPr>
            <p:ph idx="1" type="body"/>
          </p:nvPr>
        </p:nvSpPr>
        <p:spPr>
          <a:xfrm>
            <a:off x="104774" y="1600200"/>
            <a:ext cx="1195970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Trimester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Acceptance of pregnancy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50% are surprises pleased, disturbed, disappointed, frightened.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Concerns center on self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Husband  response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3"/>
          <p:cNvSpPr txBox="1"/>
          <p:nvPr>
            <p:ph type="title"/>
          </p:nvPr>
        </p:nvSpPr>
        <p:spPr>
          <a:xfrm>
            <a:off x="0" y="0"/>
            <a:ext cx="11707586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PSYCHOLOGICAL CHANGES OF PREGNANCY </a:t>
            </a: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Google Shape;542;p73"/>
          <p:cNvSpPr txBox="1"/>
          <p:nvPr>
            <p:ph idx="1" type="body"/>
          </p:nvPr>
        </p:nvSpPr>
        <p:spPr>
          <a:xfrm>
            <a:off x="133350" y="1417638"/>
            <a:ext cx="1205865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US" sz="5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Second  trimester: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Acceptance of Baby : </a:t>
            </a:r>
            <a:r>
              <a:rPr lang="en-US" sz="5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Indications are</a:t>
            </a:r>
            <a:r>
              <a:rPr lang="en-US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Preparations for new </a:t>
            </a: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arrival and Start to make plans</a:t>
            </a:r>
            <a:endParaRPr sz="5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Resolve old fears / conflicts.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Educate: regarding pregnancy and childbirth.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5100">
                <a:latin typeface="Times New Roman"/>
                <a:ea typeface="Times New Roman"/>
                <a:cs typeface="Times New Roman"/>
                <a:sym typeface="Times New Roman"/>
              </a:rPr>
              <a:t>2.  Evaluate relationships: </a:t>
            </a: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Nurse should be good listener and facilitate expressions of feelings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b="1" lang="en-US" sz="5100">
                <a:latin typeface="Times New Roman"/>
                <a:ea typeface="Times New Roman"/>
                <a:cs typeface="Times New Roman"/>
                <a:sym typeface="Times New Roman"/>
              </a:rPr>
              <a:t>3. Fantasize.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4"/>
          <p:cNvSpPr txBox="1"/>
          <p:nvPr>
            <p:ph type="title"/>
          </p:nvPr>
        </p:nvSpPr>
        <p:spPr>
          <a:xfrm>
            <a:off x="0" y="0"/>
            <a:ext cx="12066814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PSYCHOLOGICAL CHANGES OF PREGNANCY </a:t>
            </a: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74"/>
          <p:cNvSpPr txBox="1"/>
          <p:nvPr>
            <p:ph idx="1" type="body"/>
          </p:nvPr>
        </p:nvSpPr>
        <p:spPr>
          <a:xfrm>
            <a:off x="0" y="1417638"/>
            <a:ext cx="12191999" cy="559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None/>
            </a:pPr>
            <a:r>
              <a:rPr b="1" lang="en-US" sz="5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Third Trimester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1-Preparing for Parenthood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2-Nesting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Mimicry and role-playing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association with other pregnant women or new mothers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spend time with own mother.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Identifies parenting role she wants to mimic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800">
                <a:latin typeface="Times New Roman"/>
                <a:ea typeface="Times New Roman"/>
                <a:cs typeface="Times New Roman"/>
                <a:sym typeface="Times New Roman"/>
              </a:rPr>
              <a:t>4-Fantasy: How will it be to be a mother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800">
                <a:latin typeface="Times New Roman"/>
                <a:ea typeface="Times New Roman"/>
                <a:cs typeface="Times New Roman"/>
                <a:sym typeface="Times New Roman"/>
              </a:rPr>
              <a:t>5-Grief work giving up her current lifestyle as life will never again be the same.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5"/>
          <p:cNvSpPr txBox="1"/>
          <p:nvPr>
            <p:ph type="title"/>
          </p:nvPr>
        </p:nvSpPr>
        <p:spPr>
          <a:xfrm>
            <a:off x="270589" y="0"/>
            <a:ext cx="10522597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Emotional Responses</a:t>
            </a: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75"/>
          <p:cNvSpPr txBox="1"/>
          <p:nvPr>
            <p:ph idx="1" type="body"/>
          </p:nvPr>
        </p:nvSpPr>
        <p:spPr>
          <a:xfrm>
            <a:off x="0" y="1240971"/>
            <a:ext cx="12191999" cy="561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Initial reaction </a:t>
            </a: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Gamut of emotions Need time to adjust</a:t>
            </a:r>
            <a:endParaRPr/>
          </a:p>
          <a:p>
            <a:pPr indent="-514350" lvl="0" marL="5143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Ambivalence( pleased and not pleased at same time)</a:t>
            </a:r>
            <a:endParaRPr/>
          </a:p>
          <a:p>
            <a:pPr indent="-514350" lvl="0" marL="5143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Grief</a:t>
            </a:r>
            <a:endParaRPr/>
          </a:p>
          <a:p>
            <a:pPr indent="-514350" lvl="0" marL="5143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Narcissistic response is an early reaction.</a:t>
            </a:r>
            <a:endParaRPr/>
          </a:p>
          <a:p>
            <a:pPr indent="-514350" lvl="0" marL="5143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Introversion vs. Extroversion  glowing behavior is common</a:t>
            </a:r>
            <a:endParaRPr/>
          </a:p>
          <a:p>
            <a:pPr indent="-514350" lvl="0" marL="5143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Body image and boundary</a:t>
            </a:r>
            <a:endParaRPr/>
          </a:p>
          <a:p>
            <a:pPr indent="-514350" lvl="0" marL="5143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Stress</a:t>
            </a:r>
            <a:endParaRPr/>
          </a:p>
          <a:p>
            <a:pPr indent="-514350" lvl="0" marL="5143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Has difficulty staying focused.</a:t>
            </a:r>
            <a:endParaRPr/>
          </a:p>
          <a:p>
            <a:pPr indent="-514350" lvl="0" marL="51435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Emotional mood swings are frequent</a:t>
            </a:r>
            <a:endParaRPr/>
          </a:p>
          <a:p>
            <a:pPr indent="-381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6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Father’s Reaction to Pregnancy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0" name="Google Shape;560;p76"/>
          <p:cNvSpPr txBox="1"/>
          <p:nvPr>
            <p:ph idx="1" type="body"/>
          </p:nvPr>
        </p:nvSpPr>
        <p:spPr>
          <a:xfrm>
            <a:off x="1" y="1417638"/>
            <a:ext cx="12192000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0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Fathers are becoming more involved in childbearing process from pre-natal care to participating in the labor and birth process.</a:t>
            </a:r>
            <a:endParaRPr/>
          </a:p>
          <a:p>
            <a:pPr indent="-914400" lvl="0" marL="9144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u="sng">
                <a:latin typeface="Times New Roman"/>
                <a:ea typeface="Times New Roman"/>
                <a:cs typeface="Times New Roman"/>
                <a:sym typeface="Times New Roman"/>
              </a:rPr>
              <a:t>Acceptance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is also his major developmental task to be achieved.</a:t>
            </a:r>
            <a:endParaRPr/>
          </a:p>
          <a:p>
            <a:pPr indent="-914400" lvl="0" marL="9144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Needs to accept the reality of the child. </a:t>
            </a:r>
            <a:endParaRPr/>
          </a:p>
          <a:p>
            <a:pPr indent="-914400" lvl="0" marL="9144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Need </a:t>
            </a:r>
            <a:r>
              <a:rPr lang="en-US" sz="3200" u="sng">
                <a:latin typeface="Times New Roman"/>
                <a:ea typeface="Times New Roman"/>
                <a:cs typeface="Times New Roman"/>
                <a:sym typeface="Times New Roman"/>
              </a:rPr>
              <a:t>preparation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for the changes that will take place for his wife.</a:t>
            </a:r>
            <a:endParaRPr/>
          </a:p>
          <a:p>
            <a:pPr indent="-914400" lvl="0" marL="9144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u="sng">
                <a:latin typeface="Times New Roman"/>
                <a:ea typeface="Times New Roman"/>
                <a:cs typeface="Times New Roman"/>
                <a:sym typeface="Times New Roman"/>
              </a:rPr>
              <a:t>Mood swings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are common and emotions are unpredictable.</a:t>
            </a:r>
            <a:endParaRPr/>
          </a:p>
          <a:p>
            <a:pPr indent="-914400" lvl="0" marL="9144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Narcissistic or self-centered response of mother may be </a:t>
            </a:r>
            <a:r>
              <a:rPr lang="en-US" sz="3200" u="sng">
                <a:latin typeface="Times New Roman"/>
                <a:ea typeface="Times New Roman"/>
                <a:cs typeface="Times New Roman"/>
                <a:sym typeface="Times New Roman"/>
              </a:rPr>
              <a:t>misunderstood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7"/>
          <p:cNvSpPr txBox="1"/>
          <p:nvPr>
            <p:ph type="title"/>
          </p:nvPr>
        </p:nvSpPr>
        <p:spPr>
          <a:xfrm>
            <a:off x="457200" y="0"/>
            <a:ext cx="11381014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b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Father’s Reaction to Pregnancy</a:t>
            </a:r>
            <a:br>
              <a:rPr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77"/>
          <p:cNvSpPr txBox="1"/>
          <p:nvPr>
            <p:ph idx="1" type="body"/>
          </p:nvPr>
        </p:nvSpPr>
        <p:spPr>
          <a:xfrm>
            <a:off x="123825" y="1417638"/>
            <a:ext cx="12068175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914400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7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May feel “</a:t>
            </a: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left out”.</a:t>
            </a:r>
            <a:endParaRPr/>
          </a:p>
          <a:p>
            <a:pPr indent="-914400" lvl="0" marL="9144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7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May have feelings of </a:t>
            </a: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jealousy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914400" lvl="0" marL="9144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7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His childhood background will also influence his preparation.</a:t>
            </a:r>
            <a:endParaRPr/>
          </a:p>
          <a:p>
            <a:pPr indent="-914400" lvl="0" marL="9144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7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Needs to also identify a role-model or parenting style he wants to mimic.</a:t>
            </a:r>
            <a:endParaRPr/>
          </a:p>
          <a:p>
            <a:pPr indent="-914400" lvl="0" marL="9144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7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Preparation also includes fantasy and grief work.</a:t>
            </a:r>
            <a:endParaRPr/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8"/>
          <p:cNvSpPr txBox="1"/>
          <p:nvPr>
            <p:ph type="title"/>
          </p:nvPr>
        </p:nvSpPr>
        <p:spPr>
          <a:xfrm>
            <a:off x="511629" y="2344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imes New Roman"/>
              <a:buNone/>
            </a:pPr>
            <a:r>
              <a:rPr b="1"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Concerns of Fathers</a:t>
            </a:r>
            <a:br>
              <a:rPr lang="en-US" sz="6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66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78"/>
          <p:cNvSpPr txBox="1"/>
          <p:nvPr>
            <p:ph idx="1" type="body"/>
          </p:nvPr>
        </p:nvSpPr>
        <p:spPr>
          <a:xfrm>
            <a:off x="180975" y="1676400"/>
            <a:ext cx="11820525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Most are still primarily concerned with the </a:t>
            </a:r>
            <a:r>
              <a:rPr lang="en-US" sz="4800" u="sng">
                <a:latin typeface="Times New Roman"/>
                <a:ea typeface="Times New Roman"/>
                <a:cs typeface="Times New Roman"/>
                <a:sym typeface="Times New Roman"/>
              </a:rPr>
              <a:t>financial obligations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3048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Protective and supportive role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9"/>
          <p:cNvSpPr txBox="1"/>
          <p:nvPr>
            <p:ph type="title"/>
          </p:nvPr>
        </p:nvSpPr>
        <p:spPr>
          <a:xfrm>
            <a:off x="-1" y="0"/>
            <a:ext cx="12377057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 Pregnancy on Other Children</a:t>
            </a:r>
            <a:br>
              <a:rPr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79"/>
          <p:cNvSpPr txBox="1"/>
          <p:nvPr>
            <p:ph idx="1" type="body"/>
          </p:nvPr>
        </p:nvSpPr>
        <p:spPr>
          <a:xfrm>
            <a:off x="0" y="1600200"/>
            <a:ext cx="1219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-Children will need some warning.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-Mood swings of Mom  unpredictable response to behavior.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-Mom ‘sick’. Visits to the doctor.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-How soon to tell children depends on their ages and personality of the child.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-The parents reactions and acceptance of the new baby also will influence the children.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447675" y="0"/>
            <a:ext cx="1095984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Parity Four Letter Description (T P A L)</a:t>
            </a: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8"/>
          <p:cNvSpPr txBox="1"/>
          <p:nvPr>
            <p:ph idx="1" type="body"/>
          </p:nvPr>
        </p:nvSpPr>
        <p:spPr>
          <a:xfrm>
            <a:off x="0" y="1640114"/>
            <a:ext cx="12192000" cy="521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❏ T1 (First Trimester).                0 to 12 weeks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❏ T2 (Second Trimester):          12 to 28 weeks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❏ T3 (Third Trimester):            28 to 40 weeks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❏ Normal pregnancy term:       37 to 42 weeks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0"/>
          <p:cNvSpPr txBox="1"/>
          <p:nvPr>
            <p:ph type="title"/>
          </p:nvPr>
        </p:nvSpPr>
        <p:spPr>
          <a:xfrm>
            <a:off x="0" y="0"/>
            <a:ext cx="11858624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Preparing Children for a New Sibling</a:t>
            </a:r>
            <a:br>
              <a:rPr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Google Shape;584;p80"/>
          <p:cNvSpPr txBox="1"/>
          <p:nvPr>
            <p:ph idx="1" type="body"/>
          </p:nvPr>
        </p:nvSpPr>
        <p:spPr>
          <a:xfrm>
            <a:off x="0" y="1273628"/>
            <a:ext cx="12192000" cy="5421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12800" u="sng">
                <a:latin typeface="Times New Roman"/>
                <a:ea typeface="Times New Roman"/>
                <a:cs typeface="Times New Roman"/>
                <a:sym typeface="Times New Roman"/>
              </a:rPr>
              <a:t>Preparation by Ages</a:t>
            </a:r>
            <a:endParaRPr sz="1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12800">
                <a:latin typeface="Times New Roman"/>
                <a:ea typeface="Times New Roman"/>
                <a:cs typeface="Times New Roman"/>
                <a:sym typeface="Times New Roman"/>
              </a:rPr>
              <a:t>School-age children should be told when parents know for sure.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12800">
                <a:latin typeface="Times New Roman"/>
                <a:ea typeface="Times New Roman"/>
                <a:cs typeface="Times New Roman"/>
                <a:sym typeface="Times New Roman"/>
              </a:rPr>
              <a:t>Pre-School children should be told when preparation for baby begins.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12800">
                <a:latin typeface="Times New Roman"/>
                <a:ea typeface="Times New Roman"/>
                <a:cs typeface="Times New Roman"/>
                <a:sym typeface="Times New Roman"/>
              </a:rPr>
              <a:t>Toddlers are often most affected and must give up role of “baby of family”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12800" u="sng">
                <a:latin typeface="Times New Roman"/>
                <a:ea typeface="Times New Roman"/>
                <a:cs typeface="Times New Roman"/>
                <a:sym typeface="Times New Roman"/>
              </a:rPr>
              <a:t>Answering their questions: </a:t>
            </a:r>
            <a:endParaRPr sz="1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12800">
                <a:latin typeface="Times New Roman"/>
                <a:ea typeface="Times New Roman"/>
                <a:cs typeface="Times New Roman"/>
                <a:sym typeface="Times New Roman"/>
              </a:rPr>
              <a:t>-Answer questions honestly and simply depending on age and understanding.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12800">
                <a:latin typeface="Times New Roman"/>
                <a:ea typeface="Times New Roman"/>
                <a:cs typeface="Times New Roman"/>
                <a:sym typeface="Times New Roman"/>
              </a:rPr>
              <a:t>-Answer only what he is asking.</a:t>
            </a:r>
            <a:endParaRPr sz="7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1"/>
          <p:cNvSpPr txBox="1"/>
          <p:nvPr>
            <p:ph type="title"/>
          </p:nvPr>
        </p:nvSpPr>
        <p:spPr>
          <a:xfrm>
            <a:off x="1524000" y="0"/>
            <a:ext cx="92964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</a:t>
            </a: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0" name="Google Shape;590;p81"/>
          <p:cNvSpPr txBox="1"/>
          <p:nvPr>
            <p:ph idx="1" type="body"/>
          </p:nvPr>
        </p:nvSpPr>
        <p:spPr>
          <a:xfrm>
            <a:off x="0" y="1600200"/>
            <a:ext cx="1208314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-They  are common, but they are not experienced by all pregnant women 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-Good nutrition is important for a comfortable and healthy pregnancy.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1-Edema of the lower extremities and varicosities of vulva and rectum. It is a normal physiologic change during pregnancy.</a:t>
            </a:r>
            <a:endParaRPr/>
          </a:p>
          <a:p>
            <a:pPr indent="-228631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Edema of the upper extremity needs </a:t>
            </a:r>
            <a:r>
              <a:rPr lang="en-US" sz="5100" u="sng">
                <a:latin typeface="Times New Roman"/>
                <a:ea typeface="Times New Roman"/>
                <a:cs typeface="Times New Roman"/>
                <a:sym typeface="Times New Roman"/>
              </a:rPr>
              <a:t>medical evaluation.</a:t>
            </a:r>
            <a:br>
              <a:rPr b="1" lang="en-US" sz="5100" u="sn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1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Edema :</a:t>
            </a:r>
            <a:endParaRPr sz="5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-Elevate legs above hip level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-Wear elastic stockings.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rPr lang="en-US" sz="5100">
                <a:latin typeface="Times New Roman"/>
                <a:ea typeface="Times New Roman"/>
                <a:cs typeface="Times New Roman"/>
                <a:sym typeface="Times New Roman"/>
              </a:rPr>
              <a:t>-Elastic bandage application. </a:t>
            </a:r>
            <a:endParaRPr/>
          </a:p>
          <a:p>
            <a:pPr indent="-2286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2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imes New Roman"/>
              <a:buNone/>
            </a:pP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</a:t>
            </a:r>
            <a:br>
              <a:rPr b="1" lang="en-US" sz="5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54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6" name="Google Shape;596;p82"/>
          <p:cNvSpPr txBox="1"/>
          <p:nvPr>
            <p:ph idx="1" type="body"/>
          </p:nvPr>
        </p:nvSpPr>
        <p:spPr>
          <a:xfrm>
            <a:off x="76200" y="1600200"/>
            <a:ext cx="11990614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oto Sans Symbols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2-Morning Sickness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50% of pregnant women experiences nausea and vomiting during the early stage of pregnancy.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It is most apparent early in morning</a:t>
            </a:r>
            <a:endParaRPr/>
          </a:p>
          <a:p>
            <a:pPr indent="-28194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Start at same time levels of HCG and progesterone are elevated</a:t>
            </a:r>
            <a:endParaRPr/>
          </a:p>
          <a:p>
            <a:pPr indent="0" lvl="0" marL="228600" rtl="0" algn="just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3"/>
          <p:cNvSpPr txBox="1"/>
          <p:nvPr>
            <p:ph type="title"/>
          </p:nvPr>
        </p:nvSpPr>
        <p:spPr>
          <a:xfrm>
            <a:off x="1524000" y="0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imes New Roman"/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2-Morning Sickness Results from </a:t>
            </a:r>
            <a:endParaRPr/>
          </a:p>
        </p:txBody>
      </p:sp>
      <p:sp>
        <p:nvSpPr>
          <p:cNvPr id="602" name="Google Shape;602;p83"/>
          <p:cNvSpPr txBox="1"/>
          <p:nvPr>
            <p:ph idx="1" type="body"/>
          </p:nvPr>
        </p:nvSpPr>
        <p:spPr>
          <a:xfrm>
            <a:off x="179614" y="1417638"/>
            <a:ext cx="11631386" cy="544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-Systemic reaction to high estrogen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-A drop in glucose level (it used by fetus).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-High progesterone level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-Lack of Vitamin B6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-Diminished gastric motility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-Sensitivity to high levels of HCG</a:t>
            </a:r>
            <a:endParaRPr/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rtl="0" algn="just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4"/>
          <p:cNvSpPr txBox="1"/>
          <p:nvPr>
            <p:ph type="title"/>
          </p:nvPr>
        </p:nvSpPr>
        <p:spPr>
          <a:xfrm>
            <a:off x="0" y="0"/>
            <a:ext cx="1182188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b="1" lang="en-US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2-Morning Sickness: Nausea Managements </a:t>
            </a:r>
            <a:endParaRPr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608" name="Google Shape;608;p84"/>
          <p:cNvGraphicFramePr/>
          <p:nvPr/>
        </p:nvGraphicFramePr>
        <p:xfrm>
          <a:off x="146958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{A608F216-44A5-4FED-8650-649C38683EF9}</a:tableStyleId>
              </a:tblPr>
              <a:tblGrid>
                <a:gridCol w="281050"/>
                <a:gridCol w="11764000"/>
              </a:tblGrid>
              <a:tr h="510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2950" marL="62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571500" lvl="0" marL="5715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Arial"/>
                        <a:buChar char="•"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Eat six small meals per day rather than three. </a:t>
                      </a:r>
                      <a:endParaRPr/>
                    </a:p>
                    <a:p>
                      <a:pPr indent="-571500" lvl="0" marL="5715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Arial"/>
                        <a:buChar char="•"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Eat a piece of dry toast or some crackers before getting out of bed. </a:t>
                      </a:r>
                      <a:endParaRPr/>
                    </a:p>
                    <a:p>
                      <a:pPr indent="-571500" lvl="0" marL="5715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Arial"/>
                        <a:buChar char="•"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Avoid foods or situations that worsen the nausea</a:t>
                      </a:r>
                      <a:r>
                        <a:rPr lang="en-US" sz="4400" u="none" cap="none" strike="noStrike">
                          <a:solidFill>
                            <a:schemeClr val="lt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</a:t>
                      </a:r>
                      <a:endParaRPr sz="4400" u="none" cap="none" strike="noStrike">
                        <a:solidFill>
                          <a:schemeClr val="l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2950" marL="629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5"/>
          <p:cNvSpPr txBox="1"/>
          <p:nvPr>
            <p:ph type="title"/>
          </p:nvPr>
        </p:nvSpPr>
        <p:spPr>
          <a:xfrm>
            <a:off x="130629" y="0"/>
            <a:ext cx="1174704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Discomforts: Backache</a:t>
            </a:r>
            <a:br>
              <a:rPr b="1" lang="en-US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67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85"/>
          <p:cNvSpPr/>
          <p:nvPr/>
        </p:nvSpPr>
        <p:spPr>
          <a:xfrm>
            <a:off x="130629" y="1517432"/>
            <a:ext cx="1206137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local heat. 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long periods of standing. </a:t>
            </a:r>
            <a:endParaRPr/>
          </a:p>
          <a:p>
            <a:pPr indent="-685800" lvl="0" marL="6858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Stoop to pick up objects. 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Wear low-heeled shoes.</a:t>
            </a:r>
            <a:endParaRPr/>
          </a:p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Lordosis is common with change in the center of gravity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6"/>
          <p:cNvSpPr txBox="1"/>
          <p:nvPr>
            <p:ph type="title"/>
          </p:nvPr>
        </p:nvSpPr>
        <p:spPr>
          <a:xfrm>
            <a:off x="457199" y="0"/>
            <a:ext cx="11430001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Discomforts:</a:t>
            </a: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86"/>
          <p:cNvSpPr/>
          <p:nvPr/>
        </p:nvSpPr>
        <p:spPr>
          <a:xfrm>
            <a:off x="0" y="1632858"/>
            <a:ext cx="12066813" cy="5666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Constipation</a:t>
            </a:r>
            <a:endParaRPr/>
          </a:p>
          <a:p>
            <a:pPr indent="-571500" lvl="0" marL="5715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fiber in the diet. </a:t>
            </a:r>
            <a:endParaRPr/>
          </a:p>
          <a:p>
            <a:pPr indent="-571500" lvl="0" marL="5715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Drink additional fluids. </a:t>
            </a:r>
            <a:endParaRPr/>
          </a:p>
          <a:p>
            <a:pPr indent="-571500" lvl="0" marL="5715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▪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 regular time for bowel movements.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b="1" lang="en-US" sz="36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Difficulty Sleeping</a:t>
            </a:r>
            <a:endParaRPr/>
          </a:p>
          <a:p>
            <a:pPr indent="-685800" lvl="0" marL="685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Drink a warm, caffeine-free drink before bed and practice relaxation techniques.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5715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t/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87"/>
          <p:cNvSpPr txBox="1"/>
          <p:nvPr>
            <p:ph type="title"/>
          </p:nvPr>
        </p:nvSpPr>
        <p:spPr>
          <a:xfrm>
            <a:off x="457199" y="0"/>
            <a:ext cx="11430001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Discomforts:</a:t>
            </a: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6" name="Google Shape;626;p87"/>
          <p:cNvSpPr/>
          <p:nvPr/>
        </p:nvSpPr>
        <p:spPr>
          <a:xfrm>
            <a:off x="0" y="1632858"/>
            <a:ext cx="12192000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Fatigue: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-Schedule a rest period daily.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-Have a regular bedtime routine.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-Use extra pillows for comfort.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Faintness: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slowly, Lie on the left side when at rest.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crowds, Remain in a cool environment. 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8"/>
          <p:cNvSpPr txBox="1"/>
          <p:nvPr>
            <p:ph type="title"/>
          </p:nvPr>
        </p:nvSpPr>
        <p:spPr>
          <a:xfrm>
            <a:off x="457199" y="0"/>
            <a:ext cx="11430001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Discomforts:</a:t>
            </a:r>
            <a:endParaRPr sz="6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88"/>
          <p:cNvSpPr/>
          <p:nvPr/>
        </p:nvSpPr>
        <p:spPr>
          <a:xfrm>
            <a:off x="0" y="1632858"/>
            <a:ext cx="12192000" cy="5975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Headache:</a:t>
            </a:r>
            <a:endParaRPr/>
          </a:p>
          <a:p>
            <a:pPr indent="-571500" lvl="0" marL="5715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eye strain, visit ophthalmologist </a:t>
            </a:r>
            <a:endParaRPr/>
          </a:p>
          <a:p>
            <a:pPr indent="-571500" lvl="0" marL="5715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 with a cool cloth on forehead. </a:t>
            </a:r>
            <a:endParaRPr/>
          </a:p>
          <a:p>
            <a:pPr indent="-571500" lvl="0" marL="5715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✔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 frequent or persistent headaches to primary care provider.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Heartburn</a:t>
            </a:r>
            <a:endParaRPr/>
          </a:p>
          <a:p>
            <a:pPr indent="-571500" lvl="0" marL="5715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small, frequent meals </a:t>
            </a:r>
            <a:endParaRPr/>
          </a:p>
          <a:p>
            <a:pPr indent="-571500" lvl="0" marL="5715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overeating, as well as spicy, fatty, and fried foods.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9"/>
          <p:cNvSpPr txBox="1"/>
          <p:nvPr>
            <p:ph type="title"/>
          </p:nvPr>
        </p:nvSpPr>
        <p:spPr>
          <a:xfrm>
            <a:off x="-1" y="1"/>
            <a:ext cx="11985171" cy="169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Discomforts:</a:t>
            </a:r>
            <a:endParaRPr sz="6000"/>
          </a:p>
        </p:txBody>
      </p:sp>
      <p:graphicFrame>
        <p:nvGraphicFramePr>
          <p:cNvPr id="638" name="Google Shape;638;p89"/>
          <p:cNvGraphicFramePr/>
          <p:nvPr/>
        </p:nvGraphicFramePr>
        <p:xfrm>
          <a:off x="0" y="15185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{A608F216-44A5-4FED-8650-649C38683EF9}</a:tableStyleId>
              </a:tblPr>
              <a:tblGrid>
                <a:gridCol w="12192000"/>
              </a:tblGrid>
              <a:tr h="506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sng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Hemorrhoids</a:t>
                      </a:r>
                      <a:r>
                        <a:rPr b="1" lang="en-US" sz="4400" u="none" cap="none" strike="noStrike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/>
                    </a:p>
                    <a:p>
                      <a:pPr indent="-685800" lvl="0" marL="6858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Noto Sans Symbols"/>
                        <a:buChar char="⮚"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Avoid constipation and straining with a bowel movement. </a:t>
                      </a:r>
                      <a:endParaRPr/>
                    </a:p>
                    <a:p>
                      <a:pPr indent="-685800" lvl="0" marL="6858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Noto Sans Symbols"/>
                        <a:buChar char="⮚"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Take a sitz bath.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Arial"/>
                        <a:buNone/>
                      </a:pPr>
                      <a:r>
                        <a:rPr b="1" lang="en-US" sz="4400" u="sng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Leg cramps</a:t>
                      </a:r>
                      <a:endParaRPr/>
                    </a:p>
                    <a:p>
                      <a:pPr indent="-857250" lvl="0" marL="85725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Noto Sans Symbols"/>
                        <a:buChar char="⮚"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Avoid pointing toes. </a:t>
                      </a:r>
                      <a:endParaRPr/>
                    </a:p>
                    <a:p>
                      <a:pPr indent="-857250" lvl="0" marL="85725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Noto Sans Symbols"/>
                        <a:buChar char="⮚"/>
                      </a:pPr>
                      <a:r>
                        <a:rPr lang="en-US" sz="4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Straighten leg and dorsiflexion  ankle.</a:t>
                      </a:r>
                      <a:endParaRPr sz="4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68580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2950" marL="6295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146957" y="0"/>
            <a:ext cx="12045042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Times New Roman"/>
              <a:buNone/>
            </a:pPr>
            <a:b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Parity Four letter description</a:t>
            </a:r>
            <a:r>
              <a:rPr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b="1"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P A L</a:t>
            </a:r>
            <a:r>
              <a:rPr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en-US" sz="53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53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0" y="1371600"/>
            <a:ext cx="117538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b="1" lang="en-US" sz="4800">
                <a:latin typeface="Times New Roman"/>
                <a:ea typeface="Times New Roman"/>
                <a:cs typeface="Times New Roman"/>
                <a:sym typeface="Times New Roman"/>
              </a:rPr>
              <a:t>Example G3/P1-0-1-1: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i="1" lang="en-US" sz="48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3rd Pregnancy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-1 Term delivery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-0 Preterm deliveries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-1 Abortion</a:t>
            </a:r>
            <a:endParaRPr/>
          </a:p>
          <a:p>
            <a:pPr indent="-228600" lvl="0" marL="2286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-1 Living child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0"/>
          <p:cNvSpPr txBox="1"/>
          <p:nvPr>
            <p:ph type="title"/>
          </p:nvPr>
        </p:nvSpPr>
        <p:spPr>
          <a:xfrm>
            <a:off x="-1" y="1"/>
            <a:ext cx="11985171" cy="169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Discomforts:</a:t>
            </a:r>
            <a:endParaRPr sz="6000"/>
          </a:p>
        </p:txBody>
      </p:sp>
      <p:sp>
        <p:nvSpPr>
          <p:cNvPr id="644" name="Google Shape;644;p90"/>
          <p:cNvSpPr txBox="1"/>
          <p:nvPr>
            <p:ph idx="1" type="body"/>
          </p:nvPr>
        </p:nvSpPr>
        <p:spPr>
          <a:xfrm>
            <a:off x="206829" y="1453243"/>
            <a:ext cx="11985171" cy="5404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lang="en-US" sz="32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Nasal stuffiness</a:t>
            </a:r>
            <a:endParaRPr sz="3200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cool air vaporizer or humidifier,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fluid intake, 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moist towel on the sinuses and Massage the sinuses.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Ptyalism:  (salivating) </a:t>
            </a:r>
            <a:endParaRPr sz="3200">
              <a:solidFill>
                <a:srgbClr val="C00000"/>
              </a:solidFill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mouthwash 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Chew gum or suck on hard candy.</a:t>
            </a:r>
            <a:endParaRPr/>
          </a:p>
          <a:p>
            <a:pPr indent="-393700" lvl="0" marL="5715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1"/>
          <p:cNvSpPr txBox="1"/>
          <p:nvPr>
            <p:ph type="title"/>
          </p:nvPr>
        </p:nvSpPr>
        <p:spPr>
          <a:xfrm>
            <a:off x="-1" y="1"/>
            <a:ext cx="11985171" cy="169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Discomforts:</a:t>
            </a:r>
            <a:endParaRPr sz="6000"/>
          </a:p>
        </p:txBody>
      </p:sp>
      <p:sp>
        <p:nvSpPr>
          <p:cNvPr id="650" name="Google Shape;650;p91"/>
          <p:cNvSpPr txBox="1"/>
          <p:nvPr>
            <p:ph idx="1" type="body"/>
          </p:nvPr>
        </p:nvSpPr>
        <p:spPr>
          <a:xfrm>
            <a:off x="0" y="1453242"/>
            <a:ext cx="12192000" cy="540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Round ligament pain</a:t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twisting motions. 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Rise to standing position slowly and use hands to support the abdomen. 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Bend forward to relieve discomfort</a:t>
            </a:r>
            <a:r>
              <a:rPr lang="en-US" sz="32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lang="en-US" sz="3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Shortness of breath</a:t>
            </a:r>
            <a:endParaRPr sz="32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proper posture. </a:t>
            </a:r>
            <a:endParaRPr/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pillows behind head and shoulders at night.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2"/>
          <p:cNvSpPr txBox="1"/>
          <p:nvPr>
            <p:ph type="title"/>
          </p:nvPr>
        </p:nvSpPr>
        <p:spPr>
          <a:xfrm>
            <a:off x="-1" y="1"/>
            <a:ext cx="11985171" cy="169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Discomforts:</a:t>
            </a:r>
            <a:endParaRPr sz="6000"/>
          </a:p>
        </p:txBody>
      </p:sp>
      <p:sp>
        <p:nvSpPr>
          <p:cNvPr id="656" name="Google Shape;656;p92"/>
          <p:cNvSpPr txBox="1"/>
          <p:nvPr>
            <p:ph idx="1" type="body"/>
          </p:nvPr>
        </p:nvSpPr>
        <p:spPr>
          <a:xfrm>
            <a:off x="0" y="1208314"/>
            <a:ext cx="12192000" cy="5649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 sz="28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Urinary frequency</a:t>
            </a:r>
            <a:endParaRPr sz="2800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 as necessary, at least every 2 hours.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fluid intake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 Avoid caffeine. 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 Kegel exercise.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 sz="28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Varicose veins</a:t>
            </a:r>
            <a:endParaRPr sz="2800" u="sng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Walk regularly and Rest with feet elevated.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long periods of standing.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cross legs when sitting.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 knee-high stockings and  Wear support hosiery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3"/>
          <p:cNvSpPr txBox="1"/>
          <p:nvPr>
            <p:ph type="title"/>
          </p:nvPr>
        </p:nvSpPr>
        <p:spPr>
          <a:xfrm>
            <a:off x="-1" y="1"/>
            <a:ext cx="11985171" cy="1690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Times New Roman"/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Pregnancy Discomforts:</a:t>
            </a:r>
            <a:endParaRPr sz="6000"/>
          </a:p>
        </p:txBody>
      </p:sp>
      <p:sp>
        <p:nvSpPr>
          <p:cNvPr id="662" name="Google Shape;662;p93"/>
          <p:cNvSpPr txBox="1"/>
          <p:nvPr>
            <p:ph idx="1" type="body"/>
          </p:nvPr>
        </p:nvSpPr>
        <p:spPr>
          <a:xfrm>
            <a:off x="179613" y="1825625"/>
            <a:ext cx="11985171" cy="4885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 u="sng">
                <a:latin typeface="Times New Roman"/>
                <a:ea typeface="Times New Roman"/>
                <a:cs typeface="Times New Roman"/>
                <a:sym typeface="Times New Roman"/>
              </a:rPr>
              <a:t>Carpal tunnel syndrome 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It is caused by pressure on the median nerve in the carpal tunnel of the wrist. </a:t>
            </a:r>
            <a:endParaRPr/>
          </a:p>
          <a:p>
            <a:pPr indent="-279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Symptoms include numbness, tingling and weakness in the thumb and fingers.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2024-07-26T15:18:04Z</dcterms:created>
  <dc:creator>owner</dc:creator>
</cp:coreProperties>
</file>