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8"/>
  </p:notesMasterIdLst>
  <p:sldIdLst>
    <p:sldId id="811" r:id="rId2"/>
    <p:sldId id="812" r:id="rId3"/>
    <p:sldId id="257" r:id="rId4"/>
    <p:sldId id="258" r:id="rId5"/>
    <p:sldId id="260" r:id="rId6"/>
    <p:sldId id="262" r:id="rId7"/>
    <p:sldId id="265" r:id="rId8"/>
    <p:sldId id="267" r:id="rId9"/>
    <p:sldId id="266" r:id="rId10"/>
    <p:sldId id="268" r:id="rId11"/>
    <p:sldId id="271" r:id="rId12"/>
    <p:sldId id="272" r:id="rId13"/>
    <p:sldId id="273" r:id="rId14"/>
    <p:sldId id="279" r:id="rId15"/>
    <p:sldId id="278" r:id="rId16"/>
    <p:sldId id="280" r:id="rId17"/>
    <p:sldId id="276" r:id="rId18"/>
    <p:sldId id="275" r:id="rId19"/>
    <p:sldId id="284" r:id="rId20"/>
    <p:sldId id="285" r:id="rId21"/>
    <p:sldId id="565" r:id="rId22"/>
    <p:sldId id="286" r:id="rId23"/>
    <p:sldId id="283" r:id="rId24"/>
    <p:sldId id="781" r:id="rId25"/>
    <p:sldId id="305" r:id="rId26"/>
    <p:sldId id="306" r:id="rId27"/>
    <p:sldId id="294" r:id="rId28"/>
    <p:sldId id="303" r:id="rId29"/>
    <p:sldId id="302" r:id="rId30"/>
    <p:sldId id="396" r:id="rId31"/>
    <p:sldId id="301" r:id="rId32"/>
    <p:sldId id="300" r:id="rId33"/>
    <p:sldId id="813" r:id="rId34"/>
    <p:sldId id="587" r:id="rId35"/>
    <p:sldId id="299" r:id="rId36"/>
    <p:sldId id="320" r:id="rId37"/>
    <p:sldId id="786" r:id="rId38"/>
    <p:sldId id="611" r:id="rId39"/>
    <p:sldId id="321" r:id="rId40"/>
    <p:sldId id="780" r:id="rId41"/>
    <p:sldId id="298" r:id="rId42"/>
    <p:sldId id="814" r:id="rId43"/>
    <p:sldId id="334" r:id="rId44"/>
    <p:sldId id="336" r:id="rId45"/>
    <p:sldId id="340" r:id="rId46"/>
    <p:sldId id="815" r:id="rId47"/>
    <p:sldId id="297" r:id="rId48"/>
    <p:sldId id="787" r:id="rId49"/>
    <p:sldId id="281" r:id="rId50"/>
    <p:sldId id="347" r:id="rId51"/>
    <p:sldId id="348" r:id="rId52"/>
    <p:sldId id="346" r:id="rId53"/>
    <p:sldId id="350" r:id="rId54"/>
    <p:sldId id="351" r:id="rId55"/>
    <p:sldId id="344" r:id="rId56"/>
    <p:sldId id="370" r:id="rId57"/>
    <p:sldId id="368" r:id="rId58"/>
    <p:sldId id="371" r:id="rId59"/>
    <p:sldId id="343" r:id="rId60"/>
    <p:sldId id="381" r:id="rId61"/>
    <p:sldId id="816" r:id="rId62"/>
    <p:sldId id="383" r:id="rId63"/>
    <p:sldId id="382" r:id="rId64"/>
    <p:sldId id="788" r:id="rId65"/>
    <p:sldId id="342" r:id="rId66"/>
    <p:sldId id="380" r:id="rId67"/>
    <p:sldId id="379" r:id="rId68"/>
    <p:sldId id="372" r:id="rId69"/>
    <p:sldId id="392" r:id="rId70"/>
    <p:sldId id="393" r:id="rId71"/>
    <p:sldId id="818" r:id="rId72"/>
    <p:sldId id="817" r:id="rId73"/>
    <p:sldId id="426" r:id="rId74"/>
    <p:sldId id="438" r:id="rId75"/>
    <p:sldId id="437" r:id="rId76"/>
    <p:sldId id="436" r:id="rId77"/>
    <p:sldId id="435" r:id="rId78"/>
    <p:sldId id="794" r:id="rId79"/>
    <p:sldId id="450" r:id="rId80"/>
    <p:sldId id="431" r:id="rId81"/>
    <p:sldId id="453" r:id="rId82"/>
    <p:sldId id="797" r:id="rId83"/>
    <p:sldId id="452" r:id="rId84"/>
    <p:sldId id="820" r:id="rId85"/>
    <p:sldId id="819" r:id="rId86"/>
    <p:sldId id="460" r:id="rId87"/>
    <p:sldId id="821" r:id="rId88"/>
    <p:sldId id="466" r:id="rId89"/>
    <p:sldId id="494" r:id="rId90"/>
    <p:sldId id="521" r:id="rId91"/>
    <p:sldId id="516" r:id="rId92"/>
    <p:sldId id="513" r:id="rId93"/>
    <p:sldId id="512" r:id="rId94"/>
    <p:sldId id="511" r:id="rId95"/>
    <p:sldId id="510" r:id="rId96"/>
    <p:sldId id="509" r:id="rId97"/>
    <p:sldId id="508" r:id="rId98"/>
    <p:sldId id="507" r:id="rId99"/>
    <p:sldId id="506" r:id="rId100"/>
    <p:sldId id="505" r:id="rId101"/>
    <p:sldId id="504" r:id="rId102"/>
    <p:sldId id="503" r:id="rId103"/>
    <p:sldId id="534" r:id="rId104"/>
    <p:sldId id="502" r:id="rId105"/>
    <p:sldId id="536" r:id="rId106"/>
    <p:sldId id="537" r:id="rId107"/>
    <p:sldId id="500" r:id="rId108"/>
    <p:sldId id="498" r:id="rId109"/>
    <p:sldId id="497" r:id="rId110"/>
    <p:sldId id="495" r:id="rId111"/>
    <p:sldId id="496" r:id="rId112"/>
    <p:sldId id="544" r:id="rId113"/>
    <p:sldId id="543" r:id="rId114"/>
    <p:sldId id="549" r:id="rId115"/>
    <p:sldId id="545" r:id="rId116"/>
    <p:sldId id="547" r:id="rId117"/>
    <p:sldId id="546" r:id="rId118"/>
    <p:sldId id="558" r:id="rId119"/>
    <p:sldId id="555" r:id="rId120"/>
    <p:sldId id="560" r:id="rId121"/>
    <p:sldId id="682" r:id="rId122"/>
    <p:sldId id="687" r:id="rId123"/>
    <p:sldId id="685" r:id="rId124"/>
    <p:sldId id="702" r:id="rId125"/>
    <p:sldId id="700" r:id="rId126"/>
    <p:sldId id="804" r:id="rId127"/>
    <p:sldId id="806" r:id="rId128"/>
    <p:sldId id="717" r:id="rId129"/>
    <p:sldId id="698" r:id="rId130"/>
    <p:sldId id="728" r:id="rId131"/>
    <p:sldId id="725" r:id="rId132"/>
    <p:sldId id="724" r:id="rId133"/>
    <p:sldId id="723" r:id="rId134"/>
    <p:sldId id="737" r:id="rId135"/>
    <p:sldId id="740" r:id="rId136"/>
    <p:sldId id="695" r:id="rId1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93922" autoAdjust="0"/>
  </p:normalViewPr>
  <p:slideViewPr>
    <p:cSldViewPr snapToGrid="0">
      <p:cViewPr varScale="1">
        <p:scale>
          <a:sx n="64" d="100"/>
          <a:sy n="64" d="100"/>
        </p:scale>
        <p:origin x="1032" y="96"/>
      </p:cViewPr>
      <p:guideLst/>
    </p:cSldViewPr>
  </p:slideViewPr>
  <p:outlineViewPr>
    <p:cViewPr>
      <p:scale>
        <a:sx n="33" d="100"/>
        <a:sy n="33" d="100"/>
      </p:scale>
      <p:origin x="0" y="-187818"/>
    </p:cViewPr>
  </p:outlineViewPr>
  <p:notesTextViewPr>
    <p:cViewPr>
      <p:scale>
        <a:sx n="1" d="1"/>
        <a:sy n="1" d="1"/>
      </p:scale>
      <p:origin x="0" y="0"/>
    </p:cViewPr>
  </p:notesTextViewPr>
  <p:sorterViewPr>
    <p:cViewPr>
      <p:scale>
        <a:sx n="100" d="100"/>
        <a:sy n="100" d="100"/>
      </p:scale>
      <p:origin x="0" y="-3346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5A9B4-5B2E-4426-B466-F63A77B23BB7}"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1EC86A-749D-4616-8A96-066E2A0B8ECC}" type="slidenum">
              <a:rPr lang="en-US" smtClean="0"/>
              <a:t>‹#›</a:t>
            </a:fld>
            <a:endParaRPr lang="en-US"/>
          </a:p>
        </p:txBody>
      </p:sp>
    </p:spTree>
    <p:extLst>
      <p:ext uri="{BB962C8B-B14F-4D97-AF65-F5344CB8AC3E}">
        <p14:creationId xmlns:p14="http://schemas.microsoft.com/office/powerpoint/2010/main" val="2730518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B0ED2-3E86-49A2-89B9-00A795CBE36F}" type="slidenum">
              <a:rPr lang="en-US" smtClean="0"/>
              <a:pPr/>
              <a:t>24</a:t>
            </a:fld>
            <a:endParaRPr lang="en-US"/>
          </a:p>
        </p:txBody>
      </p:sp>
    </p:spTree>
    <p:extLst>
      <p:ext uri="{BB962C8B-B14F-4D97-AF65-F5344CB8AC3E}">
        <p14:creationId xmlns:p14="http://schemas.microsoft.com/office/powerpoint/2010/main" val="342738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0294B-E632-D712-E0D4-5ADCB85E8F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7B977F-3D2D-5B84-A15E-BF601B979A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F398BA-AFFC-4E0D-B18E-2419854A811C}"/>
              </a:ext>
            </a:extLst>
          </p:cNvPr>
          <p:cNvSpPr>
            <a:spLocks noGrp="1"/>
          </p:cNvSpPr>
          <p:nvPr>
            <p:ph type="dt" sz="half" idx="10"/>
          </p:nvPr>
        </p:nvSpPr>
        <p:spPr/>
        <p:txBody>
          <a:bodyPr/>
          <a:lstStyle/>
          <a:p>
            <a:fld id="{770511BF-17B1-4B20-82E9-72DC8923D5A0}" type="datetimeFigureOut">
              <a:rPr lang="en-US" smtClean="0"/>
              <a:t>2/8/2024</a:t>
            </a:fld>
            <a:endParaRPr lang="en-US"/>
          </a:p>
        </p:txBody>
      </p:sp>
      <p:sp>
        <p:nvSpPr>
          <p:cNvPr id="5" name="Footer Placeholder 4">
            <a:extLst>
              <a:ext uri="{FF2B5EF4-FFF2-40B4-BE49-F238E27FC236}">
                <a16:creationId xmlns:a16="http://schemas.microsoft.com/office/drawing/2014/main" id="{64D7C846-8977-F1AB-61BA-47670013C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4F2FB-E543-3743-D3F9-5760462D4B13}"/>
              </a:ext>
            </a:extLst>
          </p:cNvPr>
          <p:cNvSpPr>
            <a:spLocks noGrp="1"/>
          </p:cNvSpPr>
          <p:nvPr>
            <p:ph type="sldNum" sz="quarter" idx="12"/>
          </p:nvPr>
        </p:nvSpPr>
        <p:spPr/>
        <p:txBody>
          <a:bodyPr/>
          <a:lstStyle/>
          <a:p>
            <a:fld id="{343C535C-3F40-4050-9284-EAD805213094}" type="slidenum">
              <a:rPr lang="en-US" smtClean="0"/>
              <a:t>‹#›</a:t>
            </a:fld>
            <a:endParaRPr lang="en-US"/>
          </a:p>
        </p:txBody>
      </p:sp>
    </p:spTree>
    <p:extLst>
      <p:ext uri="{BB962C8B-B14F-4D97-AF65-F5344CB8AC3E}">
        <p14:creationId xmlns:p14="http://schemas.microsoft.com/office/powerpoint/2010/main" val="3353555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006E6-C8B0-798B-CB4B-3243D55C03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27C783-C656-3584-E64B-C95F86C084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DFE35C-14A1-2BED-9338-17C28B70DA68}"/>
              </a:ext>
            </a:extLst>
          </p:cNvPr>
          <p:cNvSpPr>
            <a:spLocks noGrp="1"/>
          </p:cNvSpPr>
          <p:nvPr>
            <p:ph type="dt" sz="half" idx="10"/>
          </p:nvPr>
        </p:nvSpPr>
        <p:spPr/>
        <p:txBody>
          <a:bodyPr/>
          <a:lstStyle/>
          <a:p>
            <a:fld id="{770511BF-17B1-4B20-82E9-72DC8923D5A0}" type="datetimeFigureOut">
              <a:rPr lang="en-US" smtClean="0"/>
              <a:t>2/8/2024</a:t>
            </a:fld>
            <a:endParaRPr lang="en-US"/>
          </a:p>
        </p:txBody>
      </p:sp>
      <p:sp>
        <p:nvSpPr>
          <p:cNvPr id="5" name="Footer Placeholder 4">
            <a:extLst>
              <a:ext uri="{FF2B5EF4-FFF2-40B4-BE49-F238E27FC236}">
                <a16:creationId xmlns:a16="http://schemas.microsoft.com/office/drawing/2014/main" id="{4AAD95B7-62B9-DDB9-2E2E-5CA4A88D8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A90C1-1F15-FD69-0DB4-03A18CE3E7D1}"/>
              </a:ext>
            </a:extLst>
          </p:cNvPr>
          <p:cNvSpPr>
            <a:spLocks noGrp="1"/>
          </p:cNvSpPr>
          <p:nvPr>
            <p:ph type="sldNum" sz="quarter" idx="12"/>
          </p:nvPr>
        </p:nvSpPr>
        <p:spPr/>
        <p:txBody>
          <a:bodyPr/>
          <a:lstStyle/>
          <a:p>
            <a:fld id="{343C535C-3F40-4050-9284-EAD805213094}" type="slidenum">
              <a:rPr lang="en-US" smtClean="0"/>
              <a:t>‹#›</a:t>
            </a:fld>
            <a:endParaRPr lang="en-US"/>
          </a:p>
        </p:txBody>
      </p:sp>
    </p:spTree>
    <p:extLst>
      <p:ext uri="{BB962C8B-B14F-4D97-AF65-F5344CB8AC3E}">
        <p14:creationId xmlns:p14="http://schemas.microsoft.com/office/powerpoint/2010/main" val="2835466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E720D8-AF2E-0E3E-901E-CBFF6643FC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D1ED6F-348C-31B0-7449-7A83B286A1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4D9F1F-AC6B-455E-4A1D-2F51C1705847}"/>
              </a:ext>
            </a:extLst>
          </p:cNvPr>
          <p:cNvSpPr>
            <a:spLocks noGrp="1"/>
          </p:cNvSpPr>
          <p:nvPr>
            <p:ph type="dt" sz="half" idx="10"/>
          </p:nvPr>
        </p:nvSpPr>
        <p:spPr/>
        <p:txBody>
          <a:bodyPr/>
          <a:lstStyle/>
          <a:p>
            <a:fld id="{770511BF-17B1-4B20-82E9-72DC8923D5A0}" type="datetimeFigureOut">
              <a:rPr lang="en-US" smtClean="0"/>
              <a:t>2/8/2024</a:t>
            </a:fld>
            <a:endParaRPr lang="en-US"/>
          </a:p>
        </p:txBody>
      </p:sp>
      <p:sp>
        <p:nvSpPr>
          <p:cNvPr id="5" name="Footer Placeholder 4">
            <a:extLst>
              <a:ext uri="{FF2B5EF4-FFF2-40B4-BE49-F238E27FC236}">
                <a16:creationId xmlns:a16="http://schemas.microsoft.com/office/drawing/2014/main" id="{ADBBF688-8B7A-C0BB-B5B7-ADAEDA8EE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0D6E9-B8E2-BF71-67DC-9D3B8D13F766}"/>
              </a:ext>
            </a:extLst>
          </p:cNvPr>
          <p:cNvSpPr>
            <a:spLocks noGrp="1"/>
          </p:cNvSpPr>
          <p:nvPr>
            <p:ph type="sldNum" sz="quarter" idx="12"/>
          </p:nvPr>
        </p:nvSpPr>
        <p:spPr/>
        <p:txBody>
          <a:bodyPr/>
          <a:lstStyle/>
          <a:p>
            <a:fld id="{343C535C-3F40-4050-9284-EAD805213094}" type="slidenum">
              <a:rPr lang="en-US" smtClean="0"/>
              <a:t>‹#›</a:t>
            </a:fld>
            <a:endParaRPr lang="en-US"/>
          </a:p>
        </p:txBody>
      </p:sp>
    </p:spTree>
    <p:extLst>
      <p:ext uri="{BB962C8B-B14F-4D97-AF65-F5344CB8AC3E}">
        <p14:creationId xmlns:p14="http://schemas.microsoft.com/office/powerpoint/2010/main" val="4030841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able Placeholder 2"/>
          <p:cNvSpPr>
            <a:spLocks noGrp="1"/>
          </p:cNvSpPr>
          <p:nvPr>
            <p:ph type="tbl" idx="1"/>
          </p:nvPr>
        </p:nvSpPr>
        <p:spPr>
          <a:xfrm>
            <a:off x="1576917" y="2017713"/>
            <a:ext cx="10363200" cy="4114800"/>
          </a:xfrm>
        </p:spPr>
        <p:txBody>
          <a:bodyPr/>
          <a:lstStyle/>
          <a:p>
            <a:endParaRPr lang="en-US"/>
          </a:p>
        </p:txBody>
      </p:sp>
      <p:sp>
        <p:nvSpPr>
          <p:cNvPr id="4" name="Date Placeholder 3"/>
          <p:cNvSpPr>
            <a:spLocks noGrp="1"/>
          </p:cNvSpPr>
          <p:nvPr>
            <p:ph type="dt" sz="half" idx="10"/>
          </p:nvPr>
        </p:nvSpPr>
        <p:spPr>
          <a:xfrm>
            <a:off x="1549400" y="6243638"/>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876800" y="6243638"/>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9389533" y="6243638"/>
            <a:ext cx="2540000" cy="457200"/>
          </a:xfrm>
        </p:spPr>
        <p:txBody>
          <a:bodyPr/>
          <a:lstStyle>
            <a:lvl1pPr>
              <a:defRPr/>
            </a:lvl1pPr>
          </a:lstStyle>
          <a:p>
            <a:fld id="{291BB50B-851C-4C9C-A531-464146BB24E7}" type="slidenum">
              <a:rPr lang="en-US"/>
              <a:pPr/>
              <a:t>‹#›</a:t>
            </a:fld>
            <a:endParaRPr lang="en-US"/>
          </a:p>
        </p:txBody>
      </p:sp>
    </p:spTree>
    <p:extLst>
      <p:ext uri="{BB962C8B-B14F-4D97-AF65-F5344CB8AC3E}">
        <p14:creationId xmlns:p14="http://schemas.microsoft.com/office/powerpoint/2010/main" val="261796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5F899-3D4B-CA76-76A6-34174D61B0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D39920-79DA-383F-95E6-EC3A980AD8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CDDC3-2362-0F44-273E-0C2829875558}"/>
              </a:ext>
            </a:extLst>
          </p:cNvPr>
          <p:cNvSpPr>
            <a:spLocks noGrp="1"/>
          </p:cNvSpPr>
          <p:nvPr>
            <p:ph type="dt" sz="half" idx="10"/>
          </p:nvPr>
        </p:nvSpPr>
        <p:spPr/>
        <p:txBody>
          <a:bodyPr/>
          <a:lstStyle/>
          <a:p>
            <a:fld id="{770511BF-17B1-4B20-82E9-72DC8923D5A0}" type="datetimeFigureOut">
              <a:rPr lang="en-US" smtClean="0"/>
              <a:t>2/8/2024</a:t>
            </a:fld>
            <a:endParaRPr lang="en-US"/>
          </a:p>
        </p:txBody>
      </p:sp>
      <p:sp>
        <p:nvSpPr>
          <p:cNvPr id="5" name="Footer Placeholder 4">
            <a:extLst>
              <a:ext uri="{FF2B5EF4-FFF2-40B4-BE49-F238E27FC236}">
                <a16:creationId xmlns:a16="http://schemas.microsoft.com/office/drawing/2014/main" id="{D17C019B-594F-4C05-B713-ED6A88F84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D684A-F82C-12EE-22AD-887611107C9B}"/>
              </a:ext>
            </a:extLst>
          </p:cNvPr>
          <p:cNvSpPr>
            <a:spLocks noGrp="1"/>
          </p:cNvSpPr>
          <p:nvPr>
            <p:ph type="sldNum" sz="quarter" idx="12"/>
          </p:nvPr>
        </p:nvSpPr>
        <p:spPr/>
        <p:txBody>
          <a:bodyPr/>
          <a:lstStyle/>
          <a:p>
            <a:fld id="{343C535C-3F40-4050-9284-EAD805213094}" type="slidenum">
              <a:rPr lang="en-US" smtClean="0"/>
              <a:t>‹#›</a:t>
            </a:fld>
            <a:endParaRPr lang="en-US"/>
          </a:p>
        </p:txBody>
      </p:sp>
    </p:spTree>
    <p:extLst>
      <p:ext uri="{BB962C8B-B14F-4D97-AF65-F5344CB8AC3E}">
        <p14:creationId xmlns:p14="http://schemas.microsoft.com/office/powerpoint/2010/main" val="81393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25E6-A6AF-D68C-115E-190830BEA1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2BA152-A011-03FB-9F21-6EF367A581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C9B0A4-E99C-79A1-8663-52760A38E4A4}"/>
              </a:ext>
            </a:extLst>
          </p:cNvPr>
          <p:cNvSpPr>
            <a:spLocks noGrp="1"/>
          </p:cNvSpPr>
          <p:nvPr>
            <p:ph type="dt" sz="half" idx="10"/>
          </p:nvPr>
        </p:nvSpPr>
        <p:spPr/>
        <p:txBody>
          <a:bodyPr/>
          <a:lstStyle/>
          <a:p>
            <a:fld id="{770511BF-17B1-4B20-82E9-72DC8923D5A0}" type="datetimeFigureOut">
              <a:rPr lang="en-US" smtClean="0"/>
              <a:t>2/8/2024</a:t>
            </a:fld>
            <a:endParaRPr lang="en-US"/>
          </a:p>
        </p:txBody>
      </p:sp>
      <p:sp>
        <p:nvSpPr>
          <p:cNvPr id="5" name="Footer Placeholder 4">
            <a:extLst>
              <a:ext uri="{FF2B5EF4-FFF2-40B4-BE49-F238E27FC236}">
                <a16:creationId xmlns:a16="http://schemas.microsoft.com/office/drawing/2014/main" id="{81BF785D-A0FA-1987-FF96-34148E682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9D0C5-FDF7-B38D-60E1-B567E8357555}"/>
              </a:ext>
            </a:extLst>
          </p:cNvPr>
          <p:cNvSpPr>
            <a:spLocks noGrp="1"/>
          </p:cNvSpPr>
          <p:nvPr>
            <p:ph type="sldNum" sz="quarter" idx="12"/>
          </p:nvPr>
        </p:nvSpPr>
        <p:spPr/>
        <p:txBody>
          <a:bodyPr/>
          <a:lstStyle/>
          <a:p>
            <a:fld id="{343C535C-3F40-4050-9284-EAD805213094}" type="slidenum">
              <a:rPr lang="en-US" smtClean="0"/>
              <a:t>‹#›</a:t>
            </a:fld>
            <a:endParaRPr lang="en-US"/>
          </a:p>
        </p:txBody>
      </p:sp>
    </p:spTree>
    <p:extLst>
      <p:ext uri="{BB962C8B-B14F-4D97-AF65-F5344CB8AC3E}">
        <p14:creationId xmlns:p14="http://schemas.microsoft.com/office/powerpoint/2010/main" val="136908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55B8-4F56-D5A2-3C67-8C91E280E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137A66-E02E-7CC2-A893-A0987C8C9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809892-6088-9FFA-4D23-1C7AAB375F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6FE43E-DFAB-D766-6D34-52F97A3807A1}"/>
              </a:ext>
            </a:extLst>
          </p:cNvPr>
          <p:cNvSpPr>
            <a:spLocks noGrp="1"/>
          </p:cNvSpPr>
          <p:nvPr>
            <p:ph type="dt" sz="half" idx="10"/>
          </p:nvPr>
        </p:nvSpPr>
        <p:spPr/>
        <p:txBody>
          <a:bodyPr/>
          <a:lstStyle/>
          <a:p>
            <a:fld id="{770511BF-17B1-4B20-82E9-72DC8923D5A0}" type="datetimeFigureOut">
              <a:rPr lang="en-US" smtClean="0"/>
              <a:t>2/8/2024</a:t>
            </a:fld>
            <a:endParaRPr lang="en-US"/>
          </a:p>
        </p:txBody>
      </p:sp>
      <p:sp>
        <p:nvSpPr>
          <p:cNvPr id="6" name="Footer Placeholder 5">
            <a:extLst>
              <a:ext uri="{FF2B5EF4-FFF2-40B4-BE49-F238E27FC236}">
                <a16:creationId xmlns:a16="http://schemas.microsoft.com/office/drawing/2014/main" id="{62D8847B-0EA3-245D-9FE6-1A1550BB5D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3D563E-18E6-4EB5-7E37-6A6CD9EE1665}"/>
              </a:ext>
            </a:extLst>
          </p:cNvPr>
          <p:cNvSpPr>
            <a:spLocks noGrp="1"/>
          </p:cNvSpPr>
          <p:nvPr>
            <p:ph type="sldNum" sz="quarter" idx="12"/>
          </p:nvPr>
        </p:nvSpPr>
        <p:spPr/>
        <p:txBody>
          <a:bodyPr/>
          <a:lstStyle/>
          <a:p>
            <a:fld id="{343C535C-3F40-4050-9284-EAD805213094}" type="slidenum">
              <a:rPr lang="en-US" smtClean="0"/>
              <a:t>‹#›</a:t>
            </a:fld>
            <a:endParaRPr lang="en-US"/>
          </a:p>
        </p:txBody>
      </p:sp>
    </p:spTree>
    <p:extLst>
      <p:ext uri="{BB962C8B-B14F-4D97-AF65-F5344CB8AC3E}">
        <p14:creationId xmlns:p14="http://schemas.microsoft.com/office/powerpoint/2010/main" val="149666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22165-E8C7-1E11-62E5-2DDC7970A6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DA7D47-46E4-01B7-2FFD-6184044EA7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919AC3-20D1-963F-2701-26A38CFD15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0F76D7-BEB8-C393-2C36-730649EDCD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40F22A-DAF7-5972-8332-3F863C6EF5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22E54B-4E65-9B3A-8DB8-AC67CD673B92}"/>
              </a:ext>
            </a:extLst>
          </p:cNvPr>
          <p:cNvSpPr>
            <a:spLocks noGrp="1"/>
          </p:cNvSpPr>
          <p:nvPr>
            <p:ph type="dt" sz="half" idx="10"/>
          </p:nvPr>
        </p:nvSpPr>
        <p:spPr/>
        <p:txBody>
          <a:bodyPr/>
          <a:lstStyle/>
          <a:p>
            <a:fld id="{770511BF-17B1-4B20-82E9-72DC8923D5A0}" type="datetimeFigureOut">
              <a:rPr lang="en-US" smtClean="0"/>
              <a:t>2/8/2024</a:t>
            </a:fld>
            <a:endParaRPr lang="en-US"/>
          </a:p>
        </p:txBody>
      </p:sp>
      <p:sp>
        <p:nvSpPr>
          <p:cNvPr id="8" name="Footer Placeholder 7">
            <a:extLst>
              <a:ext uri="{FF2B5EF4-FFF2-40B4-BE49-F238E27FC236}">
                <a16:creationId xmlns:a16="http://schemas.microsoft.com/office/drawing/2014/main" id="{B07ADC1E-F340-5CF8-34C9-C3C5F3A255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69C2BB-F7F3-33FE-2025-B42EFC062123}"/>
              </a:ext>
            </a:extLst>
          </p:cNvPr>
          <p:cNvSpPr>
            <a:spLocks noGrp="1"/>
          </p:cNvSpPr>
          <p:nvPr>
            <p:ph type="sldNum" sz="quarter" idx="12"/>
          </p:nvPr>
        </p:nvSpPr>
        <p:spPr/>
        <p:txBody>
          <a:bodyPr/>
          <a:lstStyle/>
          <a:p>
            <a:fld id="{343C535C-3F40-4050-9284-EAD805213094}" type="slidenum">
              <a:rPr lang="en-US" smtClean="0"/>
              <a:t>‹#›</a:t>
            </a:fld>
            <a:endParaRPr lang="en-US"/>
          </a:p>
        </p:txBody>
      </p:sp>
    </p:spTree>
    <p:extLst>
      <p:ext uri="{BB962C8B-B14F-4D97-AF65-F5344CB8AC3E}">
        <p14:creationId xmlns:p14="http://schemas.microsoft.com/office/powerpoint/2010/main" val="98453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720B-5CBF-0C4E-CE95-37EFA2B9B4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54067D-C1C7-55EC-2FB9-4C164F27DB2A}"/>
              </a:ext>
            </a:extLst>
          </p:cNvPr>
          <p:cNvSpPr>
            <a:spLocks noGrp="1"/>
          </p:cNvSpPr>
          <p:nvPr>
            <p:ph type="dt" sz="half" idx="10"/>
          </p:nvPr>
        </p:nvSpPr>
        <p:spPr/>
        <p:txBody>
          <a:bodyPr/>
          <a:lstStyle/>
          <a:p>
            <a:fld id="{770511BF-17B1-4B20-82E9-72DC8923D5A0}" type="datetimeFigureOut">
              <a:rPr lang="en-US" smtClean="0"/>
              <a:t>2/8/2024</a:t>
            </a:fld>
            <a:endParaRPr lang="en-US"/>
          </a:p>
        </p:txBody>
      </p:sp>
      <p:sp>
        <p:nvSpPr>
          <p:cNvPr id="4" name="Footer Placeholder 3">
            <a:extLst>
              <a:ext uri="{FF2B5EF4-FFF2-40B4-BE49-F238E27FC236}">
                <a16:creationId xmlns:a16="http://schemas.microsoft.com/office/drawing/2014/main" id="{1917448D-8804-DA80-6183-2A9C36C478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C8B1AE-8CFC-8F62-0075-E9171452EC3F}"/>
              </a:ext>
            </a:extLst>
          </p:cNvPr>
          <p:cNvSpPr>
            <a:spLocks noGrp="1"/>
          </p:cNvSpPr>
          <p:nvPr>
            <p:ph type="sldNum" sz="quarter" idx="12"/>
          </p:nvPr>
        </p:nvSpPr>
        <p:spPr/>
        <p:txBody>
          <a:bodyPr/>
          <a:lstStyle/>
          <a:p>
            <a:fld id="{343C535C-3F40-4050-9284-EAD805213094}" type="slidenum">
              <a:rPr lang="en-US" smtClean="0"/>
              <a:t>‹#›</a:t>
            </a:fld>
            <a:endParaRPr lang="en-US"/>
          </a:p>
        </p:txBody>
      </p:sp>
    </p:spTree>
    <p:extLst>
      <p:ext uri="{BB962C8B-B14F-4D97-AF65-F5344CB8AC3E}">
        <p14:creationId xmlns:p14="http://schemas.microsoft.com/office/powerpoint/2010/main" val="206148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2B87D1-905B-D15C-520A-586B8DF3EAE7}"/>
              </a:ext>
            </a:extLst>
          </p:cNvPr>
          <p:cNvSpPr>
            <a:spLocks noGrp="1"/>
          </p:cNvSpPr>
          <p:nvPr>
            <p:ph type="dt" sz="half" idx="10"/>
          </p:nvPr>
        </p:nvSpPr>
        <p:spPr/>
        <p:txBody>
          <a:bodyPr/>
          <a:lstStyle/>
          <a:p>
            <a:fld id="{770511BF-17B1-4B20-82E9-72DC8923D5A0}" type="datetimeFigureOut">
              <a:rPr lang="en-US" smtClean="0"/>
              <a:t>2/8/2024</a:t>
            </a:fld>
            <a:endParaRPr lang="en-US"/>
          </a:p>
        </p:txBody>
      </p:sp>
      <p:sp>
        <p:nvSpPr>
          <p:cNvPr id="3" name="Footer Placeholder 2">
            <a:extLst>
              <a:ext uri="{FF2B5EF4-FFF2-40B4-BE49-F238E27FC236}">
                <a16:creationId xmlns:a16="http://schemas.microsoft.com/office/drawing/2014/main" id="{37378B3D-F3A1-0236-B40C-040D8AAD56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BB078C-FE58-6EFA-85F2-0E06CD063BE9}"/>
              </a:ext>
            </a:extLst>
          </p:cNvPr>
          <p:cNvSpPr>
            <a:spLocks noGrp="1"/>
          </p:cNvSpPr>
          <p:nvPr>
            <p:ph type="sldNum" sz="quarter" idx="12"/>
          </p:nvPr>
        </p:nvSpPr>
        <p:spPr/>
        <p:txBody>
          <a:bodyPr/>
          <a:lstStyle/>
          <a:p>
            <a:fld id="{343C535C-3F40-4050-9284-EAD805213094}" type="slidenum">
              <a:rPr lang="en-US" smtClean="0"/>
              <a:t>‹#›</a:t>
            </a:fld>
            <a:endParaRPr lang="en-US"/>
          </a:p>
        </p:txBody>
      </p:sp>
    </p:spTree>
    <p:extLst>
      <p:ext uri="{BB962C8B-B14F-4D97-AF65-F5344CB8AC3E}">
        <p14:creationId xmlns:p14="http://schemas.microsoft.com/office/powerpoint/2010/main" val="81789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432E9-291D-2AEF-A514-A4880FF9B0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6ABCCE-EA81-FB43-4816-0FB1ADF521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E75EAC-5547-B6BA-7BCE-98BF22A09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2C94B-E8D2-B16C-0108-767E9CF3263D}"/>
              </a:ext>
            </a:extLst>
          </p:cNvPr>
          <p:cNvSpPr>
            <a:spLocks noGrp="1"/>
          </p:cNvSpPr>
          <p:nvPr>
            <p:ph type="dt" sz="half" idx="10"/>
          </p:nvPr>
        </p:nvSpPr>
        <p:spPr/>
        <p:txBody>
          <a:bodyPr/>
          <a:lstStyle/>
          <a:p>
            <a:fld id="{770511BF-17B1-4B20-82E9-72DC8923D5A0}" type="datetimeFigureOut">
              <a:rPr lang="en-US" smtClean="0"/>
              <a:t>2/8/2024</a:t>
            </a:fld>
            <a:endParaRPr lang="en-US"/>
          </a:p>
        </p:txBody>
      </p:sp>
      <p:sp>
        <p:nvSpPr>
          <p:cNvPr id="6" name="Footer Placeholder 5">
            <a:extLst>
              <a:ext uri="{FF2B5EF4-FFF2-40B4-BE49-F238E27FC236}">
                <a16:creationId xmlns:a16="http://schemas.microsoft.com/office/drawing/2014/main" id="{683D9329-33A8-0AA6-BBE4-56A580FC7A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C24A3D-70DA-6A60-F0C6-6542E2BFEC1F}"/>
              </a:ext>
            </a:extLst>
          </p:cNvPr>
          <p:cNvSpPr>
            <a:spLocks noGrp="1"/>
          </p:cNvSpPr>
          <p:nvPr>
            <p:ph type="sldNum" sz="quarter" idx="12"/>
          </p:nvPr>
        </p:nvSpPr>
        <p:spPr/>
        <p:txBody>
          <a:bodyPr/>
          <a:lstStyle/>
          <a:p>
            <a:fld id="{343C535C-3F40-4050-9284-EAD805213094}" type="slidenum">
              <a:rPr lang="en-US" smtClean="0"/>
              <a:t>‹#›</a:t>
            </a:fld>
            <a:endParaRPr lang="en-US"/>
          </a:p>
        </p:txBody>
      </p:sp>
    </p:spTree>
    <p:extLst>
      <p:ext uri="{BB962C8B-B14F-4D97-AF65-F5344CB8AC3E}">
        <p14:creationId xmlns:p14="http://schemas.microsoft.com/office/powerpoint/2010/main" val="266871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8D467-EA1D-D6B8-68D4-F7EB96F401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38EDD2-0ABD-E90B-003D-623A2B0272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A01A3E-94A0-F07E-1280-8C012AED0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F2FE2-02F8-10A4-6649-777785D6AF9C}"/>
              </a:ext>
            </a:extLst>
          </p:cNvPr>
          <p:cNvSpPr>
            <a:spLocks noGrp="1"/>
          </p:cNvSpPr>
          <p:nvPr>
            <p:ph type="dt" sz="half" idx="10"/>
          </p:nvPr>
        </p:nvSpPr>
        <p:spPr/>
        <p:txBody>
          <a:bodyPr/>
          <a:lstStyle/>
          <a:p>
            <a:fld id="{770511BF-17B1-4B20-82E9-72DC8923D5A0}" type="datetimeFigureOut">
              <a:rPr lang="en-US" smtClean="0"/>
              <a:t>2/8/2024</a:t>
            </a:fld>
            <a:endParaRPr lang="en-US"/>
          </a:p>
        </p:txBody>
      </p:sp>
      <p:sp>
        <p:nvSpPr>
          <p:cNvPr id="6" name="Footer Placeholder 5">
            <a:extLst>
              <a:ext uri="{FF2B5EF4-FFF2-40B4-BE49-F238E27FC236}">
                <a16:creationId xmlns:a16="http://schemas.microsoft.com/office/drawing/2014/main" id="{A784D5D8-5435-BCAD-17DA-86B36ED10F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001AEA-9D52-64C0-E36F-D6DE80EF00E8}"/>
              </a:ext>
            </a:extLst>
          </p:cNvPr>
          <p:cNvSpPr>
            <a:spLocks noGrp="1"/>
          </p:cNvSpPr>
          <p:nvPr>
            <p:ph type="sldNum" sz="quarter" idx="12"/>
          </p:nvPr>
        </p:nvSpPr>
        <p:spPr/>
        <p:txBody>
          <a:bodyPr/>
          <a:lstStyle/>
          <a:p>
            <a:fld id="{343C535C-3F40-4050-9284-EAD805213094}" type="slidenum">
              <a:rPr lang="en-US" smtClean="0"/>
              <a:t>‹#›</a:t>
            </a:fld>
            <a:endParaRPr lang="en-US"/>
          </a:p>
        </p:txBody>
      </p:sp>
    </p:spTree>
    <p:extLst>
      <p:ext uri="{BB962C8B-B14F-4D97-AF65-F5344CB8AC3E}">
        <p14:creationId xmlns:p14="http://schemas.microsoft.com/office/powerpoint/2010/main" val="17058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8F801A-265E-1A5E-2555-1FF85AF074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869710-161A-3F83-A2EE-8A7E1AE7CC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33729-5EDC-C3CC-A54E-335B6D9FCB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511BF-17B1-4B20-82E9-72DC8923D5A0}" type="datetimeFigureOut">
              <a:rPr lang="en-US" smtClean="0"/>
              <a:t>2/8/2024</a:t>
            </a:fld>
            <a:endParaRPr lang="en-US"/>
          </a:p>
        </p:txBody>
      </p:sp>
      <p:sp>
        <p:nvSpPr>
          <p:cNvPr id="5" name="Footer Placeholder 4">
            <a:extLst>
              <a:ext uri="{FF2B5EF4-FFF2-40B4-BE49-F238E27FC236}">
                <a16:creationId xmlns:a16="http://schemas.microsoft.com/office/drawing/2014/main" id="{9F2CDDF2-C758-FF7B-C9FC-1A70F8D521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637B38-7134-AF75-8774-398965C469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C535C-3F40-4050-9284-EAD805213094}" type="slidenum">
              <a:rPr lang="en-US" smtClean="0"/>
              <a:t>‹#›</a:t>
            </a:fld>
            <a:endParaRPr lang="en-US"/>
          </a:p>
        </p:txBody>
      </p:sp>
    </p:spTree>
    <p:extLst>
      <p:ext uri="{BB962C8B-B14F-4D97-AF65-F5344CB8AC3E}">
        <p14:creationId xmlns:p14="http://schemas.microsoft.com/office/powerpoint/2010/main" val="1853112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AB5A7-7196-4EC0-8FCC-5D1B29B2AD8C}"/>
              </a:ext>
            </a:extLst>
          </p:cNvPr>
          <p:cNvSpPr>
            <a:spLocks noGrp="1"/>
          </p:cNvSpPr>
          <p:nvPr>
            <p:ph idx="1"/>
          </p:nvPr>
        </p:nvSpPr>
        <p:spPr>
          <a:xfrm>
            <a:off x="0" y="149902"/>
            <a:ext cx="6751820" cy="6580682"/>
          </a:xfrm>
        </p:spPr>
        <p:txBody>
          <a:bodyPr>
            <a:normAutofit/>
          </a:bodyPr>
          <a:lstStyle/>
          <a:p>
            <a:pPr marL="0" indent="0" algn="just">
              <a:lnSpc>
                <a:spcPct val="100000"/>
              </a:lnSpc>
              <a:buNone/>
            </a:pPr>
            <a:endParaRPr lang="en-US" sz="495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lnSpc>
                <a:spcPct val="100000"/>
              </a:lnSpc>
              <a:buNone/>
            </a:pPr>
            <a:r>
              <a:rPr lang="en-US" sz="7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Gynecology and </a:t>
            </a:r>
          </a:p>
          <a:p>
            <a:pPr marL="0" indent="0" algn="ctr">
              <a:lnSpc>
                <a:spcPct val="100000"/>
              </a:lnSpc>
              <a:buNone/>
            </a:pPr>
            <a:r>
              <a:rPr lang="en-US" sz="7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Maternity Nursing</a:t>
            </a:r>
            <a:endParaRPr lang="en-US" sz="14925" dirty="0">
              <a:solidFill>
                <a:srgbClr val="C0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C2BE6019-9820-0D77-E69F-629A9C76209E}"/>
              </a:ext>
            </a:extLst>
          </p:cNvPr>
          <p:cNvPicPr>
            <a:picLocks noChangeAspect="1"/>
          </p:cNvPicPr>
          <p:nvPr/>
        </p:nvPicPr>
        <p:blipFill>
          <a:blip r:embed="rId2"/>
          <a:stretch>
            <a:fillRect/>
          </a:stretch>
        </p:blipFill>
        <p:spPr>
          <a:xfrm>
            <a:off x="7195279" y="1"/>
            <a:ext cx="4996721" cy="6730584"/>
          </a:xfrm>
          <a:prstGeom prst="rect">
            <a:avLst/>
          </a:prstGeom>
        </p:spPr>
      </p:pic>
    </p:spTree>
    <p:extLst>
      <p:ext uri="{BB962C8B-B14F-4D97-AF65-F5344CB8AC3E}">
        <p14:creationId xmlns:p14="http://schemas.microsoft.com/office/powerpoint/2010/main" val="1995562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6000" dirty="0">
                <a:solidFill>
                  <a:srgbClr val="C00000"/>
                </a:solidFill>
                <a:latin typeface="Times New Roman" pitchFamily="18" charset="0"/>
                <a:cs typeface="Times New Roman" pitchFamily="18" charset="0"/>
              </a:rPr>
              <a:t> </a:t>
            </a:r>
            <a:br>
              <a:rPr lang="en-US" sz="6000"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Preliminary Signs f Labor:</a:t>
            </a:r>
            <a:br>
              <a:rPr lang="en-US" sz="6000" dirty="0">
                <a:solidFill>
                  <a:srgbClr val="C00000"/>
                </a:solidFill>
                <a:latin typeface="Times New Roman" pitchFamily="18" charset="0"/>
                <a:cs typeface="Times New Roman" pitchFamily="18" charset="0"/>
              </a:rPr>
            </a:br>
            <a:endParaRPr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524000"/>
            <a:ext cx="12022111" cy="5334000"/>
          </a:xfrm>
        </p:spPr>
        <p:txBody>
          <a:bodyPr>
            <a:normAutofit/>
          </a:bodyPr>
          <a:lstStyle/>
          <a:p>
            <a:pPr algn="just">
              <a:lnSpc>
                <a:spcPct val="100000"/>
              </a:lnSpc>
              <a:buNone/>
            </a:pPr>
            <a:r>
              <a:rPr lang="en-US" sz="4800" b="1" u="sng" dirty="0">
                <a:latin typeface="Times New Roman" pitchFamily="18" charset="0"/>
                <a:cs typeface="Times New Roman" pitchFamily="18" charset="0"/>
              </a:rPr>
              <a:t>e. Ripening of cervix</a:t>
            </a:r>
            <a:r>
              <a:rPr lang="en-US" sz="4800" dirty="0">
                <a:latin typeface="Times New Roman" pitchFamily="18" charset="0"/>
                <a:cs typeface="Times New Roman" pitchFamily="18" charset="0"/>
              </a:rPr>
              <a:t> -  </a:t>
            </a:r>
          </a:p>
          <a:p>
            <a:pPr algn="just">
              <a:lnSpc>
                <a:spcPct val="100000"/>
              </a:lnSpc>
            </a:pPr>
            <a:r>
              <a:rPr lang="en-US" sz="4800" dirty="0">
                <a:latin typeface="Times New Roman" pitchFamily="18" charset="0"/>
                <a:cs typeface="Times New Roman" pitchFamily="18" charset="0"/>
              </a:rPr>
              <a:t>An internal sign seen only on pelvic examination. </a:t>
            </a:r>
          </a:p>
          <a:p>
            <a:pPr algn="just">
              <a:lnSpc>
                <a:spcPct val="100000"/>
              </a:lnSpc>
            </a:pPr>
            <a:r>
              <a:rPr lang="en-US" sz="4800" dirty="0">
                <a:latin typeface="Times New Roman" pitchFamily="18" charset="0"/>
                <a:cs typeface="Times New Roman" pitchFamily="18" charset="0"/>
              </a:rPr>
              <a:t>At term, cervix becomes softer and can be described as butter soft, and it tips forward.</a:t>
            </a:r>
          </a:p>
          <a:p>
            <a:pPr algn="just">
              <a:lnSpc>
                <a:spcPct val="100000"/>
              </a:lnSpc>
              <a:buNone/>
            </a:pPr>
            <a:r>
              <a:rPr lang="en-US" sz="4800" b="1" dirty="0">
                <a:latin typeface="Times New Roman" pitchFamily="18" charset="0"/>
                <a:cs typeface="Times New Roman" pitchFamily="18" charset="0"/>
              </a:rPr>
              <a:t> </a:t>
            </a:r>
            <a:endParaRPr lang="en-US" sz="48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1" y="419724"/>
            <a:ext cx="11587397" cy="997913"/>
          </a:xfrm>
        </p:spPr>
        <p:txBody>
          <a:bodyPr>
            <a:noAutofit/>
          </a:bodyPr>
          <a:lstStyle/>
          <a:p>
            <a:pPr algn="ctr">
              <a:lnSpc>
                <a:spcPct val="100000"/>
              </a:lnSpc>
            </a:pPr>
            <a:br>
              <a:rPr lang="en-US" sz="6000" b="1" dirty="0">
                <a:solidFill>
                  <a:srgbClr val="C00000"/>
                </a:solidFill>
                <a:latin typeface="Times New Roman" pitchFamily="18" charset="0"/>
                <a:cs typeface="Times New Roman" pitchFamily="18" charset="0"/>
              </a:rPr>
            </a:br>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COMPLICATIONS OF LABOUR I.) Premature Infants</a:t>
            </a:r>
            <a:br>
              <a:rPr lang="en-US" sz="6000" b="1" dirty="0">
                <a:solidFill>
                  <a:srgbClr val="C00000"/>
                </a:solidFill>
                <a:latin typeface="Times New Roman" pitchFamily="18" charset="0"/>
                <a:cs typeface="Times New Roman" pitchFamily="18" charset="0"/>
              </a:rPr>
            </a:br>
            <a:br>
              <a:rPr lang="en-US" sz="6000" dirty="0">
                <a:solidFill>
                  <a:srgbClr val="C00000"/>
                </a:solidFill>
                <a:latin typeface="Times New Roman" pitchFamily="18" charset="0"/>
                <a:cs typeface="Times New Roman" pitchFamily="18" charset="0"/>
              </a:rPr>
            </a:br>
            <a:endParaRPr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24851" y="2248526"/>
            <a:ext cx="11737299" cy="4380874"/>
          </a:xfrm>
        </p:spPr>
        <p:txBody>
          <a:bodyPr>
            <a:normAutofit/>
          </a:bodyPr>
          <a:lstStyle/>
          <a:p>
            <a:pPr algn="just">
              <a:lnSpc>
                <a:spcPct val="100000"/>
              </a:lnSpc>
              <a:buNone/>
            </a:pPr>
            <a:r>
              <a:rPr lang="en-US" sz="4000" dirty="0">
                <a:latin typeface="Times New Roman" pitchFamily="18" charset="0"/>
                <a:cs typeface="Times New Roman" pitchFamily="18" charset="0"/>
              </a:rPr>
              <a:t>-Keep the infant warm.</a:t>
            </a:r>
          </a:p>
          <a:p>
            <a:pPr algn="just">
              <a:lnSpc>
                <a:spcPct val="100000"/>
              </a:lnSpc>
              <a:buNone/>
            </a:pPr>
            <a:r>
              <a:rPr lang="en-US" sz="4000" dirty="0">
                <a:latin typeface="Times New Roman" pitchFamily="18" charset="0"/>
                <a:cs typeface="Times New Roman" pitchFamily="18" charset="0"/>
              </a:rPr>
              <a:t>-Carefully observe.</a:t>
            </a:r>
          </a:p>
          <a:p>
            <a:pPr algn="just">
              <a:lnSpc>
                <a:spcPct val="100000"/>
              </a:lnSpc>
              <a:buNone/>
            </a:pPr>
            <a:r>
              <a:rPr lang="en-US" sz="4000" dirty="0">
                <a:latin typeface="Times New Roman" pitchFamily="18" charset="0"/>
                <a:cs typeface="Times New Roman" pitchFamily="18" charset="0"/>
              </a:rPr>
              <a:t>-Give oxygen </a:t>
            </a:r>
          </a:p>
          <a:p>
            <a:pPr algn="just">
              <a:lnSpc>
                <a:spcPct val="100000"/>
              </a:lnSpc>
              <a:buNone/>
            </a:pPr>
            <a:r>
              <a:rPr lang="en-US" sz="4000" dirty="0">
                <a:latin typeface="Times New Roman" pitchFamily="18" charset="0"/>
                <a:cs typeface="Times New Roman" pitchFamily="18" charset="0"/>
              </a:rPr>
              <a:t>-Use infection control measures </a:t>
            </a:r>
          </a:p>
          <a:p>
            <a:pPr algn="just">
              <a:lnSpc>
                <a:spcPct val="100000"/>
              </a:lnSpc>
              <a:buNone/>
            </a:pPr>
            <a:r>
              <a:rPr lang="en-US" sz="4000" dirty="0">
                <a:latin typeface="Times New Roman" pitchFamily="18" charset="0"/>
                <a:cs typeface="Times New Roman" pitchFamily="18" charset="0"/>
              </a:rPr>
              <a:t>-May need neonatal intensive care unit</a:t>
            </a:r>
          </a:p>
          <a:p>
            <a:pPr algn="just">
              <a:lnSpc>
                <a:spcPct val="100000"/>
              </a:lnSpc>
            </a:pPr>
            <a:endParaRPr lang="en-US" sz="4000" dirty="0">
              <a:latin typeface="Times New Roman" pitchFamily="18" charset="0"/>
              <a:cs typeface="Times New Roman"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1"/>
            <a:ext cx="11857220" cy="1976202"/>
          </a:xfrm>
        </p:spPr>
        <p:txBody>
          <a:bodyPr>
            <a:noAutofit/>
          </a:bodyPr>
          <a:lstStyle/>
          <a:p>
            <a:pPr algn="ctr">
              <a:lnSpc>
                <a:spcPct val="100000"/>
              </a:lnSpc>
            </a:pPr>
            <a:r>
              <a:rPr lang="en-US" sz="6000" b="1" dirty="0">
                <a:solidFill>
                  <a:srgbClr val="C00000"/>
                </a:solidFill>
                <a:latin typeface="Times New Roman" pitchFamily="18" charset="0"/>
                <a:cs typeface="Times New Roman" pitchFamily="18" charset="0"/>
              </a:rPr>
              <a:t>COMPLICATIONS OF LABOUR J.) Excessive Bleeding</a:t>
            </a:r>
          </a:p>
        </p:txBody>
      </p:sp>
      <p:sp>
        <p:nvSpPr>
          <p:cNvPr id="3" name="Content Placeholder 2"/>
          <p:cNvSpPr>
            <a:spLocks noGrp="1"/>
          </p:cNvSpPr>
          <p:nvPr>
            <p:ph idx="1"/>
          </p:nvPr>
        </p:nvSpPr>
        <p:spPr>
          <a:xfrm>
            <a:off x="179882" y="2518348"/>
            <a:ext cx="11857220" cy="4187252"/>
          </a:xfrm>
        </p:spPr>
        <p:txBody>
          <a:bodyPr>
            <a:normAutofit/>
          </a:bodyPr>
          <a:lstStyle/>
          <a:p>
            <a:pPr algn="just">
              <a:lnSpc>
                <a:spcPct val="100000"/>
              </a:lnSpc>
              <a:buNone/>
            </a:pPr>
            <a:r>
              <a:rPr lang="en-US" sz="4400" dirty="0">
                <a:latin typeface="Times New Roman" pitchFamily="18" charset="0"/>
                <a:cs typeface="Times New Roman" pitchFamily="18" charset="0"/>
              </a:rPr>
              <a:t>-Massage mother’s uterus to slow down bleeding.</a:t>
            </a:r>
          </a:p>
          <a:p>
            <a:pPr algn="just">
              <a:lnSpc>
                <a:spcPct val="100000"/>
              </a:lnSpc>
              <a:buNone/>
            </a:pPr>
            <a:r>
              <a:rPr lang="en-US" sz="4400" dirty="0">
                <a:latin typeface="Times New Roman" pitchFamily="18" charset="0"/>
                <a:cs typeface="Times New Roman" pitchFamily="18" charset="0"/>
              </a:rPr>
              <a:t>-Treat for shock  IV fluid, blood transfusions</a:t>
            </a:r>
            <a:endParaRPr lang="en-US" dirty="0">
              <a:latin typeface="Times New Roman" pitchFamily="18" charset="0"/>
              <a:cs typeface="Times New Roman"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053652"/>
          </a:xfrm>
        </p:spPr>
        <p:txBody>
          <a:bodyPr>
            <a:noAutofit/>
          </a:bodyPr>
          <a:lstStyle/>
          <a:p>
            <a:pPr algn="ctr">
              <a:lnSpc>
                <a:spcPct val="100000"/>
              </a:lnSpc>
            </a:pPr>
            <a:r>
              <a:rPr lang="en-US" sz="5400" b="1" dirty="0">
                <a:solidFill>
                  <a:srgbClr val="C00000"/>
                </a:solidFill>
                <a:latin typeface="Times New Roman" pitchFamily="18" charset="0"/>
                <a:cs typeface="Times New Roman" pitchFamily="18" charset="0"/>
              </a:rPr>
              <a:t>COMPLICATIONS OF LABOUR </a:t>
            </a:r>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K.) Ruptured Uterus</a:t>
            </a:r>
          </a:p>
        </p:txBody>
      </p:sp>
      <p:sp>
        <p:nvSpPr>
          <p:cNvPr id="3" name="Content Placeholder 2"/>
          <p:cNvSpPr>
            <a:spLocks noGrp="1"/>
          </p:cNvSpPr>
          <p:nvPr>
            <p:ph idx="1"/>
          </p:nvPr>
        </p:nvSpPr>
        <p:spPr>
          <a:xfrm>
            <a:off x="0" y="2053652"/>
            <a:ext cx="12192000" cy="4804348"/>
          </a:xfrm>
        </p:spPr>
        <p:txBody>
          <a:bodyPr>
            <a:normAutofit/>
          </a:bodyPr>
          <a:lstStyle/>
          <a:p>
            <a:pPr algn="just">
              <a:lnSpc>
                <a:spcPct val="100000"/>
              </a:lnSpc>
              <a:buNone/>
            </a:pPr>
            <a:r>
              <a:rPr lang="en-US" sz="4000" b="1" u="sng" dirty="0">
                <a:latin typeface="Times New Roman" pitchFamily="18" charset="0"/>
                <a:cs typeface="Times New Roman" pitchFamily="18" charset="0"/>
              </a:rPr>
              <a:t>Etiology</a:t>
            </a:r>
            <a:r>
              <a:rPr lang="en-US" sz="4000" u="sng" dirty="0">
                <a:latin typeface="Times New Roman" pitchFamily="18" charset="0"/>
                <a:cs typeface="Times New Roman" pitchFamily="18" charset="0"/>
              </a:rPr>
              <a:t>:  </a:t>
            </a:r>
            <a:endParaRPr lang="en-US" sz="4000" dirty="0">
              <a:latin typeface="Times New Roman" pitchFamily="18" charset="0"/>
              <a:cs typeface="Times New Roman" pitchFamily="18" charset="0"/>
            </a:endParaRPr>
          </a:p>
          <a:p>
            <a:pPr algn="just">
              <a:lnSpc>
                <a:spcPct val="100000"/>
              </a:lnSpc>
            </a:pPr>
            <a:r>
              <a:rPr lang="en-US" sz="3600" dirty="0">
                <a:latin typeface="Times New Roman" pitchFamily="18" charset="0"/>
                <a:cs typeface="Times New Roman" pitchFamily="18" charset="0"/>
              </a:rPr>
              <a:t>Rupture of a previous C-birth scar</a:t>
            </a:r>
          </a:p>
          <a:p>
            <a:pPr algn="just">
              <a:lnSpc>
                <a:spcPct val="100000"/>
              </a:lnSpc>
            </a:pPr>
            <a:r>
              <a:rPr lang="en-US" sz="3600" dirty="0">
                <a:latin typeface="Times New Roman" pitchFamily="18" charset="0"/>
                <a:cs typeface="Times New Roman" pitchFamily="18" charset="0"/>
              </a:rPr>
              <a:t>Prolonged labor</a:t>
            </a:r>
          </a:p>
          <a:p>
            <a:pPr algn="just">
              <a:lnSpc>
                <a:spcPct val="100000"/>
              </a:lnSpc>
            </a:pPr>
            <a:r>
              <a:rPr lang="en-US" sz="3600" dirty="0">
                <a:latin typeface="Times New Roman" pitchFamily="18" charset="0"/>
                <a:cs typeface="Times New Roman" pitchFamily="18" charset="0"/>
              </a:rPr>
              <a:t>Injudicious use of Pitocin: overstimulation</a:t>
            </a:r>
          </a:p>
          <a:p>
            <a:pPr algn="just">
              <a:lnSpc>
                <a:spcPct val="100000"/>
              </a:lnSpc>
            </a:pPr>
            <a:r>
              <a:rPr lang="en-US" sz="3600" dirty="0">
                <a:latin typeface="Times New Roman" pitchFamily="18" charset="0"/>
                <a:cs typeface="Times New Roman" pitchFamily="18" charset="0"/>
              </a:rPr>
              <a:t>Excessive manual pressure applied to the fundus during delivery</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932169" cy="1543988"/>
          </a:xfrm>
        </p:spPr>
        <p:txBody>
          <a:bodyPr>
            <a:noAutofit/>
          </a:bodyPr>
          <a:lstStyle/>
          <a:p>
            <a:pPr algn="ctr">
              <a:lnSpc>
                <a:spcPct val="100000"/>
              </a:lnSpc>
            </a:pPr>
            <a:r>
              <a:rPr lang="en-US" b="1" dirty="0">
                <a:solidFill>
                  <a:srgbClr val="C00000"/>
                </a:solidFill>
                <a:latin typeface="Times New Roman" pitchFamily="18" charset="0"/>
                <a:cs typeface="Times New Roman" pitchFamily="18" charset="0"/>
              </a:rPr>
              <a:t>COMPLICATIONS OF LABOUR </a:t>
            </a:r>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K.) Ruptured Uterus:</a:t>
            </a:r>
          </a:p>
        </p:txBody>
      </p:sp>
      <p:sp>
        <p:nvSpPr>
          <p:cNvPr id="3" name="Content Placeholder 2"/>
          <p:cNvSpPr>
            <a:spLocks noGrp="1"/>
          </p:cNvSpPr>
          <p:nvPr>
            <p:ph idx="1"/>
          </p:nvPr>
        </p:nvSpPr>
        <p:spPr>
          <a:xfrm>
            <a:off x="0" y="1543988"/>
            <a:ext cx="12067082" cy="5314011"/>
          </a:xfrm>
        </p:spPr>
        <p:txBody>
          <a:bodyPr>
            <a:normAutofit/>
          </a:bodyPr>
          <a:lstStyle/>
          <a:p>
            <a:pPr marL="0" indent="0" algn="just">
              <a:lnSpc>
                <a:spcPct val="100000"/>
              </a:lnSpc>
              <a:buNone/>
            </a:pPr>
            <a:r>
              <a:rPr lang="en-US" sz="3600" u="sng" dirty="0">
                <a:solidFill>
                  <a:srgbClr val="C00000"/>
                </a:solidFill>
                <a:latin typeface="Times New Roman" pitchFamily="18" charset="0"/>
                <a:cs typeface="Times New Roman" pitchFamily="18" charset="0"/>
              </a:rPr>
              <a:t>Signs and Symptoms</a:t>
            </a:r>
            <a:r>
              <a:rPr lang="en-US" sz="3600" b="1" u="sng" dirty="0">
                <a:solidFill>
                  <a:srgbClr val="C00000"/>
                </a:solidFill>
                <a:latin typeface="Times New Roman" pitchFamily="18" charset="0"/>
                <a:cs typeface="Times New Roman" pitchFamily="18" charset="0"/>
              </a:rPr>
              <a:t> </a:t>
            </a:r>
          </a:p>
          <a:p>
            <a:pPr algn="just">
              <a:lnSpc>
                <a:spcPct val="100000"/>
              </a:lnSpc>
              <a:buFont typeface="Wingdings" pitchFamily="2" charset="2"/>
              <a:buChar char="§"/>
            </a:pPr>
            <a:r>
              <a:rPr lang="en-US" sz="3600" dirty="0">
                <a:latin typeface="Times New Roman" pitchFamily="18" charset="0"/>
                <a:cs typeface="Times New Roman" pitchFamily="18" charset="0"/>
              </a:rPr>
              <a:t>Sudden sharp abdominal pain,  abdominal tenderness</a:t>
            </a:r>
          </a:p>
          <a:p>
            <a:pPr algn="just">
              <a:lnSpc>
                <a:spcPct val="100000"/>
              </a:lnSpc>
              <a:buFont typeface="Wingdings" pitchFamily="2" charset="2"/>
              <a:buChar char="§"/>
            </a:pPr>
            <a:r>
              <a:rPr lang="en-US" sz="3600" dirty="0">
                <a:latin typeface="Times New Roman" pitchFamily="18" charset="0"/>
                <a:cs typeface="Times New Roman" pitchFamily="18" charset="0"/>
              </a:rPr>
              <a:t>Cessation of contractions</a:t>
            </a:r>
          </a:p>
          <a:p>
            <a:pPr algn="just">
              <a:lnSpc>
                <a:spcPct val="100000"/>
              </a:lnSpc>
              <a:buFont typeface="Wingdings" pitchFamily="2" charset="2"/>
              <a:buChar char="§"/>
            </a:pPr>
            <a:r>
              <a:rPr lang="en-US" sz="3600" dirty="0">
                <a:latin typeface="Times New Roman" pitchFamily="18" charset="0"/>
                <a:cs typeface="Times New Roman" pitchFamily="18" charset="0"/>
              </a:rPr>
              <a:t>Absence of fetal heart tones</a:t>
            </a:r>
          </a:p>
          <a:p>
            <a:pPr algn="just">
              <a:lnSpc>
                <a:spcPct val="100000"/>
              </a:lnSpc>
              <a:buFont typeface="Wingdings" pitchFamily="2" charset="2"/>
              <a:buChar char="§"/>
            </a:pPr>
            <a:r>
              <a:rPr lang="en-US" sz="3600" dirty="0">
                <a:latin typeface="Times New Roman" pitchFamily="18" charset="0"/>
                <a:cs typeface="Times New Roman" pitchFamily="18" charset="0"/>
              </a:rPr>
              <a:t>Shock</a:t>
            </a:r>
          </a:p>
          <a:p>
            <a:pPr marL="0" indent="0" algn="just">
              <a:lnSpc>
                <a:spcPct val="100000"/>
              </a:lnSpc>
              <a:buNone/>
            </a:pPr>
            <a:r>
              <a:rPr lang="en-US" sz="3600" u="sng" dirty="0">
                <a:solidFill>
                  <a:srgbClr val="C00000"/>
                </a:solidFill>
                <a:latin typeface="Times New Roman" pitchFamily="18" charset="0"/>
                <a:cs typeface="Times New Roman" pitchFamily="18" charset="0"/>
              </a:rPr>
              <a:t>Therapeutic Interventions:</a:t>
            </a:r>
          </a:p>
          <a:p>
            <a:pPr algn="just">
              <a:lnSpc>
                <a:spcPct val="100000"/>
              </a:lnSpc>
            </a:pPr>
            <a:r>
              <a:rPr lang="en-US" sz="3600" dirty="0">
                <a:latin typeface="Times New Roman" pitchFamily="18" charset="0"/>
                <a:cs typeface="Times New Roman" pitchFamily="18" charset="0"/>
              </a:rPr>
              <a:t>Deliver the baby  /  Cesarean Delivery</a:t>
            </a:r>
          </a:p>
          <a:p>
            <a:pPr algn="just">
              <a:lnSpc>
                <a:spcPct val="100000"/>
              </a:lnSpc>
            </a:pPr>
            <a:endParaRPr lang="en-US" sz="3600" dirty="0">
              <a:latin typeface="Times New Roman" pitchFamily="18" charset="0"/>
              <a:cs typeface="Times New Roman"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082073" cy="1618938"/>
          </a:xfrm>
        </p:spPr>
        <p:txBody>
          <a:bodyPr>
            <a:noAutofit/>
          </a:bodyPr>
          <a:lstStyle/>
          <a:p>
            <a:pPr algn="ctr">
              <a:lnSpc>
                <a:spcPct val="100000"/>
              </a:lnSpc>
            </a:pPr>
            <a:r>
              <a:rPr lang="en-US" sz="5400" b="1" dirty="0">
                <a:solidFill>
                  <a:srgbClr val="C00000"/>
                </a:solidFill>
                <a:latin typeface="Times New Roman" pitchFamily="18" charset="0"/>
                <a:cs typeface="Times New Roman" pitchFamily="18" charset="0"/>
              </a:rPr>
              <a:t>COMPLICATIONS OF LABOUR </a:t>
            </a:r>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L.) Uterine Inversion- </a:t>
            </a:r>
            <a:endParaRPr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843790"/>
            <a:ext cx="12192001" cy="5014210"/>
          </a:xfrm>
        </p:spPr>
        <p:txBody>
          <a:bodyPr>
            <a:normAutofit/>
          </a:bodyPr>
          <a:lstStyle/>
          <a:p>
            <a:pPr algn="just">
              <a:lnSpc>
                <a:spcPct val="100000"/>
              </a:lnSpc>
              <a:buFont typeface="Wingdings" pitchFamily="2" charset="2"/>
              <a:buChar char="§"/>
            </a:pPr>
            <a:r>
              <a:rPr lang="en-US" sz="3200" dirty="0">
                <a:latin typeface="Times New Roman" pitchFamily="18" charset="0"/>
                <a:cs typeface="Times New Roman" pitchFamily="18" charset="0"/>
              </a:rPr>
              <a:t>Rare but potentially life threatening condition</a:t>
            </a:r>
          </a:p>
          <a:p>
            <a:pPr algn="just">
              <a:lnSpc>
                <a:spcPct val="100000"/>
              </a:lnSpc>
              <a:buFont typeface="Wingdings" pitchFamily="2" charset="2"/>
              <a:buChar char="§"/>
            </a:pPr>
            <a:r>
              <a:rPr lang="en-US" sz="3200" dirty="0">
                <a:latin typeface="Times New Roman" pitchFamily="18" charset="0"/>
                <a:cs typeface="Times New Roman" pitchFamily="18" charset="0"/>
              </a:rPr>
              <a:t>Uterine fundus collapses within endometrial cavity</a:t>
            </a:r>
          </a:p>
          <a:p>
            <a:pPr algn="just">
              <a:lnSpc>
                <a:spcPct val="100000"/>
              </a:lnSpc>
              <a:buFont typeface="Wingdings" pitchFamily="2" charset="2"/>
              <a:buChar char="§"/>
            </a:pPr>
            <a:r>
              <a:rPr lang="en-US" sz="3200" dirty="0">
                <a:latin typeface="Times New Roman" pitchFamily="18" charset="0"/>
                <a:cs typeface="Times New Roman" pitchFamily="18" charset="0"/>
              </a:rPr>
              <a:t>Severe hemorrhage and shock can lead to maternal death</a:t>
            </a:r>
          </a:p>
          <a:p>
            <a:pPr algn="just">
              <a:lnSpc>
                <a:spcPct val="100000"/>
              </a:lnSpc>
              <a:buFont typeface="Wingdings" pitchFamily="2" charset="2"/>
              <a:buChar char="§"/>
            </a:pPr>
            <a:r>
              <a:rPr lang="en-US" sz="3200" dirty="0">
                <a:latin typeface="Times New Roman" pitchFamily="18" charset="0"/>
                <a:cs typeface="Times New Roman" pitchFamily="18" charset="0"/>
              </a:rPr>
              <a:t>Discontinue all oxytocic until correction has been established </a:t>
            </a:r>
          </a:p>
          <a:p>
            <a:pPr algn="just">
              <a:lnSpc>
                <a:spcPct val="100000"/>
              </a:lnSpc>
              <a:buFont typeface="Wingdings" pitchFamily="2" charset="2"/>
              <a:buChar char="§"/>
            </a:pPr>
            <a:r>
              <a:rPr lang="en-US" sz="3200" dirty="0">
                <a:latin typeface="Times New Roman" pitchFamily="18" charset="0"/>
                <a:cs typeface="Times New Roman" pitchFamily="18" charset="0"/>
              </a:rPr>
              <a:t>Johnson maneuver: </a:t>
            </a:r>
          </a:p>
          <a:p>
            <a:pPr algn="just">
              <a:lnSpc>
                <a:spcPct val="100000"/>
              </a:lnSpc>
              <a:buFont typeface="Wingdings" panose="05000000000000000000" pitchFamily="2" charset="2"/>
              <a:buChar char="ü"/>
            </a:pPr>
            <a:r>
              <a:rPr lang="en-US" sz="3200" dirty="0">
                <a:latin typeface="Times New Roman" pitchFamily="18" charset="0"/>
                <a:cs typeface="Times New Roman" pitchFamily="18" charset="0"/>
              </a:rPr>
              <a:t>Manual correction by pushing inverted fundus through cervical ring with pressure  towards umbilicus. </a:t>
            </a:r>
          </a:p>
          <a:p>
            <a:pPr algn="just">
              <a:lnSpc>
                <a:spcPct val="100000"/>
              </a:lnSpc>
              <a:buFont typeface="Wingdings" panose="05000000000000000000" pitchFamily="2" charset="2"/>
              <a:buChar char="ü"/>
            </a:pPr>
            <a:r>
              <a:rPr lang="en-US" sz="3200" dirty="0">
                <a:latin typeface="Times New Roman" pitchFamily="18" charset="0"/>
                <a:cs typeface="Times New Roman" pitchFamily="18" charset="0"/>
              </a:rPr>
              <a:t>If unsuccessful, surgical intervention may be needed </a:t>
            </a:r>
          </a:p>
          <a:p>
            <a:pPr algn="just">
              <a:lnSpc>
                <a:spcPct val="100000"/>
              </a:lnSpc>
              <a:buFont typeface="Wingdings" pitchFamily="2" charset="2"/>
              <a:buChar char="§"/>
            </a:pPr>
            <a:endParaRPr lang="en-US" dirty="0">
              <a:latin typeface="Times New Roman" pitchFamily="18" charset="0"/>
              <a:cs typeface="Times New Roman"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827239" cy="1409075"/>
          </a:xfrm>
        </p:spPr>
        <p:txBody>
          <a:bodyPr>
            <a:noAutofit/>
          </a:bodyPr>
          <a:lstStyle/>
          <a:p>
            <a:pPr algn="ctr">
              <a:lnSpc>
                <a:spcPct val="100000"/>
              </a:lnSpc>
            </a:pPr>
            <a:r>
              <a:rPr lang="en-US" b="1" dirty="0">
                <a:solidFill>
                  <a:srgbClr val="C00000"/>
                </a:solidFill>
                <a:latin typeface="Times New Roman" pitchFamily="18" charset="0"/>
                <a:cs typeface="Times New Roman" pitchFamily="18" charset="0"/>
              </a:rPr>
              <a:t>COMPLICATIONS OF LABOUR </a:t>
            </a:r>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M.) Amniotic Fluid Embolism</a:t>
            </a:r>
          </a:p>
        </p:txBody>
      </p:sp>
      <p:sp>
        <p:nvSpPr>
          <p:cNvPr id="3" name="Content Placeholder 2"/>
          <p:cNvSpPr>
            <a:spLocks noGrp="1"/>
          </p:cNvSpPr>
          <p:nvPr>
            <p:ph idx="1"/>
          </p:nvPr>
        </p:nvSpPr>
        <p:spPr>
          <a:xfrm>
            <a:off x="0" y="1753849"/>
            <a:ext cx="12192000" cy="4951751"/>
          </a:xfrm>
        </p:spPr>
        <p:txBody>
          <a:bodyPr>
            <a:normAutofit fontScale="85000" lnSpcReduction="10000"/>
          </a:bodyPr>
          <a:lstStyle/>
          <a:p>
            <a:pPr>
              <a:lnSpc>
                <a:spcPct val="100000"/>
              </a:lnSpc>
              <a:buFont typeface="Wingdings" panose="05000000000000000000" pitchFamily="2" charset="2"/>
              <a:buChar char="q"/>
            </a:pPr>
            <a:r>
              <a:rPr lang="en-US" sz="4700" dirty="0">
                <a:latin typeface="Times New Roman" pitchFamily="18" charset="0"/>
                <a:cs typeface="Times New Roman" pitchFamily="18" charset="0"/>
              </a:rPr>
              <a:t>Escape of amniotic fluid into maternal circulation, amniotic fluid contains debris, lanugo, vernix, meconium</a:t>
            </a:r>
          </a:p>
          <a:p>
            <a:pPr>
              <a:lnSpc>
                <a:spcPct val="100000"/>
              </a:lnSpc>
              <a:buNone/>
            </a:pPr>
            <a:r>
              <a:rPr lang="en-US" sz="4700" b="1" dirty="0">
                <a:latin typeface="Times New Roman" pitchFamily="18" charset="0"/>
                <a:cs typeface="Times New Roman" pitchFamily="18" charset="0"/>
              </a:rPr>
              <a:t>Signs and Symptoms:</a:t>
            </a:r>
          </a:p>
          <a:p>
            <a:pPr>
              <a:lnSpc>
                <a:spcPct val="120000"/>
              </a:lnSpc>
              <a:buFont typeface="Wingdings" panose="05000000000000000000" pitchFamily="2" charset="2"/>
              <a:buChar char="ü"/>
            </a:pPr>
            <a:r>
              <a:rPr lang="en-US" sz="4700" dirty="0">
                <a:latin typeface="Times New Roman" pitchFamily="18" charset="0"/>
                <a:cs typeface="Times New Roman" pitchFamily="18" charset="0"/>
              </a:rPr>
              <a:t>Dyspnea, cyanosis, chest pain, hypotension, frothy sputum, tachycardia, </a:t>
            </a:r>
          </a:p>
          <a:p>
            <a:pPr>
              <a:lnSpc>
                <a:spcPct val="120000"/>
              </a:lnSpc>
              <a:buFont typeface="Wingdings" panose="05000000000000000000" pitchFamily="2" charset="2"/>
              <a:buChar char="ü"/>
            </a:pPr>
            <a:r>
              <a:rPr lang="en-US" sz="4700" dirty="0">
                <a:latin typeface="Times New Roman" pitchFamily="18" charset="0"/>
                <a:cs typeface="Times New Roman" pitchFamily="18" charset="0"/>
              </a:rPr>
              <a:t>Mental confusion,, </a:t>
            </a:r>
          </a:p>
          <a:p>
            <a:pPr>
              <a:lnSpc>
                <a:spcPct val="120000"/>
              </a:lnSpc>
              <a:buFont typeface="Wingdings" panose="05000000000000000000" pitchFamily="2" charset="2"/>
              <a:buChar char="ü"/>
            </a:pPr>
            <a:r>
              <a:rPr lang="en-US" sz="4700" dirty="0">
                <a:latin typeface="Times New Roman" pitchFamily="18" charset="0"/>
                <a:cs typeface="Times New Roman" pitchFamily="18" charset="0"/>
              </a:rPr>
              <a:t>Hemorrhage</a:t>
            </a:r>
          </a:p>
          <a:p>
            <a:pPr>
              <a:lnSpc>
                <a:spcPct val="100000"/>
              </a:lnSpc>
              <a:buNone/>
            </a:pPr>
            <a:endParaRPr lang="en-US" sz="4000" dirty="0">
              <a:latin typeface="Times New Roman" pitchFamily="18" charset="0"/>
              <a:cs typeface="Times New Roman" pitchFamily="18" charset="0"/>
            </a:endParaRPr>
          </a:p>
          <a:p>
            <a:pPr>
              <a:lnSpc>
                <a:spcPct val="100000"/>
              </a:lnSpc>
              <a:buNone/>
            </a:pPr>
            <a:endParaRPr lang="en-US" sz="4000" dirty="0">
              <a:latin typeface="Times New Roman" pitchFamily="18" charset="0"/>
              <a:cs typeface="Times New Roman" pitchFamily="18" charset="0"/>
            </a:endParaRPr>
          </a:p>
          <a:p>
            <a:pPr>
              <a:lnSpc>
                <a:spcPct val="100000"/>
              </a:lnSpc>
              <a:buNone/>
            </a:pPr>
            <a:endParaRPr lang="en-US" sz="4000" dirty="0">
              <a:latin typeface="Times New Roman" pitchFamily="18" charset="0"/>
              <a:cs typeface="Times New Roman"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797259" cy="1417638"/>
          </a:xfrm>
        </p:spPr>
        <p:txBody>
          <a:bodyPr>
            <a:noAutofit/>
          </a:bodyPr>
          <a:lstStyle/>
          <a:p>
            <a:pPr algn="ctr">
              <a:lnSpc>
                <a:spcPct val="100000"/>
              </a:lnSpc>
            </a:pPr>
            <a:r>
              <a:rPr lang="en-US" b="1" dirty="0">
                <a:solidFill>
                  <a:srgbClr val="C00000"/>
                </a:solidFill>
                <a:latin typeface="Times New Roman" pitchFamily="18" charset="0"/>
                <a:cs typeface="Times New Roman" pitchFamily="18" charset="0"/>
              </a:rPr>
              <a:t>M.) Amniotic Fluid Embolism: </a:t>
            </a:r>
            <a:r>
              <a:rPr lang="en-US" dirty="0">
                <a:solidFill>
                  <a:srgbClr val="C00000"/>
                </a:solidFill>
                <a:latin typeface="Times New Roman" pitchFamily="18" charset="0"/>
                <a:cs typeface="Times New Roman" pitchFamily="18" charset="0"/>
              </a:rPr>
              <a:t>Nursing care  </a:t>
            </a:r>
          </a:p>
        </p:txBody>
      </p:sp>
      <p:sp>
        <p:nvSpPr>
          <p:cNvPr id="3" name="Content Placeholder 2"/>
          <p:cNvSpPr>
            <a:spLocks noGrp="1"/>
          </p:cNvSpPr>
          <p:nvPr>
            <p:ph idx="1"/>
          </p:nvPr>
        </p:nvSpPr>
        <p:spPr>
          <a:xfrm>
            <a:off x="-1" y="1600200"/>
            <a:ext cx="11962152" cy="5257800"/>
          </a:xfrm>
        </p:spPr>
        <p:txBody>
          <a:bodyPr>
            <a:normAutofit/>
          </a:bodyPr>
          <a:lstStyle/>
          <a:p>
            <a:pPr marL="514350" indent="-514350" algn="just">
              <a:lnSpc>
                <a:spcPct val="100000"/>
              </a:lnSpc>
              <a:buFont typeface="+mj-lt"/>
              <a:buAutoNum type="arabicPeriod"/>
            </a:pPr>
            <a:r>
              <a:rPr lang="en-US" sz="3600" dirty="0">
                <a:latin typeface="Times New Roman" pitchFamily="18" charset="0"/>
                <a:cs typeface="Times New Roman" pitchFamily="18" charset="0"/>
              </a:rPr>
              <a:t>Emergency condition, </a:t>
            </a:r>
          </a:p>
          <a:p>
            <a:pPr marL="514350" indent="-514350" algn="just">
              <a:lnSpc>
                <a:spcPct val="100000"/>
              </a:lnSpc>
              <a:buFont typeface="+mj-lt"/>
              <a:buAutoNum type="arabicPeriod"/>
            </a:pPr>
            <a:r>
              <a:rPr lang="en-US" sz="3600" dirty="0">
                <a:latin typeface="Times New Roman" pitchFamily="18" charset="0"/>
                <a:cs typeface="Times New Roman" pitchFamily="18" charset="0"/>
              </a:rPr>
              <a:t>O2, </a:t>
            </a:r>
          </a:p>
          <a:p>
            <a:pPr marL="514350" indent="-514350" algn="just">
              <a:lnSpc>
                <a:spcPct val="100000"/>
              </a:lnSpc>
              <a:buFont typeface="+mj-lt"/>
              <a:buAutoNum type="arabicPeriod"/>
            </a:pPr>
            <a:r>
              <a:rPr lang="en-US" sz="3600" dirty="0">
                <a:latin typeface="Times New Roman" pitchFamily="18" charset="0"/>
                <a:cs typeface="Times New Roman" pitchFamily="18" charset="0"/>
              </a:rPr>
              <a:t>Large bore IV, </a:t>
            </a:r>
          </a:p>
          <a:p>
            <a:pPr marL="514350" indent="-514350" algn="just">
              <a:lnSpc>
                <a:spcPct val="100000"/>
              </a:lnSpc>
              <a:buFont typeface="+mj-lt"/>
              <a:buAutoNum type="arabicPeriod"/>
            </a:pPr>
            <a:r>
              <a:rPr lang="en-US" sz="3600" dirty="0">
                <a:latin typeface="Times New Roman" pitchFamily="18" charset="0"/>
                <a:cs typeface="Times New Roman" pitchFamily="18" charset="0"/>
              </a:rPr>
              <a:t>CPR as needed, </a:t>
            </a:r>
          </a:p>
          <a:p>
            <a:pPr marL="514350" indent="-514350" algn="just">
              <a:lnSpc>
                <a:spcPct val="100000"/>
              </a:lnSpc>
              <a:buFont typeface="+mj-lt"/>
              <a:buAutoNum type="arabicPeriod"/>
            </a:pPr>
            <a:r>
              <a:rPr lang="en-US" sz="3600" dirty="0">
                <a:latin typeface="Times New Roman" pitchFamily="18" charset="0"/>
                <a:cs typeface="Times New Roman" pitchFamily="18" charset="0"/>
              </a:rPr>
              <a:t>Prepare for CS birth, </a:t>
            </a:r>
          </a:p>
          <a:p>
            <a:pPr marL="514350" indent="-514350" algn="just">
              <a:lnSpc>
                <a:spcPct val="100000"/>
              </a:lnSpc>
              <a:buFont typeface="+mj-lt"/>
              <a:buAutoNum type="arabicPeriod"/>
            </a:pPr>
            <a:r>
              <a:rPr lang="en-US" sz="3600" dirty="0">
                <a:latin typeface="Times New Roman" pitchFamily="18" charset="0"/>
                <a:cs typeface="Times New Roman" pitchFamily="18" charset="0"/>
              </a:rPr>
              <a:t>Administer blood </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992131" cy="1417638"/>
          </a:xfrm>
        </p:spPr>
        <p:txBody>
          <a:bodyPr>
            <a:noAutofit/>
          </a:bodyPr>
          <a:lstStyle/>
          <a:p>
            <a:pPr algn="ctr">
              <a:lnSpc>
                <a:spcPct val="100000"/>
              </a:lnSpc>
            </a:pPr>
            <a:r>
              <a:rPr lang="en-US" b="1" dirty="0">
                <a:solidFill>
                  <a:srgbClr val="C00000"/>
                </a:solidFill>
                <a:latin typeface="Times New Roman" pitchFamily="18" charset="0"/>
                <a:cs typeface="Times New Roman" pitchFamily="18" charset="0"/>
              </a:rPr>
              <a:t>COMPLICATIONS OF LABOUR </a:t>
            </a:r>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N.) Hypertonic Labor  Dystocia </a:t>
            </a:r>
            <a:endParaRPr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92000" cy="5440362"/>
          </a:xfrm>
        </p:spPr>
        <p:txBody>
          <a:bodyPr>
            <a:normAutofit fontScale="77500" lnSpcReduction="20000"/>
          </a:bodyPr>
          <a:lstStyle/>
          <a:p>
            <a:pPr algn="just">
              <a:lnSpc>
                <a:spcPct val="120000"/>
              </a:lnSpc>
              <a:buClr>
                <a:srgbClr val="FF0000"/>
              </a:buClr>
              <a:buFont typeface="Wingdings" pitchFamily="2" charset="2"/>
              <a:buChar char="§"/>
            </a:pPr>
            <a:r>
              <a:rPr lang="en-US" sz="4100" dirty="0">
                <a:latin typeface="Times New Roman" pitchFamily="18" charset="0"/>
                <a:cs typeface="Times New Roman" pitchFamily="18" charset="0"/>
              </a:rPr>
              <a:t>Increased contraction frequency and uterine resting tone; </a:t>
            </a:r>
          </a:p>
          <a:p>
            <a:pPr algn="just">
              <a:lnSpc>
                <a:spcPct val="120000"/>
              </a:lnSpc>
              <a:buClr>
                <a:srgbClr val="FF0000"/>
              </a:buClr>
              <a:buFont typeface="Wingdings" pitchFamily="2" charset="2"/>
              <a:buChar char="§"/>
            </a:pPr>
            <a:r>
              <a:rPr lang="en-US" sz="4100" dirty="0">
                <a:latin typeface="Times New Roman" pitchFamily="18" charset="0"/>
                <a:cs typeface="Times New Roman" pitchFamily="18" charset="0"/>
              </a:rPr>
              <a:t>Prolonged latent phase</a:t>
            </a:r>
          </a:p>
          <a:p>
            <a:pPr algn="just">
              <a:lnSpc>
                <a:spcPct val="120000"/>
              </a:lnSpc>
              <a:buFont typeface="Wingdings" pitchFamily="2" charset="2"/>
              <a:buChar char="§"/>
            </a:pPr>
            <a:r>
              <a:rPr lang="en-US" sz="4100" dirty="0">
                <a:latin typeface="Times New Roman" pitchFamily="18" charset="0"/>
                <a:cs typeface="Times New Roman" pitchFamily="18" charset="0"/>
              </a:rPr>
              <a:t>Prolonged pressure on fetal head cause: molding,  caput succedaneum, cephalohematoma </a:t>
            </a:r>
          </a:p>
          <a:p>
            <a:pPr algn="just">
              <a:lnSpc>
                <a:spcPct val="120000"/>
              </a:lnSpc>
              <a:buFont typeface="Wingdings" pitchFamily="2" charset="2"/>
              <a:buChar char="§"/>
            </a:pPr>
            <a:r>
              <a:rPr lang="en-US" sz="4100" dirty="0">
                <a:latin typeface="Times New Roman" pitchFamily="18" charset="0"/>
                <a:cs typeface="Times New Roman" pitchFamily="18" charset="0"/>
              </a:rPr>
              <a:t>Hypertonic Labor  Dystocia Therapy:</a:t>
            </a:r>
          </a:p>
          <a:p>
            <a:pPr algn="just">
              <a:lnSpc>
                <a:spcPct val="120000"/>
              </a:lnSpc>
              <a:buFont typeface="Wingdings" panose="05000000000000000000" pitchFamily="2" charset="2"/>
              <a:buChar char="ü"/>
            </a:pPr>
            <a:r>
              <a:rPr lang="en-US" sz="4100" dirty="0">
                <a:latin typeface="Times New Roman" pitchFamily="18" charset="0"/>
                <a:cs typeface="Times New Roman" pitchFamily="18" charset="0"/>
              </a:rPr>
              <a:t>Bed rest and relaxation measures</a:t>
            </a:r>
          </a:p>
          <a:p>
            <a:pPr algn="just">
              <a:lnSpc>
                <a:spcPct val="120000"/>
              </a:lnSpc>
              <a:buFont typeface="Wingdings" panose="05000000000000000000" pitchFamily="2" charset="2"/>
              <a:buChar char="ü"/>
            </a:pPr>
            <a:r>
              <a:rPr lang="en-US" sz="4100" dirty="0">
                <a:latin typeface="Times New Roman" pitchFamily="18" charset="0"/>
                <a:cs typeface="Times New Roman" pitchFamily="18" charset="0"/>
              </a:rPr>
              <a:t>Pharmacologic sedation</a:t>
            </a:r>
          </a:p>
          <a:p>
            <a:pPr algn="just">
              <a:lnSpc>
                <a:spcPct val="120000"/>
              </a:lnSpc>
              <a:buFont typeface="Wingdings" panose="05000000000000000000" pitchFamily="2" charset="2"/>
              <a:buChar char="ü"/>
            </a:pPr>
            <a:r>
              <a:rPr lang="en-US" sz="4100" dirty="0">
                <a:latin typeface="Times New Roman" pitchFamily="18" charset="0"/>
                <a:cs typeface="Times New Roman" pitchFamily="18" charset="0"/>
              </a:rPr>
              <a:t>Oxytocin </a:t>
            </a:r>
          </a:p>
          <a:p>
            <a:pPr algn="just">
              <a:lnSpc>
                <a:spcPct val="120000"/>
              </a:lnSpc>
              <a:buFont typeface="Wingdings" panose="05000000000000000000" pitchFamily="2" charset="2"/>
              <a:buChar char="ü"/>
            </a:pPr>
            <a:r>
              <a:rPr lang="en-US" sz="4100" dirty="0">
                <a:latin typeface="Times New Roman" pitchFamily="18" charset="0"/>
                <a:cs typeface="Times New Roman" pitchFamily="18" charset="0"/>
              </a:rPr>
              <a:t>Amniotomy.</a:t>
            </a:r>
          </a:p>
          <a:p>
            <a:pPr algn="just">
              <a:lnSpc>
                <a:spcPct val="100000"/>
              </a:lnSpc>
              <a:buFont typeface="Wingdings" pitchFamily="2" charset="2"/>
              <a:buChar char="§"/>
            </a:pPr>
            <a:endParaRPr lang="en-US" sz="4000" dirty="0">
              <a:latin typeface="Times New Roman" pitchFamily="18" charset="0"/>
              <a:cs typeface="Times New Roman"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417638"/>
          </a:xfrm>
        </p:spPr>
        <p:txBody>
          <a:bodyPr>
            <a:noAutofit/>
          </a:bodyPr>
          <a:lstStyle/>
          <a:p>
            <a:pPr algn="ctr">
              <a:lnSpc>
                <a:spcPct val="100000"/>
              </a:lnSpc>
            </a:pPr>
            <a:r>
              <a:rPr lang="en-US" sz="4800" b="1" dirty="0">
                <a:solidFill>
                  <a:srgbClr val="C00000"/>
                </a:solidFill>
                <a:latin typeface="Times New Roman" pitchFamily="18" charset="0"/>
                <a:cs typeface="Times New Roman" pitchFamily="18" charset="0"/>
              </a:rPr>
              <a:t>COMPLICATIONS OF LABOUR </a:t>
            </a:r>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O.) Hypotonic Labor  : </a:t>
            </a:r>
          </a:p>
        </p:txBody>
      </p:sp>
      <p:sp>
        <p:nvSpPr>
          <p:cNvPr id="3" name="Content Placeholder 2"/>
          <p:cNvSpPr>
            <a:spLocks noGrp="1"/>
          </p:cNvSpPr>
          <p:nvPr>
            <p:ph idx="1"/>
          </p:nvPr>
        </p:nvSpPr>
        <p:spPr>
          <a:xfrm>
            <a:off x="134911" y="1663908"/>
            <a:ext cx="11902191" cy="5194092"/>
          </a:xfrm>
        </p:spPr>
        <p:txBody>
          <a:bodyPr>
            <a:normAutofit/>
          </a:bodyPr>
          <a:lstStyle/>
          <a:p>
            <a:pPr algn="just">
              <a:lnSpc>
                <a:spcPct val="100000"/>
              </a:lnSpc>
              <a:buFont typeface="Wingdings" pitchFamily="2" charset="2"/>
              <a:buChar char="q"/>
            </a:pPr>
            <a:r>
              <a:rPr lang="en-US" sz="4000" dirty="0">
                <a:latin typeface="Times New Roman" pitchFamily="18" charset="0"/>
                <a:cs typeface="Times New Roman" pitchFamily="18" charset="0"/>
              </a:rPr>
              <a:t>Fewer than 3 contractions in 10 min</a:t>
            </a:r>
          </a:p>
          <a:p>
            <a:pPr algn="just">
              <a:lnSpc>
                <a:spcPct val="100000"/>
              </a:lnSpc>
              <a:buFont typeface="Wingdings" pitchFamily="2" charset="2"/>
              <a:buChar char="q"/>
            </a:pPr>
            <a:r>
              <a:rPr lang="en-US" sz="4000" dirty="0">
                <a:latin typeface="Times New Roman" pitchFamily="18" charset="0"/>
                <a:cs typeface="Times New Roman" pitchFamily="18" charset="0"/>
              </a:rPr>
              <a:t>Usually in active phase after labor already established</a:t>
            </a:r>
          </a:p>
          <a:p>
            <a:pPr algn="just">
              <a:lnSpc>
                <a:spcPct val="100000"/>
              </a:lnSpc>
              <a:buFont typeface="Wingdings" pitchFamily="2" charset="2"/>
              <a:buChar char="q"/>
            </a:pPr>
            <a:r>
              <a:rPr lang="en-US" sz="4000" u="sng" dirty="0">
                <a:latin typeface="Times New Roman" pitchFamily="18" charset="0"/>
                <a:cs typeface="Times New Roman" pitchFamily="18" charset="0"/>
              </a:rPr>
              <a:t>Clinical therapy: </a:t>
            </a:r>
          </a:p>
          <a:p>
            <a:pPr marL="742950" indent="-742950" algn="just">
              <a:lnSpc>
                <a:spcPct val="100000"/>
              </a:lnSpc>
              <a:buFont typeface="+mj-lt"/>
              <a:buAutoNum type="alphaLcPeriod"/>
            </a:pPr>
            <a:r>
              <a:rPr lang="en-US" sz="4000" dirty="0">
                <a:latin typeface="Times New Roman" pitchFamily="18" charset="0"/>
                <a:cs typeface="Times New Roman" pitchFamily="18" charset="0"/>
              </a:rPr>
              <a:t>Oxytocin, </a:t>
            </a:r>
          </a:p>
          <a:p>
            <a:pPr marL="742950" indent="-742950" algn="just">
              <a:lnSpc>
                <a:spcPct val="100000"/>
              </a:lnSpc>
              <a:buFont typeface="+mj-lt"/>
              <a:buAutoNum type="alphaLcPeriod"/>
            </a:pPr>
            <a:r>
              <a:rPr lang="en-US" sz="4000" dirty="0" err="1">
                <a:latin typeface="Times New Roman" pitchFamily="18" charset="0"/>
                <a:cs typeface="Times New Roman" pitchFamily="18" charset="0"/>
              </a:rPr>
              <a:t>Amniotomy</a:t>
            </a:r>
            <a:r>
              <a:rPr lang="en-US" sz="4000" dirty="0">
                <a:latin typeface="Times New Roman" pitchFamily="18" charset="0"/>
                <a:cs typeface="Times New Roman" pitchFamily="18" charset="0"/>
              </a:rPr>
              <a:t>, </a:t>
            </a:r>
          </a:p>
          <a:p>
            <a:pPr marL="742950" indent="-742950" algn="just">
              <a:lnSpc>
                <a:spcPct val="100000"/>
              </a:lnSpc>
              <a:buFont typeface="+mj-lt"/>
              <a:buAutoNum type="alphaLcPeriod"/>
            </a:pPr>
            <a:r>
              <a:rPr lang="en-US" sz="4000" dirty="0">
                <a:latin typeface="Times New Roman" pitchFamily="18" charset="0"/>
                <a:cs typeface="Times New Roman" pitchFamily="18" charset="0"/>
              </a:rPr>
              <a:t>IV fluids</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1" y="0"/>
            <a:ext cx="11812249" cy="1417638"/>
          </a:xfrm>
        </p:spPr>
        <p:txBody>
          <a:bodyPr>
            <a:noAutofit/>
          </a:bodyPr>
          <a:lstStyle/>
          <a:p>
            <a:pPr algn="ctr">
              <a:lnSpc>
                <a:spcPct val="100000"/>
              </a:lnSpc>
            </a:pPr>
            <a:r>
              <a:rPr lang="en-US" sz="4000" b="1" dirty="0">
                <a:solidFill>
                  <a:srgbClr val="C00000"/>
                </a:solidFill>
                <a:latin typeface="Times New Roman" pitchFamily="18" charset="0"/>
                <a:cs typeface="Times New Roman" pitchFamily="18" charset="0"/>
              </a:rPr>
              <a:t>COMPLICATIONS OF LABOUR </a:t>
            </a:r>
            <a:br>
              <a:rPr lang="en-US" sz="4000" b="1" dirty="0">
                <a:solidFill>
                  <a:srgbClr val="C00000"/>
                </a:solidFill>
                <a:latin typeface="Times New Roman" pitchFamily="18" charset="0"/>
                <a:cs typeface="Times New Roman" pitchFamily="18" charset="0"/>
              </a:rPr>
            </a:br>
            <a:r>
              <a:rPr lang="en-US" sz="4000" b="1" dirty="0">
                <a:solidFill>
                  <a:srgbClr val="C00000"/>
                </a:solidFill>
                <a:latin typeface="Times New Roman" pitchFamily="18" charset="0"/>
                <a:cs typeface="Times New Roman" pitchFamily="18" charset="0"/>
              </a:rPr>
              <a:t>P.)Precipitous Labor (less than 3 hours)</a:t>
            </a:r>
          </a:p>
        </p:txBody>
      </p:sp>
      <p:sp>
        <p:nvSpPr>
          <p:cNvPr id="3" name="Content Placeholder 2"/>
          <p:cNvSpPr>
            <a:spLocks noGrp="1"/>
          </p:cNvSpPr>
          <p:nvPr>
            <p:ph idx="1"/>
          </p:nvPr>
        </p:nvSpPr>
        <p:spPr>
          <a:xfrm>
            <a:off x="184880" y="1417638"/>
            <a:ext cx="11822240" cy="5440362"/>
          </a:xfrm>
        </p:spPr>
        <p:txBody>
          <a:bodyPr>
            <a:normAutofit/>
          </a:bodyPr>
          <a:lstStyle/>
          <a:p>
            <a:pPr algn="just">
              <a:lnSpc>
                <a:spcPct val="100000"/>
              </a:lnSpc>
              <a:buNone/>
            </a:pPr>
            <a:r>
              <a:rPr lang="en-US" sz="3600" u="sng" dirty="0">
                <a:latin typeface="Times New Roman" pitchFamily="18" charset="0"/>
                <a:cs typeface="Times New Roman" pitchFamily="18" charset="0"/>
              </a:rPr>
              <a:t>Contributing factors</a:t>
            </a:r>
            <a:r>
              <a:rPr lang="en-US" sz="3600" dirty="0">
                <a:latin typeface="Times New Roman" pitchFamily="18" charset="0"/>
                <a:cs typeface="Times New Roman" pitchFamily="18" charset="0"/>
              </a:rPr>
              <a:t>: </a:t>
            </a:r>
          </a:p>
          <a:p>
            <a:pPr marL="514350" indent="-514350" algn="just">
              <a:lnSpc>
                <a:spcPct val="100000"/>
              </a:lnSpc>
              <a:buFont typeface="+mj-lt"/>
              <a:buAutoNum type="arabicPeriod"/>
            </a:pPr>
            <a:r>
              <a:rPr lang="en-US" sz="3600" dirty="0">
                <a:latin typeface="Times New Roman" pitchFamily="18" charset="0"/>
                <a:cs typeface="Times New Roman" pitchFamily="18" charset="0"/>
              </a:rPr>
              <a:t>Multiparty, </a:t>
            </a:r>
          </a:p>
          <a:p>
            <a:pPr marL="514350" indent="-514350" algn="just">
              <a:lnSpc>
                <a:spcPct val="100000"/>
              </a:lnSpc>
              <a:buFont typeface="+mj-lt"/>
              <a:buAutoNum type="arabicPeriod"/>
            </a:pPr>
            <a:r>
              <a:rPr lang="en-US" sz="3600" dirty="0">
                <a:latin typeface="Times New Roman" pitchFamily="18" charset="0"/>
                <a:cs typeface="Times New Roman" pitchFamily="18" charset="0"/>
              </a:rPr>
              <a:t>Large pelvis, </a:t>
            </a:r>
          </a:p>
          <a:p>
            <a:pPr marL="514350" indent="-514350" algn="just">
              <a:lnSpc>
                <a:spcPct val="100000"/>
              </a:lnSpc>
              <a:buFont typeface="+mj-lt"/>
              <a:buAutoNum type="arabicPeriod"/>
            </a:pPr>
            <a:r>
              <a:rPr lang="en-US" sz="3600" dirty="0">
                <a:latin typeface="Times New Roman" pitchFamily="18" charset="0"/>
                <a:cs typeface="Times New Roman" pitchFamily="18" charset="0"/>
              </a:rPr>
              <a:t>Previous precipitous labor, </a:t>
            </a:r>
          </a:p>
          <a:p>
            <a:pPr marL="514350" indent="-514350" algn="just">
              <a:lnSpc>
                <a:spcPct val="100000"/>
              </a:lnSpc>
              <a:buFont typeface="+mj-lt"/>
              <a:buAutoNum type="arabicPeriod"/>
            </a:pPr>
            <a:r>
              <a:rPr lang="en-US" sz="3600" dirty="0">
                <a:latin typeface="Times New Roman" pitchFamily="18" charset="0"/>
                <a:cs typeface="Times New Roman" pitchFamily="18" charset="0"/>
              </a:rPr>
              <a:t>Small fetus, </a:t>
            </a:r>
          </a:p>
          <a:p>
            <a:pPr marL="514350" indent="-514350" algn="just">
              <a:lnSpc>
                <a:spcPct val="100000"/>
              </a:lnSpc>
              <a:buFont typeface="+mj-lt"/>
              <a:buAutoNum type="arabicPeriod"/>
            </a:pPr>
            <a:r>
              <a:rPr lang="en-US" sz="3600" dirty="0">
                <a:latin typeface="Times New Roman" pitchFamily="18" charset="0"/>
                <a:cs typeface="Times New Roman" pitchFamily="18" charset="0"/>
              </a:rPr>
              <a:t>Strong contractions, </a:t>
            </a:r>
          </a:p>
          <a:p>
            <a:pPr marL="514350" indent="-514350" algn="just">
              <a:lnSpc>
                <a:spcPct val="100000"/>
              </a:lnSpc>
              <a:buFont typeface="+mj-lt"/>
              <a:buAutoNum type="arabicPeriod"/>
            </a:pPr>
            <a:r>
              <a:rPr lang="en-US" sz="3600" dirty="0">
                <a:latin typeface="Times New Roman" pitchFamily="18" charset="0"/>
                <a:cs typeface="Times New Roman" pitchFamily="18" charset="0"/>
              </a:rPr>
              <a:t>Uterine hyper stimulation from excess </a:t>
            </a:r>
            <a:r>
              <a:rPr lang="en-US" sz="3600" dirty="0" err="1">
                <a:latin typeface="Times New Roman" pitchFamily="18" charset="0"/>
                <a:cs typeface="Times New Roman" pitchFamily="18" charset="0"/>
              </a:rPr>
              <a:t>Pitocin</a:t>
            </a:r>
            <a:r>
              <a:rPr lang="en-US" sz="3600" dirty="0">
                <a:latin typeface="Times New Roman" pitchFamily="18" charset="0"/>
                <a:cs typeface="Times New Roman" pitchFamily="18" charset="0"/>
              </a:rPr>
              <a:t> </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887201" cy="1417638"/>
          </a:xfrm>
        </p:spPr>
        <p:txBody>
          <a:bodyPr>
            <a:noAutofit/>
          </a:bodyPr>
          <a:lstStyle/>
          <a:p>
            <a:pPr algn="ctr">
              <a:lnSpc>
                <a:spcPct val="100000"/>
              </a:lnSpc>
            </a:pPr>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True and False Labor Contractions</a:t>
            </a:r>
            <a:br>
              <a:rPr lang="en-US" sz="4800" dirty="0">
                <a:solidFill>
                  <a:srgbClr val="C00000"/>
                </a:solidFill>
                <a:latin typeface="Times New Roman" pitchFamily="18" charset="0"/>
                <a:cs typeface="Times New Roman" pitchFamily="18" charset="0"/>
              </a:rPr>
            </a:br>
            <a:endParaRPr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371600"/>
            <a:ext cx="11407515" cy="5486400"/>
          </a:xfrm>
        </p:spPr>
        <p:txBody>
          <a:bodyPr>
            <a:normAutofit/>
          </a:bodyPr>
          <a:lstStyle/>
          <a:p>
            <a:pPr algn="just">
              <a:lnSpc>
                <a:spcPct val="100000"/>
              </a:lnSpc>
              <a:buNone/>
            </a:pPr>
            <a:r>
              <a:rPr lang="en-US" sz="4000" b="1" dirty="0">
                <a:solidFill>
                  <a:srgbClr val="C00000"/>
                </a:solidFill>
                <a:latin typeface="Times New Roman" pitchFamily="18" charset="0"/>
                <a:cs typeface="Times New Roman" pitchFamily="18" charset="0"/>
              </a:rPr>
              <a:t>False contractions</a:t>
            </a:r>
          </a:p>
          <a:p>
            <a:pPr algn="just">
              <a:lnSpc>
                <a:spcPct val="100000"/>
              </a:lnSpc>
              <a:buNone/>
            </a:pPr>
            <a:r>
              <a:rPr lang="en-US" sz="4000" dirty="0">
                <a:latin typeface="Times New Roman" pitchFamily="18" charset="0"/>
                <a:cs typeface="Times New Roman" pitchFamily="18" charset="0"/>
              </a:rPr>
              <a:t>1-Begin and remain irregular</a:t>
            </a:r>
          </a:p>
          <a:p>
            <a:pPr algn="just">
              <a:lnSpc>
                <a:spcPct val="100000"/>
              </a:lnSpc>
              <a:buNone/>
            </a:pPr>
            <a:r>
              <a:rPr lang="en-US" sz="4000" dirty="0">
                <a:latin typeface="Times New Roman" pitchFamily="18" charset="0"/>
                <a:cs typeface="Times New Roman" pitchFamily="18" charset="0"/>
              </a:rPr>
              <a:t>2-Remain confined to abdomen and groin</a:t>
            </a:r>
          </a:p>
          <a:p>
            <a:pPr algn="just">
              <a:lnSpc>
                <a:spcPct val="100000"/>
              </a:lnSpc>
              <a:buNone/>
            </a:pPr>
            <a:r>
              <a:rPr lang="en-US" sz="4000" dirty="0">
                <a:latin typeface="Times New Roman" pitchFamily="18" charset="0"/>
                <a:cs typeface="Times New Roman" pitchFamily="18" charset="0"/>
              </a:rPr>
              <a:t>3-Disappears with ambulation and sleep</a:t>
            </a:r>
          </a:p>
          <a:p>
            <a:pPr algn="just">
              <a:lnSpc>
                <a:spcPct val="100000"/>
              </a:lnSpc>
              <a:buNone/>
            </a:pPr>
            <a:r>
              <a:rPr lang="en-US" sz="4000" dirty="0">
                <a:latin typeface="Times New Roman" pitchFamily="18" charset="0"/>
                <a:cs typeface="Times New Roman" pitchFamily="18" charset="0"/>
              </a:rPr>
              <a:t>4-No increase in duration frequency or intensity</a:t>
            </a:r>
          </a:p>
          <a:p>
            <a:pPr algn="just">
              <a:lnSpc>
                <a:spcPct val="100000"/>
              </a:lnSpc>
              <a:buNone/>
            </a:pPr>
            <a:r>
              <a:rPr lang="en-US" sz="4000" dirty="0">
                <a:latin typeface="Times New Roman" pitchFamily="18" charset="0"/>
                <a:cs typeface="Times New Roman" pitchFamily="18" charset="0"/>
              </a:rPr>
              <a:t>5-Do not achieve cervical dilation</a:t>
            </a:r>
          </a:p>
          <a:p>
            <a:pPr algn="just">
              <a:lnSpc>
                <a:spcPct val="100000"/>
              </a:lnSpc>
              <a:buNone/>
            </a:pPr>
            <a:r>
              <a:rPr lang="en-US" sz="4000" b="1" dirty="0">
                <a:latin typeface="Times New Roman" pitchFamily="18" charset="0"/>
                <a:cs typeface="Times New Roman" pitchFamily="18" charset="0"/>
              </a:rPr>
              <a:t> </a:t>
            </a:r>
            <a:endParaRPr lang="en-US" sz="40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0" y="0"/>
            <a:ext cx="11962151" cy="2353456"/>
          </a:xfrm>
        </p:spPr>
        <p:txBody>
          <a:bodyPr>
            <a:noAutofit/>
          </a:bodyPr>
          <a:lstStyle/>
          <a:p>
            <a:pPr algn="ctr">
              <a:lnSpc>
                <a:spcPct val="100000"/>
              </a:lnSpc>
            </a:pPr>
            <a:r>
              <a:rPr lang="en-US" b="1" dirty="0">
                <a:solidFill>
                  <a:srgbClr val="C00000"/>
                </a:solidFill>
                <a:latin typeface="Times New Roman" pitchFamily="18" charset="0"/>
                <a:cs typeface="Times New Roman" pitchFamily="18" charset="0"/>
              </a:rPr>
              <a:t>COMPLICATIONS OF LABOUR </a:t>
            </a:r>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Q.) Post-term (more than 42 weeks gestation</a:t>
            </a:r>
            <a:r>
              <a:rPr lang="en-US" sz="4000" b="1" dirty="0">
                <a:latin typeface="Times New Roman" pitchFamily="18" charset="0"/>
                <a:cs typeface="Times New Roman" pitchFamily="18" charset="0"/>
              </a:rPr>
              <a:t>)</a:t>
            </a:r>
          </a:p>
        </p:txBody>
      </p:sp>
      <p:sp>
        <p:nvSpPr>
          <p:cNvPr id="3" name="Content Placeholder 2"/>
          <p:cNvSpPr>
            <a:spLocks noGrp="1"/>
          </p:cNvSpPr>
          <p:nvPr>
            <p:ph idx="1"/>
          </p:nvPr>
        </p:nvSpPr>
        <p:spPr>
          <a:xfrm>
            <a:off x="0" y="2098623"/>
            <a:ext cx="12067082" cy="4759377"/>
          </a:xfrm>
        </p:spPr>
        <p:txBody>
          <a:bodyPr>
            <a:normAutofit/>
          </a:bodyPr>
          <a:lstStyle/>
          <a:p>
            <a:pPr algn="just">
              <a:lnSpc>
                <a:spcPct val="100000"/>
              </a:lnSpc>
              <a:buNone/>
            </a:pPr>
            <a:r>
              <a:rPr lang="en-US" sz="4000" dirty="0">
                <a:latin typeface="Times New Roman" pitchFamily="18" charset="0"/>
                <a:cs typeface="Times New Roman" pitchFamily="18" charset="0"/>
              </a:rPr>
              <a:t>Implications:</a:t>
            </a:r>
          </a:p>
          <a:p>
            <a:pPr marL="800100" indent="-742950" algn="just">
              <a:lnSpc>
                <a:spcPct val="100000"/>
              </a:lnSpc>
              <a:buFont typeface="+mj-lt"/>
              <a:buAutoNum type="arabicPeriod"/>
            </a:pPr>
            <a:r>
              <a:rPr lang="en-US" sz="4400" dirty="0">
                <a:latin typeface="Times New Roman" pitchFamily="18" charset="0"/>
                <a:cs typeface="Times New Roman" pitchFamily="18" charset="0"/>
              </a:rPr>
              <a:t>Probable labor induction</a:t>
            </a:r>
          </a:p>
          <a:p>
            <a:pPr marL="800100" indent="-742950" algn="just">
              <a:lnSpc>
                <a:spcPct val="100000"/>
              </a:lnSpc>
              <a:buFont typeface="+mj-lt"/>
              <a:buAutoNum type="arabicPeriod"/>
            </a:pPr>
            <a:r>
              <a:rPr lang="en-US" sz="4400" dirty="0">
                <a:latin typeface="Times New Roman" pitchFamily="18" charset="0"/>
                <a:cs typeface="Times New Roman" pitchFamily="18" charset="0"/>
              </a:rPr>
              <a:t>Decreased placental perfusion</a:t>
            </a:r>
          </a:p>
          <a:p>
            <a:pPr marL="800100" indent="-742950" algn="just">
              <a:lnSpc>
                <a:spcPct val="100000"/>
              </a:lnSpc>
              <a:buFont typeface="+mj-lt"/>
              <a:buAutoNum type="arabicPeriod"/>
            </a:pPr>
            <a:r>
              <a:rPr lang="en-US" sz="4400" dirty="0" err="1">
                <a:latin typeface="Times New Roman" pitchFamily="18" charset="0"/>
                <a:cs typeface="Times New Roman" pitchFamily="18" charset="0"/>
              </a:rPr>
              <a:t>Oligohydramnios</a:t>
            </a:r>
            <a:r>
              <a:rPr lang="en-US" sz="4400" dirty="0">
                <a:latin typeface="Times New Roman" pitchFamily="18" charset="0"/>
                <a:cs typeface="Times New Roman" pitchFamily="18" charset="0"/>
              </a:rPr>
              <a:t> </a:t>
            </a:r>
          </a:p>
          <a:p>
            <a:pPr marL="800100" indent="-742950" algn="just">
              <a:lnSpc>
                <a:spcPct val="100000"/>
              </a:lnSpc>
              <a:buFont typeface="+mj-lt"/>
              <a:buAutoNum type="arabicPeriod"/>
            </a:pPr>
            <a:r>
              <a:rPr lang="en-US" sz="4400" dirty="0" err="1">
                <a:latin typeface="Times New Roman" pitchFamily="18" charset="0"/>
                <a:cs typeface="Times New Roman" pitchFamily="18" charset="0"/>
              </a:rPr>
              <a:t>Meconium</a:t>
            </a:r>
            <a:r>
              <a:rPr lang="en-US" sz="4400" dirty="0">
                <a:latin typeface="Times New Roman" pitchFamily="18" charset="0"/>
                <a:cs typeface="Times New Roman" pitchFamily="18" charset="0"/>
              </a:rPr>
              <a:t> aspiration</a:t>
            </a:r>
          </a:p>
          <a:p>
            <a:pPr algn="just">
              <a:lnSpc>
                <a:spcPct val="100000"/>
              </a:lnSpc>
              <a:buNone/>
            </a:pPr>
            <a:r>
              <a:rPr lang="en-US" sz="4000" b="1" dirty="0">
                <a:latin typeface="Times New Roman" pitchFamily="18" charset="0"/>
                <a:cs typeface="Times New Roman" pitchFamily="18" charset="0"/>
              </a:rPr>
              <a:t> </a:t>
            </a:r>
            <a:endParaRPr lang="en-US" sz="40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07121" cy="1417638"/>
          </a:xfrm>
        </p:spPr>
        <p:txBody>
          <a:bodyPr>
            <a:noAutofit/>
          </a:bodyPr>
          <a:lstStyle/>
          <a:p>
            <a:pPr algn="ctr">
              <a:lnSpc>
                <a:spcPct val="100000"/>
              </a:lnSpc>
            </a:pPr>
            <a:r>
              <a:rPr lang="en-US" sz="4000" b="1" dirty="0">
                <a:solidFill>
                  <a:srgbClr val="C00000"/>
                </a:solidFill>
                <a:latin typeface="Times New Roman" pitchFamily="18" charset="0"/>
                <a:cs typeface="Times New Roman" pitchFamily="18" charset="0"/>
              </a:rPr>
              <a:t>COMPLICATIONS OF LABOUR </a:t>
            </a:r>
            <a:br>
              <a:rPr lang="en-US" sz="4000" b="1" dirty="0">
                <a:solidFill>
                  <a:srgbClr val="C00000"/>
                </a:solidFill>
                <a:latin typeface="Times New Roman" pitchFamily="18" charset="0"/>
                <a:cs typeface="Times New Roman" pitchFamily="18" charset="0"/>
              </a:rPr>
            </a:br>
            <a:r>
              <a:rPr lang="en-US" sz="4000" b="1" dirty="0">
                <a:solidFill>
                  <a:srgbClr val="C00000"/>
                </a:solidFill>
                <a:latin typeface="Times New Roman" pitchFamily="18" charset="0"/>
                <a:cs typeface="Times New Roman" pitchFamily="18" charset="0"/>
              </a:rPr>
              <a:t>R.)  Macrosomia (infant weight of 4000g)</a:t>
            </a:r>
          </a:p>
        </p:txBody>
      </p:sp>
      <p:sp>
        <p:nvSpPr>
          <p:cNvPr id="3" name="Content Placeholder 2"/>
          <p:cNvSpPr>
            <a:spLocks noGrp="1"/>
          </p:cNvSpPr>
          <p:nvPr>
            <p:ph idx="1"/>
          </p:nvPr>
        </p:nvSpPr>
        <p:spPr>
          <a:xfrm>
            <a:off x="0" y="1603947"/>
            <a:ext cx="12007120" cy="5111645"/>
          </a:xfrm>
        </p:spPr>
        <p:txBody>
          <a:bodyPr>
            <a:normAutofit/>
          </a:bodyPr>
          <a:lstStyle/>
          <a:p>
            <a:pPr algn="just">
              <a:lnSpc>
                <a:spcPct val="100000"/>
              </a:lnSpc>
              <a:buNone/>
            </a:pPr>
            <a:r>
              <a:rPr lang="en-US" sz="4000" u="sng" dirty="0">
                <a:latin typeface="Times New Roman" pitchFamily="18" charset="0"/>
                <a:cs typeface="Times New Roman" pitchFamily="18" charset="0"/>
              </a:rPr>
              <a:t>Predisposing factors:</a:t>
            </a:r>
            <a:r>
              <a:rPr lang="en-US" sz="4000" dirty="0">
                <a:latin typeface="Times New Roman" pitchFamily="18" charset="0"/>
                <a:cs typeface="Times New Roman" pitchFamily="18" charset="0"/>
              </a:rPr>
              <a:t> </a:t>
            </a:r>
          </a:p>
          <a:p>
            <a:pPr marL="514350" indent="-514350" algn="just">
              <a:lnSpc>
                <a:spcPct val="100000"/>
              </a:lnSpc>
              <a:buFont typeface="+mj-lt"/>
              <a:buAutoNum type="arabicPeriod"/>
            </a:pPr>
            <a:r>
              <a:rPr lang="en-US" sz="4000" dirty="0">
                <a:latin typeface="Times New Roman" pitchFamily="18" charset="0"/>
                <a:cs typeface="Times New Roman" pitchFamily="18" charset="0"/>
              </a:rPr>
              <a:t>Male gender, </a:t>
            </a:r>
          </a:p>
          <a:p>
            <a:pPr marL="514350" indent="-514350" algn="just">
              <a:lnSpc>
                <a:spcPct val="100000"/>
              </a:lnSpc>
              <a:buFont typeface="+mj-lt"/>
              <a:buAutoNum type="arabicPeriod"/>
            </a:pPr>
            <a:r>
              <a:rPr lang="en-US" sz="4000" dirty="0">
                <a:latin typeface="Times New Roman" pitchFamily="18" charset="0"/>
                <a:cs typeface="Times New Roman" pitchFamily="18" charset="0"/>
              </a:rPr>
              <a:t>Large parents, </a:t>
            </a:r>
          </a:p>
          <a:p>
            <a:pPr marL="514350" indent="-514350" algn="just">
              <a:lnSpc>
                <a:spcPct val="100000"/>
              </a:lnSpc>
              <a:buFont typeface="+mj-lt"/>
              <a:buAutoNum type="arabicPeriod"/>
            </a:pPr>
            <a:r>
              <a:rPr lang="en-US" sz="4000" dirty="0">
                <a:latin typeface="Times New Roman" pitchFamily="18" charset="0"/>
                <a:cs typeface="Times New Roman" pitchFamily="18" charset="0"/>
              </a:rPr>
              <a:t>Maternal diabetes, </a:t>
            </a:r>
          </a:p>
          <a:p>
            <a:pPr marL="514350" indent="-514350" algn="just">
              <a:lnSpc>
                <a:spcPct val="100000"/>
              </a:lnSpc>
              <a:buFont typeface="+mj-lt"/>
              <a:buAutoNum type="arabicPeriod"/>
            </a:pPr>
            <a:r>
              <a:rPr lang="en-US" sz="4000" dirty="0">
                <a:latin typeface="Times New Roman" pitchFamily="18" charset="0"/>
                <a:cs typeface="Times New Roman" pitchFamily="18" charset="0"/>
              </a:rPr>
              <a:t>Previous large infant, </a:t>
            </a:r>
          </a:p>
          <a:p>
            <a:pPr marL="514350" indent="-514350" algn="just">
              <a:lnSpc>
                <a:spcPct val="100000"/>
              </a:lnSpc>
              <a:buFont typeface="+mj-lt"/>
              <a:buAutoNum type="arabicPeriod"/>
            </a:pPr>
            <a:r>
              <a:rPr lang="en-US" sz="4000" dirty="0">
                <a:latin typeface="Times New Roman" pitchFamily="18" charset="0"/>
                <a:cs typeface="Times New Roman" pitchFamily="18" charset="0"/>
              </a:rPr>
              <a:t>Grand </a:t>
            </a:r>
            <a:r>
              <a:rPr lang="en-US" sz="4000" dirty="0" err="1">
                <a:latin typeface="Times New Roman" pitchFamily="18" charset="0"/>
                <a:cs typeface="Times New Roman" pitchFamily="18" charset="0"/>
              </a:rPr>
              <a:t>multiparity</a:t>
            </a:r>
            <a:r>
              <a:rPr lang="en-US" sz="4000" dirty="0">
                <a:latin typeface="Times New Roman" pitchFamily="18" charset="0"/>
                <a:cs typeface="Times New Roman" pitchFamily="18" charset="0"/>
              </a:rPr>
              <a:t>.</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4800" b="1" dirty="0">
                <a:solidFill>
                  <a:srgbClr val="C00000"/>
                </a:solidFill>
                <a:latin typeface="Times New Roman" pitchFamily="18" charset="0"/>
                <a:cs typeface="Times New Roman" pitchFamily="18" charset="0"/>
              </a:rPr>
              <a:t>R.)  </a:t>
            </a:r>
            <a:r>
              <a:rPr lang="en-US" sz="4800" b="1" dirty="0" err="1">
                <a:solidFill>
                  <a:srgbClr val="C00000"/>
                </a:solidFill>
                <a:latin typeface="Times New Roman" pitchFamily="18" charset="0"/>
                <a:cs typeface="Times New Roman" pitchFamily="18" charset="0"/>
              </a:rPr>
              <a:t>Macrosomia</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1" y="1371600"/>
            <a:ext cx="11962152" cy="5486400"/>
          </a:xfrm>
        </p:spPr>
        <p:txBody>
          <a:bodyPr>
            <a:normAutofit fontScale="92500" lnSpcReduction="20000"/>
          </a:bodyPr>
          <a:lstStyle/>
          <a:p>
            <a:pPr algn="just">
              <a:lnSpc>
                <a:spcPct val="110000"/>
              </a:lnSpc>
              <a:buNone/>
            </a:pPr>
            <a:r>
              <a:rPr lang="en-US" sz="3500" u="sng" dirty="0">
                <a:latin typeface="Times New Roman" pitchFamily="18" charset="0"/>
                <a:cs typeface="Times New Roman" pitchFamily="18" charset="0"/>
              </a:rPr>
              <a:t>Implications:</a:t>
            </a:r>
            <a:r>
              <a:rPr lang="en-US" sz="3500" dirty="0">
                <a:latin typeface="Times New Roman" pitchFamily="18" charset="0"/>
                <a:cs typeface="Times New Roman" pitchFamily="18" charset="0"/>
              </a:rPr>
              <a:t> </a:t>
            </a:r>
          </a:p>
          <a:p>
            <a:pPr marL="514350" indent="-514350" algn="just">
              <a:lnSpc>
                <a:spcPct val="110000"/>
              </a:lnSpc>
              <a:buFont typeface="+mj-lt"/>
              <a:buAutoNum type="arabicPeriod"/>
            </a:pPr>
            <a:r>
              <a:rPr lang="en-US" sz="3500" dirty="0">
                <a:latin typeface="Times New Roman" pitchFamily="18" charset="0"/>
                <a:cs typeface="Times New Roman" pitchFamily="18" charset="0"/>
              </a:rPr>
              <a:t>Dysfunctional labor, </a:t>
            </a:r>
          </a:p>
          <a:p>
            <a:pPr marL="514350" indent="-514350" algn="just">
              <a:lnSpc>
                <a:spcPct val="110000"/>
              </a:lnSpc>
              <a:buFont typeface="+mj-lt"/>
              <a:buAutoNum type="arabicPeriod"/>
            </a:pPr>
            <a:r>
              <a:rPr lang="en-US" sz="3500" dirty="0">
                <a:latin typeface="Times New Roman" pitchFamily="18" charset="0"/>
                <a:cs typeface="Times New Roman" pitchFamily="18" charset="0"/>
              </a:rPr>
              <a:t>Soft tissue laceration during birth, </a:t>
            </a:r>
          </a:p>
          <a:p>
            <a:pPr marL="514350" indent="-514350" algn="just">
              <a:lnSpc>
                <a:spcPct val="110000"/>
              </a:lnSpc>
              <a:buFont typeface="+mj-lt"/>
              <a:buAutoNum type="arabicPeriod"/>
            </a:pPr>
            <a:r>
              <a:rPr lang="en-US" sz="3500" dirty="0">
                <a:latin typeface="Times New Roman" pitchFamily="18" charset="0"/>
                <a:cs typeface="Times New Roman" pitchFamily="18" charset="0"/>
              </a:rPr>
              <a:t>Postpartum  hemorrhage, </a:t>
            </a:r>
          </a:p>
          <a:p>
            <a:pPr marL="514350" indent="-514350" algn="just">
              <a:lnSpc>
                <a:spcPct val="110000"/>
              </a:lnSpc>
              <a:buFont typeface="+mj-lt"/>
              <a:buAutoNum type="arabicPeriod"/>
            </a:pPr>
            <a:r>
              <a:rPr lang="en-US" sz="3500" dirty="0">
                <a:latin typeface="Times New Roman" pitchFamily="18" charset="0"/>
                <a:cs typeface="Times New Roman" pitchFamily="18" charset="0"/>
              </a:rPr>
              <a:t>Meconium aspiration, </a:t>
            </a:r>
          </a:p>
          <a:p>
            <a:pPr marL="514350" indent="-514350" algn="just">
              <a:lnSpc>
                <a:spcPct val="110000"/>
              </a:lnSpc>
              <a:buFont typeface="+mj-lt"/>
              <a:buAutoNum type="arabicPeriod"/>
            </a:pPr>
            <a:r>
              <a:rPr lang="en-US" sz="3500" dirty="0">
                <a:latin typeface="Times New Roman" pitchFamily="18" charset="0"/>
                <a:cs typeface="Times New Roman" pitchFamily="18" charset="0"/>
              </a:rPr>
              <a:t>Shoulder dystocia, </a:t>
            </a:r>
          </a:p>
          <a:p>
            <a:pPr marL="514350" indent="-514350" algn="just">
              <a:lnSpc>
                <a:spcPct val="110000"/>
              </a:lnSpc>
              <a:buFont typeface="+mj-lt"/>
              <a:buAutoNum type="arabicPeriod"/>
            </a:pPr>
            <a:r>
              <a:rPr lang="en-US" sz="3500" dirty="0">
                <a:latin typeface="Times New Roman" pitchFamily="18" charset="0"/>
                <a:cs typeface="Times New Roman" pitchFamily="18" charset="0"/>
              </a:rPr>
              <a:t>Brachial plexus injury, </a:t>
            </a:r>
          </a:p>
          <a:p>
            <a:pPr marL="514350" indent="-514350" algn="just">
              <a:lnSpc>
                <a:spcPct val="110000"/>
              </a:lnSpc>
              <a:buFont typeface="+mj-lt"/>
              <a:buAutoNum type="arabicPeriod"/>
            </a:pPr>
            <a:r>
              <a:rPr lang="en-US" sz="3500" dirty="0">
                <a:latin typeface="Times New Roman" pitchFamily="18" charset="0"/>
                <a:cs typeface="Times New Roman" pitchFamily="18" charset="0"/>
              </a:rPr>
              <a:t>Fractured clavicle, </a:t>
            </a:r>
          </a:p>
          <a:p>
            <a:pPr marL="514350" indent="-514350" algn="just">
              <a:lnSpc>
                <a:spcPct val="110000"/>
              </a:lnSpc>
              <a:buFont typeface="+mj-lt"/>
              <a:buAutoNum type="arabicPeriod"/>
            </a:pPr>
            <a:r>
              <a:rPr lang="en-US" sz="3500" dirty="0">
                <a:latin typeface="Times New Roman" pitchFamily="18" charset="0"/>
                <a:cs typeface="Times New Roman" pitchFamily="18" charset="0"/>
              </a:rPr>
              <a:t>Asphyxia</a:t>
            </a:r>
          </a:p>
          <a:p>
            <a:pPr algn="just">
              <a:lnSpc>
                <a:spcPct val="110000"/>
              </a:lnSpc>
            </a:pPr>
            <a:endParaRPr lang="en-US" dirty="0">
              <a:latin typeface="Times New Roman" pitchFamily="18" charset="0"/>
              <a:cs typeface="Times New Roman"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0" y="-164892"/>
            <a:ext cx="11917180" cy="1573967"/>
          </a:xfrm>
        </p:spPr>
        <p:txBody>
          <a:bodyPr>
            <a:noAutofit/>
          </a:bodyPr>
          <a:lstStyle/>
          <a:p>
            <a:pPr algn="ctr">
              <a:lnSpc>
                <a:spcPct val="100000"/>
              </a:lnSpc>
            </a:pPr>
            <a:r>
              <a:rPr lang="en-US" b="1" dirty="0">
                <a:solidFill>
                  <a:srgbClr val="C00000"/>
                </a:solidFill>
                <a:latin typeface="Times New Roman" pitchFamily="18" charset="0"/>
                <a:cs typeface="Times New Roman" pitchFamily="18" charset="0"/>
              </a:rPr>
              <a:t>COMPLICATIONS OF LABOUR </a:t>
            </a:r>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S .) Polyhydramnios</a:t>
            </a:r>
          </a:p>
        </p:txBody>
      </p:sp>
      <p:sp>
        <p:nvSpPr>
          <p:cNvPr id="3" name="Content Placeholder 2"/>
          <p:cNvSpPr>
            <a:spLocks noGrp="1"/>
          </p:cNvSpPr>
          <p:nvPr>
            <p:ph idx="1"/>
          </p:nvPr>
        </p:nvSpPr>
        <p:spPr>
          <a:xfrm>
            <a:off x="0" y="1409075"/>
            <a:ext cx="12192000" cy="5448925"/>
          </a:xfrm>
        </p:spPr>
        <p:txBody>
          <a:bodyPr>
            <a:normAutofit/>
          </a:bodyPr>
          <a:lstStyle/>
          <a:p>
            <a:pPr algn="just">
              <a:lnSpc>
                <a:spcPct val="100000"/>
              </a:lnSpc>
              <a:buNone/>
            </a:pPr>
            <a:r>
              <a:rPr lang="en-US" dirty="0">
                <a:latin typeface="Times New Roman" pitchFamily="18" charset="0"/>
                <a:cs typeface="Times New Roman" pitchFamily="18" charset="0"/>
              </a:rPr>
              <a:t>-Greater than 2000ml of amniotic fluid</a:t>
            </a:r>
          </a:p>
          <a:p>
            <a:pPr algn="just">
              <a:lnSpc>
                <a:spcPct val="100000"/>
              </a:lnSpc>
              <a:buNone/>
            </a:pPr>
            <a:r>
              <a:rPr lang="en-US" dirty="0">
                <a:latin typeface="Times New Roman" pitchFamily="18" charset="0"/>
                <a:cs typeface="Times New Roman" pitchFamily="18" charset="0"/>
              </a:rPr>
              <a:t>-Unknown cause but major fetal anomalies are present in 20%</a:t>
            </a:r>
          </a:p>
          <a:p>
            <a:pPr marL="0" indent="0" algn="just">
              <a:lnSpc>
                <a:spcPct val="100000"/>
              </a:lnSpc>
              <a:buNone/>
            </a:pPr>
            <a:r>
              <a:rPr lang="en-US" u="sng" dirty="0">
                <a:latin typeface="Times New Roman" pitchFamily="18" charset="0"/>
                <a:cs typeface="Times New Roman" pitchFamily="18" charset="0"/>
              </a:rPr>
              <a:t>Implications for Mother: </a:t>
            </a:r>
          </a:p>
          <a:p>
            <a:pPr algn="just">
              <a:lnSpc>
                <a:spcPct val="100000"/>
              </a:lnSpc>
            </a:pPr>
            <a:r>
              <a:rPr lang="en-US" dirty="0">
                <a:latin typeface="Times New Roman" pitchFamily="18" charset="0"/>
                <a:cs typeface="Times New Roman" pitchFamily="18" charset="0"/>
              </a:rPr>
              <a:t>Shortness of breath, </a:t>
            </a:r>
          </a:p>
          <a:p>
            <a:pPr algn="just">
              <a:lnSpc>
                <a:spcPct val="100000"/>
              </a:lnSpc>
            </a:pPr>
            <a:r>
              <a:rPr lang="en-US" dirty="0">
                <a:latin typeface="Times New Roman" pitchFamily="18" charset="0"/>
                <a:cs typeface="Times New Roman" pitchFamily="18" charset="0"/>
              </a:rPr>
              <a:t>Edema, </a:t>
            </a:r>
          </a:p>
          <a:p>
            <a:pPr algn="just">
              <a:lnSpc>
                <a:spcPct val="100000"/>
              </a:lnSpc>
            </a:pPr>
            <a:r>
              <a:rPr lang="en-US" dirty="0">
                <a:latin typeface="Times New Roman" pitchFamily="18" charset="0"/>
                <a:cs typeface="Times New Roman" pitchFamily="18" charset="0"/>
              </a:rPr>
              <a:t>Uterine dysfunction, </a:t>
            </a:r>
          </a:p>
          <a:p>
            <a:pPr algn="just">
              <a:lnSpc>
                <a:spcPct val="100000"/>
              </a:lnSpc>
            </a:pPr>
            <a:r>
              <a:rPr lang="en-US" dirty="0" err="1">
                <a:latin typeface="Times New Roman" pitchFamily="18" charset="0"/>
                <a:cs typeface="Times New Roman" pitchFamily="18" charset="0"/>
              </a:rPr>
              <a:t>Abruptio</a:t>
            </a:r>
            <a:r>
              <a:rPr lang="en-US" dirty="0">
                <a:latin typeface="Times New Roman" pitchFamily="18" charset="0"/>
                <a:cs typeface="Times New Roman" pitchFamily="18" charset="0"/>
              </a:rPr>
              <a:t> placenta, </a:t>
            </a:r>
          </a:p>
          <a:p>
            <a:pPr algn="just">
              <a:lnSpc>
                <a:spcPct val="100000"/>
              </a:lnSpc>
            </a:pPr>
            <a:r>
              <a:rPr lang="en-US" dirty="0">
                <a:latin typeface="Times New Roman" pitchFamily="18" charset="0"/>
                <a:cs typeface="Times New Roman" pitchFamily="18" charset="0"/>
              </a:rPr>
              <a:t>Postpartum  hemorrhage</a:t>
            </a:r>
          </a:p>
          <a:p>
            <a:pPr marL="0" indent="0" algn="just">
              <a:lnSpc>
                <a:spcPct val="100000"/>
              </a:lnSpc>
              <a:buNone/>
            </a:pPr>
            <a:endParaRPr lang="en-US" dirty="0">
              <a:latin typeface="Times New Roman" pitchFamily="18" charset="0"/>
              <a:cs typeface="Times New Roman"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1" y="104931"/>
            <a:ext cx="12087069" cy="1495269"/>
          </a:xfrm>
        </p:spPr>
        <p:txBody>
          <a:bodyPr>
            <a:noAutofit/>
          </a:bodyPr>
          <a:lstStyle/>
          <a:p>
            <a:pPr algn="ctr">
              <a:lnSpc>
                <a:spcPct val="100000"/>
              </a:lnSpc>
            </a:pPr>
            <a:br>
              <a:rPr lang="en-US" sz="5400"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COMPLICATIONS OF LABOUR </a:t>
            </a:r>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S .) Polyhydramnios</a:t>
            </a:r>
            <a:br>
              <a:rPr lang="en-US" sz="5400" dirty="0">
                <a:solidFill>
                  <a:srgbClr val="C00000"/>
                </a:solidFill>
                <a:latin typeface="Times New Roman" pitchFamily="18" charset="0"/>
                <a:cs typeface="Times New Roman" pitchFamily="18" charset="0"/>
              </a:rPr>
            </a:b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828800"/>
            <a:ext cx="11737298" cy="5029200"/>
          </a:xfrm>
        </p:spPr>
        <p:txBody>
          <a:bodyPr>
            <a:normAutofit fontScale="85000" lnSpcReduction="20000"/>
          </a:bodyPr>
          <a:lstStyle/>
          <a:p>
            <a:pPr marL="0" indent="0" algn="just">
              <a:lnSpc>
                <a:spcPct val="110000"/>
              </a:lnSpc>
              <a:buNone/>
            </a:pPr>
            <a:r>
              <a:rPr lang="en-US" sz="4000" b="1" dirty="0">
                <a:solidFill>
                  <a:srgbClr val="C00000"/>
                </a:solidFill>
                <a:latin typeface="Times New Roman" pitchFamily="18" charset="0"/>
                <a:cs typeface="Times New Roman" pitchFamily="18" charset="0"/>
              </a:rPr>
              <a:t>Implications for fetus: </a:t>
            </a:r>
          </a:p>
          <a:p>
            <a:pPr algn="just">
              <a:lnSpc>
                <a:spcPct val="110000"/>
              </a:lnSpc>
              <a:buFont typeface="Wingdings" pitchFamily="2" charset="2"/>
              <a:buChar char="§"/>
            </a:pPr>
            <a:r>
              <a:rPr lang="en-US" sz="4000" dirty="0">
                <a:latin typeface="Times New Roman" pitchFamily="18" charset="0"/>
                <a:cs typeface="Times New Roman" pitchFamily="18" charset="0"/>
              </a:rPr>
              <a:t>Malformations, </a:t>
            </a:r>
          </a:p>
          <a:p>
            <a:pPr algn="just">
              <a:lnSpc>
                <a:spcPct val="110000"/>
              </a:lnSpc>
              <a:buFont typeface="Wingdings" pitchFamily="2" charset="2"/>
              <a:buChar char="§"/>
            </a:pPr>
            <a:r>
              <a:rPr lang="en-US" sz="4000" dirty="0">
                <a:latin typeface="Times New Roman" pitchFamily="18" charset="0"/>
                <a:cs typeface="Times New Roman" pitchFamily="18" charset="0"/>
              </a:rPr>
              <a:t>Preterm birth, </a:t>
            </a:r>
          </a:p>
          <a:p>
            <a:pPr algn="just">
              <a:lnSpc>
                <a:spcPct val="110000"/>
              </a:lnSpc>
              <a:buFont typeface="Wingdings" pitchFamily="2" charset="2"/>
              <a:buChar char="§"/>
            </a:pPr>
            <a:r>
              <a:rPr lang="en-US" sz="4000" dirty="0">
                <a:latin typeface="Times New Roman" pitchFamily="18" charset="0"/>
                <a:cs typeface="Times New Roman" pitchFamily="18" charset="0"/>
              </a:rPr>
              <a:t>Increases mortality rate, </a:t>
            </a:r>
          </a:p>
          <a:p>
            <a:pPr algn="just">
              <a:lnSpc>
                <a:spcPct val="110000"/>
              </a:lnSpc>
              <a:buFont typeface="Wingdings" pitchFamily="2" charset="2"/>
              <a:buChar char="§"/>
            </a:pPr>
            <a:r>
              <a:rPr lang="en-US" sz="4000" dirty="0">
                <a:latin typeface="Times New Roman" pitchFamily="18" charset="0"/>
                <a:cs typeface="Times New Roman" pitchFamily="18" charset="0"/>
              </a:rPr>
              <a:t>Prolapsed cord, </a:t>
            </a:r>
          </a:p>
          <a:p>
            <a:pPr algn="just">
              <a:lnSpc>
                <a:spcPct val="110000"/>
              </a:lnSpc>
              <a:buFont typeface="Wingdings" pitchFamily="2" charset="2"/>
              <a:buChar char="§"/>
            </a:pPr>
            <a:r>
              <a:rPr lang="en-US" sz="4000" dirty="0" err="1">
                <a:latin typeface="Times New Roman" pitchFamily="18" charset="0"/>
                <a:cs typeface="Times New Roman" pitchFamily="18" charset="0"/>
              </a:rPr>
              <a:t>Malpresentation</a:t>
            </a:r>
            <a:r>
              <a:rPr lang="en-US" sz="4000" dirty="0">
                <a:latin typeface="Times New Roman" pitchFamily="18" charset="0"/>
                <a:cs typeface="Times New Roman" pitchFamily="18" charset="0"/>
              </a:rPr>
              <a:t> .</a:t>
            </a:r>
          </a:p>
          <a:p>
            <a:pPr marL="0" indent="0" algn="just">
              <a:lnSpc>
                <a:spcPct val="110000"/>
              </a:lnSpc>
              <a:buNone/>
            </a:pPr>
            <a:r>
              <a:rPr lang="en-US" sz="4000" b="1" dirty="0">
                <a:solidFill>
                  <a:srgbClr val="C00000"/>
                </a:solidFill>
                <a:latin typeface="Times New Roman" pitchFamily="18" charset="0"/>
                <a:cs typeface="Times New Roman" pitchFamily="18" charset="0"/>
              </a:rPr>
              <a:t>Treatment</a:t>
            </a:r>
          </a:p>
          <a:p>
            <a:pPr marL="0" indent="0" algn="just">
              <a:lnSpc>
                <a:spcPct val="110000"/>
              </a:lnSpc>
              <a:buNone/>
            </a:pPr>
            <a:r>
              <a:rPr lang="en-US" sz="4000" b="1" dirty="0">
                <a:latin typeface="Times New Roman" pitchFamily="18" charset="0"/>
                <a:cs typeface="Times New Roman" pitchFamily="18" charset="0"/>
              </a:rPr>
              <a:t>Do an amniocentesis</a:t>
            </a:r>
          </a:p>
          <a:p>
            <a:pPr marL="514350" indent="-514350" algn="just">
              <a:lnSpc>
                <a:spcPct val="110000"/>
              </a:lnSpc>
              <a:buFont typeface="+mj-lt"/>
              <a:buAutoNum type="arabicPeriod"/>
            </a:pPr>
            <a:endParaRPr lang="en-US" sz="4000" dirty="0">
              <a:latin typeface="Times New Roman" pitchFamily="18" charset="0"/>
              <a:cs typeface="Times New Roman"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843" y="194872"/>
            <a:ext cx="11952157" cy="989351"/>
          </a:xfrm>
        </p:spPr>
        <p:txBody>
          <a:bodyPr>
            <a:noAutofit/>
          </a:bodyPr>
          <a:lstStyle/>
          <a:p>
            <a:pPr algn="ctr">
              <a:lnSpc>
                <a:spcPct val="100000"/>
              </a:lnSpc>
            </a:pPr>
            <a:r>
              <a:rPr lang="en-US" sz="4800" b="1" dirty="0">
                <a:solidFill>
                  <a:srgbClr val="C00000"/>
                </a:solidFill>
                <a:latin typeface="Times New Roman" pitchFamily="18" charset="0"/>
                <a:cs typeface="Times New Roman" pitchFamily="18" charset="0"/>
              </a:rPr>
              <a:t>COMPLICATIONS OF LABOUR </a:t>
            </a:r>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T.) Oligohydramnios:	</a:t>
            </a:r>
          </a:p>
        </p:txBody>
      </p:sp>
      <p:sp>
        <p:nvSpPr>
          <p:cNvPr id="3" name="Content Placeholder 2"/>
          <p:cNvSpPr>
            <a:spLocks noGrp="1"/>
          </p:cNvSpPr>
          <p:nvPr>
            <p:ph idx="1"/>
          </p:nvPr>
        </p:nvSpPr>
        <p:spPr>
          <a:xfrm>
            <a:off x="104931" y="1543987"/>
            <a:ext cx="12087068" cy="5314013"/>
          </a:xfrm>
        </p:spPr>
        <p:txBody>
          <a:bodyPr>
            <a:normAutofit fontScale="55000" lnSpcReduction="20000"/>
          </a:bodyPr>
          <a:lstStyle/>
          <a:p>
            <a:pPr algn="just">
              <a:lnSpc>
                <a:spcPct val="120000"/>
              </a:lnSpc>
              <a:buFont typeface="Wingdings" panose="05000000000000000000" pitchFamily="2" charset="2"/>
              <a:buChar char="§"/>
            </a:pPr>
            <a:r>
              <a:rPr lang="en-US" sz="5400" dirty="0">
                <a:latin typeface="Times New Roman" pitchFamily="18" charset="0"/>
                <a:cs typeface="Times New Roman" pitchFamily="18" charset="0"/>
              </a:rPr>
              <a:t>Amniotic fluid reduced less than 50% of normal or less than 500 ml at term</a:t>
            </a:r>
          </a:p>
          <a:p>
            <a:pPr algn="just">
              <a:lnSpc>
                <a:spcPct val="120000"/>
              </a:lnSpc>
              <a:buFont typeface="Wingdings" panose="05000000000000000000" pitchFamily="2" charset="2"/>
              <a:buChar char="§"/>
            </a:pPr>
            <a:r>
              <a:rPr lang="en-US" sz="5400" dirty="0">
                <a:latin typeface="Times New Roman" pitchFamily="18" charset="0"/>
                <a:cs typeface="Times New Roman" pitchFamily="18" charset="0"/>
              </a:rPr>
              <a:t>Found in post-maturity , </a:t>
            </a:r>
          </a:p>
          <a:p>
            <a:pPr algn="just">
              <a:lnSpc>
                <a:spcPct val="120000"/>
              </a:lnSpc>
              <a:buFont typeface="Wingdings" panose="05000000000000000000" pitchFamily="2" charset="2"/>
              <a:buChar char="§"/>
            </a:pPr>
            <a:r>
              <a:rPr lang="en-US" sz="5400" dirty="0">
                <a:latin typeface="Times New Roman" pitchFamily="18" charset="0"/>
                <a:cs typeface="Times New Roman" pitchFamily="18" charset="0"/>
              </a:rPr>
              <a:t>Associated primarily with fetal renal defects, placental insufficiency</a:t>
            </a:r>
          </a:p>
          <a:p>
            <a:pPr algn="just">
              <a:lnSpc>
                <a:spcPct val="120000"/>
              </a:lnSpc>
              <a:buFont typeface="Wingdings" panose="05000000000000000000" pitchFamily="2" charset="2"/>
              <a:buChar char="§"/>
            </a:pPr>
            <a:r>
              <a:rPr lang="en-US" sz="5400" dirty="0">
                <a:latin typeface="Times New Roman" pitchFamily="18" charset="0"/>
                <a:cs typeface="Times New Roman" pitchFamily="18" charset="0"/>
              </a:rPr>
              <a:t>Implication:</a:t>
            </a:r>
          </a:p>
          <a:p>
            <a:pPr algn="just">
              <a:lnSpc>
                <a:spcPct val="120000"/>
              </a:lnSpc>
              <a:buFont typeface="Wingdings" panose="05000000000000000000" pitchFamily="2" charset="2"/>
              <a:buChar char="ü"/>
            </a:pPr>
            <a:r>
              <a:rPr lang="en-US" sz="5400" dirty="0">
                <a:latin typeface="Times New Roman" pitchFamily="18" charset="0"/>
                <a:cs typeface="Times New Roman" pitchFamily="18" charset="0"/>
              </a:rPr>
              <a:t>Dysfunctional labor with slow progress</a:t>
            </a:r>
          </a:p>
          <a:p>
            <a:pPr algn="just">
              <a:lnSpc>
                <a:spcPct val="120000"/>
              </a:lnSpc>
              <a:buFont typeface="Wingdings" panose="05000000000000000000" pitchFamily="2" charset="2"/>
              <a:buChar char="ü"/>
            </a:pPr>
            <a:r>
              <a:rPr lang="en-US" sz="5400" dirty="0">
                <a:latin typeface="Times New Roman" pitchFamily="18" charset="0"/>
                <a:cs typeface="Times New Roman" pitchFamily="18" charset="0"/>
              </a:rPr>
              <a:t>Umbilical cord compression, </a:t>
            </a:r>
          </a:p>
          <a:p>
            <a:pPr algn="just">
              <a:lnSpc>
                <a:spcPct val="120000"/>
              </a:lnSpc>
              <a:buFont typeface="Wingdings" panose="05000000000000000000" pitchFamily="2" charset="2"/>
              <a:buChar char="ü"/>
            </a:pPr>
            <a:r>
              <a:rPr lang="en-US" sz="5400" dirty="0">
                <a:latin typeface="Times New Roman" pitchFamily="18" charset="0"/>
                <a:cs typeface="Times New Roman" pitchFamily="18" charset="0"/>
              </a:rPr>
              <a:t>Head compression</a:t>
            </a:r>
          </a:p>
          <a:p>
            <a:pPr algn="just">
              <a:lnSpc>
                <a:spcPct val="120000"/>
              </a:lnSpc>
              <a:buFont typeface="Wingdings" panose="05000000000000000000" pitchFamily="2" charset="2"/>
              <a:buChar char="ü"/>
            </a:pPr>
            <a:r>
              <a:rPr lang="en-US" sz="5400" dirty="0">
                <a:latin typeface="Times New Roman" pitchFamily="18" charset="0"/>
                <a:cs typeface="Times New Roman" pitchFamily="18" charset="0"/>
              </a:rPr>
              <a:t>May need Amnioinfusion during labor</a:t>
            </a:r>
          </a:p>
          <a:p>
            <a:pPr algn="just">
              <a:lnSpc>
                <a:spcPct val="120000"/>
              </a:lnSpc>
            </a:pPr>
            <a:endParaRPr lang="en-US" sz="5400" dirty="0">
              <a:latin typeface="Times New Roman" pitchFamily="18" charset="0"/>
              <a:cs typeface="Times New Roman" pitchFamily="18" charset="0"/>
            </a:endParaRPr>
          </a:p>
          <a:p>
            <a:pPr algn="just">
              <a:lnSpc>
                <a:spcPct val="120000"/>
              </a:lnSpc>
              <a:buNone/>
            </a:pPr>
            <a:endParaRPr lang="en-US" sz="5400" dirty="0">
              <a:latin typeface="Times New Roman" pitchFamily="18" charset="0"/>
              <a:cs typeface="Times New Roman"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1" y="0"/>
            <a:ext cx="11797259" cy="1417638"/>
          </a:xfrm>
        </p:spPr>
        <p:txBody>
          <a:bodyPr>
            <a:noAutofit/>
          </a:bodyPr>
          <a:lstStyle/>
          <a:p>
            <a:pPr algn="ctr">
              <a:lnSpc>
                <a:spcPct val="100000"/>
              </a:lnSpc>
            </a:pPr>
            <a:br>
              <a:rPr lang="en-US" sz="4800" b="1" dirty="0">
                <a:latin typeface="Times New Roman" pitchFamily="18" charset="0"/>
                <a:cs typeface="Times New Roman" pitchFamily="18" charset="0"/>
              </a:rPr>
            </a:br>
            <a:br>
              <a:rPr lang="en-US" sz="4800" b="1" dirty="0">
                <a:latin typeface="Times New Roman" pitchFamily="18" charset="0"/>
                <a:cs typeface="Times New Roman" pitchFamily="18" charset="0"/>
              </a:rPr>
            </a:br>
            <a:r>
              <a:rPr lang="en-US" sz="4400" b="1" dirty="0">
                <a:solidFill>
                  <a:srgbClr val="C00000"/>
                </a:solidFill>
                <a:latin typeface="Times New Roman" pitchFamily="18" charset="0"/>
                <a:cs typeface="Times New Roman" pitchFamily="18" charset="0"/>
              </a:rPr>
              <a:t>COMPLICATIONS OF LABOUR </a:t>
            </a:r>
            <a:br>
              <a:rPr lang="en-US" sz="4400"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U.) Cephalopelvic Disproportion (CPD)</a:t>
            </a:r>
            <a:br>
              <a:rPr lang="en-US" b="1" dirty="0">
                <a:solidFill>
                  <a:srgbClr val="C00000"/>
                </a:solidFill>
                <a:latin typeface="Times New Roman" pitchFamily="18" charset="0"/>
                <a:cs typeface="Times New Roman" pitchFamily="18" charset="0"/>
              </a:rPr>
            </a:br>
            <a:br>
              <a:rPr lang="en-US" sz="4800" dirty="0">
                <a:latin typeface="Times New Roman" pitchFamily="18" charset="0"/>
                <a:cs typeface="Times New Roman" pitchFamily="18" charset="0"/>
              </a:rPr>
            </a:b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104931" y="1524000"/>
            <a:ext cx="11962151" cy="5334000"/>
          </a:xfrm>
        </p:spPr>
        <p:txBody>
          <a:bodyPr>
            <a:normAutofit/>
          </a:bodyPr>
          <a:lstStyle/>
          <a:p>
            <a:pPr algn="just">
              <a:lnSpc>
                <a:spcPct val="100000"/>
              </a:lnSpc>
              <a:buNone/>
            </a:pPr>
            <a:r>
              <a:rPr lang="en-US" sz="4000" u="sng" dirty="0">
                <a:latin typeface="Times New Roman" pitchFamily="18" charset="0"/>
                <a:cs typeface="Times New Roman" pitchFamily="18" charset="0"/>
              </a:rPr>
              <a:t>Causes: </a:t>
            </a:r>
            <a:r>
              <a:rPr lang="en-US" sz="4000" dirty="0">
                <a:latin typeface="Times New Roman" pitchFamily="18" charset="0"/>
                <a:cs typeface="Times New Roman" pitchFamily="18" charset="0"/>
              </a:rPr>
              <a:t>Large baby or small pelvis</a:t>
            </a:r>
          </a:p>
          <a:p>
            <a:pPr algn="just">
              <a:lnSpc>
                <a:spcPct val="100000"/>
              </a:lnSpc>
              <a:buNone/>
            </a:pPr>
            <a:r>
              <a:rPr lang="en-US" sz="4000" u="sng" dirty="0">
                <a:latin typeface="Times New Roman" pitchFamily="18" charset="0"/>
                <a:cs typeface="Times New Roman" pitchFamily="18" charset="0"/>
              </a:rPr>
              <a:t>Symptoms:   </a:t>
            </a:r>
            <a:r>
              <a:rPr lang="en-US" sz="4000" dirty="0">
                <a:latin typeface="Times New Roman" pitchFamily="18" charset="0"/>
                <a:cs typeface="Times New Roman" pitchFamily="18" charset="0"/>
              </a:rPr>
              <a:t>Station remains the same does not descend</a:t>
            </a:r>
          </a:p>
          <a:p>
            <a:pPr algn="just">
              <a:lnSpc>
                <a:spcPct val="100000"/>
              </a:lnSpc>
              <a:buNone/>
            </a:pPr>
            <a:r>
              <a:rPr lang="en-US" sz="4000" u="sng" dirty="0">
                <a:latin typeface="Times New Roman" pitchFamily="18" charset="0"/>
                <a:cs typeface="Times New Roman" pitchFamily="18" charset="0"/>
              </a:rPr>
              <a:t> Treatment and Nursing Care:</a:t>
            </a:r>
          </a:p>
          <a:p>
            <a:pPr algn="just">
              <a:lnSpc>
                <a:spcPct val="100000"/>
              </a:lnSpc>
              <a:buNone/>
            </a:pPr>
            <a:r>
              <a:rPr lang="en-US" sz="4000" dirty="0">
                <a:latin typeface="Times New Roman" pitchFamily="18" charset="0"/>
                <a:cs typeface="Times New Roman" pitchFamily="18" charset="0"/>
              </a:rPr>
              <a:t>-Cesarean delivery </a:t>
            </a:r>
          </a:p>
          <a:p>
            <a:pPr algn="just">
              <a:lnSpc>
                <a:spcPct val="100000"/>
              </a:lnSpc>
              <a:buNone/>
            </a:pPr>
            <a:r>
              <a:rPr lang="en-US" sz="4000" dirty="0">
                <a:latin typeface="Times New Roman" pitchFamily="18" charset="0"/>
                <a:cs typeface="Times New Roman" pitchFamily="18" charset="0"/>
              </a:rPr>
              <a:t>-Utilize other measures such as forceps, vacuum </a:t>
            </a:r>
            <a:r>
              <a:rPr lang="en-US" sz="4000" dirty="0" err="1">
                <a:latin typeface="Times New Roman" pitchFamily="18" charset="0"/>
                <a:cs typeface="Times New Roman" pitchFamily="18" charset="0"/>
              </a:rPr>
              <a:t>extracion</a:t>
            </a:r>
            <a:r>
              <a:rPr lang="en-US" sz="4000" dirty="0">
                <a:latin typeface="Times New Roman" pitchFamily="18" charset="0"/>
                <a:cs typeface="Times New Roman" pitchFamily="18" charset="0"/>
              </a:rPr>
              <a:t>, episiotomy. </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0" y="0"/>
            <a:ext cx="11932171" cy="1417638"/>
          </a:xfrm>
        </p:spPr>
        <p:txBody>
          <a:bodyPr>
            <a:noAutofit/>
          </a:bodyPr>
          <a:lstStyle/>
          <a:p>
            <a:pPr algn="ctr">
              <a:lnSpc>
                <a:spcPct val="100000"/>
              </a:lnSpc>
            </a:pPr>
            <a:r>
              <a:rPr lang="en-US" sz="3600" b="1" dirty="0">
                <a:solidFill>
                  <a:srgbClr val="C00000"/>
                </a:solidFill>
                <a:latin typeface="Times New Roman" pitchFamily="18" charset="0"/>
                <a:cs typeface="Times New Roman" pitchFamily="18" charset="0"/>
              </a:rPr>
              <a:t>COMPLICATIONS OF LABOUR </a:t>
            </a:r>
            <a:br>
              <a:rPr lang="en-US" sz="3600" b="1" dirty="0">
                <a:solidFill>
                  <a:srgbClr val="C00000"/>
                </a:solidFill>
                <a:latin typeface="Times New Roman" pitchFamily="18" charset="0"/>
                <a:cs typeface="Times New Roman" pitchFamily="18" charset="0"/>
              </a:rPr>
            </a:br>
            <a:r>
              <a:rPr lang="en-US" sz="3600" b="1" dirty="0">
                <a:solidFill>
                  <a:srgbClr val="C00000"/>
                </a:solidFill>
                <a:latin typeface="Times New Roman" pitchFamily="18" charset="0"/>
                <a:cs typeface="Times New Roman" pitchFamily="18" charset="0"/>
              </a:rPr>
              <a:t>V.) Premature Rupture of Membranes(PROM)</a:t>
            </a:r>
          </a:p>
        </p:txBody>
      </p:sp>
      <p:sp>
        <p:nvSpPr>
          <p:cNvPr id="3" name="Content Placeholder 2"/>
          <p:cNvSpPr>
            <a:spLocks noGrp="1"/>
          </p:cNvSpPr>
          <p:nvPr>
            <p:ph idx="1"/>
          </p:nvPr>
        </p:nvSpPr>
        <p:spPr>
          <a:xfrm>
            <a:off x="0" y="1600200"/>
            <a:ext cx="12037102" cy="5130384"/>
          </a:xfrm>
        </p:spPr>
        <p:txBody>
          <a:bodyPr>
            <a:normAutofit/>
          </a:bodyPr>
          <a:lstStyle/>
          <a:p>
            <a:pPr algn="just">
              <a:lnSpc>
                <a:spcPct val="100000"/>
              </a:lnSpc>
              <a:buNone/>
            </a:pPr>
            <a:r>
              <a:rPr lang="en-US" sz="4000" dirty="0">
                <a:latin typeface="Times New Roman" pitchFamily="18" charset="0"/>
                <a:cs typeface="Times New Roman" pitchFamily="18" charset="0"/>
              </a:rPr>
              <a:t>It is spontaneous rupture of membranes</a:t>
            </a:r>
          </a:p>
          <a:p>
            <a:pPr algn="just">
              <a:lnSpc>
                <a:spcPct val="100000"/>
              </a:lnSpc>
              <a:buNone/>
            </a:pPr>
            <a:r>
              <a:rPr lang="en-US" sz="4000" u="sng" dirty="0">
                <a:latin typeface="Times New Roman" pitchFamily="18" charset="0"/>
                <a:cs typeface="Times New Roman" pitchFamily="18" charset="0"/>
              </a:rPr>
              <a:t>Etiology</a:t>
            </a:r>
          </a:p>
          <a:p>
            <a:pPr marL="742950" indent="-742950" algn="just">
              <a:lnSpc>
                <a:spcPct val="100000"/>
              </a:lnSpc>
              <a:buFont typeface="+mj-lt"/>
              <a:buAutoNum type="arabicPeriod"/>
            </a:pPr>
            <a:r>
              <a:rPr lang="en-US" sz="4000" dirty="0">
                <a:latin typeface="Times New Roman" pitchFamily="18" charset="0"/>
                <a:cs typeface="Times New Roman" pitchFamily="18" charset="0"/>
              </a:rPr>
              <a:t>Infections                   </a:t>
            </a:r>
          </a:p>
          <a:p>
            <a:pPr marL="742950" indent="-742950" algn="just">
              <a:lnSpc>
                <a:spcPct val="100000"/>
              </a:lnSpc>
              <a:buFont typeface="+mj-lt"/>
              <a:buAutoNum type="arabicPeriod"/>
            </a:pPr>
            <a:r>
              <a:rPr lang="en-US" sz="4000" dirty="0">
                <a:latin typeface="Times New Roman" pitchFamily="18" charset="0"/>
                <a:cs typeface="Times New Roman" pitchFamily="18" charset="0"/>
              </a:rPr>
              <a:t>Weak cervix</a:t>
            </a:r>
          </a:p>
          <a:p>
            <a:pPr marL="742950" indent="-742950" algn="just">
              <a:lnSpc>
                <a:spcPct val="100000"/>
              </a:lnSpc>
              <a:buFont typeface="+mj-lt"/>
              <a:buAutoNum type="arabicPeriod"/>
            </a:pPr>
            <a:r>
              <a:rPr lang="en-US" sz="4000" dirty="0">
                <a:latin typeface="Times New Roman" pitchFamily="18" charset="0"/>
                <a:cs typeface="Times New Roman" pitchFamily="18" charset="0"/>
              </a:rPr>
              <a:t>Fetal abnormalities </a:t>
            </a:r>
          </a:p>
          <a:p>
            <a:pPr marL="742950" indent="-742950" algn="just">
              <a:lnSpc>
                <a:spcPct val="100000"/>
              </a:lnSpc>
              <a:buFont typeface="+mj-lt"/>
              <a:buAutoNum type="arabicPeriod"/>
            </a:pPr>
            <a:r>
              <a:rPr lang="en-US" sz="4000" dirty="0">
                <a:latin typeface="Times New Roman" pitchFamily="18" charset="0"/>
                <a:cs typeface="Times New Roman" pitchFamily="18" charset="0"/>
              </a:rPr>
              <a:t>Precipitation of labor</a:t>
            </a:r>
          </a:p>
          <a:p>
            <a:pPr marL="0" indent="0" algn="just">
              <a:lnSpc>
                <a:spcPct val="100000"/>
              </a:lnSpc>
              <a:buNone/>
            </a:pPr>
            <a:endParaRPr lang="en-US" sz="4000" dirty="0">
              <a:latin typeface="Times New Roman" pitchFamily="18" charset="0"/>
              <a:cs typeface="Times New Roman" pitchFamily="18" charset="0"/>
            </a:endParaRPr>
          </a:p>
          <a:p>
            <a:pPr algn="just">
              <a:lnSpc>
                <a:spcPct val="100000"/>
              </a:lnSpc>
              <a:buNone/>
            </a:pPr>
            <a:endParaRPr lang="en-US" dirty="0">
              <a:latin typeface="Times New Roman" pitchFamily="18" charset="0"/>
              <a:cs typeface="Times New Roman"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 y="0"/>
            <a:ext cx="11997128" cy="1417638"/>
          </a:xfrm>
        </p:spPr>
        <p:txBody>
          <a:bodyPr>
            <a:noAutofit/>
          </a:bodyPr>
          <a:lstStyle/>
          <a:p>
            <a:pPr algn="ctr">
              <a:lnSpc>
                <a:spcPct val="100000"/>
              </a:lnSpc>
            </a:pPr>
            <a:r>
              <a:rPr lang="en-US" sz="4800" b="1" dirty="0">
                <a:solidFill>
                  <a:srgbClr val="C00000"/>
                </a:solidFill>
                <a:latin typeface="Times New Roman" pitchFamily="18" charset="0"/>
                <a:cs typeface="Times New Roman" pitchFamily="18" charset="0"/>
              </a:rPr>
              <a:t>V.) Premature Rupture of Membranes</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69954" y="1524000"/>
            <a:ext cx="11997128" cy="5334000"/>
          </a:xfrm>
        </p:spPr>
        <p:txBody>
          <a:bodyPr>
            <a:normAutofit/>
          </a:bodyPr>
          <a:lstStyle/>
          <a:p>
            <a:pPr algn="just">
              <a:lnSpc>
                <a:spcPct val="100000"/>
              </a:lnSpc>
              <a:buNone/>
            </a:pPr>
            <a:r>
              <a:rPr lang="en-US" sz="3000" u="sng" dirty="0">
                <a:latin typeface="Times New Roman" pitchFamily="18" charset="0"/>
                <a:cs typeface="Times New Roman" pitchFamily="18" charset="0"/>
              </a:rPr>
              <a:t>Treatment and Nursing Care:</a:t>
            </a:r>
            <a:endParaRPr lang="en-US" sz="3000" dirty="0">
              <a:latin typeface="Times New Roman" pitchFamily="18" charset="0"/>
              <a:cs typeface="Times New Roman" pitchFamily="18" charset="0"/>
            </a:endParaRPr>
          </a:p>
          <a:p>
            <a:pPr marL="571500" indent="-514350" algn="just">
              <a:lnSpc>
                <a:spcPct val="100000"/>
              </a:lnSpc>
              <a:buFont typeface="+mj-lt"/>
              <a:buAutoNum type="arabicPeriod"/>
            </a:pPr>
            <a:r>
              <a:rPr lang="en-US" sz="3000" dirty="0">
                <a:latin typeface="Times New Roman" pitchFamily="18" charset="0"/>
                <a:cs typeface="Times New Roman" pitchFamily="18" charset="0"/>
              </a:rPr>
              <a:t>Wait and watch,  bed rest</a:t>
            </a:r>
          </a:p>
          <a:p>
            <a:pPr marL="571500" indent="-514350" algn="just">
              <a:lnSpc>
                <a:spcPct val="100000"/>
              </a:lnSpc>
              <a:buFont typeface="+mj-lt"/>
              <a:buAutoNum type="arabicPeriod"/>
            </a:pPr>
            <a:r>
              <a:rPr lang="en-US" sz="3000" dirty="0">
                <a:latin typeface="Times New Roman" pitchFamily="18" charset="0"/>
                <a:cs typeface="Times New Roman" pitchFamily="18" charset="0"/>
              </a:rPr>
              <a:t>Betamethasone stimulate fetal lung  production of surfactant</a:t>
            </a:r>
          </a:p>
          <a:p>
            <a:pPr marL="571500" indent="-514350" algn="just">
              <a:lnSpc>
                <a:spcPct val="100000"/>
              </a:lnSpc>
              <a:buFont typeface="+mj-lt"/>
              <a:buAutoNum type="arabicPeriod"/>
            </a:pPr>
            <a:r>
              <a:rPr lang="en-US" sz="3000" dirty="0">
                <a:latin typeface="Times New Roman" pitchFamily="18" charset="0"/>
                <a:cs typeface="Times New Roman" pitchFamily="18" charset="0"/>
              </a:rPr>
              <a:t>Assess time membranes ruptures and if labor started</a:t>
            </a:r>
          </a:p>
          <a:p>
            <a:pPr marL="571500" indent="-514350" algn="just">
              <a:lnSpc>
                <a:spcPct val="100000"/>
              </a:lnSpc>
              <a:buFont typeface="+mj-lt"/>
              <a:buAutoNum type="arabicPeriod"/>
            </a:pPr>
            <a:r>
              <a:rPr lang="en-US" sz="3000" dirty="0">
                <a:latin typeface="Times New Roman" pitchFamily="18" charset="0"/>
                <a:cs typeface="Times New Roman" pitchFamily="18" charset="0"/>
              </a:rPr>
              <a:t>Check temperature frequently</a:t>
            </a:r>
          </a:p>
          <a:p>
            <a:pPr marL="571500" indent="-514350" algn="just">
              <a:lnSpc>
                <a:spcPct val="100000"/>
              </a:lnSpc>
              <a:buFont typeface="+mj-lt"/>
              <a:buAutoNum type="arabicPeriod"/>
            </a:pPr>
            <a:r>
              <a:rPr lang="en-US" sz="3000" dirty="0">
                <a:latin typeface="Times New Roman" pitchFamily="18" charset="0"/>
                <a:cs typeface="Times New Roman" pitchFamily="18" charset="0"/>
              </a:rPr>
              <a:t>Describe character of amniotic fluid</a:t>
            </a:r>
          </a:p>
          <a:p>
            <a:pPr marL="571500" indent="-514350" algn="just">
              <a:lnSpc>
                <a:spcPct val="100000"/>
              </a:lnSpc>
              <a:buFont typeface="+mj-lt"/>
              <a:buAutoNum type="arabicPeriod"/>
            </a:pPr>
            <a:r>
              <a:rPr lang="en-US" sz="3000" dirty="0">
                <a:latin typeface="Times New Roman" pitchFamily="18" charset="0"/>
                <a:cs typeface="Times New Roman" pitchFamily="18" charset="0"/>
              </a:rPr>
              <a:t>Check WBC</a:t>
            </a:r>
          </a:p>
          <a:p>
            <a:pPr marL="571500" indent="-514350" algn="just">
              <a:lnSpc>
                <a:spcPct val="100000"/>
              </a:lnSpc>
              <a:buFont typeface="+mj-lt"/>
              <a:buAutoNum type="arabicPeriod"/>
            </a:pPr>
            <a:r>
              <a:rPr lang="en-US" sz="3000" dirty="0">
                <a:latin typeface="Times New Roman" pitchFamily="18" charset="0"/>
                <a:cs typeface="Times New Roman" pitchFamily="18" charset="0"/>
              </a:rPr>
              <a:t>Provide psychological support.</a:t>
            </a:r>
            <a:r>
              <a:rPr lang="en-US" sz="3000" b="1" dirty="0">
                <a:latin typeface="Times New Roman" pitchFamily="18" charset="0"/>
                <a:cs typeface="Times New Roman" pitchFamily="18" charset="0"/>
              </a:rPr>
              <a:t> </a:t>
            </a:r>
            <a:endParaRPr lang="en-US" sz="3000" dirty="0">
              <a:latin typeface="Times New Roman" pitchFamily="18" charset="0"/>
              <a:cs typeface="Times New Roman" pitchFamily="18" charset="0"/>
            </a:endParaRPr>
          </a:p>
          <a:p>
            <a:pPr algn="just">
              <a:lnSpc>
                <a:spcPct val="100000"/>
              </a:lnSpc>
              <a:buNone/>
            </a:pPr>
            <a:endParaRPr lang="en-US" dirty="0">
              <a:latin typeface="Times New Roman" pitchFamily="18" charset="0"/>
              <a:cs typeface="Times New Roman" pitchFamily="18"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11" y="0"/>
            <a:ext cx="12057089" cy="1417638"/>
          </a:xfrm>
        </p:spPr>
        <p:txBody>
          <a:bodyPr>
            <a:noAutofit/>
          </a:bodyPr>
          <a:lstStyle/>
          <a:p>
            <a:pPr algn="ctr">
              <a:lnSpc>
                <a:spcPct val="100000"/>
              </a:lnSpc>
            </a:pPr>
            <a:r>
              <a:rPr lang="en-US" sz="4800" b="1" dirty="0">
                <a:solidFill>
                  <a:srgbClr val="C00000"/>
                </a:solidFill>
                <a:latin typeface="Times New Roman" pitchFamily="18" charset="0"/>
                <a:cs typeface="Times New Roman" pitchFamily="18" charset="0"/>
              </a:rPr>
              <a:t>COMPLICATIONS OF LABOUR </a:t>
            </a:r>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W.) Preterm Labor</a:t>
            </a:r>
          </a:p>
        </p:txBody>
      </p:sp>
      <p:sp>
        <p:nvSpPr>
          <p:cNvPr id="3" name="Content Placeholder 2"/>
          <p:cNvSpPr>
            <a:spLocks noGrp="1"/>
          </p:cNvSpPr>
          <p:nvPr>
            <p:ph idx="1"/>
          </p:nvPr>
        </p:nvSpPr>
        <p:spPr>
          <a:xfrm>
            <a:off x="134911" y="1600200"/>
            <a:ext cx="12057089" cy="5029200"/>
          </a:xfrm>
        </p:spPr>
        <p:txBody>
          <a:bodyPr>
            <a:normAutofit lnSpcReduction="10000"/>
          </a:bodyPr>
          <a:lstStyle/>
          <a:p>
            <a:pPr algn="just">
              <a:lnSpc>
                <a:spcPct val="100000"/>
              </a:lnSpc>
              <a:buNone/>
            </a:pPr>
            <a:r>
              <a:rPr lang="en-US" sz="4400" dirty="0">
                <a:latin typeface="Times New Roman" pitchFamily="18" charset="0"/>
                <a:cs typeface="Times New Roman" pitchFamily="18" charset="0"/>
              </a:rPr>
              <a:t>Labor that occurs after 20 weeks but before 37 weeks</a:t>
            </a:r>
          </a:p>
          <a:p>
            <a:pPr algn="just">
              <a:lnSpc>
                <a:spcPct val="100000"/>
              </a:lnSpc>
              <a:buNone/>
            </a:pPr>
            <a:r>
              <a:rPr lang="en-US" sz="4400" u="sng" dirty="0">
                <a:latin typeface="Times New Roman" pitchFamily="18" charset="0"/>
                <a:cs typeface="Times New Roman" pitchFamily="18" charset="0"/>
              </a:rPr>
              <a:t>Etiology</a:t>
            </a:r>
            <a:r>
              <a:rPr lang="en-US" sz="4400" dirty="0">
                <a:latin typeface="Times New Roman" pitchFamily="18" charset="0"/>
                <a:cs typeface="Times New Roman" pitchFamily="18" charset="0"/>
              </a:rPr>
              <a:t>: urinary tract infections, premature rupture of membranes</a:t>
            </a:r>
          </a:p>
          <a:p>
            <a:pPr algn="just">
              <a:lnSpc>
                <a:spcPct val="100000"/>
              </a:lnSpc>
              <a:buNone/>
            </a:pPr>
            <a:r>
              <a:rPr lang="en-US" sz="4400" u="sng" dirty="0">
                <a:latin typeface="Times New Roman" pitchFamily="18" charset="0"/>
                <a:cs typeface="Times New Roman" pitchFamily="18" charset="0"/>
              </a:rPr>
              <a:t>Goal </a:t>
            </a:r>
            <a:r>
              <a:rPr lang="en-US" sz="4400" dirty="0">
                <a:latin typeface="Times New Roman" pitchFamily="18" charset="0"/>
                <a:cs typeface="Times New Roman" pitchFamily="18" charset="0"/>
              </a:rPr>
              <a:t> </a:t>
            </a:r>
          </a:p>
          <a:p>
            <a:pPr algn="just">
              <a:lnSpc>
                <a:spcPct val="100000"/>
              </a:lnSpc>
              <a:buFont typeface="Wingdings" panose="05000000000000000000" pitchFamily="2" charset="2"/>
              <a:buChar char="§"/>
            </a:pPr>
            <a:r>
              <a:rPr lang="en-US" sz="4400" dirty="0">
                <a:latin typeface="Times New Roman" pitchFamily="18" charset="0"/>
                <a:cs typeface="Times New Roman" pitchFamily="18" charset="0"/>
              </a:rPr>
              <a:t>Stop  the  labor </a:t>
            </a:r>
          </a:p>
          <a:p>
            <a:pPr algn="just">
              <a:lnSpc>
                <a:spcPct val="100000"/>
              </a:lnSpc>
              <a:buFont typeface="Wingdings" panose="05000000000000000000" pitchFamily="2" charset="2"/>
              <a:buChar char="§"/>
            </a:pPr>
            <a:r>
              <a:rPr lang="en-US" sz="4400" dirty="0">
                <a:latin typeface="Times New Roman" pitchFamily="18" charset="0"/>
                <a:cs typeface="Times New Roman" pitchFamily="18" charset="0"/>
              </a:rPr>
              <a:t>Suppress uterine activity </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27109" cy="1295400"/>
          </a:xfrm>
        </p:spPr>
        <p:txBody>
          <a:bodyPr>
            <a:normAutofit/>
          </a:bodyPr>
          <a:lstStyle/>
          <a:p>
            <a:pPr algn="ctr">
              <a:lnSpc>
                <a:spcPct val="100000"/>
              </a:lnSpc>
            </a:pPr>
            <a:r>
              <a:rPr lang="en-US" sz="5400" b="1" dirty="0">
                <a:solidFill>
                  <a:srgbClr val="C00000"/>
                </a:solidFill>
                <a:latin typeface="Times New Roman" pitchFamily="18" charset="0"/>
                <a:cs typeface="Times New Roman" pitchFamily="18" charset="0"/>
              </a:rPr>
              <a:t>True And False Labor Contractions</a:t>
            </a: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9921" y="1633928"/>
            <a:ext cx="12027109" cy="5224072"/>
          </a:xfrm>
        </p:spPr>
        <p:txBody>
          <a:bodyPr>
            <a:normAutofit/>
          </a:bodyPr>
          <a:lstStyle/>
          <a:p>
            <a:pPr algn="just">
              <a:lnSpc>
                <a:spcPct val="100000"/>
              </a:lnSpc>
              <a:buNone/>
            </a:pPr>
            <a:r>
              <a:rPr lang="en-US" sz="3600" b="1" dirty="0">
                <a:solidFill>
                  <a:srgbClr val="C00000"/>
                </a:solidFill>
                <a:latin typeface="Times New Roman" pitchFamily="18" charset="0"/>
                <a:cs typeface="Times New Roman" pitchFamily="18" charset="0"/>
              </a:rPr>
              <a:t>True labor contractions:</a:t>
            </a:r>
          </a:p>
          <a:p>
            <a:pPr algn="just">
              <a:lnSpc>
                <a:spcPct val="100000"/>
              </a:lnSpc>
              <a:buNone/>
            </a:pPr>
            <a:r>
              <a:rPr lang="en-US" sz="3600" dirty="0">
                <a:latin typeface="Times New Roman" pitchFamily="18" charset="0"/>
                <a:cs typeface="Times New Roman" pitchFamily="18" charset="0"/>
              </a:rPr>
              <a:t>1- Begin irregular but become regular and predictable</a:t>
            </a:r>
          </a:p>
          <a:p>
            <a:pPr algn="just">
              <a:lnSpc>
                <a:spcPct val="100000"/>
              </a:lnSpc>
              <a:buNone/>
            </a:pPr>
            <a:r>
              <a:rPr lang="en-US" sz="3600" dirty="0">
                <a:latin typeface="Times New Roman" pitchFamily="18" charset="0"/>
                <a:cs typeface="Times New Roman" pitchFamily="18" charset="0"/>
              </a:rPr>
              <a:t>2-Felt first in lower back and sweep around to abdomen in a girdle-like fashion ( a belt)</a:t>
            </a:r>
          </a:p>
          <a:p>
            <a:pPr algn="just">
              <a:lnSpc>
                <a:spcPct val="100000"/>
              </a:lnSpc>
              <a:buNone/>
            </a:pPr>
            <a:r>
              <a:rPr lang="en-US" sz="3600" dirty="0">
                <a:latin typeface="Times New Roman" pitchFamily="18" charset="0"/>
                <a:cs typeface="Times New Roman" pitchFamily="18" charset="0"/>
              </a:rPr>
              <a:t>3-Increase in duration, frequency and intensity</a:t>
            </a:r>
          </a:p>
          <a:p>
            <a:pPr algn="just">
              <a:lnSpc>
                <a:spcPct val="100000"/>
              </a:lnSpc>
              <a:buNone/>
            </a:pPr>
            <a:r>
              <a:rPr lang="en-US" sz="3600" dirty="0">
                <a:latin typeface="Times New Roman" pitchFamily="18" charset="0"/>
                <a:cs typeface="Times New Roman" pitchFamily="18" charset="0"/>
              </a:rPr>
              <a:t>4-Continue no matter what woman’s level of activity</a:t>
            </a:r>
          </a:p>
          <a:p>
            <a:pPr algn="just">
              <a:lnSpc>
                <a:spcPct val="100000"/>
              </a:lnSpc>
              <a:buNone/>
            </a:pPr>
            <a:r>
              <a:rPr lang="en-US" sz="3600" dirty="0">
                <a:latin typeface="Times New Roman" pitchFamily="18" charset="0"/>
                <a:cs typeface="Times New Roman" pitchFamily="18" charset="0"/>
              </a:rPr>
              <a:t>5-Achieve cervical dilation</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10" y="0"/>
            <a:ext cx="12057089" cy="1417638"/>
          </a:xfrm>
        </p:spPr>
        <p:txBody>
          <a:bodyPr>
            <a:noAutofit/>
          </a:bodyPr>
          <a:lstStyle/>
          <a:p>
            <a:pPr algn="ctr">
              <a:lnSpc>
                <a:spcPct val="100000"/>
              </a:lnSpc>
            </a:pPr>
            <a:r>
              <a:rPr lang="en-US" sz="4800" b="1" dirty="0">
                <a:solidFill>
                  <a:srgbClr val="C00000"/>
                </a:solidFill>
                <a:latin typeface="Times New Roman" pitchFamily="18" charset="0"/>
                <a:cs typeface="Times New Roman" pitchFamily="18" charset="0"/>
              </a:rPr>
              <a:t>W.) Preterm Labor: </a:t>
            </a:r>
            <a:r>
              <a:rPr lang="en-US" sz="4800" dirty="0">
                <a:solidFill>
                  <a:srgbClr val="C00000"/>
                </a:solidFill>
                <a:latin typeface="Times New Roman" pitchFamily="18" charset="0"/>
                <a:cs typeface="Times New Roman" pitchFamily="18" charset="0"/>
              </a:rPr>
              <a:t>Therapeutic Interventions</a:t>
            </a:r>
          </a:p>
        </p:txBody>
      </p:sp>
      <p:sp>
        <p:nvSpPr>
          <p:cNvPr id="3" name="Content Placeholder 2"/>
          <p:cNvSpPr>
            <a:spLocks noGrp="1"/>
          </p:cNvSpPr>
          <p:nvPr>
            <p:ph idx="1"/>
          </p:nvPr>
        </p:nvSpPr>
        <p:spPr>
          <a:xfrm>
            <a:off x="-1" y="1600200"/>
            <a:ext cx="12067083" cy="5257800"/>
          </a:xfrm>
        </p:spPr>
        <p:txBody>
          <a:bodyPr>
            <a:noAutofit/>
          </a:bodyPr>
          <a:lstStyle/>
          <a:p>
            <a:pPr algn="just">
              <a:lnSpc>
                <a:spcPct val="100000"/>
              </a:lnSpc>
              <a:buNone/>
            </a:pPr>
            <a:r>
              <a:rPr lang="en-US" sz="3200" dirty="0">
                <a:latin typeface="Times New Roman" pitchFamily="18" charset="0"/>
                <a:cs typeface="Times New Roman" pitchFamily="18" charset="0"/>
              </a:rPr>
              <a:t>Tocolytics :</a:t>
            </a:r>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used to stop labor</a:t>
            </a:r>
          </a:p>
          <a:p>
            <a:pPr marL="742950" indent="-742950" algn="just">
              <a:lnSpc>
                <a:spcPct val="100000"/>
              </a:lnSpc>
              <a:buFont typeface="+mj-lt"/>
              <a:buAutoNum type="alphaLcPeriod"/>
            </a:pPr>
            <a:r>
              <a:rPr lang="en-US" sz="3200" dirty="0">
                <a:latin typeface="Times New Roman" pitchFamily="18" charset="0"/>
                <a:cs typeface="Times New Roman" pitchFamily="18" charset="0"/>
              </a:rPr>
              <a:t>β-adrenergic agonist: </a:t>
            </a:r>
            <a:r>
              <a:rPr lang="en-US" sz="3200" dirty="0" err="1">
                <a:latin typeface="Times New Roman" pitchFamily="18" charset="0"/>
                <a:cs typeface="Times New Roman" pitchFamily="18" charset="0"/>
              </a:rPr>
              <a:t>Yutopar</a:t>
            </a:r>
            <a:r>
              <a:rPr lang="en-US" sz="3200" dirty="0">
                <a:latin typeface="Times New Roman" pitchFamily="18" charset="0"/>
                <a:cs typeface="Times New Roman" pitchFamily="18" charset="0"/>
              </a:rPr>
              <a:t> (ritodrine) </a:t>
            </a:r>
          </a:p>
          <a:p>
            <a:pPr marL="742950" indent="-742950" algn="just">
              <a:lnSpc>
                <a:spcPct val="100000"/>
              </a:lnSpc>
              <a:buFont typeface="+mj-lt"/>
              <a:buAutoNum type="alphaLcPeriod"/>
            </a:pPr>
            <a:r>
              <a:rPr lang="en-US" sz="3200" dirty="0">
                <a:latin typeface="Times New Roman" pitchFamily="18" charset="0"/>
                <a:cs typeface="Times New Roman" pitchFamily="18" charset="0"/>
              </a:rPr>
              <a:t>Magnesium Sulfate: decreases frequency and intensity of uterine contractions.</a:t>
            </a:r>
          </a:p>
          <a:p>
            <a:pPr marL="514350" indent="-514350" algn="just">
              <a:lnSpc>
                <a:spcPct val="100000"/>
              </a:lnSpc>
              <a:buFont typeface="+mj-lt"/>
              <a:buAutoNum type="alphaLcPeriod"/>
            </a:pPr>
            <a:r>
              <a:rPr lang="en-US" sz="3200" dirty="0">
                <a:latin typeface="Times New Roman" pitchFamily="18" charset="0"/>
                <a:cs typeface="Times New Roman" pitchFamily="18" charset="0"/>
              </a:rPr>
              <a:t>Calcium Channel Blocker: Nifedipine. Decreases smooth muscle contraction by blocking the slow calcium channels at cell surface.</a:t>
            </a:r>
          </a:p>
          <a:p>
            <a:pPr marL="514350" indent="-514350" algn="just">
              <a:lnSpc>
                <a:spcPct val="100000"/>
              </a:lnSpc>
              <a:buFont typeface="+mj-lt"/>
              <a:buAutoNum type="alphaLcPeriod"/>
            </a:pPr>
            <a:r>
              <a:rPr lang="en-US" sz="3200" dirty="0">
                <a:latin typeface="Times New Roman" pitchFamily="18" charset="0"/>
                <a:cs typeface="Times New Roman" pitchFamily="18" charset="0"/>
              </a:rPr>
              <a:t>Prostaglandin synthesis inhibitor: Indomethacin (Indocin) : Inhibits prostaglandin synthesis thus reducing uterine contractions.  </a:t>
            </a:r>
            <a:endParaRPr lang="en-US" dirty="0">
              <a:latin typeface="Times New Roman" pitchFamily="18" charset="0"/>
              <a:cs typeface="Times New Roman"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0" y="0"/>
            <a:ext cx="9144000" cy="1417638"/>
          </a:xfrm>
          <a:solidFill>
            <a:schemeClr val="bg1"/>
          </a:solidFill>
        </p:spPr>
        <p:txBody>
          <a:bodyPr>
            <a:normAutofit/>
          </a:bodyPr>
          <a:lstStyle/>
          <a:p>
            <a:pPr algn="just">
              <a:lnSpc>
                <a:spcPct val="100000"/>
              </a:lnSpc>
            </a:pPr>
            <a:r>
              <a:rPr lang="en-US" sz="7200" b="1" dirty="0">
                <a:solidFill>
                  <a:srgbClr val="C00000"/>
                </a:solidFill>
                <a:latin typeface="Times New Roman" pitchFamily="18" charset="0"/>
                <a:cs typeface="Times New Roman" pitchFamily="18" charset="0"/>
              </a:rPr>
              <a:t>Instrumental Delivery </a:t>
            </a:r>
            <a:endParaRPr lang="en-US" sz="7200" dirty="0">
              <a:solidFill>
                <a:srgbClr val="C0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6433A458-06B3-F824-21FE-7E7EC361D6DF}"/>
              </a:ext>
            </a:extLst>
          </p:cNvPr>
          <p:cNvSpPr>
            <a:spLocks noGrp="1"/>
          </p:cNvSpPr>
          <p:nvPr>
            <p:ph idx="1"/>
          </p:nvPr>
        </p:nvSpPr>
        <p:spPr>
          <a:xfrm>
            <a:off x="134911" y="1825624"/>
            <a:ext cx="7120328" cy="4830945"/>
          </a:xfrm>
        </p:spPr>
        <p:txBody>
          <a:bodyPr>
            <a:normAutofit/>
          </a:bodyPr>
          <a:lstStyle/>
          <a:p>
            <a:pPr marL="0" indent="0" algn="ctr">
              <a:buNone/>
            </a:pPr>
            <a:r>
              <a:rPr lang="en-US" sz="4400" b="1" dirty="0">
                <a:latin typeface="Times New Roman" panose="02020603050405020304" pitchFamily="18" charset="0"/>
                <a:cs typeface="Times New Roman" panose="02020603050405020304" pitchFamily="18" charset="0"/>
              </a:rPr>
              <a:t>1.) Vacuum Delivery (vacuum extraction (VE).</a:t>
            </a:r>
          </a:p>
          <a:p>
            <a:pPr marL="0" indent="0" algn="ctr">
              <a:buNone/>
            </a:pPr>
            <a:r>
              <a:rPr lang="en-US" sz="4400" b="1" dirty="0">
                <a:latin typeface="Times New Roman" panose="02020603050405020304" pitchFamily="18" charset="0"/>
                <a:cs typeface="Times New Roman" panose="02020603050405020304" pitchFamily="18" charset="0"/>
              </a:rPr>
              <a:t>2.) Forceps Delivery </a:t>
            </a:r>
          </a:p>
          <a:p>
            <a:pPr marL="0" indent="0" algn="ctr">
              <a:buNone/>
            </a:pPr>
            <a:r>
              <a:rPr lang="en-US" sz="4400" b="1" dirty="0">
                <a:latin typeface="Times New Roman" panose="02020603050405020304" pitchFamily="18" charset="0"/>
                <a:cs typeface="Times New Roman" panose="02020603050405020304" pitchFamily="18" charset="0"/>
              </a:rPr>
              <a:t>3) Caesarian (Section)Delivery</a:t>
            </a:r>
          </a:p>
        </p:txBody>
      </p:sp>
      <p:pic>
        <p:nvPicPr>
          <p:cNvPr id="4" name="Picture 3">
            <a:extLst>
              <a:ext uri="{FF2B5EF4-FFF2-40B4-BE49-F238E27FC236}">
                <a16:creationId xmlns:a16="http://schemas.microsoft.com/office/drawing/2014/main" id="{0BA1A812-3FBE-7B07-0ED9-02EC94807CD8}"/>
              </a:ext>
            </a:extLst>
          </p:cNvPr>
          <p:cNvPicPr>
            <a:picLocks noChangeAspect="1"/>
          </p:cNvPicPr>
          <p:nvPr/>
        </p:nvPicPr>
        <p:blipFill>
          <a:blip r:embed="rId2"/>
          <a:stretch>
            <a:fillRect/>
          </a:stretch>
        </p:blipFill>
        <p:spPr>
          <a:xfrm>
            <a:off x="7135318" y="1603947"/>
            <a:ext cx="5056682" cy="5052622"/>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52093" cy="1417638"/>
          </a:xfrm>
        </p:spPr>
        <p:txBody>
          <a:bodyPr>
            <a:noAutofit/>
          </a:bodyPr>
          <a:lstStyle/>
          <a:p>
            <a:pPr algn="ctr">
              <a:lnSpc>
                <a:spcPct val="100000"/>
              </a:lnSpc>
            </a:pPr>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1.) Vacuum Delivery (Vacuum Extraction (VE).</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918740"/>
            <a:ext cx="12052092" cy="4939259"/>
          </a:xfrm>
        </p:spPr>
        <p:txBody>
          <a:bodyPr>
            <a:normAutofit lnSpcReduction="10000"/>
          </a:bodyPr>
          <a:lstStyle/>
          <a:p>
            <a:pPr marL="0" indent="0" algn="just">
              <a:lnSpc>
                <a:spcPct val="100000"/>
              </a:lnSpc>
              <a:buNone/>
            </a:pPr>
            <a:r>
              <a:rPr lang="en-US" sz="4300" dirty="0">
                <a:latin typeface="Times New Roman" pitchFamily="18" charset="0"/>
                <a:cs typeface="Times New Roman" pitchFamily="18" charset="0"/>
              </a:rPr>
              <a:t>Is a technique of assisting  delivery of a baby using Ventouse is a vacuum device  </a:t>
            </a:r>
          </a:p>
          <a:p>
            <a:pPr algn="just">
              <a:lnSpc>
                <a:spcPct val="100000"/>
              </a:lnSpc>
              <a:buFont typeface="Wingdings" panose="05000000000000000000" pitchFamily="2" charset="2"/>
              <a:buChar char="§"/>
            </a:pPr>
            <a:r>
              <a:rPr lang="en-US" sz="4300" dirty="0">
                <a:latin typeface="Times New Roman" pitchFamily="18" charset="0"/>
                <a:cs typeface="Times New Roman" pitchFamily="18" charset="0"/>
              </a:rPr>
              <a:t> Indications for use of Vacuum:</a:t>
            </a:r>
          </a:p>
          <a:p>
            <a:pPr algn="just">
              <a:lnSpc>
                <a:spcPct val="100000"/>
              </a:lnSpc>
              <a:buFont typeface="Wingdings" panose="05000000000000000000" pitchFamily="2" charset="2"/>
              <a:buChar char="ü"/>
            </a:pPr>
            <a:r>
              <a:rPr lang="en-US" sz="4300" dirty="0">
                <a:latin typeface="Times New Roman" pitchFamily="18" charset="0"/>
                <a:cs typeface="Times New Roman" pitchFamily="18" charset="0"/>
              </a:rPr>
              <a:t>Prolonged second stage of labor</a:t>
            </a:r>
          </a:p>
          <a:p>
            <a:pPr algn="just">
              <a:lnSpc>
                <a:spcPct val="100000"/>
              </a:lnSpc>
              <a:buFont typeface="Wingdings" panose="05000000000000000000" pitchFamily="2" charset="2"/>
              <a:buChar char="ü"/>
            </a:pPr>
            <a:r>
              <a:rPr lang="en-US" sz="4300" dirty="0">
                <a:latin typeface="Times New Roman" pitchFamily="18" charset="0"/>
                <a:cs typeface="Times New Roman" pitchFamily="18" charset="0"/>
              </a:rPr>
              <a:t>Maternal exhaustion</a:t>
            </a:r>
          </a:p>
          <a:p>
            <a:pPr algn="just">
              <a:lnSpc>
                <a:spcPct val="100000"/>
              </a:lnSpc>
              <a:buFont typeface="Wingdings" panose="05000000000000000000" pitchFamily="2" charset="2"/>
              <a:buChar char="ü"/>
            </a:pPr>
            <a:r>
              <a:rPr lang="en-US" sz="4300" dirty="0">
                <a:latin typeface="Times New Roman" pitchFamily="18" charset="0"/>
                <a:cs typeface="Times New Roman" pitchFamily="18" charset="0"/>
              </a:rPr>
              <a:t>Fetal distress in the second stage of labor</a:t>
            </a:r>
          </a:p>
          <a:p>
            <a:pPr algn="just">
              <a:lnSpc>
                <a:spcPct val="100000"/>
              </a:lnSpc>
              <a:buFont typeface="Wingdings" panose="05000000000000000000" pitchFamily="2" charset="2"/>
              <a:buChar char="ü"/>
            </a:pPr>
            <a:r>
              <a:rPr lang="en-US" sz="4300" dirty="0">
                <a:latin typeface="Times New Roman" pitchFamily="18" charset="0"/>
                <a:cs typeface="Times New Roman" pitchFamily="18" charset="0"/>
              </a:rPr>
              <a:t>Maternal illness (e.g. cardiac conditions</a:t>
            </a:r>
          </a:p>
          <a:p>
            <a:pPr marL="0" indent="0" algn="just">
              <a:lnSpc>
                <a:spcPct val="100000"/>
              </a:lnSpc>
              <a:buNone/>
            </a:pPr>
            <a:endParaRPr lang="en-US" sz="5400" dirty="0">
              <a:latin typeface="Times New Roman" pitchFamily="18" charset="0"/>
              <a:cs typeface="Times New Roman"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 y="0"/>
            <a:ext cx="11997128" cy="1417638"/>
          </a:xfrm>
        </p:spPr>
        <p:txBody>
          <a:bodyPr>
            <a:noAutofit/>
          </a:bodyPr>
          <a:lstStyle/>
          <a:p>
            <a:pPr algn="ctr">
              <a:lnSpc>
                <a:spcPct val="100000"/>
              </a:lnSpc>
            </a:pPr>
            <a:r>
              <a:rPr lang="en-US" sz="5400" b="1" dirty="0">
                <a:solidFill>
                  <a:srgbClr val="C00000"/>
                </a:solidFill>
                <a:latin typeface="Times New Roman" pitchFamily="18" charset="0"/>
                <a:cs typeface="Times New Roman" pitchFamily="18" charset="0"/>
              </a:rPr>
              <a:t>1.) Vacuum Delivery Technique</a:t>
            </a:r>
          </a:p>
        </p:txBody>
      </p:sp>
      <p:sp>
        <p:nvSpPr>
          <p:cNvPr id="3" name="Content Placeholder 2"/>
          <p:cNvSpPr>
            <a:spLocks noGrp="1"/>
          </p:cNvSpPr>
          <p:nvPr>
            <p:ph idx="1"/>
          </p:nvPr>
        </p:nvSpPr>
        <p:spPr>
          <a:xfrm>
            <a:off x="0" y="1371600"/>
            <a:ext cx="12192000" cy="5486400"/>
          </a:xfrm>
        </p:spPr>
        <p:txBody>
          <a:bodyPr>
            <a:normAutofit fontScale="70000" lnSpcReduction="20000"/>
          </a:bodyPr>
          <a:lstStyle/>
          <a:p>
            <a:pPr algn="just">
              <a:lnSpc>
                <a:spcPct val="120000"/>
              </a:lnSpc>
              <a:buFont typeface="Wingdings" panose="05000000000000000000" pitchFamily="2" charset="2"/>
              <a:buChar char="Ø"/>
            </a:pPr>
            <a:r>
              <a:rPr lang="en-US" sz="5100" dirty="0">
                <a:latin typeface="Times New Roman" pitchFamily="18" charset="0"/>
                <a:cs typeface="Times New Roman" pitchFamily="18" charset="0"/>
              </a:rPr>
              <a:t>A suction cup is placed onto head of baby and suction draws skin from scalp into cup. </a:t>
            </a:r>
          </a:p>
          <a:p>
            <a:pPr algn="just">
              <a:lnSpc>
                <a:spcPct val="120000"/>
              </a:lnSpc>
              <a:buFont typeface="Wingdings" panose="05000000000000000000" pitchFamily="2" charset="2"/>
              <a:buChar char="Ø"/>
            </a:pPr>
            <a:r>
              <a:rPr lang="en-US" sz="5100" dirty="0">
                <a:latin typeface="Times New Roman" pitchFamily="18" charset="0"/>
                <a:cs typeface="Times New Roman" pitchFamily="18" charset="0"/>
              </a:rPr>
              <a:t>Correct placement of cup directly over  </a:t>
            </a:r>
            <a:r>
              <a:rPr lang="en-US" sz="5100" u="sng" dirty="0">
                <a:latin typeface="Times New Roman" pitchFamily="18" charset="0"/>
                <a:cs typeface="Times New Roman" pitchFamily="18" charset="0"/>
              </a:rPr>
              <a:t>flexion point</a:t>
            </a:r>
            <a:r>
              <a:rPr lang="en-US" sz="5100" dirty="0">
                <a:latin typeface="Times New Roman" pitchFamily="18" charset="0"/>
                <a:cs typeface="Times New Roman" pitchFamily="18" charset="0"/>
              </a:rPr>
              <a:t>, about 3 cm anterior from occipital (posterior) </a:t>
            </a:r>
            <a:r>
              <a:rPr lang="en-US" sz="5100" u="sng" dirty="0">
                <a:latin typeface="Times New Roman" pitchFamily="18" charset="0"/>
                <a:cs typeface="Times New Roman" pitchFamily="18" charset="0"/>
              </a:rPr>
              <a:t>fontanelle</a:t>
            </a:r>
            <a:r>
              <a:rPr lang="en-US" sz="5100" dirty="0">
                <a:latin typeface="Times New Roman" pitchFamily="18" charset="0"/>
                <a:cs typeface="Times New Roman" pitchFamily="18" charset="0"/>
              </a:rPr>
              <a:t>, is critical to success of a VE.</a:t>
            </a:r>
          </a:p>
          <a:p>
            <a:pPr algn="just">
              <a:lnSpc>
                <a:spcPct val="120000"/>
              </a:lnSpc>
              <a:buFont typeface="Wingdings" panose="05000000000000000000" pitchFamily="2" charset="2"/>
              <a:buChar char="Ø"/>
            </a:pPr>
            <a:r>
              <a:rPr lang="en-US" sz="5100" dirty="0">
                <a:latin typeface="Times New Roman" pitchFamily="18" charset="0"/>
                <a:cs typeface="Times New Roman" pitchFamily="18" charset="0"/>
              </a:rPr>
              <a:t>When baby's head is delivered, device is detached, allowing mother to complete delivery</a:t>
            </a:r>
          </a:p>
          <a:p>
            <a:pPr algn="just">
              <a:lnSpc>
                <a:spcPct val="120000"/>
              </a:lnSpc>
              <a:buFont typeface="Wingdings" panose="05000000000000000000" pitchFamily="2" charset="2"/>
              <a:buChar char="Ø"/>
            </a:pPr>
            <a:r>
              <a:rPr lang="en-US" sz="5100" dirty="0">
                <a:latin typeface="Times New Roman" pitchFamily="18" charset="0"/>
                <a:cs typeface="Times New Roman" pitchFamily="18" charset="0"/>
              </a:rPr>
              <a:t>For proper use of ventouse, maternal cervix has to be fully dilated, head engaged in birth canal</a:t>
            </a:r>
          </a:p>
          <a:p>
            <a:pPr algn="just">
              <a:lnSpc>
                <a:spcPct val="100000"/>
              </a:lnSpc>
              <a:buNone/>
            </a:pPr>
            <a:endParaRPr lang="en-US" sz="4800" dirty="0">
              <a:latin typeface="Times New Roman" pitchFamily="18" charset="0"/>
              <a:cs typeface="Times New Roman" pitchFamily="18"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1933731"/>
          </a:xfrm>
        </p:spPr>
        <p:txBody>
          <a:bodyPr>
            <a:noAutofit/>
          </a:bodyPr>
          <a:lstStyle/>
          <a:p>
            <a:pPr marL="685800" indent="-685800" algn="just">
              <a:lnSpc>
                <a:spcPct val="100000"/>
              </a:lnSpc>
              <a:buFont typeface="Wingdings" panose="05000000000000000000" pitchFamily="2" charset="2"/>
              <a:buChar char="§"/>
            </a:pPr>
            <a:r>
              <a:rPr lang="en-US" sz="4800" b="1" dirty="0">
                <a:solidFill>
                  <a:srgbClr val="C00000"/>
                </a:solidFill>
                <a:latin typeface="Times New Roman" pitchFamily="18" charset="0"/>
                <a:cs typeface="Times New Roman" pitchFamily="18" charset="0"/>
              </a:rPr>
              <a:t>Advantage of Vacuum Delivery</a:t>
            </a:r>
            <a:br>
              <a:rPr lang="en-US" sz="7200" b="1" dirty="0">
                <a:latin typeface="Times New Roman" pitchFamily="18" charset="0"/>
                <a:cs typeface="Times New Roman" pitchFamily="18" charset="0"/>
              </a:rPr>
            </a:br>
            <a:endParaRPr lang="en-US" sz="7200" dirty="0">
              <a:latin typeface="Times New Roman" pitchFamily="18" charset="0"/>
              <a:cs typeface="Times New Roman" pitchFamily="18" charset="0"/>
            </a:endParaRPr>
          </a:p>
        </p:txBody>
      </p:sp>
      <p:sp>
        <p:nvSpPr>
          <p:cNvPr id="3" name="Content Placeholder 2"/>
          <p:cNvSpPr>
            <a:spLocks noGrp="1"/>
          </p:cNvSpPr>
          <p:nvPr>
            <p:ph idx="1"/>
          </p:nvPr>
        </p:nvSpPr>
        <p:spPr>
          <a:xfrm>
            <a:off x="119921" y="899410"/>
            <a:ext cx="12072079" cy="5958590"/>
          </a:xfrm>
        </p:spPr>
        <p:txBody>
          <a:bodyPr>
            <a:noAutofit/>
          </a:bodyPr>
          <a:lstStyle/>
          <a:p>
            <a:pPr lvl="0" algn="just">
              <a:lnSpc>
                <a:spcPct val="100000"/>
              </a:lnSpc>
              <a:buFont typeface="Wingdings" panose="05000000000000000000" pitchFamily="2" charset="2"/>
              <a:buChar char="ü"/>
            </a:pPr>
            <a:r>
              <a:rPr lang="en-US" sz="3600" dirty="0">
                <a:latin typeface="Times New Roman" pitchFamily="18" charset="0"/>
                <a:cs typeface="Times New Roman" pitchFamily="18" charset="0"/>
              </a:rPr>
              <a:t>An episiotomy may not be required.</a:t>
            </a:r>
          </a:p>
          <a:p>
            <a:pPr lvl="0" algn="just">
              <a:lnSpc>
                <a:spcPct val="100000"/>
              </a:lnSpc>
              <a:buFont typeface="Wingdings" panose="05000000000000000000" pitchFamily="2" charset="2"/>
              <a:buChar char="ü"/>
            </a:pPr>
            <a:r>
              <a:rPr lang="en-US" sz="3600" dirty="0">
                <a:latin typeface="Times New Roman" pitchFamily="18" charset="0"/>
                <a:cs typeface="Times New Roman" pitchFamily="18" charset="0"/>
              </a:rPr>
              <a:t>No special anesthesia is required.</a:t>
            </a:r>
          </a:p>
          <a:p>
            <a:pPr lvl="0" algn="just">
              <a:lnSpc>
                <a:spcPct val="100000"/>
              </a:lnSpc>
              <a:buFont typeface="Wingdings" panose="05000000000000000000" pitchFamily="2" charset="2"/>
              <a:buChar char="ü"/>
            </a:pPr>
            <a:r>
              <a:rPr lang="en-US" sz="3600" dirty="0">
                <a:latin typeface="Times New Roman" pitchFamily="18" charset="0"/>
                <a:cs typeface="Times New Roman" pitchFamily="18" charset="0"/>
              </a:rPr>
              <a:t>The force applied to baby less than that of a forceps delivery</a:t>
            </a:r>
          </a:p>
          <a:p>
            <a:pPr lvl="0" algn="just">
              <a:lnSpc>
                <a:spcPct val="100000"/>
              </a:lnSpc>
              <a:buFont typeface="Wingdings" panose="05000000000000000000" pitchFamily="2" charset="2"/>
              <a:buChar char="ü"/>
            </a:pPr>
            <a:r>
              <a:rPr lang="en-US" sz="3600" dirty="0">
                <a:latin typeface="Times New Roman" pitchFamily="18" charset="0"/>
                <a:cs typeface="Times New Roman" pitchFamily="18" charset="0"/>
              </a:rPr>
              <a:t>There is less potential for maternal trauma</a:t>
            </a:r>
          </a:p>
          <a:p>
            <a:pPr lvl="0" algn="ctr">
              <a:lnSpc>
                <a:spcPct val="100000"/>
              </a:lnSpc>
              <a:buFont typeface="Wingdings" panose="05000000000000000000" pitchFamily="2" charset="2"/>
              <a:buChar char="§"/>
            </a:pPr>
            <a:r>
              <a:rPr lang="en-US" sz="4800" b="1" dirty="0">
                <a:solidFill>
                  <a:srgbClr val="C00000"/>
                </a:solidFill>
                <a:latin typeface="Times New Roman" pitchFamily="18" charset="0"/>
                <a:cs typeface="Times New Roman" pitchFamily="18" charset="0"/>
              </a:rPr>
              <a:t>Disadvantage of Vacuum Delivery:</a:t>
            </a:r>
          </a:p>
          <a:p>
            <a:pPr lvl="0">
              <a:lnSpc>
                <a:spcPct val="100000"/>
              </a:lnSpc>
              <a:buFont typeface="Wingdings" panose="05000000000000000000" pitchFamily="2" charset="2"/>
              <a:buChar char="ü"/>
            </a:pPr>
            <a:r>
              <a:rPr lang="en-US" sz="3600" dirty="0">
                <a:latin typeface="Times New Roman" pitchFamily="18" charset="0"/>
                <a:cs typeface="Times New Roman" pitchFamily="18" charset="0"/>
              </a:rPr>
              <a:t>The baby will have a temporary lump on its head</a:t>
            </a:r>
          </a:p>
          <a:p>
            <a:pPr lvl="0">
              <a:lnSpc>
                <a:spcPct val="100000"/>
              </a:lnSpc>
              <a:buFont typeface="Wingdings" panose="05000000000000000000" pitchFamily="2" charset="2"/>
              <a:buChar char="ü"/>
            </a:pPr>
            <a:r>
              <a:rPr lang="en-US" sz="3600" dirty="0">
                <a:latin typeface="Times New Roman" pitchFamily="18" charset="0"/>
                <a:cs typeface="Times New Roman" pitchFamily="18" charset="0"/>
              </a:rPr>
              <a:t>There is a possibility of </a:t>
            </a:r>
            <a:r>
              <a:rPr lang="en-US" sz="3600" u="sng" dirty="0">
                <a:latin typeface="Times New Roman" pitchFamily="18" charset="0"/>
                <a:cs typeface="Times New Roman" pitchFamily="18" charset="0"/>
              </a:rPr>
              <a:t>cephalohematoma</a:t>
            </a:r>
            <a:r>
              <a:rPr lang="en-US" sz="3600" dirty="0">
                <a:latin typeface="Times New Roman" pitchFamily="18" charset="0"/>
                <a:cs typeface="Times New Roman" pitchFamily="18" charset="0"/>
              </a:rPr>
              <a:t> formation, or  hemorrhage.</a:t>
            </a:r>
          </a:p>
          <a:p>
            <a:pPr lvl="0" algn="ctr">
              <a:lnSpc>
                <a:spcPct val="100000"/>
              </a:lnSpc>
              <a:buFont typeface="Wingdings" pitchFamily="2" charset="2"/>
              <a:buChar char="§"/>
            </a:pPr>
            <a:endParaRPr lang="en-US" sz="4400" dirty="0">
              <a:latin typeface="Times New Roman" pitchFamily="18" charset="0"/>
              <a:cs typeface="Times New Roman" pitchFamily="18"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ctr">
              <a:lnSpc>
                <a:spcPct val="100000"/>
              </a:lnSpc>
            </a:pPr>
            <a:r>
              <a:rPr lang="en-US" sz="6000" b="1" dirty="0">
                <a:solidFill>
                  <a:srgbClr val="C00000"/>
                </a:solidFill>
                <a:latin typeface="Times New Roman" pitchFamily="18" charset="0"/>
                <a:cs typeface="Times New Roman" pitchFamily="18" charset="0"/>
              </a:rPr>
              <a:t>2.) Forceps Delivery </a:t>
            </a:r>
            <a:endParaRPr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4911" y="1417638"/>
            <a:ext cx="11932172" cy="5440362"/>
          </a:xfrm>
        </p:spPr>
        <p:txBody>
          <a:bodyPr>
            <a:noAutofit/>
          </a:bodyPr>
          <a:lstStyle/>
          <a:p>
            <a:pPr algn="just">
              <a:lnSpc>
                <a:spcPct val="100000"/>
              </a:lnSpc>
              <a:buFont typeface="Wingdings" panose="05000000000000000000" pitchFamily="2" charset="2"/>
              <a:buChar char="§"/>
            </a:pPr>
            <a:r>
              <a:rPr lang="en-US" sz="3200" b="1" dirty="0">
                <a:latin typeface="Times New Roman" pitchFamily="18" charset="0"/>
                <a:cs typeface="Times New Roman" pitchFamily="18" charset="0"/>
              </a:rPr>
              <a:t>Forceps</a:t>
            </a:r>
            <a:r>
              <a:rPr lang="en-US" sz="3200" dirty="0">
                <a:latin typeface="Times New Roman" pitchFamily="18" charset="0"/>
                <a:cs typeface="Times New Roman" pitchFamily="18" charset="0"/>
              </a:rPr>
              <a:t> are a surgical instrument that resembles a pair of tongs and can be used in surgery for grabbing or removing various things within or from the body. </a:t>
            </a:r>
          </a:p>
          <a:p>
            <a:pPr algn="just">
              <a:lnSpc>
                <a:spcPct val="100000"/>
              </a:lnSpc>
              <a:buFont typeface="Wingdings" panose="05000000000000000000" pitchFamily="2" charset="2"/>
              <a:buChar char="§"/>
            </a:pPr>
            <a:r>
              <a:rPr lang="en-US" sz="3200" dirty="0">
                <a:latin typeface="Times New Roman" pitchFamily="18" charset="0"/>
                <a:cs typeface="Times New Roman" pitchFamily="18" charset="0"/>
              </a:rPr>
              <a:t>Obstetric forceps consist of two branches that are positioned around fetal head. </a:t>
            </a:r>
          </a:p>
          <a:p>
            <a:pPr algn="just">
              <a:lnSpc>
                <a:spcPct val="100000"/>
              </a:lnSpc>
              <a:buFont typeface="Wingdings" panose="05000000000000000000" pitchFamily="2" charset="2"/>
              <a:buChar char="§"/>
            </a:pPr>
            <a:r>
              <a:rPr lang="en-US" sz="3200" dirty="0">
                <a:latin typeface="Times New Roman" pitchFamily="18" charset="0"/>
                <a:cs typeface="Times New Roman" pitchFamily="18" charset="0"/>
              </a:rPr>
              <a:t>The branches usually, cross at a midpoint which is called </a:t>
            </a:r>
            <a:r>
              <a:rPr lang="en-US" sz="3200" u="sng" dirty="0">
                <a:latin typeface="Times New Roman" pitchFamily="18" charset="0"/>
                <a:cs typeface="Times New Roman" pitchFamily="18" charset="0"/>
              </a:rPr>
              <a:t>articulation.</a:t>
            </a:r>
          </a:p>
          <a:p>
            <a:pPr algn="just">
              <a:lnSpc>
                <a:spcPct val="100000"/>
              </a:lnSpc>
              <a:buFont typeface="Wingdings" panose="05000000000000000000" pitchFamily="2" charset="2"/>
              <a:buChar char="§"/>
            </a:pPr>
            <a:r>
              <a:rPr lang="en-US" sz="3200" dirty="0">
                <a:latin typeface="Times New Roman" pitchFamily="18" charset="0"/>
                <a:cs typeface="Times New Roman" pitchFamily="18" charset="0"/>
              </a:rPr>
              <a:t>Most forceps have a locking mechanism at articulation</a:t>
            </a:r>
          </a:p>
          <a:p>
            <a:pPr algn="just">
              <a:lnSpc>
                <a:spcPct val="100000"/>
              </a:lnSpc>
              <a:buFont typeface="Wingdings" panose="05000000000000000000" pitchFamily="2" charset="2"/>
              <a:buChar char="§"/>
            </a:pPr>
            <a:r>
              <a:rPr lang="en-US" sz="3200" dirty="0">
                <a:latin typeface="Times New Roman" pitchFamily="18" charset="0"/>
                <a:cs typeface="Times New Roman" pitchFamily="18" charset="0"/>
              </a:rPr>
              <a:t>Blade of each forceps branch is curved portion that is used to grasp fetal head. </a:t>
            </a:r>
          </a:p>
          <a:p>
            <a:pPr algn="just">
              <a:lnSpc>
                <a:spcPct val="100000"/>
              </a:lnSpc>
              <a:buNone/>
            </a:pPr>
            <a:endParaRPr lang="en-US" sz="54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A5F18CB5-610B-A2D8-F55E-52DCC46BBC70}"/>
              </a:ext>
            </a:extLst>
          </p:cNvPr>
          <p:cNvPicPr>
            <a:picLocks noChangeAspect="1"/>
          </p:cNvPicPr>
          <p:nvPr/>
        </p:nvPicPr>
        <p:blipFill>
          <a:blip r:embed="rId2"/>
          <a:stretch>
            <a:fillRect/>
          </a:stretch>
        </p:blipFill>
        <p:spPr>
          <a:xfrm>
            <a:off x="9931607" y="0"/>
            <a:ext cx="1905000" cy="1417638"/>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7200" b="1" dirty="0">
                <a:solidFill>
                  <a:srgbClr val="C00000"/>
                </a:solidFill>
                <a:latin typeface="Times New Roman" pitchFamily="18" charset="0"/>
                <a:cs typeface="Times New Roman" pitchFamily="18" charset="0"/>
              </a:rPr>
              <a:t>2.) Forceps Delivery </a:t>
            </a:r>
            <a:endParaRPr lang="en-US" sz="7200" dirty="0">
              <a:latin typeface="Times New Roman" pitchFamily="18" charset="0"/>
              <a:cs typeface="Times New Roman" pitchFamily="18" charset="0"/>
            </a:endParaRPr>
          </a:p>
        </p:txBody>
      </p:sp>
      <p:sp>
        <p:nvSpPr>
          <p:cNvPr id="3" name="Content Placeholder 2"/>
          <p:cNvSpPr>
            <a:spLocks noGrp="1"/>
          </p:cNvSpPr>
          <p:nvPr>
            <p:ph idx="1"/>
          </p:nvPr>
        </p:nvSpPr>
        <p:spPr>
          <a:xfrm>
            <a:off x="-1" y="1447800"/>
            <a:ext cx="12022111" cy="5410200"/>
          </a:xfrm>
        </p:spPr>
        <p:txBody>
          <a:bodyPr>
            <a:noAutofit/>
          </a:bodyPr>
          <a:lstStyle/>
          <a:p>
            <a:pPr algn="just">
              <a:lnSpc>
                <a:spcPct val="100000"/>
              </a:lnSpc>
              <a:buFont typeface="Wingdings" pitchFamily="2" charset="2"/>
              <a:buChar char="§"/>
            </a:pPr>
            <a:r>
              <a:rPr lang="en-US" sz="3200" dirty="0">
                <a:latin typeface="Times New Roman" pitchFamily="18" charset="0"/>
                <a:cs typeface="Times New Roman" pitchFamily="18" charset="0"/>
              </a:rPr>
              <a:t>The forceps should surround fetal head firmly, but not tightly. </a:t>
            </a:r>
          </a:p>
          <a:p>
            <a:pPr algn="just">
              <a:lnSpc>
                <a:spcPct val="100000"/>
              </a:lnSpc>
              <a:buFont typeface="Wingdings" pitchFamily="2" charset="2"/>
              <a:buChar char="§"/>
            </a:pPr>
            <a:r>
              <a:rPr lang="en-US" sz="3200" dirty="0">
                <a:latin typeface="Times New Roman" pitchFamily="18" charset="0"/>
                <a:cs typeface="Times New Roman" pitchFamily="18" charset="0"/>
              </a:rPr>
              <a:t>The blade normally has two curves, cephalic and pelvic curves. </a:t>
            </a:r>
          </a:p>
          <a:p>
            <a:pPr algn="just">
              <a:lnSpc>
                <a:spcPct val="100000"/>
              </a:lnSpc>
              <a:buFont typeface="Wingdings" pitchFamily="2" charset="2"/>
              <a:buChar char="§"/>
            </a:pPr>
            <a:r>
              <a:rPr lang="en-US" sz="3200" dirty="0">
                <a:latin typeface="Times New Roman" pitchFamily="18" charset="0"/>
                <a:cs typeface="Times New Roman" pitchFamily="18" charset="0"/>
              </a:rPr>
              <a:t>The cephalic curve is shaped to fit in to fetal head. </a:t>
            </a:r>
          </a:p>
          <a:p>
            <a:pPr algn="just">
              <a:lnSpc>
                <a:spcPct val="100000"/>
              </a:lnSpc>
              <a:buFont typeface="Wingdings" pitchFamily="2" charset="2"/>
              <a:buChar char="§"/>
            </a:pPr>
            <a:r>
              <a:rPr lang="en-US" sz="3200" dirty="0">
                <a:latin typeface="Times New Roman" pitchFamily="18" charset="0"/>
                <a:cs typeface="Times New Roman" pitchFamily="18" charset="0"/>
              </a:rPr>
              <a:t>The pelvic curve is shaped to fit in to birth canal and helps direct force of traction under pubic bone. </a:t>
            </a:r>
          </a:p>
          <a:p>
            <a:pPr algn="just">
              <a:lnSpc>
                <a:spcPct val="100000"/>
              </a:lnSpc>
              <a:buFont typeface="Wingdings" pitchFamily="2" charset="2"/>
              <a:buChar char="§"/>
            </a:pPr>
            <a:r>
              <a:rPr lang="en-US" sz="3200" dirty="0">
                <a:latin typeface="Times New Roman" pitchFamily="18" charset="0"/>
                <a:cs typeface="Times New Roman" pitchFamily="18" charset="0"/>
              </a:rPr>
              <a:t>Handles are connected to blades by shanks of variable lengths.</a:t>
            </a:r>
          </a:p>
          <a:p>
            <a:pPr algn="just">
              <a:lnSpc>
                <a:spcPct val="100000"/>
              </a:lnSpc>
              <a:buFont typeface="Wingdings" pitchFamily="2" charset="2"/>
              <a:buChar char="§"/>
            </a:pPr>
            <a:r>
              <a:rPr lang="en-US" sz="3200" dirty="0">
                <a:latin typeface="Times New Roman" pitchFamily="18" charset="0"/>
                <a:cs typeface="Times New Roman" pitchFamily="18" charset="0"/>
              </a:rPr>
              <a:t> The cervix must be fully dilated and retracted and membranes ruptured. </a:t>
            </a:r>
          </a:p>
          <a:p>
            <a:pPr algn="just">
              <a:lnSpc>
                <a:spcPct val="100000"/>
              </a:lnSpc>
              <a:buFont typeface="Wingdings" pitchFamily="2" charset="2"/>
              <a:buChar char="§"/>
            </a:pPr>
            <a:r>
              <a:rPr lang="en-US" sz="3200" dirty="0">
                <a:latin typeface="Times New Roman" pitchFamily="18" charset="0"/>
                <a:cs typeface="Times New Roman" pitchFamily="18" charset="0"/>
              </a:rPr>
              <a:t>Urinary bladder should be empty. </a:t>
            </a:r>
          </a:p>
        </p:txBody>
      </p:sp>
    </p:spTree>
    <p:extLst>
      <p:ext uri="{BB962C8B-B14F-4D97-AF65-F5344CB8AC3E}">
        <p14:creationId xmlns:p14="http://schemas.microsoft.com/office/powerpoint/2010/main" val="331574296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7200" b="1" dirty="0">
                <a:solidFill>
                  <a:srgbClr val="C00000"/>
                </a:solidFill>
                <a:latin typeface="Times New Roman" pitchFamily="18" charset="0"/>
                <a:cs typeface="Times New Roman" pitchFamily="18" charset="0"/>
              </a:rPr>
              <a:t>2.) Forceps Delivery </a:t>
            </a:r>
            <a:endParaRPr lang="en-US" sz="7200" dirty="0">
              <a:latin typeface="Times New Roman" pitchFamily="18" charset="0"/>
              <a:cs typeface="Times New Roman" pitchFamily="18" charset="0"/>
            </a:endParaRPr>
          </a:p>
        </p:txBody>
      </p:sp>
      <p:sp>
        <p:nvSpPr>
          <p:cNvPr id="3" name="Content Placeholder 2"/>
          <p:cNvSpPr>
            <a:spLocks noGrp="1"/>
          </p:cNvSpPr>
          <p:nvPr>
            <p:ph idx="1"/>
          </p:nvPr>
        </p:nvSpPr>
        <p:spPr>
          <a:xfrm>
            <a:off x="0" y="1447800"/>
            <a:ext cx="12052092" cy="5410200"/>
          </a:xfrm>
        </p:spPr>
        <p:txBody>
          <a:bodyPr>
            <a:noAutofit/>
          </a:bodyPr>
          <a:lstStyle/>
          <a:p>
            <a:pPr algn="just">
              <a:lnSpc>
                <a:spcPct val="100000"/>
              </a:lnSpc>
              <a:buFont typeface="Wingdings" pitchFamily="2" charset="2"/>
              <a:buChar char="§"/>
            </a:pPr>
            <a:r>
              <a:rPr lang="en-US" dirty="0">
                <a:latin typeface="Times New Roman" pitchFamily="18" charset="0"/>
                <a:cs typeface="Times New Roman" pitchFamily="18" charset="0"/>
              </a:rPr>
              <a:t>Station of head must be at least +2 in lower birth canal. </a:t>
            </a:r>
          </a:p>
          <a:p>
            <a:pPr algn="just">
              <a:lnSpc>
                <a:spcPct val="100000"/>
              </a:lnSpc>
              <a:buFont typeface="Wingdings" pitchFamily="2" charset="2"/>
              <a:buChar char="§"/>
            </a:pPr>
            <a:r>
              <a:rPr lang="en-US" dirty="0">
                <a:latin typeface="Times New Roman" pitchFamily="18" charset="0"/>
                <a:cs typeface="Times New Roman" pitchFamily="18" charset="0"/>
              </a:rPr>
              <a:t>A mild local or general anesthetic is administered .</a:t>
            </a:r>
          </a:p>
          <a:p>
            <a:pPr algn="just">
              <a:lnSpc>
                <a:spcPct val="100000"/>
              </a:lnSpc>
              <a:buFont typeface="Wingdings" pitchFamily="2" charset="2"/>
              <a:buChar char="§"/>
            </a:pPr>
            <a:r>
              <a:rPr lang="en-US" dirty="0">
                <a:latin typeface="Times New Roman" pitchFamily="18" charset="0"/>
                <a:cs typeface="Times New Roman" pitchFamily="18" charset="0"/>
              </a:rPr>
              <a:t>Determining precise position of fetal head is vital, by feeling fetal skull suture lines and fontanelles, or by ultrasound</a:t>
            </a:r>
          </a:p>
          <a:p>
            <a:pPr algn="just">
              <a:lnSpc>
                <a:spcPct val="100000"/>
              </a:lnSpc>
              <a:buFont typeface="Wingdings" pitchFamily="2" charset="2"/>
              <a:buChar char="§"/>
            </a:pPr>
            <a:r>
              <a:rPr lang="en-US" dirty="0">
                <a:latin typeface="Times New Roman" pitchFamily="18" charset="0"/>
                <a:cs typeface="Times New Roman" pitchFamily="18" charset="0"/>
              </a:rPr>
              <a:t>The two blades of forceps are individually inserted, posterior blade first, then locked.</a:t>
            </a:r>
          </a:p>
          <a:p>
            <a:pPr algn="just">
              <a:lnSpc>
                <a:spcPct val="100000"/>
              </a:lnSpc>
              <a:buFont typeface="Wingdings" pitchFamily="2" charset="2"/>
              <a:buChar char="§"/>
            </a:pPr>
            <a:r>
              <a:rPr lang="en-US" dirty="0">
                <a:latin typeface="Times New Roman" pitchFamily="18" charset="0"/>
                <a:cs typeface="Times New Roman" pitchFamily="18" charset="0"/>
              </a:rPr>
              <a:t>Fetal head is then rotated to occiput anterior position if it is not in that position.</a:t>
            </a:r>
          </a:p>
          <a:p>
            <a:pPr algn="just">
              <a:lnSpc>
                <a:spcPct val="100000"/>
              </a:lnSpc>
              <a:buFont typeface="Wingdings" pitchFamily="2" charset="2"/>
              <a:buChar char="§"/>
            </a:pPr>
            <a:r>
              <a:rPr lang="en-US" dirty="0">
                <a:latin typeface="Times New Roman" pitchFamily="18" charset="0"/>
                <a:cs typeface="Times New Roman" pitchFamily="18" charset="0"/>
              </a:rPr>
              <a:t> An episiotomy may be performed if necessary.</a:t>
            </a:r>
          </a:p>
          <a:p>
            <a:pPr algn="just">
              <a:lnSpc>
                <a:spcPct val="100000"/>
              </a:lnSpc>
              <a:buFont typeface="Wingdings" pitchFamily="2" charset="2"/>
              <a:buChar char="§"/>
            </a:pPr>
            <a:r>
              <a:rPr lang="en-US" dirty="0">
                <a:latin typeface="Times New Roman" pitchFamily="18" charset="0"/>
                <a:cs typeface="Times New Roman" pitchFamily="18" charset="0"/>
              </a:rPr>
              <a:t>The baby is then delivered with gentle (maximum 130Newton)  traction in the axis of the pelvis</a:t>
            </a:r>
          </a:p>
          <a:p>
            <a:pPr algn="just">
              <a:lnSpc>
                <a:spcPct val="100000"/>
              </a:lnSpc>
              <a:buNone/>
            </a:pPr>
            <a:endParaRPr lang="en-US" sz="3600" dirty="0">
              <a:latin typeface="Times New Roman" pitchFamily="18" charset="0"/>
              <a:cs typeface="Times New Roman" pitchFamily="18" charset="0"/>
            </a:endParaRPr>
          </a:p>
          <a:p>
            <a:pPr algn="just">
              <a:lnSpc>
                <a:spcPct val="100000"/>
              </a:lnSpc>
              <a:buFont typeface="Wingdings" pitchFamily="2" charset="2"/>
              <a:buChar char="§"/>
            </a:pPr>
            <a:endParaRPr lang="en-US" sz="3600" dirty="0">
              <a:latin typeface="Times New Roman" pitchFamily="18" charset="0"/>
              <a:cs typeface="Times New Roman" pitchFamily="18" charset="0"/>
            </a:endParaRPr>
          </a:p>
          <a:p>
            <a:pPr algn="just">
              <a:lnSpc>
                <a:spcPct val="100000"/>
              </a:lnSpc>
              <a:buFont typeface="Wingdings" pitchFamily="2" charset="2"/>
              <a:buChar char="§"/>
            </a:pPr>
            <a:endParaRPr lang="en-US" sz="4800" dirty="0">
              <a:latin typeface="Times New Roman" pitchFamily="18" charset="0"/>
              <a:cs typeface="Times New Roman" pitchFamily="18" charset="0"/>
            </a:endParaRPr>
          </a:p>
          <a:p>
            <a:pPr algn="just">
              <a:lnSpc>
                <a:spcPct val="100000"/>
              </a:lnSpc>
              <a:buNone/>
            </a:pP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35150264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5400" b="1" dirty="0">
                <a:solidFill>
                  <a:srgbClr val="C00000"/>
                </a:solidFill>
                <a:latin typeface="Times New Roman" pitchFamily="18" charset="0"/>
                <a:cs typeface="Times New Roman" pitchFamily="18" charset="0"/>
              </a:rPr>
              <a:t>Forceps Delivery</a:t>
            </a:r>
            <a:r>
              <a:rPr lang="en-US" sz="5400" dirty="0">
                <a:solidFill>
                  <a:srgbClr val="C00000"/>
                </a:solidFill>
                <a:latin typeface="Times New Roman" pitchFamily="18" charset="0"/>
                <a:cs typeface="Times New Roman" pitchFamily="18" charset="0"/>
              </a:rPr>
              <a:t> </a:t>
            </a:r>
            <a:r>
              <a:rPr lang="en-US" sz="5400" b="1" dirty="0">
                <a:solidFill>
                  <a:srgbClr val="C00000"/>
                </a:solidFill>
                <a:latin typeface="Times New Roman" pitchFamily="18" charset="0"/>
                <a:cs typeface="Times New Roman" pitchFamily="18" charset="0"/>
              </a:rPr>
              <a:t>Indications</a:t>
            </a: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49902" y="1295400"/>
            <a:ext cx="12042098" cy="5562600"/>
          </a:xfrm>
        </p:spPr>
        <p:txBody>
          <a:bodyPr>
            <a:noAutofit/>
          </a:bodyPr>
          <a:lstStyle/>
          <a:p>
            <a:pPr algn="just">
              <a:lnSpc>
                <a:spcPct val="100000"/>
              </a:lnSpc>
              <a:buFont typeface="Wingdings" pitchFamily="2" charset="2"/>
              <a:buChar char="Ø"/>
            </a:pPr>
            <a:r>
              <a:rPr lang="en-US" sz="3600" dirty="0">
                <a:latin typeface="Times New Roman" pitchFamily="18" charset="0"/>
                <a:cs typeface="Times New Roman" pitchFamily="18" charset="0"/>
              </a:rPr>
              <a:t>Prolonged second stage</a:t>
            </a:r>
          </a:p>
          <a:p>
            <a:pPr algn="just">
              <a:lnSpc>
                <a:spcPct val="100000"/>
              </a:lnSpc>
              <a:buFont typeface="Wingdings" pitchFamily="2" charset="2"/>
              <a:buChar char="Ø"/>
            </a:pPr>
            <a:r>
              <a:rPr lang="en-US" sz="3600" dirty="0">
                <a:latin typeface="Times New Roman" pitchFamily="18" charset="0"/>
                <a:cs typeface="Times New Roman" pitchFamily="18" charset="0"/>
              </a:rPr>
              <a:t>Maternal exhaustion</a:t>
            </a:r>
          </a:p>
          <a:p>
            <a:pPr algn="just">
              <a:lnSpc>
                <a:spcPct val="100000"/>
              </a:lnSpc>
              <a:buFont typeface="Wingdings" pitchFamily="2" charset="2"/>
              <a:buChar char="Ø"/>
            </a:pPr>
            <a:r>
              <a:rPr lang="en-US" sz="3600" dirty="0">
                <a:latin typeface="Times New Roman" pitchFamily="18" charset="0"/>
                <a:cs typeface="Times New Roman" pitchFamily="18" charset="0"/>
              </a:rPr>
              <a:t>Maternal illness; such as heart disease</a:t>
            </a:r>
          </a:p>
          <a:p>
            <a:pPr algn="just">
              <a:lnSpc>
                <a:spcPct val="100000"/>
              </a:lnSpc>
              <a:buFont typeface="Wingdings" pitchFamily="2" charset="2"/>
              <a:buChar char="Ø"/>
            </a:pPr>
            <a:r>
              <a:rPr lang="en-US" sz="3600" dirty="0">
                <a:latin typeface="Times New Roman" pitchFamily="18" charset="0"/>
                <a:cs typeface="Times New Roman" pitchFamily="18" charset="0"/>
              </a:rPr>
              <a:t>Hemorrhage</a:t>
            </a:r>
          </a:p>
          <a:p>
            <a:pPr algn="just">
              <a:lnSpc>
                <a:spcPct val="100000"/>
              </a:lnSpc>
              <a:buFont typeface="Wingdings" pitchFamily="2" charset="2"/>
              <a:buChar char="Ø"/>
            </a:pPr>
            <a:r>
              <a:rPr lang="en-US" sz="3600" dirty="0">
                <a:latin typeface="Times New Roman" pitchFamily="18" charset="0"/>
                <a:cs typeface="Times New Roman" pitchFamily="18" charset="0"/>
              </a:rPr>
              <a:t>Analgesic drug-related inhibition of maternal effort (especially with epidural/spinal anesthesia)</a:t>
            </a:r>
          </a:p>
          <a:p>
            <a:pPr algn="just">
              <a:lnSpc>
                <a:spcPct val="100000"/>
              </a:lnSpc>
              <a:buFont typeface="Wingdings" pitchFamily="2" charset="2"/>
              <a:buChar char="Ø"/>
            </a:pPr>
            <a:r>
              <a:rPr lang="en-US" sz="3600" dirty="0">
                <a:latin typeface="Times New Roman" pitchFamily="18" charset="0"/>
                <a:cs typeface="Times New Roman" pitchFamily="18" charset="0"/>
              </a:rPr>
              <a:t>Non-reassuring fetal heart tracing</a:t>
            </a:r>
          </a:p>
          <a:p>
            <a:pPr algn="just">
              <a:lnSpc>
                <a:spcPct val="100000"/>
              </a:lnSpc>
              <a:buFont typeface="Wingdings" pitchFamily="2" charset="2"/>
              <a:buChar char="Ø"/>
            </a:pPr>
            <a:r>
              <a:rPr lang="en-US" sz="3600" dirty="0">
                <a:latin typeface="Times New Roman" pitchFamily="18" charset="0"/>
                <a:cs typeface="Times New Roman" pitchFamily="18" charset="0"/>
              </a:rPr>
              <a:t>After-coming head in breech delivery</a:t>
            </a:r>
          </a:p>
          <a:p>
            <a:pPr algn="just">
              <a:lnSpc>
                <a:spcPct val="100000"/>
              </a:lnSpc>
              <a:buNone/>
            </a:pPr>
            <a:endParaRPr lang="en-US" sz="5400" dirty="0">
              <a:latin typeface="Times New Roman" pitchFamily="18" charset="0"/>
              <a:cs typeface="Times New Roman" pitchFamily="18"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767279" cy="1417638"/>
          </a:xfrm>
        </p:spPr>
        <p:txBody>
          <a:bodyPr>
            <a:noAutofit/>
          </a:bodyPr>
          <a:lstStyle/>
          <a:p>
            <a:pPr marL="571500" indent="-571500" algn="ctr">
              <a:lnSpc>
                <a:spcPct val="100000"/>
              </a:lnSpc>
              <a:buFont typeface="Wingdings" panose="05000000000000000000" pitchFamily="2" charset="2"/>
              <a:buChar char="v"/>
            </a:pPr>
            <a:r>
              <a:rPr lang="en-US" b="1" dirty="0">
                <a:solidFill>
                  <a:srgbClr val="C00000"/>
                </a:solidFill>
                <a:latin typeface="Times New Roman" pitchFamily="18" charset="0"/>
                <a:cs typeface="Times New Roman" pitchFamily="18" charset="0"/>
              </a:rPr>
              <a:t>Advantages of Forceps  Delivery </a:t>
            </a:r>
            <a:endParaRPr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47800"/>
            <a:ext cx="12192000" cy="5410200"/>
          </a:xfrm>
        </p:spPr>
        <p:txBody>
          <a:bodyPr>
            <a:noAutofit/>
          </a:bodyPr>
          <a:lstStyle/>
          <a:p>
            <a:pPr algn="just">
              <a:lnSpc>
                <a:spcPct val="100000"/>
              </a:lnSpc>
              <a:buNone/>
            </a:pPr>
            <a:r>
              <a:rPr lang="en-US" sz="3600" dirty="0">
                <a:latin typeface="Times New Roman" pitchFamily="18" charset="0"/>
                <a:cs typeface="Times New Roman" pitchFamily="18" charset="0"/>
              </a:rPr>
              <a:t>1-Avoidance of C-section, </a:t>
            </a:r>
          </a:p>
          <a:p>
            <a:pPr algn="just">
              <a:lnSpc>
                <a:spcPct val="100000"/>
              </a:lnSpc>
              <a:buNone/>
            </a:pPr>
            <a:r>
              <a:rPr lang="en-US" sz="3600" dirty="0">
                <a:latin typeface="Times New Roman" pitchFamily="18" charset="0"/>
                <a:cs typeface="Times New Roman" pitchFamily="18" charset="0"/>
              </a:rPr>
              <a:t>2-Reduction of delivery time. </a:t>
            </a:r>
          </a:p>
          <a:p>
            <a:pPr algn="ctr">
              <a:lnSpc>
                <a:spcPct val="100000"/>
              </a:lnSpc>
              <a:buFont typeface="Wingdings" panose="05000000000000000000" pitchFamily="2" charset="2"/>
              <a:buChar char="v"/>
            </a:pPr>
            <a:r>
              <a:rPr lang="en-US" sz="5400" dirty="0">
                <a:latin typeface="Times New Roman" pitchFamily="18" charset="0"/>
                <a:cs typeface="Times New Roman" pitchFamily="18" charset="0"/>
              </a:rPr>
              <a:t> </a:t>
            </a:r>
            <a:r>
              <a:rPr lang="en-US" sz="4400" b="1" dirty="0">
                <a:solidFill>
                  <a:srgbClr val="C00000"/>
                </a:solidFill>
                <a:latin typeface="Times New Roman" pitchFamily="18" charset="0"/>
                <a:cs typeface="Times New Roman" pitchFamily="18" charset="0"/>
              </a:rPr>
              <a:t>Complications of Forceps Delivery </a:t>
            </a:r>
            <a:endParaRPr lang="en-US" sz="4000" dirty="0">
              <a:latin typeface="Times New Roman" pitchFamily="18" charset="0"/>
              <a:cs typeface="Times New Roman" pitchFamily="18" charset="0"/>
            </a:endParaRPr>
          </a:p>
          <a:p>
            <a:pPr algn="just">
              <a:lnSpc>
                <a:spcPct val="100000"/>
              </a:lnSpc>
              <a:buNone/>
            </a:pPr>
            <a:r>
              <a:rPr lang="en-US" sz="3600" dirty="0">
                <a:latin typeface="Times New Roman" pitchFamily="18" charset="0"/>
                <a:cs typeface="Times New Roman" pitchFamily="18" charset="0"/>
              </a:rPr>
              <a:t>1-Bruising, </a:t>
            </a:r>
          </a:p>
          <a:p>
            <a:pPr algn="just">
              <a:lnSpc>
                <a:spcPct val="100000"/>
              </a:lnSpc>
              <a:buNone/>
            </a:pPr>
            <a:r>
              <a:rPr lang="en-US" sz="3600" dirty="0">
                <a:latin typeface="Times New Roman" pitchFamily="18" charset="0"/>
                <a:cs typeface="Times New Roman" pitchFamily="18" charset="0"/>
              </a:rPr>
              <a:t>2-Deformation	</a:t>
            </a:r>
          </a:p>
          <a:p>
            <a:pPr algn="just">
              <a:lnSpc>
                <a:spcPct val="100000"/>
              </a:lnSpc>
              <a:buNone/>
            </a:pPr>
            <a:r>
              <a:rPr lang="en-US" sz="3600" dirty="0">
                <a:latin typeface="Times New Roman" pitchFamily="18" charset="0"/>
                <a:cs typeface="Times New Roman" pitchFamily="18" charset="0"/>
              </a:rPr>
              <a:t>3-Rectovaginal fistula, nerve damage, </a:t>
            </a:r>
          </a:p>
          <a:p>
            <a:pPr algn="just">
              <a:lnSpc>
                <a:spcPct val="100000"/>
              </a:lnSpc>
              <a:buNone/>
            </a:pPr>
            <a:r>
              <a:rPr lang="en-US" sz="3600" dirty="0">
                <a:latin typeface="Times New Roman" pitchFamily="18" charset="0"/>
                <a:cs typeface="Times New Roman" pitchFamily="18" charset="0"/>
              </a:rPr>
              <a:t>4-Skull fractures, and cervical cord injury.</a:t>
            </a:r>
          </a:p>
          <a:p>
            <a:pPr algn="just">
              <a:lnSpc>
                <a:spcPct val="100000"/>
              </a:lnSpc>
              <a:buNone/>
            </a:pPr>
            <a:endParaRPr lang="en-US" sz="5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br>
              <a:rPr lang="en-US" sz="66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SIGNS OF TRUE LABOR:</a:t>
            </a:r>
            <a:r>
              <a:rPr lang="en-US" sz="6000" dirty="0">
                <a:solidFill>
                  <a:srgbClr val="C00000"/>
                </a:solidFill>
                <a:latin typeface="Times New Roman" pitchFamily="18" charset="0"/>
                <a:cs typeface="Times New Roman" pitchFamily="18" charset="0"/>
              </a:rPr>
              <a:t> </a:t>
            </a:r>
            <a:br>
              <a:rPr lang="en-US" sz="6600" dirty="0">
                <a:solidFill>
                  <a:srgbClr val="C00000"/>
                </a:solidFill>
                <a:latin typeface="Times New Roman" pitchFamily="18" charset="0"/>
                <a:cs typeface="Times New Roman" pitchFamily="18" charset="0"/>
              </a:rPr>
            </a:br>
            <a:endParaRPr lang="en-US" sz="6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371599"/>
            <a:ext cx="12192000" cy="5329003"/>
          </a:xfrm>
        </p:spPr>
        <p:txBody>
          <a:bodyPr>
            <a:normAutofit/>
          </a:bodyPr>
          <a:lstStyle/>
          <a:p>
            <a:pPr algn="just">
              <a:lnSpc>
                <a:spcPct val="100000"/>
              </a:lnSpc>
              <a:buNone/>
            </a:pPr>
            <a:r>
              <a:rPr lang="en-US" sz="6000" b="1" dirty="0">
                <a:latin typeface="Times New Roman" pitchFamily="18" charset="0"/>
                <a:cs typeface="Times New Roman" pitchFamily="18" charset="0"/>
              </a:rPr>
              <a:t>1.Uterine contractions</a:t>
            </a:r>
            <a:r>
              <a:rPr lang="en-US" sz="6000" dirty="0">
                <a:latin typeface="Times New Roman" pitchFamily="18" charset="0"/>
                <a:cs typeface="Times New Roman" pitchFamily="18" charset="0"/>
              </a:rPr>
              <a:t> –</a:t>
            </a:r>
          </a:p>
          <a:p>
            <a:pPr algn="just">
              <a:lnSpc>
                <a:spcPct val="100000"/>
              </a:lnSpc>
              <a:buNone/>
            </a:pPr>
            <a:r>
              <a:rPr lang="en-US" sz="6000" dirty="0">
                <a:latin typeface="Times New Roman" pitchFamily="18" charset="0"/>
                <a:cs typeface="Times New Roman" pitchFamily="18" charset="0"/>
              </a:rPr>
              <a:t> The surest sign that labor has begun is the initiation of effective, productive uterine contractions</a:t>
            </a:r>
          </a:p>
          <a:p>
            <a:pPr algn="just">
              <a:lnSpc>
                <a:spcPct val="100000"/>
              </a:lnSpc>
            </a:pPr>
            <a:endParaRPr lang="en-US" sz="6000" dirty="0">
              <a:latin typeface="Times New Roman" pitchFamily="18" charset="0"/>
              <a:cs typeface="Times New Roman" pitchFamily="18"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08" y="0"/>
            <a:ext cx="12052092" cy="1417638"/>
          </a:xfrm>
        </p:spPr>
        <p:txBody>
          <a:bodyPr>
            <a:noAutofit/>
          </a:bodyPr>
          <a:lstStyle/>
          <a:p>
            <a:pPr algn="ctr">
              <a:lnSpc>
                <a:spcPct val="100000"/>
              </a:lnSpc>
            </a:pPr>
            <a:r>
              <a:rPr lang="en-US" sz="5400" b="1" dirty="0">
                <a:solidFill>
                  <a:srgbClr val="C00000"/>
                </a:solidFill>
                <a:latin typeface="Times New Roman" pitchFamily="18" charset="0"/>
                <a:cs typeface="Times New Roman" pitchFamily="18" charset="0"/>
              </a:rPr>
              <a:t>3) Caesarian (Section)Delivery</a:t>
            </a: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7"/>
            <a:ext cx="12052092" cy="5440363"/>
          </a:xfrm>
        </p:spPr>
        <p:txBody>
          <a:bodyPr>
            <a:noAutofit/>
          </a:bodyPr>
          <a:lstStyle/>
          <a:p>
            <a:pPr algn="just">
              <a:lnSpc>
                <a:spcPct val="100000"/>
              </a:lnSpc>
              <a:buFont typeface="Wingdings" panose="05000000000000000000" pitchFamily="2" charset="2"/>
              <a:buChar char="v"/>
            </a:pPr>
            <a:r>
              <a:rPr lang="en-US" sz="3600" dirty="0">
                <a:latin typeface="Times New Roman" pitchFamily="18" charset="0"/>
                <a:cs typeface="Times New Roman" pitchFamily="18" charset="0"/>
              </a:rPr>
              <a:t>It is a major abdominal surgery involving 2 incisions (cuts), one through the abdominal wall, second involving uterus to deliver the baby</a:t>
            </a:r>
          </a:p>
          <a:p>
            <a:pPr algn="just">
              <a:lnSpc>
                <a:spcPct val="100000"/>
              </a:lnSpc>
              <a:buFont typeface="Wingdings" panose="05000000000000000000" pitchFamily="2" charset="2"/>
              <a:buChar char="v"/>
            </a:pPr>
            <a:r>
              <a:rPr lang="en-US" sz="3600" b="1" dirty="0">
                <a:latin typeface="Times New Roman" pitchFamily="18" charset="0"/>
                <a:cs typeface="Times New Roman" pitchFamily="18" charset="0"/>
              </a:rPr>
              <a:t>Types  Caesarian Delivery</a:t>
            </a:r>
          </a:p>
          <a:p>
            <a:pPr marL="0" indent="0" algn="just">
              <a:lnSpc>
                <a:spcPct val="100000"/>
              </a:lnSpc>
              <a:buNone/>
            </a:pPr>
            <a:r>
              <a:rPr lang="en-US" sz="3600" dirty="0">
                <a:latin typeface="Times New Roman" pitchFamily="18" charset="0"/>
                <a:cs typeface="Times New Roman" pitchFamily="18" charset="0"/>
              </a:rPr>
              <a:t>a) Low transverse incision:  is approach of choice. </a:t>
            </a:r>
          </a:p>
          <a:p>
            <a:pPr marL="0" indent="0" algn="just">
              <a:lnSpc>
                <a:spcPct val="100000"/>
              </a:lnSpc>
              <a:buNone/>
            </a:pPr>
            <a:r>
              <a:rPr lang="en-US" sz="3600" dirty="0">
                <a:latin typeface="Times New Roman" pitchFamily="18" charset="0"/>
                <a:cs typeface="Times New Roman" pitchFamily="18" charset="0"/>
              </a:rPr>
              <a:t>b) A vertical incision on the uterus (low or high): Used for delivering preterm babies, abnormally positioned placentas, twins pregnancies and in extreme emergencies</a:t>
            </a:r>
          </a:p>
          <a:p>
            <a:pPr algn="just">
              <a:lnSpc>
                <a:spcPct val="100000"/>
              </a:lnSpc>
              <a:buFont typeface="Wingdings" panose="05000000000000000000" pitchFamily="2" charset="2"/>
              <a:buChar char="v"/>
            </a:pPr>
            <a:endParaRPr lang="en-US" sz="5400" dirty="0">
              <a:latin typeface="Times New Roman" pitchFamily="18" charset="0"/>
              <a:cs typeface="Times New Roman"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5400" b="1" dirty="0">
                <a:solidFill>
                  <a:srgbClr val="C00000"/>
                </a:solidFill>
                <a:latin typeface="Times New Roman" pitchFamily="18" charset="0"/>
                <a:cs typeface="Times New Roman" pitchFamily="18" charset="0"/>
              </a:rPr>
              <a:t>Cesarean Childbirth Causes </a:t>
            </a:r>
          </a:p>
        </p:txBody>
      </p:sp>
      <p:sp>
        <p:nvSpPr>
          <p:cNvPr id="3" name="Content Placeholder 2"/>
          <p:cNvSpPr>
            <a:spLocks noGrp="1"/>
          </p:cNvSpPr>
          <p:nvPr>
            <p:ph idx="1"/>
          </p:nvPr>
        </p:nvSpPr>
        <p:spPr>
          <a:xfrm>
            <a:off x="134911" y="1371600"/>
            <a:ext cx="12057089" cy="5334000"/>
          </a:xfrm>
        </p:spPr>
        <p:txBody>
          <a:bodyPr>
            <a:noAutofit/>
          </a:bodyPr>
          <a:lstStyle/>
          <a:p>
            <a:pPr algn="just">
              <a:lnSpc>
                <a:spcPct val="100000"/>
              </a:lnSpc>
              <a:buFont typeface="Wingdings" pitchFamily="2" charset="2"/>
              <a:buChar char="§"/>
            </a:pPr>
            <a:r>
              <a:rPr lang="en-US" sz="3600" dirty="0">
                <a:latin typeface="Times New Roman" pitchFamily="18" charset="0"/>
                <a:cs typeface="Times New Roman" pitchFamily="18" charset="0"/>
              </a:rPr>
              <a:t>Repeat cesarean delivery</a:t>
            </a:r>
          </a:p>
          <a:p>
            <a:pPr algn="just">
              <a:lnSpc>
                <a:spcPct val="100000"/>
              </a:lnSpc>
              <a:buFont typeface="Wingdings" pitchFamily="2" charset="2"/>
              <a:buChar char="§"/>
            </a:pPr>
            <a:r>
              <a:rPr lang="en-US" sz="3600" dirty="0">
                <a:latin typeface="Times New Roman" pitchFamily="18" charset="0"/>
                <a:cs typeface="Times New Roman" pitchFamily="18" charset="0"/>
              </a:rPr>
              <a:t>Lack of labor progression</a:t>
            </a:r>
          </a:p>
          <a:p>
            <a:pPr algn="just">
              <a:lnSpc>
                <a:spcPct val="100000"/>
              </a:lnSpc>
              <a:buFont typeface="Wingdings" pitchFamily="2" charset="2"/>
              <a:buChar char="§"/>
            </a:pPr>
            <a:r>
              <a:rPr lang="en-US" sz="3600" dirty="0">
                <a:latin typeface="Times New Roman" pitchFamily="18" charset="0"/>
                <a:cs typeface="Times New Roman" pitchFamily="18" charset="0"/>
              </a:rPr>
              <a:t>Abnormal position of the fetus &amp; placental breech , transverse , cord presentation</a:t>
            </a:r>
          </a:p>
          <a:p>
            <a:pPr algn="just">
              <a:lnSpc>
                <a:spcPct val="100000"/>
              </a:lnSpc>
              <a:buFont typeface="Wingdings" pitchFamily="2" charset="2"/>
              <a:buChar char="§"/>
            </a:pPr>
            <a:r>
              <a:rPr lang="en-US" sz="3600" dirty="0">
                <a:latin typeface="Times New Roman" pitchFamily="18" charset="0"/>
                <a:cs typeface="Times New Roman" pitchFamily="18" charset="0"/>
              </a:rPr>
              <a:t>Emergency situations: if woman is severely ill or has a life-threatening illness</a:t>
            </a:r>
          </a:p>
          <a:p>
            <a:pPr algn="just">
              <a:lnSpc>
                <a:spcPct val="100000"/>
              </a:lnSpc>
              <a:buFont typeface="Wingdings" pitchFamily="2" charset="2"/>
              <a:buChar char="§"/>
            </a:pPr>
            <a:r>
              <a:rPr lang="en-US" sz="3600" dirty="0">
                <a:latin typeface="Times New Roman" pitchFamily="18" charset="0"/>
                <a:cs typeface="Times New Roman" pitchFamily="18" charset="0"/>
              </a:rPr>
              <a:t>Fetal distress</a:t>
            </a:r>
          </a:p>
          <a:p>
            <a:pPr algn="just">
              <a:lnSpc>
                <a:spcPct val="100000"/>
              </a:lnSpc>
              <a:buFont typeface="Wingdings" pitchFamily="2" charset="2"/>
              <a:buChar char="§"/>
            </a:pPr>
            <a:r>
              <a:rPr lang="en-US" sz="3600" dirty="0">
                <a:latin typeface="Times New Roman" pitchFamily="18" charset="0"/>
                <a:cs typeface="Times New Roman" pitchFamily="18" charset="0"/>
              </a:rPr>
              <a:t>CS on Request</a:t>
            </a:r>
          </a:p>
          <a:p>
            <a:pPr algn="just">
              <a:lnSpc>
                <a:spcPct val="100000"/>
              </a:lnSpc>
              <a:buNone/>
            </a:pPr>
            <a:endParaRPr lang="en-US" sz="4000" dirty="0">
              <a:latin typeface="Times New Roman" pitchFamily="18" charset="0"/>
              <a:cs typeface="Times New Roman" pitchFamily="18"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7200" b="1" dirty="0">
                <a:solidFill>
                  <a:srgbClr val="C00000"/>
                </a:solidFill>
                <a:latin typeface="Times New Roman" pitchFamily="18" charset="0"/>
                <a:cs typeface="Times New Roman" pitchFamily="18" charset="0"/>
              </a:rPr>
              <a:t>C-section : Procedure</a:t>
            </a:r>
          </a:p>
        </p:txBody>
      </p:sp>
      <p:sp>
        <p:nvSpPr>
          <p:cNvPr id="3" name="Content Placeholder 2"/>
          <p:cNvSpPr>
            <a:spLocks noGrp="1"/>
          </p:cNvSpPr>
          <p:nvPr>
            <p:ph idx="1"/>
          </p:nvPr>
        </p:nvSpPr>
        <p:spPr>
          <a:xfrm>
            <a:off x="119921" y="1219200"/>
            <a:ext cx="11962151" cy="5486400"/>
          </a:xfrm>
        </p:spPr>
        <p:txBody>
          <a:bodyPr>
            <a:noAutofit/>
          </a:bodyPr>
          <a:lstStyle/>
          <a:p>
            <a:pPr algn="just">
              <a:lnSpc>
                <a:spcPct val="100000"/>
              </a:lnSpc>
              <a:buNone/>
            </a:pPr>
            <a:r>
              <a:rPr lang="en-US" sz="3600" b="1" dirty="0">
                <a:latin typeface="Times New Roman" pitchFamily="18" charset="0"/>
                <a:cs typeface="Times New Roman" pitchFamily="18" charset="0"/>
              </a:rPr>
              <a:t>Preoperative Testing and Preparation </a:t>
            </a:r>
          </a:p>
          <a:p>
            <a:pPr marL="742950" indent="-742950" algn="just">
              <a:lnSpc>
                <a:spcPct val="100000"/>
              </a:lnSpc>
              <a:buFont typeface="+mj-lt"/>
              <a:buAutoNum type="arabicPeriod"/>
            </a:pPr>
            <a:r>
              <a:rPr lang="en-US" sz="3600" dirty="0">
                <a:latin typeface="Times New Roman" pitchFamily="18" charset="0"/>
                <a:cs typeface="Times New Roman" pitchFamily="18" charset="0"/>
              </a:rPr>
              <a:t>Consent form</a:t>
            </a:r>
          </a:p>
          <a:p>
            <a:pPr marL="742950" indent="-742950" algn="just">
              <a:lnSpc>
                <a:spcPct val="100000"/>
              </a:lnSpc>
              <a:buFont typeface="+mj-lt"/>
              <a:buAutoNum type="arabicPeriod"/>
            </a:pPr>
            <a:r>
              <a:rPr lang="en-US" sz="3600" dirty="0">
                <a:latin typeface="Times New Roman" pitchFamily="18" charset="0"/>
                <a:cs typeface="Times New Roman" pitchFamily="18" charset="0"/>
              </a:rPr>
              <a:t>Hemoglobin assessment, prepared blood transfusion. </a:t>
            </a:r>
          </a:p>
          <a:p>
            <a:pPr marL="742950" indent="-742950" algn="just">
              <a:lnSpc>
                <a:spcPct val="100000"/>
              </a:lnSpc>
              <a:buFont typeface="+mj-lt"/>
              <a:buAutoNum type="arabicPeriod"/>
            </a:pPr>
            <a:r>
              <a:rPr lang="en-US" sz="3600" dirty="0">
                <a:latin typeface="Times New Roman" pitchFamily="18" charset="0"/>
                <a:cs typeface="Times New Roman" pitchFamily="18" charset="0"/>
              </a:rPr>
              <a:t>NPO reduce risk of aspiration pneumonitis</a:t>
            </a:r>
          </a:p>
          <a:p>
            <a:pPr marL="742950" indent="-742950" algn="just">
              <a:lnSpc>
                <a:spcPct val="100000"/>
              </a:lnSpc>
              <a:buFont typeface="+mj-lt"/>
              <a:buAutoNum type="arabicPeriod"/>
            </a:pPr>
            <a:r>
              <a:rPr lang="en-US" sz="3600" dirty="0">
                <a:latin typeface="Times New Roman" pitchFamily="18" charset="0"/>
                <a:cs typeface="Times New Roman" pitchFamily="18" charset="0"/>
              </a:rPr>
              <a:t>Insert an indwelling urinary catheter</a:t>
            </a:r>
          </a:p>
          <a:p>
            <a:pPr marL="742950" indent="-742950" algn="just">
              <a:lnSpc>
                <a:spcPct val="100000"/>
              </a:lnSpc>
              <a:buFont typeface="+mj-lt"/>
              <a:buAutoNum type="arabicPeriod"/>
            </a:pPr>
            <a:r>
              <a:rPr lang="en-US" sz="3600" dirty="0">
                <a:latin typeface="Times New Roman" pitchFamily="18" charset="0"/>
                <a:cs typeface="Times New Roman" pitchFamily="18" charset="0"/>
              </a:rPr>
              <a:t>Prepare  the skin.</a:t>
            </a:r>
          </a:p>
          <a:p>
            <a:pPr algn="just">
              <a:lnSpc>
                <a:spcPct val="100000"/>
              </a:lnSpc>
              <a:buNone/>
            </a:pPr>
            <a:endParaRPr lang="en-US" sz="4000" dirty="0">
              <a:latin typeface="Times New Roman" pitchFamily="18" charset="0"/>
              <a:cs typeface="Times New Roman"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1" y="0"/>
            <a:ext cx="11932170" cy="1447800"/>
          </a:xfrm>
        </p:spPr>
        <p:txBody>
          <a:bodyPr>
            <a:noAutofit/>
          </a:bodyPr>
          <a:lstStyle/>
          <a:p>
            <a:pPr algn="ctr">
              <a:lnSpc>
                <a:spcPct val="100000"/>
              </a:lnSpc>
            </a:pPr>
            <a:r>
              <a:rPr lang="en-US" sz="5400" b="1" dirty="0">
                <a:solidFill>
                  <a:srgbClr val="C00000"/>
                </a:solidFill>
                <a:latin typeface="Times New Roman" pitchFamily="18" charset="0"/>
                <a:cs typeface="Times New Roman" pitchFamily="18" charset="0"/>
              </a:rPr>
              <a:t>C-section : Procedure</a:t>
            </a: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47800"/>
            <a:ext cx="12072079" cy="5410200"/>
          </a:xfrm>
        </p:spPr>
        <p:txBody>
          <a:bodyPr>
            <a:noAutofit/>
          </a:bodyPr>
          <a:lstStyle/>
          <a:p>
            <a:pPr algn="just">
              <a:lnSpc>
                <a:spcPct val="100000"/>
              </a:lnSpc>
              <a:buFont typeface="Courier New" panose="02070309020205020404" pitchFamily="49" charset="0"/>
              <a:buChar char="o"/>
            </a:pPr>
            <a:r>
              <a:rPr lang="en-US" sz="3600" dirty="0">
                <a:latin typeface="Times New Roman" pitchFamily="18" charset="0"/>
                <a:cs typeface="Times New Roman" pitchFamily="18" charset="0"/>
              </a:rPr>
              <a:t>In non-emergency C-sections, a horizontal incision across abdomen, just above pubic area. </a:t>
            </a:r>
          </a:p>
          <a:p>
            <a:pPr algn="just">
              <a:lnSpc>
                <a:spcPct val="100000"/>
              </a:lnSpc>
              <a:buFont typeface="Courier New" panose="02070309020205020404" pitchFamily="49" charset="0"/>
              <a:buChar char="o"/>
            </a:pPr>
            <a:r>
              <a:rPr lang="en-US" sz="3600" dirty="0">
                <a:latin typeface="Times New Roman" pitchFamily="18" charset="0"/>
                <a:cs typeface="Times New Roman" pitchFamily="18" charset="0"/>
              </a:rPr>
              <a:t>In an emergency situation, a vertical cut, from below navel to just above pubic area. </a:t>
            </a:r>
          </a:p>
          <a:p>
            <a:pPr algn="just">
              <a:lnSpc>
                <a:spcPct val="100000"/>
              </a:lnSpc>
              <a:buFont typeface="Courier New" panose="02070309020205020404" pitchFamily="49" charset="0"/>
              <a:buChar char="o"/>
            </a:pPr>
            <a:r>
              <a:rPr lang="en-US" sz="3600" dirty="0">
                <a:latin typeface="Times New Roman" pitchFamily="18" charset="0"/>
                <a:cs typeface="Times New Roman" pitchFamily="18" charset="0"/>
              </a:rPr>
              <a:t>The surgeon cuts through amniotic sac. Allowing  amniotic fluid to escape.</a:t>
            </a:r>
          </a:p>
          <a:p>
            <a:pPr algn="just">
              <a:lnSpc>
                <a:spcPct val="100000"/>
              </a:lnSpc>
              <a:buFont typeface="Courier New" panose="02070309020205020404" pitchFamily="49" charset="0"/>
              <a:buChar char="o"/>
            </a:pPr>
            <a:r>
              <a:rPr lang="en-US" sz="3600" dirty="0">
                <a:latin typeface="Times New Roman" pitchFamily="18" charset="0"/>
                <a:cs typeface="Times New Roman" pitchFamily="18" charset="0"/>
              </a:rPr>
              <a:t>The surgeon reach into abdominal incision and lifts baby’s head as an assistant push down on upper uterus.</a:t>
            </a:r>
          </a:p>
          <a:p>
            <a:pPr algn="just">
              <a:lnSpc>
                <a:spcPct val="100000"/>
              </a:lnSpc>
              <a:buNone/>
            </a:pPr>
            <a:endParaRPr lang="en-US" sz="6600" dirty="0">
              <a:latin typeface="Times New Roman" pitchFamily="18" charset="0"/>
              <a:cs typeface="Times New Roman"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ctr">
              <a:lnSpc>
                <a:spcPct val="100000"/>
              </a:lnSpc>
            </a:pPr>
            <a:r>
              <a:rPr lang="en-US" sz="5400" b="1" dirty="0">
                <a:solidFill>
                  <a:srgbClr val="C00000"/>
                </a:solidFill>
                <a:latin typeface="Times New Roman" pitchFamily="18" charset="0"/>
                <a:cs typeface="Times New Roman" pitchFamily="18" charset="0"/>
              </a:rPr>
              <a:t>C-section : Procedure</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a:xfrm>
            <a:off x="0" y="1447799"/>
            <a:ext cx="12192000" cy="5252803"/>
          </a:xfrm>
        </p:spPr>
        <p:txBody>
          <a:bodyPr>
            <a:noAutofit/>
          </a:bodyPr>
          <a:lstStyle/>
          <a:p>
            <a:pPr algn="just">
              <a:lnSpc>
                <a:spcPct val="100000"/>
              </a:lnSpc>
              <a:buFont typeface="Courier New" panose="02070309020205020404" pitchFamily="49" charset="0"/>
              <a:buChar char="o"/>
            </a:pPr>
            <a:r>
              <a:rPr lang="en-US" sz="4000" dirty="0">
                <a:latin typeface="Times New Roman" pitchFamily="18" charset="0"/>
                <a:cs typeface="Times New Roman" pitchFamily="18" charset="0"/>
              </a:rPr>
              <a:t>The surgeon will clamp and cut umbilical cord.</a:t>
            </a:r>
          </a:p>
          <a:p>
            <a:pPr algn="just">
              <a:lnSpc>
                <a:spcPct val="100000"/>
              </a:lnSpc>
              <a:buFont typeface="Courier New" panose="02070309020205020404" pitchFamily="49" charset="0"/>
              <a:buChar char="o"/>
            </a:pPr>
            <a:r>
              <a:rPr lang="en-US" sz="4000" dirty="0">
                <a:latin typeface="Times New Roman" pitchFamily="18" charset="0"/>
                <a:cs typeface="Times New Roman" pitchFamily="18" charset="0"/>
              </a:rPr>
              <a:t>Placenta removed </a:t>
            </a:r>
          </a:p>
          <a:p>
            <a:pPr algn="just">
              <a:lnSpc>
                <a:spcPct val="100000"/>
              </a:lnSpc>
              <a:buFont typeface="Courier New" panose="02070309020205020404" pitchFamily="49" charset="0"/>
              <a:buChar char="o"/>
            </a:pPr>
            <a:r>
              <a:rPr lang="en-US" sz="4000" dirty="0">
                <a:latin typeface="Times New Roman" pitchFamily="18" charset="0"/>
                <a:cs typeface="Times New Roman" pitchFamily="18" charset="0"/>
              </a:rPr>
              <a:t>Give a single dose intravenously of prophylactic antibiotics after cord is cut. Ampicillin, </a:t>
            </a:r>
            <a:r>
              <a:rPr lang="en-US" sz="4000" dirty="0" err="1">
                <a:latin typeface="Times New Roman" pitchFamily="18" charset="0"/>
                <a:cs typeface="Times New Roman" pitchFamily="18" charset="0"/>
              </a:rPr>
              <a:t>Cefazolin</a:t>
            </a:r>
            <a:endParaRPr lang="en-US" sz="4000" dirty="0">
              <a:latin typeface="Times New Roman" pitchFamily="18" charset="0"/>
              <a:cs typeface="Times New Roman" pitchFamily="18" charset="0"/>
            </a:endParaRPr>
          </a:p>
          <a:p>
            <a:pPr algn="just">
              <a:lnSpc>
                <a:spcPct val="100000"/>
              </a:lnSpc>
              <a:buFont typeface="Courier New" panose="02070309020205020404" pitchFamily="49" charset="0"/>
              <a:buChar char="o"/>
            </a:pPr>
            <a:r>
              <a:rPr lang="en-US" sz="4000" dirty="0">
                <a:latin typeface="Times New Roman" pitchFamily="18" charset="0"/>
                <a:cs typeface="Times New Roman" pitchFamily="18" charset="0"/>
              </a:rPr>
              <a:t>Give oxytocin 20 units in 1 L IV fluids (normal saline or Ringer’s lactate) at 60 drops per minute for 2 hours, to encourage contraction of uterus and to decrease blood loss</a:t>
            </a:r>
          </a:p>
          <a:p>
            <a:pPr algn="just">
              <a:lnSpc>
                <a:spcPct val="100000"/>
              </a:lnSpc>
              <a:buNone/>
            </a:pPr>
            <a:endParaRPr lang="en-US" sz="5400" dirty="0">
              <a:latin typeface="Times New Roman" pitchFamily="18" charset="0"/>
              <a:cs typeface="Times New Roman" pitchFamily="18"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5400" b="1" dirty="0">
                <a:solidFill>
                  <a:srgbClr val="C00000"/>
                </a:solidFill>
                <a:latin typeface="Times New Roman" pitchFamily="18" charset="0"/>
                <a:cs typeface="Times New Roman" pitchFamily="18" charset="0"/>
              </a:rPr>
              <a:t>Post Op  Cesarean Section:</a:t>
            </a:r>
          </a:p>
        </p:txBody>
      </p:sp>
      <p:sp>
        <p:nvSpPr>
          <p:cNvPr id="3" name="Content Placeholder 2"/>
          <p:cNvSpPr>
            <a:spLocks noGrp="1"/>
          </p:cNvSpPr>
          <p:nvPr>
            <p:ph idx="1"/>
          </p:nvPr>
        </p:nvSpPr>
        <p:spPr>
          <a:xfrm>
            <a:off x="164891" y="1295400"/>
            <a:ext cx="11617377" cy="5562600"/>
          </a:xfrm>
        </p:spPr>
        <p:txBody>
          <a:bodyPr>
            <a:noAutofit/>
          </a:bodyPr>
          <a:lstStyle/>
          <a:p>
            <a:pPr algn="just">
              <a:lnSpc>
                <a:spcPct val="100000"/>
              </a:lnSpc>
              <a:buNone/>
            </a:pPr>
            <a:r>
              <a:rPr lang="en-US" sz="4000" dirty="0">
                <a:latin typeface="Times New Roman" pitchFamily="18" charset="0"/>
                <a:cs typeface="Times New Roman" pitchFamily="18" charset="0"/>
              </a:rPr>
              <a:t>1-IV fluids </a:t>
            </a:r>
          </a:p>
          <a:p>
            <a:pPr algn="just">
              <a:lnSpc>
                <a:spcPct val="100000"/>
              </a:lnSpc>
              <a:buNone/>
            </a:pPr>
            <a:r>
              <a:rPr lang="en-US" sz="4000" dirty="0">
                <a:latin typeface="Times New Roman" pitchFamily="18" charset="0"/>
                <a:cs typeface="Times New Roman" pitchFamily="18" charset="0"/>
              </a:rPr>
              <a:t>2-Vital signs, urine output (for first 24 hours)</a:t>
            </a:r>
          </a:p>
          <a:p>
            <a:pPr algn="just">
              <a:lnSpc>
                <a:spcPct val="100000"/>
              </a:lnSpc>
              <a:buNone/>
            </a:pPr>
            <a:r>
              <a:rPr lang="en-US" sz="4000" dirty="0">
                <a:latin typeface="Times New Roman" pitchFamily="18" charset="0"/>
                <a:cs typeface="Times New Roman" pitchFamily="18" charset="0"/>
              </a:rPr>
              <a:t>3-Monitor wound site for cellulitis and fundus for tenderness it may indicate endometritis </a:t>
            </a:r>
          </a:p>
          <a:p>
            <a:pPr algn="just">
              <a:lnSpc>
                <a:spcPct val="100000"/>
              </a:lnSpc>
              <a:buNone/>
            </a:pPr>
            <a:r>
              <a:rPr lang="en-US" sz="4000" dirty="0">
                <a:latin typeface="Times New Roman" pitchFamily="18" charset="0"/>
                <a:cs typeface="Times New Roman" pitchFamily="18" charset="0"/>
              </a:rPr>
              <a:t>5-No heavy lifting for 6 weeks</a:t>
            </a:r>
          </a:p>
          <a:p>
            <a:pPr algn="just">
              <a:lnSpc>
                <a:spcPct val="100000"/>
              </a:lnSpc>
              <a:buNone/>
            </a:pPr>
            <a:r>
              <a:rPr lang="en-US" sz="4000" dirty="0">
                <a:latin typeface="Times New Roman" pitchFamily="18" charset="0"/>
                <a:cs typeface="Times New Roman" pitchFamily="18" charset="0"/>
              </a:rPr>
              <a:t>6-No driving for 4 weeks</a:t>
            </a:r>
          </a:p>
          <a:p>
            <a:pPr algn="just">
              <a:lnSpc>
                <a:spcPct val="100000"/>
              </a:lnSpc>
              <a:buNone/>
            </a:pPr>
            <a:r>
              <a:rPr lang="en-US" sz="4000" dirty="0">
                <a:latin typeface="Times New Roman" pitchFamily="18" charset="0"/>
                <a:cs typeface="Times New Roman" pitchFamily="18" charset="0"/>
              </a:rPr>
              <a:t> </a:t>
            </a:r>
          </a:p>
          <a:p>
            <a:pPr algn="just">
              <a:lnSpc>
                <a:spcPct val="100000"/>
              </a:lnSpc>
              <a:buNone/>
            </a:pPr>
            <a:endParaRPr lang="en-US" sz="4400" dirty="0">
              <a:latin typeface="Times New Roman" pitchFamily="18" charset="0"/>
              <a:cs typeface="Times New Roman" pitchFamily="18" charset="0"/>
            </a:endParaRPr>
          </a:p>
          <a:p>
            <a:pPr algn="just">
              <a:lnSpc>
                <a:spcPct val="100000"/>
              </a:lnSpc>
              <a:buNone/>
            </a:pPr>
            <a:endParaRPr lang="en-US" sz="5400" dirty="0">
              <a:latin typeface="Times New Roman" pitchFamily="18" charset="0"/>
              <a:cs typeface="Times New Roman"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84223"/>
          </a:xfrm>
        </p:spPr>
        <p:txBody>
          <a:bodyPr>
            <a:noAutofit/>
          </a:bodyPr>
          <a:lstStyle/>
          <a:p>
            <a:pPr algn="just">
              <a:lnSpc>
                <a:spcPct val="100000"/>
              </a:lnSpc>
            </a:pPr>
            <a:r>
              <a:rPr lang="en-US" sz="5400" b="1" dirty="0">
                <a:solidFill>
                  <a:srgbClr val="C00000"/>
                </a:solidFill>
                <a:latin typeface="Times New Roman" pitchFamily="18" charset="0"/>
                <a:cs typeface="Times New Roman" pitchFamily="18" charset="0"/>
              </a:rPr>
              <a:t>Cesarean   Complications</a:t>
            </a:r>
          </a:p>
        </p:txBody>
      </p:sp>
      <p:sp>
        <p:nvSpPr>
          <p:cNvPr id="3" name="Content Placeholder 2"/>
          <p:cNvSpPr>
            <a:spLocks noGrp="1"/>
          </p:cNvSpPr>
          <p:nvPr>
            <p:ph idx="1"/>
          </p:nvPr>
        </p:nvSpPr>
        <p:spPr>
          <a:xfrm>
            <a:off x="0" y="1034321"/>
            <a:ext cx="12192000" cy="5823679"/>
          </a:xfrm>
        </p:spPr>
        <p:txBody>
          <a:bodyPr>
            <a:noAutofit/>
          </a:bodyPr>
          <a:lstStyle/>
          <a:p>
            <a:pPr algn="just">
              <a:lnSpc>
                <a:spcPct val="100000"/>
              </a:lnSpc>
              <a:buFont typeface="Wingdings" panose="05000000000000000000" pitchFamily="2" charset="2"/>
              <a:buChar char="§"/>
            </a:pPr>
            <a:r>
              <a:rPr lang="en-US" sz="3600" dirty="0">
                <a:latin typeface="Times New Roman" pitchFamily="18" charset="0"/>
                <a:cs typeface="Times New Roman" pitchFamily="18" charset="0"/>
              </a:rPr>
              <a:t>Excessive bleeding </a:t>
            </a:r>
          </a:p>
          <a:p>
            <a:pPr algn="just">
              <a:lnSpc>
                <a:spcPct val="100000"/>
              </a:lnSpc>
              <a:buFont typeface="Wingdings" panose="05000000000000000000" pitchFamily="2" charset="2"/>
              <a:buChar char="§"/>
            </a:pPr>
            <a:r>
              <a:rPr lang="en-US" sz="3600" dirty="0">
                <a:latin typeface="Times New Roman" pitchFamily="18" charset="0"/>
                <a:cs typeface="Times New Roman" pitchFamily="18" charset="0"/>
              </a:rPr>
              <a:t>Infection </a:t>
            </a:r>
          </a:p>
          <a:p>
            <a:pPr algn="just">
              <a:lnSpc>
                <a:spcPct val="100000"/>
              </a:lnSpc>
              <a:buFont typeface="Wingdings" panose="05000000000000000000" pitchFamily="2" charset="2"/>
              <a:buChar char="§"/>
            </a:pPr>
            <a:r>
              <a:rPr lang="en-US" sz="3600" dirty="0">
                <a:latin typeface="Times New Roman" pitchFamily="18" charset="0"/>
                <a:cs typeface="Times New Roman" pitchFamily="18" charset="0"/>
              </a:rPr>
              <a:t>Urinary function and bladder injury </a:t>
            </a:r>
          </a:p>
          <a:p>
            <a:pPr algn="just">
              <a:lnSpc>
                <a:spcPct val="100000"/>
              </a:lnSpc>
              <a:buFont typeface="Wingdings" panose="05000000000000000000" pitchFamily="2" charset="2"/>
              <a:buChar char="§"/>
            </a:pPr>
            <a:r>
              <a:rPr lang="en-US" sz="3600" dirty="0">
                <a:latin typeface="Times New Roman" pitchFamily="18" charset="0"/>
                <a:cs typeface="Times New Roman" pitchFamily="18" charset="0"/>
              </a:rPr>
              <a:t>Bowel function and bowel injury</a:t>
            </a:r>
          </a:p>
          <a:p>
            <a:pPr algn="just">
              <a:lnSpc>
                <a:spcPct val="100000"/>
              </a:lnSpc>
              <a:buFont typeface="Wingdings" panose="05000000000000000000" pitchFamily="2" charset="2"/>
              <a:buChar char="§"/>
            </a:pPr>
            <a:r>
              <a:rPr lang="en-US" sz="3600" dirty="0">
                <a:latin typeface="Times New Roman" pitchFamily="18" charset="0"/>
                <a:cs typeface="Times New Roman" pitchFamily="18" charset="0"/>
              </a:rPr>
              <a:t>Prolonged hospital stay</a:t>
            </a:r>
          </a:p>
          <a:p>
            <a:pPr algn="just">
              <a:lnSpc>
                <a:spcPct val="100000"/>
              </a:lnSpc>
              <a:buFont typeface="Wingdings" panose="05000000000000000000" pitchFamily="2" charset="2"/>
              <a:buChar char="§"/>
            </a:pPr>
            <a:r>
              <a:rPr lang="en-US" sz="3600" dirty="0">
                <a:latin typeface="Times New Roman" pitchFamily="18" charset="0"/>
                <a:cs typeface="Times New Roman" pitchFamily="18" charset="0"/>
              </a:rPr>
              <a:t>Anesthesia &amp; pain medications complication</a:t>
            </a:r>
          </a:p>
          <a:p>
            <a:pPr algn="just">
              <a:lnSpc>
                <a:spcPct val="100000"/>
              </a:lnSpc>
              <a:buFont typeface="Wingdings" panose="05000000000000000000" pitchFamily="2" charset="2"/>
              <a:buChar char="§"/>
            </a:pPr>
            <a:r>
              <a:rPr lang="en-US" sz="3600" dirty="0">
                <a:latin typeface="Times New Roman" pitchFamily="18" charset="0"/>
                <a:cs typeface="Times New Roman" pitchFamily="18" charset="0"/>
              </a:rPr>
              <a:t>Thrombophlebitis, Blood clots</a:t>
            </a:r>
          </a:p>
          <a:p>
            <a:pPr algn="just">
              <a:lnSpc>
                <a:spcPct val="100000"/>
              </a:lnSpc>
              <a:buFont typeface="Wingdings" panose="05000000000000000000" pitchFamily="2" charset="2"/>
              <a:buChar char="§"/>
            </a:pPr>
            <a:r>
              <a:rPr lang="en-US" sz="3600" dirty="0">
                <a:latin typeface="Times New Roman" pitchFamily="18" charset="0"/>
                <a:cs typeface="Times New Roman" pitchFamily="18" charset="0"/>
              </a:rPr>
              <a:t>Pulmonary Embolism</a:t>
            </a:r>
          </a:p>
          <a:p>
            <a:pPr algn="just">
              <a:lnSpc>
                <a:spcPct val="100000"/>
              </a:lnSpc>
            </a:pPr>
            <a:endParaRPr lang="en-US" sz="5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 y="0"/>
            <a:ext cx="11997128" cy="1600200"/>
          </a:xfrm>
        </p:spPr>
        <p:txBody>
          <a:bodyPr>
            <a:noAutofit/>
          </a:bodyPr>
          <a:lstStyle/>
          <a:p>
            <a:pPr algn="ctr">
              <a:lnSpc>
                <a:spcPct val="100000"/>
              </a:lnSpc>
            </a:pPr>
            <a:r>
              <a:rPr lang="en-US" sz="4800" b="1" dirty="0">
                <a:solidFill>
                  <a:srgbClr val="C00000"/>
                </a:solidFill>
                <a:latin typeface="Times New Roman" pitchFamily="18" charset="0"/>
                <a:cs typeface="Times New Roman" pitchFamily="18" charset="0"/>
              </a:rPr>
              <a:t>Uterine Contractions Pain Results From</a:t>
            </a:r>
            <a:r>
              <a:rPr lang="en-US" sz="4800" dirty="0">
                <a:solidFill>
                  <a:srgbClr val="C00000"/>
                </a:solidFill>
                <a:latin typeface="Times New Roman" pitchFamily="18" charset="0"/>
                <a:cs typeface="Times New Roman" pitchFamily="18" charset="0"/>
              </a:rPr>
              <a:t>: </a:t>
            </a:r>
          </a:p>
        </p:txBody>
      </p:sp>
      <p:sp>
        <p:nvSpPr>
          <p:cNvPr id="3" name="Content Placeholder 2"/>
          <p:cNvSpPr>
            <a:spLocks noGrp="1"/>
          </p:cNvSpPr>
          <p:nvPr>
            <p:ph idx="1"/>
          </p:nvPr>
        </p:nvSpPr>
        <p:spPr>
          <a:xfrm>
            <a:off x="194872" y="1600200"/>
            <a:ext cx="11527436" cy="4953000"/>
          </a:xfrm>
        </p:spPr>
        <p:txBody>
          <a:bodyPr>
            <a:normAutofit/>
          </a:bodyPr>
          <a:lstStyle/>
          <a:p>
            <a:pPr marL="0" indent="0" algn="just">
              <a:lnSpc>
                <a:spcPct val="110000"/>
              </a:lnSpc>
              <a:buNone/>
            </a:pPr>
            <a:r>
              <a:rPr lang="en-US" sz="3600" dirty="0">
                <a:latin typeface="Times New Roman" pitchFamily="18" charset="0"/>
                <a:cs typeface="Times New Roman" pitchFamily="18" charset="0"/>
              </a:rPr>
              <a:t>a. Contraction of uterine muscles when in an ischemic state</a:t>
            </a:r>
          </a:p>
          <a:p>
            <a:pPr marL="0" indent="0" algn="just">
              <a:lnSpc>
                <a:spcPct val="110000"/>
              </a:lnSpc>
              <a:buNone/>
            </a:pPr>
            <a:r>
              <a:rPr lang="en-US" sz="3600" dirty="0">
                <a:latin typeface="Times New Roman" pitchFamily="18" charset="0"/>
                <a:cs typeface="Times New Roman" pitchFamily="18" charset="0"/>
              </a:rPr>
              <a:t>b. Pressure on nerve ganglia in cervix and lower uterine segments</a:t>
            </a:r>
          </a:p>
          <a:p>
            <a:pPr marL="0" indent="0" algn="just">
              <a:lnSpc>
                <a:spcPct val="110000"/>
              </a:lnSpc>
              <a:buNone/>
            </a:pPr>
            <a:r>
              <a:rPr lang="en-US" sz="3600" dirty="0">
                <a:latin typeface="Times New Roman" pitchFamily="18" charset="0"/>
                <a:cs typeface="Times New Roman" pitchFamily="18" charset="0"/>
              </a:rPr>
              <a:t>c. Stretching of ligaments adjacent to uterus and in pelvic joints</a:t>
            </a:r>
          </a:p>
          <a:p>
            <a:pPr marL="0" indent="0" algn="just">
              <a:lnSpc>
                <a:spcPct val="110000"/>
              </a:lnSpc>
              <a:buNone/>
            </a:pPr>
            <a:r>
              <a:rPr lang="en-US" sz="3600" dirty="0">
                <a:latin typeface="Times New Roman" pitchFamily="18" charset="0"/>
                <a:cs typeface="Times New Roman" pitchFamily="18" charset="0"/>
              </a:rPr>
              <a:t>d. Stretching and displacement of tissues of vulva and perineum</a:t>
            </a:r>
          </a:p>
          <a:p>
            <a:pPr algn="just">
              <a:lnSpc>
                <a:spcPct val="110000"/>
              </a:lnSpc>
            </a:pPr>
            <a:endParaRPr lang="en-US"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br>
              <a:rPr lang="en-US" sz="66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SIGNS OF TRUE LABOR:</a:t>
            </a:r>
            <a:r>
              <a:rPr lang="en-US" sz="6000" dirty="0">
                <a:solidFill>
                  <a:srgbClr val="C00000"/>
                </a:solidFill>
                <a:latin typeface="Times New Roman" pitchFamily="18" charset="0"/>
                <a:cs typeface="Times New Roman" pitchFamily="18" charset="0"/>
              </a:rPr>
              <a:t> </a:t>
            </a:r>
            <a:br>
              <a:rPr lang="en-US" sz="6600" dirty="0">
                <a:solidFill>
                  <a:srgbClr val="C00000"/>
                </a:solidFill>
                <a:latin typeface="Times New Roman" pitchFamily="18" charset="0"/>
                <a:cs typeface="Times New Roman" pitchFamily="18" charset="0"/>
              </a:rPr>
            </a:br>
            <a:endParaRPr lang="en-US" sz="6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558977"/>
            <a:ext cx="12191999" cy="5299023"/>
          </a:xfrm>
        </p:spPr>
        <p:txBody>
          <a:bodyPr>
            <a:normAutofit fontScale="92500" lnSpcReduction="10000"/>
          </a:bodyPr>
          <a:lstStyle/>
          <a:p>
            <a:pPr algn="just">
              <a:lnSpc>
                <a:spcPct val="100000"/>
              </a:lnSpc>
              <a:buNone/>
            </a:pPr>
            <a:r>
              <a:rPr lang="en-US" sz="4300" b="1" dirty="0">
                <a:latin typeface="Times New Roman" pitchFamily="18" charset="0"/>
                <a:cs typeface="Times New Roman" pitchFamily="18" charset="0"/>
              </a:rPr>
              <a:t>2. Show</a:t>
            </a:r>
            <a:r>
              <a:rPr lang="en-US" sz="4300" dirty="0">
                <a:latin typeface="Times New Roman" pitchFamily="18" charset="0"/>
                <a:cs typeface="Times New Roman" pitchFamily="18" charset="0"/>
              </a:rPr>
              <a:t> – </a:t>
            </a:r>
          </a:p>
          <a:p>
            <a:pPr algn="just">
              <a:lnSpc>
                <a:spcPct val="100000"/>
              </a:lnSpc>
            </a:pPr>
            <a:r>
              <a:rPr lang="en-US" sz="4300" dirty="0">
                <a:latin typeface="Times New Roman" pitchFamily="18" charset="0"/>
                <a:cs typeface="Times New Roman" pitchFamily="18" charset="0"/>
              </a:rPr>
              <a:t>Mucus plug that filled cervical canal during pregnancy is expelled. </a:t>
            </a:r>
          </a:p>
          <a:p>
            <a:pPr algn="just">
              <a:lnSpc>
                <a:spcPct val="100000"/>
              </a:lnSpc>
            </a:pPr>
            <a:r>
              <a:rPr lang="en-US" sz="4300" dirty="0">
                <a:latin typeface="Times New Roman" pitchFamily="18" charset="0"/>
                <a:cs typeface="Times New Roman" pitchFamily="18" charset="0"/>
              </a:rPr>
              <a:t>The blood, mixed with mucus, takes on a pinked tinge (trace color) .</a:t>
            </a:r>
          </a:p>
          <a:p>
            <a:pPr algn="just">
              <a:lnSpc>
                <a:spcPct val="100000"/>
              </a:lnSpc>
              <a:buNone/>
            </a:pPr>
            <a:r>
              <a:rPr lang="en-US" sz="4300" b="1" u="sng" dirty="0">
                <a:latin typeface="Times New Roman" pitchFamily="18" charset="0"/>
                <a:cs typeface="Times New Roman" pitchFamily="18" charset="0"/>
              </a:rPr>
              <a:t>3. Rupture of </a:t>
            </a:r>
            <a:r>
              <a:rPr lang="en-US" sz="4300" b="1" dirty="0">
                <a:latin typeface="Times New Roman" pitchFamily="18" charset="0"/>
                <a:cs typeface="Times New Roman" pitchFamily="18" charset="0"/>
              </a:rPr>
              <a:t>the</a:t>
            </a:r>
            <a:r>
              <a:rPr lang="en-US" sz="4300" b="1" u="sng" dirty="0">
                <a:latin typeface="Times New Roman" pitchFamily="18" charset="0"/>
                <a:cs typeface="Times New Roman" pitchFamily="18" charset="0"/>
              </a:rPr>
              <a:t> membranes:</a:t>
            </a:r>
            <a:r>
              <a:rPr lang="en-US" sz="4300" dirty="0">
                <a:latin typeface="Times New Roman" pitchFamily="18" charset="0"/>
                <a:cs typeface="Times New Roman" pitchFamily="18" charset="0"/>
              </a:rPr>
              <a:t> </a:t>
            </a:r>
          </a:p>
          <a:p>
            <a:pPr algn="just">
              <a:lnSpc>
                <a:spcPct val="100000"/>
              </a:lnSpc>
              <a:buFont typeface="Wingdings" pitchFamily="2" charset="2"/>
              <a:buChar char="§"/>
            </a:pPr>
            <a:r>
              <a:rPr lang="en-US" sz="4300" dirty="0">
                <a:latin typeface="Times New Roman" pitchFamily="18" charset="0"/>
                <a:cs typeface="Times New Roman" pitchFamily="18" charset="0"/>
              </a:rPr>
              <a:t>It will occur within 4 hours.</a:t>
            </a:r>
          </a:p>
          <a:p>
            <a:pPr algn="just">
              <a:lnSpc>
                <a:spcPct val="100000"/>
              </a:lnSpc>
              <a:buFont typeface="Wingdings" pitchFamily="2" charset="2"/>
              <a:buChar char="§"/>
            </a:pPr>
            <a:r>
              <a:rPr lang="en-US" sz="4300" dirty="0">
                <a:latin typeface="Times New Roman" pitchFamily="18" charset="0"/>
                <a:cs typeface="Times New Roman" pitchFamily="18" charset="0"/>
              </a:rPr>
              <a:t>Infection can easily set in. </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11" y="0"/>
            <a:ext cx="11827240" cy="1417638"/>
          </a:xfrm>
        </p:spPr>
        <p:txBody>
          <a:bodyPr>
            <a:noAutofit/>
          </a:bodyPr>
          <a:lstStyle/>
          <a:p>
            <a:pPr algn="ctr">
              <a:lnSpc>
                <a:spcPct val="100000"/>
              </a:lnSpc>
            </a:pPr>
            <a:br>
              <a:rPr lang="en-US" sz="6600" b="1" dirty="0">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Measures when  Membranes Ruptured</a:t>
            </a:r>
            <a:br>
              <a:rPr lang="en-US" sz="4800" dirty="0">
                <a:solidFill>
                  <a:srgbClr val="C00000"/>
                </a:solidFill>
                <a:latin typeface="Times New Roman" pitchFamily="18" charset="0"/>
                <a:cs typeface="Times New Roman" pitchFamily="18" charset="0"/>
              </a:rPr>
            </a:br>
            <a:endParaRPr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4911" y="1600200"/>
            <a:ext cx="11827240" cy="5257800"/>
          </a:xfrm>
        </p:spPr>
        <p:txBody>
          <a:bodyPr>
            <a:normAutofit/>
          </a:bodyPr>
          <a:lstStyle/>
          <a:p>
            <a:pPr algn="just">
              <a:lnSpc>
                <a:spcPct val="100000"/>
              </a:lnSpc>
            </a:pPr>
            <a:r>
              <a:rPr lang="en-US" sz="4400" dirty="0">
                <a:latin typeface="Times New Roman" pitchFamily="18" charset="0"/>
                <a:cs typeface="Times New Roman" pitchFamily="18" charset="0"/>
              </a:rPr>
              <a:t>Aseptic techniques in all procedures</a:t>
            </a:r>
          </a:p>
          <a:p>
            <a:pPr algn="just">
              <a:lnSpc>
                <a:spcPct val="100000"/>
              </a:lnSpc>
            </a:pPr>
            <a:r>
              <a:rPr lang="en-US" sz="4400" dirty="0">
                <a:latin typeface="Times New Roman" pitchFamily="18" charset="0"/>
                <a:cs typeface="Times New Roman" pitchFamily="18" charset="0"/>
              </a:rPr>
              <a:t> Decrease obstetric manipulation </a:t>
            </a:r>
          </a:p>
          <a:p>
            <a:pPr algn="just">
              <a:lnSpc>
                <a:spcPct val="100000"/>
              </a:lnSpc>
            </a:pPr>
            <a:r>
              <a:rPr lang="en-US" sz="4400" dirty="0">
                <a:latin typeface="Times New Roman" pitchFamily="18" charset="0"/>
                <a:cs typeface="Times New Roman" pitchFamily="18" charset="0"/>
              </a:rPr>
              <a:t> Enema is no longer ordered</a:t>
            </a:r>
          </a:p>
          <a:p>
            <a:pPr algn="just">
              <a:lnSpc>
                <a:spcPct val="100000"/>
              </a:lnSpc>
            </a:pPr>
            <a:r>
              <a:rPr lang="en-US" sz="4400" dirty="0">
                <a:latin typeface="Times New Roman" pitchFamily="18" charset="0"/>
                <a:cs typeface="Times New Roman" pitchFamily="18" charset="0"/>
              </a:rPr>
              <a:t> Temperature should be taken regularly so that fever a sign of infection can be detected</a:t>
            </a:r>
          </a:p>
          <a:p>
            <a:pPr algn="just">
              <a:lnSpc>
                <a:spcPct val="100000"/>
              </a:lnSpc>
            </a:pPr>
            <a:endParaRPr lang="en-US" sz="40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5400" b="1" dirty="0">
                <a:solidFill>
                  <a:srgbClr val="C00000"/>
                </a:solidFill>
                <a:latin typeface="Times New Roman" pitchFamily="18" charset="0"/>
                <a:cs typeface="Times New Roman" pitchFamily="18" charset="0"/>
              </a:rPr>
              <a:t>COMPONENTS OF LABOR:</a:t>
            </a: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09862" y="1295400"/>
            <a:ext cx="11647358" cy="5562600"/>
          </a:xfrm>
        </p:spPr>
        <p:txBody>
          <a:bodyPr>
            <a:normAutofit/>
          </a:bodyPr>
          <a:lstStyle/>
          <a:p>
            <a:pPr marL="742950" indent="-742950" algn="just">
              <a:lnSpc>
                <a:spcPct val="100000"/>
              </a:lnSpc>
              <a:buAutoNum type="alphaLcPeriod"/>
            </a:pPr>
            <a:r>
              <a:rPr lang="en-US" sz="5400" dirty="0">
                <a:latin typeface="Times New Roman" pitchFamily="18" charset="0"/>
                <a:cs typeface="Times New Roman" pitchFamily="18" charset="0"/>
              </a:rPr>
              <a:t>The PASSAGE</a:t>
            </a:r>
          </a:p>
          <a:p>
            <a:pPr marL="742950" indent="-742950" algn="just">
              <a:lnSpc>
                <a:spcPct val="100000"/>
              </a:lnSpc>
              <a:buAutoNum type="alphaLcPeriod"/>
            </a:pPr>
            <a:r>
              <a:rPr lang="en-US" sz="5400" dirty="0">
                <a:latin typeface="Times New Roman" pitchFamily="18" charset="0"/>
                <a:cs typeface="Times New Roman" pitchFamily="18" charset="0"/>
              </a:rPr>
              <a:t>The PASSENGER</a:t>
            </a:r>
          </a:p>
          <a:p>
            <a:pPr algn="just">
              <a:lnSpc>
                <a:spcPct val="100000"/>
              </a:lnSpc>
              <a:buNone/>
            </a:pPr>
            <a:r>
              <a:rPr lang="en-US" sz="5400" dirty="0">
                <a:latin typeface="Times New Roman" pitchFamily="18" charset="0"/>
                <a:cs typeface="Times New Roman" pitchFamily="18" charset="0"/>
              </a:rPr>
              <a:t>c. The POWERS of LABOR</a:t>
            </a:r>
          </a:p>
          <a:p>
            <a:pPr algn="just">
              <a:lnSpc>
                <a:spcPct val="100000"/>
              </a:lnSpc>
              <a:buNone/>
            </a:pPr>
            <a:r>
              <a:rPr lang="en-US" sz="5400" dirty="0">
                <a:latin typeface="Times New Roman" pitchFamily="18" charset="0"/>
                <a:cs typeface="Times New Roman" pitchFamily="18" charset="0"/>
              </a:rPr>
              <a:t>d. The PSYCHE </a:t>
            </a:r>
            <a:endParaRPr lang="en-US" sz="4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ctr">
              <a:lnSpc>
                <a:spcPct val="100000"/>
              </a:lnSpc>
            </a:pPr>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A.) PASSAGE</a:t>
            </a:r>
            <a:r>
              <a:rPr lang="en-US" sz="5400" dirty="0">
                <a:solidFill>
                  <a:srgbClr val="C00000"/>
                </a:solidFill>
                <a:latin typeface="Times New Roman" pitchFamily="18" charset="0"/>
                <a:cs typeface="Times New Roman" pitchFamily="18" charset="0"/>
              </a:rPr>
              <a:t>:</a:t>
            </a:r>
            <a:br>
              <a:rPr lang="en-US" sz="5400" dirty="0">
                <a:solidFill>
                  <a:srgbClr val="C00000"/>
                </a:solidFill>
                <a:latin typeface="Times New Roman" pitchFamily="18" charset="0"/>
                <a:cs typeface="Times New Roman" pitchFamily="18" charset="0"/>
              </a:rPr>
            </a:b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76400"/>
            <a:ext cx="12022111" cy="5181600"/>
          </a:xfrm>
        </p:spPr>
        <p:txBody>
          <a:bodyPr>
            <a:normAutofit/>
          </a:bodyPr>
          <a:lstStyle/>
          <a:p>
            <a:pPr algn="just">
              <a:lnSpc>
                <a:spcPct val="100000"/>
              </a:lnSpc>
              <a:buFont typeface="Wingdings" pitchFamily="2" charset="2"/>
              <a:buChar char="§"/>
            </a:pPr>
            <a:r>
              <a:rPr lang="en-US" sz="3600" dirty="0">
                <a:latin typeface="Times New Roman" pitchFamily="18" charset="0"/>
                <a:cs typeface="Times New Roman" pitchFamily="18" charset="0"/>
              </a:rPr>
              <a:t>The route fetus must travel from uterus through cervix and vagina to external perineum.</a:t>
            </a:r>
          </a:p>
          <a:p>
            <a:pPr algn="just">
              <a:lnSpc>
                <a:spcPct val="100000"/>
              </a:lnSpc>
              <a:buFont typeface="Wingdings" pitchFamily="2" charset="2"/>
              <a:buChar char="§"/>
            </a:pPr>
            <a:r>
              <a:rPr lang="en-US" sz="3600" dirty="0">
                <a:latin typeface="Times New Roman" pitchFamily="18" charset="0"/>
                <a:cs typeface="Times New Roman" pitchFamily="18" charset="0"/>
              </a:rPr>
              <a:t>For the fetus to pass through the pelvis, the pelvis must be of adequate size.</a:t>
            </a:r>
          </a:p>
          <a:p>
            <a:pPr algn="just">
              <a:lnSpc>
                <a:spcPct val="100000"/>
              </a:lnSpc>
              <a:buFont typeface="Wingdings" pitchFamily="2" charset="2"/>
              <a:buChar char="§"/>
            </a:pPr>
            <a:r>
              <a:rPr lang="en-US" sz="3600" u="sng" dirty="0">
                <a:latin typeface="Times New Roman" pitchFamily="18" charset="0"/>
                <a:cs typeface="Times New Roman" pitchFamily="18" charset="0"/>
              </a:rPr>
              <a:t>Diagonal Conjugate</a:t>
            </a:r>
            <a:r>
              <a:rPr lang="en-US" sz="3600" dirty="0">
                <a:latin typeface="Times New Roman" pitchFamily="18" charset="0"/>
                <a:cs typeface="Times New Roman" pitchFamily="18" charset="0"/>
              </a:rPr>
              <a:t>: anterior-posterior diameter of inlet </a:t>
            </a:r>
          </a:p>
          <a:p>
            <a:pPr algn="just">
              <a:lnSpc>
                <a:spcPct val="100000"/>
              </a:lnSpc>
              <a:buFont typeface="Wingdings" pitchFamily="2" charset="2"/>
              <a:buChar char="§"/>
            </a:pPr>
            <a:r>
              <a:rPr lang="en-US" sz="3600" u="sng" dirty="0">
                <a:latin typeface="Times New Roman" pitchFamily="18" charset="0"/>
                <a:cs typeface="Times New Roman" pitchFamily="18" charset="0"/>
              </a:rPr>
              <a:t>Transverse Diameter</a:t>
            </a:r>
            <a:r>
              <a:rPr lang="en-US" sz="3600" dirty="0">
                <a:latin typeface="Times New Roman" pitchFamily="18" charset="0"/>
                <a:cs typeface="Times New Roman" pitchFamily="18" charset="0"/>
              </a:rPr>
              <a:t> of the outlet.</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5400" b="1" dirty="0">
                <a:solidFill>
                  <a:srgbClr val="C00000"/>
                </a:solidFill>
                <a:latin typeface="Times New Roman" pitchFamily="18" charset="0"/>
                <a:cs typeface="Times New Roman" pitchFamily="18" charset="0"/>
              </a:rPr>
              <a:t>B.) PASSENGER</a:t>
            </a: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067081" cy="5257800"/>
          </a:xfrm>
        </p:spPr>
        <p:txBody>
          <a:bodyPr>
            <a:noAutofit/>
          </a:bodyPr>
          <a:lstStyle/>
          <a:p>
            <a:pPr algn="just">
              <a:lnSpc>
                <a:spcPct val="100000"/>
              </a:lnSpc>
              <a:buFont typeface="Wingdings" pitchFamily="2" charset="2"/>
              <a:buChar char="§"/>
            </a:pPr>
            <a:r>
              <a:rPr lang="en-US" sz="4800" dirty="0">
                <a:latin typeface="Times New Roman" pitchFamily="18" charset="0"/>
                <a:cs typeface="Times New Roman" pitchFamily="18" charset="0"/>
              </a:rPr>
              <a:t>The passenger is the fetus</a:t>
            </a:r>
          </a:p>
          <a:p>
            <a:pPr algn="just">
              <a:lnSpc>
                <a:spcPct val="100000"/>
              </a:lnSpc>
              <a:buFont typeface="Wingdings" pitchFamily="2" charset="2"/>
              <a:buChar char="§"/>
            </a:pPr>
            <a:r>
              <a:rPr lang="en-US" sz="4800" dirty="0">
                <a:latin typeface="Times New Roman" pitchFamily="18" charset="0"/>
                <a:cs typeface="Times New Roman" pitchFamily="18" charset="0"/>
              </a:rPr>
              <a:t>The body part of fetus that has widest diameter is head </a:t>
            </a:r>
          </a:p>
          <a:p>
            <a:pPr algn="just">
              <a:lnSpc>
                <a:spcPct val="100000"/>
              </a:lnSpc>
              <a:buFont typeface="Wingdings" pitchFamily="2" charset="2"/>
              <a:buChar char="§"/>
            </a:pPr>
            <a:r>
              <a:rPr lang="en-US" sz="4800" dirty="0">
                <a:latin typeface="Times New Roman" pitchFamily="18" charset="0"/>
                <a:cs typeface="Times New Roman" pitchFamily="18" charset="0"/>
              </a:rPr>
              <a:t>Fetus is of appropriate size and in an appropriate position and presentation</a:t>
            </a:r>
          </a:p>
          <a:p>
            <a:pPr algn="just">
              <a:lnSpc>
                <a:spcPct val="100000"/>
              </a:lnSpc>
              <a:buNone/>
            </a:pPr>
            <a:endParaRPr lang="en-US" sz="5400" dirty="0">
              <a:latin typeface="Times New Roman" pitchFamily="18" charset="0"/>
              <a:cs typeface="Times New Roman" pitchFamily="18" charset="0"/>
            </a:endParaRPr>
          </a:p>
          <a:p>
            <a:pPr algn="just">
              <a:lnSpc>
                <a:spcPct val="100000"/>
              </a:lnSpc>
              <a:buNone/>
            </a:pPr>
            <a:r>
              <a:rPr lang="en-US" sz="5400" dirty="0">
                <a:latin typeface="Times New Roman" pitchFamily="18" charset="0"/>
                <a:cs typeface="Times New Roman" pitchFamily="18" charset="0"/>
              </a:rPr>
              <a:t> </a:t>
            </a:r>
          </a:p>
          <a:p>
            <a:pPr algn="just">
              <a:lnSpc>
                <a:spcPct val="100000"/>
              </a:lnSpc>
            </a:pPr>
            <a:endParaRPr lang="en-US" sz="5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8B38-9039-FB9E-4118-12F3CB44CC16}"/>
              </a:ext>
            </a:extLst>
          </p:cNvPr>
          <p:cNvSpPr>
            <a:spLocks noGrp="1"/>
          </p:cNvSpPr>
          <p:nvPr>
            <p:ph type="title"/>
          </p:nvPr>
        </p:nvSpPr>
        <p:spPr>
          <a:xfrm>
            <a:off x="164892" y="0"/>
            <a:ext cx="12027108" cy="2518348"/>
          </a:xfrm>
        </p:spPr>
        <p:txBody>
          <a:bodyPr>
            <a:normAutofit/>
          </a:bodyPr>
          <a:lstStyle/>
          <a:p>
            <a:pPr algn="ctr">
              <a:lnSpc>
                <a:spcPct val="100000"/>
              </a:lnSpc>
            </a:pPr>
            <a:r>
              <a:rPr lang="en-US" sz="5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Caring of Woman During Normal Childbirth Process (Stages of Labor)</a:t>
            </a:r>
            <a:endParaRPr lang="en-US" sz="115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65C8D4-9B60-297E-B255-ABC734B5BD99}"/>
              </a:ext>
            </a:extLst>
          </p:cNvPr>
          <p:cNvSpPr>
            <a:spLocks noGrp="1"/>
          </p:cNvSpPr>
          <p:nvPr>
            <p:ph idx="1"/>
          </p:nvPr>
        </p:nvSpPr>
        <p:spPr>
          <a:xfrm>
            <a:off x="0" y="2666999"/>
            <a:ext cx="11857220" cy="4048593"/>
          </a:xfrm>
        </p:spPr>
        <p:txBody>
          <a:bodyPr/>
          <a:lstStyle/>
          <a:p>
            <a:pPr algn="ctr">
              <a:lnSpc>
                <a:spcPct val="100000"/>
              </a:lnSpc>
              <a:buFont typeface="Wingdings" panose="05000000000000000000" pitchFamily="2" charset="2"/>
              <a:buChar char="Ø"/>
            </a:pPr>
            <a:r>
              <a:rPr lang="en-US" sz="4000" dirty="0">
                <a:latin typeface="Times New Roman" pitchFamily="18" charset="0"/>
                <a:cs typeface="Times New Roman" pitchFamily="18" charset="0"/>
              </a:rPr>
              <a:t>LABOR STAGES:  First , second, third and fourth</a:t>
            </a:r>
          </a:p>
          <a:p>
            <a:pPr algn="ctr">
              <a:lnSpc>
                <a:spcPct val="100000"/>
              </a:lnSpc>
              <a:buFont typeface="Wingdings" panose="05000000000000000000" pitchFamily="2" charset="2"/>
              <a:buChar char="Ø"/>
            </a:pPr>
            <a:r>
              <a:rPr lang="en-US" sz="4000" dirty="0">
                <a:latin typeface="Times New Roman" pitchFamily="18" charset="0"/>
                <a:cs typeface="Times New Roman" pitchFamily="18" charset="0"/>
              </a:rPr>
              <a:t>LABOR COMPLICATION: prolonged labor, laceration, instrumental deliver ,c/s  </a:t>
            </a:r>
          </a:p>
          <a:p>
            <a:pPr algn="just">
              <a:lnSpc>
                <a:spcPct val="1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7914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5400" b="1" dirty="0">
                <a:solidFill>
                  <a:srgbClr val="C00000"/>
                </a:solidFill>
                <a:latin typeface="Times New Roman" pitchFamily="18" charset="0"/>
                <a:cs typeface="Times New Roman" pitchFamily="18" charset="0"/>
              </a:rPr>
              <a:t>Structure of the Fetal Skull:</a:t>
            </a:r>
          </a:p>
        </p:txBody>
      </p:sp>
      <p:sp>
        <p:nvSpPr>
          <p:cNvPr id="3" name="Content Placeholder 2"/>
          <p:cNvSpPr>
            <a:spLocks noGrp="1"/>
          </p:cNvSpPr>
          <p:nvPr>
            <p:ph idx="1"/>
          </p:nvPr>
        </p:nvSpPr>
        <p:spPr>
          <a:xfrm>
            <a:off x="299803" y="1417638"/>
            <a:ext cx="11437495" cy="5440362"/>
          </a:xfrm>
        </p:spPr>
        <p:txBody>
          <a:bodyPr>
            <a:normAutofit fontScale="70000" lnSpcReduction="20000"/>
          </a:bodyPr>
          <a:lstStyle/>
          <a:p>
            <a:pPr algn="just">
              <a:lnSpc>
                <a:spcPct val="100000"/>
              </a:lnSpc>
              <a:buNone/>
            </a:pPr>
            <a:r>
              <a:rPr lang="en-US" sz="5400" dirty="0">
                <a:latin typeface="Times New Roman" pitchFamily="18" charset="0"/>
                <a:cs typeface="Times New Roman" pitchFamily="18" charset="0"/>
              </a:rPr>
              <a:t>Cranium: upper most portion of the skull, comprises of 8 bones</a:t>
            </a:r>
          </a:p>
          <a:p>
            <a:pPr algn="just">
              <a:lnSpc>
                <a:spcPct val="100000"/>
              </a:lnSpc>
              <a:buNone/>
            </a:pPr>
            <a:r>
              <a:rPr lang="en-US" sz="5400" dirty="0">
                <a:latin typeface="Times New Roman" pitchFamily="18" charset="0"/>
                <a:cs typeface="Times New Roman" pitchFamily="18" charset="0"/>
              </a:rPr>
              <a:t> </a:t>
            </a:r>
            <a:r>
              <a:rPr lang="en-US" sz="5400" u="sng" dirty="0">
                <a:latin typeface="Times New Roman" pitchFamily="18" charset="0"/>
                <a:cs typeface="Times New Roman" pitchFamily="18" charset="0"/>
              </a:rPr>
              <a:t>Important bones in childbirth</a:t>
            </a:r>
            <a:r>
              <a:rPr lang="en-US" sz="5400" dirty="0">
                <a:latin typeface="Times New Roman" pitchFamily="18" charset="0"/>
                <a:cs typeface="Times New Roman" pitchFamily="18" charset="0"/>
              </a:rPr>
              <a:t>: </a:t>
            </a:r>
          </a:p>
          <a:p>
            <a:pPr marL="514350" indent="-514350" algn="just">
              <a:lnSpc>
                <a:spcPct val="100000"/>
              </a:lnSpc>
              <a:buAutoNum type="alphaLcPeriod"/>
            </a:pPr>
            <a:r>
              <a:rPr lang="en-US" sz="5400" dirty="0">
                <a:latin typeface="Times New Roman" pitchFamily="18" charset="0"/>
                <a:cs typeface="Times New Roman" pitchFamily="18" charset="0"/>
              </a:rPr>
              <a:t>Frontal, </a:t>
            </a:r>
          </a:p>
          <a:p>
            <a:pPr marL="514350" indent="-514350" algn="just">
              <a:lnSpc>
                <a:spcPct val="100000"/>
              </a:lnSpc>
              <a:buAutoNum type="alphaLcPeriod"/>
            </a:pPr>
            <a:r>
              <a:rPr lang="en-US" sz="5400" dirty="0">
                <a:latin typeface="Times New Roman" pitchFamily="18" charset="0"/>
                <a:cs typeface="Times New Roman" pitchFamily="18" charset="0"/>
              </a:rPr>
              <a:t>2 Parietal</a:t>
            </a:r>
          </a:p>
          <a:p>
            <a:pPr marL="514350" indent="-514350" algn="just">
              <a:lnSpc>
                <a:spcPct val="100000"/>
              </a:lnSpc>
              <a:buAutoNum type="alphaLcPeriod"/>
            </a:pPr>
            <a:r>
              <a:rPr lang="en-US" sz="5400" dirty="0">
                <a:latin typeface="Times New Roman" pitchFamily="18" charset="0"/>
                <a:cs typeface="Times New Roman" pitchFamily="18" charset="0"/>
              </a:rPr>
              <a:t>Occipital bone</a:t>
            </a:r>
          </a:p>
          <a:p>
            <a:pPr algn="just">
              <a:lnSpc>
                <a:spcPct val="100000"/>
              </a:lnSpc>
              <a:buNone/>
            </a:pPr>
            <a:r>
              <a:rPr lang="en-US" sz="5400" dirty="0">
                <a:latin typeface="Times New Roman" pitchFamily="18" charset="0"/>
                <a:cs typeface="Times New Roman" pitchFamily="18" charset="0"/>
              </a:rPr>
              <a:t>-Frontal bone is referred to as the </a:t>
            </a:r>
            <a:r>
              <a:rPr lang="en-US" sz="5400" u="sng" dirty="0">
                <a:latin typeface="Times New Roman" pitchFamily="18" charset="0"/>
                <a:cs typeface="Times New Roman" pitchFamily="18" charset="0"/>
              </a:rPr>
              <a:t>Sinciput (forehead)  </a:t>
            </a:r>
          </a:p>
          <a:p>
            <a:pPr algn="just">
              <a:lnSpc>
                <a:spcPct val="100000"/>
              </a:lnSpc>
              <a:buNone/>
            </a:pPr>
            <a:r>
              <a:rPr lang="en-US" sz="5400" dirty="0">
                <a:latin typeface="Times New Roman" pitchFamily="18" charset="0"/>
                <a:cs typeface="Times New Roman" pitchFamily="18" charset="0"/>
              </a:rPr>
              <a:t>-Occipital bone is referred to as the </a:t>
            </a:r>
            <a:r>
              <a:rPr lang="en-US" sz="5400" u="sng" dirty="0">
                <a:latin typeface="Times New Roman" pitchFamily="18" charset="0"/>
                <a:cs typeface="Times New Roman" pitchFamily="18" charset="0"/>
              </a:rPr>
              <a:t>Occiput </a:t>
            </a:r>
          </a:p>
          <a:p>
            <a:pPr algn="just">
              <a:lnSpc>
                <a:spcPct val="100000"/>
              </a:lnSpc>
              <a:buNone/>
            </a:pPr>
            <a:endParaRPr lang="en-US" sz="54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5400" b="1" dirty="0">
                <a:solidFill>
                  <a:srgbClr val="C00000"/>
                </a:solidFill>
                <a:latin typeface="Times New Roman" pitchFamily="18" charset="0"/>
                <a:cs typeface="Times New Roman" pitchFamily="18" charset="0"/>
              </a:rPr>
              <a:t>Suture lines of the Fetal Skull:</a:t>
            </a: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9921" y="1371600"/>
            <a:ext cx="11917181" cy="5486400"/>
          </a:xfrm>
        </p:spPr>
        <p:txBody>
          <a:bodyPr>
            <a:normAutofit/>
          </a:bodyPr>
          <a:lstStyle/>
          <a:p>
            <a:pPr algn="just">
              <a:lnSpc>
                <a:spcPct val="100000"/>
              </a:lnSpc>
              <a:buNone/>
            </a:pPr>
            <a:r>
              <a:rPr lang="en-US" sz="3600" dirty="0">
                <a:latin typeface="Times New Roman" pitchFamily="18" charset="0"/>
                <a:cs typeface="Times New Roman" pitchFamily="18" charset="0"/>
              </a:rPr>
              <a:t>-The bone of the skull meet at </a:t>
            </a:r>
            <a:r>
              <a:rPr lang="en-US" sz="3600" u="sng" dirty="0">
                <a:latin typeface="Times New Roman" pitchFamily="18" charset="0"/>
                <a:cs typeface="Times New Roman" pitchFamily="18" charset="0"/>
              </a:rPr>
              <a:t>suture lines</a:t>
            </a:r>
          </a:p>
          <a:p>
            <a:pPr marL="514350" indent="-514350" algn="just">
              <a:lnSpc>
                <a:spcPct val="100000"/>
              </a:lnSpc>
              <a:buFont typeface="+mj-lt"/>
              <a:buAutoNum type="alphaLcPeriod"/>
            </a:pPr>
            <a:r>
              <a:rPr lang="en-US" sz="3600" dirty="0">
                <a:latin typeface="Times New Roman" pitchFamily="18" charset="0"/>
                <a:cs typeface="Times New Roman" pitchFamily="18" charset="0"/>
              </a:rPr>
              <a:t>Sagittal suture, </a:t>
            </a:r>
          </a:p>
          <a:p>
            <a:pPr marL="514350" indent="-514350" algn="just">
              <a:lnSpc>
                <a:spcPct val="100000"/>
              </a:lnSpc>
              <a:buFont typeface="+mj-lt"/>
              <a:buAutoNum type="alphaLcPeriod"/>
            </a:pPr>
            <a:r>
              <a:rPr lang="en-US" sz="3600" dirty="0">
                <a:latin typeface="Times New Roman" pitchFamily="18" charset="0"/>
                <a:cs typeface="Times New Roman" pitchFamily="18" charset="0"/>
              </a:rPr>
              <a:t>Coronal suture, </a:t>
            </a:r>
          </a:p>
          <a:p>
            <a:pPr marL="514350" indent="-514350" algn="just">
              <a:lnSpc>
                <a:spcPct val="100000"/>
              </a:lnSpc>
              <a:buFont typeface="+mj-lt"/>
              <a:buAutoNum type="alphaLcPeriod"/>
            </a:pPr>
            <a:r>
              <a:rPr lang="en-US" sz="3600" dirty="0">
                <a:latin typeface="Times New Roman" pitchFamily="18" charset="0"/>
                <a:cs typeface="Times New Roman" pitchFamily="18" charset="0"/>
              </a:rPr>
              <a:t>Lambdoid suture</a:t>
            </a:r>
          </a:p>
          <a:p>
            <a:pPr marL="0" indent="0" algn="just">
              <a:lnSpc>
                <a:spcPct val="100000"/>
              </a:lnSpc>
              <a:buNone/>
            </a:pPr>
            <a:r>
              <a:rPr lang="en-US" sz="3600" dirty="0">
                <a:latin typeface="Times New Roman" pitchFamily="18" charset="0"/>
                <a:cs typeface="Times New Roman" pitchFamily="18" charset="0"/>
              </a:rPr>
              <a:t>The suture lines are important in birth because they allow cranial bones to move and overlap</a:t>
            </a:r>
            <a:endParaRPr lang="en-US" sz="3600" dirty="0">
              <a:solidFill>
                <a:srgbClr val="FF0000"/>
              </a:solidFill>
              <a:latin typeface="Times New Roman" pitchFamily="18" charset="0"/>
              <a:cs typeface="Times New Roman" pitchFamily="18" charset="0"/>
            </a:endParaRPr>
          </a:p>
          <a:p>
            <a:pPr marL="0" indent="0" algn="just">
              <a:lnSpc>
                <a:spcPct val="100000"/>
              </a:lnSpc>
              <a:buNone/>
            </a:pPr>
            <a:endParaRPr lang="en-US" sz="36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5400" b="1" dirty="0">
                <a:solidFill>
                  <a:srgbClr val="C00000"/>
                </a:solidFill>
                <a:latin typeface="Times New Roman" pitchFamily="18" charset="0"/>
                <a:cs typeface="Times New Roman" pitchFamily="18" charset="0"/>
              </a:rPr>
              <a:t>Fetal Skull: </a:t>
            </a:r>
            <a:r>
              <a:rPr lang="en-US" sz="5400" b="1" dirty="0" err="1">
                <a:solidFill>
                  <a:srgbClr val="C00000"/>
                </a:solidFill>
                <a:latin typeface="Times New Roman" pitchFamily="18" charset="0"/>
                <a:cs typeface="Times New Roman" pitchFamily="18" charset="0"/>
              </a:rPr>
              <a:t>Fontanelles</a:t>
            </a:r>
            <a:r>
              <a:rPr lang="en-US" sz="5400" b="1" dirty="0">
                <a:solidFill>
                  <a:srgbClr val="C00000"/>
                </a:solidFill>
                <a:latin typeface="Times New Roman" pitchFamily="18" charset="0"/>
                <a:cs typeface="Times New Roman" pitchFamily="18" charset="0"/>
              </a:rPr>
              <a:t> </a:t>
            </a:r>
          </a:p>
        </p:txBody>
      </p:sp>
      <p:sp>
        <p:nvSpPr>
          <p:cNvPr id="3" name="Content Placeholder 2"/>
          <p:cNvSpPr>
            <a:spLocks noGrp="1"/>
          </p:cNvSpPr>
          <p:nvPr>
            <p:ph idx="1"/>
          </p:nvPr>
        </p:nvSpPr>
        <p:spPr>
          <a:xfrm>
            <a:off x="0" y="1444625"/>
            <a:ext cx="12192000" cy="5413375"/>
          </a:xfrm>
        </p:spPr>
        <p:txBody>
          <a:bodyPr>
            <a:normAutofit/>
          </a:bodyPr>
          <a:lstStyle/>
          <a:p>
            <a:pPr algn="just">
              <a:lnSpc>
                <a:spcPct val="100000"/>
              </a:lnSpc>
              <a:buFont typeface="Wingdings" panose="05000000000000000000" pitchFamily="2" charset="2"/>
              <a:buChar char="§"/>
            </a:pPr>
            <a:r>
              <a:rPr lang="en-US" sz="4400" dirty="0">
                <a:latin typeface="Times New Roman" pitchFamily="18" charset="0"/>
                <a:cs typeface="Times New Roman" pitchFamily="18" charset="0"/>
              </a:rPr>
              <a:t>Spaces found at the junction of the main suture line.</a:t>
            </a:r>
          </a:p>
          <a:p>
            <a:pPr marL="0" indent="0" algn="just">
              <a:lnSpc>
                <a:spcPct val="100000"/>
              </a:lnSpc>
              <a:buNone/>
            </a:pPr>
            <a:r>
              <a:rPr lang="en-US" sz="4400" b="1" dirty="0">
                <a:solidFill>
                  <a:srgbClr val="C00000"/>
                </a:solidFill>
                <a:latin typeface="Times New Roman" pitchFamily="18" charset="0"/>
                <a:cs typeface="Times New Roman" pitchFamily="18" charset="0"/>
              </a:rPr>
              <a:t>a. Anterior Fontanelle (Bregma) </a:t>
            </a:r>
          </a:p>
          <a:p>
            <a:pPr algn="just">
              <a:lnSpc>
                <a:spcPct val="100000"/>
              </a:lnSpc>
              <a:buFont typeface="Wingdings" panose="05000000000000000000" pitchFamily="2" charset="2"/>
              <a:buChar char="§"/>
            </a:pPr>
            <a:r>
              <a:rPr lang="en-US" sz="4400" dirty="0">
                <a:latin typeface="Times New Roman" pitchFamily="18" charset="0"/>
                <a:cs typeface="Times New Roman" pitchFamily="18" charset="0"/>
              </a:rPr>
              <a:t>Lies at junction of Coronal and Sagittal sutures. </a:t>
            </a:r>
          </a:p>
          <a:p>
            <a:pPr algn="just">
              <a:lnSpc>
                <a:spcPct val="100000"/>
              </a:lnSpc>
              <a:buFont typeface="Wingdings" panose="05000000000000000000" pitchFamily="2" charset="2"/>
              <a:buChar char="§"/>
            </a:pPr>
            <a:r>
              <a:rPr lang="en-US" sz="4400" dirty="0">
                <a:latin typeface="Times New Roman" pitchFamily="18" charset="0"/>
                <a:cs typeface="Times New Roman" pitchFamily="18" charset="0"/>
              </a:rPr>
              <a:t>Diamond in shape. </a:t>
            </a:r>
          </a:p>
          <a:p>
            <a:pPr algn="just">
              <a:lnSpc>
                <a:spcPct val="100000"/>
              </a:lnSpc>
              <a:buFont typeface="Wingdings" panose="05000000000000000000" pitchFamily="2" charset="2"/>
              <a:buChar char="§"/>
            </a:pPr>
            <a:r>
              <a:rPr lang="en-US" sz="4400" dirty="0">
                <a:latin typeface="Times New Roman" pitchFamily="18" charset="0"/>
                <a:cs typeface="Times New Roman" pitchFamily="18" charset="0"/>
              </a:rPr>
              <a:t>AP diameter is 3 – 4 cm. </a:t>
            </a:r>
          </a:p>
          <a:p>
            <a:pPr algn="just">
              <a:lnSpc>
                <a:spcPct val="100000"/>
              </a:lnSpc>
              <a:buFont typeface="Wingdings" panose="05000000000000000000" pitchFamily="2" charset="2"/>
              <a:buChar char="§"/>
            </a:pPr>
            <a:r>
              <a:rPr lang="en-US" sz="4400" dirty="0">
                <a:latin typeface="Times New Roman" pitchFamily="18" charset="0"/>
                <a:cs typeface="Times New Roman" pitchFamily="18" charset="0"/>
              </a:rPr>
              <a:t>Transverse Diameter 2 – 3 cm.</a:t>
            </a:r>
          </a:p>
          <a:p>
            <a:pPr algn="just">
              <a:lnSpc>
                <a:spcPct val="100000"/>
              </a:lnSpc>
              <a:buFont typeface="Wingdings" panose="05000000000000000000" pitchFamily="2" charset="2"/>
              <a:buChar char="§"/>
            </a:pPr>
            <a:endParaRPr lang="en-US"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1" y="0"/>
            <a:ext cx="11902190" cy="1417638"/>
          </a:xfrm>
        </p:spPr>
        <p:txBody>
          <a:bodyPr>
            <a:noAutofit/>
          </a:bodyPr>
          <a:lstStyle/>
          <a:p>
            <a:pPr algn="ctr">
              <a:lnSpc>
                <a:spcPct val="100000"/>
              </a:lnSpc>
            </a:pPr>
            <a:r>
              <a:rPr lang="en-US" sz="4800" b="1" dirty="0">
                <a:solidFill>
                  <a:srgbClr val="C00000"/>
                </a:solidFill>
                <a:latin typeface="Times New Roman" pitchFamily="18" charset="0"/>
                <a:cs typeface="Times New Roman" pitchFamily="18" charset="0"/>
              </a:rPr>
              <a:t>Beginning Labor: Fetal Presentation and Position</a:t>
            </a:r>
          </a:p>
        </p:txBody>
      </p:sp>
      <p:sp>
        <p:nvSpPr>
          <p:cNvPr id="3" name="Content Placeholder 2"/>
          <p:cNvSpPr>
            <a:spLocks noGrp="1"/>
          </p:cNvSpPr>
          <p:nvPr>
            <p:ph idx="1"/>
          </p:nvPr>
        </p:nvSpPr>
        <p:spPr>
          <a:xfrm>
            <a:off x="104931" y="1600200"/>
            <a:ext cx="10563069" cy="5105400"/>
          </a:xfrm>
        </p:spPr>
        <p:txBody>
          <a:bodyPr/>
          <a:lstStyle/>
          <a:p>
            <a:pPr algn="just">
              <a:lnSpc>
                <a:spcPct val="100000"/>
              </a:lnSpc>
              <a:buNone/>
            </a:pPr>
            <a:r>
              <a:rPr lang="en-US" sz="6600" dirty="0">
                <a:latin typeface="Times New Roman" pitchFamily="18" charset="0"/>
                <a:cs typeface="Times New Roman" pitchFamily="18" charset="0"/>
              </a:rPr>
              <a:t>1-Attitude </a:t>
            </a:r>
          </a:p>
          <a:p>
            <a:pPr algn="just">
              <a:lnSpc>
                <a:spcPct val="100000"/>
              </a:lnSpc>
              <a:buNone/>
            </a:pPr>
            <a:r>
              <a:rPr lang="en-US" sz="6600" dirty="0">
                <a:latin typeface="Times New Roman" pitchFamily="18" charset="0"/>
                <a:cs typeface="Times New Roman" pitchFamily="18" charset="0"/>
              </a:rPr>
              <a:t>2-Engagement </a:t>
            </a:r>
          </a:p>
          <a:p>
            <a:pPr algn="just">
              <a:lnSpc>
                <a:spcPct val="100000"/>
              </a:lnSpc>
              <a:buNone/>
            </a:pPr>
            <a:r>
              <a:rPr lang="en-US" sz="6600" dirty="0">
                <a:latin typeface="Times New Roman" pitchFamily="18" charset="0"/>
                <a:cs typeface="Times New Roman" pitchFamily="18" charset="0"/>
              </a:rPr>
              <a:t>3-Station </a:t>
            </a:r>
          </a:p>
          <a:p>
            <a:pPr algn="just">
              <a:lnSpc>
                <a:spcPct val="100000"/>
              </a:lnSpc>
              <a:buNone/>
            </a:pPr>
            <a:r>
              <a:rPr lang="en-US" sz="6600" dirty="0">
                <a:latin typeface="Times New Roman" pitchFamily="18" charset="0"/>
                <a:cs typeface="Times New Roman" pitchFamily="18" charset="0"/>
              </a:rPr>
              <a:t>4- Fetal Lie</a:t>
            </a:r>
          </a:p>
          <a:p>
            <a:pPr algn="just">
              <a:lnSpc>
                <a:spcPct val="100000"/>
              </a:lnSpc>
              <a:buNone/>
            </a:pPr>
            <a:endParaRPr lang="en-US" sz="5400" dirty="0">
              <a:latin typeface="Times New Roman" pitchFamily="18" charset="0"/>
              <a:cs typeface="Times New Roman" pitchFamily="18" charset="0"/>
            </a:endParaRPr>
          </a:p>
          <a:p>
            <a:pPr algn="just">
              <a:lnSpc>
                <a:spcPct val="100000"/>
              </a:lnSpc>
              <a:buNone/>
            </a:pPr>
            <a:endParaRPr lang="en-US" sz="5400" dirty="0">
              <a:latin typeface="Times New Roman" pitchFamily="18" charset="0"/>
              <a:cs typeface="Times New Roman" pitchFamily="18" charset="0"/>
            </a:endParaRPr>
          </a:p>
        </p:txBody>
      </p:sp>
      <p:pic>
        <p:nvPicPr>
          <p:cNvPr id="4" name="Picture 4" descr="Normal Labor"/>
          <p:cNvPicPr>
            <a:picLocks noChangeAspect="1" noChangeArrowheads="1"/>
          </p:cNvPicPr>
          <p:nvPr/>
        </p:nvPicPr>
        <p:blipFill>
          <a:blip r:embed="rId2" cstate="print"/>
          <a:srcRect/>
          <a:stretch>
            <a:fillRect/>
          </a:stretch>
        </p:blipFill>
        <p:spPr bwMode="auto">
          <a:xfrm>
            <a:off x="6970426" y="1800616"/>
            <a:ext cx="5036695" cy="490498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5400" b="1" dirty="0">
                <a:solidFill>
                  <a:srgbClr val="C00000"/>
                </a:solidFill>
                <a:latin typeface="Times New Roman" pitchFamily="18" charset="0"/>
                <a:cs typeface="Times New Roman" pitchFamily="18" charset="0"/>
              </a:rPr>
              <a:t>1-ATTITUDE </a:t>
            </a: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64892" y="1295400"/>
            <a:ext cx="11917180" cy="5486400"/>
          </a:xfrm>
        </p:spPr>
        <p:txBody>
          <a:bodyPr>
            <a:normAutofit fontScale="70000" lnSpcReduction="20000"/>
          </a:bodyPr>
          <a:lstStyle/>
          <a:p>
            <a:pPr algn="just">
              <a:lnSpc>
                <a:spcPct val="120000"/>
              </a:lnSpc>
              <a:buNone/>
            </a:pPr>
            <a:r>
              <a:rPr lang="en-US" sz="5400" dirty="0">
                <a:latin typeface="Times New Roman" pitchFamily="18" charset="0"/>
                <a:cs typeface="Times New Roman" pitchFamily="18" charset="0"/>
              </a:rPr>
              <a:t>The degree of flexion fetus assumes during labor or relation of fetal parts to each other.</a:t>
            </a:r>
          </a:p>
          <a:p>
            <a:pPr algn="just">
              <a:lnSpc>
                <a:spcPct val="120000"/>
              </a:lnSpc>
              <a:buNone/>
            </a:pPr>
            <a:r>
              <a:rPr lang="en-US" sz="5400" u="sng" dirty="0">
                <a:latin typeface="Times New Roman" pitchFamily="18" charset="0"/>
                <a:cs typeface="Times New Roman" pitchFamily="18" charset="0"/>
              </a:rPr>
              <a:t>1- A fetus in good attitude is in </a:t>
            </a:r>
            <a:r>
              <a:rPr lang="en-US" sz="5400" b="1" u="sng" dirty="0">
                <a:latin typeface="Times New Roman" pitchFamily="18" charset="0"/>
                <a:cs typeface="Times New Roman" pitchFamily="18" charset="0"/>
              </a:rPr>
              <a:t>Complete Flexion</a:t>
            </a:r>
            <a:r>
              <a:rPr lang="en-US" sz="5400" u="sng" dirty="0">
                <a:latin typeface="Times New Roman" pitchFamily="18" charset="0"/>
                <a:cs typeface="Times New Roman" pitchFamily="18" charset="0"/>
              </a:rPr>
              <a:t>:</a:t>
            </a:r>
          </a:p>
          <a:p>
            <a:pPr algn="just">
              <a:lnSpc>
                <a:spcPct val="120000"/>
              </a:lnSpc>
              <a:buFont typeface="Wingdings" pitchFamily="2" charset="2"/>
              <a:buChar char="§"/>
            </a:pPr>
            <a:r>
              <a:rPr lang="en-US" sz="5400" dirty="0">
                <a:latin typeface="Times New Roman" pitchFamily="18" charset="0"/>
                <a:cs typeface="Times New Roman" pitchFamily="18" charset="0"/>
              </a:rPr>
              <a:t>Spinal column is curved forward, </a:t>
            </a:r>
          </a:p>
          <a:p>
            <a:pPr algn="just">
              <a:lnSpc>
                <a:spcPct val="120000"/>
              </a:lnSpc>
              <a:buFont typeface="Wingdings" pitchFamily="2" charset="2"/>
              <a:buChar char="§"/>
            </a:pPr>
            <a:r>
              <a:rPr lang="en-US" sz="5400" dirty="0">
                <a:latin typeface="Times New Roman" pitchFamily="18" charset="0"/>
                <a:cs typeface="Times New Roman" pitchFamily="18" charset="0"/>
              </a:rPr>
              <a:t>Head is flexed forward that chin touches sternum,</a:t>
            </a:r>
          </a:p>
          <a:p>
            <a:pPr algn="just">
              <a:lnSpc>
                <a:spcPct val="120000"/>
              </a:lnSpc>
              <a:buFont typeface="Wingdings" pitchFamily="2" charset="2"/>
              <a:buChar char="§"/>
            </a:pPr>
            <a:r>
              <a:rPr lang="en-US" sz="5400" dirty="0">
                <a:latin typeface="Times New Roman" pitchFamily="18" charset="0"/>
                <a:cs typeface="Times New Roman" pitchFamily="18" charset="0"/>
              </a:rPr>
              <a:t>Arms are flexed and folded on chest, </a:t>
            </a:r>
          </a:p>
          <a:p>
            <a:pPr algn="just">
              <a:lnSpc>
                <a:spcPct val="120000"/>
              </a:lnSpc>
              <a:buFont typeface="Wingdings" pitchFamily="2" charset="2"/>
              <a:buChar char="§"/>
            </a:pPr>
            <a:r>
              <a:rPr lang="en-US" sz="5400" dirty="0">
                <a:latin typeface="Times New Roman" pitchFamily="18" charset="0"/>
                <a:cs typeface="Times New Roman" pitchFamily="18" charset="0"/>
              </a:rPr>
              <a:t>Thighs are flexed onto abdomen, calves are pressed against the posterior aspect of the thighs. </a:t>
            </a:r>
          </a:p>
          <a:p>
            <a:pPr algn="just">
              <a:lnSpc>
                <a:spcPct val="120000"/>
              </a:lnSpc>
              <a:buNone/>
            </a:pPr>
            <a:endParaRPr lang="en-US" sz="5400" dirty="0">
              <a:latin typeface="Times New Roman" pitchFamily="18" charset="0"/>
              <a:cs typeface="Times New Roman" pitchFamily="18" charset="0"/>
            </a:endParaRPr>
          </a:p>
          <a:p>
            <a:pPr algn="just">
              <a:lnSpc>
                <a:spcPct val="12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91087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5400" b="1" dirty="0">
                <a:solidFill>
                  <a:srgbClr val="C00000"/>
                </a:solidFill>
                <a:latin typeface="Times New Roman" pitchFamily="18" charset="0"/>
                <a:cs typeface="Times New Roman" pitchFamily="18" charset="0"/>
              </a:rPr>
              <a:t>1-ATTITUDE </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192000" cy="5257800"/>
          </a:xfrm>
        </p:spPr>
        <p:txBody>
          <a:bodyPr>
            <a:normAutofit/>
          </a:bodyPr>
          <a:lstStyle/>
          <a:p>
            <a:pPr algn="just">
              <a:lnSpc>
                <a:spcPct val="120000"/>
              </a:lnSpc>
              <a:buNone/>
            </a:pPr>
            <a:r>
              <a:rPr lang="en-US" sz="4800" dirty="0">
                <a:latin typeface="Times New Roman" pitchFamily="18" charset="0"/>
                <a:cs typeface="Times New Roman" pitchFamily="18" charset="0"/>
              </a:rPr>
              <a:t> </a:t>
            </a:r>
            <a:r>
              <a:rPr lang="en-US" sz="4000" dirty="0">
                <a:latin typeface="Times New Roman" pitchFamily="18" charset="0"/>
                <a:cs typeface="Times New Roman" pitchFamily="18" charset="0"/>
              </a:rPr>
              <a:t>2-Fetus </a:t>
            </a:r>
            <a:r>
              <a:rPr lang="en-US" sz="4000" b="1" dirty="0">
                <a:latin typeface="Times New Roman" pitchFamily="18" charset="0"/>
                <a:cs typeface="Times New Roman" pitchFamily="18" charset="0"/>
              </a:rPr>
              <a:t>Moderate Flexion </a:t>
            </a:r>
          </a:p>
          <a:p>
            <a:pPr algn="just">
              <a:lnSpc>
                <a:spcPct val="120000"/>
              </a:lnSpc>
              <a:buFont typeface="Wingdings" pitchFamily="2" charset="2"/>
              <a:buChar char="§"/>
            </a:pPr>
            <a:r>
              <a:rPr lang="en-US" sz="4000" dirty="0">
                <a:latin typeface="Times New Roman" pitchFamily="18" charset="0"/>
                <a:cs typeface="Times New Roman" pitchFamily="18" charset="0"/>
              </a:rPr>
              <a:t>Chin is not touching chest but is in an alert or military position.</a:t>
            </a:r>
          </a:p>
          <a:p>
            <a:pPr algn="just">
              <a:lnSpc>
                <a:spcPct val="120000"/>
              </a:lnSpc>
              <a:buFont typeface="Wingdings" pitchFamily="2" charset="2"/>
              <a:buChar char="§"/>
            </a:pPr>
            <a:r>
              <a:rPr lang="en-US" sz="4000" dirty="0">
                <a:latin typeface="Times New Roman" pitchFamily="18" charset="0"/>
                <a:cs typeface="Times New Roman" pitchFamily="18" charset="0"/>
              </a:rPr>
              <a:t>Occipital diameter present to the birth canal</a:t>
            </a:r>
          </a:p>
          <a:p>
            <a:pPr marL="0" indent="0" algn="just">
              <a:lnSpc>
                <a:spcPct val="120000"/>
              </a:lnSpc>
              <a:buNone/>
            </a:pPr>
            <a:r>
              <a:rPr lang="en-US" sz="4000" dirty="0">
                <a:latin typeface="Times New Roman" pitchFamily="18" charset="0"/>
                <a:cs typeface="Times New Roman" pitchFamily="18" charset="0"/>
              </a:rPr>
              <a:t>3- </a:t>
            </a:r>
            <a:r>
              <a:rPr lang="en-US" sz="4000" b="1" dirty="0">
                <a:latin typeface="Times New Roman" pitchFamily="18" charset="0"/>
                <a:cs typeface="Times New Roman" pitchFamily="18" charset="0"/>
              </a:rPr>
              <a:t>Partial Extension </a:t>
            </a:r>
            <a:r>
              <a:rPr lang="en-US" sz="4000" dirty="0">
                <a:latin typeface="Times New Roman" pitchFamily="18" charset="0"/>
                <a:cs typeface="Times New Roman" pitchFamily="18" charset="0"/>
              </a:rPr>
              <a:t>presents brow of head to birth canal.</a:t>
            </a:r>
          </a:p>
          <a:p>
            <a:pPr algn="just">
              <a:lnSpc>
                <a:spcPct val="120000"/>
              </a:lnSpc>
            </a:pPr>
            <a:endParaRPr lang="en-US" sz="36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5400" b="1" dirty="0">
                <a:solidFill>
                  <a:srgbClr val="C00000"/>
                </a:solidFill>
                <a:latin typeface="Times New Roman" pitchFamily="18" charset="0"/>
                <a:cs typeface="Times New Roman" pitchFamily="18" charset="0"/>
              </a:rPr>
              <a:t>1-ATTITUDE</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a:xfrm>
            <a:off x="284812" y="1600200"/>
            <a:ext cx="11662349" cy="5105400"/>
          </a:xfrm>
        </p:spPr>
        <p:txBody>
          <a:bodyPr>
            <a:normAutofit/>
          </a:bodyPr>
          <a:lstStyle/>
          <a:p>
            <a:pPr algn="just">
              <a:lnSpc>
                <a:spcPct val="110000"/>
              </a:lnSpc>
              <a:buNone/>
            </a:pPr>
            <a:r>
              <a:rPr lang="en-US" sz="4400" dirty="0">
                <a:latin typeface="Times New Roman" pitchFamily="18" charset="0"/>
                <a:cs typeface="Times New Roman" pitchFamily="18" charset="0"/>
              </a:rPr>
              <a:t>4-Fetus </a:t>
            </a:r>
            <a:r>
              <a:rPr lang="en-US" sz="4400" b="1" dirty="0">
                <a:latin typeface="Times New Roman" pitchFamily="18" charset="0"/>
                <a:cs typeface="Times New Roman" pitchFamily="18" charset="0"/>
              </a:rPr>
              <a:t>Complete Extension</a:t>
            </a:r>
          </a:p>
          <a:p>
            <a:pPr algn="just">
              <a:lnSpc>
                <a:spcPct val="110000"/>
              </a:lnSpc>
            </a:pPr>
            <a:r>
              <a:rPr lang="en-US" sz="4400" dirty="0">
                <a:latin typeface="Times New Roman" pitchFamily="18" charset="0"/>
                <a:cs typeface="Times New Roman" pitchFamily="18" charset="0"/>
              </a:rPr>
              <a:t>A fetus is in poor flexion, </a:t>
            </a:r>
          </a:p>
          <a:p>
            <a:pPr algn="just">
              <a:lnSpc>
                <a:spcPct val="110000"/>
              </a:lnSpc>
            </a:pPr>
            <a:r>
              <a:rPr lang="en-US" sz="4400" dirty="0">
                <a:latin typeface="Times New Roman" pitchFamily="18" charset="0"/>
                <a:cs typeface="Times New Roman" pitchFamily="18" charset="0"/>
              </a:rPr>
              <a:t>Back is arched, </a:t>
            </a:r>
          </a:p>
          <a:p>
            <a:pPr algn="just">
              <a:lnSpc>
                <a:spcPct val="110000"/>
              </a:lnSpc>
            </a:pPr>
            <a:r>
              <a:rPr lang="en-US" sz="4400" dirty="0">
                <a:latin typeface="Times New Roman" pitchFamily="18" charset="0"/>
                <a:cs typeface="Times New Roman" pitchFamily="18" charset="0"/>
              </a:rPr>
              <a:t>Neck is extended </a:t>
            </a:r>
          </a:p>
          <a:p>
            <a:pPr algn="just">
              <a:lnSpc>
                <a:spcPct val="110000"/>
              </a:lnSpc>
            </a:pPr>
            <a:r>
              <a:rPr lang="en-US" sz="4400" dirty="0">
                <a:latin typeface="Times New Roman" pitchFamily="18" charset="0"/>
                <a:cs typeface="Times New Roman" pitchFamily="18" charset="0"/>
              </a:rPr>
              <a:t>Presenting </a:t>
            </a:r>
            <a:r>
              <a:rPr lang="en-US" sz="4400" dirty="0" err="1">
                <a:latin typeface="Times New Roman" pitchFamily="18" charset="0"/>
                <a:cs typeface="Times New Roman" pitchFamily="18" charset="0"/>
              </a:rPr>
              <a:t>occipito</a:t>
            </a:r>
            <a:r>
              <a:rPr lang="en-US" sz="4400" dirty="0">
                <a:latin typeface="Times New Roman" pitchFamily="18" charset="0"/>
                <a:cs typeface="Times New Roman" pitchFamily="18" charset="0"/>
              </a:rPr>
              <a:t>-mental diameter of head to birth canal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pPr algn="just">
              <a:lnSpc>
                <a:spcPct val="100000"/>
              </a:lnSpc>
            </a:pPr>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Diameters of the Fetal Skull:</a:t>
            </a:r>
            <a:br>
              <a:rPr lang="en-US" sz="5400" dirty="0">
                <a:solidFill>
                  <a:srgbClr val="C00000"/>
                </a:solidFill>
                <a:latin typeface="Times New Roman" pitchFamily="18" charset="0"/>
                <a:cs typeface="Times New Roman" pitchFamily="18" charset="0"/>
              </a:rPr>
            </a:b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0" y="1600200"/>
            <a:ext cx="9144000" cy="5105400"/>
          </a:xfrm>
        </p:spPr>
        <p:txBody>
          <a:bodyPr>
            <a:normAutofit/>
          </a:bodyPr>
          <a:lstStyle/>
          <a:p>
            <a:pPr marL="0" indent="0" algn="just">
              <a:lnSpc>
                <a:spcPct val="100000"/>
              </a:lnSpc>
              <a:buNone/>
            </a:pPr>
            <a:endParaRPr lang="en-US" sz="4800" dirty="0">
              <a:latin typeface="Times New Roman" pitchFamily="18" charset="0"/>
              <a:cs typeface="Times New Roman" pitchFamily="18" charset="0"/>
            </a:endParaRPr>
          </a:p>
        </p:txBody>
      </p:sp>
      <p:pic>
        <p:nvPicPr>
          <p:cNvPr id="5" name="Picture 3" descr="engmt dm"/>
          <p:cNvPicPr>
            <a:picLocks noChangeAspect="1" noChangeArrowheads="1"/>
          </p:cNvPicPr>
          <p:nvPr/>
        </p:nvPicPr>
        <p:blipFill>
          <a:blip r:embed="rId2" cstate="print"/>
          <a:srcRect/>
          <a:stretch>
            <a:fillRect/>
          </a:stretch>
        </p:blipFill>
        <p:spPr>
          <a:xfrm>
            <a:off x="59960" y="1600200"/>
            <a:ext cx="12072079" cy="5440362"/>
          </a:xfrm>
          <a:prstGeom prst="rect">
            <a:avLst/>
          </a:prstGeom>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5400" b="1" dirty="0">
                <a:solidFill>
                  <a:srgbClr val="C00000"/>
                </a:solidFill>
                <a:latin typeface="Times New Roman" pitchFamily="18" charset="0"/>
                <a:cs typeface="Times New Roman" pitchFamily="18" charset="0"/>
              </a:rPr>
              <a:t>2-ENGAGEMENT</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2192001" cy="5257800"/>
          </a:xfrm>
        </p:spPr>
        <p:txBody>
          <a:bodyPr>
            <a:normAutofit/>
          </a:bodyPr>
          <a:lstStyle/>
          <a:p>
            <a:pPr algn="just">
              <a:lnSpc>
                <a:spcPct val="110000"/>
              </a:lnSpc>
              <a:buFont typeface="Wingdings" panose="05000000000000000000" pitchFamily="2" charset="2"/>
              <a:buChar char="§"/>
            </a:pPr>
            <a:r>
              <a:rPr lang="en-US" sz="4400" dirty="0">
                <a:latin typeface="Times New Roman" pitchFamily="18" charset="0"/>
                <a:cs typeface="Times New Roman" pitchFamily="18" charset="0"/>
              </a:rPr>
              <a:t>The settling of presenting part of fetus far enough into pelvis to be at level of </a:t>
            </a:r>
            <a:r>
              <a:rPr lang="en-US" sz="4400" dirty="0" err="1">
                <a:latin typeface="Times New Roman" pitchFamily="18" charset="0"/>
                <a:cs typeface="Times New Roman" pitchFamily="18" charset="0"/>
              </a:rPr>
              <a:t>Ischial</a:t>
            </a:r>
            <a:r>
              <a:rPr lang="en-US" sz="4400" dirty="0">
                <a:latin typeface="Times New Roman" pitchFamily="18" charset="0"/>
                <a:cs typeface="Times New Roman" pitchFamily="18" charset="0"/>
              </a:rPr>
              <a:t> spines, a midpoint of the pelvis.</a:t>
            </a:r>
          </a:p>
          <a:p>
            <a:pPr marL="0" indent="0" algn="just">
              <a:lnSpc>
                <a:spcPct val="120000"/>
              </a:lnSpc>
              <a:buNone/>
            </a:pPr>
            <a:r>
              <a:rPr lang="en-US" sz="4400" b="1" dirty="0">
                <a:latin typeface="Times New Roman" pitchFamily="18" charset="0"/>
                <a:cs typeface="Times New Roman" pitchFamily="18" charset="0"/>
              </a:rPr>
              <a:t>1-</a:t>
            </a:r>
            <a:r>
              <a:rPr lang="en-US" sz="4400" dirty="0">
                <a:latin typeface="Times New Roman" pitchFamily="18" charset="0"/>
                <a:cs typeface="Times New Roman" pitchFamily="18" charset="0"/>
              </a:rPr>
              <a:t> </a:t>
            </a:r>
            <a:r>
              <a:rPr lang="en-US" sz="4400" b="1" dirty="0">
                <a:latin typeface="Times New Roman" pitchFamily="18" charset="0"/>
                <a:cs typeface="Times New Roman" pitchFamily="18" charset="0"/>
              </a:rPr>
              <a:t>Floating: </a:t>
            </a:r>
            <a:r>
              <a:rPr lang="en-US" sz="4400" dirty="0">
                <a:latin typeface="Times New Roman" pitchFamily="18" charset="0"/>
                <a:cs typeface="Times New Roman" pitchFamily="18" charset="0"/>
              </a:rPr>
              <a:t>a presenting part that is not engaged </a:t>
            </a:r>
          </a:p>
          <a:p>
            <a:pPr marL="0" indent="0" algn="just">
              <a:lnSpc>
                <a:spcPct val="120000"/>
              </a:lnSpc>
              <a:buNone/>
            </a:pPr>
            <a:r>
              <a:rPr lang="en-US" sz="4400" b="1" dirty="0">
                <a:latin typeface="Times New Roman" pitchFamily="18" charset="0"/>
                <a:cs typeface="Times New Roman" pitchFamily="18" charset="0"/>
              </a:rPr>
              <a:t>2- Dipping: </a:t>
            </a:r>
            <a:r>
              <a:rPr lang="en-US" sz="4400" dirty="0">
                <a:latin typeface="Times New Roman" pitchFamily="18" charset="0"/>
                <a:cs typeface="Times New Roman" pitchFamily="18" charset="0"/>
              </a:rPr>
              <a:t>is descending but has not yet reached iliac spines can be said to be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5400" b="1" dirty="0">
                <a:solidFill>
                  <a:srgbClr val="C00000"/>
                </a:solidFill>
                <a:latin typeface="Times New Roman" pitchFamily="18" charset="0"/>
                <a:cs typeface="Times New Roman" pitchFamily="18" charset="0"/>
              </a:rPr>
              <a:t>3-STATION:</a:t>
            </a:r>
            <a:r>
              <a:rPr lang="en-US" sz="5400" dirty="0">
                <a:solidFill>
                  <a:srgbClr val="C00000"/>
                </a:solidFill>
                <a:latin typeface="Times New Roman" pitchFamily="18" charset="0"/>
                <a:cs typeface="Times New Roman" pitchFamily="18" charset="0"/>
              </a:rPr>
              <a:t> </a:t>
            </a:r>
          </a:p>
        </p:txBody>
      </p:sp>
      <p:sp>
        <p:nvSpPr>
          <p:cNvPr id="3" name="Content Placeholder 2"/>
          <p:cNvSpPr>
            <a:spLocks noGrp="1"/>
          </p:cNvSpPr>
          <p:nvPr>
            <p:ph idx="1"/>
          </p:nvPr>
        </p:nvSpPr>
        <p:spPr>
          <a:xfrm>
            <a:off x="134911" y="1600200"/>
            <a:ext cx="11902191" cy="5029200"/>
          </a:xfrm>
        </p:spPr>
        <p:txBody>
          <a:bodyPr>
            <a:normAutofit fontScale="70000" lnSpcReduction="20000"/>
          </a:bodyPr>
          <a:lstStyle/>
          <a:p>
            <a:pPr algn="just">
              <a:lnSpc>
                <a:spcPct val="100000"/>
              </a:lnSpc>
              <a:buFont typeface="Wingdings" panose="05000000000000000000" pitchFamily="2" charset="2"/>
              <a:buChar char="§"/>
            </a:pPr>
            <a:r>
              <a:rPr lang="en-US" sz="6000" dirty="0">
                <a:latin typeface="Times New Roman" pitchFamily="18" charset="0"/>
                <a:cs typeface="Times New Roman" pitchFamily="18" charset="0"/>
              </a:rPr>
              <a:t>The relationship of presenting part of the fetus to level of </a:t>
            </a:r>
            <a:r>
              <a:rPr lang="en-US" sz="6000" dirty="0" err="1">
                <a:latin typeface="Times New Roman" pitchFamily="18" charset="0"/>
                <a:cs typeface="Times New Roman" pitchFamily="18" charset="0"/>
              </a:rPr>
              <a:t>ischial</a:t>
            </a:r>
            <a:r>
              <a:rPr lang="en-US" sz="6000" dirty="0">
                <a:latin typeface="Times New Roman" pitchFamily="18" charset="0"/>
                <a:cs typeface="Times New Roman" pitchFamily="18" charset="0"/>
              </a:rPr>
              <a:t> spines</a:t>
            </a:r>
          </a:p>
          <a:p>
            <a:pPr marL="0" indent="0" algn="just">
              <a:lnSpc>
                <a:spcPct val="120000"/>
              </a:lnSpc>
              <a:buNone/>
            </a:pPr>
            <a:r>
              <a:rPr lang="en-US" sz="6000" b="1" dirty="0">
                <a:latin typeface="Times New Roman" pitchFamily="18" charset="0"/>
                <a:cs typeface="Times New Roman" pitchFamily="18" charset="0"/>
              </a:rPr>
              <a:t>1- 0 station</a:t>
            </a:r>
            <a:r>
              <a:rPr lang="en-US" sz="6000" dirty="0">
                <a:latin typeface="Times New Roman" pitchFamily="18" charset="0"/>
                <a:cs typeface="Times New Roman" pitchFamily="18" charset="0"/>
              </a:rPr>
              <a:t>: Presenting part is at the level of ischial spines</a:t>
            </a:r>
          </a:p>
          <a:p>
            <a:pPr marL="0" indent="0" algn="just">
              <a:lnSpc>
                <a:spcPct val="120000"/>
              </a:lnSpc>
              <a:buNone/>
            </a:pPr>
            <a:r>
              <a:rPr lang="en-US" sz="6000" b="1" dirty="0">
                <a:latin typeface="Times New Roman" pitchFamily="18" charset="0"/>
                <a:cs typeface="Times New Roman" pitchFamily="18" charset="0"/>
              </a:rPr>
              <a:t>2- (1cm to – 4 cm): </a:t>
            </a:r>
            <a:r>
              <a:rPr lang="en-US" sz="6000" dirty="0">
                <a:latin typeface="Times New Roman" pitchFamily="18" charset="0"/>
                <a:cs typeface="Times New Roman" pitchFamily="18" charset="0"/>
              </a:rPr>
              <a:t>above the spines, the distance is measured and described as minus station </a:t>
            </a:r>
          </a:p>
          <a:p>
            <a:pPr marL="0" indent="0" algn="just">
              <a:lnSpc>
                <a:spcPct val="120000"/>
              </a:lnSpc>
              <a:buNone/>
            </a:pPr>
            <a:r>
              <a:rPr lang="en-US" sz="6000" b="1" dirty="0">
                <a:latin typeface="Times New Roman" pitchFamily="18" charset="0"/>
                <a:cs typeface="Times New Roman" pitchFamily="18" charset="0"/>
              </a:rPr>
              <a:t>3- (+1cm to +4cm): </a:t>
            </a:r>
            <a:r>
              <a:rPr lang="en-US" sz="6000" dirty="0">
                <a:latin typeface="Times New Roman" pitchFamily="18" charset="0"/>
                <a:cs typeface="Times New Roman" pitchFamily="18" charset="0"/>
              </a:rPr>
              <a:t>below the spines = plus stations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67082" cy="1417638"/>
          </a:xfrm>
        </p:spPr>
        <p:txBody>
          <a:bodyPr>
            <a:noAutofit/>
          </a:bodyPr>
          <a:lstStyle/>
          <a:p>
            <a:pPr algn="ctr">
              <a:lnSpc>
                <a:spcPct val="100000"/>
              </a:lnSpc>
            </a:pPr>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Normal Labour and  Delivery</a:t>
            </a:r>
            <a:br>
              <a:rPr lang="en-US" sz="6000" dirty="0">
                <a:solidFill>
                  <a:srgbClr val="C00000"/>
                </a:solidFill>
                <a:latin typeface="Times New Roman" pitchFamily="18" charset="0"/>
                <a:cs typeface="Times New Roman" pitchFamily="18" charset="0"/>
              </a:rPr>
            </a:br>
            <a:endParaRPr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295401"/>
            <a:ext cx="12192001" cy="5450173"/>
          </a:xfrm>
        </p:spPr>
        <p:txBody>
          <a:bodyPr/>
          <a:lstStyle/>
          <a:p>
            <a:pPr algn="ctr">
              <a:lnSpc>
                <a:spcPct val="100000"/>
              </a:lnSpc>
              <a:buNone/>
            </a:pPr>
            <a:r>
              <a:rPr lang="en-US" sz="5400" dirty="0">
                <a:latin typeface="Times New Roman" pitchFamily="18" charset="0"/>
                <a:cs typeface="Times New Roman" pitchFamily="18" charset="0"/>
              </a:rPr>
              <a:t>Labour is the onset of regular painful contractions  with  progressive  cervical  effacement  and  dilatation  of  cervix accompanied by descent of presenting part.</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lnSpc>
                <a:spcPct val="100000"/>
              </a:lnSpc>
            </a:pPr>
            <a:endParaRPr lang="en-US">
              <a:latin typeface="Times New Roman" pitchFamily="18" charset="0"/>
              <a:cs typeface="Times New Roman" pitchFamily="18" charset="0"/>
            </a:endParaRPr>
          </a:p>
        </p:txBody>
      </p:sp>
      <p:pic>
        <p:nvPicPr>
          <p:cNvPr id="2050" name="Picture 2" descr="C:\Users\owner\Desktop\2014 almost ready reproducive\photos\1548110_10152165273948614_1610793213_o.jpg"/>
          <p:cNvPicPr>
            <a:picLocks noGrp="1" noChangeAspect="1" noChangeArrowheads="1"/>
          </p:cNvPicPr>
          <p:nvPr>
            <p:ph idx="1"/>
          </p:nvPr>
        </p:nvPicPr>
        <p:blipFill>
          <a:blip r:embed="rId2" cstate="print"/>
          <a:srcRect/>
          <a:stretch>
            <a:fillRect/>
          </a:stretch>
        </p:blipFill>
        <p:spPr bwMode="auto">
          <a:xfrm>
            <a:off x="838200" y="0"/>
            <a:ext cx="10203873"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ctr">
              <a:lnSpc>
                <a:spcPct val="100000"/>
              </a:lnSpc>
            </a:pPr>
            <a:r>
              <a:rPr lang="en-US" sz="7200" b="1" dirty="0">
                <a:solidFill>
                  <a:srgbClr val="C00000"/>
                </a:solidFill>
                <a:latin typeface="Times New Roman" pitchFamily="18" charset="0"/>
                <a:cs typeface="Times New Roman" pitchFamily="18" charset="0"/>
              </a:rPr>
              <a:t>4- Fetal Lie: </a:t>
            </a:r>
          </a:p>
        </p:txBody>
      </p:sp>
      <p:sp>
        <p:nvSpPr>
          <p:cNvPr id="3" name="Content Placeholder 2"/>
          <p:cNvSpPr>
            <a:spLocks noGrp="1"/>
          </p:cNvSpPr>
          <p:nvPr>
            <p:ph idx="1"/>
          </p:nvPr>
        </p:nvSpPr>
        <p:spPr>
          <a:xfrm>
            <a:off x="104931" y="1600200"/>
            <a:ext cx="11947161" cy="5257800"/>
          </a:xfrm>
        </p:spPr>
        <p:txBody>
          <a:bodyPr>
            <a:normAutofit fontScale="85000" lnSpcReduction="10000"/>
          </a:bodyPr>
          <a:lstStyle/>
          <a:p>
            <a:pPr algn="just">
              <a:lnSpc>
                <a:spcPct val="120000"/>
              </a:lnSpc>
              <a:buFont typeface="Wingdings" pitchFamily="2" charset="2"/>
              <a:buChar char="§"/>
            </a:pPr>
            <a:r>
              <a:rPr lang="en-US" sz="6000" dirty="0">
                <a:latin typeface="Times New Roman" pitchFamily="18" charset="0"/>
                <a:cs typeface="Times New Roman" pitchFamily="18" charset="0"/>
              </a:rPr>
              <a:t>Lie is relationship between long axis of fetal body and long axis of woman's body</a:t>
            </a:r>
          </a:p>
          <a:p>
            <a:pPr marL="0" indent="0" algn="just">
              <a:lnSpc>
                <a:spcPct val="120000"/>
              </a:lnSpc>
              <a:buNone/>
            </a:pPr>
            <a:r>
              <a:rPr lang="en-US" sz="6000" dirty="0">
                <a:latin typeface="Times New Roman" pitchFamily="18" charset="0"/>
                <a:cs typeface="Times New Roman" pitchFamily="18" charset="0"/>
              </a:rPr>
              <a:t>1- Longitudinal lie (fetal long axis parallel with long axis of woman)</a:t>
            </a:r>
          </a:p>
          <a:p>
            <a:pPr marL="0" indent="0" algn="just">
              <a:lnSpc>
                <a:spcPct val="120000"/>
              </a:lnSpc>
              <a:buNone/>
            </a:pPr>
            <a:r>
              <a:rPr lang="en-US" sz="6000" dirty="0">
                <a:latin typeface="Times New Roman" pitchFamily="18" charset="0"/>
                <a:cs typeface="Times New Roman" pitchFamily="18" charset="0"/>
              </a:rPr>
              <a:t>2- Horizontal or transverse lie.</a:t>
            </a:r>
          </a:p>
          <a:p>
            <a:pPr algn="just">
              <a:lnSpc>
                <a:spcPct val="120000"/>
              </a:lnSpc>
              <a:buNone/>
            </a:pPr>
            <a:endParaRPr lang="en-US" sz="6000" dirty="0">
              <a:latin typeface="Times New Roman" pitchFamily="18" charset="0"/>
              <a:cs typeface="Times New Roman" pitchFamily="18" charset="0"/>
            </a:endParaRPr>
          </a:p>
          <a:p>
            <a:pPr algn="just">
              <a:lnSpc>
                <a:spcPct val="120000"/>
              </a:lnSpc>
            </a:pPr>
            <a:endParaRPr lang="en-US"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ctr">
              <a:lnSpc>
                <a:spcPct val="100000"/>
              </a:lnSpc>
            </a:pPr>
            <a:r>
              <a:rPr lang="en-US" sz="6600" b="1" dirty="0">
                <a:solidFill>
                  <a:srgbClr val="C00000"/>
                </a:solidFill>
                <a:latin typeface="Times New Roman" pitchFamily="18" charset="0"/>
                <a:cs typeface="Times New Roman" pitchFamily="18" charset="0"/>
              </a:rPr>
              <a:t>Fetal Presentation</a:t>
            </a:r>
            <a:r>
              <a:rPr lang="en-US" sz="5400" b="1" dirty="0">
                <a:solidFill>
                  <a:srgbClr val="C00000"/>
                </a:solidFill>
                <a:latin typeface="Times New Roman" pitchFamily="18" charset="0"/>
                <a:cs typeface="Times New Roman" pitchFamily="18" charset="0"/>
              </a:rPr>
              <a:t>:</a:t>
            </a: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9"/>
            <a:ext cx="12192001" cy="5440362"/>
          </a:xfrm>
        </p:spPr>
        <p:txBody>
          <a:bodyPr>
            <a:normAutofit fontScale="92500" lnSpcReduction="10000"/>
          </a:bodyPr>
          <a:lstStyle/>
          <a:p>
            <a:pPr marL="0" indent="0" algn="just">
              <a:lnSpc>
                <a:spcPct val="120000"/>
              </a:lnSpc>
              <a:buNone/>
            </a:pPr>
            <a:r>
              <a:rPr lang="en-US" sz="4300" dirty="0">
                <a:latin typeface="Times New Roman" pitchFamily="18" charset="0"/>
                <a:cs typeface="Times New Roman" pitchFamily="18" charset="0"/>
              </a:rPr>
              <a:t>Fetal body part that will first contact cervix or deliver first</a:t>
            </a:r>
          </a:p>
          <a:p>
            <a:pPr marL="0" indent="0" algn="just">
              <a:lnSpc>
                <a:spcPct val="120000"/>
              </a:lnSpc>
              <a:buNone/>
            </a:pPr>
            <a:r>
              <a:rPr lang="en-US" sz="4300" b="1" dirty="0">
                <a:latin typeface="Times New Roman" pitchFamily="18" charset="0"/>
                <a:cs typeface="Times New Roman" pitchFamily="18" charset="0"/>
              </a:rPr>
              <a:t>1-Cephalic Presentation: </a:t>
            </a:r>
            <a:r>
              <a:rPr lang="en-US" sz="4300" dirty="0">
                <a:latin typeface="Times New Roman" pitchFamily="18" charset="0"/>
                <a:cs typeface="Times New Roman" pitchFamily="18" charset="0"/>
              </a:rPr>
              <a:t>head is the body part that first contacts cervix</a:t>
            </a:r>
          </a:p>
          <a:p>
            <a:pPr marL="0" indent="0" algn="just">
              <a:lnSpc>
                <a:spcPct val="120000"/>
              </a:lnSpc>
              <a:buNone/>
            </a:pPr>
            <a:r>
              <a:rPr lang="en-US" sz="4300" dirty="0">
                <a:latin typeface="Times New Roman" pitchFamily="18" charset="0"/>
                <a:cs typeface="Times New Roman" pitchFamily="18" charset="0"/>
              </a:rPr>
              <a:t>Four types of cephalic presentation: 1- Vertex, 2- Brow, 3- Face  4- Mentum (chin)</a:t>
            </a:r>
          </a:p>
          <a:p>
            <a:pPr algn="just">
              <a:lnSpc>
                <a:spcPct val="120000"/>
              </a:lnSpc>
              <a:buNone/>
            </a:pPr>
            <a:r>
              <a:rPr lang="en-US" sz="4300" b="1" dirty="0">
                <a:latin typeface="Times New Roman" pitchFamily="18" charset="0"/>
                <a:cs typeface="Times New Roman" pitchFamily="18" charset="0"/>
              </a:rPr>
              <a:t>2- Breech Presentation: </a:t>
            </a:r>
            <a:r>
              <a:rPr lang="en-US" sz="4300" dirty="0">
                <a:latin typeface="Times New Roman" pitchFamily="18" charset="0"/>
                <a:cs typeface="Times New Roman" pitchFamily="18" charset="0"/>
              </a:rPr>
              <a:t>buttocks or feet are first body parts to contact cervix (complete, Frank, and footling)</a:t>
            </a:r>
          </a:p>
          <a:p>
            <a:pPr algn="just">
              <a:lnSpc>
                <a:spcPct val="120000"/>
              </a:lnSpc>
              <a:buNone/>
            </a:pPr>
            <a:endParaRPr lang="en-US" sz="4300" b="1"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ctr">
              <a:lnSpc>
                <a:spcPct val="100000"/>
              </a:lnSpc>
            </a:pPr>
            <a:r>
              <a:rPr lang="en-US" sz="6600" b="1" dirty="0">
                <a:solidFill>
                  <a:srgbClr val="C00000"/>
                </a:solidFill>
                <a:latin typeface="Times New Roman" pitchFamily="18" charset="0"/>
                <a:cs typeface="Times New Roman" pitchFamily="18" charset="0"/>
              </a:rPr>
              <a:t>Fetal Presentation</a:t>
            </a:r>
            <a:r>
              <a:rPr lang="en-US" sz="5400" b="1" dirty="0">
                <a:solidFill>
                  <a:srgbClr val="C00000"/>
                </a:solidFill>
                <a:latin typeface="Times New Roman" pitchFamily="18" charset="0"/>
                <a:cs typeface="Times New Roman" pitchFamily="18" charset="0"/>
              </a:rPr>
              <a:t>:</a:t>
            </a: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9"/>
            <a:ext cx="12192001" cy="5440362"/>
          </a:xfrm>
        </p:spPr>
        <p:txBody>
          <a:bodyPr>
            <a:normAutofit/>
          </a:bodyPr>
          <a:lstStyle/>
          <a:p>
            <a:pPr marL="0" indent="0" algn="just">
              <a:lnSpc>
                <a:spcPct val="120000"/>
              </a:lnSpc>
              <a:buNone/>
            </a:pPr>
            <a:r>
              <a:rPr lang="en-US" sz="4800" b="1" dirty="0">
                <a:solidFill>
                  <a:srgbClr val="C00000"/>
                </a:solidFill>
                <a:latin typeface="Times New Roman" pitchFamily="18" charset="0"/>
                <a:cs typeface="Times New Roman" pitchFamily="18" charset="0"/>
              </a:rPr>
              <a:t>3-Shoulder Presentation: </a:t>
            </a:r>
            <a:r>
              <a:rPr lang="en-US" sz="4800" dirty="0">
                <a:latin typeface="Times New Roman" pitchFamily="18" charset="0"/>
                <a:cs typeface="Times New Roman" pitchFamily="18" charset="0"/>
              </a:rPr>
              <a:t>Fetus is lying horizontally in pelvis so that its long axis is perpendicular to that of mother.</a:t>
            </a:r>
          </a:p>
          <a:p>
            <a:pPr algn="just">
              <a:lnSpc>
                <a:spcPct val="120000"/>
              </a:lnSpc>
            </a:pPr>
            <a:r>
              <a:rPr lang="en-US" sz="4800" dirty="0">
                <a:latin typeface="Times New Roman" pitchFamily="18" charset="0"/>
                <a:cs typeface="Times New Roman" pitchFamily="18" charset="0"/>
              </a:rPr>
              <a:t>Presenting part may be : Acromion of shoulder,  Iliac crest,  A hand  Elbow</a:t>
            </a:r>
          </a:p>
        </p:txBody>
      </p:sp>
    </p:spTree>
    <p:extLst>
      <p:ext uri="{BB962C8B-B14F-4D97-AF65-F5344CB8AC3E}">
        <p14:creationId xmlns:p14="http://schemas.microsoft.com/office/powerpoint/2010/main" val="3888189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67" name="Rectangle 19"/>
          <p:cNvSpPr>
            <a:spLocks noGrp="1" noChangeArrowheads="1"/>
          </p:cNvSpPr>
          <p:nvPr>
            <p:ph type="title"/>
          </p:nvPr>
        </p:nvSpPr>
        <p:spPr>
          <a:xfrm>
            <a:off x="314793" y="9396"/>
            <a:ext cx="11767279" cy="1538287"/>
          </a:xfrm>
        </p:spPr>
        <p:txBody>
          <a:bodyPr>
            <a:normAutofit/>
          </a:bodyPr>
          <a:lstStyle/>
          <a:p>
            <a:pPr algn="ctr">
              <a:lnSpc>
                <a:spcPct val="100000"/>
              </a:lnSpc>
            </a:pPr>
            <a:r>
              <a:rPr lang="en-US" sz="5400" b="1" dirty="0">
                <a:solidFill>
                  <a:srgbClr val="C00000"/>
                </a:solidFill>
                <a:latin typeface="Times New Roman" pitchFamily="18" charset="0"/>
                <a:cs typeface="Times New Roman" pitchFamily="18" charset="0"/>
              </a:rPr>
              <a:t>Frequency of Lie and Presenting Part</a:t>
            </a:r>
          </a:p>
        </p:txBody>
      </p:sp>
      <p:graphicFrame>
        <p:nvGraphicFramePr>
          <p:cNvPr id="104494" name="Group 46"/>
          <p:cNvGraphicFramePr>
            <a:graphicFrameLocks noGrp="1"/>
          </p:cNvGraphicFramePr>
          <p:nvPr>
            <p:ph idx="1"/>
            <p:extLst>
              <p:ext uri="{D42A27DB-BD31-4B8C-83A1-F6EECF244321}">
                <p14:modId xmlns:p14="http://schemas.microsoft.com/office/powerpoint/2010/main" val="2425878200"/>
              </p:ext>
            </p:extLst>
          </p:nvPr>
        </p:nvGraphicFramePr>
        <p:xfrm>
          <a:off x="109928" y="1547683"/>
          <a:ext cx="11972143" cy="5081718"/>
        </p:xfrm>
        <a:graphic>
          <a:graphicData uri="http://schemas.openxmlformats.org/drawingml/2006/table">
            <a:tbl>
              <a:tblPr/>
              <a:tblGrid>
                <a:gridCol w="5749679">
                  <a:extLst>
                    <a:ext uri="{9D8B030D-6E8A-4147-A177-3AD203B41FA5}">
                      <a16:colId xmlns:a16="http://schemas.microsoft.com/office/drawing/2014/main" val="20000"/>
                    </a:ext>
                  </a:extLst>
                </a:gridCol>
                <a:gridCol w="6222464">
                  <a:extLst>
                    <a:ext uri="{9D8B030D-6E8A-4147-A177-3AD203B41FA5}">
                      <a16:colId xmlns:a16="http://schemas.microsoft.com/office/drawing/2014/main" val="20001"/>
                    </a:ext>
                  </a:extLst>
                </a:gridCol>
              </a:tblGrid>
              <a:tr h="75846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dirty="0">
                          <a:ln>
                            <a:noFill/>
                          </a:ln>
                          <a:solidFill>
                            <a:schemeClr val="tx2"/>
                          </a:solidFill>
                          <a:effectLst/>
                          <a:latin typeface="Times New Roman" pitchFamily="18" charset="0"/>
                          <a:cs typeface="Times New Roman" pitchFamily="18" charset="0"/>
                        </a:rPr>
                        <a:t>Lie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dirty="0">
                          <a:ln>
                            <a:noFill/>
                          </a:ln>
                          <a:solidFill>
                            <a:schemeClr val="tx2"/>
                          </a:solidFill>
                          <a:effectLst/>
                          <a:latin typeface="Times New Roman" pitchFamily="18" charset="0"/>
                          <a:cs typeface="Times New Roman" pitchFamily="18" charset="0"/>
                        </a:rPr>
                        <a:t>Presentation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4072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Longitudinal 99.5%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Vertex     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185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Transverse or oblique 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Face        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26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Brow       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072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Breech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9733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Shoulder  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962151" cy="1417638"/>
          </a:xfrm>
        </p:spPr>
        <p:txBody>
          <a:bodyPr>
            <a:noAutofit/>
          </a:bodyPr>
          <a:lstStyle/>
          <a:p>
            <a:pPr algn="ctr">
              <a:lnSpc>
                <a:spcPct val="100000"/>
              </a:lnSpc>
            </a:pPr>
            <a:r>
              <a:rPr lang="en-US" sz="7200" b="1" dirty="0">
                <a:solidFill>
                  <a:srgbClr val="C00000"/>
                </a:solidFill>
                <a:latin typeface="Times New Roman" pitchFamily="18" charset="0"/>
                <a:cs typeface="Times New Roman" pitchFamily="18" charset="0"/>
              </a:rPr>
              <a:t>Fetal Position:</a:t>
            </a:r>
            <a:endParaRPr lang="en-US" sz="7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94871" y="1417638"/>
            <a:ext cx="11962151" cy="5440363"/>
          </a:xfrm>
        </p:spPr>
        <p:txBody>
          <a:bodyPr>
            <a:normAutofit fontScale="85000" lnSpcReduction="20000"/>
          </a:bodyPr>
          <a:lstStyle/>
          <a:p>
            <a:pPr algn="just">
              <a:lnSpc>
                <a:spcPct val="120000"/>
              </a:lnSpc>
              <a:buNone/>
            </a:pPr>
            <a:r>
              <a:rPr lang="en-US" sz="4800" b="1" dirty="0">
                <a:latin typeface="Times New Roman" pitchFamily="18" charset="0"/>
                <a:cs typeface="Times New Roman" pitchFamily="18" charset="0"/>
              </a:rPr>
              <a:t>Position</a:t>
            </a:r>
            <a:r>
              <a:rPr lang="en-US" sz="4800" dirty="0">
                <a:latin typeface="Times New Roman" pitchFamily="18" charset="0"/>
                <a:cs typeface="Times New Roman" pitchFamily="18" charset="0"/>
              </a:rPr>
              <a:t> :is relationship of presenting part to a specific quadrant of the woman’s pelvis</a:t>
            </a:r>
          </a:p>
          <a:p>
            <a:pPr algn="just">
              <a:lnSpc>
                <a:spcPct val="120000"/>
              </a:lnSpc>
              <a:buNone/>
            </a:pPr>
            <a:r>
              <a:rPr lang="en-US" sz="4800" dirty="0">
                <a:latin typeface="Times New Roman" pitchFamily="18" charset="0"/>
                <a:cs typeface="Times New Roman" pitchFamily="18" charset="0"/>
              </a:rPr>
              <a:t>4 quadrant of the pelvis: </a:t>
            </a:r>
          </a:p>
          <a:p>
            <a:pPr marL="742950" indent="-742950" algn="just">
              <a:lnSpc>
                <a:spcPct val="120000"/>
              </a:lnSpc>
              <a:buFont typeface="+mj-lt"/>
              <a:buAutoNum type="arabicPeriod"/>
            </a:pPr>
            <a:r>
              <a:rPr lang="en-US" sz="4800" dirty="0">
                <a:latin typeface="Times New Roman" pitchFamily="18" charset="0"/>
                <a:cs typeface="Times New Roman" pitchFamily="18" charset="0"/>
              </a:rPr>
              <a:t>Right anterior, </a:t>
            </a:r>
          </a:p>
          <a:p>
            <a:pPr marL="742950" indent="-742950" algn="just">
              <a:lnSpc>
                <a:spcPct val="120000"/>
              </a:lnSpc>
              <a:buFont typeface="+mj-lt"/>
              <a:buAutoNum type="arabicPeriod"/>
            </a:pPr>
            <a:r>
              <a:rPr lang="en-US" sz="4800" dirty="0">
                <a:latin typeface="Times New Roman" pitchFamily="18" charset="0"/>
                <a:cs typeface="Times New Roman" pitchFamily="18" charset="0"/>
              </a:rPr>
              <a:t>Left anterior, </a:t>
            </a:r>
          </a:p>
          <a:p>
            <a:pPr marL="742950" indent="-742950" algn="just">
              <a:lnSpc>
                <a:spcPct val="120000"/>
              </a:lnSpc>
              <a:buFont typeface="+mj-lt"/>
              <a:buAutoNum type="arabicPeriod"/>
            </a:pPr>
            <a:r>
              <a:rPr lang="en-US" sz="4800" dirty="0">
                <a:latin typeface="Times New Roman" pitchFamily="18" charset="0"/>
                <a:cs typeface="Times New Roman" pitchFamily="18" charset="0"/>
              </a:rPr>
              <a:t>Right posterior, </a:t>
            </a:r>
          </a:p>
          <a:p>
            <a:pPr marL="742950" indent="-742950" algn="just">
              <a:lnSpc>
                <a:spcPct val="120000"/>
              </a:lnSpc>
              <a:buFont typeface="+mj-lt"/>
              <a:buAutoNum type="arabicPeriod"/>
            </a:pPr>
            <a:r>
              <a:rPr lang="en-US" sz="4800" dirty="0">
                <a:latin typeface="Times New Roman" pitchFamily="18" charset="0"/>
                <a:cs typeface="Times New Roman" pitchFamily="18" charset="0"/>
              </a:rPr>
              <a:t>Left posterior</a:t>
            </a:r>
          </a:p>
          <a:p>
            <a:pPr algn="just">
              <a:lnSpc>
                <a:spcPct val="120000"/>
              </a:lnSpc>
              <a:buNone/>
            </a:pPr>
            <a:endParaRPr lang="en-US" sz="4800" dirty="0">
              <a:latin typeface="Times New Roman" pitchFamily="18" charset="0"/>
              <a:cs typeface="Times New Roman" pitchFamily="18" charset="0"/>
            </a:endParaRPr>
          </a:p>
          <a:p>
            <a:pPr algn="just">
              <a:lnSpc>
                <a:spcPct val="120000"/>
              </a:lnSpc>
            </a:pPr>
            <a:endParaRPr lang="en-US" sz="60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6000" b="1" dirty="0">
                <a:solidFill>
                  <a:srgbClr val="C00000"/>
                </a:solidFill>
                <a:latin typeface="Times New Roman" pitchFamily="18" charset="0"/>
                <a:cs typeface="Times New Roman" pitchFamily="18" charset="0"/>
              </a:rPr>
              <a:t>Position Landmarks</a:t>
            </a:r>
          </a:p>
        </p:txBody>
      </p:sp>
      <p:sp>
        <p:nvSpPr>
          <p:cNvPr id="3" name="Content Placeholder 2"/>
          <p:cNvSpPr>
            <a:spLocks noGrp="1"/>
          </p:cNvSpPr>
          <p:nvPr>
            <p:ph idx="1"/>
          </p:nvPr>
        </p:nvSpPr>
        <p:spPr>
          <a:xfrm>
            <a:off x="104930" y="1371600"/>
            <a:ext cx="12087069" cy="5486400"/>
          </a:xfrm>
        </p:spPr>
        <p:txBody>
          <a:bodyPr>
            <a:noAutofit/>
          </a:bodyPr>
          <a:lstStyle/>
          <a:p>
            <a:pPr algn="just">
              <a:lnSpc>
                <a:spcPct val="100000"/>
              </a:lnSpc>
              <a:buNone/>
            </a:pPr>
            <a:r>
              <a:rPr lang="en-US" sz="4800" dirty="0">
                <a:latin typeface="Times New Roman" pitchFamily="18" charset="0"/>
                <a:cs typeface="Times New Roman" pitchFamily="18" charset="0"/>
              </a:rPr>
              <a:t>1-Vertex: Occipital, Face: Chin or </a:t>
            </a:r>
            <a:r>
              <a:rPr lang="en-US" sz="4800" dirty="0" err="1">
                <a:latin typeface="Times New Roman" pitchFamily="18" charset="0"/>
                <a:cs typeface="Times New Roman" pitchFamily="18" charset="0"/>
              </a:rPr>
              <a:t>Mentum</a:t>
            </a:r>
            <a:r>
              <a:rPr lang="en-US" sz="4800" dirty="0">
                <a:latin typeface="Times New Roman" pitchFamily="18" charset="0"/>
                <a:cs typeface="Times New Roman" pitchFamily="18" charset="0"/>
              </a:rPr>
              <a:t>, </a:t>
            </a:r>
          </a:p>
          <a:p>
            <a:pPr algn="just">
              <a:lnSpc>
                <a:spcPct val="100000"/>
              </a:lnSpc>
              <a:buNone/>
            </a:pPr>
            <a:r>
              <a:rPr lang="en-US" sz="4800" dirty="0">
                <a:latin typeface="Times New Roman" pitchFamily="18" charset="0"/>
                <a:cs typeface="Times New Roman" pitchFamily="18" charset="0"/>
              </a:rPr>
              <a:t>2-Breech: Sacrum,       </a:t>
            </a:r>
          </a:p>
          <a:p>
            <a:pPr algn="just">
              <a:lnSpc>
                <a:spcPct val="100000"/>
              </a:lnSpc>
              <a:buNone/>
            </a:pPr>
            <a:r>
              <a:rPr lang="en-US" sz="4800" dirty="0">
                <a:latin typeface="Times New Roman" pitchFamily="18" charset="0"/>
                <a:cs typeface="Times New Roman" pitchFamily="18" charset="0"/>
              </a:rPr>
              <a:t>3-Shoulder: Scapula or acromion </a:t>
            </a:r>
          </a:p>
          <a:p>
            <a:pPr algn="just">
              <a:lnSpc>
                <a:spcPct val="100000"/>
              </a:lnSpc>
              <a:buNone/>
            </a:pPr>
            <a:r>
              <a:rPr lang="en-US" sz="4800" dirty="0">
                <a:latin typeface="Times New Roman" pitchFamily="18" charset="0"/>
                <a:cs typeface="Times New Roman" pitchFamily="18" charset="0"/>
              </a:rPr>
              <a:t>Position is marked by </a:t>
            </a:r>
            <a:r>
              <a:rPr lang="en-US" sz="4800" b="1" dirty="0">
                <a:solidFill>
                  <a:srgbClr val="C00000"/>
                </a:solidFill>
                <a:latin typeface="Times New Roman" pitchFamily="18" charset="0"/>
                <a:cs typeface="Times New Roman" pitchFamily="18" charset="0"/>
              </a:rPr>
              <a:t>abbreviation of 3 letters. </a:t>
            </a:r>
          </a:p>
          <a:p>
            <a:pPr algn="just">
              <a:lnSpc>
                <a:spcPct val="100000"/>
              </a:lnSpc>
              <a:buNone/>
            </a:pPr>
            <a:endParaRPr lang="en-US" sz="4800" dirty="0">
              <a:latin typeface="Times New Roman" pitchFamily="18" charset="0"/>
              <a:cs typeface="Times New Roman" pitchFamily="18" charset="0"/>
            </a:endParaRPr>
          </a:p>
          <a:p>
            <a:pPr algn="just">
              <a:lnSpc>
                <a:spcPct val="100000"/>
              </a:lnSpc>
              <a:buNone/>
            </a:pPr>
            <a:r>
              <a:rPr lang="en-US" sz="4800" dirty="0">
                <a:latin typeface="Times New Roman" pitchFamily="18" charset="0"/>
                <a:cs typeface="Times New Roman" pitchFamily="18" charset="0"/>
              </a:rPr>
              <a:t> </a:t>
            </a:r>
          </a:p>
          <a:p>
            <a:pPr algn="just">
              <a:lnSpc>
                <a:spcPct val="100000"/>
              </a:lnSpc>
            </a:pPr>
            <a:endParaRPr lang="en-US" sz="48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259174"/>
          </a:xfrm>
        </p:spPr>
        <p:txBody>
          <a:bodyPr>
            <a:noAutofit/>
          </a:bodyPr>
          <a:lstStyle/>
          <a:p>
            <a:pPr algn="just">
              <a:lnSpc>
                <a:spcPct val="100000"/>
              </a:lnSpc>
            </a:pPr>
            <a:r>
              <a:rPr lang="en-US" sz="4800" b="1" dirty="0">
                <a:solidFill>
                  <a:srgbClr val="C00000"/>
                </a:solidFill>
                <a:latin typeface="Times New Roman" pitchFamily="18" charset="0"/>
                <a:cs typeface="Times New Roman" pitchFamily="18" charset="0"/>
              </a:rPr>
              <a:t>Position Landmarks Abbreviation </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104931" y="1259174"/>
            <a:ext cx="12087069" cy="5598826"/>
          </a:xfrm>
        </p:spPr>
        <p:txBody>
          <a:bodyPr>
            <a:noAutofit/>
          </a:bodyPr>
          <a:lstStyle/>
          <a:p>
            <a:pPr algn="just">
              <a:lnSpc>
                <a:spcPct val="100000"/>
              </a:lnSpc>
              <a:buFont typeface="Wingdings" pitchFamily="2" charset="2"/>
              <a:buChar char="v"/>
            </a:pPr>
            <a:r>
              <a:rPr lang="en-US" sz="3200" dirty="0">
                <a:latin typeface="Times New Roman" pitchFamily="18" charset="0"/>
                <a:cs typeface="Times New Roman" pitchFamily="18" charset="0"/>
              </a:rPr>
              <a:t>1</a:t>
            </a:r>
            <a:r>
              <a:rPr lang="en-US" sz="3200" baseline="30000" dirty="0">
                <a:latin typeface="Times New Roman" pitchFamily="18" charset="0"/>
                <a:cs typeface="Times New Roman" pitchFamily="18" charset="0"/>
              </a:rPr>
              <a:t>st</a:t>
            </a:r>
            <a:r>
              <a:rPr lang="en-US" sz="3200" dirty="0">
                <a:latin typeface="Times New Roman" pitchFamily="18" charset="0"/>
                <a:cs typeface="Times New Roman" pitchFamily="18" charset="0"/>
              </a:rPr>
              <a:t> letter defines whether landmark is pointing to mothers’ </a:t>
            </a:r>
            <a:r>
              <a:rPr lang="en-US" sz="3200" b="1" dirty="0">
                <a:latin typeface="Times New Roman" pitchFamily="18" charset="0"/>
                <a:cs typeface="Times New Roman" pitchFamily="18" charset="0"/>
              </a:rPr>
              <a:t>Right or Left</a:t>
            </a:r>
            <a:r>
              <a:rPr lang="en-US" sz="3200" dirty="0">
                <a:latin typeface="Times New Roman" pitchFamily="18" charset="0"/>
                <a:cs typeface="Times New Roman" pitchFamily="18" charset="0"/>
              </a:rPr>
              <a:t>. </a:t>
            </a:r>
          </a:p>
          <a:p>
            <a:pPr algn="just">
              <a:lnSpc>
                <a:spcPct val="100000"/>
              </a:lnSpc>
              <a:buFont typeface="Wingdings" pitchFamily="2" charset="2"/>
              <a:buChar char="v"/>
            </a:pPr>
            <a:r>
              <a:rPr lang="en-US" sz="3200" dirty="0">
                <a:latin typeface="Times New Roman" pitchFamily="18" charset="0"/>
                <a:cs typeface="Times New Roman" pitchFamily="18" charset="0"/>
              </a:rPr>
              <a:t>The middle letters denotes fetal landmark</a:t>
            </a:r>
          </a:p>
          <a:p>
            <a:pPr algn="just">
              <a:lnSpc>
                <a:spcPct val="100000"/>
              </a:lnSpc>
              <a:buFont typeface="Wingdings" pitchFamily="2" charset="2"/>
              <a:buChar char="§"/>
            </a:pPr>
            <a:r>
              <a:rPr lang="en-US" sz="3200" b="1" dirty="0">
                <a:latin typeface="Times New Roman" pitchFamily="18" charset="0"/>
                <a:cs typeface="Times New Roman" pitchFamily="18" charset="0"/>
              </a:rPr>
              <a:t>O</a:t>
            </a:r>
            <a:r>
              <a:rPr lang="en-US" sz="3200" dirty="0">
                <a:latin typeface="Times New Roman" pitchFamily="18" charset="0"/>
                <a:cs typeface="Times New Roman" pitchFamily="18" charset="0"/>
              </a:rPr>
              <a:t> for Occiput,  </a:t>
            </a:r>
            <a:r>
              <a:rPr lang="en-US" sz="3200" b="1" dirty="0">
                <a:latin typeface="Times New Roman" pitchFamily="18" charset="0"/>
                <a:cs typeface="Times New Roman" pitchFamily="18" charset="0"/>
              </a:rPr>
              <a:t>M</a:t>
            </a:r>
            <a:r>
              <a:rPr lang="en-US" sz="3200" dirty="0">
                <a:latin typeface="Times New Roman" pitchFamily="18" charset="0"/>
                <a:cs typeface="Times New Roman" pitchFamily="18" charset="0"/>
              </a:rPr>
              <a:t> for Mentum,  </a:t>
            </a:r>
            <a:r>
              <a:rPr lang="en-US" sz="3200" b="1" dirty="0">
                <a:latin typeface="Times New Roman" pitchFamily="18" charset="0"/>
                <a:cs typeface="Times New Roman" pitchFamily="18" charset="0"/>
              </a:rPr>
              <a:t>Sa</a:t>
            </a:r>
            <a:r>
              <a:rPr lang="en-US" sz="3200" dirty="0">
                <a:latin typeface="Times New Roman" pitchFamily="18" charset="0"/>
                <a:cs typeface="Times New Roman" pitchFamily="18" charset="0"/>
              </a:rPr>
              <a:t> for sacrum, </a:t>
            </a:r>
            <a:r>
              <a:rPr lang="en-US" sz="3200" b="1" dirty="0">
                <a:latin typeface="Times New Roman" pitchFamily="18" charset="0"/>
                <a:cs typeface="Times New Roman" pitchFamily="18" charset="0"/>
              </a:rPr>
              <a:t>A</a:t>
            </a:r>
            <a:r>
              <a:rPr lang="en-US" sz="3200" dirty="0">
                <a:latin typeface="Times New Roman" pitchFamily="18" charset="0"/>
                <a:cs typeface="Times New Roman" pitchFamily="18" charset="0"/>
              </a:rPr>
              <a:t> for acromion process.</a:t>
            </a:r>
          </a:p>
          <a:p>
            <a:pPr algn="just">
              <a:lnSpc>
                <a:spcPct val="100000"/>
              </a:lnSpc>
              <a:buFont typeface="Wingdings" pitchFamily="2" charset="2"/>
              <a:buChar char="v"/>
            </a:pPr>
            <a:r>
              <a:rPr lang="en-US" sz="3200" dirty="0">
                <a:latin typeface="Times New Roman" pitchFamily="18" charset="0"/>
                <a:cs typeface="Times New Roman" pitchFamily="18" charset="0"/>
              </a:rPr>
              <a:t>Last letter defines whether landmark is pointing </a:t>
            </a:r>
            <a:r>
              <a:rPr lang="en-US" sz="3200" b="1" dirty="0">
                <a:latin typeface="Times New Roman" pitchFamily="18" charset="0"/>
                <a:cs typeface="Times New Roman" pitchFamily="18" charset="0"/>
              </a:rPr>
              <a:t>Anteriorly, Posteriorly or Transversely.</a:t>
            </a:r>
          </a:p>
          <a:p>
            <a:pPr marL="0" indent="0" algn="just">
              <a:lnSpc>
                <a:spcPct val="100000"/>
              </a:lnSpc>
              <a:buNone/>
            </a:pPr>
            <a:r>
              <a:rPr lang="en-US" sz="3200" b="1" dirty="0">
                <a:latin typeface="Times New Roman" pitchFamily="18" charset="0"/>
                <a:cs typeface="Times New Roman" pitchFamily="18" charset="0"/>
              </a:rPr>
              <a:t>-Left </a:t>
            </a:r>
            <a:r>
              <a:rPr lang="en-US" sz="3200" b="1" dirty="0" err="1">
                <a:latin typeface="Times New Roman" pitchFamily="18" charset="0"/>
                <a:cs typeface="Times New Roman" pitchFamily="18" charset="0"/>
              </a:rPr>
              <a:t>occipito</a:t>
            </a:r>
            <a:r>
              <a:rPr lang="en-US" sz="3200" b="1" dirty="0">
                <a:latin typeface="Times New Roman" pitchFamily="18" charset="0"/>
                <a:cs typeface="Times New Roman" pitchFamily="18" charset="0"/>
              </a:rPr>
              <a:t>-anterior (LOA) is the  most common fetal position; </a:t>
            </a:r>
          </a:p>
          <a:p>
            <a:pPr algn="just">
              <a:lnSpc>
                <a:spcPct val="100000"/>
              </a:lnSpc>
              <a:buFont typeface="Wingdings" pitchFamily="2" charset="2"/>
              <a:buChar char="ü"/>
            </a:pPr>
            <a:endParaRPr lang="en-US" sz="3200" b="1" dirty="0">
              <a:solidFill>
                <a:srgbClr val="C00000"/>
              </a:solidFill>
              <a:latin typeface="Times New Roman" pitchFamily="18" charset="0"/>
              <a:cs typeface="Times New Roman" pitchFamily="18" charset="0"/>
            </a:endParaRPr>
          </a:p>
          <a:p>
            <a:pPr algn="just">
              <a:lnSpc>
                <a:spcPct val="100000"/>
              </a:lnSpc>
              <a:buFont typeface="Wingdings" pitchFamily="2" charset="2"/>
              <a:buChar char="ü"/>
            </a:pPr>
            <a:endParaRPr lang="en-US" sz="3200" b="1" dirty="0">
              <a:solidFill>
                <a:srgbClr val="C00000"/>
              </a:solidFill>
              <a:latin typeface="Times New Roman" pitchFamily="18" charset="0"/>
              <a:cs typeface="Times New Roman" pitchFamily="18" charset="0"/>
            </a:endParaRPr>
          </a:p>
          <a:p>
            <a:pPr algn="just">
              <a:lnSpc>
                <a:spcPct val="100000"/>
              </a:lnSpc>
              <a:buFont typeface="Wingdings" pitchFamily="2" charset="2"/>
              <a:buChar char="ü"/>
            </a:pPr>
            <a:endParaRPr lang="en-US" sz="3200" dirty="0">
              <a:latin typeface="Times New Roman" pitchFamily="18" charset="0"/>
              <a:cs typeface="Times New Roman" pitchFamily="18" charset="0"/>
            </a:endParaRPr>
          </a:p>
          <a:p>
            <a:pPr algn="just">
              <a:lnSpc>
                <a:spcPct val="100000"/>
              </a:lnSpc>
              <a:buNone/>
            </a:pPr>
            <a:r>
              <a:rPr lang="en-US" sz="3200" dirty="0">
                <a:latin typeface="Times New Roman" pitchFamily="18" charset="0"/>
                <a:cs typeface="Times New Roman" pitchFamily="18" charset="0"/>
              </a:rPr>
              <a:t> </a:t>
            </a:r>
          </a:p>
          <a:p>
            <a:pPr algn="just">
              <a:lnSpc>
                <a:spcPct val="100000"/>
              </a:lnSpc>
              <a:buFont typeface="Wingdings" pitchFamily="2" charset="2"/>
              <a:buChar char="q"/>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57911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idx="1"/>
          </p:nvPr>
        </p:nvSpPr>
        <p:spPr>
          <a:xfrm>
            <a:off x="-1" y="0"/>
            <a:ext cx="11812249" cy="6858000"/>
          </a:xfrm>
        </p:spPr>
        <p:txBody>
          <a:bodyPr>
            <a:normAutofit/>
          </a:bodyPr>
          <a:lstStyle/>
          <a:p>
            <a:pPr algn="ctr">
              <a:lnSpc>
                <a:spcPct val="100000"/>
              </a:lnSpc>
              <a:buNone/>
            </a:pPr>
            <a:r>
              <a:rPr lang="en-US" sz="4800" b="1" dirty="0">
                <a:solidFill>
                  <a:srgbClr val="C00000"/>
                </a:solidFill>
                <a:latin typeface="Times New Roman" pitchFamily="18" charset="0"/>
                <a:cs typeface="Times New Roman" pitchFamily="18" charset="0"/>
              </a:rPr>
              <a:t>In Vertex Presentation</a:t>
            </a:r>
            <a:r>
              <a:rPr lang="en-US" sz="4800" dirty="0">
                <a:solidFill>
                  <a:srgbClr val="C00000"/>
                </a:solidFill>
                <a:latin typeface="Times New Roman" pitchFamily="18" charset="0"/>
                <a:cs typeface="Times New Roman" pitchFamily="18" charset="0"/>
              </a:rPr>
              <a:t> </a:t>
            </a:r>
          </a:p>
          <a:p>
            <a:pPr algn="just">
              <a:lnSpc>
                <a:spcPct val="100000"/>
              </a:lnSpc>
            </a:pPr>
            <a:r>
              <a:rPr lang="en-US" sz="4400" dirty="0">
                <a:latin typeface="Times New Roman" pitchFamily="18" charset="0"/>
                <a:cs typeface="Times New Roman" pitchFamily="18" charset="0"/>
              </a:rPr>
              <a:t>Left </a:t>
            </a:r>
            <a:r>
              <a:rPr lang="en-US" sz="4400" dirty="0" err="1">
                <a:latin typeface="Times New Roman" pitchFamily="18" charset="0"/>
                <a:cs typeface="Times New Roman" pitchFamily="18" charset="0"/>
              </a:rPr>
              <a:t>occipito</a:t>
            </a:r>
            <a:r>
              <a:rPr lang="en-US" sz="4400" dirty="0">
                <a:latin typeface="Times New Roman" pitchFamily="18" charset="0"/>
                <a:cs typeface="Times New Roman" pitchFamily="18" charset="0"/>
              </a:rPr>
              <a:t>-anterior</a:t>
            </a:r>
          </a:p>
          <a:p>
            <a:pPr algn="just">
              <a:lnSpc>
                <a:spcPct val="100000"/>
              </a:lnSpc>
            </a:pPr>
            <a:r>
              <a:rPr lang="en-US" sz="4400" dirty="0">
                <a:latin typeface="Times New Roman" pitchFamily="18" charset="0"/>
                <a:cs typeface="Times New Roman" pitchFamily="18" charset="0"/>
              </a:rPr>
              <a:t>Left </a:t>
            </a:r>
            <a:r>
              <a:rPr lang="en-US" sz="4400" dirty="0" err="1">
                <a:latin typeface="Times New Roman" pitchFamily="18" charset="0"/>
                <a:cs typeface="Times New Roman" pitchFamily="18" charset="0"/>
              </a:rPr>
              <a:t>occipito</a:t>
            </a:r>
            <a:r>
              <a:rPr lang="en-US" sz="4400" dirty="0">
                <a:latin typeface="Times New Roman" pitchFamily="18" charset="0"/>
                <a:cs typeface="Times New Roman" pitchFamily="18" charset="0"/>
              </a:rPr>
              <a:t>-transverse </a:t>
            </a:r>
          </a:p>
          <a:p>
            <a:pPr algn="just">
              <a:lnSpc>
                <a:spcPct val="100000"/>
              </a:lnSpc>
            </a:pPr>
            <a:r>
              <a:rPr lang="en-US" sz="4400" dirty="0">
                <a:latin typeface="Times New Roman" pitchFamily="18" charset="0"/>
                <a:cs typeface="Times New Roman" pitchFamily="18" charset="0"/>
              </a:rPr>
              <a:t>Left </a:t>
            </a:r>
            <a:r>
              <a:rPr lang="en-US" sz="4400" dirty="0" err="1">
                <a:latin typeface="Times New Roman" pitchFamily="18" charset="0"/>
                <a:cs typeface="Times New Roman" pitchFamily="18" charset="0"/>
              </a:rPr>
              <a:t>occipito</a:t>
            </a:r>
            <a:r>
              <a:rPr lang="en-US" sz="4400" dirty="0">
                <a:latin typeface="Times New Roman" pitchFamily="18" charset="0"/>
                <a:cs typeface="Times New Roman" pitchFamily="18" charset="0"/>
              </a:rPr>
              <a:t>-posterior</a:t>
            </a:r>
          </a:p>
          <a:p>
            <a:pPr algn="just">
              <a:lnSpc>
                <a:spcPct val="100000"/>
              </a:lnSpc>
            </a:pPr>
            <a:r>
              <a:rPr lang="en-US" sz="4400" dirty="0">
                <a:latin typeface="Times New Roman" pitchFamily="18" charset="0"/>
                <a:cs typeface="Times New Roman" pitchFamily="18" charset="0"/>
              </a:rPr>
              <a:t>Right </a:t>
            </a:r>
            <a:r>
              <a:rPr lang="en-US" sz="4400" dirty="0" err="1">
                <a:latin typeface="Times New Roman" pitchFamily="18" charset="0"/>
                <a:cs typeface="Times New Roman" pitchFamily="18" charset="0"/>
              </a:rPr>
              <a:t>occipito</a:t>
            </a:r>
            <a:r>
              <a:rPr lang="en-US" sz="4400" dirty="0">
                <a:latin typeface="Times New Roman" pitchFamily="18" charset="0"/>
                <a:cs typeface="Times New Roman" pitchFamily="18" charset="0"/>
              </a:rPr>
              <a:t>-anterior </a:t>
            </a:r>
          </a:p>
          <a:p>
            <a:pPr algn="just">
              <a:lnSpc>
                <a:spcPct val="100000"/>
              </a:lnSpc>
            </a:pPr>
            <a:r>
              <a:rPr lang="en-US" sz="4400" dirty="0">
                <a:latin typeface="Times New Roman" pitchFamily="18" charset="0"/>
                <a:cs typeface="Times New Roman" pitchFamily="18" charset="0"/>
              </a:rPr>
              <a:t>Right </a:t>
            </a:r>
            <a:r>
              <a:rPr lang="en-US" sz="4400" dirty="0" err="1">
                <a:latin typeface="Times New Roman" pitchFamily="18" charset="0"/>
                <a:cs typeface="Times New Roman" pitchFamily="18" charset="0"/>
              </a:rPr>
              <a:t>occipito</a:t>
            </a:r>
            <a:r>
              <a:rPr lang="en-US" sz="4400" dirty="0">
                <a:latin typeface="Times New Roman" pitchFamily="18" charset="0"/>
                <a:cs typeface="Times New Roman" pitchFamily="18" charset="0"/>
              </a:rPr>
              <a:t>-transverse</a:t>
            </a:r>
          </a:p>
          <a:p>
            <a:pPr algn="just">
              <a:lnSpc>
                <a:spcPct val="100000"/>
              </a:lnSpc>
            </a:pPr>
            <a:r>
              <a:rPr lang="en-US" sz="4400" dirty="0">
                <a:latin typeface="Times New Roman" pitchFamily="18" charset="0"/>
                <a:cs typeface="Times New Roman" pitchFamily="18" charset="0"/>
              </a:rPr>
              <a:t>Right </a:t>
            </a:r>
            <a:r>
              <a:rPr lang="en-US" sz="4400" dirty="0" err="1">
                <a:latin typeface="Times New Roman" pitchFamily="18" charset="0"/>
                <a:cs typeface="Times New Roman" pitchFamily="18" charset="0"/>
              </a:rPr>
              <a:t>occipito</a:t>
            </a:r>
            <a:r>
              <a:rPr lang="en-US" sz="4400" dirty="0">
                <a:latin typeface="Times New Roman" pitchFamily="18" charset="0"/>
                <a:cs typeface="Times New Roman" pitchFamily="18" charset="0"/>
              </a:rPr>
              <a:t>-posterio</a:t>
            </a:r>
            <a:r>
              <a:rPr lang="en-US" sz="4400" i="1" dirty="0">
                <a:latin typeface="Times New Roman" pitchFamily="18" charset="0"/>
                <a:cs typeface="Times New Roman" pitchFamily="18" charset="0"/>
              </a:rPr>
              <a:t>r</a:t>
            </a:r>
          </a:p>
        </p:txBody>
      </p:sp>
      <p:pic>
        <p:nvPicPr>
          <p:cNvPr id="4" name="Picture 6" descr="fetal_positioning_reduced"/>
          <p:cNvPicPr>
            <a:picLocks noChangeAspect="1" noChangeArrowheads="1"/>
          </p:cNvPicPr>
          <p:nvPr/>
        </p:nvPicPr>
        <p:blipFill>
          <a:blip r:embed="rId2" cstate="print"/>
          <a:srcRect/>
          <a:stretch>
            <a:fillRect/>
          </a:stretch>
        </p:blipFill>
        <p:spPr>
          <a:xfrm>
            <a:off x="7300210" y="1871272"/>
            <a:ext cx="4282190" cy="4800599"/>
          </a:xfrm>
          <a:prstGeom prst="rect">
            <a:avLst/>
          </a:prstGeom>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95400"/>
          </a:xfrm>
        </p:spPr>
        <p:txBody>
          <a:bodyPr>
            <a:noAutofit/>
          </a:bodyPr>
          <a:lstStyle/>
          <a:p>
            <a:pPr algn="ctr">
              <a:lnSpc>
                <a:spcPct val="100000"/>
              </a:lnSpc>
            </a:pPr>
            <a:r>
              <a:rPr lang="en-US" sz="4800" b="1" dirty="0">
                <a:solidFill>
                  <a:srgbClr val="C00000"/>
                </a:solidFill>
                <a:latin typeface="Times New Roman" pitchFamily="18" charset="0"/>
                <a:cs typeface="Times New Roman" pitchFamily="18" charset="0"/>
              </a:rPr>
              <a:t>Methods to Determine Fetal Position and Lie:</a:t>
            </a:r>
            <a:endParaRPr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371600"/>
            <a:ext cx="12052092" cy="5486400"/>
          </a:xfrm>
        </p:spPr>
        <p:txBody>
          <a:bodyPr>
            <a:noAutofit/>
          </a:bodyPr>
          <a:lstStyle/>
          <a:p>
            <a:pPr algn="just">
              <a:lnSpc>
                <a:spcPct val="100000"/>
              </a:lnSpc>
              <a:buNone/>
            </a:pPr>
            <a:r>
              <a:rPr lang="en-US" sz="6000" dirty="0">
                <a:latin typeface="Times New Roman" pitchFamily="18" charset="0"/>
                <a:cs typeface="Times New Roman" pitchFamily="18" charset="0"/>
              </a:rPr>
              <a:t>1</a:t>
            </a:r>
            <a:r>
              <a:rPr lang="en-US" sz="6000" i="1" dirty="0">
                <a:latin typeface="Times New Roman" pitchFamily="18" charset="0"/>
                <a:cs typeface="Times New Roman" pitchFamily="18" charset="0"/>
              </a:rPr>
              <a:t>-</a:t>
            </a:r>
            <a:r>
              <a:rPr lang="en-US" sz="6000" dirty="0">
                <a:latin typeface="Times New Roman" pitchFamily="18" charset="0"/>
                <a:cs typeface="Times New Roman" pitchFamily="18" charset="0"/>
              </a:rPr>
              <a:t>Combined abdominal inspection and palpation</a:t>
            </a:r>
          </a:p>
          <a:p>
            <a:pPr algn="just">
              <a:lnSpc>
                <a:spcPct val="100000"/>
              </a:lnSpc>
              <a:buNone/>
            </a:pPr>
            <a:r>
              <a:rPr lang="en-US" sz="6000" dirty="0">
                <a:latin typeface="Times New Roman" pitchFamily="18" charset="0"/>
                <a:cs typeface="Times New Roman" pitchFamily="18" charset="0"/>
              </a:rPr>
              <a:t>2-Vaginal examination</a:t>
            </a:r>
          </a:p>
          <a:p>
            <a:pPr algn="just">
              <a:lnSpc>
                <a:spcPct val="100000"/>
              </a:lnSpc>
              <a:buNone/>
            </a:pPr>
            <a:r>
              <a:rPr lang="en-US" sz="6000" dirty="0">
                <a:latin typeface="Times New Roman" pitchFamily="18" charset="0"/>
                <a:cs typeface="Times New Roman" pitchFamily="18" charset="0"/>
              </a:rPr>
              <a:t>3-Auscultation of FH</a:t>
            </a:r>
          </a:p>
          <a:p>
            <a:pPr algn="just">
              <a:lnSpc>
                <a:spcPct val="100000"/>
              </a:lnSpc>
              <a:buNone/>
            </a:pPr>
            <a:r>
              <a:rPr lang="en-US" sz="6000" dirty="0">
                <a:latin typeface="Times New Roman" pitchFamily="18" charset="0"/>
                <a:cs typeface="Times New Roman" pitchFamily="18" charset="0"/>
              </a:rPr>
              <a:t>4-Sonography</a:t>
            </a:r>
          </a:p>
          <a:p>
            <a:pPr algn="just">
              <a:lnSpc>
                <a:spcPct val="100000"/>
              </a:lnSpc>
              <a:buNone/>
            </a:pPr>
            <a:endParaRPr lang="en-US" sz="4000" dirty="0">
              <a:latin typeface="Times New Roman" pitchFamily="18" charset="0"/>
              <a:cs typeface="Times New Roman" pitchFamily="18" charset="0"/>
            </a:endParaRPr>
          </a:p>
          <a:p>
            <a:pPr algn="just">
              <a:lnSpc>
                <a:spcPct val="100000"/>
              </a:lnSpc>
              <a:buNone/>
            </a:pPr>
            <a:endParaRPr lang="en-US" sz="4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pPr algn="just">
              <a:lnSpc>
                <a:spcPct val="100000"/>
              </a:lnSpc>
            </a:pPr>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Criteria of Normal Labour </a:t>
            </a:r>
            <a:br>
              <a:rPr lang="en-US" sz="6000" dirty="0">
                <a:solidFill>
                  <a:srgbClr val="C00000"/>
                </a:solidFill>
                <a:latin typeface="Times New Roman" pitchFamily="18" charset="0"/>
                <a:cs typeface="Times New Roman" pitchFamily="18" charset="0"/>
              </a:rPr>
            </a:br>
            <a:endParaRPr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47800"/>
            <a:ext cx="12192000" cy="5410200"/>
          </a:xfrm>
        </p:spPr>
        <p:txBody>
          <a:bodyPr>
            <a:normAutofit/>
          </a:bodyPr>
          <a:lstStyle/>
          <a:p>
            <a:pPr lvl="0" algn="just">
              <a:lnSpc>
                <a:spcPct val="110000"/>
              </a:lnSpc>
            </a:pPr>
            <a:r>
              <a:rPr lang="en-US" sz="4800" dirty="0">
                <a:latin typeface="Times New Roman" pitchFamily="18" charset="0"/>
                <a:cs typeface="Times New Roman" pitchFamily="18" charset="0"/>
              </a:rPr>
              <a:t>Spontaneous expulsion, of a single, mature fetus (37- 42 weeks),</a:t>
            </a:r>
          </a:p>
          <a:p>
            <a:pPr lvl="0" algn="just">
              <a:lnSpc>
                <a:spcPct val="110000"/>
              </a:lnSpc>
            </a:pPr>
            <a:r>
              <a:rPr lang="en-US" sz="4800" dirty="0">
                <a:latin typeface="Times New Roman" pitchFamily="18" charset="0"/>
                <a:cs typeface="Times New Roman" pitchFamily="18" charset="0"/>
              </a:rPr>
              <a:t>Presented by vertex (vaginal delivery)</a:t>
            </a:r>
          </a:p>
          <a:p>
            <a:pPr lvl="0" algn="just">
              <a:lnSpc>
                <a:spcPct val="110000"/>
              </a:lnSpc>
            </a:pPr>
            <a:r>
              <a:rPr lang="en-US" sz="4800" dirty="0">
                <a:latin typeface="Times New Roman" pitchFamily="18" charset="0"/>
                <a:cs typeface="Times New Roman" pitchFamily="18" charset="0"/>
              </a:rPr>
              <a:t>Within a reasonable time (not less than 3 hours or more than 18 hours),</a:t>
            </a:r>
          </a:p>
          <a:p>
            <a:pPr algn="just">
              <a:lnSpc>
                <a:spcPct val="110000"/>
              </a:lnSpc>
            </a:pPr>
            <a:r>
              <a:rPr lang="en-US" sz="4800" dirty="0">
                <a:latin typeface="Times New Roman" pitchFamily="18" charset="0"/>
                <a:cs typeface="Times New Roman" pitchFamily="18" charset="0"/>
              </a:rPr>
              <a:t>Without complications to mother or fetus</a:t>
            </a:r>
          </a:p>
          <a:p>
            <a:pPr lvl="0" algn="just">
              <a:lnSpc>
                <a:spcPct val="110000"/>
              </a:lnSpc>
            </a:pPr>
            <a:endParaRPr lang="en-US" sz="48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5400" b="1" dirty="0">
                <a:solidFill>
                  <a:srgbClr val="C00000"/>
                </a:solidFill>
                <a:latin typeface="Times New Roman" pitchFamily="18" charset="0"/>
                <a:cs typeface="Times New Roman" pitchFamily="18" charset="0"/>
              </a:rPr>
              <a:t>COMPONENTS OF LABOR:</a:t>
            </a: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184223"/>
            <a:ext cx="12192001" cy="5673777"/>
          </a:xfrm>
        </p:spPr>
        <p:txBody>
          <a:bodyPr>
            <a:noAutofit/>
          </a:bodyPr>
          <a:lstStyle/>
          <a:p>
            <a:pPr algn="just">
              <a:lnSpc>
                <a:spcPct val="100000"/>
              </a:lnSpc>
              <a:buNone/>
            </a:pPr>
            <a:r>
              <a:rPr lang="en-US" sz="4000" b="1" dirty="0">
                <a:latin typeface="Times New Roman" pitchFamily="18" charset="0"/>
                <a:cs typeface="Times New Roman" pitchFamily="18" charset="0"/>
              </a:rPr>
              <a:t>c. The POWERS of LABOR</a:t>
            </a:r>
            <a:r>
              <a:rPr lang="en-US" sz="4000" dirty="0">
                <a:latin typeface="Times New Roman" pitchFamily="18" charset="0"/>
                <a:cs typeface="Times New Roman" pitchFamily="18" charset="0"/>
              </a:rPr>
              <a:t>:  (uterine factors)</a:t>
            </a:r>
          </a:p>
          <a:p>
            <a:pPr algn="just">
              <a:lnSpc>
                <a:spcPct val="100000"/>
              </a:lnSpc>
            </a:pPr>
            <a:r>
              <a:rPr lang="en-US" sz="3600" dirty="0">
                <a:latin typeface="Times New Roman" pitchFamily="18" charset="0"/>
                <a:cs typeface="Times New Roman" pitchFamily="18" charset="0"/>
              </a:rPr>
              <a:t>A process that causes cervical dilatation and then expulsion of the fetus from the uterus.</a:t>
            </a:r>
          </a:p>
          <a:p>
            <a:pPr algn="just">
              <a:lnSpc>
                <a:spcPct val="100000"/>
              </a:lnSpc>
            </a:pPr>
            <a:r>
              <a:rPr lang="en-US" sz="3600" dirty="0">
                <a:latin typeface="Times New Roman" pitchFamily="18" charset="0"/>
                <a:cs typeface="Times New Roman" pitchFamily="18" charset="0"/>
              </a:rPr>
              <a:t>Supplied by the Fundus of the uterus</a:t>
            </a:r>
          </a:p>
          <a:p>
            <a:pPr algn="just">
              <a:lnSpc>
                <a:spcPct val="100000"/>
              </a:lnSpc>
              <a:buFont typeface="Wingdings" pitchFamily="2" charset="2"/>
              <a:buChar char="§"/>
            </a:pPr>
            <a:r>
              <a:rPr lang="en-US" sz="3600" dirty="0">
                <a:latin typeface="Times New Roman" pitchFamily="18" charset="0"/>
                <a:cs typeface="Times New Roman" pitchFamily="18" charset="0"/>
              </a:rPr>
              <a:t>Uterine contractions, begin at  </a:t>
            </a:r>
            <a:r>
              <a:rPr lang="en-US" sz="3600" b="1" dirty="0">
                <a:latin typeface="Times New Roman" pitchFamily="18" charset="0"/>
                <a:cs typeface="Times New Roman" pitchFamily="18" charset="0"/>
              </a:rPr>
              <a:t>a pacemaker point </a:t>
            </a:r>
            <a:r>
              <a:rPr lang="en-US" sz="3600" dirty="0">
                <a:latin typeface="Times New Roman" pitchFamily="18" charset="0"/>
                <a:cs typeface="Times New Roman" pitchFamily="18" charset="0"/>
              </a:rPr>
              <a:t>located in the </a:t>
            </a:r>
            <a:r>
              <a:rPr lang="en-US" sz="3600" b="1" dirty="0">
                <a:latin typeface="Times New Roman" pitchFamily="18" charset="0"/>
                <a:cs typeface="Times New Roman" pitchFamily="18" charset="0"/>
              </a:rPr>
              <a:t>Myometrium</a:t>
            </a:r>
            <a:r>
              <a:rPr lang="en-US" sz="3600" dirty="0">
                <a:latin typeface="Times New Roman" pitchFamily="18" charset="0"/>
                <a:cs typeface="Times New Roman" pitchFamily="18" charset="0"/>
              </a:rPr>
              <a:t> near one of the utero-tubal junctions.</a:t>
            </a:r>
          </a:p>
          <a:p>
            <a:pPr algn="just">
              <a:lnSpc>
                <a:spcPct val="100000"/>
              </a:lnSpc>
              <a:buFont typeface="Wingdings" pitchFamily="2" charset="2"/>
              <a:buChar char="§"/>
            </a:pPr>
            <a:r>
              <a:rPr lang="en-US" sz="3600" dirty="0">
                <a:latin typeface="Times New Roman" pitchFamily="18" charset="0"/>
                <a:cs typeface="Times New Roman" pitchFamily="18" charset="0"/>
              </a:rPr>
              <a:t>Each contraction begins at that point and then sweeps down over uterus as a wave.</a:t>
            </a:r>
          </a:p>
          <a:p>
            <a:pPr algn="just">
              <a:lnSpc>
                <a:spcPct val="100000"/>
              </a:lnSpc>
              <a:buNone/>
            </a:pPr>
            <a:endParaRPr lang="en-US" sz="3600" dirty="0">
              <a:latin typeface="Times New Roman" pitchFamily="18" charset="0"/>
              <a:cs typeface="Times New Roman" pitchFamily="18" charset="0"/>
            </a:endParaRPr>
          </a:p>
          <a:p>
            <a:pPr algn="just">
              <a:lnSpc>
                <a:spcPct val="100000"/>
              </a:lnSpc>
              <a:buNone/>
            </a:pPr>
            <a:r>
              <a:rPr lang="en-US" sz="3600" dirty="0">
                <a:latin typeface="Times New Roman" pitchFamily="18" charset="0"/>
                <a:cs typeface="Times New Roman" pitchFamily="18" charset="0"/>
              </a:rPr>
              <a:t> </a:t>
            </a:r>
          </a:p>
        </p:txBody>
      </p:sp>
    </p:spTree>
    <p:extLst>
      <p:ext uri="{BB962C8B-B14F-4D97-AF65-F5344CB8AC3E}">
        <p14:creationId xmlns:p14="http://schemas.microsoft.com/office/powerpoint/2010/main" val="4065098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p:spPr>
        <p:txBody>
          <a:bodyPr>
            <a:noAutofit/>
          </a:bodyPr>
          <a:lstStyle/>
          <a:p>
            <a:pPr algn="just">
              <a:lnSpc>
                <a:spcPct val="100000"/>
              </a:lnSpc>
            </a:pPr>
            <a:r>
              <a:rPr lang="en-US" sz="4800" b="1" dirty="0">
                <a:solidFill>
                  <a:srgbClr val="C00000"/>
                </a:solidFill>
                <a:latin typeface="Times New Roman" pitchFamily="18" charset="0"/>
                <a:cs typeface="Times New Roman" pitchFamily="18" charset="0"/>
              </a:rPr>
              <a:t>Phases of Uterine Contractions</a:t>
            </a:r>
            <a:endParaRPr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4931" y="1524000"/>
            <a:ext cx="11932171" cy="5334000"/>
          </a:xfrm>
        </p:spPr>
        <p:txBody>
          <a:bodyPr>
            <a:noAutofit/>
          </a:bodyPr>
          <a:lstStyle/>
          <a:p>
            <a:pPr marL="0" indent="0" algn="just">
              <a:lnSpc>
                <a:spcPct val="100000"/>
              </a:lnSpc>
              <a:buNone/>
            </a:pPr>
            <a:r>
              <a:rPr lang="en-US" sz="3600" u="sng" dirty="0">
                <a:latin typeface="Times New Roman" pitchFamily="18" charset="0"/>
                <a:cs typeface="Times New Roman" pitchFamily="18" charset="0"/>
              </a:rPr>
              <a:t>a. Increment</a:t>
            </a:r>
            <a:r>
              <a:rPr lang="en-US" sz="3600" dirty="0">
                <a:latin typeface="Times New Roman" pitchFamily="18" charset="0"/>
                <a:cs typeface="Times New Roman" pitchFamily="18" charset="0"/>
              </a:rPr>
              <a:t> (</a:t>
            </a:r>
            <a:r>
              <a:rPr lang="en-US" sz="3600" u="sng" dirty="0" err="1">
                <a:solidFill>
                  <a:srgbClr val="FF0000"/>
                </a:solidFill>
                <a:latin typeface="Times New Roman" pitchFamily="18" charset="0"/>
                <a:cs typeface="Times New Roman" pitchFamily="18" charset="0"/>
              </a:rPr>
              <a:t>Cresendo</a:t>
            </a:r>
            <a:r>
              <a:rPr lang="en-US" sz="3600" dirty="0">
                <a:latin typeface="Times New Roman" pitchFamily="18" charset="0"/>
                <a:cs typeface="Times New Roman" pitchFamily="18" charset="0"/>
              </a:rPr>
              <a:t>)</a:t>
            </a:r>
          </a:p>
          <a:p>
            <a:pPr marL="0" indent="0" algn="just">
              <a:lnSpc>
                <a:spcPct val="100000"/>
              </a:lnSpc>
              <a:buNone/>
            </a:pPr>
            <a:r>
              <a:rPr lang="en-US" sz="3600" dirty="0">
                <a:latin typeface="Times New Roman" pitchFamily="18" charset="0"/>
                <a:cs typeface="Times New Roman" pitchFamily="18" charset="0"/>
              </a:rPr>
              <a:t>First phase during which intensity of contraction increases</a:t>
            </a:r>
          </a:p>
          <a:p>
            <a:pPr marL="0" indent="0" algn="just">
              <a:lnSpc>
                <a:spcPct val="100000"/>
              </a:lnSpc>
              <a:buNone/>
            </a:pPr>
            <a:r>
              <a:rPr lang="en-US" sz="3600" u="sng" dirty="0">
                <a:latin typeface="Times New Roman" pitchFamily="18" charset="0"/>
                <a:cs typeface="Times New Roman" pitchFamily="18" charset="0"/>
              </a:rPr>
              <a:t>b. Acme</a:t>
            </a:r>
            <a:r>
              <a:rPr lang="en-US" sz="3600" dirty="0">
                <a:latin typeface="Times New Roman" pitchFamily="18" charset="0"/>
                <a:cs typeface="Times New Roman" pitchFamily="18" charset="0"/>
              </a:rPr>
              <a:t> (</a:t>
            </a:r>
            <a:r>
              <a:rPr lang="en-US" sz="3600" u="sng" dirty="0">
                <a:solidFill>
                  <a:srgbClr val="FF0000"/>
                </a:solidFill>
                <a:latin typeface="Times New Roman" pitchFamily="18" charset="0"/>
                <a:cs typeface="Times New Roman" pitchFamily="18" charset="0"/>
              </a:rPr>
              <a:t>Apex)</a:t>
            </a:r>
            <a:r>
              <a:rPr lang="en-US" sz="3600" dirty="0">
                <a:latin typeface="Times New Roman" pitchFamily="18" charset="0"/>
                <a:cs typeface="Times New Roman" pitchFamily="18" charset="0"/>
              </a:rPr>
              <a:t> </a:t>
            </a:r>
          </a:p>
          <a:p>
            <a:pPr algn="just">
              <a:lnSpc>
                <a:spcPct val="100000"/>
              </a:lnSpc>
              <a:buNone/>
            </a:pPr>
            <a:r>
              <a:rPr lang="en-US" sz="3600" dirty="0">
                <a:latin typeface="Times New Roman" pitchFamily="18" charset="0"/>
                <a:cs typeface="Times New Roman" pitchFamily="18" charset="0"/>
              </a:rPr>
              <a:t>Height of uterine contraction ( strongest)</a:t>
            </a:r>
          </a:p>
          <a:p>
            <a:pPr algn="just">
              <a:lnSpc>
                <a:spcPct val="100000"/>
              </a:lnSpc>
              <a:buNone/>
            </a:pPr>
            <a:r>
              <a:rPr lang="en-US" sz="3600" u="sng" dirty="0">
                <a:latin typeface="Times New Roman" pitchFamily="18" charset="0"/>
                <a:cs typeface="Times New Roman" pitchFamily="18" charset="0"/>
              </a:rPr>
              <a:t>c. Decrement</a:t>
            </a:r>
            <a:r>
              <a:rPr lang="en-US" sz="3600" dirty="0">
                <a:latin typeface="Times New Roman" pitchFamily="18" charset="0"/>
                <a:cs typeface="Times New Roman" pitchFamily="18" charset="0"/>
              </a:rPr>
              <a:t> (</a:t>
            </a:r>
            <a:r>
              <a:rPr lang="en-US" sz="3600" u="sng" dirty="0" err="1">
                <a:solidFill>
                  <a:srgbClr val="FF0000"/>
                </a:solidFill>
                <a:latin typeface="Times New Roman" pitchFamily="18" charset="0"/>
                <a:cs typeface="Times New Roman" pitchFamily="18" charset="0"/>
              </a:rPr>
              <a:t>Decresendo</a:t>
            </a:r>
            <a:r>
              <a:rPr lang="en-US" sz="3600" u="sng" dirty="0">
                <a:solidFill>
                  <a:srgbClr val="FF0000"/>
                </a:solidFill>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algn="just">
              <a:lnSpc>
                <a:spcPct val="100000"/>
              </a:lnSpc>
              <a:buNone/>
            </a:pPr>
            <a:r>
              <a:rPr lang="en-US" sz="3600" dirty="0">
                <a:latin typeface="Times New Roman" pitchFamily="18" charset="0"/>
                <a:cs typeface="Times New Roman" pitchFamily="18" charset="0"/>
              </a:rPr>
              <a:t>Last phase during which intensity of contraction decreases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52C7-AAA1-41D2-4729-17308D7282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725A12-41A0-9680-1A9D-C9A9CDAAC65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AA90068-FE60-DBC7-1B6E-7D8656C5DB76}"/>
              </a:ext>
            </a:extLst>
          </p:cNvPr>
          <p:cNvPicPr>
            <a:picLocks noChangeAspect="1"/>
          </p:cNvPicPr>
          <p:nvPr/>
        </p:nvPicPr>
        <p:blipFill>
          <a:blip r:embed="rId2"/>
          <a:stretch>
            <a:fillRect/>
          </a:stretch>
        </p:blipFill>
        <p:spPr>
          <a:xfrm>
            <a:off x="0" y="104931"/>
            <a:ext cx="12052092" cy="6753069"/>
          </a:xfrm>
          <a:prstGeom prst="rect">
            <a:avLst/>
          </a:prstGeom>
        </p:spPr>
      </p:pic>
    </p:spTree>
    <p:extLst>
      <p:ext uri="{BB962C8B-B14F-4D97-AF65-F5344CB8AC3E}">
        <p14:creationId xmlns:p14="http://schemas.microsoft.com/office/powerpoint/2010/main" val="1082342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4800" b="1" dirty="0">
                <a:solidFill>
                  <a:srgbClr val="C00000"/>
                </a:solidFill>
                <a:latin typeface="Times New Roman" pitchFamily="18" charset="0"/>
                <a:cs typeface="Times New Roman" pitchFamily="18" charset="0"/>
              </a:rPr>
              <a:t>Phases of Uterine Contractions</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119921" y="1289154"/>
            <a:ext cx="11857220" cy="5568846"/>
          </a:xfrm>
        </p:spPr>
        <p:txBody>
          <a:bodyPr>
            <a:normAutofit fontScale="92500" lnSpcReduction="20000"/>
          </a:bodyPr>
          <a:lstStyle/>
          <a:p>
            <a:pPr algn="just">
              <a:lnSpc>
                <a:spcPct val="120000"/>
              </a:lnSpc>
              <a:buNone/>
            </a:pPr>
            <a:r>
              <a:rPr lang="en-US" sz="6000" dirty="0">
                <a:latin typeface="Times New Roman" pitchFamily="18" charset="0"/>
                <a:cs typeface="Times New Roman" pitchFamily="18" charset="0"/>
              </a:rPr>
              <a:t>-Between contractions uterus relaxes</a:t>
            </a:r>
          </a:p>
          <a:p>
            <a:pPr algn="just">
              <a:lnSpc>
                <a:spcPct val="120000"/>
              </a:lnSpc>
              <a:buNone/>
            </a:pPr>
            <a:r>
              <a:rPr lang="en-US" sz="6000" dirty="0">
                <a:latin typeface="Times New Roman" pitchFamily="18" charset="0"/>
                <a:cs typeface="Times New Roman" pitchFamily="18" charset="0"/>
              </a:rPr>
              <a:t>-Relaxation intervals decreases from 10 minutes early in labor to 3 minutes.</a:t>
            </a:r>
          </a:p>
          <a:p>
            <a:pPr algn="just">
              <a:lnSpc>
                <a:spcPct val="120000"/>
              </a:lnSpc>
              <a:buNone/>
            </a:pPr>
            <a:r>
              <a:rPr lang="en-US" sz="6000" dirty="0">
                <a:latin typeface="Times New Roman" pitchFamily="18" charset="0"/>
                <a:cs typeface="Times New Roman" pitchFamily="18" charset="0"/>
              </a:rPr>
              <a:t>-The duration of contractions also changes, increasing from 20-30 seconds to a range of 60-90 seconds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ctr">
              <a:lnSpc>
                <a:spcPct val="100000"/>
              </a:lnSpc>
            </a:pPr>
            <a:r>
              <a:rPr lang="en-US" sz="6600" b="1" dirty="0">
                <a:solidFill>
                  <a:srgbClr val="C00000"/>
                </a:solidFill>
                <a:latin typeface="Times New Roman" pitchFamily="18" charset="0"/>
                <a:cs typeface="Times New Roman" pitchFamily="18" charset="0"/>
              </a:rPr>
              <a:t>Uterine Changes</a:t>
            </a:r>
            <a:endParaRPr lang="en-US" sz="6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4931" y="1600200"/>
            <a:ext cx="11947161" cy="5257800"/>
          </a:xfrm>
        </p:spPr>
        <p:txBody>
          <a:bodyPr>
            <a:normAutofit fontScale="62500" lnSpcReduction="20000"/>
          </a:bodyPr>
          <a:lstStyle/>
          <a:p>
            <a:pPr algn="just">
              <a:lnSpc>
                <a:spcPct val="120000"/>
              </a:lnSpc>
              <a:buNone/>
            </a:pPr>
            <a:r>
              <a:rPr lang="en-US" sz="6000" dirty="0">
                <a:latin typeface="Times New Roman" pitchFamily="18" charset="0"/>
                <a:cs typeface="Times New Roman" pitchFamily="18" charset="0"/>
              </a:rPr>
              <a:t>As labor contractions progress and become regular and strong. The uterus is gradually differentiated into two distinct </a:t>
            </a:r>
            <a:r>
              <a:rPr lang="en-US" sz="6000" u="sng" dirty="0">
                <a:latin typeface="Times New Roman" pitchFamily="18" charset="0"/>
                <a:cs typeface="Times New Roman" pitchFamily="18" charset="0"/>
              </a:rPr>
              <a:t>portions</a:t>
            </a:r>
            <a:endParaRPr lang="en-US" sz="6000" dirty="0">
              <a:latin typeface="Times New Roman" pitchFamily="18" charset="0"/>
              <a:cs typeface="Times New Roman" pitchFamily="18" charset="0"/>
            </a:endParaRPr>
          </a:p>
          <a:p>
            <a:pPr algn="just">
              <a:lnSpc>
                <a:spcPct val="120000"/>
              </a:lnSpc>
              <a:buNone/>
            </a:pPr>
            <a:r>
              <a:rPr lang="en-US" sz="6000" dirty="0">
                <a:latin typeface="Times New Roman" pitchFamily="18" charset="0"/>
                <a:cs typeface="Times New Roman" pitchFamily="18" charset="0"/>
              </a:rPr>
              <a:t>a. </a:t>
            </a:r>
            <a:r>
              <a:rPr lang="en-US" sz="6000" b="1" dirty="0">
                <a:latin typeface="Times New Roman" pitchFamily="18" charset="0"/>
                <a:cs typeface="Times New Roman" pitchFamily="18" charset="0"/>
              </a:rPr>
              <a:t>Upper Uterine Segment:</a:t>
            </a:r>
            <a:r>
              <a:rPr lang="en-US" sz="6000" dirty="0">
                <a:latin typeface="Times New Roman" pitchFamily="18" charset="0"/>
                <a:cs typeface="Times New Roman" pitchFamily="18" charset="0"/>
              </a:rPr>
              <a:t> becomes thick and active to expel out fetus</a:t>
            </a:r>
          </a:p>
          <a:p>
            <a:pPr algn="just">
              <a:lnSpc>
                <a:spcPct val="120000"/>
              </a:lnSpc>
              <a:buNone/>
            </a:pPr>
            <a:r>
              <a:rPr lang="en-US" sz="6000" dirty="0">
                <a:latin typeface="Times New Roman" pitchFamily="18" charset="0"/>
                <a:cs typeface="Times New Roman" pitchFamily="18" charset="0"/>
              </a:rPr>
              <a:t>b. </a:t>
            </a:r>
            <a:r>
              <a:rPr lang="en-US" sz="6000" b="1" dirty="0">
                <a:latin typeface="Times New Roman" pitchFamily="18" charset="0"/>
                <a:cs typeface="Times New Roman" pitchFamily="18" charset="0"/>
              </a:rPr>
              <a:t>Lower Uterine Segment: </a:t>
            </a:r>
            <a:r>
              <a:rPr lang="en-US" sz="6000" dirty="0">
                <a:latin typeface="Times New Roman" pitchFamily="18" charset="0"/>
                <a:cs typeface="Times New Roman" pitchFamily="18" charset="0"/>
              </a:rPr>
              <a:t>becomes thin walled, supple(flexible) and passive so that fetus can be pushed out easily</a:t>
            </a:r>
          </a:p>
          <a:p>
            <a:pPr algn="just">
              <a:lnSpc>
                <a:spcPct val="120000"/>
              </a:lnSpc>
              <a:buNone/>
            </a:pPr>
            <a:endParaRPr lang="en-US" sz="60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7200" b="1" dirty="0">
                <a:solidFill>
                  <a:srgbClr val="C00000"/>
                </a:solidFill>
                <a:latin typeface="Times New Roman" pitchFamily="18" charset="0"/>
                <a:cs typeface="Times New Roman" pitchFamily="18" charset="0"/>
              </a:rPr>
              <a:t>Cervical changes </a:t>
            </a:r>
            <a:endParaRPr lang="en-US" sz="7200" dirty="0">
              <a:latin typeface="Times New Roman" pitchFamily="18" charset="0"/>
              <a:cs typeface="Times New Roman" pitchFamily="18" charset="0"/>
            </a:endParaRPr>
          </a:p>
        </p:txBody>
      </p:sp>
      <p:sp>
        <p:nvSpPr>
          <p:cNvPr id="3" name="Content Placeholder 2"/>
          <p:cNvSpPr>
            <a:spLocks noGrp="1"/>
          </p:cNvSpPr>
          <p:nvPr>
            <p:ph idx="1"/>
          </p:nvPr>
        </p:nvSpPr>
        <p:spPr>
          <a:xfrm>
            <a:off x="0" y="1543987"/>
            <a:ext cx="12192000" cy="5314013"/>
          </a:xfrm>
        </p:spPr>
        <p:txBody>
          <a:bodyPr>
            <a:normAutofit fontScale="85000" lnSpcReduction="10000"/>
          </a:bodyPr>
          <a:lstStyle/>
          <a:p>
            <a:pPr algn="just">
              <a:lnSpc>
                <a:spcPct val="120000"/>
              </a:lnSpc>
              <a:buNone/>
            </a:pPr>
            <a:r>
              <a:rPr lang="en-US" sz="5200" b="1" dirty="0">
                <a:latin typeface="Times New Roman" pitchFamily="18" charset="0"/>
                <a:cs typeface="Times New Roman" pitchFamily="18" charset="0"/>
              </a:rPr>
              <a:t>Dilation</a:t>
            </a:r>
            <a:r>
              <a:rPr lang="en-US" sz="4000" b="1" dirty="0">
                <a:latin typeface="Times New Roman" pitchFamily="18" charset="0"/>
                <a:cs typeface="Times New Roman" pitchFamily="18" charset="0"/>
              </a:rPr>
              <a:t> </a:t>
            </a:r>
            <a:endParaRPr lang="en-US" sz="4000" dirty="0">
              <a:latin typeface="Times New Roman" pitchFamily="18" charset="0"/>
              <a:cs typeface="Times New Roman" pitchFamily="18" charset="0"/>
            </a:endParaRPr>
          </a:p>
          <a:p>
            <a:pPr>
              <a:lnSpc>
                <a:spcPct val="120000"/>
              </a:lnSpc>
              <a:buFont typeface="Wingdings" pitchFamily="2" charset="2"/>
              <a:buChar char="§"/>
            </a:pPr>
            <a:r>
              <a:rPr lang="en-US" sz="4000" dirty="0">
                <a:latin typeface="Times New Roman" pitchFamily="18" charset="0"/>
                <a:cs typeface="Times New Roman" pitchFamily="18" charset="0"/>
              </a:rPr>
              <a:t>Enlargement of the external cervical </a:t>
            </a:r>
            <a:r>
              <a:rPr lang="en-US" sz="4000" dirty="0" err="1">
                <a:latin typeface="Times New Roman" pitchFamily="18" charset="0"/>
                <a:cs typeface="Times New Roman" pitchFamily="18" charset="0"/>
              </a:rPr>
              <a:t>os</a:t>
            </a:r>
            <a:r>
              <a:rPr lang="en-US" sz="4000" dirty="0">
                <a:latin typeface="Times New Roman" pitchFamily="18" charset="0"/>
                <a:cs typeface="Times New Roman" pitchFamily="18" charset="0"/>
              </a:rPr>
              <a:t>   from an opening a few millimeters wide to one large enough to permit passage of fetus.(up to 10 cm ) primarily as a result of uterine contractions and secondarily as a result of pressure of the presenting part.</a:t>
            </a:r>
          </a:p>
          <a:p>
            <a:pPr algn="just">
              <a:lnSpc>
                <a:spcPct val="120000"/>
              </a:lnSpc>
              <a:buFont typeface="Wingdings" pitchFamily="2" charset="2"/>
              <a:buChar char="§"/>
            </a:pPr>
            <a:r>
              <a:rPr lang="en-US" sz="4000" dirty="0">
                <a:latin typeface="Times New Roman" pitchFamily="18" charset="0"/>
                <a:cs typeface="Times New Roman" pitchFamily="18" charset="0"/>
              </a:rPr>
              <a:t>As dilation begins, there is an increase in the amount of vaginal secretions (show), because it is dislodge.</a:t>
            </a:r>
          </a:p>
          <a:p>
            <a:pPr algn="just">
              <a:lnSpc>
                <a:spcPct val="120000"/>
              </a:lnSpc>
              <a:buFont typeface="Wingdings" pitchFamily="2" charset="2"/>
              <a:buChar char="§"/>
            </a:pPr>
            <a:r>
              <a:rPr lang="en-US" sz="4000" dirty="0">
                <a:latin typeface="Times New Roman" pitchFamily="18" charset="0"/>
                <a:cs typeface="Times New Roman" pitchFamily="18" charset="0"/>
              </a:rPr>
              <a:t>Minute capillaries in the cervix ruptures </a:t>
            </a:r>
            <a:endParaRPr lang="en-US"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1B2EB-7B1B-DF34-4ADC-E1860FDE2B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7A2B4B-1AC4-922F-6DF0-7131DF3523D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95F2B02-376D-AE1F-3F63-C8F3735CC1BE}"/>
              </a:ext>
            </a:extLst>
          </p:cNvPr>
          <p:cNvPicPr>
            <a:picLocks noChangeAspect="1"/>
          </p:cNvPicPr>
          <p:nvPr/>
        </p:nvPicPr>
        <p:blipFill>
          <a:blip r:embed="rId2"/>
          <a:stretch>
            <a:fillRect/>
          </a:stretch>
        </p:blipFill>
        <p:spPr>
          <a:xfrm>
            <a:off x="284813" y="127730"/>
            <a:ext cx="11797259" cy="6602540"/>
          </a:xfrm>
          <a:prstGeom prst="rect">
            <a:avLst/>
          </a:prstGeom>
        </p:spPr>
      </p:pic>
    </p:spTree>
    <p:extLst>
      <p:ext uri="{BB962C8B-B14F-4D97-AF65-F5344CB8AC3E}">
        <p14:creationId xmlns:p14="http://schemas.microsoft.com/office/powerpoint/2010/main" val="2176416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7200" b="1" dirty="0">
                <a:solidFill>
                  <a:srgbClr val="C00000"/>
                </a:solidFill>
                <a:latin typeface="Times New Roman" pitchFamily="18" charset="0"/>
                <a:cs typeface="Times New Roman" pitchFamily="18" charset="0"/>
              </a:rPr>
              <a:t>Cervical changes </a:t>
            </a:r>
          </a:p>
        </p:txBody>
      </p:sp>
      <p:sp>
        <p:nvSpPr>
          <p:cNvPr id="3" name="Content Placeholder 2"/>
          <p:cNvSpPr>
            <a:spLocks noGrp="1"/>
          </p:cNvSpPr>
          <p:nvPr>
            <p:ph idx="1"/>
          </p:nvPr>
        </p:nvSpPr>
        <p:spPr>
          <a:xfrm>
            <a:off x="0" y="1600200"/>
            <a:ext cx="12067083" cy="5257800"/>
          </a:xfrm>
        </p:spPr>
        <p:txBody>
          <a:bodyPr>
            <a:normAutofit fontScale="70000" lnSpcReduction="20000"/>
          </a:bodyPr>
          <a:lstStyle/>
          <a:p>
            <a:pPr algn="just">
              <a:lnSpc>
                <a:spcPct val="110000"/>
              </a:lnSpc>
              <a:buNone/>
            </a:pPr>
            <a:r>
              <a:rPr lang="en-US" sz="6900" b="1" dirty="0">
                <a:latin typeface="Times New Roman" pitchFamily="18" charset="0"/>
                <a:cs typeface="Times New Roman" pitchFamily="18" charset="0"/>
              </a:rPr>
              <a:t>Effacement</a:t>
            </a:r>
            <a:r>
              <a:rPr lang="en-US" sz="6000" dirty="0">
                <a:latin typeface="Times New Roman" pitchFamily="18" charset="0"/>
                <a:cs typeface="Times New Roman" pitchFamily="18" charset="0"/>
              </a:rPr>
              <a:t> </a:t>
            </a:r>
          </a:p>
          <a:p>
            <a:pPr algn="just">
              <a:lnSpc>
                <a:spcPct val="110000"/>
              </a:lnSpc>
            </a:pPr>
            <a:r>
              <a:rPr lang="en-US" sz="6000" dirty="0">
                <a:latin typeface="Times New Roman" pitchFamily="18" charset="0"/>
                <a:cs typeface="Times New Roman" pitchFamily="18" charset="0"/>
              </a:rPr>
              <a:t>Shortening and thinning of the cervical canal as distinct from the uterus. </a:t>
            </a:r>
          </a:p>
          <a:p>
            <a:pPr algn="just">
              <a:lnSpc>
                <a:spcPct val="110000"/>
              </a:lnSpc>
            </a:pPr>
            <a:r>
              <a:rPr lang="en-US" sz="6000" dirty="0">
                <a:latin typeface="Times New Roman" pitchFamily="18" charset="0"/>
                <a:cs typeface="Times New Roman" pitchFamily="18" charset="0"/>
              </a:rPr>
              <a:t>It is expressed in percentage. </a:t>
            </a:r>
          </a:p>
          <a:p>
            <a:pPr algn="just">
              <a:lnSpc>
                <a:spcPct val="100000"/>
              </a:lnSpc>
              <a:buNone/>
            </a:pPr>
            <a:r>
              <a:rPr lang="en-US" sz="6000" dirty="0">
                <a:latin typeface="Times New Roman" pitchFamily="18" charset="0"/>
                <a:cs typeface="Times New Roman" pitchFamily="18" charset="0"/>
              </a:rPr>
              <a:t>-In primiparas, effacement is accomplished before dilation begins</a:t>
            </a:r>
          </a:p>
          <a:p>
            <a:pPr algn="just">
              <a:lnSpc>
                <a:spcPct val="100000"/>
              </a:lnSpc>
              <a:buNone/>
            </a:pPr>
            <a:r>
              <a:rPr lang="en-US" sz="6000" dirty="0">
                <a:latin typeface="Times New Roman" pitchFamily="18" charset="0"/>
                <a:cs typeface="Times New Roman" pitchFamily="18" charset="0"/>
              </a:rPr>
              <a:t>-In multiparas, dilation may proceed before effacement is complete</a:t>
            </a:r>
          </a:p>
          <a:p>
            <a:pPr algn="just">
              <a:lnSpc>
                <a:spcPct val="110000"/>
              </a:lnSpc>
            </a:pPr>
            <a:endParaRPr lang="en-US" sz="6000" dirty="0">
              <a:latin typeface="Times New Roman" pitchFamily="18" charset="0"/>
              <a:cs typeface="Times New Roman" pitchFamily="18" charset="0"/>
            </a:endParaRPr>
          </a:p>
          <a:p>
            <a:pPr algn="just">
              <a:lnSpc>
                <a:spcPct val="110000"/>
              </a:lnSpc>
            </a:pPr>
            <a:endParaRPr lang="en-US"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5400" b="1" dirty="0">
                <a:solidFill>
                  <a:srgbClr val="C00000"/>
                </a:solidFill>
                <a:latin typeface="Times New Roman" pitchFamily="18" charset="0"/>
                <a:cs typeface="Times New Roman" pitchFamily="18" charset="0"/>
              </a:rPr>
              <a:t>COMPONENTS OF LABOR:</a:t>
            </a: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95400"/>
            <a:ext cx="12037102" cy="5562600"/>
          </a:xfrm>
        </p:spPr>
        <p:txBody>
          <a:bodyPr>
            <a:normAutofit fontScale="32500" lnSpcReduction="20000"/>
          </a:bodyPr>
          <a:lstStyle/>
          <a:p>
            <a:pPr algn="just">
              <a:lnSpc>
                <a:spcPct val="120000"/>
              </a:lnSpc>
              <a:buNone/>
            </a:pPr>
            <a:r>
              <a:rPr lang="en-US" sz="11100" b="1" dirty="0">
                <a:latin typeface="Times New Roman" pitchFamily="18" charset="0"/>
                <a:cs typeface="Times New Roman" pitchFamily="18" charset="0"/>
              </a:rPr>
              <a:t>d. The PSYCHE </a:t>
            </a:r>
            <a:r>
              <a:rPr lang="en-US" sz="11100" dirty="0">
                <a:latin typeface="Times New Roman" pitchFamily="18" charset="0"/>
                <a:cs typeface="Times New Roman" pitchFamily="18" charset="0"/>
              </a:rPr>
              <a:t>: woman’s attitude.</a:t>
            </a:r>
          </a:p>
          <a:p>
            <a:pPr algn="just">
              <a:lnSpc>
                <a:spcPct val="120000"/>
              </a:lnSpc>
              <a:buNone/>
            </a:pPr>
            <a:r>
              <a:rPr lang="en-US" sz="11100" dirty="0">
                <a:latin typeface="Times New Roman" pitchFamily="18" charset="0"/>
                <a:cs typeface="Times New Roman" pitchFamily="18" charset="0"/>
              </a:rPr>
              <a:t> -Psychological state or feelings that women bring into labor with them.</a:t>
            </a:r>
          </a:p>
          <a:p>
            <a:pPr algn="just">
              <a:lnSpc>
                <a:spcPct val="120000"/>
              </a:lnSpc>
              <a:buNone/>
            </a:pPr>
            <a:r>
              <a:rPr lang="en-US" sz="11100" dirty="0">
                <a:latin typeface="Times New Roman" pitchFamily="18" charset="0"/>
                <a:cs typeface="Times New Roman" pitchFamily="18" charset="0"/>
              </a:rPr>
              <a:t>-A feeling of apprehension or fear.</a:t>
            </a:r>
          </a:p>
          <a:p>
            <a:pPr algn="just">
              <a:lnSpc>
                <a:spcPct val="120000"/>
              </a:lnSpc>
              <a:buNone/>
            </a:pPr>
            <a:r>
              <a:rPr lang="en-US" sz="11100" dirty="0">
                <a:latin typeface="Times New Roman" pitchFamily="18" charset="0"/>
                <a:cs typeface="Times New Roman" pitchFamily="18" charset="0"/>
              </a:rPr>
              <a:t>-A sense of excitement or surprise </a:t>
            </a:r>
          </a:p>
          <a:p>
            <a:pPr algn="just">
              <a:lnSpc>
                <a:spcPct val="120000"/>
              </a:lnSpc>
              <a:buNone/>
            </a:pPr>
            <a:r>
              <a:rPr lang="en-US" sz="11100" dirty="0">
                <a:latin typeface="Times New Roman" pitchFamily="18" charset="0"/>
                <a:cs typeface="Times New Roman" pitchFamily="18" charset="0"/>
              </a:rPr>
              <a:t>-Women who manage best in labor typically are those who have a strong sense of self esteem and a meaningful support person.</a:t>
            </a:r>
          </a:p>
          <a:p>
            <a:pPr algn="just">
              <a:lnSpc>
                <a:spcPct val="120000"/>
              </a:lnSpc>
              <a:buNone/>
            </a:pPr>
            <a:endParaRPr lang="en-US" sz="4400" dirty="0">
              <a:latin typeface="Times New Roman" pitchFamily="18" charset="0"/>
              <a:cs typeface="Times New Roman" pitchFamily="18" charset="0"/>
            </a:endParaRPr>
          </a:p>
          <a:p>
            <a:pPr algn="just">
              <a:lnSpc>
                <a:spcPct val="120000"/>
              </a:lnSpc>
              <a:buNone/>
            </a:pPr>
            <a:r>
              <a:rPr lang="en-US" sz="4400" b="1" dirty="0">
                <a:latin typeface="Times New Roman" pitchFamily="18" charset="0"/>
                <a:cs typeface="Times New Roman" pitchFamily="18" charset="0"/>
              </a:rPr>
              <a:t> </a:t>
            </a:r>
            <a:endParaRPr lang="en-US" sz="4400" dirty="0">
              <a:latin typeface="Times New Roman" pitchFamily="18" charset="0"/>
              <a:cs typeface="Times New Roman" pitchFamily="18" charset="0"/>
            </a:endParaRPr>
          </a:p>
          <a:p>
            <a:pPr algn="just">
              <a:lnSpc>
                <a:spcPct val="120000"/>
              </a:lnSpc>
              <a:buNone/>
            </a:pPr>
            <a:endParaRPr lang="en-US" sz="4300" dirty="0">
              <a:latin typeface="Times New Roman" pitchFamily="18" charset="0"/>
              <a:cs typeface="Times New Roman" pitchFamily="18" charset="0"/>
            </a:endParaRPr>
          </a:p>
          <a:p>
            <a:pPr algn="just">
              <a:lnSpc>
                <a:spcPct val="12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28429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7200" b="1" dirty="0">
                <a:solidFill>
                  <a:srgbClr val="C00000"/>
                </a:solidFill>
                <a:latin typeface="Times New Roman" pitchFamily="18" charset="0"/>
                <a:cs typeface="Times New Roman" pitchFamily="18" charset="0"/>
              </a:rPr>
              <a:t>STAGES OF LABOR</a:t>
            </a:r>
            <a:endParaRPr lang="en-US" sz="7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64892" y="1219200"/>
            <a:ext cx="10503108" cy="5638800"/>
          </a:xfrm>
        </p:spPr>
        <p:txBody>
          <a:bodyPr>
            <a:noAutofit/>
          </a:bodyPr>
          <a:lstStyle/>
          <a:p>
            <a:pPr algn="just">
              <a:lnSpc>
                <a:spcPct val="100000"/>
              </a:lnSpc>
              <a:buNone/>
            </a:pPr>
            <a:r>
              <a:rPr lang="en-US" sz="4000" b="1" dirty="0">
                <a:latin typeface="Times New Roman" pitchFamily="18" charset="0"/>
                <a:cs typeface="Times New Roman" pitchFamily="18" charset="0"/>
              </a:rPr>
              <a:t>FIRST STAGE</a:t>
            </a:r>
            <a:r>
              <a:rPr lang="en-US" sz="4000" dirty="0">
                <a:latin typeface="Times New Roman" pitchFamily="18" charset="0"/>
                <a:cs typeface="Times New Roman" pitchFamily="18" charset="0"/>
              </a:rPr>
              <a:t> </a:t>
            </a:r>
          </a:p>
          <a:p>
            <a:pPr algn="just">
              <a:lnSpc>
                <a:spcPct val="100000"/>
              </a:lnSpc>
            </a:pPr>
            <a:r>
              <a:rPr lang="en-US" sz="4000" dirty="0">
                <a:latin typeface="Times New Roman" pitchFamily="18" charset="0"/>
                <a:cs typeface="Times New Roman" pitchFamily="18" charset="0"/>
              </a:rPr>
              <a:t>Starts at onset of regular uterine contractions and ends at full dilatation and effacement. </a:t>
            </a:r>
          </a:p>
          <a:p>
            <a:pPr algn="just">
              <a:lnSpc>
                <a:spcPct val="100000"/>
              </a:lnSpc>
            </a:pPr>
            <a:r>
              <a:rPr lang="en-US" sz="4000" dirty="0">
                <a:latin typeface="Times New Roman" pitchFamily="18" charset="0"/>
                <a:cs typeface="Times New Roman" pitchFamily="18" charset="0"/>
              </a:rPr>
              <a:t>Divided into three phases: </a:t>
            </a:r>
          </a:p>
          <a:p>
            <a:pPr algn="just">
              <a:lnSpc>
                <a:spcPct val="100000"/>
              </a:lnSpc>
              <a:buNone/>
            </a:pPr>
            <a:r>
              <a:rPr lang="en-US" sz="4000" dirty="0">
                <a:latin typeface="Times New Roman" pitchFamily="18" charset="0"/>
                <a:cs typeface="Times New Roman" pitchFamily="18" charset="0"/>
              </a:rPr>
              <a:t>a-Latent, </a:t>
            </a:r>
          </a:p>
          <a:p>
            <a:pPr algn="just">
              <a:lnSpc>
                <a:spcPct val="100000"/>
              </a:lnSpc>
              <a:buNone/>
            </a:pPr>
            <a:r>
              <a:rPr lang="en-US" sz="4000" dirty="0">
                <a:latin typeface="Times New Roman" pitchFamily="18" charset="0"/>
                <a:cs typeface="Times New Roman" pitchFamily="18" charset="0"/>
              </a:rPr>
              <a:t>b-Active, </a:t>
            </a:r>
          </a:p>
          <a:p>
            <a:pPr algn="just">
              <a:lnSpc>
                <a:spcPct val="100000"/>
              </a:lnSpc>
              <a:buNone/>
            </a:pPr>
            <a:r>
              <a:rPr lang="en-US" sz="4000" dirty="0">
                <a:latin typeface="Times New Roman" pitchFamily="18" charset="0"/>
                <a:cs typeface="Times New Roman" pitchFamily="18" charset="0"/>
              </a:rPr>
              <a:t>c-Transition</a:t>
            </a:r>
          </a:p>
          <a:p>
            <a:pPr algn="just">
              <a:lnSpc>
                <a:spcPct val="100000"/>
              </a:lnSpc>
            </a:pPr>
            <a:endParaRPr lang="en-US" sz="36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br>
              <a:rPr lang="en-US" sz="66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Theories of Labor Onset: </a:t>
            </a:r>
            <a:br>
              <a:rPr lang="en-US" sz="6600" dirty="0">
                <a:solidFill>
                  <a:srgbClr val="C00000"/>
                </a:solidFill>
                <a:latin typeface="Times New Roman" pitchFamily="18" charset="0"/>
                <a:cs typeface="Times New Roman" pitchFamily="18" charset="0"/>
              </a:rPr>
            </a:br>
            <a:endParaRPr lang="en-US" sz="6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1917180" cy="5130384"/>
          </a:xfrm>
        </p:spPr>
        <p:txBody>
          <a:bodyPr>
            <a:normAutofit fontScale="62500" lnSpcReduction="20000"/>
          </a:bodyPr>
          <a:lstStyle/>
          <a:p>
            <a:pPr algn="just">
              <a:lnSpc>
                <a:spcPct val="100000"/>
              </a:lnSpc>
              <a:buNone/>
            </a:pPr>
            <a:r>
              <a:rPr lang="en-US" sz="5800" b="1" dirty="0">
                <a:latin typeface="Times New Roman" pitchFamily="18" charset="0"/>
                <a:cs typeface="Times New Roman" pitchFamily="18" charset="0"/>
              </a:rPr>
              <a:t>1-Uterine Stretch Theory:  </a:t>
            </a:r>
            <a:r>
              <a:rPr lang="en-US" sz="5800" dirty="0">
                <a:latin typeface="Times New Roman" pitchFamily="18" charset="0"/>
                <a:cs typeface="Times New Roman" pitchFamily="18" charset="0"/>
              </a:rPr>
              <a:t>Any hollow body organ when stretched to capacity will necessarily contract and empty</a:t>
            </a:r>
          </a:p>
          <a:p>
            <a:pPr algn="just">
              <a:lnSpc>
                <a:spcPct val="110000"/>
              </a:lnSpc>
              <a:buNone/>
            </a:pPr>
            <a:r>
              <a:rPr lang="en-US" sz="5800" b="1" dirty="0">
                <a:latin typeface="Times New Roman" pitchFamily="18" charset="0"/>
                <a:cs typeface="Times New Roman" pitchFamily="18" charset="0"/>
              </a:rPr>
              <a:t>2-Oxytocin Theory </a:t>
            </a:r>
          </a:p>
          <a:p>
            <a:pPr algn="just">
              <a:lnSpc>
                <a:spcPct val="110000"/>
              </a:lnSpc>
              <a:buFont typeface="Wingdings" pitchFamily="2" charset="2"/>
              <a:buChar char="§"/>
            </a:pPr>
            <a:r>
              <a:rPr lang="en-US" sz="5800" dirty="0">
                <a:latin typeface="Times New Roman" pitchFamily="18" charset="0"/>
                <a:cs typeface="Times New Roman" pitchFamily="18" charset="0"/>
              </a:rPr>
              <a:t>Posterior Pituitary Gland produce </a:t>
            </a:r>
            <a:r>
              <a:rPr lang="en-US" sz="5800" dirty="0">
                <a:solidFill>
                  <a:srgbClr val="FF0000"/>
                </a:solidFill>
                <a:latin typeface="Times New Roman" pitchFamily="18" charset="0"/>
                <a:cs typeface="Times New Roman" pitchFamily="18" charset="0"/>
              </a:rPr>
              <a:t>Oxytocin</a:t>
            </a:r>
            <a:r>
              <a:rPr lang="en-US" sz="5800" dirty="0">
                <a:latin typeface="Times New Roman" pitchFamily="18" charset="0"/>
                <a:cs typeface="Times New Roman" pitchFamily="18" charset="0"/>
              </a:rPr>
              <a:t>  during labor. It causes the contraction of smooth muscles of body</a:t>
            </a:r>
          </a:p>
          <a:p>
            <a:pPr marL="0" indent="0" algn="just">
              <a:lnSpc>
                <a:spcPct val="110000"/>
              </a:lnSpc>
              <a:buNone/>
            </a:pPr>
            <a:r>
              <a:rPr lang="en-US" sz="5800" b="1" dirty="0">
                <a:latin typeface="Times New Roman" pitchFamily="18" charset="0"/>
                <a:cs typeface="Times New Roman" pitchFamily="18" charset="0"/>
              </a:rPr>
              <a:t>3-Progesterone Deprivation (Withdrawal)Theory</a:t>
            </a:r>
          </a:p>
          <a:p>
            <a:pPr algn="just">
              <a:lnSpc>
                <a:spcPct val="110000"/>
              </a:lnSpc>
              <a:buFont typeface="Wingdings" pitchFamily="2" charset="2"/>
              <a:buChar char="§"/>
            </a:pPr>
            <a:r>
              <a:rPr lang="en-US" sz="5800" dirty="0">
                <a:latin typeface="Times New Roman" pitchFamily="18" charset="0"/>
                <a:cs typeface="Times New Roman" pitchFamily="18" charset="0"/>
              </a:rPr>
              <a:t>It designed to promote pregnancy and to inhibit uterine motility.</a:t>
            </a:r>
          </a:p>
          <a:p>
            <a:pPr algn="just">
              <a:lnSpc>
                <a:spcPct val="110000"/>
              </a:lnSpc>
              <a:buFont typeface="Wingdings" pitchFamily="2" charset="2"/>
              <a:buChar char="§"/>
            </a:pPr>
            <a:endParaRPr lang="en-US" sz="6000" dirty="0">
              <a:latin typeface="Times New Roman" pitchFamily="18" charset="0"/>
              <a:cs typeface="Times New Roman" pitchFamily="18" charset="0"/>
            </a:endParaRPr>
          </a:p>
          <a:p>
            <a:pPr algn="just">
              <a:lnSpc>
                <a:spcPct val="100000"/>
              </a:lnSpc>
              <a:buNone/>
            </a:pPr>
            <a:endParaRPr lang="en-US" sz="6000"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7200" b="1" dirty="0">
                <a:solidFill>
                  <a:srgbClr val="C00000"/>
                </a:solidFill>
                <a:latin typeface="Times New Roman" pitchFamily="18" charset="0"/>
                <a:cs typeface="Times New Roman" pitchFamily="18" charset="0"/>
              </a:rPr>
              <a:t>FIRST STAGE</a:t>
            </a:r>
            <a:r>
              <a:rPr lang="en-US" sz="7200" dirty="0">
                <a:solidFill>
                  <a:srgbClr val="C00000"/>
                </a:solidFill>
                <a:latin typeface="Times New Roman" pitchFamily="18" charset="0"/>
                <a:cs typeface="Times New Roman" pitchFamily="18" charset="0"/>
              </a:rPr>
              <a:t> </a:t>
            </a:r>
          </a:p>
        </p:txBody>
      </p:sp>
      <p:sp>
        <p:nvSpPr>
          <p:cNvPr id="3" name="Content Placeholder 2"/>
          <p:cNvSpPr>
            <a:spLocks noGrp="1"/>
          </p:cNvSpPr>
          <p:nvPr>
            <p:ph idx="1"/>
          </p:nvPr>
        </p:nvSpPr>
        <p:spPr>
          <a:xfrm>
            <a:off x="0" y="1600201"/>
            <a:ext cx="12192000" cy="5257799"/>
          </a:xfrm>
        </p:spPr>
        <p:txBody>
          <a:bodyPr>
            <a:normAutofit/>
          </a:bodyPr>
          <a:lstStyle/>
          <a:p>
            <a:pPr algn="just">
              <a:lnSpc>
                <a:spcPct val="100000"/>
              </a:lnSpc>
              <a:buNone/>
            </a:pPr>
            <a:r>
              <a:rPr lang="en-US" sz="4400" dirty="0">
                <a:latin typeface="Times New Roman" pitchFamily="18" charset="0"/>
                <a:cs typeface="Times New Roman" pitchFamily="18" charset="0"/>
              </a:rPr>
              <a:t>a-</a:t>
            </a:r>
            <a:r>
              <a:rPr lang="en-US" sz="4400" u="sng" dirty="0">
                <a:latin typeface="Times New Roman" pitchFamily="18" charset="0"/>
                <a:cs typeface="Times New Roman" pitchFamily="18" charset="0"/>
              </a:rPr>
              <a:t>Latent Phase</a:t>
            </a:r>
            <a:r>
              <a:rPr lang="en-US" sz="4400" dirty="0">
                <a:latin typeface="Times New Roman" pitchFamily="18" charset="0"/>
                <a:cs typeface="Times New Roman" pitchFamily="18" charset="0"/>
              </a:rPr>
              <a:t>: </a:t>
            </a:r>
          </a:p>
          <a:p>
            <a:pPr algn="just">
              <a:lnSpc>
                <a:spcPct val="100000"/>
              </a:lnSpc>
            </a:pPr>
            <a:r>
              <a:rPr lang="en-US" sz="4400" dirty="0">
                <a:latin typeface="Times New Roman" pitchFamily="18" charset="0"/>
                <a:cs typeface="Times New Roman" pitchFamily="18" charset="0"/>
              </a:rPr>
              <a:t>Begins at onset of regularly perceived uterine contractions and ends when rapid cervical dilation begins.</a:t>
            </a:r>
          </a:p>
          <a:p>
            <a:pPr algn="just">
              <a:lnSpc>
                <a:spcPct val="100000"/>
              </a:lnSpc>
            </a:pPr>
            <a:r>
              <a:rPr lang="en-US" sz="4400" dirty="0">
                <a:latin typeface="Times New Roman" pitchFamily="18" charset="0"/>
                <a:cs typeface="Times New Roman" pitchFamily="18" charset="0"/>
              </a:rPr>
              <a:t>Mother is excited with some degree of apprehension but still with ability to communicate</a:t>
            </a:r>
          </a:p>
          <a:p>
            <a:pPr algn="just">
              <a:lnSpc>
                <a:spcPct val="100000"/>
              </a:lnSpc>
              <a:buNone/>
            </a:pPr>
            <a:endParaRPr lang="en-US" sz="40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FIRST STAGE</a:t>
            </a:r>
            <a:r>
              <a:rPr lang="en-US" sz="5400" dirty="0">
                <a:solidFill>
                  <a:srgbClr val="C00000"/>
                </a:solidFill>
                <a:latin typeface="Times New Roman" pitchFamily="18" charset="0"/>
                <a:cs typeface="Times New Roman" pitchFamily="18" charset="0"/>
              </a:rPr>
              <a:t> a-Latent Phase </a:t>
            </a:r>
            <a:br>
              <a:rPr lang="en-US" sz="5400" dirty="0">
                <a:solidFill>
                  <a:srgbClr val="C00000"/>
                </a:solidFill>
                <a:latin typeface="Times New Roman" pitchFamily="18" charset="0"/>
                <a:cs typeface="Times New Roman" pitchFamily="18" charset="0"/>
              </a:rPr>
            </a:br>
            <a:endParaRPr lang="en-US" sz="5400" dirty="0">
              <a:solidFill>
                <a:srgbClr val="C00000"/>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59513583"/>
              </p:ext>
            </p:extLst>
          </p:nvPr>
        </p:nvGraphicFramePr>
        <p:xfrm>
          <a:off x="-1" y="1600201"/>
          <a:ext cx="11992131" cy="5115392"/>
        </p:xfrm>
        <a:graphic>
          <a:graphicData uri="http://schemas.openxmlformats.org/drawingml/2006/table">
            <a:tbl>
              <a:tblPr/>
              <a:tblGrid>
                <a:gridCol w="2654506">
                  <a:extLst>
                    <a:ext uri="{9D8B030D-6E8A-4147-A177-3AD203B41FA5}">
                      <a16:colId xmlns:a16="http://schemas.microsoft.com/office/drawing/2014/main" val="20000"/>
                    </a:ext>
                  </a:extLst>
                </a:gridCol>
                <a:gridCol w="3431953">
                  <a:extLst>
                    <a:ext uri="{9D8B030D-6E8A-4147-A177-3AD203B41FA5}">
                      <a16:colId xmlns:a16="http://schemas.microsoft.com/office/drawing/2014/main" val="20001"/>
                    </a:ext>
                  </a:extLst>
                </a:gridCol>
                <a:gridCol w="2033841">
                  <a:extLst>
                    <a:ext uri="{9D8B030D-6E8A-4147-A177-3AD203B41FA5}">
                      <a16:colId xmlns:a16="http://schemas.microsoft.com/office/drawing/2014/main" val="20002"/>
                    </a:ext>
                  </a:extLst>
                </a:gridCol>
                <a:gridCol w="3871831">
                  <a:extLst>
                    <a:ext uri="{9D8B030D-6E8A-4147-A177-3AD203B41FA5}">
                      <a16:colId xmlns:a16="http://schemas.microsoft.com/office/drawing/2014/main" val="20003"/>
                    </a:ext>
                  </a:extLst>
                </a:gridCol>
              </a:tblGrid>
              <a:tr h="1855978">
                <a:tc>
                  <a:txBody>
                    <a:bodyPr/>
                    <a:lstStyle/>
                    <a:p>
                      <a:pPr marL="0" marR="0" algn="ctr">
                        <a:lnSpc>
                          <a:spcPct val="115000"/>
                        </a:lnSpc>
                        <a:spcBef>
                          <a:spcPts val="0"/>
                        </a:spcBef>
                        <a:spcAft>
                          <a:spcPts val="1000"/>
                        </a:spcAft>
                      </a:pPr>
                      <a:r>
                        <a:rPr lang="en-US" sz="2800" b="1" dirty="0">
                          <a:solidFill>
                            <a:schemeClr val="tx1"/>
                          </a:solidFill>
                          <a:latin typeface="Times New Roman"/>
                          <a:ea typeface="Times New Roman"/>
                          <a:cs typeface="Arial"/>
                        </a:rPr>
                        <a:t>Contractions</a:t>
                      </a:r>
                      <a:endParaRPr lang="en-US" sz="2800" b="1" dirty="0">
                        <a:solidFill>
                          <a:schemeClr val="tx1"/>
                        </a:solidFill>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15000"/>
                        </a:lnSpc>
                        <a:spcBef>
                          <a:spcPts val="0"/>
                        </a:spcBef>
                        <a:spcAft>
                          <a:spcPts val="1000"/>
                        </a:spcAft>
                      </a:pPr>
                      <a:r>
                        <a:rPr lang="en-US" sz="2800" b="1" dirty="0">
                          <a:solidFill>
                            <a:schemeClr val="tx1"/>
                          </a:solidFill>
                          <a:latin typeface="Times New Roman"/>
                          <a:ea typeface="Times New Roman"/>
                          <a:cs typeface="Arial"/>
                        </a:rPr>
                        <a:t>Duration of Contractions</a:t>
                      </a:r>
                      <a:endParaRPr lang="en-US" sz="2800" b="1" dirty="0">
                        <a:solidFill>
                          <a:schemeClr val="tx1"/>
                        </a:solidFill>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15000"/>
                        </a:lnSpc>
                        <a:spcBef>
                          <a:spcPts val="0"/>
                        </a:spcBef>
                        <a:spcAft>
                          <a:spcPts val="1000"/>
                        </a:spcAft>
                      </a:pPr>
                      <a:r>
                        <a:rPr lang="en-US" sz="2800" b="1" dirty="0">
                          <a:solidFill>
                            <a:schemeClr val="tx1"/>
                          </a:solidFill>
                          <a:latin typeface="Times New Roman"/>
                          <a:ea typeface="Times New Roman"/>
                          <a:cs typeface="Arial"/>
                        </a:rPr>
                        <a:t>Cervical Dilation</a:t>
                      </a:r>
                      <a:endParaRPr lang="en-US" sz="2800" b="1" dirty="0">
                        <a:solidFill>
                          <a:schemeClr val="tx1"/>
                        </a:solidFill>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15000"/>
                        </a:lnSpc>
                        <a:spcBef>
                          <a:spcPts val="0"/>
                        </a:spcBef>
                        <a:spcAft>
                          <a:spcPts val="1000"/>
                        </a:spcAft>
                      </a:pPr>
                      <a:r>
                        <a:rPr lang="en-US" sz="2800" b="1" dirty="0">
                          <a:solidFill>
                            <a:schemeClr val="tx1"/>
                          </a:solidFill>
                          <a:latin typeface="Times New Roman"/>
                          <a:ea typeface="Times New Roman"/>
                          <a:cs typeface="Arial"/>
                        </a:rPr>
                        <a:t>Duration</a:t>
                      </a:r>
                      <a:endParaRPr lang="en-US" sz="2800" b="1" dirty="0">
                        <a:solidFill>
                          <a:schemeClr val="tx1"/>
                        </a:solidFill>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59414">
                <a:tc>
                  <a:txBody>
                    <a:bodyPr/>
                    <a:lstStyle/>
                    <a:p>
                      <a:pPr marL="0" marR="0" algn="ctr">
                        <a:lnSpc>
                          <a:spcPct val="115000"/>
                        </a:lnSpc>
                        <a:spcBef>
                          <a:spcPts val="0"/>
                        </a:spcBef>
                        <a:spcAft>
                          <a:spcPts val="1000"/>
                        </a:spcAft>
                      </a:pPr>
                      <a:r>
                        <a:rPr lang="en-US" sz="2800">
                          <a:latin typeface="Times New Roman"/>
                          <a:ea typeface="Times New Roman"/>
                          <a:cs typeface="Arial"/>
                        </a:rPr>
                        <a:t>Mild and short</a:t>
                      </a:r>
                      <a:endParaRPr lang="en-US" sz="2800">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15000"/>
                        </a:lnSpc>
                        <a:spcBef>
                          <a:spcPts val="0"/>
                        </a:spcBef>
                        <a:spcAft>
                          <a:spcPts val="1000"/>
                        </a:spcAft>
                      </a:pPr>
                      <a:r>
                        <a:rPr lang="en-US" sz="2800" dirty="0">
                          <a:latin typeface="Times New Roman"/>
                          <a:ea typeface="Times New Roman"/>
                          <a:cs typeface="Arial"/>
                        </a:rPr>
                        <a:t>20 to 40 seconds</a:t>
                      </a:r>
                      <a:endParaRPr lang="en-US" sz="2800" dirty="0">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lnSpc>
                          <a:spcPct val="115000"/>
                        </a:lnSpc>
                        <a:spcBef>
                          <a:spcPts val="0"/>
                        </a:spcBef>
                        <a:spcAft>
                          <a:spcPts val="1000"/>
                        </a:spcAft>
                      </a:pPr>
                      <a:r>
                        <a:rPr lang="en-US" sz="2800" dirty="0">
                          <a:latin typeface="Times New Roman"/>
                          <a:ea typeface="Times New Roman"/>
                          <a:cs typeface="Arial"/>
                        </a:rPr>
                        <a:t>0-3 cm</a:t>
                      </a:r>
                      <a:endParaRPr lang="en-US" sz="2800" dirty="0">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dirty="0" err="1">
                          <a:latin typeface="Times New Roman"/>
                          <a:ea typeface="Times New Roman"/>
                          <a:cs typeface="Arial"/>
                        </a:rPr>
                        <a:t>Nullipara</a:t>
                      </a:r>
                      <a:r>
                        <a:rPr lang="en-US" sz="2800" dirty="0">
                          <a:latin typeface="Times New Roman"/>
                          <a:ea typeface="Times New Roman"/>
                          <a:cs typeface="Arial"/>
                        </a:rPr>
                        <a:t>: 6 hours</a:t>
                      </a:r>
                      <a:endParaRPr lang="en-US" sz="2800" dirty="0">
                        <a:latin typeface="Calibri"/>
                        <a:ea typeface="Calibri"/>
                        <a:cs typeface="Arial"/>
                      </a:endParaRPr>
                    </a:p>
                    <a:p>
                      <a:pPr marL="0" marR="0" algn="ctr">
                        <a:lnSpc>
                          <a:spcPct val="115000"/>
                        </a:lnSpc>
                        <a:spcBef>
                          <a:spcPts val="0"/>
                        </a:spcBef>
                        <a:spcAft>
                          <a:spcPts val="1000"/>
                        </a:spcAft>
                      </a:pPr>
                      <a:r>
                        <a:rPr lang="en-US" sz="2800" dirty="0" err="1">
                          <a:latin typeface="Times New Roman"/>
                          <a:ea typeface="Times New Roman"/>
                          <a:cs typeface="Arial"/>
                        </a:rPr>
                        <a:t>Multipara</a:t>
                      </a:r>
                      <a:r>
                        <a:rPr lang="en-US" sz="2800" dirty="0">
                          <a:latin typeface="Times New Roman"/>
                          <a:ea typeface="Times New Roman"/>
                          <a:cs typeface="Arial"/>
                        </a:rPr>
                        <a:t>: 4.5 hours</a:t>
                      </a:r>
                      <a:endParaRPr lang="en-US" sz="2800" dirty="0">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7200" b="1" dirty="0">
                <a:solidFill>
                  <a:srgbClr val="C00000"/>
                </a:solidFill>
                <a:latin typeface="Times New Roman" pitchFamily="18" charset="0"/>
                <a:cs typeface="Times New Roman" pitchFamily="18" charset="0"/>
              </a:rPr>
              <a:t>FIRST STAGE</a:t>
            </a:r>
            <a:r>
              <a:rPr lang="en-US" sz="7200" dirty="0">
                <a:solidFill>
                  <a:srgbClr val="C00000"/>
                </a:solidFill>
                <a:latin typeface="Times New Roman" pitchFamily="18" charset="0"/>
                <a:cs typeface="Times New Roman" pitchFamily="18" charset="0"/>
              </a:rPr>
              <a:t> </a:t>
            </a:r>
          </a:p>
        </p:txBody>
      </p:sp>
      <p:sp>
        <p:nvSpPr>
          <p:cNvPr id="3" name="Content Placeholder 2"/>
          <p:cNvSpPr>
            <a:spLocks noGrp="1"/>
          </p:cNvSpPr>
          <p:nvPr>
            <p:ph idx="1"/>
          </p:nvPr>
        </p:nvSpPr>
        <p:spPr>
          <a:xfrm>
            <a:off x="134910" y="1417637"/>
            <a:ext cx="11917181" cy="5267975"/>
          </a:xfrm>
        </p:spPr>
        <p:txBody>
          <a:bodyPr>
            <a:normAutofit/>
          </a:bodyPr>
          <a:lstStyle/>
          <a:p>
            <a:pPr algn="just">
              <a:lnSpc>
                <a:spcPct val="110000"/>
              </a:lnSpc>
              <a:buNone/>
            </a:pPr>
            <a:r>
              <a:rPr lang="en-US" sz="4400" u="sng" dirty="0">
                <a:latin typeface="Times New Roman" pitchFamily="18" charset="0"/>
                <a:cs typeface="Times New Roman" pitchFamily="18" charset="0"/>
              </a:rPr>
              <a:t>b- Active Phase: </a:t>
            </a:r>
          </a:p>
          <a:p>
            <a:pPr algn="just">
              <a:lnSpc>
                <a:spcPct val="110000"/>
              </a:lnSpc>
            </a:pPr>
            <a:r>
              <a:rPr lang="en-US" sz="4400" dirty="0">
                <a:latin typeface="Times New Roman" pitchFamily="18" charset="0"/>
                <a:cs typeface="Times New Roman" pitchFamily="18" charset="0"/>
              </a:rPr>
              <a:t>Cervical dilatation occurs more rapidly and contractions become stronger, frequent  and intense </a:t>
            </a:r>
          </a:p>
          <a:p>
            <a:pPr algn="just">
              <a:lnSpc>
                <a:spcPct val="110000"/>
              </a:lnSpc>
            </a:pPr>
            <a:r>
              <a:rPr lang="en-US" sz="4400" dirty="0">
                <a:latin typeface="Times New Roman" pitchFamily="18" charset="0"/>
                <a:cs typeface="Times New Roman" pitchFamily="18" charset="0"/>
              </a:rPr>
              <a:t>Cervical dilation reaches 4-8cm</a:t>
            </a:r>
          </a:p>
          <a:p>
            <a:pPr algn="just">
              <a:lnSpc>
                <a:spcPct val="110000"/>
              </a:lnSpc>
            </a:pPr>
            <a:r>
              <a:rPr lang="en-US" sz="4400" dirty="0">
                <a:latin typeface="Times New Roman" pitchFamily="18" charset="0"/>
                <a:cs typeface="Times New Roman" pitchFamily="18" charset="0"/>
              </a:rPr>
              <a:t>Mother fears losing control of himself</a:t>
            </a:r>
          </a:p>
          <a:p>
            <a:pPr algn="just">
              <a:lnSpc>
                <a:spcPct val="110000"/>
              </a:lnSpc>
            </a:pPr>
            <a:endParaRPr lang="en-US"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4800" b="1" dirty="0">
                <a:solidFill>
                  <a:srgbClr val="C00000"/>
                </a:solidFill>
                <a:latin typeface="Times New Roman" pitchFamily="18" charset="0"/>
                <a:cs typeface="Times New Roman" pitchFamily="18" charset="0"/>
              </a:rPr>
              <a:t>FIRST STAGE</a:t>
            </a:r>
            <a:r>
              <a:rPr lang="en-US" sz="4800" dirty="0">
                <a:solidFill>
                  <a:srgbClr val="C00000"/>
                </a:solidFill>
                <a:latin typeface="Times New Roman" pitchFamily="18" charset="0"/>
                <a:cs typeface="Times New Roman" pitchFamily="18" charset="0"/>
              </a:rPr>
              <a:t> b- Active Phase: </a:t>
            </a:r>
          </a:p>
        </p:txBody>
      </p:sp>
      <p:graphicFrame>
        <p:nvGraphicFramePr>
          <p:cNvPr id="4" name="Table 3"/>
          <p:cNvGraphicFramePr>
            <a:graphicFrameLocks noGrp="1"/>
          </p:cNvGraphicFramePr>
          <p:nvPr>
            <p:extLst>
              <p:ext uri="{D42A27DB-BD31-4B8C-83A1-F6EECF244321}">
                <p14:modId xmlns:p14="http://schemas.microsoft.com/office/powerpoint/2010/main" val="2048777373"/>
              </p:ext>
            </p:extLst>
          </p:nvPr>
        </p:nvGraphicFramePr>
        <p:xfrm>
          <a:off x="344774" y="1676400"/>
          <a:ext cx="11572405" cy="5181600"/>
        </p:xfrm>
        <a:graphic>
          <a:graphicData uri="http://schemas.openxmlformats.org/drawingml/2006/table">
            <a:tbl>
              <a:tblPr/>
              <a:tblGrid>
                <a:gridCol w="3792511">
                  <a:extLst>
                    <a:ext uri="{9D8B030D-6E8A-4147-A177-3AD203B41FA5}">
                      <a16:colId xmlns:a16="http://schemas.microsoft.com/office/drawing/2014/main" val="20000"/>
                    </a:ext>
                  </a:extLst>
                </a:gridCol>
                <a:gridCol w="2998033">
                  <a:extLst>
                    <a:ext uri="{9D8B030D-6E8A-4147-A177-3AD203B41FA5}">
                      <a16:colId xmlns:a16="http://schemas.microsoft.com/office/drawing/2014/main" val="20001"/>
                    </a:ext>
                  </a:extLst>
                </a:gridCol>
                <a:gridCol w="2099377">
                  <a:extLst>
                    <a:ext uri="{9D8B030D-6E8A-4147-A177-3AD203B41FA5}">
                      <a16:colId xmlns:a16="http://schemas.microsoft.com/office/drawing/2014/main" val="20002"/>
                    </a:ext>
                  </a:extLst>
                </a:gridCol>
                <a:gridCol w="2682484">
                  <a:extLst>
                    <a:ext uri="{9D8B030D-6E8A-4147-A177-3AD203B41FA5}">
                      <a16:colId xmlns:a16="http://schemas.microsoft.com/office/drawing/2014/main" val="20003"/>
                    </a:ext>
                  </a:extLst>
                </a:gridCol>
              </a:tblGrid>
              <a:tr h="1643052">
                <a:tc>
                  <a:txBody>
                    <a:bodyPr/>
                    <a:lstStyle/>
                    <a:p>
                      <a:pPr marL="0" marR="0" indent="228600">
                        <a:lnSpc>
                          <a:spcPct val="115000"/>
                        </a:lnSpc>
                        <a:spcBef>
                          <a:spcPts val="0"/>
                        </a:spcBef>
                        <a:spcAft>
                          <a:spcPts val="1000"/>
                        </a:spcAft>
                      </a:pPr>
                      <a:r>
                        <a:rPr lang="en-US" sz="2800" b="1" dirty="0">
                          <a:solidFill>
                            <a:srgbClr val="FF0000"/>
                          </a:solidFill>
                          <a:latin typeface="Times New Roman"/>
                          <a:ea typeface="Times New Roman"/>
                          <a:cs typeface="Arial"/>
                        </a:rPr>
                        <a:t>Contractions</a:t>
                      </a:r>
                      <a:endParaRPr lang="en-US" sz="2800" b="1" dirty="0">
                        <a:solidFill>
                          <a:srgbClr val="FF0000"/>
                        </a:solidFill>
                        <a:latin typeface="Calibri"/>
                        <a:ea typeface="Calibri"/>
                        <a:cs typeface="Arial"/>
                      </a:endParaRPr>
                    </a:p>
                  </a:txBody>
                  <a:tcPr marL="69768" marR="69768" marT="69768" marB="697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nSpc>
                          <a:spcPct val="115000"/>
                        </a:lnSpc>
                        <a:spcBef>
                          <a:spcPts val="0"/>
                        </a:spcBef>
                        <a:spcAft>
                          <a:spcPts val="1000"/>
                        </a:spcAft>
                      </a:pPr>
                      <a:r>
                        <a:rPr lang="en-US" sz="2800" b="1" dirty="0">
                          <a:solidFill>
                            <a:srgbClr val="FF0000"/>
                          </a:solidFill>
                          <a:latin typeface="Times New Roman"/>
                          <a:ea typeface="Times New Roman"/>
                          <a:cs typeface="Arial"/>
                        </a:rPr>
                        <a:t>Duration of Contractions</a:t>
                      </a:r>
                      <a:endParaRPr lang="en-US" sz="2800" b="1" dirty="0">
                        <a:solidFill>
                          <a:srgbClr val="FF0000"/>
                        </a:solidFill>
                        <a:latin typeface="Calibri"/>
                        <a:ea typeface="Calibri"/>
                        <a:cs typeface="Arial"/>
                      </a:endParaRPr>
                    </a:p>
                  </a:txBody>
                  <a:tcPr marL="69768" marR="69768" marT="69768" marB="697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nSpc>
                          <a:spcPct val="115000"/>
                        </a:lnSpc>
                        <a:spcBef>
                          <a:spcPts val="0"/>
                        </a:spcBef>
                        <a:spcAft>
                          <a:spcPts val="1000"/>
                        </a:spcAft>
                      </a:pPr>
                      <a:r>
                        <a:rPr lang="en-US" sz="2800" b="1" dirty="0">
                          <a:solidFill>
                            <a:srgbClr val="FF0000"/>
                          </a:solidFill>
                          <a:latin typeface="Times New Roman"/>
                          <a:ea typeface="Times New Roman"/>
                          <a:cs typeface="Arial"/>
                        </a:rPr>
                        <a:t>Cervical Dilation</a:t>
                      </a:r>
                      <a:endParaRPr lang="en-US" sz="2800" b="1" dirty="0">
                        <a:solidFill>
                          <a:srgbClr val="FF0000"/>
                        </a:solidFill>
                        <a:latin typeface="Calibri"/>
                        <a:ea typeface="Calibri"/>
                        <a:cs typeface="Arial"/>
                      </a:endParaRPr>
                    </a:p>
                  </a:txBody>
                  <a:tcPr marL="69768" marR="69768" marT="69768" marB="697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nSpc>
                          <a:spcPct val="115000"/>
                        </a:lnSpc>
                        <a:spcBef>
                          <a:spcPts val="0"/>
                        </a:spcBef>
                        <a:spcAft>
                          <a:spcPts val="1000"/>
                        </a:spcAft>
                      </a:pPr>
                      <a:r>
                        <a:rPr lang="en-US" sz="2800" b="1" dirty="0">
                          <a:solidFill>
                            <a:srgbClr val="FF0000"/>
                          </a:solidFill>
                          <a:latin typeface="Times New Roman"/>
                          <a:ea typeface="Times New Roman"/>
                          <a:cs typeface="Arial"/>
                        </a:rPr>
                        <a:t>Duration</a:t>
                      </a:r>
                      <a:endParaRPr lang="en-US" sz="2800" b="1" dirty="0">
                        <a:solidFill>
                          <a:srgbClr val="FF0000"/>
                        </a:solidFill>
                        <a:latin typeface="Calibri"/>
                        <a:ea typeface="Calibri"/>
                        <a:cs typeface="Arial"/>
                      </a:endParaRPr>
                    </a:p>
                  </a:txBody>
                  <a:tcPr marL="69768" marR="69768" marT="69768" marB="697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38548">
                <a:tc>
                  <a:txBody>
                    <a:bodyPr/>
                    <a:lstStyle/>
                    <a:p>
                      <a:pPr marL="0" marR="0" indent="228600" algn="l">
                        <a:lnSpc>
                          <a:spcPct val="115000"/>
                        </a:lnSpc>
                        <a:spcBef>
                          <a:spcPts val="0"/>
                        </a:spcBef>
                        <a:spcAft>
                          <a:spcPts val="1000"/>
                        </a:spcAft>
                      </a:pPr>
                      <a:r>
                        <a:rPr lang="en-US" sz="2800" dirty="0">
                          <a:latin typeface="Times New Roman"/>
                          <a:ea typeface="Times New Roman"/>
                          <a:cs typeface="Arial"/>
                        </a:rPr>
                        <a:t>Stronger, longer &amp;  causes true discomfort</a:t>
                      </a:r>
                      <a:endParaRPr lang="en-US" sz="2800" dirty="0">
                        <a:latin typeface="Calibri"/>
                        <a:ea typeface="Calibri"/>
                        <a:cs typeface="Arial"/>
                      </a:endParaRPr>
                    </a:p>
                  </a:txBody>
                  <a:tcPr marL="69768" marR="69768" marT="69768" marB="697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nSpc>
                          <a:spcPct val="115000"/>
                        </a:lnSpc>
                        <a:spcBef>
                          <a:spcPts val="0"/>
                        </a:spcBef>
                        <a:spcAft>
                          <a:spcPts val="1000"/>
                        </a:spcAft>
                      </a:pPr>
                      <a:r>
                        <a:rPr lang="en-US" sz="2800" dirty="0">
                          <a:latin typeface="Times New Roman"/>
                          <a:ea typeface="Times New Roman"/>
                          <a:cs typeface="Arial"/>
                        </a:rPr>
                        <a:t>40 to 60 seconds every 3 to 5 minutes</a:t>
                      </a:r>
                      <a:endParaRPr lang="en-US" sz="2800" dirty="0">
                        <a:latin typeface="Calibri"/>
                        <a:ea typeface="Calibri"/>
                        <a:cs typeface="Arial"/>
                      </a:endParaRPr>
                    </a:p>
                  </a:txBody>
                  <a:tcPr marL="69768" marR="69768" marT="69768" marB="697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nSpc>
                          <a:spcPct val="115000"/>
                        </a:lnSpc>
                        <a:spcBef>
                          <a:spcPts val="0"/>
                        </a:spcBef>
                        <a:spcAft>
                          <a:spcPts val="1000"/>
                        </a:spcAft>
                      </a:pPr>
                      <a:r>
                        <a:rPr lang="en-US" sz="2800" dirty="0">
                          <a:latin typeface="Times New Roman"/>
                          <a:ea typeface="Times New Roman"/>
                          <a:cs typeface="Arial"/>
                        </a:rPr>
                        <a:t>4 to 7 cm</a:t>
                      </a:r>
                      <a:endParaRPr lang="en-US" sz="2800" dirty="0">
                        <a:latin typeface="Calibri"/>
                        <a:ea typeface="Calibri"/>
                        <a:cs typeface="Arial"/>
                      </a:endParaRPr>
                    </a:p>
                  </a:txBody>
                  <a:tcPr marL="69768" marR="69768" marT="69768" marB="697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dirty="0" err="1">
                          <a:latin typeface="Times New Roman"/>
                          <a:ea typeface="Times New Roman"/>
                          <a:cs typeface="Arial"/>
                        </a:rPr>
                        <a:t>Nullipara</a:t>
                      </a:r>
                      <a:r>
                        <a:rPr lang="en-US" sz="2800" dirty="0">
                          <a:latin typeface="Times New Roman"/>
                          <a:ea typeface="Times New Roman"/>
                          <a:cs typeface="Arial"/>
                        </a:rPr>
                        <a:t>: 3 hours</a:t>
                      </a:r>
                      <a:endParaRPr lang="en-US" sz="2800" dirty="0">
                        <a:latin typeface="Calibri"/>
                        <a:ea typeface="Calibri"/>
                        <a:cs typeface="Arial"/>
                      </a:endParaRPr>
                    </a:p>
                    <a:p>
                      <a:pPr marL="0" marR="0">
                        <a:lnSpc>
                          <a:spcPct val="115000"/>
                        </a:lnSpc>
                        <a:spcBef>
                          <a:spcPts val="0"/>
                        </a:spcBef>
                        <a:spcAft>
                          <a:spcPts val="1000"/>
                        </a:spcAft>
                      </a:pPr>
                      <a:r>
                        <a:rPr lang="en-US" sz="2800" dirty="0" err="1">
                          <a:latin typeface="Times New Roman"/>
                          <a:ea typeface="Times New Roman"/>
                          <a:cs typeface="Arial"/>
                        </a:rPr>
                        <a:t>Multipara</a:t>
                      </a:r>
                      <a:r>
                        <a:rPr lang="en-US" sz="2800" dirty="0">
                          <a:latin typeface="Times New Roman"/>
                          <a:ea typeface="Times New Roman"/>
                          <a:cs typeface="Arial"/>
                        </a:rPr>
                        <a:t>: 2 hours</a:t>
                      </a:r>
                      <a:endParaRPr lang="en-US" sz="2800" dirty="0">
                        <a:latin typeface="Calibri"/>
                        <a:ea typeface="Calibri"/>
                        <a:cs typeface="Arial"/>
                      </a:endParaRPr>
                    </a:p>
                  </a:txBody>
                  <a:tcPr marL="69768" marR="69768" marT="69768" marB="697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049311"/>
          </a:xfrm>
        </p:spPr>
        <p:txBody>
          <a:bodyPr>
            <a:noAutofit/>
          </a:bodyPr>
          <a:lstStyle/>
          <a:p>
            <a:pPr algn="just">
              <a:lnSpc>
                <a:spcPct val="100000"/>
              </a:lnSpc>
            </a:pPr>
            <a:r>
              <a:rPr lang="en-US" sz="4800" b="1" dirty="0">
                <a:solidFill>
                  <a:srgbClr val="C00000"/>
                </a:solidFill>
                <a:latin typeface="Times New Roman" pitchFamily="18" charset="0"/>
                <a:cs typeface="Times New Roman" pitchFamily="18" charset="0"/>
              </a:rPr>
              <a:t>Nursing Care: b- Active Phase:</a:t>
            </a:r>
          </a:p>
        </p:txBody>
      </p:sp>
      <p:sp>
        <p:nvSpPr>
          <p:cNvPr id="3" name="Content Placeholder 2"/>
          <p:cNvSpPr>
            <a:spLocks noGrp="1"/>
          </p:cNvSpPr>
          <p:nvPr>
            <p:ph idx="1"/>
          </p:nvPr>
        </p:nvSpPr>
        <p:spPr>
          <a:xfrm>
            <a:off x="164892" y="1049311"/>
            <a:ext cx="12027108" cy="5808689"/>
          </a:xfrm>
        </p:spPr>
        <p:txBody>
          <a:bodyPr>
            <a:normAutofit fontScale="40000" lnSpcReduction="20000"/>
          </a:bodyPr>
          <a:lstStyle/>
          <a:p>
            <a:pPr marL="0" indent="0" algn="just">
              <a:lnSpc>
                <a:spcPct val="120000"/>
              </a:lnSpc>
              <a:buNone/>
            </a:pPr>
            <a:r>
              <a:rPr lang="en-US" sz="5900" dirty="0">
                <a:latin typeface="Times New Roman" pitchFamily="18" charset="0"/>
                <a:cs typeface="Times New Roman" pitchFamily="18" charset="0"/>
              </a:rPr>
              <a:t>Monitoring and evaluating </a:t>
            </a:r>
          </a:p>
          <a:p>
            <a:pPr marL="0" indent="0" algn="just">
              <a:lnSpc>
                <a:spcPct val="120000"/>
              </a:lnSpc>
              <a:buNone/>
            </a:pPr>
            <a:r>
              <a:rPr lang="en-US" sz="5900" dirty="0">
                <a:latin typeface="Times New Roman" pitchFamily="18" charset="0"/>
                <a:cs typeface="Times New Roman" pitchFamily="18" charset="0"/>
              </a:rPr>
              <a:t>1- Uterine contractions : duration,  interval, intensity, frequency</a:t>
            </a:r>
          </a:p>
          <a:p>
            <a:pPr marL="0" indent="0" algn="just">
              <a:lnSpc>
                <a:spcPct val="120000"/>
              </a:lnSpc>
              <a:buNone/>
            </a:pPr>
            <a:r>
              <a:rPr lang="en-US" sz="5900" dirty="0">
                <a:latin typeface="Times New Roman" pitchFamily="18" charset="0"/>
                <a:cs typeface="Times New Roman" pitchFamily="18" charset="0"/>
              </a:rPr>
              <a:t>2- Blood Pressure</a:t>
            </a:r>
          </a:p>
          <a:p>
            <a:pPr marL="0" indent="0" algn="just">
              <a:lnSpc>
                <a:spcPct val="120000"/>
              </a:lnSpc>
              <a:buNone/>
            </a:pPr>
            <a:r>
              <a:rPr lang="en-US" sz="5900" dirty="0">
                <a:latin typeface="Times New Roman" pitchFamily="18" charset="0"/>
                <a:cs typeface="Times New Roman" pitchFamily="18" charset="0"/>
              </a:rPr>
              <a:t>3-Monitoring Fetal Heart Rate(120 – 160 per minute)</a:t>
            </a:r>
          </a:p>
          <a:p>
            <a:pPr marL="0" indent="0" algn="just">
              <a:lnSpc>
                <a:spcPct val="120000"/>
              </a:lnSpc>
              <a:buNone/>
            </a:pPr>
            <a:r>
              <a:rPr lang="en-US" sz="5900" dirty="0">
                <a:latin typeface="Times New Roman" pitchFamily="18" charset="0"/>
                <a:cs typeface="Times New Roman" pitchFamily="18" charset="0"/>
              </a:rPr>
              <a:t>4- Meconium-stained amniotic fluid in non-breech presentation</a:t>
            </a:r>
          </a:p>
          <a:p>
            <a:pPr marL="0" indent="0" algn="just">
              <a:lnSpc>
                <a:spcPct val="120000"/>
              </a:lnSpc>
              <a:buNone/>
            </a:pPr>
            <a:r>
              <a:rPr lang="en-US" sz="5900" dirty="0">
                <a:latin typeface="Times New Roman" pitchFamily="18" charset="0"/>
                <a:cs typeface="Times New Roman" pitchFamily="18" charset="0"/>
              </a:rPr>
              <a:t>5- Emotional support</a:t>
            </a:r>
          </a:p>
          <a:p>
            <a:pPr marL="0" indent="0" algn="just">
              <a:lnSpc>
                <a:spcPct val="120000"/>
              </a:lnSpc>
              <a:buNone/>
            </a:pPr>
            <a:r>
              <a:rPr lang="en-US" sz="5900" dirty="0">
                <a:latin typeface="Times New Roman" pitchFamily="18" charset="0"/>
                <a:cs typeface="Times New Roman" pitchFamily="18" charset="0"/>
              </a:rPr>
              <a:t>6- Health Teachings: bath , ambulation , avoided solid or liquid foods</a:t>
            </a:r>
          </a:p>
          <a:p>
            <a:pPr marL="0" indent="0" algn="just">
              <a:lnSpc>
                <a:spcPct val="120000"/>
              </a:lnSpc>
              <a:buNone/>
            </a:pPr>
            <a:r>
              <a:rPr lang="en-US" sz="5900" dirty="0">
                <a:latin typeface="Times New Roman" pitchFamily="18" charset="0"/>
                <a:cs typeface="Times New Roman" pitchFamily="18" charset="0"/>
              </a:rPr>
              <a:t>7-Enema</a:t>
            </a:r>
          </a:p>
          <a:p>
            <a:pPr marL="0" indent="0" algn="just">
              <a:lnSpc>
                <a:spcPct val="120000"/>
              </a:lnSpc>
              <a:buNone/>
            </a:pPr>
            <a:r>
              <a:rPr lang="en-US" sz="5900" dirty="0">
                <a:latin typeface="Times New Roman" pitchFamily="18" charset="0"/>
                <a:cs typeface="Times New Roman" pitchFamily="18" charset="0"/>
              </a:rPr>
              <a:t>8-Encourage mother to void every -3 hours</a:t>
            </a:r>
          </a:p>
          <a:p>
            <a:pPr marL="0" indent="0" algn="just">
              <a:lnSpc>
                <a:spcPct val="120000"/>
              </a:lnSpc>
              <a:buNone/>
            </a:pPr>
            <a:r>
              <a:rPr lang="en-US" sz="5900" dirty="0">
                <a:latin typeface="Times New Roman" pitchFamily="18" charset="0"/>
                <a:cs typeface="Times New Roman" pitchFamily="18" charset="0"/>
              </a:rPr>
              <a:t>9- Perineal preparation done aseptically</a:t>
            </a:r>
          </a:p>
          <a:p>
            <a:pPr marL="0" indent="0" algn="just">
              <a:lnSpc>
                <a:spcPct val="120000"/>
              </a:lnSpc>
              <a:buNone/>
            </a:pPr>
            <a:r>
              <a:rPr lang="en-US" sz="5900" dirty="0">
                <a:latin typeface="Times New Roman" pitchFamily="18" charset="0"/>
                <a:cs typeface="Times New Roman" pitchFamily="18" charset="0"/>
              </a:rPr>
              <a:t>10- Sims Position</a:t>
            </a:r>
          </a:p>
          <a:p>
            <a:pPr marL="0" indent="0" algn="just">
              <a:lnSpc>
                <a:spcPct val="120000"/>
              </a:lnSpc>
              <a:buNone/>
            </a:pPr>
            <a:endParaRPr lang="en-US" sz="4500" dirty="0">
              <a:latin typeface="Times New Roman" pitchFamily="18" charset="0"/>
              <a:cs typeface="Times New Roman" pitchFamily="18" charset="0"/>
            </a:endParaRPr>
          </a:p>
          <a:p>
            <a:pPr algn="just">
              <a:lnSpc>
                <a:spcPct val="120000"/>
              </a:lnSpc>
            </a:pPr>
            <a:endParaRPr lang="en-US" sz="4400" dirty="0">
              <a:latin typeface="Times New Roman" pitchFamily="18" charset="0"/>
              <a:cs typeface="Times New Roman" pitchFamily="18" charset="0"/>
            </a:endParaRPr>
          </a:p>
          <a:p>
            <a:pPr algn="just">
              <a:lnSpc>
                <a:spcPct val="120000"/>
              </a:lnSpc>
            </a:pPr>
            <a:endParaRPr lang="en-US" sz="4400"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ctr">
              <a:lnSpc>
                <a:spcPct val="100000"/>
              </a:lnSpc>
            </a:pPr>
            <a:r>
              <a:rPr lang="en-US" sz="7200" b="1" dirty="0">
                <a:solidFill>
                  <a:srgbClr val="C00000"/>
                </a:solidFill>
                <a:latin typeface="Times New Roman" pitchFamily="18" charset="0"/>
                <a:cs typeface="Times New Roman" pitchFamily="18" charset="0"/>
              </a:rPr>
              <a:t>FIRST STAGE</a:t>
            </a:r>
            <a:r>
              <a:rPr lang="en-US" sz="7200" dirty="0">
                <a:solidFill>
                  <a:srgbClr val="C00000"/>
                </a:solidFill>
                <a:latin typeface="Times New Roman" pitchFamily="18" charset="0"/>
                <a:cs typeface="Times New Roman" pitchFamily="18" charset="0"/>
              </a:rPr>
              <a:t> </a:t>
            </a:r>
          </a:p>
        </p:txBody>
      </p:sp>
      <p:sp>
        <p:nvSpPr>
          <p:cNvPr id="3" name="Content Placeholder 2"/>
          <p:cNvSpPr>
            <a:spLocks noGrp="1"/>
          </p:cNvSpPr>
          <p:nvPr>
            <p:ph idx="1"/>
          </p:nvPr>
        </p:nvSpPr>
        <p:spPr>
          <a:xfrm>
            <a:off x="0" y="1304144"/>
            <a:ext cx="12192000" cy="5553856"/>
          </a:xfrm>
        </p:spPr>
        <p:txBody>
          <a:bodyPr>
            <a:normAutofit fontScale="85000" lnSpcReduction="20000"/>
          </a:bodyPr>
          <a:lstStyle/>
          <a:p>
            <a:pPr algn="just">
              <a:lnSpc>
                <a:spcPct val="100000"/>
              </a:lnSpc>
              <a:buNone/>
            </a:pPr>
            <a:r>
              <a:rPr lang="en-US" sz="4800" u="sng" dirty="0">
                <a:latin typeface="Times New Roman" pitchFamily="18" charset="0"/>
                <a:cs typeface="Times New Roman" pitchFamily="18" charset="0"/>
              </a:rPr>
              <a:t>3-Transition Period phase :</a:t>
            </a:r>
          </a:p>
          <a:p>
            <a:pPr algn="just">
              <a:lnSpc>
                <a:spcPct val="120000"/>
              </a:lnSpc>
              <a:buFont typeface="Wingdings" panose="05000000000000000000" pitchFamily="2" charset="2"/>
              <a:buChar char="§"/>
            </a:pPr>
            <a:r>
              <a:rPr lang="en-US" sz="4800" dirty="0">
                <a:latin typeface="Times New Roman" pitchFamily="18" charset="0"/>
                <a:cs typeface="Times New Roman" pitchFamily="18" charset="0"/>
              </a:rPr>
              <a:t> The contractions reach their peak intensity, cervix to maximum dilatation and to full effacement, mood of woman suddenly changes.</a:t>
            </a:r>
          </a:p>
          <a:p>
            <a:pPr algn="just">
              <a:lnSpc>
                <a:spcPct val="120000"/>
              </a:lnSpc>
              <a:buFont typeface="Wingdings" panose="05000000000000000000" pitchFamily="2" charset="2"/>
              <a:buChar char="§"/>
            </a:pPr>
            <a:r>
              <a:rPr lang="en-US" sz="4800" dirty="0">
                <a:latin typeface="Times New Roman" pitchFamily="18" charset="0"/>
                <a:cs typeface="Times New Roman" pitchFamily="18" charset="0"/>
              </a:rPr>
              <a:t>If membranes are still intact, this period is marked by a sudden gush of amniotic fluid as fetus is pushed into the birth canal</a:t>
            </a:r>
          </a:p>
          <a:p>
            <a:pPr algn="just">
              <a:lnSpc>
                <a:spcPct val="120000"/>
              </a:lnSpc>
              <a:buFont typeface="Wingdings" panose="05000000000000000000" pitchFamily="2" charset="2"/>
              <a:buChar char="§"/>
            </a:pPr>
            <a:r>
              <a:rPr lang="en-US" sz="4800" dirty="0">
                <a:latin typeface="Times New Roman" pitchFamily="18" charset="0"/>
                <a:cs typeface="Times New Roman" pitchFamily="18" charset="0"/>
              </a:rPr>
              <a:t>Show becomes more prominent </a:t>
            </a:r>
          </a:p>
          <a:p>
            <a:pPr algn="just">
              <a:lnSpc>
                <a:spcPct val="100000"/>
              </a:lnSpc>
              <a:buNone/>
            </a:pPr>
            <a:endParaRPr lang="en-US" sz="48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7200" b="1" dirty="0">
                <a:solidFill>
                  <a:srgbClr val="C00000"/>
                </a:solidFill>
                <a:latin typeface="Times New Roman" pitchFamily="18" charset="0"/>
                <a:cs typeface="Times New Roman" pitchFamily="18" charset="0"/>
              </a:rPr>
              <a:t>FIRST STAGE</a:t>
            </a:r>
            <a:r>
              <a:rPr lang="en-US" sz="7200" dirty="0">
                <a:solidFill>
                  <a:srgbClr val="C00000"/>
                </a:solidFill>
                <a:latin typeface="Times New Roman" pitchFamily="18" charset="0"/>
                <a:cs typeface="Times New Roman" pitchFamily="18" charset="0"/>
              </a:rPr>
              <a:t> </a:t>
            </a:r>
          </a:p>
        </p:txBody>
      </p:sp>
      <p:sp>
        <p:nvSpPr>
          <p:cNvPr id="3" name="Content Placeholder 2"/>
          <p:cNvSpPr>
            <a:spLocks noGrp="1"/>
          </p:cNvSpPr>
          <p:nvPr>
            <p:ph idx="1"/>
          </p:nvPr>
        </p:nvSpPr>
        <p:spPr>
          <a:xfrm>
            <a:off x="-1" y="1600200"/>
            <a:ext cx="12192001" cy="5181600"/>
          </a:xfrm>
        </p:spPr>
        <p:txBody>
          <a:bodyPr>
            <a:normAutofit/>
          </a:bodyPr>
          <a:lstStyle/>
          <a:p>
            <a:pPr algn="just">
              <a:lnSpc>
                <a:spcPct val="100000"/>
              </a:lnSpc>
              <a:buNone/>
            </a:pPr>
            <a:r>
              <a:rPr lang="en-US" sz="3600" u="sng" dirty="0">
                <a:latin typeface="Times New Roman" pitchFamily="18" charset="0"/>
                <a:cs typeface="Times New Roman" pitchFamily="18" charset="0"/>
              </a:rPr>
              <a:t>3-Transition Period phase :</a:t>
            </a:r>
          </a:p>
          <a:p>
            <a:pPr algn="just">
              <a:lnSpc>
                <a:spcPct val="100000"/>
              </a:lnSpc>
              <a:buFont typeface="Wingdings" panose="05000000000000000000" pitchFamily="2" charset="2"/>
              <a:buChar char="§"/>
            </a:pPr>
            <a:r>
              <a:rPr lang="en-US" sz="3200" dirty="0">
                <a:latin typeface="Times New Roman" pitchFamily="18" charset="0"/>
                <a:cs typeface="Times New Roman" pitchFamily="18" charset="0"/>
              </a:rPr>
              <a:t>There is an uncontrollable urge to push with contractions, a sign of approaching second stage of labor. </a:t>
            </a:r>
          </a:p>
          <a:p>
            <a:pPr algn="just">
              <a:lnSpc>
                <a:spcPct val="100000"/>
              </a:lnSpc>
              <a:buFont typeface="Wingdings" panose="05000000000000000000" pitchFamily="2" charset="2"/>
              <a:buChar char="§"/>
            </a:pPr>
            <a:r>
              <a:rPr lang="en-US" sz="3200" dirty="0">
                <a:latin typeface="Times New Roman" pitchFamily="18" charset="0"/>
                <a:cs typeface="Times New Roman" pitchFamily="18" charset="0"/>
              </a:rPr>
              <a:t>Profuse perspirations and distention of the neck veins are seen.</a:t>
            </a:r>
          </a:p>
          <a:p>
            <a:pPr algn="just">
              <a:lnSpc>
                <a:spcPct val="100000"/>
              </a:lnSpc>
              <a:buFont typeface="Wingdings" panose="05000000000000000000" pitchFamily="2" charset="2"/>
              <a:buChar char="§"/>
            </a:pPr>
            <a:r>
              <a:rPr lang="en-US" sz="3200" dirty="0">
                <a:latin typeface="Times New Roman" pitchFamily="18" charset="0"/>
                <a:cs typeface="Times New Roman" pitchFamily="18" charset="0"/>
              </a:rPr>
              <a:t>Nausea and vomiting is a reflex reaction due to decreased gastric motility and absorption</a:t>
            </a:r>
          </a:p>
          <a:p>
            <a:pPr algn="just">
              <a:lnSpc>
                <a:spcPct val="100000"/>
              </a:lnSpc>
              <a:buFont typeface="Wingdings" panose="05000000000000000000" pitchFamily="2" charset="2"/>
              <a:buChar char="§"/>
            </a:pPr>
            <a:r>
              <a:rPr lang="en-US" sz="3200" dirty="0">
                <a:latin typeface="Times New Roman" pitchFamily="18" charset="0"/>
                <a:cs typeface="Times New Roman" pitchFamily="18" charset="0"/>
              </a:rPr>
              <a:t>-In </a:t>
            </a:r>
            <a:r>
              <a:rPr lang="en-US" sz="3200" dirty="0" err="1">
                <a:latin typeface="Times New Roman" pitchFamily="18" charset="0"/>
                <a:cs typeface="Times New Roman" pitchFamily="18" charset="0"/>
              </a:rPr>
              <a:t>primis</a:t>
            </a:r>
            <a:r>
              <a:rPr lang="en-US" sz="3200" dirty="0">
                <a:latin typeface="Times New Roman" pitchFamily="18" charset="0"/>
                <a:cs typeface="Times New Roman" pitchFamily="18" charset="0"/>
              </a:rPr>
              <a:t>, baby is delivered within 20 contractions (40 minutes); in </a:t>
            </a:r>
            <a:r>
              <a:rPr lang="en-US" sz="3200" dirty="0" err="1">
                <a:latin typeface="Times New Roman" pitchFamily="18" charset="0"/>
                <a:cs typeface="Times New Roman" pitchFamily="18" charset="0"/>
              </a:rPr>
              <a:t>multis</a:t>
            </a:r>
            <a:r>
              <a:rPr lang="en-US" sz="3200" dirty="0">
                <a:latin typeface="Times New Roman" pitchFamily="18" charset="0"/>
                <a:cs typeface="Times New Roman" pitchFamily="18" charset="0"/>
              </a:rPr>
              <a:t>, after 10 contractions (20 minutes)</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4000" b="1" dirty="0">
                <a:solidFill>
                  <a:srgbClr val="C00000"/>
                </a:solidFill>
                <a:latin typeface="Times New Roman" pitchFamily="18" charset="0"/>
                <a:cs typeface="Times New Roman" pitchFamily="18" charset="0"/>
              </a:rPr>
              <a:t>FIRST STAGE</a:t>
            </a:r>
            <a:r>
              <a:rPr lang="en-US" sz="4000" dirty="0">
                <a:solidFill>
                  <a:srgbClr val="C00000"/>
                </a:solidFill>
                <a:latin typeface="Times New Roman" pitchFamily="18" charset="0"/>
                <a:cs typeface="Times New Roman" pitchFamily="18" charset="0"/>
              </a:rPr>
              <a:t> c-Transition Period phase </a:t>
            </a:r>
            <a:endParaRPr lang="en-US" sz="7200" dirty="0">
              <a:solidFill>
                <a:srgbClr val="C00000"/>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93984850"/>
              </p:ext>
            </p:extLst>
          </p:nvPr>
        </p:nvGraphicFramePr>
        <p:xfrm>
          <a:off x="479685" y="1648918"/>
          <a:ext cx="11347554" cy="4592780"/>
        </p:xfrm>
        <a:graphic>
          <a:graphicData uri="http://schemas.openxmlformats.org/drawingml/2006/table">
            <a:tbl>
              <a:tblPr/>
              <a:tblGrid>
                <a:gridCol w="3309703">
                  <a:extLst>
                    <a:ext uri="{9D8B030D-6E8A-4147-A177-3AD203B41FA5}">
                      <a16:colId xmlns:a16="http://schemas.microsoft.com/office/drawing/2014/main" val="20000"/>
                    </a:ext>
                  </a:extLst>
                </a:gridCol>
                <a:gridCol w="2931451">
                  <a:extLst>
                    <a:ext uri="{9D8B030D-6E8A-4147-A177-3AD203B41FA5}">
                      <a16:colId xmlns:a16="http://schemas.microsoft.com/office/drawing/2014/main" val="20001"/>
                    </a:ext>
                  </a:extLst>
                </a:gridCol>
                <a:gridCol w="2269511">
                  <a:extLst>
                    <a:ext uri="{9D8B030D-6E8A-4147-A177-3AD203B41FA5}">
                      <a16:colId xmlns:a16="http://schemas.microsoft.com/office/drawing/2014/main" val="20002"/>
                    </a:ext>
                  </a:extLst>
                </a:gridCol>
                <a:gridCol w="2836889">
                  <a:extLst>
                    <a:ext uri="{9D8B030D-6E8A-4147-A177-3AD203B41FA5}">
                      <a16:colId xmlns:a16="http://schemas.microsoft.com/office/drawing/2014/main" val="20003"/>
                    </a:ext>
                  </a:extLst>
                </a:gridCol>
              </a:tblGrid>
              <a:tr h="1314057">
                <a:tc>
                  <a:txBody>
                    <a:bodyPr/>
                    <a:lstStyle/>
                    <a:p>
                      <a:pPr marL="0" marR="0" indent="228600">
                        <a:lnSpc>
                          <a:spcPct val="115000"/>
                        </a:lnSpc>
                        <a:spcBef>
                          <a:spcPts val="0"/>
                        </a:spcBef>
                        <a:spcAft>
                          <a:spcPts val="1000"/>
                        </a:spcAft>
                      </a:pPr>
                      <a:r>
                        <a:rPr lang="en-US" sz="2800" b="1" dirty="0">
                          <a:solidFill>
                            <a:schemeClr val="tx1"/>
                          </a:solidFill>
                          <a:latin typeface="Times New Roman"/>
                          <a:ea typeface="Times New Roman"/>
                          <a:cs typeface="Arial"/>
                        </a:rPr>
                        <a:t>Contractions</a:t>
                      </a:r>
                      <a:endParaRPr lang="en-US" sz="2800" b="1" dirty="0">
                        <a:solidFill>
                          <a:schemeClr val="tx1"/>
                        </a:solidFill>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nSpc>
                          <a:spcPct val="115000"/>
                        </a:lnSpc>
                        <a:spcBef>
                          <a:spcPts val="0"/>
                        </a:spcBef>
                        <a:spcAft>
                          <a:spcPts val="1000"/>
                        </a:spcAft>
                      </a:pPr>
                      <a:r>
                        <a:rPr lang="en-US" sz="2800" b="1" dirty="0">
                          <a:solidFill>
                            <a:schemeClr val="tx1"/>
                          </a:solidFill>
                          <a:latin typeface="Times New Roman"/>
                          <a:ea typeface="Times New Roman"/>
                          <a:cs typeface="Arial"/>
                        </a:rPr>
                        <a:t>Duration of Contractions</a:t>
                      </a:r>
                      <a:endParaRPr lang="en-US" sz="2800" b="1" dirty="0">
                        <a:solidFill>
                          <a:schemeClr val="tx1"/>
                        </a:solidFill>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nSpc>
                          <a:spcPct val="115000"/>
                        </a:lnSpc>
                        <a:spcBef>
                          <a:spcPts val="0"/>
                        </a:spcBef>
                        <a:spcAft>
                          <a:spcPts val="1000"/>
                        </a:spcAft>
                      </a:pPr>
                      <a:r>
                        <a:rPr lang="en-US" sz="2800" b="1" dirty="0">
                          <a:solidFill>
                            <a:schemeClr val="tx1"/>
                          </a:solidFill>
                          <a:latin typeface="Times New Roman"/>
                          <a:ea typeface="Times New Roman"/>
                          <a:cs typeface="Arial"/>
                        </a:rPr>
                        <a:t>Cervical Dilation</a:t>
                      </a:r>
                      <a:endParaRPr lang="en-US" sz="2800" b="1" dirty="0">
                        <a:solidFill>
                          <a:schemeClr val="tx1"/>
                        </a:solidFill>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nSpc>
                          <a:spcPct val="115000"/>
                        </a:lnSpc>
                        <a:spcBef>
                          <a:spcPts val="0"/>
                        </a:spcBef>
                        <a:spcAft>
                          <a:spcPts val="1000"/>
                        </a:spcAft>
                      </a:pPr>
                      <a:r>
                        <a:rPr lang="en-US" sz="2800" b="1" dirty="0">
                          <a:solidFill>
                            <a:schemeClr val="tx1"/>
                          </a:solidFill>
                          <a:latin typeface="Times New Roman"/>
                          <a:ea typeface="Times New Roman"/>
                          <a:cs typeface="Arial"/>
                        </a:rPr>
                        <a:t>Duration</a:t>
                      </a:r>
                      <a:endParaRPr lang="en-US" sz="2800" b="1" dirty="0">
                        <a:solidFill>
                          <a:schemeClr val="tx1"/>
                        </a:solidFill>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78723">
                <a:tc>
                  <a:txBody>
                    <a:bodyPr/>
                    <a:lstStyle/>
                    <a:p>
                      <a:pPr marL="0" marR="0" indent="228600">
                        <a:lnSpc>
                          <a:spcPct val="115000"/>
                        </a:lnSpc>
                        <a:spcBef>
                          <a:spcPts val="0"/>
                        </a:spcBef>
                        <a:spcAft>
                          <a:spcPts val="1000"/>
                        </a:spcAft>
                      </a:pPr>
                      <a:r>
                        <a:rPr lang="en-US" sz="3200">
                          <a:latin typeface="Times New Roman"/>
                          <a:ea typeface="Times New Roman"/>
                          <a:cs typeface="Arial"/>
                        </a:rPr>
                        <a:t>At peak intensity</a:t>
                      </a:r>
                      <a:endParaRPr lang="en-US" sz="3200">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nSpc>
                          <a:spcPct val="115000"/>
                        </a:lnSpc>
                        <a:spcBef>
                          <a:spcPts val="0"/>
                        </a:spcBef>
                        <a:spcAft>
                          <a:spcPts val="1000"/>
                        </a:spcAft>
                      </a:pPr>
                      <a:r>
                        <a:rPr lang="en-US" sz="3200" dirty="0">
                          <a:latin typeface="Times New Roman"/>
                          <a:ea typeface="Times New Roman"/>
                          <a:cs typeface="Arial"/>
                        </a:rPr>
                        <a:t>60 to 90 seconds every 2-3 minutes</a:t>
                      </a:r>
                      <a:endParaRPr lang="en-US" sz="3200" dirty="0">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nSpc>
                          <a:spcPct val="115000"/>
                        </a:lnSpc>
                        <a:spcBef>
                          <a:spcPts val="0"/>
                        </a:spcBef>
                        <a:spcAft>
                          <a:spcPts val="1000"/>
                        </a:spcAft>
                      </a:pPr>
                      <a:r>
                        <a:rPr lang="en-US" sz="3200" dirty="0">
                          <a:latin typeface="Times New Roman"/>
                          <a:ea typeface="Times New Roman"/>
                          <a:cs typeface="Arial"/>
                        </a:rPr>
                        <a:t>8 to 10 cm</a:t>
                      </a:r>
                      <a:endParaRPr lang="en-US" sz="3200" dirty="0">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3200" dirty="0">
                          <a:latin typeface="Times New Roman"/>
                          <a:ea typeface="Times New Roman"/>
                          <a:cs typeface="Arial"/>
                        </a:rPr>
                        <a:t>Until full cervical dilation</a:t>
                      </a:r>
                      <a:endParaRPr lang="en-US" sz="3200" dirty="0">
                        <a:latin typeface="Calibri"/>
                        <a:ea typeface="Calibri"/>
                        <a:cs typeface="Arial"/>
                      </a:endParaRPr>
                    </a:p>
                  </a:txBody>
                  <a:tcPr marL="69174" marR="69174" marT="69174" marB="691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0" y="0"/>
            <a:ext cx="11752289" cy="1417638"/>
          </a:xfrm>
        </p:spPr>
        <p:txBody>
          <a:bodyPr>
            <a:noAutofit/>
          </a:bodyPr>
          <a:lstStyle/>
          <a:p>
            <a:pPr algn="ctr">
              <a:lnSpc>
                <a:spcPct val="100000"/>
              </a:lnSpc>
            </a:pPr>
            <a:r>
              <a:rPr lang="en-US" b="1" dirty="0">
                <a:solidFill>
                  <a:srgbClr val="C00000"/>
                </a:solidFill>
                <a:latin typeface="Times New Roman" pitchFamily="18" charset="0"/>
                <a:cs typeface="Times New Roman" pitchFamily="18" charset="0"/>
              </a:rPr>
              <a:t>3-Transition Period Phase:  Comfort Measures</a:t>
            </a:r>
            <a:endParaRPr lang="en-US" sz="8800" dirty="0">
              <a:latin typeface="Times New Roman" pitchFamily="18" charset="0"/>
              <a:cs typeface="Times New Roman" pitchFamily="18" charset="0"/>
            </a:endParaRPr>
          </a:p>
        </p:txBody>
      </p:sp>
      <p:sp>
        <p:nvSpPr>
          <p:cNvPr id="3" name="Content Placeholder 2"/>
          <p:cNvSpPr>
            <a:spLocks noGrp="1"/>
          </p:cNvSpPr>
          <p:nvPr>
            <p:ph idx="1"/>
          </p:nvPr>
        </p:nvSpPr>
        <p:spPr>
          <a:xfrm>
            <a:off x="104931" y="1600200"/>
            <a:ext cx="11872210" cy="5257800"/>
          </a:xfrm>
        </p:spPr>
        <p:txBody>
          <a:bodyPr>
            <a:normAutofit/>
          </a:bodyPr>
          <a:lstStyle/>
          <a:p>
            <a:pPr algn="just">
              <a:lnSpc>
                <a:spcPct val="100000"/>
              </a:lnSpc>
              <a:buNone/>
            </a:pPr>
            <a:r>
              <a:rPr lang="en-US" sz="3600" dirty="0">
                <a:latin typeface="Times New Roman" pitchFamily="18" charset="0"/>
                <a:cs typeface="Times New Roman" pitchFamily="18" charset="0"/>
              </a:rPr>
              <a:t>-Sacral pressure</a:t>
            </a:r>
          </a:p>
          <a:p>
            <a:pPr algn="just">
              <a:lnSpc>
                <a:spcPct val="100000"/>
              </a:lnSpc>
              <a:buNone/>
            </a:pPr>
            <a:r>
              <a:rPr lang="en-US" sz="3600" dirty="0">
                <a:latin typeface="Times New Roman" pitchFamily="18" charset="0"/>
                <a:cs typeface="Times New Roman" pitchFamily="18" charset="0"/>
              </a:rPr>
              <a:t>-Proper bearing down techniques: push with contractions</a:t>
            </a:r>
          </a:p>
          <a:p>
            <a:pPr algn="just">
              <a:lnSpc>
                <a:spcPct val="100000"/>
              </a:lnSpc>
              <a:buNone/>
            </a:pPr>
            <a:r>
              <a:rPr lang="en-US" sz="3600" dirty="0">
                <a:latin typeface="Times New Roman" pitchFamily="18" charset="0"/>
                <a:cs typeface="Times New Roman" pitchFamily="18" charset="0"/>
              </a:rPr>
              <a:t>-Controlled breathing during contractions</a:t>
            </a:r>
          </a:p>
          <a:p>
            <a:pPr algn="just">
              <a:lnSpc>
                <a:spcPct val="100000"/>
              </a:lnSpc>
              <a:buNone/>
            </a:pPr>
            <a:r>
              <a:rPr lang="en-US" sz="3600" dirty="0">
                <a:latin typeface="Times New Roman" pitchFamily="18" charset="0"/>
                <a:cs typeface="Times New Roman" pitchFamily="18" charset="0"/>
              </a:rPr>
              <a:t>-Emotional support.</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7200" b="1" dirty="0">
                <a:solidFill>
                  <a:srgbClr val="C00000"/>
                </a:solidFill>
                <a:latin typeface="Times New Roman" pitchFamily="18" charset="0"/>
                <a:cs typeface="Times New Roman" pitchFamily="18" charset="0"/>
              </a:rPr>
              <a:t>STAGES OF LABOR</a:t>
            </a:r>
            <a:endParaRPr lang="en-US" sz="7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94871" y="1600200"/>
            <a:ext cx="11767279" cy="5257800"/>
          </a:xfrm>
        </p:spPr>
        <p:txBody>
          <a:bodyPr>
            <a:normAutofit/>
          </a:bodyPr>
          <a:lstStyle/>
          <a:p>
            <a:pPr algn="just">
              <a:lnSpc>
                <a:spcPct val="100000"/>
              </a:lnSpc>
              <a:buNone/>
            </a:pPr>
            <a:r>
              <a:rPr lang="en-US" sz="3600" b="1" dirty="0">
                <a:latin typeface="Times New Roman" pitchFamily="18" charset="0"/>
                <a:cs typeface="Times New Roman" pitchFamily="18" charset="0"/>
              </a:rPr>
              <a:t>SECOND STAGE</a:t>
            </a:r>
            <a:r>
              <a:rPr lang="en-US" sz="3600" dirty="0">
                <a:latin typeface="Times New Roman" pitchFamily="18" charset="0"/>
                <a:cs typeface="Times New Roman" pitchFamily="18" charset="0"/>
              </a:rPr>
              <a:t>:</a:t>
            </a:r>
            <a:r>
              <a:rPr lang="en-US" dirty="0">
                <a:latin typeface="Times New Roman" pitchFamily="18" charset="0"/>
                <a:cs typeface="Times New Roman" pitchFamily="18" charset="0"/>
              </a:rPr>
              <a:t> Stage of expulsion</a:t>
            </a:r>
          </a:p>
          <a:p>
            <a:pPr algn="just">
              <a:lnSpc>
                <a:spcPct val="100000"/>
              </a:lnSpc>
              <a:buNone/>
            </a:pPr>
            <a:r>
              <a:rPr lang="en-US" sz="3200" b="1" u="sng" dirty="0">
                <a:latin typeface="Times New Roman" pitchFamily="18" charset="0"/>
                <a:cs typeface="Times New Roman" pitchFamily="18" charset="0"/>
              </a:rPr>
              <a:t>Cardinal Movements of Labor:</a:t>
            </a:r>
            <a:endParaRPr lang="en-US" sz="3200" u="sng" dirty="0">
              <a:latin typeface="Times New Roman" pitchFamily="18" charset="0"/>
              <a:cs typeface="Times New Roman" pitchFamily="18" charset="0"/>
            </a:endParaRPr>
          </a:p>
          <a:p>
            <a:pPr algn="just">
              <a:lnSpc>
                <a:spcPct val="100000"/>
              </a:lnSpc>
              <a:buNone/>
            </a:pPr>
            <a:r>
              <a:rPr lang="en-US" sz="3200" dirty="0">
                <a:latin typeface="Times New Roman" pitchFamily="18" charset="0"/>
                <a:cs typeface="Times New Roman" pitchFamily="18" charset="0"/>
              </a:rPr>
              <a:t>1-Descent  </a:t>
            </a:r>
          </a:p>
          <a:p>
            <a:pPr algn="just">
              <a:lnSpc>
                <a:spcPct val="100000"/>
              </a:lnSpc>
              <a:buNone/>
            </a:pPr>
            <a:r>
              <a:rPr lang="en-US" sz="3200" dirty="0">
                <a:latin typeface="Times New Roman" pitchFamily="18" charset="0"/>
                <a:cs typeface="Times New Roman" pitchFamily="18" charset="0"/>
              </a:rPr>
              <a:t>2-Flexion </a:t>
            </a:r>
          </a:p>
          <a:p>
            <a:pPr algn="just">
              <a:lnSpc>
                <a:spcPct val="100000"/>
              </a:lnSpc>
              <a:buNone/>
            </a:pPr>
            <a:r>
              <a:rPr lang="en-US" sz="3200" dirty="0">
                <a:latin typeface="Times New Roman" pitchFamily="18" charset="0"/>
                <a:cs typeface="Times New Roman" pitchFamily="18" charset="0"/>
              </a:rPr>
              <a:t>3-Internal Rotation </a:t>
            </a:r>
          </a:p>
          <a:p>
            <a:pPr algn="just">
              <a:lnSpc>
                <a:spcPct val="100000"/>
              </a:lnSpc>
              <a:buNone/>
            </a:pPr>
            <a:r>
              <a:rPr lang="en-US" sz="3200" dirty="0">
                <a:latin typeface="Times New Roman" pitchFamily="18" charset="0"/>
                <a:cs typeface="Times New Roman" pitchFamily="18" charset="0"/>
              </a:rPr>
              <a:t>4-Extension:</a:t>
            </a:r>
          </a:p>
          <a:p>
            <a:pPr algn="just">
              <a:lnSpc>
                <a:spcPct val="100000"/>
              </a:lnSpc>
              <a:buNone/>
            </a:pPr>
            <a:r>
              <a:rPr lang="en-US" sz="3200" dirty="0">
                <a:latin typeface="Times New Roman" pitchFamily="18" charset="0"/>
                <a:cs typeface="Times New Roman" pitchFamily="18" charset="0"/>
              </a:rPr>
              <a:t>5-External Rotation</a:t>
            </a:r>
          </a:p>
          <a:p>
            <a:pPr algn="just">
              <a:lnSpc>
                <a:spcPct val="100000"/>
              </a:lnSpc>
              <a:buNone/>
            </a:pPr>
            <a:r>
              <a:rPr lang="en-US" sz="3200" dirty="0">
                <a:latin typeface="Times New Roman" pitchFamily="18" charset="0"/>
                <a:cs typeface="Times New Roman" pitchFamily="18" charset="0"/>
              </a:rPr>
              <a:t>6- Expulsion: </a:t>
            </a:r>
          </a:p>
          <a:p>
            <a:pPr algn="just">
              <a:lnSpc>
                <a:spcPct val="100000"/>
              </a:lnSpc>
            </a:pPr>
            <a:endParaRPr lang="en-US"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br>
              <a:rPr lang="en-US" sz="66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Theories of Labor Onset: </a:t>
            </a:r>
            <a:br>
              <a:rPr lang="en-US" sz="6600" dirty="0">
                <a:solidFill>
                  <a:srgbClr val="C00000"/>
                </a:solidFill>
                <a:latin typeface="Times New Roman" pitchFamily="18" charset="0"/>
                <a:cs typeface="Times New Roman" pitchFamily="18" charset="0"/>
              </a:rPr>
            </a:br>
            <a:endParaRPr lang="en-US" sz="6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067082" cy="5105400"/>
          </a:xfrm>
        </p:spPr>
        <p:txBody>
          <a:bodyPr>
            <a:normAutofit lnSpcReduction="10000"/>
          </a:bodyPr>
          <a:lstStyle/>
          <a:p>
            <a:pPr algn="just">
              <a:lnSpc>
                <a:spcPct val="100000"/>
              </a:lnSpc>
              <a:buNone/>
            </a:pPr>
            <a:r>
              <a:rPr lang="en-US" sz="4400" b="1" dirty="0">
                <a:latin typeface="Times New Roman" pitchFamily="18" charset="0"/>
                <a:cs typeface="Times New Roman" pitchFamily="18" charset="0"/>
              </a:rPr>
              <a:t>4-Prostaglandin Theory – </a:t>
            </a:r>
          </a:p>
          <a:p>
            <a:pPr algn="just">
              <a:lnSpc>
                <a:spcPct val="100000"/>
              </a:lnSpc>
            </a:pPr>
            <a:r>
              <a:rPr lang="en-US" sz="4400" dirty="0">
                <a:latin typeface="Times New Roman" pitchFamily="18" charset="0"/>
                <a:cs typeface="Times New Roman" pitchFamily="18" charset="0"/>
              </a:rPr>
              <a:t>Release of </a:t>
            </a:r>
            <a:r>
              <a:rPr lang="en-US" sz="4400" u="sng" dirty="0">
                <a:latin typeface="Times New Roman" pitchFamily="18" charset="0"/>
                <a:cs typeface="Times New Roman" pitchFamily="18" charset="0"/>
              </a:rPr>
              <a:t>Arachidonic acid </a:t>
            </a:r>
            <a:r>
              <a:rPr lang="en-US" sz="4400" dirty="0">
                <a:latin typeface="Times New Roman" pitchFamily="18" charset="0"/>
                <a:cs typeface="Times New Roman" pitchFamily="18" charset="0"/>
              </a:rPr>
              <a:t>produced by steroid action on lipid precursors. </a:t>
            </a:r>
          </a:p>
          <a:p>
            <a:pPr algn="just">
              <a:lnSpc>
                <a:spcPct val="100000"/>
              </a:lnSpc>
            </a:pPr>
            <a:r>
              <a:rPr lang="en-US" sz="4400" dirty="0">
                <a:latin typeface="Times New Roman" pitchFamily="18" charset="0"/>
                <a:cs typeface="Times New Roman" pitchFamily="18" charset="0"/>
              </a:rPr>
              <a:t>Arachidonic acid increase Prostaglandin synthesis which in turn causes uterine contractions.</a:t>
            </a:r>
          </a:p>
          <a:p>
            <a:pPr marL="0" indent="0" algn="just">
              <a:lnSpc>
                <a:spcPct val="100000"/>
              </a:lnSpc>
              <a:buNone/>
            </a:pPr>
            <a:r>
              <a:rPr lang="en-US" sz="4400" b="1" dirty="0">
                <a:latin typeface="Times New Roman" pitchFamily="18" charset="0"/>
                <a:cs typeface="Times New Roman" pitchFamily="18" charset="0"/>
              </a:rPr>
              <a:t>5-Theory of Aging Placenta </a:t>
            </a:r>
            <a:r>
              <a:rPr lang="en-US" sz="4400" dirty="0">
                <a:latin typeface="Times New Roman" pitchFamily="18" charset="0"/>
                <a:cs typeface="Times New Roman" pitchFamily="18" charset="0"/>
              </a:rPr>
              <a:t>because of the decrease in blood supply uterus contracts. </a:t>
            </a:r>
          </a:p>
          <a:p>
            <a:pPr algn="just">
              <a:lnSpc>
                <a:spcPct val="100000"/>
              </a:lnSpc>
            </a:pPr>
            <a:endParaRPr lang="en-US" sz="44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Autofit/>
          </a:bodyPr>
          <a:lstStyle/>
          <a:p>
            <a:pPr algn="just">
              <a:lnSpc>
                <a:spcPct val="100000"/>
              </a:lnSpc>
            </a:pPr>
            <a:r>
              <a:rPr lang="en-US" sz="4800" b="1" dirty="0">
                <a:solidFill>
                  <a:srgbClr val="C00000"/>
                </a:solidFill>
                <a:latin typeface="Times New Roman" pitchFamily="18" charset="0"/>
                <a:cs typeface="Times New Roman" pitchFamily="18" charset="0"/>
              </a:rPr>
              <a:t>Cardinal Movements of Labor:</a:t>
            </a:r>
            <a:endParaRPr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24852" y="1676400"/>
            <a:ext cx="11967148" cy="5181600"/>
          </a:xfrm>
        </p:spPr>
        <p:txBody>
          <a:bodyPr>
            <a:normAutofit/>
          </a:bodyPr>
          <a:lstStyle/>
          <a:p>
            <a:pPr algn="just">
              <a:lnSpc>
                <a:spcPct val="100000"/>
              </a:lnSpc>
              <a:buNone/>
            </a:pPr>
            <a:r>
              <a:rPr lang="en-US" sz="4000" b="1" dirty="0">
                <a:latin typeface="Times New Roman" pitchFamily="18" charset="0"/>
                <a:cs typeface="Times New Roman" pitchFamily="18" charset="0"/>
              </a:rPr>
              <a:t>1-</a:t>
            </a:r>
            <a:r>
              <a:rPr lang="en-US" sz="4000" b="1" u="sng" dirty="0">
                <a:latin typeface="Times New Roman" pitchFamily="18" charset="0"/>
                <a:cs typeface="Times New Roman" pitchFamily="18" charset="0"/>
              </a:rPr>
              <a:t>DESCENT</a:t>
            </a:r>
          </a:p>
          <a:p>
            <a:pPr algn="just">
              <a:lnSpc>
                <a:spcPct val="100000"/>
              </a:lnSpc>
              <a:buFont typeface="Wingdings" pitchFamily="2" charset="2"/>
              <a:buChar char="§"/>
            </a:pPr>
            <a:r>
              <a:rPr lang="en-US" sz="4000" dirty="0">
                <a:latin typeface="Times New Roman" pitchFamily="18" charset="0"/>
                <a:cs typeface="Times New Roman" pitchFamily="18" charset="0"/>
              </a:rPr>
              <a:t>Downward movement of fetal head to within pelvic inlet.</a:t>
            </a:r>
          </a:p>
          <a:p>
            <a:pPr algn="just">
              <a:lnSpc>
                <a:spcPct val="100000"/>
              </a:lnSpc>
              <a:buFont typeface="Wingdings" pitchFamily="2" charset="2"/>
              <a:buChar char="§"/>
            </a:pPr>
            <a:r>
              <a:rPr lang="en-US" sz="4000" dirty="0">
                <a:latin typeface="Times New Roman" pitchFamily="18" charset="0"/>
                <a:cs typeface="Times New Roman" pitchFamily="18" charset="0"/>
              </a:rPr>
              <a:t>Occurs when fetal head extrudes beyond dilated cervix and touches posterior vaginal wall</a:t>
            </a:r>
          </a:p>
          <a:p>
            <a:pPr algn="just">
              <a:lnSpc>
                <a:spcPct val="100000"/>
              </a:lnSpc>
              <a:buFont typeface="Wingdings" pitchFamily="2" charset="2"/>
              <a:buChar char="§"/>
            </a:pPr>
            <a:r>
              <a:rPr lang="en-US" sz="4000" dirty="0">
                <a:latin typeface="Times New Roman" pitchFamily="18" charset="0"/>
                <a:cs typeface="Times New Roman" pitchFamily="18" charset="0"/>
              </a:rPr>
              <a:t>Occurs because of pressure on fetus by uterine fundus aided by abdominal muscle contractions</a:t>
            </a:r>
          </a:p>
          <a:p>
            <a:pPr algn="just">
              <a:lnSpc>
                <a:spcPct val="100000"/>
              </a:lnSpc>
              <a:buNone/>
            </a:pPr>
            <a:endParaRPr lang="en-US" sz="40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Autofit/>
          </a:bodyPr>
          <a:lstStyle/>
          <a:p>
            <a:pPr algn="just">
              <a:lnSpc>
                <a:spcPct val="100000"/>
              </a:lnSpc>
            </a:pPr>
            <a:r>
              <a:rPr lang="en-US" sz="4800" b="1" dirty="0">
                <a:solidFill>
                  <a:srgbClr val="C00000"/>
                </a:solidFill>
                <a:latin typeface="Times New Roman" pitchFamily="18" charset="0"/>
                <a:cs typeface="Times New Roman" pitchFamily="18" charset="0"/>
              </a:rPr>
              <a:t>1-DESCENT</a:t>
            </a:r>
            <a:endParaRPr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0" y="1676400"/>
            <a:ext cx="9144000" cy="5181600"/>
          </a:xfrm>
        </p:spPr>
        <p:txBody>
          <a:bodyPr>
            <a:normAutofit fontScale="92500" lnSpcReduction="10000"/>
          </a:bodyPr>
          <a:lstStyle/>
          <a:p>
            <a:pPr algn="just">
              <a:lnSpc>
                <a:spcPct val="100000"/>
              </a:lnSpc>
              <a:buNone/>
            </a:pPr>
            <a:endParaRPr lang="en-US" sz="4000" b="1" u="sng" dirty="0">
              <a:latin typeface="Times New Roman" pitchFamily="18" charset="0"/>
              <a:cs typeface="Times New Roman" pitchFamily="18" charset="0"/>
            </a:endParaRPr>
          </a:p>
          <a:p>
            <a:pPr algn="just">
              <a:lnSpc>
                <a:spcPct val="100000"/>
              </a:lnSpc>
              <a:buFont typeface="Wingdings" pitchFamily="2" charset="2"/>
              <a:buChar char="§"/>
            </a:pPr>
            <a:r>
              <a:rPr lang="en-US" sz="4000" dirty="0">
                <a:latin typeface="Times New Roman" pitchFamily="18" charset="0"/>
                <a:cs typeface="Times New Roman" pitchFamily="18" charset="0"/>
              </a:rPr>
              <a:t>Downward movement of </a:t>
            </a:r>
            <a:r>
              <a:rPr lang="en-US" sz="4000" dirty="0" err="1">
                <a:latin typeface="Times New Roman" pitchFamily="18" charset="0"/>
                <a:cs typeface="Times New Roman" pitchFamily="18" charset="0"/>
              </a:rPr>
              <a:t>biparietal</a:t>
            </a:r>
            <a:r>
              <a:rPr lang="en-US" sz="4000" dirty="0">
                <a:latin typeface="Times New Roman" pitchFamily="18" charset="0"/>
                <a:cs typeface="Times New Roman" pitchFamily="18" charset="0"/>
              </a:rPr>
              <a:t> diameter of fetal head to within pelvic inlet.</a:t>
            </a:r>
          </a:p>
          <a:p>
            <a:pPr algn="just">
              <a:lnSpc>
                <a:spcPct val="100000"/>
              </a:lnSpc>
              <a:buFont typeface="Wingdings" pitchFamily="2" charset="2"/>
              <a:buChar char="§"/>
            </a:pPr>
            <a:r>
              <a:rPr lang="en-US" sz="4000" dirty="0">
                <a:latin typeface="Times New Roman" pitchFamily="18" charset="0"/>
                <a:cs typeface="Times New Roman" pitchFamily="18" charset="0"/>
              </a:rPr>
              <a:t>Occurs when fetal head extrudes beyond dilated cervix and touches posterior vaginal wall</a:t>
            </a:r>
          </a:p>
          <a:p>
            <a:pPr algn="just">
              <a:lnSpc>
                <a:spcPct val="100000"/>
              </a:lnSpc>
              <a:buFont typeface="Wingdings" pitchFamily="2" charset="2"/>
              <a:buChar char="§"/>
            </a:pPr>
            <a:r>
              <a:rPr lang="en-US" sz="4000" dirty="0">
                <a:latin typeface="Times New Roman" pitchFamily="18" charset="0"/>
                <a:cs typeface="Times New Roman" pitchFamily="18" charset="0"/>
              </a:rPr>
              <a:t>Occurs because of pressure on fetus by uterine fundus aided by abdominal muscle contractions</a:t>
            </a:r>
          </a:p>
          <a:p>
            <a:pPr algn="just">
              <a:lnSpc>
                <a:spcPct val="100000"/>
              </a:lnSpc>
              <a:buNone/>
            </a:pPr>
            <a:endParaRPr lang="en-US" sz="40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pic>
        <p:nvPicPr>
          <p:cNvPr id="6" name="Picture 2" descr="نتيجة بحث الصور عن ‪descent in lab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291" y="1347865"/>
            <a:ext cx="10523095" cy="5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2981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Autofit/>
          </a:bodyPr>
          <a:lstStyle/>
          <a:p>
            <a:pPr algn="just">
              <a:lnSpc>
                <a:spcPct val="100000"/>
              </a:lnSpc>
            </a:pPr>
            <a:r>
              <a:rPr lang="en-US" sz="4800" b="1" dirty="0">
                <a:solidFill>
                  <a:srgbClr val="C00000"/>
                </a:solidFill>
                <a:latin typeface="Times New Roman" pitchFamily="18" charset="0"/>
                <a:cs typeface="Times New Roman" pitchFamily="18" charset="0"/>
              </a:rPr>
              <a:t>Cardinal Movements of Labor:</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104931" y="1600200"/>
            <a:ext cx="12087069" cy="5257800"/>
          </a:xfrm>
        </p:spPr>
        <p:txBody>
          <a:bodyPr>
            <a:normAutofit/>
          </a:bodyPr>
          <a:lstStyle/>
          <a:p>
            <a:pPr algn="just">
              <a:lnSpc>
                <a:spcPct val="100000"/>
              </a:lnSpc>
              <a:buNone/>
            </a:pPr>
            <a:r>
              <a:rPr lang="en-US" sz="4800" u="sng" dirty="0">
                <a:latin typeface="Times New Roman" pitchFamily="18" charset="0"/>
                <a:cs typeface="Times New Roman" pitchFamily="18" charset="0"/>
              </a:rPr>
              <a:t>2-FLEXION</a:t>
            </a:r>
            <a:endParaRPr lang="en-US" sz="4800" dirty="0">
              <a:latin typeface="Times New Roman" pitchFamily="18" charset="0"/>
              <a:cs typeface="Times New Roman" pitchFamily="18" charset="0"/>
            </a:endParaRPr>
          </a:p>
          <a:p>
            <a:pPr algn="just">
              <a:lnSpc>
                <a:spcPct val="100000"/>
              </a:lnSpc>
            </a:pPr>
            <a:r>
              <a:rPr lang="en-US" sz="4800" dirty="0">
                <a:latin typeface="Times New Roman" pitchFamily="18" charset="0"/>
                <a:cs typeface="Times New Roman" pitchFamily="18" charset="0"/>
              </a:rPr>
              <a:t>Pressure from pelvic floor causes fetal head to bend forward onto chest.</a:t>
            </a:r>
          </a:p>
          <a:p>
            <a:pPr algn="just">
              <a:lnSpc>
                <a:spcPct val="100000"/>
              </a:lnSpc>
            </a:pPr>
            <a:r>
              <a:rPr lang="en-US" sz="4800" dirty="0">
                <a:latin typeface="Times New Roman" pitchFamily="18" charset="0"/>
                <a:cs typeface="Times New Roman" pitchFamily="18" charset="0"/>
              </a:rPr>
              <a:t>The smallest </a:t>
            </a:r>
            <a:r>
              <a:rPr lang="en-US" sz="4800" dirty="0" err="1">
                <a:latin typeface="Times New Roman" pitchFamily="18" charset="0"/>
                <a:cs typeface="Times New Roman" pitchFamily="18" charset="0"/>
              </a:rPr>
              <a:t>anteroposterior</a:t>
            </a:r>
            <a:r>
              <a:rPr lang="en-US" sz="4800" dirty="0">
                <a:latin typeface="Times New Roman" pitchFamily="18" charset="0"/>
                <a:cs typeface="Times New Roman" pitchFamily="18" charset="0"/>
              </a:rPr>
              <a:t> diameter is one presented to birth canal in this flexed position</a:t>
            </a:r>
          </a:p>
          <a:p>
            <a:pPr algn="just">
              <a:lnSpc>
                <a:spcPct val="100000"/>
              </a:lnSpc>
            </a:pPr>
            <a:endParaRPr lang="en-US" sz="48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Autofit/>
          </a:bodyPr>
          <a:lstStyle/>
          <a:p>
            <a:pPr algn="just">
              <a:lnSpc>
                <a:spcPct val="100000"/>
              </a:lnSpc>
            </a:pPr>
            <a:r>
              <a:rPr lang="en-US" sz="4800" b="1" dirty="0">
                <a:solidFill>
                  <a:srgbClr val="C00000"/>
                </a:solidFill>
                <a:latin typeface="Times New Roman" pitchFamily="18" charset="0"/>
                <a:cs typeface="Times New Roman" pitchFamily="18" charset="0"/>
              </a:rPr>
              <a:t>Cardinal Movements of Labor:</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119921" y="1447800"/>
            <a:ext cx="11752289" cy="5410200"/>
          </a:xfrm>
        </p:spPr>
        <p:txBody>
          <a:bodyPr>
            <a:noAutofit/>
          </a:bodyPr>
          <a:lstStyle/>
          <a:p>
            <a:pPr algn="just">
              <a:lnSpc>
                <a:spcPct val="100000"/>
              </a:lnSpc>
              <a:buNone/>
            </a:pPr>
            <a:r>
              <a:rPr lang="en-US" sz="4000" b="1" u="sng" dirty="0">
                <a:latin typeface="Times New Roman" pitchFamily="18" charset="0"/>
                <a:cs typeface="Times New Roman" pitchFamily="18" charset="0"/>
              </a:rPr>
              <a:t>3-INTERNAL ROTATION</a:t>
            </a:r>
            <a:endParaRPr lang="en-US" sz="4000" b="1" dirty="0">
              <a:latin typeface="Times New Roman" pitchFamily="18" charset="0"/>
              <a:cs typeface="Times New Roman" pitchFamily="18" charset="0"/>
            </a:endParaRPr>
          </a:p>
          <a:p>
            <a:pPr algn="just">
              <a:lnSpc>
                <a:spcPct val="100000"/>
              </a:lnSpc>
            </a:pPr>
            <a:r>
              <a:rPr lang="en-US" sz="4000" dirty="0">
                <a:latin typeface="Times New Roman" pitchFamily="18" charset="0"/>
                <a:cs typeface="Times New Roman" pitchFamily="18" charset="0"/>
              </a:rPr>
              <a:t>Occiput rotates until it is superior, or just below symphysis pubis, bringing head into best diameter for outlet of pelvis.</a:t>
            </a:r>
          </a:p>
          <a:p>
            <a:pPr algn="just">
              <a:lnSpc>
                <a:spcPct val="100000"/>
              </a:lnSpc>
            </a:pPr>
            <a:r>
              <a:rPr lang="en-US" sz="4000" dirty="0">
                <a:latin typeface="Times New Roman" pitchFamily="18" charset="0"/>
                <a:cs typeface="Times New Roman" pitchFamily="18" charset="0"/>
              </a:rPr>
              <a:t>This movement brings shoulders, into optimal position to enter inlet or puts widest diameter of shoulders in line with wide transverse diameter of inlet.</a:t>
            </a:r>
          </a:p>
          <a:p>
            <a:pPr algn="just">
              <a:lnSpc>
                <a:spcPct val="100000"/>
              </a:lnSpc>
            </a:pPr>
            <a:endParaRPr lang="en-US" sz="4400" dirty="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Autofit/>
          </a:bodyPr>
          <a:lstStyle/>
          <a:p>
            <a:pPr algn="just">
              <a:lnSpc>
                <a:spcPct val="100000"/>
              </a:lnSpc>
            </a:pPr>
            <a:r>
              <a:rPr lang="en-US" sz="4800" b="1" dirty="0">
                <a:solidFill>
                  <a:srgbClr val="C00000"/>
                </a:solidFill>
                <a:latin typeface="Times New Roman" pitchFamily="18" charset="0"/>
                <a:cs typeface="Times New Roman" pitchFamily="18" charset="0"/>
              </a:rPr>
              <a:t>Cardinal Movements of Labor:</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149902" y="1752600"/>
            <a:ext cx="12042097" cy="5105400"/>
          </a:xfrm>
        </p:spPr>
        <p:txBody>
          <a:bodyPr>
            <a:normAutofit/>
          </a:bodyPr>
          <a:lstStyle/>
          <a:p>
            <a:pPr marL="0" indent="0" algn="just">
              <a:lnSpc>
                <a:spcPct val="100000"/>
              </a:lnSpc>
              <a:buNone/>
            </a:pPr>
            <a:r>
              <a:rPr lang="en-US" sz="4000" b="1" dirty="0">
                <a:latin typeface="Times New Roman" pitchFamily="18" charset="0"/>
                <a:cs typeface="Times New Roman" pitchFamily="18" charset="0"/>
              </a:rPr>
              <a:t>Crowning</a:t>
            </a:r>
          </a:p>
          <a:p>
            <a:pPr algn="just">
              <a:lnSpc>
                <a:spcPct val="100000"/>
              </a:lnSpc>
            </a:pPr>
            <a:r>
              <a:rPr lang="en-US" sz="4000" dirty="0">
                <a:latin typeface="Times New Roman" pitchFamily="18" charset="0"/>
                <a:cs typeface="Times New Roman" pitchFamily="18" charset="0"/>
              </a:rPr>
              <a:t>It is clinically evident when  </a:t>
            </a:r>
            <a:r>
              <a:rPr lang="en-US" sz="4000" b="1" dirty="0">
                <a:latin typeface="Times New Roman" pitchFamily="18" charset="0"/>
                <a:cs typeface="Times New Roman" pitchFamily="18" charset="0"/>
              </a:rPr>
              <a:t>head</a:t>
            </a:r>
            <a:r>
              <a:rPr lang="en-US" sz="4000" dirty="0">
                <a:latin typeface="Times New Roman" pitchFamily="18" charset="0"/>
                <a:cs typeface="Times New Roman" pitchFamily="18" charset="0"/>
              </a:rPr>
              <a:t>, </a:t>
            </a:r>
            <a:r>
              <a:rPr lang="en-US" sz="4000" b="1" dirty="0">
                <a:latin typeface="Times New Roman" pitchFamily="18" charset="0"/>
                <a:cs typeface="Times New Roman" pitchFamily="18" charset="0"/>
              </a:rPr>
              <a:t>visible</a:t>
            </a:r>
            <a:r>
              <a:rPr lang="en-US" sz="4000" dirty="0">
                <a:latin typeface="Times New Roman" pitchFamily="18" charset="0"/>
                <a:cs typeface="Times New Roman" pitchFamily="18" charset="0"/>
              </a:rPr>
              <a:t> at  </a:t>
            </a:r>
            <a:r>
              <a:rPr lang="en-US" sz="4000" b="1" dirty="0">
                <a:latin typeface="Times New Roman" pitchFamily="18" charset="0"/>
                <a:cs typeface="Times New Roman" pitchFamily="18" charset="0"/>
              </a:rPr>
              <a:t>vulva</a:t>
            </a:r>
            <a:r>
              <a:rPr lang="en-US" sz="4000" dirty="0">
                <a:latin typeface="Times New Roman" pitchFamily="18" charset="0"/>
                <a:cs typeface="Times New Roman" pitchFamily="18" charset="0"/>
              </a:rPr>
              <a:t>, no longer withdrawals between contractions</a:t>
            </a:r>
            <a:r>
              <a:rPr lang="en-US" sz="4000" b="1" dirty="0">
                <a:latin typeface="Times New Roman" pitchFamily="18" charset="0"/>
                <a:cs typeface="Times New Roman" pitchFamily="18" charset="0"/>
              </a:rPr>
              <a:t>. </a:t>
            </a:r>
          </a:p>
          <a:p>
            <a:pPr algn="just">
              <a:lnSpc>
                <a:spcPct val="100000"/>
              </a:lnSpc>
            </a:pPr>
            <a:r>
              <a:rPr lang="en-US" sz="4000" dirty="0">
                <a:latin typeface="Times New Roman" pitchFamily="18" charset="0"/>
                <a:cs typeface="Times New Roman" pitchFamily="18" charset="0"/>
              </a:rPr>
              <a:t>Complete delivery of head is now imminent</a:t>
            </a:r>
          </a:p>
        </p:txBody>
      </p:sp>
    </p:spTree>
    <p:extLst>
      <p:ext uri="{BB962C8B-B14F-4D97-AF65-F5344CB8AC3E}">
        <p14:creationId xmlns:p14="http://schemas.microsoft.com/office/powerpoint/2010/main" val="11809339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Autofit/>
          </a:bodyPr>
          <a:lstStyle/>
          <a:p>
            <a:pPr algn="just">
              <a:lnSpc>
                <a:spcPct val="100000"/>
              </a:lnSpc>
            </a:pPr>
            <a:r>
              <a:rPr lang="en-US" sz="4800" b="1" dirty="0">
                <a:solidFill>
                  <a:srgbClr val="C00000"/>
                </a:solidFill>
                <a:latin typeface="Times New Roman" pitchFamily="18" charset="0"/>
                <a:cs typeface="Times New Roman" pitchFamily="18" charset="0"/>
              </a:rPr>
              <a:t>Cardinal Movements of Labor:</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0" y="1676400"/>
            <a:ext cx="12192000" cy="5181600"/>
          </a:xfrm>
        </p:spPr>
        <p:txBody>
          <a:bodyPr>
            <a:normAutofit/>
          </a:bodyPr>
          <a:lstStyle/>
          <a:p>
            <a:pPr algn="just">
              <a:lnSpc>
                <a:spcPct val="100000"/>
              </a:lnSpc>
              <a:buNone/>
            </a:pPr>
            <a:r>
              <a:rPr lang="en-US" sz="4800" b="1" u="sng" dirty="0">
                <a:latin typeface="Times New Roman" pitchFamily="18" charset="0"/>
                <a:cs typeface="Times New Roman" pitchFamily="18" charset="0"/>
              </a:rPr>
              <a:t>4-EXTENSION:</a:t>
            </a:r>
            <a:endParaRPr lang="en-US" sz="4800" b="1" dirty="0">
              <a:latin typeface="Times New Roman" pitchFamily="18" charset="0"/>
              <a:cs typeface="Times New Roman" pitchFamily="18" charset="0"/>
            </a:endParaRPr>
          </a:p>
          <a:p>
            <a:pPr algn="just">
              <a:lnSpc>
                <a:spcPct val="100000"/>
              </a:lnSpc>
            </a:pPr>
            <a:r>
              <a:rPr lang="en-US" sz="4800" dirty="0">
                <a:latin typeface="Times New Roman" pitchFamily="18" charset="0"/>
                <a:cs typeface="Times New Roman" pitchFamily="18" charset="0"/>
              </a:rPr>
              <a:t>As Occiput is born, back of neck stops beneath pubic arch and acts as a pivot  ( axis of rotation) for rest of head. </a:t>
            </a:r>
          </a:p>
          <a:p>
            <a:pPr algn="just">
              <a:lnSpc>
                <a:spcPct val="100000"/>
              </a:lnSpc>
            </a:pPr>
            <a:r>
              <a:rPr lang="en-US" sz="4800" dirty="0">
                <a:latin typeface="Times New Roman" pitchFamily="18" charset="0"/>
                <a:cs typeface="Times New Roman" pitchFamily="18" charset="0"/>
              </a:rPr>
              <a:t>Head extends, and foremost parts of head, face and chin are born.</a:t>
            </a:r>
          </a:p>
          <a:p>
            <a:pPr algn="just">
              <a:lnSpc>
                <a:spcPct val="100000"/>
              </a:lnSpc>
              <a:buNone/>
            </a:pPr>
            <a:endParaRPr lang="en-US" sz="48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Autofit/>
          </a:bodyPr>
          <a:lstStyle/>
          <a:p>
            <a:pPr algn="just">
              <a:lnSpc>
                <a:spcPct val="100000"/>
              </a:lnSpc>
            </a:pPr>
            <a:r>
              <a:rPr lang="en-US" sz="4800" b="1" dirty="0">
                <a:solidFill>
                  <a:srgbClr val="C00000"/>
                </a:solidFill>
                <a:latin typeface="Times New Roman" pitchFamily="18" charset="0"/>
                <a:cs typeface="Times New Roman" pitchFamily="18" charset="0"/>
              </a:rPr>
              <a:t>Cardinal Movements of Labor:</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1" y="1676400"/>
            <a:ext cx="11977141" cy="5029200"/>
          </a:xfrm>
        </p:spPr>
        <p:txBody>
          <a:bodyPr>
            <a:normAutofit/>
          </a:bodyPr>
          <a:lstStyle/>
          <a:p>
            <a:pPr algn="just">
              <a:lnSpc>
                <a:spcPct val="100000"/>
              </a:lnSpc>
              <a:buNone/>
            </a:pPr>
            <a:r>
              <a:rPr lang="en-US" sz="4400" b="1" u="sng" dirty="0">
                <a:latin typeface="Times New Roman" pitchFamily="18" charset="0"/>
                <a:cs typeface="Times New Roman" pitchFamily="18" charset="0"/>
              </a:rPr>
              <a:t>5-EXTERNAL ROTATION:</a:t>
            </a:r>
          </a:p>
          <a:p>
            <a:pPr algn="just">
              <a:lnSpc>
                <a:spcPct val="100000"/>
              </a:lnSpc>
            </a:pPr>
            <a:r>
              <a:rPr lang="en-US" sz="4400" dirty="0">
                <a:latin typeface="Times New Roman" pitchFamily="18" charset="0"/>
                <a:cs typeface="Times New Roman" pitchFamily="18" charset="0"/>
              </a:rPr>
              <a:t>Almost immediately after head of newborn is born, the head rotates back to diagonal position or transverse position of early part of labor.</a:t>
            </a:r>
          </a:p>
          <a:p>
            <a:pPr algn="just">
              <a:lnSpc>
                <a:spcPct val="100000"/>
              </a:lnSpc>
            </a:pPr>
            <a:endParaRPr lang="en-US" sz="3600"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371600"/>
          </a:xfrm>
        </p:spPr>
        <p:txBody>
          <a:bodyPr>
            <a:noAutofit/>
          </a:bodyPr>
          <a:lstStyle/>
          <a:p>
            <a:pPr algn="just">
              <a:lnSpc>
                <a:spcPct val="100000"/>
              </a:lnSpc>
            </a:pPr>
            <a:r>
              <a:rPr lang="en-US" sz="4800" b="1" dirty="0">
                <a:solidFill>
                  <a:srgbClr val="C00000"/>
                </a:solidFill>
                <a:latin typeface="Times New Roman" pitchFamily="18" charset="0"/>
                <a:cs typeface="Times New Roman" pitchFamily="18" charset="0"/>
              </a:rPr>
              <a:t>Cardinal Movements of Labor:</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134911" y="1295400"/>
            <a:ext cx="11827240" cy="5562600"/>
          </a:xfrm>
        </p:spPr>
        <p:txBody>
          <a:bodyPr>
            <a:normAutofit lnSpcReduction="10000"/>
          </a:bodyPr>
          <a:lstStyle/>
          <a:p>
            <a:pPr algn="just">
              <a:lnSpc>
                <a:spcPct val="100000"/>
              </a:lnSpc>
              <a:buNone/>
            </a:pPr>
            <a:r>
              <a:rPr lang="en-US" sz="4800" b="1" u="sng" dirty="0">
                <a:latin typeface="Times New Roman" pitchFamily="18" charset="0"/>
                <a:cs typeface="Times New Roman" pitchFamily="18" charset="0"/>
              </a:rPr>
              <a:t>6- EXPULSION</a:t>
            </a:r>
            <a:r>
              <a:rPr lang="en-US" sz="4800" u="sng" dirty="0">
                <a:latin typeface="Times New Roman" pitchFamily="18" charset="0"/>
                <a:cs typeface="Times New Roman" pitchFamily="18" charset="0"/>
              </a:rPr>
              <a:t>:</a:t>
            </a:r>
            <a:r>
              <a:rPr lang="en-US" sz="4800" dirty="0">
                <a:latin typeface="Times New Roman" pitchFamily="18" charset="0"/>
                <a:cs typeface="Times New Roman" pitchFamily="18" charset="0"/>
              </a:rPr>
              <a:t> </a:t>
            </a:r>
          </a:p>
          <a:p>
            <a:pPr algn="just">
              <a:lnSpc>
                <a:spcPct val="100000"/>
              </a:lnSpc>
              <a:buNone/>
            </a:pPr>
            <a:r>
              <a:rPr lang="en-US" sz="4800" dirty="0">
                <a:latin typeface="Times New Roman" pitchFamily="18" charset="0"/>
                <a:cs typeface="Times New Roman" pitchFamily="18" charset="0"/>
              </a:rPr>
              <a:t>-Once shoulders are born, rest of the baby is born easily and smoothly because of its smaller size.</a:t>
            </a:r>
          </a:p>
          <a:p>
            <a:pPr algn="just">
              <a:lnSpc>
                <a:spcPct val="100000"/>
              </a:lnSpc>
              <a:buNone/>
            </a:pPr>
            <a:r>
              <a:rPr lang="en-US" sz="4800" dirty="0">
                <a:latin typeface="Times New Roman" pitchFamily="18" charset="0"/>
                <a:cs typeface="Times New Roman" pitchFamily="18" charset="0"/>
              </a:rPr>
              <a:t>-This is end of pelvic division of labor</a:t>
            </a:r>
          </a:p>
          <a:p>
            <a:pPr algn="just">
              <a:lnSpc>
                <a:spcPct val="100000"/>
              </a:lnSpc>
              <a:buNone/>
            </a:pPr>
            <a:r>
              <a:rPr lang="en-US" sz="4800" dirty="0">
                <a:latin typeface="Times New Roman" pitchFamily="18" charset="0"/>
                <a:cs typeface="Times New Roman" pitchFamily="18" charset="0"/>
              </a:rPr>
              <a:t>-Begins with complete dilatation of cervix and ends with delivery of baby</a:t>
            </a:r>
          </a:p>
          <a:p>
            <a:pPr algn="just">
              <a:lnSpc>
                <a:spcPct val="100000"/>
              </a:lnSpc>
              <a:buNone/>
            </a:pPr>
            <a:endParaRPr lang="en-US" sz="48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29" y="0"/>
            <a:ext cx="11947161" cy="1752600"/>
          </a:xfrm>
        </p:spPr>
        <p:txBody>
          <a:bodyPr>
            <a:noAutofit/>
          </a:bodyPr>
          <a:lstStyle/>
          <a:p>
            <a:pPr algn="ctr">
              <a:lnSpc>
                <a:spcPct val="100000"/>
              </a:lnSpc>
            </a:pPr>
            <a:r>
              <a:rPr lang="en-US" sz="4000" b="1" dirty="0">
                <a:solidFill>
                  <a:srgbClr val="C00000"/>
                </a:solidFill>
                <a:latin typeface="Times New Roman" pitchFamily="18" charset="0"/>
                <a:cs typeface="Times New Roman" pitchFamily="18" charset="0"/>
              </a:rPr>
              <a:t>SECOND STAGE</a:t>
            </a:r>
            <a:r>
              <a:rPr lang="en-US" sz="4000" dirty="0">
                <a:solidFill>
                  <a:srgbClr val="C00000"/>
                </a:solidFill>
                <a:latin typeface="Times New Roman" pitchFamily="18" charset="0"/>
                <a:cs typeface="Times New Roman" pitchFamily="18" charset="0"/>
              </a:rPr>
              <a:t> </a:t>
            </a:r>
            <a:r>
              <a:rPr lang="en-US" sz="4000" b="1" dirty="0">
                <a:solidFill>
                  <a:srgbClr val="C00000"/>
                </a:solidFill>
                <a:latin typeface="Times New Roman" pitchFamily="18" charset="0"/>
                <a:cs typeface="Times New Roman" pitchFamily="18" charset="0"/>
              </a:rPr>
              <a:t>OF LABOR: Nursing Care:</a:t>
            </a:r>
            <a:endParaRPr lang="en-US" sz="4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4910" y="1394085"/>
            <a:ext cx="11947161" cy="5463915"/>
          </a:xfrm>
        </p:spPr>
        <p:txBody>
          <a:bodyPr>
            <a:normAutofit fontScale="85000" lnSpcReduction="10000"/>
          </a:bodyPr>
          <a:lstStyle/>
          <a:p>
            <a:pPr algn="just">
              <a:lnSpc>
                <a:spcPct val="120000"/>
              </a:lnSpc>
            </a:pPr>
            <a:r>
              <a:rPr lang="en-US" sz="4800" dirty="0">
                <a:latin typeface="Times New Roman" pitchFamily="18" charset="0"/>
                <a:cs typeface="Times New Roman" pitchFamily="18" charset="0"/>
              </a:rPr>
              <a:t>Put  mother’s legs on lithotomy at same time to prevent injury to uterine segments.</a:t>
            </a:r>
          </a:p>
          <a:p>
            <a:pPr algn="just">
              <a:lnSpc>
                <a:spcPct val="120000"/>
              </a:lnSpc>
            </a:pPr>
            <a:r>
              <a:rPr lang="en-US" sz="4800" dirty="0">
                <a:latin typeface="Times New Roman" pitchFamily="18" charset="0"/>
                <a:cs typeface="Times New Roman" pitchFamily="18" charset="0"/>
              </a:rPr>
              <a:t>As soon as fetal head crowns instruct mother </a:t>
            </a:r>
            <a:r>
              <a:rPr lang="en-US" sz="4800" u="sng" dirty="0">
                <a:latin typeface="Times New Roman" pitchFamily="18" charset="0"/>
                <a:cs typeface="Times New Roman" pitchFamily="18" charset="0"/>
              </a:rPr>
              <a:t>not to push</a:t>
            </a:r>
            <a:r>
              <a:rPr lang="en-US" sz="4800" dirty="0">
                <a:latin typeface="Times New Roman" pitchFamily="18" charset="0"/>
                <a:cs typeface="Times New Roman" pitchFamily="18" charset="0"/>
              </a:rPr>
              <a:t>, but to breath. </a:t>
            </a:r>
          </a:p>
          <a:p>
            <a:pPr algn="just">
              <a:lnSpc>
                <a:spcPct val="120000"/>
              </a:lnSpc>
            </a:pPr>
            <a:r>
              <a:rPr lang="en-US" sz="4800" dirty="0">
                <a:latin typeface="Times New Roman" pitchFamily="18" charset="0"/>
                <a:cs typeface="Times New Roman" pitchFamily="18" charset="0"/>
              </a:rPr>
              <a:t>Hyperventilation is deep and rapid, patient will have lightheadedness, fingers  tingling sensation lead to carpopedal spasms because of respiratory alkalosis. </a:t>
            </a:r>
          </a:p>
          <a:p>
            <a:pPr algn="just">
              <a:lnSpc>
                <a:spcPct val="120000"/>
              </a:lnSpc>
              <a:buNone/>
            </a:pPr>
            <a:endParaRPr lang="en-US" sz="4800" dirty="0">
              <a:latin typeface="Times New Roman" pitchFamily="18" charset="0"/>
              <a:cs typeface="Times New Roman" pitchFamily="18" charset="0"/>
            </a:endParaRPr>
          </a:p>
          <a:p>
            <a:pPr algn="just">
              <a:lnSpc>
                <a:spcPct val="120000"/>
              </a:lnSpc>
              <a:buNone/>
            </a:pPr>
            <a:endParaRPr lang="en-US" sz="4800" dirty="0">
              <a:latin typeface="Times New Roman" pitchFamily="18" charset="0"/>
              <a:cs typeface="Times New Roman" pitchFamily="18" charset="0"/>
            </a:endParaRPr>
          </a:p>
          <a:p>
            <a:pPr algn="just">
              <a:lnSpc>
                <a:spcPct val="120000"/>
              </a:lnSpc>
            </a:pPr>
            <a:endParaRPr lang="en-US" dirty="0">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Autofit/>
          </a:bodyPr>
          <a:lstStyle/>
          <a:p>
            <a:pPr algn="just">
              <a:lnSpc>
                <a:spcPct val="100000"/>
              </a:lnSpc>
            </a:pPr>
            <a:r>
              <a:rPr lang="en-US" sz="4800" b="1" dirty="0">
                <a:solidFill>
                  <a:srgbClr val="C00000"/>
                </a:solidFill>
                <a:latin typeface="Times New Roman" pitchFamily="18" charset="0"/>
                <a:cs typeface="Times New Roman" pitchFamily="18" charset="0"/>
              </a:rPr>
              <a:t>SECOND STAGE</a:t>
            </a:r>
            <a:r>
              <a:rPr lang="en-US" sz="4800" dirty="0">
                <a:solidFill>
                  <a:srgbClr val="C00000"/>
                </a:solidFill>
                <a:latin typeface="Times New Roman" pitchFamily="18" charset="0"/>
                <a:cs typeface="Times New Roman" pitchFamily="18" charset="0"/>
              </a:rPr>
              <a:t> </a:t>
            </a:r>
            <a:r>
              <a:rPr lang="en-US" sz="4800" b="1" dirty="0">
                <a:solidFill>
                  <a:srgbClr val="C00000"/>
                </a:solidFill>
                <a:latin typeface="Times New Roman" pitchFamily="18" charset="0"/>
                <a:cs typeface="Times New Roman" pitchFamily="18" charset="0"/>
              </a:rPr>
              <a:t>OF LABOR</a:t>
            </a:r>
            <a:endParaRPr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1"/>
            <a:ext cx="12192000" cy="5257799"/>
          </a:xfrm>
        </p:spPr>
        <p:txBody>
          <a:bodyPr>
            <a:normAutofit fontScale="92500"/>
          </a:bodyPr>
          <a:lstStyle/>
          <a:p>
            <a:pPr algn="just">
              <a:lnSpc>
                <a:spcPct val="120000"/>
              </a:lnSpc>
              <a:buNone/>
            </a:pPr>
            <a:r>
              <a:rPr lang="en-US" sz="3600" b="1" u="sng" dirty="0">
                <a:latin typeface="Times New Roman" pitchFamily="18" charset="0"/>
                <a:cs typeface="Times New Roman" pitchFamily="18" charset="0"/>
              </a:rPr>
              <a:t>Episiotomy</a:t>
            </a:r>
            <a:endParaRPr lang="en-US" sz="4000" b="1" dirty="0">
              <a:latin typeface="Times New Roman" pitchFamily="18" charset="0"/>
              <a:cs typeface="Times New Roman" pitchFamily="18" charset="0"/>
            </a:endParaRPr>
          </a:p>
          <a:p>
            <a:pPr algn="just">
              <a:lnSpc>
                <a:spcPct val="120000"/>
              </a:lnSpc>
              <a:buNone/>
            </a:pPr>
            <a:r>
              <a:rPr lang="en-US" sz="3200" dirty="0">
                <a:latin typeface="Times New Roman" pitchFamily="18" charset="0"/>
                <a:cs typeface="Times New Roman" pitchFamily="18" charset="0"/>
              </a:rPr>
              <a:t>-Incision made in perineum primarily to prevent lacerations and reduce duration of second stage.</a:t>
            </a:r>
          </a:p>
          <a:p>
            <a:pPr algn="just">
              <a:lnSpc>
                <a:spcPct val="120000"/>
              </a:lnSpc>
              <a:buNone/>
            </a:pPr>
            <a:r>
              <a:rPr lang="en-US" sz="3200" u="sng" dirty="0">
                <a:latin typeface="Times New Roman" pitchFamily="18" charset="0"/>
                <a:cs typeface="Times New Roman" pitchFamily="18" charset="0"/>
              </a:rPr>
              <a:t>-Types of Episiotomy</a:t>
            </a:r>
          </a:p>
          <a:p>
            <a:pPr marL="0" indent="0" algn="just">
              <a:lnSpc>
                <a:spcPct val="120000"/>
              </a:lnSpc>
              <a:buNone/>
            </a:pPr>
            <a:r>
              <a:rPr lang="en-US" sz="3200" dirty="0">
                <a:latin typeface="Times New Roman" pitchFamily="18" charset="0"/>
                <a:cs typeface="Times New Roman" pitchFamily="18" charset="0"/>
              </a:rPr>
              <a:t>1-Median: from middle portion of lower vaginal border directed toward the anus</a:t>
            </a:r>
          </a:p>
          <a:p>
            <a:pPr marL="0" indent="0" algn="just">
              <a:lnSpc>
                <a:spcPct val="120000"/>
              </a:lnSpc>
              <a:buNone/>
            </a:pPr>
            <a:r>
              <a:rPr lang="en-US" sz="3200" dirty="0">
                <a:latin typeface="Times New Roman" pitchFamily="18" charset="0"/>
                <a:cs typeface="Times New Roman" pitchFamily="18" charset="0"/>
              </a:rPr>
              <a:t>2-Mediolateral: Begun in midline but directed laterally away from the anus.</a:t>
            </a:r>
          </a:p>
          <a:p>
            <a:pPr marL="0" indent="0" algn="just">
              <a:lnSpc>
                <a:spcPct val="120000"/>
              </a:lnSpc>
              <a:buNone/>
            </a:pPr>
            <a:r>
              <a:rPr lang="en-US" sz="3200" dirty="0">
                <a:latin typeface="Times New Roman" pitchFamily="18" charset="0"/>
                <a:cs typeface="Times New Roman" pitchFamily="18" charset="0"/>
              </a:rPr>
              <a:t>3- J- shape </a:t>
            </a:r>
          </a:p>
          <a:p>
            <a:pPr algn="just">
              <a:lnSpc>
                <a:spcPct val="120000"/>
              </a:lnSpc>
            </a:pPr>
            <a:endParaRPr lang="en-US"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6000" dirty="0">
                <a:solidFill>
                  <a:srgbClr val="C00000"/>
                </a:solidFill>
                <a:latin typeface="Times New Roman" pitchFamily="18" charset="0"/>
                <a:cs typeface="Times New Roman" pitchFamily="18" charset="0"/>
              </a:rPr>
              <a:t> </a:t>
            </a:r>
            <a:br>
              <a:rPr lang="en-US" sz="6000"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Preliminary Signs of Labor:</a:t>
            </a:r>
            <a:br>
              <a:rPr lang="en-US" sz="6000" dirty="0">
                <a:solidFill>
                  <a:srgbClr val="C00000"/>
                </a:solidFill>
                <a:latin typeface="Times New Roman" pitchFamily="18" charset="0"/>
                <a:cs typeface="Times New Roman" pitchFamily="18" charset="0"/>
              </a:rPr>
            </a:br>
            <a:endParaRPr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4930" y="1524000"/>
            <a:ext cx="11932171" cy="5105400"/>
          </a:xfrm>
        </p:spPr>
        <p:txBody>
          <a:bodyPr>
            <a:normAutofit/>
          </a:bodyPr>
          <a:lstStyle/>
          <a:p>
            <a:pPr marL="742950" indent="-742950" algn="just">
              <a:lnSpc>
                <a:spcPct val="100000"/>
              </a:lnSpc>
              <a:buAutoNum type="alphaLcPeriod"/>
            </a:pPr>
            <a:r>
              <a:rPr lang="en-US" sz="4800" b="1" dirty="0">
                <a:latin typeface="Times New Roman" pitchFamily="18" charset="0"/>
                <a:cs typeface="Times New Roman" pitchFamily="18" charset="0"/>
              </a:rPr>
              <a:t>Lightening</a:t>
            </a:r>
            <a:r>
              <a:rPr lang="en-US" sz="4800" dirty="0">
                <a:latin typeface="Times New Roman" pitchFamily="18" charset="0"/>
                <a:cs typeface="Times New Roman" pitchFamily="18" charset="0"/>
              </a:rPr>
              <a:t> – </a:t>
            </a:r>
          </a:p>
          <a:p>
            <a:pPr algn="just">
              <a:lnSpc>
                <a:spcPct val="100000"/>
              </a:lnSpc>
              <a:buFont typeface="Wingdings" pitchFamily="2" charset="2"/>
              <a:buChar char="§"/>
            </a:pPr>
            <a:r>
              <a:rPr lang="en-US" sz="4800" dirty="0">
                <a:latin typeface="Times New Roman" pitchFamily="18" charset="0"/>
                <a:cs typeface="Times New Roman" pitchFamily="18" charset="0"/>
              </a:rPr>
              <a:t>Settling of fetal head into pelvic brim. </a:t>
            </a:r>
          </a:p>
          <a:p>
            <a:pPr algn="just">
              <a:lnSpc>
                <a:spcPct val="100000"/>
              </a:lnSpc>
              <a:buFont typeface="Wingdings" pitchFamily="2" charset="2"/>
              <a:buChar char="§"/>
            </a:pPr>
            <a:r>
              <a:rPr lang="en-US" sz="4800" dirty="0">
                <a:latin typeface="Times New Roman" pitchFamily="18" charset="0"/>
                <a:cs typeface="Times New Roman" pitchFamily="18" charset="0"/>
              </a:rPr>
              <a:t>In Primigravida  occurs 2 weeks before EDC</a:t>
            </a:r>
          </a:p>
          <a:p>
            <a:pPr algn="just">
              <a:lnSpc>
                <a:spcPct val="100000"/>
              </a:lnSpc>
              <a:buFont typeface="Wingdings" pitchFamily="2" charset="2"/>
              <a:buChar char="§"/>
            </a:pPr>
            <a:r>
              <a:rPr lang="en-US" sz="4800" dirty="0">
                <a:latin typeface="Times New Roman" pitchFamily="18" charset="0"/>
                <a:cs typeface="Times New Roman" pitchFamily="18" charset="0"/>
              </a:rPr>
              <a:t>In Multigravida occurs on or before labor onset.</a:t>
            </a:r>
          </a:p>
          <a:p>
            <a:pPr algn="just">
              <a:lnSpc>
                <a:spcPct val="100000"/>
              </a:lnSpc>
            </a:pPr>
            <a:endParaRPr lang="en-US" sz="4800" dirty="0">
              <a:latin typeface="Times New Roman" pitchFamily="18" charset="0"/>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Autofit/>
          </a:bodyPr>
          <a:lstStyle/>
          <a:p>
            <a:pPr algn="just">
              <a:lnSpc>
                <a:spcPct val="100000"/>
              </a:lnSpc>
            </a:pPr>
            <a:r>
              <a:rPr lang="en-US" sz="6000" b="1" dirty="0">
                <a:solidFill>
                  <a:srgbClr val="C00000"/>
                </a:solidFill>
                <a:latin typeface="Times New Roman" pitchFamily="18" charset="0"/>
                <a:cs typeface="Times New Roman" pitchFamily="18" charset="0"/>
              </a:rPr>
              <a:t>Types of Episiotomy</a:t>
            </a:r>
          </a:p>
        </p:txBody>
      </p:sp>
      <p:pic>
        <p:nvPicPr>
          <p:cNvPr id="4" name="Content Placeholder 3">
            <a:extLst>
              <a:ext uri="{FF2B5EF4-FFF2-40B4-BE49-F238E27FC236}">
                <a16:creationId xmlns:a16="http://schemas.microsoft.com/office/drawing/2014/main" id="{35687B7C-F90A-037B-0EF4-B83D954B19C9}"/>
              </a:ext>
            </a:extLst>
          </p:cNvPr>
          <p:cNvPicPr>
            <a:picLocks noGrp="1" noChangeAspect="1"/>
          </p:cNvPicPr>
          <p:nvPr>
            <p:ph idx="1"/>
          </p:nvPr>
        </p:nvPicPr>
        <p:blipFill>
          <a:blip r:embed="rId2"/>
          <a:stretch>
            <a:fillRect/>
          </a:stretch>
        </p:blipFill>
        <p:spPr>
          <a:xfrm>
            <a:off x="4716905" y="2075280"/>
            <a:ext cx="3657600" cy="4706520"/>
          </a:xfrm>
          <a:prstGeom prst="rect">
            <a:avLst/>
          </a:prstGeom>
        </p:spPr>
      </p:pic>
      <p:pic>
        <p:nvPicPr>
          <p:cNvPr id="9218" name="Picture 2" descr="C:\Users\owner\Desktop\Picture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4505" y="2075278"/>
            <a:ext cx="3657600" cy="47065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1D39E30-0081-4DF1-1C1E-E8884D8D6C83}"/>
              </a:ext>
            </a:extLst>
          </p:cNvPr>
          <p:cNvPicPr>
            <a:picLocks noChangeAspect="1"/>
          </p:cNvPicPr>
          <p:nvPr/>
        </p:nvPicPr>
        <p:blipFill>
          <a:blip r:embed="rId4"/>
          <a:stretch>
            <a:fillRect/>
          </a:stretch>
        </p:blipFill>
        <p:spPr>
          <a:xfrm>
            <a:off x="159895" y="2554963"/>
            <a:ext cx="4537043" cy="3505504"/>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02" y="0"/>
            <a:ext cx="12042097" cy="1417638"/>
          </a:xfrm>
        </p:spPr>
        <p:txBody>
          <a:bodyPr>
            <a:noAutofit/>
          </a:bodyPr>
          <a:lstStyle/>
          <a:p>
            <a:pPr algn="ctr">
              <a:lnSpc>
                <a:spcPct val="100000"/>
              </a:lnSpc>
            </a:pPr>
            <a:r>
              <a:rPr lang="en-US" sz="4000" b="1" dirty="0">
                <a:solidFill>
                  <a:srgbClr val="C00000"/>
                </a:solidFill>
                <a:latin typeface="Times New Roman" pitchFamily="18" charset="0"/>
                <a:cs typeface="Times New Roman" pitchFamily="18" charset="0"/>
              </a:rPr>
              <a:t>SECOND STAGE</a:t>
            </a:r>
            <a:r>
              <a:rPr lang="en-US" sz="4000" dirty="0">
                <a:solidFill>
                  <a:srgbClr val="C00000"/>
                </a:solidFill>
                <a:latin typeface="Times New Roman" pitchFamily="18" charset="0"/>
                <a:cs typeface="Times New Roman" pitchFamily="18" charset="0"/>
              </a:rPr>
              <a:t> </a:t>
            </a:r>
            <a:r>
              <a:rPr lang="en-US" sz="4000" b="1" dirty="0">
                <a:solidFill>
                  <a:srgbClr val="C00000"/>
                </a:solidFill>
                <a:latin typeface="Times New Roman" pitchFamily="18" charset="0"/>
                <a:cs typeface="Times New Roman" pitchFamily="18" charset="0"/>
              </a:rPr>
              <a:t>OF LABOR: Modified </a:t>
            </a:r>
            <a:r>
              <a:rPr lang="en-US" sz="4000" b="1" dirty="0" err="1">
                <a:solidFill>
                  <a:srgbClr val="C00000"/>
                </a:solidFill>
                <a:latin typeface="Times New Roman" pitchFamily="18" charset="0"/>
                <a:cs typeface="Times New Roman" pitchFamily="18" charset="0"/>
              </a:rPr>
              <a:t>Ritgen’s</a:t>
            </a:r>
            <a:r>
              <a:rPr lang="en-US" sz="4000" b="1" dirty="0">
                <a:solidFill>
                  <a:srgbClr val="C00000"/>
                </a:solidFill>
                <a:latin typeface="Times New Roman" pitchFamily="18" charset="0"/>
                <a:cs typeface="Times New Roman" pitchFamily="18" charset="0"/>
              </a:rPr>
              <a:t> Maneuver</a:t>
            </a: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63908"/>
            <a:ext cx="8004747" cy="5194092"/>
          </a:xfrm>
        </p:spPr>
        <p:txBody>
          <a:bodyPr>
            <a:normAutofit fontScale="70000" lnSpcReduction="20000"/>
          </a:bodyPr>
          <a:lstStyle/>
          <a:p>
            <a:pPr algn="just">
              <a:lnSpc>
                <a:spcPct val="120000"/>
              </a:lnSpc>
            </a:pPr>
            <a:r>
              <a:rPr lang="en-US" sz="5100" dirty="0">
                <a:latin typeface="Times New Roman" pitchFamily="18" charset="0"/>
                <a:cs typeface="Times New Roman" pitchFamily="18" charset="0"/>
              </a:rPr>
              <a:t>Cover anus with sterile towel and apply upward and forward pressure on fetal chin, while exerting gentle pressure with two fingers on head to control emerging head.</a:t>
            </a:r>
          </a:p>
          <a:p>
            <a:pPr algn="just">
              <a:lnSpc>
                <a:spcPct val="120000"/>
              </a:lnSpc>
            </a:pPr>
            <a:r>
              <a:rPr lang="en-US" sz="5100" dirty="0">
                <a:latin typeface="Times New Roman" pitchFamily="18" charset="0"/>
                <a:cs typeface="Times New Roman" pitchFamily="18" charset="0"/>
              </a:rPr>
              <a:t>This will support perineum, prevent  lacerations, improve flexion so the smallest diameter of fetal head is presented.</a:t>
            </a:r>
          </a:p>
          <a:p>
            <a:pPr algn="just">
              <a:lnSpc>
                <a:spcPct val="120000"/>
              </a:lnSpc>
            </a:pPr>
            <a:endParaRPr lang="en-US" sz="4800" dirty="0">
              <a:latin typeface="Times New Roman" pitchFamily="18" charset="0"/>
              <a:cs typeface="Times New Roman" pitchFamily="18" charset="0"/>
            </a:endParaRPr>
          </a:p>
          <a:p>
            <a:pPr algn="just">
              <a:lnSpc>
                <a:spcPct val="120000"/>
              </a:lnSpc>
            </a:pPr>
            <a:endParaRPr lang="en-US"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F8AD6E04-C09A-3406-C613-0C1CF045E732}"/>
              </a:ext>
            </a:extLst>
          </p:cNvPr>
          <p:cNvPicPr>
            <a:picLocks noChangeAspect="1"/>
          </p:cNvPicPr>
          <p:nvPr/>
        </p:nvPicPr>
        <p:blipFill>
          <a:blip r:embed="rId2"/>
          <a:stretch>
            <a:fillRect/>
          </a:stretch>
        </p:blipFill>
        <p:spPr>
          <a:xfrm>
            <a:off x="8529403" y="1259174"/>
            <a:ext cx="3662597" cy="5445774"/>
          </a:xfrm>
          <a:prstGeom prst="rect">
            <a:avLst/>
          </a:prstGeom>
        </p:spPr>
      </p:pic>
    </p:spTree>
    <p:extLst>
      <p:ext uri="{BB962C8B-B14F-4D97-AF65-F5344CB8AC3E}">
        <p14:creationId xmlns:p14="http://schemas.microsoft.com/office/powerpoint/2010/main" val="18793934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6000" b="1" dirty="0">
                <a:solidFill>
                  <a:srgbClr val="C00000"/>
                </a:solidFill>
                <a:latin typeface="Times New Roman" pitchFamily="18" charset="0"/>
                <a:cs typeface="Times New Roman" pitchFamily="18" charset="0"/>
              </a:rPr>
              <a:t>Immediate Newborn Care </a:t>
            </a:r>
          </a:p>
        </p:txBody>
      </p:sp>
      <p:sp>
        <p:nvSpPr>
          <p:cNvPr id="3" name="Content Placeholder 2"/>
          <p:cNvSpPr>
            <a:spLocks noGrp="1"/>
          </p:cNvSpPr>
          <p:nvPr>
            <p:ph idx="1"/>
          </p:nvPr>
        </p:nvSpPr>
        <p:spPr>
          <a:xfrm>
            <a:off x="134911" y="1417638"/>
            <a:ext cx="8169640" cy="5440362"/>
          </a:xfrm>
        </p:spPr>
        <p:txBody>
          <a:bodyPr>
            <a:noAutofit/>
          </a:bodyPr>
          <a:lstStyle/>
          <a:p>
            <a:pPr algn="just">
              <a:lnSpc>
                <a:spcPct val="100000"/>
              </a:lnSpc>
            </a:pPr>
            <a:r>
              <a:rPr lang="en-US" sz="4800" dirty="0">
                <a:latin typeface="Times New Roman" pitchFamily="18" charset="0"/>
                <a:cs typeface="Times New Roman" pitchFamily="18" charset="0"/>
              </a:rPr>
              <a:t>Wrap newborn in a warm towel</a:t>
            </a:r>
          </a:p>
          <a:p>
            <a:pPr algn="just">
              <a:lnSpc>
                <a:spcPct val="100000"/>
              </a:lnSpc>
            </a:pPr>
            <a:r>
              <a:rPr lang="en-US" sz="4800" dirty="0">
                <a:latin typeface="Times New Roman" pitchFamily="18" charset="0"/>
                <a:cs typeface="Times New Roman" pitchFamily="18" charset="0"/>
              </a:rPr>
              <a:t>Suction the airway.</a:t>
            </a:r>
          </a:p>
          <a:p>
            <a:pPr algn="just">
              <a:lnSpc>
                <a:spcPct val="100000"/>
              </a:lnSpc>
            </a:pPr>
            <a:r>
              <a:rPr lang="en-US" sz="4800" dirty="0">
                <a:latin typeface="Times New Roman" pitchFamily="18" charset="0"/>
                <a:cs typeface="Times New Roman" pitchFamily="18" charset="0"/>
              </a:rPr>
              <a:t>Put the baby on the mothers abdomen. </a:t>
            </a:r>
          </a:p>
          <a:p>
            <a:pPr algn="just">
              <a:lnSpc>
                <a:spcPct val="100000"/>
              </a:lnSpc>
            </a:pPr>
            <a:r>
              <a:rPr lang="en-US" sz="4800" dirty="0">
                <a:latin typeface="Times New Roman" pitchFamily="18" charset="0"/>
                <a:cs typeface="Times New Roman" pitchFamily="18" charset="0"/>
              </a:rPr>
              <a:t>Cut the cord</a:t>
            </a:r>
          </a:p>
          <a:p>
            <a:pPr algn="just">
              <a:lnSpc>
                <a:spcPct val="100000"/>
              </a:lnSpc>
              <a:buNone/>
            </a:pPr>
            <a:endParaRPr lang="en-US" sz="5400" dirty="0">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E1D64B71-BF1D-D4F2-EB2A-C031F7156EC4}"/>
              </a:ext>
            </a:extLst>
          </p:cNvPr>
          <p:cNvPicPr>
            <a:picLocks noChangeAspect="1"/>
          </p:cNvPicPr>
          <p:nvPr/>
        </p:nvPicPr>
        <p:blipFill>
          <a:blip r:embed="rId2"/>
          <a:stretch>
            <a:fillRect/>
          </a:stretch>
        </p:blipFill>
        <p:spPr>
          <a:xfrm>
            <a:off x="8414081" y="1417638"/>
            <a:ext cx="3777919" cy="5334462"/>
          </a:xfrm>
          <a:prstGeom prst="rect">
            <a:avLst/>
          </a:prstGeom>
        </p:spPr>
      </p:pic>
    </p:spTree>
    <p:extLst>
      <p:ext uri="{BB962C8B-B14F-4D97-AF65-F5344CB8AC3E}">
        <p14:creationId xmlns:p14="http://schemas.microsoft.com/office/powerpoint/2010/main" val="22427264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977141" cy="1417638"/>
          </a:xfrm>
        </p:spPr>
        <p:txBody>
          <a:bodyPr>
            <a:noAutofit/>
          </a:bodyPr>
          <a:lstStyle/>
          <a:p>
            <a:pPr algn="ctr">
              <a:lnSpc>
                <a:spcPct val="100000"/>
              </a:lnSpc>
            </a:pPr>
            <a:br>
              <a:rPr lang="en-US" sz="66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 THIRD STAGE/ PLACENTAL </a:t>
            </a:r>
            <a:br>
              <a:rPr lang="en-US" sz="6600" dirty="0">
                <a:solidFill>
                  <a:srgbClr val="C00000"/>
                </a:solidFill>
                <a:latin typeface="Times New Roman" pitchFamily="18" charset="0"/>
                <a:cs typeface="Times New Roman" pitchFamily="18" charset="0"/>
              </a:rPr>
            </a:br>
            <a:endParaRPr lang="en-US" sz="6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8"/>
            <a:ext cx="11977141" cy="5440362"/>
          </a:xfrm>
        </p:spPr>
        <p:txBody>
          <a:bodyPr>
            <a:noAutofit/>
          </a:bodyPr>
          <a:lstStyle/>
          <a:p>
            <a:pPr algn="just">
              <a:lnSpc>
                <a:spcPct val="100000"/>
              </a:lnSpc>
              <a:buNone/>
            </a:pPr>
            <a:r>
              <a:rPr lang="en-US" sz="3600" dirty="0">
                <a:latin typeface="Times New Roman" pitchFamily="18" charset="0"/>
                <a:cs typeface="Times New Roman" pitchFamily="18" charset="0"/>
              </a:rPr>
              <a:t>-It begins with the birth of the infant and ends with the delivery of the placenta. </a:t>
            </a:r>
          </a:p>
          <a:p>
            <a:pPr algn="just">
              <a:lnSpc>
                <a:spcPct val="100000"/>
              </a:lnSpc>
              <a:buNone/>
            </a:pPr>
            <a:r>
              <a:rPr lang="en-US" sz="3600" dirty="0">
                <a:latin typeface="Times New Roman" pitchFamily="18" charset="0"/>
                <a:cs typeface="Times New Roman" pitchFamily="18" charset="0"/>
              </a:rPr>
              <a:t>-Two separate phases are involved placental separation and placental expulsion.</a:t>
            </a:r>
          </a:p>
          <a:p>
            <a:pPr algn="just">
              <a:lnSpc>
                <a:spcPct val="100000"/>
              </a:lnSpc>
              <a:buNone/>
            </a:pPr>
            <a:r>
              <a:rPr lang="en-US" sz="3600" dirty="0">
                <a:latin typeface="Times New Roman" pitchFamily="18" charset="0"/>
                <a:cs typeface="Times New Roman" pitchFamily="18" charset="0"/>
              </a:rPr>
              <a:t>-After a few minutes, uterus begins to contract again and assumes a discoid shape</a:t>
            </a:r>
            <a:r>
              <a:rPr lang="ar-SA" sz="3600" dirty="0">
                <a:latin typeface="Times New Roman" panose="02020603050405020304" pitchFamily="18" charset="0"/>
                <a:cs typeface="Times New Roman" panose="02020603050405020304" pitchFamily="18" charset="0"/>
              </a:rPr>
              <a:t> قرصي</a:t>
            </a:r>
            <a:r>
              <a:rPr lang="en-US" sz="3600" dirty="0">
                <a:latin typeface="Times New Roman" pitchFamily="18" charset="0"/>
                <a:cs typeface="Times New Roman" pitchFamily="18" charset="0"/>
              </a:rPr>
              <a:t>. </a:t>
            </a:r>
          </a:p>
          <a:p>
            <a:pPr algn="just">
              <a:lnSpc>
                <a:spcPct val="100000"/>
              </a:lnSpc>
              <a:buNone/>
            </a:pPr>
            <a:r>
              <a:rPr lang="en-US" sz="3600" dirty="0">
                <a:latin typeface="Times New Roman" pitchFamily="18" charset="0"/>
                <a:cs typeface="Times New Roman" pitchFamily="18" charset="0"/>
              </a:rPr>
              <a:t>-It retains this shape until placenta is separated, approximately 15 minutes after birth of the infant.</a:t>
            </a:r>
          </a:p>
          <a:p>
            <a:pPr algn="just">
              <a:lnSpc>
                <a:spcPct val="100000"/>
              </a:lnSpc>
              <a:buNone/>
            </a:pPr>
            <a:endParaRPr lang="en-US" sz="4800" dirty="0">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br>
              <a:rPr lang="en-US" sz="6600" b="1" dirty="0">
                <a:latin typeface="Times New Roman" pitchFamily="18" charset="0"/>
                <a:cs typeface="Times New Roman" pitchFamily="18" charset="0"/>
              </a:rPr>
            </a:br>
            <a:r>
              <a:rPr lang="en-US" sz="6000" b="1" dirty="0">
                <a:latin typeface="Times New Roman" pitchFamily="18" charset="0"/>
                <a:cs typeface="Times New Roman" pitchFamily="18" charset="0"/>
              </a:rPr>
              <a:t> </a:t>
            </a:r>
            <a:br>
              <a:rPr lang="en-US" sz="6000" b="1" dirty="0">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Sign of Placental Separation</a:t>
            </a:r>
            <a:br>
              <a:rPr lang="en-US" sz="6000" dirty="0">
                <a:latin typeface="Times New Roman" pitchFamily="18" charset="0"/>
                <a:cs typeface="Times New Roman" pitchFamily="18" charset="0"/>
              </a:rPr>
            </a:br>
            <a:br>
              <a:rPr lang="en-US" sz="6600" dirty="0">
                <a:latin typeface="Times New Roman" pitchFamily="18" charset="0"/>
                <a:cs typeface="Times New Roman" pitchFamily="18" charset="0"/>
              </a:rPr>
            </a:br>
            <a:endParaRPr lang="en-US" sz="6600" dirty="0">
              <a:latin typeface="Times New Roman" pitchFamily="18" charset="0"/>
              <a:cs typeface="Times New Roman" pitchFamily="18" charset="0"/>
            </a:endParaRPr>
          </a:p>
        </p:txBody>
      </p:sp>
      <p:sp>
        <p:nvSpPr>
          <p:cNvPr id="3" name="Content Placeholder 2"/>
          <p:cNvSpPr>
            <a:spLocks noGrp="1"/>
          </p:cNvSpPr>
          <p:nvPr>
            <p:ph idx="1"/>
          </p:nvPr>
        </p:nvSpPr>
        <p:spPr>
          <a:xfrm>
            <a:off x="-1" y="1524000"/>
            <a:ext cx="12022111" cy="5334000"/>
          </a:xfrm>
        </p:spPr>
        <p:txBody>
          <a:bodyPr>
            <a:normAutofit fontScale="92500" lnSpcReduction="20000"/>
          </a:bodyPr>
          <a:lstStyle/>
          <a:p>
            <a:pPr algn="just">
              <a:lnSpc>
                <a:spcPct val="110000"/>
              </a:lnSpc>
              <a:buFont typeface="Wingdings" panose="05000000000000000000" pitchFamily="2" charset="2"/>
              <a:buChar char="§"/>
            </a:pPr>
            <a:r>
              <a:rPr lang="en-US" sz="4200" dirty="0">
                <a:latin typeface="Times New Roman" pitchFamily="18" charset="0"/>
                <a:cs typeface="Times New Roman" pitchFamily="18" charset="0"/>
              </a:rPr>
              <a:t>Earliest sign of placental separation is change in shape of uterus</a:t>
            </a:r>
          </a:p>
          <a:p>
            <a:pPr algn="just">
              <a:lnSpc>
                <a:spcPct val="110000"/>
              </a:lnSpc>
              <a:buFont typeface="Wingdings" panose="05000000000000000000" pitchFamily="2" charset="2"/>
              <a:buChar char="§"/>
            </a:pPr>
            <a:r>
              <a:rPr lang="en-US" sz="4200" dirty="0">
                <a:latin typeface="Times New Roman" pitchFamily="18" charset="0"/>
                <a:cs typeface="Times New Roman" pitchFamily="18" charset="0"/>
              </a:rPr>
              <a:t>It become round, firm, rising high to level of the umbilicus (</a:t>
            </a:r>
            <a:r>
              <a:rPr lang="en-US" sz="4200" b="1" dirty="0" err="1">
                <a:latin typeface="Times New Roman" pitchFamily="18" charset="0"/>
                <a:cs typeface="Times New Roman" pitchFamily="18" charset="0"/>
              </a:rPr>
              <a:t>Calkin’s</a:t>
            </a:r>
            <a:r>
              <a:rPr lang="en-US" sz="4200" b="1" dirty="0">
                <a:latin typeface="Times New Roman" pitchFamily="18" charset="0"/>
                <a:cs typeface="Times New Roman" pitchFamily="18" charset="0"/>
              </a:rPr>
              <a:t> sign</a:t>
            </a:r>
            <a:r>
              <a:rPr lang="en-US" sz="4200" dirty="0">
                <a:latin typeface="Times New Roman" pitchFamily="18" charset="0"/>
                <a:cs typeface="Times New Roman" pitchFamily="18" charset="0"/>
              </a:rPr>
              <a:t>)</a:t>
            </a:r>
          </a:p>
          <a:p>
            <a:pPr algn="just">
              <a:lnSpc>
                <a:spcPct val="110000"/>
              </a:lnSpc>
              <a:buFont typeface="Wingdings" panose="05000000000000000000" pitchFamily="2" charset="2"/>
              <a:buChar char="§"/>
            </a:pPr>
            <a:r>
              <a:rPr lang="en-US" sz="4200" dirty="0">
                <a:latin typeface="Times New Roman" pitchFamily="18" charset="0"/>
                <a:cs typeface="Times New Roman" pitchFamily="18" charset="0"/>
              </a:rPr>
              <a:t> Appearance of the placenta at the vaginal opening. </a:t>
            </a:r>
          </a:p>
          <a:p>
            <a:pPr algn="just">
              <a:lnSpc>
                <a:spcPct val="110000"/>
              </a:lnSpc>
              <a:buFont typeface="Wingdings" panose="05000000000000000000" pitchFamily="2" charset="2"/>
              <a:buChar char="§"/>
            </a:pPr>
            <a:r>
              <a:rPr lang="en-US" sz="4200" dirty="0">
                <a:latin typeface="Times New Roman" pitchFamily="18" charset="0"/>
                <a:cs typeface="Times New Roman" pitchFamily="18" charset="0"/>
              </a:rPr>
              <a:t>Sudden gush of blood from the vagina, normal blood loss is 500 mL</a:t>
            </a:r>
          </a:p>
          <a:p>
            <a:pPr algn="just">
              <a:lnSpc>
                <a:spcPct val="110000"/>
              </a:lnSpc>
              <a:buFont typeface="Wingdings" panose="05000000000000000000" pitchFamily="2" charset="2"/>
              <a:buChar char="§"/>
            </a:pPr>
            <a:r>
              <a:rPr lang="en-US" sz="4200" dirty="0">
                <a:latin typeface="Times New Roman" pitchFamily="18" charset="0"/>
                <a:cs typeface="Times New Roman" pitchFamily="18" charset="0"/>
              </a:rPr>
              <a:t>Lengthening of the cord . </a:t>
            </a:r>
          </a:p>
          <a:p>
            <a:pPr algn="just">
              <a:lnSpc>
                <a:spcPct val="110000"/>
              </a:lnSpc>
            </a:pPr>
            <a:endParaRPr lang="en-US" dirty="0">
              <a:latin typeface="Times New Roman"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br>
              <a:rPr lang="en-US" sz="6600" b="1" dirty="0">
                <a:latin typeface="Times New Roman" pitchFamily="18" charset="0"/>
                <a:cs typeface="Times New Roman" pitchFamily="18" charset="0"/>
              </a:rPr>
            </a:br>
            <a:r>
              <a:rPr lang="en-US" sz="6000" b="1" dirty="0">
                <a:latin typeface="Times New Roman" pitchFamily="18" charset="0"/>
                <a:cs typeface="Times New Roman" pitchFamily="18" charset="0"/>
              </a:rPr>
              <a:t> </a:t>
            </a:r>
            <a:r>
              <a:rPr lang="en-US" sz="5400" b="1" dirty="0">
                <a:solidFill>
                  <a:srgbClr val="C00000"/>
                </a:solidFill>
                <a:latin typeface="Times New Roman" pitchFamily="18" charset="0"/>
                <a:cs typeface="Times New Roman" pitchFamily="18" charset="0"/>
              </a:rPr>
              <a:t>Types of  Placental Delivery</a:t>
            </a:r>
            <a:br>
              <a:rPr lang="en-US" sz="6600" b="1" dirty="0">
                <a:latin typeface="Times New Roman" pitchFamily="18" charset="0"/>
                <a:cs typeface="Times New Roman" pitchFamily="18" charset="0"/>
              </a:rPr>
            </a:br>
            <a:endParaRPr lang="en-US" sz="6600" b="1" dirty="0">
              <a:latin typeface="Times New Roman" pitchFamily="18" charset="0"/>
              <a:cs typeface="Times New Roman" pitchFamily="18" charset="0"/>
            </a:endParaRPr>
          </a:p>
        </p:txBody>
      </p:sp>
      <p:sp>
        <p:nvSpPr>
          <p:cNvPr id="3" name="Content Placeholder 2"/>
          <p:cNvSpPr>
            <a:spLocks noGrp="1"/>
          </p:cNvSpPr>
          <p:nvPr>
            <p:ph idx="1"/>
          </p:nvPr>
        </p:nvSpPr>
        <p:spPr>
          <a:xfrm>
            <a:off x="-2" y="1573967"/>
            <a:ext cx="12192001" cy="5284033"/>
          </a:xfrm>
        </p:spPr>
        <p:txBody>
          <a:bodyPr>
            <a:normAutofit fontScale="77500" lnSpcReduction="20000"/>
          </a:bodyPr>
          <a:lstStyle/>
          <a:p>
            <a:pPr algn="just">
              <a:lnSpc>
                <a:spcPct val="120000"/>
              </a:lnSpc>
              <a:buNone/>
            </a:pPr>
            <a:r>
              <a:rPr lang="en-US" sz="4100" b="1" dirty="0">
                <a:latin typeface="Times New Roman" pitchFamily="18" charset="0"/>
                <a:cs typeface="Times New Roman" pitchFamily="18" charset="0"/>
              </a:rPr>
              <a:t>A. ) SCHULTZ</a:t>
            </a:r>
            <a:r>
              <a:rPr lang="en-US" sz="4100" dirty="0">
                <a:latin typeface="Times New Roman" pitchFamily="18" charset="0"/>
                <a:cs typeface="Times New Roman" pitchFamily="18" charset="0"/>
              </a:rPr>
              <a:t>:</a:t>
            </a:r>
          </a:p>
          <a:p>
            <a:pPr algn="just">
              <a:lnSpc>
                <a:spcPct val="120000"/>
              </a:lnSpc>
              <a:buFont typeface="Wingdings" panose="05000000000000000000" pitchFamily="2" charset="2"/>
              <a:buChar char="ü"/>
            </a:pPr>
            <a:r>
              <a:rPr lang="en-US" sz="4100" dirty="0">
                <a:latin typeface="Times New Roman" pitchFamily="18" charset="0"/>
                <a:cs typeface="Times New Roman" pitchFamily="18" charset="0"/>
              </a:rPr>
              <a:t>If placenta separates first at its center and last at its edges, it tends to fold back on itself  like an umbrella and presents the fetal surface which is shiny (shiny for Schultz) 80 % of placenta separate in this manner.</a:t>
            </a:r>
          </a:p>
          <a:p>
            <a:pPr algn="just">
              <a:lnSpc>
                <a:spcPct val="120000"/>
              </a:lnSpc>
              <a:buNone/>
            </a:pPr>
            <a:r>
              <a:rPr lang="en-US" sz="4100" b="1" dirty="0">
                <a:latin typeface="Times New Roman" pitchFamily="18" charset="0"/>
                <a:cs typeface="Times New Roman" pitchFamily="18" charset="0"/>
              </a:rPr>
              <a:t>B.) DUNCAN</a:t>
            </a:r>
            <a:r>
              <a:rPr lang="en-US" sz="4100" dirty="0">
                <a:latin typeface="Times New Roman" pitchFamily="18" charset="0"/>
                <a:cs typeface="Times New Roman" pitchFamily="18" charset="0"/>
              </a:rPr>
              <a:t>:</a:t>
            </a:r>
          </a:p>
          <a:p>
            <a:pPr algn="just">
              <a:lnSpc>
                <a:spcPct val="120000"/>
              </a:lnSpc>
              <a:buFont typeface="Wingdings" panose="05000000000000000000" pitchFamily="2" charset="2"/>
              <a:buChar char="ü"/>
            </a:pPr>
            <a:r>
              <a:rPr lang="en-US" sz="4100" dirty="0">
                <a:latin typeface="Times New Roman" pitchFamily="18" charset="0"/>
                <a:cs typeface="Times New Roman" pitchFamily="18" charset="0"/>
              </a:rPr>
              <a:t>Placenta separates first at its edges, it slides along uterine surface and presents with maternal surface which is raw, red, beefy, irregular and dirty (dirty for </a:t>
            </a:r>
            <a:r>
              <a:rPr lang="en-US" sz="4100" dirty="0" err="1">
                <a:latin typeface="Times New Roman" pitchFamily="18" charset="0"/>
                <a:cs typeface="Times New Roman" pitchFamily="18" charset="0"/>
              </a:rPr>
              <a:t>duncan</a:t>
            </a:r>
            <a:r>
              <a:rPr lang="en-US" sz="4100" dirty="0">
                <a:latin typeface="Times New Roman" pitchFamily="18" charset="0"/>
                <a:cs typeface="Times New Roman" pitchFamily="18" charset="0"/>
              </a:rPr>
              <a:t>). Only about 20 % of placenta separates this way.</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1" y="0"/>
            <a:ext cx="12007121" cy="1417638"/>
          </a:xfrm>
        </p:spPr>
        <p:txBody>
          <a:bodyPr>
            <a:noAutofit/>
          </a:bodyPr>
          <a:lstStyle/>
          <a:p>
            <a:pPr algn="ctr">
              <a:lnSpc>
                <a:spcPct val="100000"/>
              </a:lnSpc>
            </a:pPr>
            <a:br>
              <a:rPr lang="en-US" sz="6600" b="1" dirty="0">
                <a:solidFill>
                  <a:srgbClr val="C00000"/>
                </a:solidFill>
                <a:latin typeface="Times New Roman" pitchFamily="18" charset="0"/>
                <a:cs typeface="Times New Roman" pitchFamily="18" charset="0"/>
              </a:rPr>
            </a:br>
            <a:r>
              <a:rPr lang="en-US" sz="6600" b="1" dirty="0">
                <a:solidFill>
                  <a:srgbClr val="C00000"/>
                </a:solidFill>
                <a:latin typeface="Times New Roman" pitchFamily="18" charset="0"/>
                <a:cs typeface="Times New Roman" pitchFamily="18" charset="0"/>
              </a:rPr>
              <a:t> </a:t>
            </a:r>
            <a:br>
              <a:rPr lang="en-US" sz="6600" b="1" dirty="0">
                <a:solidFill>
                  <a:srgbClr val="C00000"/>
                </a:solidFill>
                <a:latin typeface="Times New Roman" pitchFamily="18" charset="0"/>
                <a:cs typeface="Times New Roman" pitchFamily="18" charset="0"/>
              </a:rPr>
            </a:br>
            <a:r>
              <a:rPr lang="en-US" sz="3600" b="1" dirty="0">
                <a:solidFill>
                  <a:srgbClr val="C00000"/>
                </a:solidFill>
                <a:latin typeface="Times New Roman" pitchFamily="18" charset="0"/>
                <a:cs typeface="Times New Roman" pitchFamily="18" charset="0"/>
              </a:rPr>
              <a:t>THIRD STAGE/ PLACENTAL: Nursing Care: </a:t>
            </a:r>
            <a:br>
              <a:rPr lang="en-US" sz="3600" b="1" dirty="0">
                <a:solidFill>
                  <a:srgbClr val="C00000"/>
                </a:solidFill>
                <a:latin typeface="Times New Roman" pitchFamily="18" charset="0"/>
                <a:cs typeface="Times New Roman" pitchFamily="18" charset="0"/>
              </a:rPr>
            </a:br>
            <a:r>
              <a:rPr lang="en-US" sz="3600" b="1" dirty="0">
                <a:solidFill>
                  <a:srgbClr val="C00000"/>
                </a:solidFill>
                <a:latin typeface="Times New Roman" pitchFamily="18" charset="0"/>
                <a:cs typeface="Times New Roman" pitchFamily="18" charset="0"/>
              </a:rPr>
              <a:t>Brandt Andrews Maneuver </a:t>
            </a:r>
            <a:br>
              <a:rPr lang="en-US" sz="3600" dirty="0">
                <a:latin typeface="Times New Roman" pitchFamily="18" charset="0"/>
                <a:cs typeface="Times New Roman" pitchFamily="18" charset="0"/>
              </a:rPr>
            </a:br>
            <a:br>
              <a:rPr lang="en-US" sz="3600"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 </a:t>
            </a:r>
            <a:br>
              <a:rPr lang="en-US" sz="6600" dirty="0">
                <a:solidFill>
                  <a:srgbClr val="C00000"/>
                </a:solidFill>
                <a:latin typeface="Times New Roman" pitchFamily="18" charset="0"/>
                <a:cs typeface="Times New Roman" pitchFamily="18" charset="0"/>
              </a:rPr>
            </a:br>
            <a:endParaRPr lang="en-US" sz="6600" dirty="0">
              <a:latin typeface="Times New Roman" pitchFamily="18" charset="0"/>
              <a:cs typeface="Times New Roman" pitchFamily="18" charset="0"/>
            </a:endParaRPr>
          </a:p>
        </p:txBody>
      </p:sp>
      <p:sp>
        <p:nvSpPr>
          <p:cNvPr id="3" name="Content Placeholder 2"/>
          <p:cNvSpPr>
            <a:spLocks noGrp="1"/>
          </p:cNvSpPr>
          <p:nvPr>
            <p:ph idx="1"/>
          </p:nvPr>
        </p:nvSpPr>
        <p:spPr>
          <a:xfrm>
            <a:off x="-1" y="1417637"/>
            <a:ext cx="12192001" cy="5440363"/>
          </a:xfrm>
        </p:spPr>
        <p:txBody>
          <a:bodyPr>
            <a:normAutofit fontScale="77500" lnSpcReduction="20000"/>
          </a:bodyPr>
          <a:lstStyle/>
          <a:p>
            <a:pPr algn="just">
              <a:lnSpc>
                <a:spcPct val="120000"/>
              </a:lnSpc>
              <a:buFont typeface="Wingdings" pitchFamily="2" charset="2"/>
              <a:buChar char="§"/>
            </a:pPr>
            <a:r>
              <a:rPr lang="en-US" sz="4600" dirty="0">
                <a:latin typeface="Times New Roman" pitchFamily="18" charset="0"/>
                <a:cs typeface="Times New Roman" pitchFamily="18" charset="0"/>
              </a:rPr>
              <a:t>Do not hurry expulsion of placenta by forcefully pulling out cord or doing vigorous fundal push as this can cause uterine eversion, just watch for sign of placental separation</a:t>
            </a:r>
          </a:p>
          <a:p>
            <a:pPr algn="just">
              <a:lnSpc>
                <a:spcPct val="120000"/>
              </a:lnSpc>
              <a:buFont typeface="Wingdings" pitchFamily="2" charset="2"/>
              <a:buChar char="§"/>
            </a:pPr>
            <a:r>
              <a:rPr lang="en-US" sz="4600" dirty="0">
                <a:latin typeface="Times New Roman" pitchFamily="18" charset="0"/>
                <a:cs typeface="Times New Roman" pitchFamily="18" charset="0"/>
              </a:rPr>
              <a:t>Tract cord slowly, winding it around clamp until placenta spontaneously comes out, slowly rotating it so that no membranes are left inside uterus </a:t>
            </a:r>
          </a:p>
          <a:p>
            <a:pPr algn="just">
              <a:lnSpc>
                <a:spcPct val="120000"/>
              </a:lnSpc>
              <a:buFont typeface="Wingdings" pitchFamily="2" charset="2"/>
              <a:buChar char="§"/>
            </a:pPr>
            <a:r>
              <a:rPr lang="en-US" sz="4600" dirty="0">
                <a:latin typeface="Times New Roman" pitchFamily="18" charset="0"/>
                <a:cs typeface="Times New Roman" pitchFamily="18" charset="0"/>
              </a:rPr>
              <a:t>Record the time of placental delivery. </a:t>
            </a:r>
          </a:p>
          <a:p>
            <a:pPr algn="just">
              <a:lnSpc>
                <a:spcPct val="120000"/>
              </a:lnSpc>
              <a:buFont typeface="Wingdings" pitchFamily="2" charset="2"/>
              <a:buChar char="§"/>
            </a:pPr>
            <a:r>
              <a:rPr lang="en-US" sz="4600" dirty="0">
                <a:latin typeface="Times New Roman" pitchFamily="18" charset="0"/>
                <a:cs typeface="Times New Roman" pitchFamily="18" charset="0"/>
              </a:rPr>
              <a:t>It should be delivered within 20 minutes after delivery of baby.</a:t>
            </a:r>
          </a:p>
          <a:p>
            <a:pPr algn="just">
              <a:lnSpc>
                <a:spcPct val="110000"/>
              </a:lnSpc>
            </a:pPr>
            <a:endParaRPr lang="en-US" dirty="0">
              <a:latin typeface="Times New Roman" pitchFamily="18" charset="0"/>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082072" cy="1738859"/>
          </a:xfrm>
        </p:spPr>
        <p:txBody>
          <a:bodyPr>
            <a:noAutofit/>
          </a:bodyPr>
          <a:lstStyle/>
          <a:p>
            <a:pPr algn="ctr">
              <a:lnSpc>
                <a:spcPct val="100000"/>
              </a:lnSpc>
            </a:pPr>
            <a:br>
              <a:rPr lang="en-US" sz="6600" b="1" dirty="0">
                <a:latin typeface="Times New Roman" pitchFamily="18" charset="0"/>
                <a:cs typeface="Times New Roman" pitchFamily="18" charset="0"/>
              </a:rPr>
            </a:br>
            <a:r>
              <a:rPr lang="en-US" sz="4000" b="1" dirty="0">
                <a:solidFill>
                  <a:srgbClr val="C00000"/>
                </a:solidFill>
                <a:latin typeface="Times New Roman" pitchFamily="18" charset="0"/>
                <a:cs typeface="Times New Roman" pitchFamily="18" charset="0"/>
              </a:rPr>
              <a:t>THIRD STAGE/ PLACENTAL: Nursing Care: </a:t>
            </a:r>
            <a:br>
              <a:rPr lang="en-US" sz="4000" b="1" dirty="0">
                <a:solidFill>
                  <a:srgbClr val="C00000"/>
                </a:solidFill>
                <a:latin typeface="Times New Roman" pitchFamily="18" charset="0"/>
                <a:cs typeface="Times New Roman" pitchFamily="18" charset="0"/>
              </a:rPr>
            </a:br>
            <a:r>
              <a:rPr lang="en-US" sz="4000" b="1" dirty="0">
                <a:solidFill>
                  <a:srgbClr val="C00000"/>
                </a:solidFill>
                <a:latin typeface="Times New Roman" pitchFamily="18" charset="0"/>
                <a:cs typeface="Times New Roman" pitchFamily="18" charset="0"/>
              </a:rPr>
              <a:t>Brandt Andrews Maneuver</a:t>
            </a:r>
            <a:br>
              <a:rPr lang="en-US" sz="4000"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04931" y="1905000"/>
            <a:ext cx="11977141" cy="4953000"/>
          </a:xfrm>
        </p:spPr>
        <p:txBody>
          <a:bodyPr/>
          <a:lstStyle/>
          <a:p>
            <a:pPr algn="just">
              <a:lnSpc>
                <a:spcPct val="100000"/>
              </a:lnSpc>
              <a:buFont typeface="Wingdings" panose="05000000000000000000" pitchFamily="2" charset="2"/>
              <a:buChar char="§"/>
            </a:pPr>
            <a:r>
              <a:rPr lang="en-US" sz="4000" dirty="0">
                <a:latin typeface="Times New Roman" pitchFamily="18" charset="0"/>
                <a:cs typeface="Times New Roman" pitchFamily="18" charset="0"/>
              </a:rPr>
              <a:t>Inspect for completeness of </a:t>
            </a:r>
            <a:r>
              <a:rPr lang="en-US" sz="4000" b="1" dirty="0">
                <a:solidFill>
                  <a:srgbClr val="C00000"/>
                </a:solidFill>
                <a:latin typeface="Times New Roman" pitchFamily="18" charset="0"/>
                <a:cs typeface="Times New Roman" pitchFamily="18" charset="0"/>
              </a:rPr>
              <a:t>cotyledons</a:t>
            </a:r>
            <a:r>
              <a:rPr lang="en-US" sz="4000" dirty="0">
                <a:latin typeface="Times New Roman" pitchFamily="18" charset="0"/>
                <a:cs typeface="Times New Roman" pitchFamily="18" charset="0"/>
              </a:rPr>
              <a:t>; any placental fragments retained can cause severe bleeding in mother</a:t>
            </a:r>
          </a:p>
          <a:p>
            <a:pPr algn="just">
              <a:lnSpc>
                <a:spcPct val="100000"/>
              </a:lnSpc>
              <a:buFont typeface="Wingdings" panose="05000000000000000000" pitchFamily="2" charset="2"/>
              <a:buChar char="§"/>
            </a:pPr>
            <a:r>
              <a:rPr lang="en-US" sz="4000" dirty="0">
                <a:latin typeface="Times New Roman" pitchFamily="18" charset="0"/>
                <a:cs typeface="Times New Roman" pitchFamily="18" charset="0"/>
              </a:rPr>
              <a:t>Palpate uterus to determine degree of contraction. </a:t>
            </a:r>
          </a:p>
          <a:p>
            <a:pPr algn="just">
              <a:lnSpc>
                <a:spcPct val="100000"/>
              </a:lnSpc>
              <a:buFont typeface="Wingdings" panose="05000000000000000000" pitchFamily="2" charset="2"/>
              <a:buChar char="§"/>
            </a:pPr>
            <a:r>
              <a:rPr lang="en-US" sz="4000" dirty="0">
                <a:latin typeface="Times New Roman" pitchFamily="18" charset="0"/>
                <a:cs typeface="Times New Roman" pitchFamily="18" charset="0"/>
              </a:rPr>
              <a:t>If relaxed boggy or non-contracted, first nursing action is to massage gently and properly. </a:t>
            </a:r>
          </a:p>
          <a:p>
            <a:pPr algn="just">
              <a:lnSpc>
                <a:spcPct val="100000"/>
              </a:lnSpc>
              <a:buFont typeface="Wingdings" panose="05000000000000000000" pitchFamily="2" charset="2"/>
              <a:buChar char="§"/>
            </a:pPr>
            <a:r>
              <a:rPr lang="en-US" sz="4000" dirty="0">
                <a:latin typeface="Times New Roman" pitchFamily="18" charset="0"/>
                <a:cs typeface="Times New Roman" pitchFamily="18" charset="0"/>
              </a:rPr>
              <a:t>An ice cap over abdomen will help contract uterus.</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82073" cy="1783830"/>
          </a:xfrm>
        </p:spPr>
        <p:txBody>
          <a:bodyPr>
            <a:noAutofit/>
          </a:bodyPr>
          <a:lstStyle/>
          <a:p>
            <a:pPr algn="ctr">
              <a:lnSpc>
                <a:spcPct val="100000"/>
              </a:lnSpc>
            </a:pPr>
            <a:br>
              <a:rPr lang="en-US" sz="6600" b="1" dirty="0">
                <a:latin typeface="Times New Roman" pitchFamily="18" charset="0"/>
                <a:cs typeface="Times New Roman" pitchFamily="18" charset="0"/>
              </a:rPr>
            </a:br>
            <a:r>
              <a:rPr lang="en-US" sz="4000" b="1" dirty="0">
                <a:solidFill>
                  <a:srgbClr val="C00000"/>
                </a:solidFill>
                <a:latin typeface="Times New Roman" pitchFamily="18" charset="0"/>
                <a:cs typeface="Times New Roman" pitchFamily="18" charset="0"/>
              </a:rPr>
              <a:t>THIRD STAGE/ PLACENTAL: Nursing Care: Brandt Andrews Maneuver</a:t>
            </a:r>
            <a:br>
              <a:rPr lang="en-US" sz="4000"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19921" y="1934980"/>
            <a:ext cx="11962151" cy="4800600"/>
          </a:xfrm>
        </p:spPr>
        <p:txBody>
          <a:bodyPr>
            <a:normAutofit/>
          </a:bodyPr>
          <a:lstStyle/>
          <a:p>
            <a:pPr algn="just">
              <a:lnSpc>
                <a:spcPct val="100000"/>
              </a:lnSpc>
              <a:buFont typeface="Wingdings" panose="05000000000000000000" pitchFamily="2" charset="2"/>
              <a:buChar char="§"/>
            </a:pPr>
            <a:r>
              <a:rPr lang="en-US" sz="4000" dirty="0">
                <a:latin typeface="Times New Roman" pitchFamily="18" charset="0"/>
                <a:cs typeface="Times New Roman" pitchFamily="18" charset="0"/>
              </a:rPr>
              <a:t>Oxytocin (</a:t>
            </a:r>
            <a:r>
              <a:rPr lang="en-US" sz="4000" dirty="0" err="1">
                <a:latin typeface="Times New Roman" pitchFamily="18" charset="0"/>
                <a:cs typeface="Times New Roman" pitchFamily="18" charset="0"/>
              </a:rPr>
              <a:t>Methergin</a:t>
            </a:r>
            <a:r>
              <a:rPr lang="en-US" sz="4000" dirty="0">
                <a:latin typeface="Times New Roman" pitchFamily="18" charset="0"/>
                <a:cs typeface="Times New Roman" pitchFamily="18" charset="0"/>
              </a:rPr>
              <a:t> 0.2 mg/ml or </a:t>
            </a:r>
            <a:r>
              <a:rPr lang="en-US" sz="4000" dirty="0" err="1">
                <a:latin typeface="Times New Roman" pitchFamily="18" charset="0"/>
                <a:cs typeface="Times New Roman" pitchFamily="18" charset="0"/>
              </a:rPr>
              <a:t>syntocinon</a:t>
            </a:r>
            <a:r>
              <a:rPr lang="en-US" sz="4000" dirty="0">
                <a:latin typeface="Times New Roman" pitchFamily="18" charset="0"/>
                <a:cs typeface="Times New Roman" pitchFamily="18" charset="0"/>
              </a:rPr>
              <a:t> 10 U/ml) IM to maintain uterine contractions, and prevent hemorrhage. </a:t>
            </a:r>
          </a:p>
          <a:p>
            <a:pPr algn="just">
              <a:lnSpc>
                <a:spcPct val="100000"/>
              </a:lnSpc>
              <a:buFont typeface="Wingdings" panose="05000000000000000000" pitchFamily="2" charset="2"/>
              <a:buChar char="§"/>
            </a:pPr>
            <a:r>
              <a:rPr lang="en-US" sz="4000" dirty="0">
                <a:latin typeface="Times New Roman" pitchFamily="18" charset="0"/>
                <a:cs typeface="Times New Roman" pitchFamily="18" charset="0"/>
              </a:rPr>
              <a:t>NOTE: Oxytocin are not given before placental delivery</a:t>
            </a:r>
          </a:p>
          <a:p>
            <a:pPr algn="just">
              <a:lnSpc>
                <a:spcPct val="100000"/>
              </a:lnSpc>
              <a:buFont typeface="Wingdings" panose="05000000000000000000" pitchFamily="2" charset="2"/>
              <a:buChar char="§"/>
            </a:pPr>
            <a:r>
              <a:rPr lang="en-US" sz="4000" dirty="0">
                <a:latin typeface="Times New Roman" pitchFamily="18" charset="0"/>
                <a:cs typeface="Times New Roman" pitchFamily="18" charset="0"/>
              </a:rPr>
              <a:t>Inspect the red vaginal bleeding.</a:t>
            </a:r>
          </a:p>
          <a:p>
            <a:pPr algn="just">
              <a:lnSpc>
                <a:spcPct val="100000"/>
              </a:lnSpc>
              <a:buFont typeface="Wingdings" panose="05000000000000000000" pitchFamily="2" charset="2"/>
              <a:buChar char="§"/>
            </a:pPr>
            <a:r>
              <a:rPr lang="en-US" sz="4000" dirty="0">
                <a:latin typeface="Times New Roman" pitchFamily="18" charset="0"/>
                <a:cs typeface="Times New Roman" pitchFamily="18" charset="0"/>
              </a:rPr>
              <a:t>Inspect perineum for laceration</a:t>
            </a:r>
          </a:p>
          <a:p>
            <a:pPr algn="just">
              <a:lnSpc>
                <a:spcPct val="10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17902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1" y="0"/>
            <a:ext cx="12072079" cy="1417638"/>
          </a:xfrm>
        </p:spPr>
        <p:txBody>
          <a:bodyPr>
            <a:noAutofit/>
          </a:bodyPr>
          <a:lstStyle/>
          <a:p>
            <a:pPr algn="ctr">
              <a:lnSpc>
                <a:spcPct val="100000"/>
              </a:lnSpc>
            </a:pPr>
            <a:br>
              <a:rPr lang="en-US" sz="54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Types Pain Relief in Labour</a:t>
            </a:r>
            <a:br>
              <a:rPr lang="en-US" sz="5400" dirty="0">
                <a:solidFill>
                  <a:srgbClr val="C00000"/>
                </a:solidFill>
                <a:latin typeface="Times New Roman" pitchFamily="18" charset="0"/>
                <a:cs typeface="Times New Roman" pitchFamily="18" charset="0"/>
              </a:rPr>
            </a:b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47800"/>
            <a:ext cx="12072079" cy="5410200"/>
          </a:xfrm>
        </p:spPr>
        <p:txBody>
          <a:bodyPr>
            <a:normAutofit/>
          </a:bodyPr>
          <a:lstStyle/>
          <a:p>
            <a:pPr algn="just">
              <a:lnSpc>
                <a:spcPct val="100000"/>
              </a:lnSpc>
              <a:buFont typeface="Wingdings" panose="05000000000000000000" pitchFamily="2" charset="2"/>
              <a:buChar char="§"/>
            </a:pPr>
            <a:r>
              <a:rPr lang="en-US" sz="5400" dirty="0">
                <a:latin typeface="Times New Roman" pitchFamily="18" charset="0"/>
                <a:cs typeface="Times New Roman" pitchFamily="18" charset="0"/>
              </a:rPr>
              <a:t>Analgesic drugs (narcotics, e.g. pethidine) IM  injection.</a:t>
            </a:r>
          </a:p>
          <a:p>
            <a:pPr algn="just">
              <a:lnSpc>
                <a:spcPct val="100000"/>
              </a:lnSpc>
              <a:buFont typeface="Wingdings" panose="05000000000000000000" pitchFamily="2" charset="2"/>
              <a:buChar char="§"/>
            </a:pPr>
            <a:r>
              <a:rPr lang="en-US" sz="5400" dirty="0">
                <a:latin typeface="Times New Roman" pitchFamily="18" charset="0"/>
                <a:cs typeface="Times New Roman" pitchFamily="18" charset="0"/>
              </a:rPr>
              <a:t>Inhalation analgesia  (e.g. Entonox).</a:t>
            </a:r>
          </a:p>
          <a:p>
            <a:pPr algn="just">
              <a:lnSpc>
                <a:spcPct val="100000"/>
              </a:lnSpc>
              <a:buFont typeface="Wingdings" panose="05000000000000000000" pitchFamily="2" charset="2"/>
              <a:buChar char="§"/>
            </a:pPr>
            <a:r>
              <a:rPr lang="en-US" sz="5400" dirty="0">
                <a:latin typeface="Times New Roman" pitchFamily="18" charset="0"/>
                <a:cs typeface="Times New Roman" pitchFamily="18" charset="0"/>
              </a:rPr>
              <a:t>Regional anesthesia (e.g. epidural, spinal) that blocks the sensory pain pathways.</a:t>
            </a:r>
          </a:p>
          <a:p>
            <a:pPr marL="514350" indent="-514350" algn="just">
              <a:lnSpc>
                <a:spcPct val="100000"/>
              </a:lnSpc>
              <a:buNone/>
            </a:pPr>
            <a:endParaRPr lang="en-US" sz="40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ctr">
              <a:lnSpc>
                <a:spcPct val="100000"/>
              </a:lnSpc>
            </a:pPr>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Lightening results in</a:t>
            </a:r>
            <a:r>
              <a:rPr lang="en-US" sz="6000" dirty="0">
                <a:solidFill>
                  <a:srgbClr val="C00000"/>
                </a:solidFill>
                <a:latin typeface="Times New Roman" pitchFamily="18" charset="0"/>
                <a:cs typeface="Times New Roman" pitchFamily="18" charset="0"/>
              </a:rPr>
              <a:t>:</a:t>
            </a:r>
            <a:br>
              <a:rPr lang="en-US" sz="6000" dirty="0">
                <a:solidFill>
                  <a:srgbClr val="C00000"/>
                </a:solidFill>
                <a:latin typeface="Times New Roman" pitchFamily="18" charset="0"/>
                <a:cs typeface="Times New Roman" pitchFamily="18" charset="0"/>
              </a:rPr>
            </a:br>
            <a:endParaRPr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067082" cy="5105400"/>
          </a:xfrm>
        </p:spPr>
        <p:txBody>
          <a:bodyPr>
            <a:normAutofit/>
          </a:bodyPr>
          <a:lstStyle/>
          <a:p>
            <a:pPr lvl="0" algn="just">
              <a:lnSpc>
                <a:spcPct val="100000"/>
              </a:lnSpc>
            </a:pPr>
            <a:r>
              <a:rPr lang="en-US" sz="4000" dirty="0">
                <a:latin typeface="Times New Roman" pitchFamily="18" charset="0"/>
                <a:cs typeface="Times New Roman" pitchFamily="18" charset="0"/>
              </a:rPr>
              <a:t>Increase in urinary frequency</a:t>
            </a:r>
          </a:p>
          <a:p>
            <a:pPr lvl="0" algn="just">
              <a:lnSpc>
                <a:spcPct val="100000"/>
              </a:lnSpc>
            </a:pPr>
            <a:r>
              <a:rPr lang="en-US" sz="4000" dirty="0">
                <a:latin typeface="Times New Roman" pitchFamily="18" charset="0"/>
                <a:cs typeface="Times New Roman" pitchFamily="18" charset="0"/>
              </a:rPr>
              <a:t>Relief of abdominal tightness and diaphragmatic pressure</a:t>
            </a:r>
          </a:p>
          <a:p>
            <a:pPr lvl="0" algn="just">
              <a:lnSpc>
                <a:spcPct val="100000"/>
              </a:lnSpc>
            </a:pPr>
            <a:r>
              <a:rPr lang="en-US" sz="4000" dirty="0">
                <a:latin typeface="Times New Roman" pitchFamily="18" charset="0"/>
                <a:cs typeface="Times New Roman" pitchFamily="18" charset="0"/>
              </a:rPr>
              <a:t>Shooting pain down the legs because of pressure on the Sciatic Nerve</a:t>
            </a:r>
          </a:p>
          <a:p>
            <a:pPr lvl="0" algn="just">
              <a:lnSpc>
                <a:spcPct val="100000"/>
              </a:lnSpc>
            </a:pPr>
            <a:r>
              <a:rPr lang="en-US" sz="4000" dirty="0">
                <a:latin typeface="Times New Roman" pitchFamily="18" charset="0"/>
                <a:cs typeface="Times New Roman" pitchFamily="18" charset="0"/>
              </a:rPr>
              <a:t>Increase in amount of vaginal discharges</a:t>
            </a:r>
          </a:p>
          <a:p>
            <a:pPr algn="just">
              <a:lnSpc>
                <a:spcPct val="100000"/>
              </a:lnSpc>
            </a:pPr>
            <a:endParaRPr lang="en-US" sz="4000" dirty="0">
              <a:latin typeface="Times New Roman" pitchFamily="18" charset="0"/>
              <a:cs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82072" cy="1417638"/>
          </a:xfrm>
        </p:spPr>
        <p:txBody>
          <a:bodyPr>
            <a:noAutofit/>
          </a:bodyPr>
          <a:lstStyle/>
          <a:p>
            <a:pPr algn="ctr">
              <a:lnSpc>
                <a:spcPct val="100000"/>
              </a:lnSpc>
            </a:pPr>
            <a:br>
              <a:rPr lang="en-US" sz="6600" b="1" dirty="0">
                <a:solidFill>
                  <a:srgbClr val="C00000"/>
                </a:solidFill>
                <a:latin typeface="Times New Roman" pitchFamily="18" charset="0"/>
                <a:cs typeface="Times New Roman" pitchFamily="18" charset="0"/>
              </a:rPr>
            </a:br>
            <a:br>
              <a:rPr lang="en-US" sz="66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Monitoring Fetal Heart </a:t>
            </a:r>
            <a:br>
              <a:rPr lang="en-US" sz="6000" dirty="0">
                <a:solidFill>
                  <a:srgbClr val="C00000"/>
                </a:solidFill>
                <a:latin typeface="Times New Roman" pitchFamily="18" charset="0"/>
                <a:cs typeface="Times New Roman" pitchFamily="18" charset="0"/>
              </a:rPr>
            </a:br>
            <a:br>
              <a:rPr lang="en-US" sz="6600" dirty="0">
                <a:solidFill>
                  <a:srgbClr val="C00000"/>
                </a:solidFill>
                <a:latin typeface="Times New Roman" pitchFamily="18" charset="0"/>
                <a:cs typeface="Times New Roman" pitchFamily="18" charset="0"/>
              </a:rPr>
            </a:br>
            <a:endParaRPr lang="en-US" sz="6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082072" cy="5257800"/>
          </a:xfrm>
        </p:spPr>
        <p:txBody>
          <a:bodyPr>
            <a:normAutofit fontScale="85000" lnSpcReduction="20000"/>
          </a:bodyPr>
          <a:lstStyle/>
          <a:p>
            <a:pPr algn="just">
              <a:lnSpc>
                <a:spcPct val="120000"/>
              </a:lnSpc>
              <a:buFont typeface="Wingdings" pitchFamily="2" charset="2"/>
              <a:buChar char="§"/>
            </a:pPr>
            <a:r>
              <a:rPr lang="en-US" sz="4800" dirty="0">
                <a:latin typeface="Times New Roman" pitchFamily="18" charset="0"/>
                <a:cs typeface="Times New Roman" pitchFamily="18" charset="0"/>
              </a:rPr>
              <a:t>Uterine contractions can affect fetal heart rate by increasing or decreasing</a:t>
            </a:r>
          </a:p>
          <a:p>
            <a:pPr algn="just">
              <a:lnSpc>
                <a:spcPct val="120000"/>
              </a:lnSpc>
              <a:buFont typeface="Wingdings" pitchFamily="2" charset="2"/>
              <a:buChar char="§"/>
            </a:pPr>
            <a:r>
              <a:rPr lang="en-US" sz="4800" dirty="0">
                <a:latin typeface="Times New Roman" pitchFamily="18" charset="0"/>
                <a:cs typeface="Times New Roman" pitchFamily="18" charset="0"/>
              </a:rPr>
              <a:t>Primary mechanisms uterine contractions decrease fetal heart rate are compression of: </a:t>
            </a:r>
          </a:p>
          <a:p>
            <a:pPr marL="0" indent="0" algn="just">
              <a:lnSpc>
                <a:spcPct val="120000"/>
              </a:lnSpc>
              <a:buNone/>
            </a:pPr>
            <a:r>
              <a:rPr lang="en-US" sz="4800" dirty="0">
                <a:latin typeface="Times New Roman" pitchFamily="18" charset="0"/>
                <a:cs typeface="Times New Roman" pitchFamily="18" charset="0"/>
              </a:rPr>
              <a:t>1-Fetal head </a:t>
            </a:r>
          </a:p>
          <a:p>
            <a:pPr marL="0" indent="0" algn="just">
              <a:lnSpc>
                <a:spcPct val="120000"/>
              </a:lnSpc>
              <a:buNone/>
            </a:pPr>
            <a:r>
              <a:rPr lang="en-US" sz="4800" dirty="0">
                <a:latin typeface="Times New Roman" pitchFamily="18" charset="0"/>
                <a:cs typeface="Times New Roman" pitchFamily="18" charset="0"/>
              </a:rPr>
              <a:t>2-Umbilical cord </a:t>
            </a:r>
          </a:p>
          <a:p>
            <a:pPr marL="0" indent="0" algn="just">
              <a:lnSpc>
                <a:spcPct val="120000"/>
              </a:lnSpc>
              <a:buNone/>
            </a:pPr>
            <a:r>
              <a:rPr lang="en-US" sz="4800" dirty="0">
                <a:latin typeface="Times New Roman" pitchFamily="18" charset="0"/>
                <a:cs typeface="Times New Roman" pitchFamily="18" charset="0"/>
              </a:rPr>
              <a:t>3-Uterine </a:t>
            </a:r>
            <a:r>
              <a:rPr lang="en-US" sz="4800" dirty="0" err="1">
                <a:latin typeface="Times New Roman" pitchFamily="18" charset="0"/>
                <a:cs typeface="Times New Roman" pitchFamily="18" charset="0"/>
              </a:rPr>
              <a:t>myometrial</a:t>
            </a:r>
            <a:r>
              <a:rPr lang="en-US" sz="4800" dirty="0">
                <a:latin typeface="Times New Roman" pitchFamily="18" charset="0"/>
                <a:cs typeface="Times New Roman" pitchFamily="18" charset="0"/>
              </a:rPr>
              <a:t> vessels </a:t>
            </a:r>
          </a:p>
          <a:p>
            <a:pPr algn="just">
              <a:lnSpc>
                <a:spcPct val="120000"/>
              </a:lnSpc>
            </a:pPr>
            <a:endParaRPr lang="en-US" sz="4800" dirty="0">
              <a:latin typeface="Times New Roman" pitchFamily="18" charset="0"/>
              <a:cs typeface="Times New Roman" pitchFamily="18" charset="0"/>
            </a:endParaRPr>
          </a:p>
          <a:p>
            <a:pPr algn="just">
              <a:lnSpc>
                <a:spcPct val="120000"/>
              </a:lnSpc>
            </a:pPr>
            <a:endParaRPr lang="en-US" dirty="0">
              <a:latin typeface="Times New Roman" pitchFamily="18" charset="0"/>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7"/>
            <a:ext cx="11887200" cy="1417638"/>
          </a:xfrm>
        </p:spPr>
        <p:txBody>
          <a:bodyPr>
            <a:noAutofit/>
          </a:bodyPr>
          <a:lstStyle/>
          <a:p>
            <a:pPr algn="ctr">
              <a:lnSpc>
                <a:spcPct val="100000"/>
              </a:lnSpc>
            </a:pPr>
            <a:br>
              <a:rPr lang="en-US" sz="6600" b="1" dirty="0">
                <a:latin typeface="Times New Roman" pitchFamily="18" charset="0"/>
                <a:cs typeface="Times New Roman" pitchFamily="18" charset="0"/>
              </a:rPr>
            </a:br>
            <a:br>
              <a:rPr lang="en-US" sz="6600" b="1" dirty="0">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Methods of Fetal Heart  Monitoring</a:t>
            </a:r>
            <a:br>
              <a:rPr lang="en-US" dirty="0">
                <a:solidFill>
                  <a:srgbClr val="C00000"/>
                </a:solidFill>
                <a:latin typeface="Times New Roman" pitchFamily="18" charset="0"/>
                <a:cs typeface="Times New Roman" pitchFamily="18" charset="0"/>
              </a:rPr>
            </a:br>
            <a:br>
              <a:rPr lang="en-US" sz="6600" dirty="0">
                <a:latin typeface="Times New Roman" pitchFamily="18" charset="0"/>
                <a:cs typeface="Times New Roman" pitchFamily="18" charset="0"/>
              </a:rPr>
            </a:br>
            <a:endParaRPr lang="en-US" sz="6600" dirty="0">
              <a:latin typeface="Times New Roman" pitchFamily="18" charset="0"/>
              <a:cs typeface="Times New Roman" pitchFamily="18" charset="0"/>
            </a:endParaRPr>
          </a:p>
        </p:txBody>
      </p:sp>
      <p:sp>
        <p:nvSpPr>
          <p:cNvPr id="3" name="Content Placeholder 2"/>
          <p:cNvSpPr>
            <a:spLocks noGrp="1"/>
          </p:cNvSpPr>
          <p:nvPr>
            <p:ph idx="1"/>
          </p:nvPr>
        </p:nvSpPr>
        <p:spPr>
          <a:xfrm>
            <a:off x="0" y="1600199"/>
            <a:ext cx="12192000" cy="5256663"/>
          </a:xfrm>
        </p:spPr>
        <p:txBody>
          <a:bodyPr>
            <a:normAutofit/>
          </a:bodyPr>
          <a:lstStyle/>
          <a:p>
            <a:pPr algn="just">
              <a:lnSpc>
                <a:spcPct val="100000"/>
              </a:lnSpc>
              <a:buNone/>
            </a:pPr>
            <a:r>
              <a:rPr lang="en-US" sz="3600" dirty="0">
                <a:latin typeface="Times New Roman" pitchFamily="18" charset="0"/>
                <a:cs typeface="Times New Roman" pitchFamily="18" charset="0"/>
              </a:rPr>
              <a:t>a. Auscultation methods</a:t>
            </a:r>
          </a:p>
          <a:p>
            <a:pPr algn="just">
              <a:lnSpc>
                <a:spcPct val="100000"/>
              </a:lnSpc>
              <a:buNone/>
            </a:pPr>
            <a:r>
              <a:rPr lang="en-US" sz="3600" dirty="0">
                <a:latin typeface="Times New Roman" pitchFamily="18" charset="0"/>
                <a:cs typeface="Times New Roman" pitchFamily="18" charset="0"/>
              </a:rPr>
              <a:t>b. Electronic monitoring Cardiotocography (CTG):</a:t>
            </a:r>
          </a:p>
          <a:p>
            <a:pPr algn="just">
              <a:lnSpc>
                <a:spcPct val="100000"/>
              </a:lnSpc>
              <a:buFont typeface="Wingdings" panose="05000000000000000000" pitchFamily="2" charset="2"/>
              <a:buChar char="ü"/>
            </a:pPr>
            <a:r>
              <a:rPr lang="en-US" sz="3600" dirty="0">
                <a:latin typeface="Times New Roman" pitchFamily="18" charset="0"/>
                <a:cs typeface="Times New Roman" pitchFamily="18" charset="0"/>
              </a:rPr>
              <a:t>A computerized tracing of FHR  pattern and measure uterine contraction.</a:t>
            </a:r>
          </a:p>
          <a:p>
            <a:pPr algn="just">
              <a:lnSpc>
                <a:spcPct val="100000"/>
              </a:lnSpc>
              <a:buFont typeface="Wingdings" panose="05000000000000000000" pitchFamily="2" charset="2"/>
              <a:buChar char="ü"/>
            </a:pPr>
            <a:r>
              <a:rPr lang="en-US" sz="3600" dirty="0">
                <a:latin typeface="Times New Roman" pitchFamily="18" charset="0"/>
                <a:cs typeface="Times New Roman" pitchFamily="18" charset="0"/>
              </a:rPr>
              <a:t>Used antenatal and during labor</a:t>
            </a:r>
          </a:p>
          <a:p>
            <a:pPr algn="just">
              <a:lnSpc>
                <a:spcPct val="100000"/>
              </a:lnSpc>
              <a:buFont typeface="Wingdings" panose="05000000000000000000" pitchFamily="2" charset="2"/>
              <a:buChar char="ü"/>
            </a:pPr>
            <a:r>
              <a:rPr lang="en-US" sz="3600" dirty="0">
                <a:latin typeface="Times New Roman" pitchFamily="18" charset="0"/>
                <a:cs typeface="Times New Roman" pitchFamily="18" charset="0"/>
              </a:rPr>
              <a:t> Able to detect fetus in distress</a:t>
            </a:r>
          </a:p>
          <a:p>
            <a:pPr algn="just">
              <a:lnSpc>
                <a:spcPct val="100000"/>
              </a:lnSpc>
              <a:buFont typeface="Wingdings" panose="05000000000000000000" pitchFamily="2" charset="2"/>
              <a:buChar char="ü"/>
            </a:pPr>
            <a:r>
              <a:rPr lang="en-US" sz="3600" dirty="0">
                <a:latin typeface="Times New Roman" pitchFamily="18" charset="0"/>
                <a:cs typeface="Times New Roman" pitchFamily="18" charset="0"/>
              </a:rPr>
              <a:t>It reflects any physiological and  pathological changes to FHR  in response to stimuli especially hypoxia </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pPr algn="just">
              <a:lnSpc>
                <a:spcPct val="100000"/>
              </a:lnSpc>
            </a:pPr>
            <a:br>
              <a:rPr lang="en-US" sz="6000" b="1" dirty="0">
                <a:solidFill>
                  <a:srgbClr val="C00000"/>
                </a:solidFill>
                <a:latin typeface="Times New Roman" pitchFamily="18" charset="0"/>
                <a:cs typeface="Times New Roman" pitchFamily="18" charset="0"/>
              </a:rPr>
            </a:br>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Monitoring Fetal Heart </a:t>
            </a:r>
            <a:br>
              <a:rPr lang="en-US" sz="6000" dirty="0">
                <a:solidFill>
                  <a:srgbClr val="C00000"/>
                </a:solidFill>
                <a:latin typeface="Times New Roman" pitchFamily="18" charset="0"/>
                <a:cs typeface="Times New Roman" pitchFamily="18" charset="0"/>
              </a:rPr>
            </a:br>
            <a:br>
              <a:rPr lang="en-US" sz="6000" dirty="0">
                <a:solidFill>
                  <a:srgbClr val="C00000"/>
                </a:solidFill>
                <a:latin typeface="Times New Roman" pitchFamily="18" charset="0"/>
                <a:cs typeface="Times New Roman" pitchFamily="18" charset="0"/>
              </a:rPr>
            </a:br>
            <a:endParaRPr lang="en-US" sz="6000" dirty="0">
              <a:latin typeface="Times New Roman" panose="02020603050405020304" pitchFamily="18" charset="0"/>
              <a:cs typeface="Times New Roman" panose="02020603050405020304" pitchFamily="18" charset="0"/>
            </a:endParaRPr>
          </a:p>
        </p:txBody>
      </p:sp>
      <p:pic>
        <p:nvPicPr>
          <p:cNvPr id="6146" name="Picture 2" descr="نتيجة بحث الصور عن ‪Monitoring Fetal H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60" y="1297716"/>
            <a:ext cx="11767279" cy="544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5876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Autofit/>
          </a:bodyPr>
          <a:lstStyle/>
          <a:p>
            <a:pPr algn="just">
              <a:lnSpc>
                <a:spcPct val="100000"/>
              </a:lnSpc>
            </a:pPr>
            <a:r>
              <a:rPr lang="en-US" sz="4800" b="1" dirty="0">
                <a:solidFill>
                  <a:srgbClr val="C00000"/>
                </a:solidFill>
                <a:latin typeface="Times New Roman" pitchFamily="18" charset="0"/>
                <a:cs typeface="Times New Roman" pitchFamily="18" charset="0"/>
              </a:rPr>
              <a:t>Recording Progress of Labour</a:t>
            </a:r>
            <a:r>
              <a:rPr lang="en-US" sz="4800" dirty="0">
                <a:solidFill>
                  <a:srgbClr val="C00000"/>
                </a:solidFill>
                <a:latin typeface="Times New Roman" pitchFamily="18" charset="0"/>
                <a:cs typeface="Times New Roman" pitchFamily="18" charset="0"/>
              </a:rPr>
              <a:t>: </a:t>
            </a:r>
            <a:r>
              <a:rPr lang="en-US" sz="4800" b="1" dirty="0">
                <a:solidFill>
                  <a:srgbClr val="C00000"/>
                </a:solidFill>
                <a:latin typeface="Times New Roman" pitchFamily="18" charset="0"/>
                <a:cs typeface="Times New Roman" pitchFamily="18" charset="0"/>
              </a:rPr>
              <a:t>Partogram</a:t>
            </a:r>
            <a:endParaRPr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44184"/>
            <a:ext cx="12192000" cy="5613816"/>
          </a:xfrm>
        </p:spPr>
        <p:txBody>
          <a:bodyPr>
            <a:normAutofit fontScale="62500" lnSpcReduction="20000"/>
          </a:bodyPr>
          <a:lstStyle/>
          <a:p>
            <a:pPr algn="just">
              <a:lnSpc>
                <a:spcPct val="120000"/>
              </a:lnSpc>
              <a:buNone/>
            </a:pPr>
            <a:r>
              <a:rPr lang="en-US" sz="5400" b="1" dirty="0">
                <a:latin typeface="Times New Roman" pitchFamily="18" charset="0"/>
                <a:cs typeface="Times New Roman" pitchFamily="18" charset="0"/>
              </a:rPr>
              <a:t>1- Patient information</a:t>
            </a:r>
            <a:r>
              <a:rPr lang="en-US" sz="5400" dirty="0">
                <a:latin typeface="Times New Roman" pitchFamily="18" charset="0"/>
                <a:cs typeface="Times New Roman" pitchFamily="18" charset="0"/>
              </a:rPr>
              <a:t>: name, gravida, para, hospital number, date and time of admission and time of ruptured membranes.</a:t>
            </a:r>
          </a:p>
          <a:p>
            <a:pPr algn="just">
              <a:lnSpc>
                <a:spcPct val="120000"/>
              </a:lnSpc>
              <a:buNone/>
            </a:pPr>
            <a:r>
              <a:rPr lang="en-US" sz="5400" b="1" dirty="0">
                <a:latin typeface="Times New Roman" pitchFamily="18" charset="0"/>
                <a:cs typeface="Times New Roman" pitchFamily="18" charset="0"/>
              </a:rPr>
              <a:t>2-Fetal heart rate</a:t>
            </a:r>
            <a:r>
              <a:rPr lang="en-US" sz="5400" dirty="0">
                <a:latin typeface="Times New Roman" pitchFamily="18" charset="0"/>
                <a:cs typeface="Times New Roman" pitchFamily="18" charset="0"/>
              </a:rPr>
              <a:t>: record every half hour.</a:t>
            </a:r>
          </a:p>
          <a:p>
            <a:pPr algn="just">
              <a:lnSpc>
                <a:spcPct val="120000"/>
              </a:lnSpc>
              <a:buNone/>
            </a:pPr>
            <a:r>
              <a:rPr lang="en-US" sz="5400" b="1" dirty="0">
                <a:latin typeface="Times New Roman" pitchFamily="18" charset="0"/>
                <a:cs typeface="Times New Roman" pitchFamily="18" charset="0"/>
              </a:rPr>
              <a:t>3-Amniotic fluid</a:t>
            </a:r>
            <a:r>
              <a:rPr lang="en-US" sz="5400" dirty="0">
                <a:latin typeface="Times New Roman" pitchFamily="18" charset="0"/>
                <a:cs typeface="Times New Roman" pitchFamily="18" charset="0"/>
              </a:rPr>
              <a:t>: record colour of amniotic fluid at every vaginal examination: </a:t>
            </a:r>
          </a:p>
          <a:p>
            <a:pPr algn="just">
              <a:lnSpc>
                <a:spcPct val="120000"/>
              </a:lnSpc>
              <a:buFont typeface="Wingdings" panose="05000000000000000000" pitchFamily="2" charset="2"/>
              <a:buChar char="ü"/>
            </a:pPr>
            <a:r>
              <a:rPr lang="en-US" sz="5400" b="1" dirty="0">
                <a:solidFill>
                  <a:srgbClr val="FF0000"/>
                </a:solidFill>
                <a:latin typeface="Times New Roman" pitchFamily="18" charset="0"/>
                <a:cs typeface="Times New Roman" pitchFamily="18" charset="0"/>
              </a:rPr>
              <a:t>I: </a:t>
            </a:r>
            <a:r>
              <a:rPr lang="en-US" sz="5400" dirty="0">
                <a:latin typeface="Times New Roman" pitchFamily="18" charset="0"/>
                <a:cs typeface="Times New Roman" pitchFamily="18" charset="0"/>
              </a:rPr>
              <a:t>membranes </a:t>
            </a:r>
            <a:r>
              <a:rPr lang="en-US" sz="5400" u="sng" dirty="0">
                <a:solidFill>
                  <a:srgbClr val="FF0000"/>
                </a:solidFill>
                <a:latin typeface="Times New Roman" pitchFamily="18" charset="0"/>
                <a:cs typeface="Times New Roman" pitchFamily="18" charset="0"/>
              </a:rPr>
              <a:t>I</a:t>
            </a:r>
            <a:r>
              <a:rPr lang="en-US" sz="5400" u="sng" dirty="0">
                <a:latin typeface="Times New Roman" pitchFamily="18" charset="0"/>
                <a:cs typeface="Times New Roman" pitchFamily="18" charset="0"/>
              </a:rPr>
              <a:t>ntact; </a:t>
            </a:r>
          </a:p>
          <a:p>
            <a:pPr algn="just">
              <a:lnSpc>
                <a:spcPct val="120000"/>
              </a:lnSpc>
              <a:buFont typeface="Wingdings" panose="05000000000000000000" pitchFamily="2" charset="2"/>
              <a:buChar char="ü"/>
            </a:pPr>
            <a:r>
              <a:rPr lang="en-US" sz="5400" b="1" dirty="0">
                <a:solidFill>
                  <a:srgbClr val="FF0000"/>
                </a:solidFill>
                <a:latin typeface="Times New Roman" pitchFamily="18" charset="0"/>
                <a:cs typeface="Times New Roman" pitchFamily="18" charset="0"/>
              </a:rPr>
              <a:t>C: </a:t>
            </a:r>
            <a:r>
              <a:rPr lang="en-US" sz="5400" dirty="0">
                <a:latin typeface="Times New Roman" pitchFamily="18" charset="0"/>
                <a:cs typeface="Times New Roman" pitchFamily="18" charset="0"/>
              </a:rPr>
              <a:t>membranes ruptured, </a:t>
            </a:r>
            <a:r>
              <a:rPr lang="en-US" sz="5400" b="1" u="sng" dirty="0">
                <a:solidFill>
                  <a:srgbClr val="FF0000"/>
                </a:solidFill>
                <a:latin typeface="Times New Roman" pitchFamily="18" charset="0"/>
                <a:cs typeface="Times New Roman" pitchFamily="18" charset="0"/>
              </a:rPr>
              <a:t>C</a:t>
            </a:r>
            <a:r>
              <a:rPr lang="en-US" sz="5400" u="sng" dirty="0">
                <a:latin typeface="Times New Roman" pitchFamily="18" charset="0"/>
                <a:cs typeface="Times New Roman" pitchFamily="18" charset="0"/>
              </a:rPr>
              <a:t>lear</a:t>
            </a:r>
            <a:r>
              <a:rPr lang="en-US" sz="5400" dirty="0">
                <a:latin typeface="Times New Roman" pitchFamily="18" charset="0"/>
                <a:cs typeface="Times New Roman" pitchFamily="18" charset="0"/>
              </a:rPr>
              <a:t> fluid; </a:t>
            </a:r>
          </a:p>
          <a:p>
            <a:pPr algn="just">
              <a:lnSpc>
                <a:spcPct val="120000"/>
              </a:lnSpc>
              <a:buFont typeface="Wingdings" panose="05000000000000000000" pitchFamily="2" charset="2"/>
              <a:buChar char="ü"/>
            </a:pPr>
            <a:r>
              <a:rPr lang="en-US" sz="5400" b="1" dirty="0">
                <a:solidFill>
                  <a:srgbClr val="FF0000"/>
                </a:solidFill>
                <a:latin typeface="Times New Roman" pitchFamily="18" charset="0"/>
                <a:cs typeface="Times New Roman" pitchFamily="18" charset="0"/>
              </a:rPr>
              <a:t>M: </a:t>
            </a:r>
            <a:r>
              <a:rPr lang="en-US" sz="5400" u="sng" dirty="0">
                <a:solidFill>
                  <a:srgbClr val="FF0000"/>
                </a:solidFill>
                <a:latin typeface="Times New Roman" pitchFamily="18" charset="0"/>
                <a:cs typeface="Times New Roman" pitchFamily="18" charset="0"/>
              </a:rPr>
              <a:t>M</a:t>
            </a:r>
            <a:r>
              <a:rPr lang="en-US" sz="5400" u="sng" dirty="0">
                <a:latin typeface="Times New Roman" pitchFamily="18" charset="0"/>
                <a:cs typeface="Times New Roman" pitchFamily="18" charset="0"/>
              </a:rPr>
              <a:t>econium-</a:t>
            </a:r>
            <a:r>
              <a:rPr lang="en-US" sz="5400" dirty="0">
                <a:latin typeface="Times New Roman" pitchFamily="18" charset="0"/>
                <a:cs typeface="Times New Roman" pitchFamily="18" charset="0"/>
              </a:rPr>
              <a:t>stained fluid; </a:t>
            </a:r>
          </a:p>
          <a:p>
            <a:pPr algn="just">
              <a:lnSpc>
                <a:spcPct val="120000"/>
              </a:lnSpc>
              <a:buFont typeface="Wingdings" panose="05000000000000000000" pitchFamily="2" charset="2"/>
              <a:buChar char="ü"/>
            </a:pPr>
            <a:r>
              <a:rPr lang="en-US" sz="5400" b="1" dirty="0">
                <a:solidFill>
                  <a:srgbClr val="FF0000"/>
                </a:solidFill>
                <a:latin typeface="Times New Roman" pitchFamily="18" charset="0"/>
                <a:cs typeface="Times New Roman" pitchFamily="18" charset="0"/>
              </a:rPr>
              <a:t>B: </a:t>
            </a:r>
            <a:r>
              <a:rPr lang="en-US" sz="5400" b="1" u="sng" dirty="0">
                <a:solidFill>
                  <a:srgbClr val="FF0000"/>
                </a:solidFill>
                <a:latin typeface="Times New Roman" pitchFamily="18" charset="0"/>
                <a:cs typeface="Times New Roman" pitchFamily="18" charset="0"/>
              </a:rPr>
              <a:t>B</a:t>
            </a:r>
            <a:r>
              <a:rPr lang="en-US" sz="5400" u="sng" dirty="0">
                <a:latin typeface="Times New Roman" pitchFamily="18" charset="0"/>
                <a:cs typeface="Times New Roman" pitchFamily="18" charset="0"/>
              </a:rPr>
              <a:t>lood</a:t>
            </a:r>
            <a:r>
              <a:rPr lang="en-US" sz="5400" dirty="0">
                <a:latin typeface="Times New Roman" pitchFamily="18" charset="0"/>
                <a:cs typeface="Times New Roman" pitchFamily="18" charset="0"/>
              </a:rPr>
              <a:t>-stained fluid. </a:t>
            </a:r>
          </a:p>
          <a:p>
            <a:pPr algn="just">
              <a:lnSpc>
                <a:spcPct val="120000"/>
              </a:lnSpc>
              <a:buNone/>
            </a:pPr>
            <a:endParaRPr lang="en-US" sz="5400" dirty="0">
              <a:latin typeface="Times New Roman" pitchFamily="18" charset="0"/>
              <a:cs typeface="Times New Roman" pitchFamily="18" charset="0"/>
            </a:endParaRPr>
          </a:p>
          <a:p>
            <a:pPr algn="just">
              <a:lnSpc>
                <a:spcPct val="120000"/>
              </a:lnSpc>
            </a:pPr>
            <a:endParaRPr lang="en-US" dirty="0">
              <a:latin typeface="Times New Roman" pitchFamily="18" charset="0"/>
              <a:cs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723869"/>
          </a:xfrm>
        </p:spPr>
        <p:txBody>
          <a:bodyPr>
            <a:noAutofit/>
          </a:bodyPr>
          <a:lstStyle/>
          <a:p>
            <a:pPr algn="ctr">
              <a:lnSpc>
                <a:spcPct val="100000"/>
              </a:lnSpc>
            </a:pPr>
            <a:r>
              <a:rPr lang="en-US" sz="5400" b="1" dirty="0">
                <a:solidFill>
                  <a:srgbClr val="C00000"/>
                </a:solidFill>
                <a:latin typeface="Times New Roman" pitchFamily="18" charset="0"/>
                <a:cs typeface="Times New Roman" pitchFamily="18" charset="0"/>
              </a:rPr>
              <a:t>Recording Progress of Labour</a:t>
            </a:r>
            <a:r>
              <a:rPr lang="en-US" sz="5400" dirty="0">
                <a:solidFill>
                  <a:srgbClr val="C00000"/>
                </a:solidFill>
                <a:latin typeface="Times New Roman" pitchFamily="18" charset="0"/>
                <a:cs typeface="Times New Roman" pitchFamily="18" charset="0"/>
              </a:rPr>
              <a:t>: </a:t>
            </a:r>
            <a:r>
              <a:rPr lang="en-US" sz="5400" b="1" dirty="0">
                <a:solidFill>
                  <a:srgbClr val="C00000"/>
                </a:solidFill>
                <a:latin typeface="Times New Roman" pitchFamily="18" charset="0"/>
                <a:cs typeface="Times New Roman" pitchFamily="18" charset="0"/>
              </a:rPr>
              <a:t>Partogram</a:t>
            </a: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828800"/>
            <a:ext cx="12192000" cy="5029200"/>
          </a:xfrm>
        </p:spPr>
        <p:txBody>
          <a:bodyPr>
            <a:normAutofit/>
          </a:bodyPr>
          <a:lstStyle/>
          <a:p>
            <a:pPr algn="just">
              <a:lnSpc>
                <a:spcPct val="100000"/>
              </a:lnSpc>
              <a:buNone/>
            </a:pPr>
            <a:r>
              <a:rPr lang="en-US" sz="5400" b="1" dirty="0">
                <a:latin typeface="Times New Roman" pitchFamily="18" charset="0"/>
                <a:cs typeface="Times New Roman" pitchFamily="18" charset="0"/>
              </a:rPr>
              <a:t>4-Moulding</a:t>
            </a:r>
            <a:r>
              <a:rPr lang="en-US" sz="5400" dirty="0">
                <a:latin typeface="Times New Roman" pitchFamily="18" charset="0"/>
                <a:cs typeface="Times New Roman" pitchFamily="18" charset="0"/>
              </a:rPr>
              <a:t>:Sutures are </a:t>
            </a:r>
          </a:p>
          <a:p>
            <a:pPr algn="just">
              <a:lnSpc>
                <a:spcPct val="100000"/>
              </a:lnSpc>
              <a:buFont typeface="Wingdings" panose="05000000000000000000" pitchFamily="2" charset="2"/>
              <a:buChar char="ü"/>
            </a:pPr>
            <a:r>
              <a:rPr lang="en-US" sz="5400" dirty="0">
                <a:latin typeface="Times New Roman" pitchFamily="18" charset="0"/>
                <a:cs typeface="Times New Roman" pitchFamily="18" charset="0"/>
              </a:rPr>
              <a:t>Apposed; </a:t>
            </a:r>
          </a:p>
          <a:p>
            <a:pPr algn="just">
              <a:lnSpc>
                <a:spcPct val="100000"/>
              </a:lnSpc>
              <a:buFont typeface="Wingdings" panose="05000000000000000000" pitchFamily="2" charset="2"/>
              <a:buChar char="ü"/>
            </a:pPr>
            <a:r>
              <a:rPr lang="en-US" sz="5400" dirty="0">
                <a:latin typeface="Times New Roman" pitchFamily="18" charset="0"/>
                <a:cs typeface="Times New Roman" pitchFamily="18" charset="0"/>
              </a:rPr>
              <a:t>Overlapped but reducible, </a:t>
            </a:r>
          </a:p>
          <a:p>
            <a:pPr algn="just">
              <a:lnSpc>
                <a:spcPct val="100000"/>
              </a:lnSpc>
              <a:buFont typeface="Wingdings" panose="05000000000000000000" pitchFamily="2" charset="2"/>
              <a:buChar char="ü"/>
            </a:pPr>
            <a:r>
              <a:rPr lang="en-US" sz="5400" dirty="0">
                <a:latin typeface="Times New Roman" pitchFamily="18" charset="0"/>
                <a:cs typeface="Times New Roman" pitchFamily="18" charset="0"/>
              </a:rPr>
              <a:t>Overlapped and not reducible</a:t>
            </a:r>
          </a:p>
          <a:p>
            <a:pPr algn="just">
              <a:lnSpc>
                <a:spcPct val="120000"/>
              </a:lnSpc>
              <a:buFont typeface="Wingdings" panose="05000000000000000000" pitchFamily="2" charset="2"/>
              <a:buChar char="ü"/>
            </a:pPr>
            <a:endParaRPr lang="en-US" sz="5400" dirty="0">
              <a:latin typeface="Times New Roman" pitchFamily="18" charset="0"/>
              <a:cs typeface="Times New Roman" pitchFamily="18" charset="0"/>
            </a:endParaRPr>
          </a:p>
          <a:p>
            <a:pPr algn="just">
              <a:lnSpc>
                <a:spcPct val="12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933931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4203"/>
          </a:xfrm>
        </p:spPr>
        <p:txBody>
          <a:bodyPr>
            <a:noAutofit/>
          </a:bodyPr>
          <a:lstStyle/>
          <a:p>
            <a:pPr algn="just">
              <a:lnSpc>
                <a:spcPct val="100000"/>
              </a:lnSpc>
            </a:pPr>
            <a:r>
              <a:rPr lang="en-US" sz="4800" b="1" dirty="0">
                <a:solidFill>
                  <a:srgbClr val="C00000"/>
                </a:solidFill>
                <a:latin typeface="Times New Roman" pitchFamily="18" charset="0"/>
                <a:cs typeface="Times New Roman" pitchFamily="18" charset="0"/>
              </a:rPr>
              <a:t>Recording Progress of Labour</a:t>
            </a:r>
            <a:r>
              <a:rPr lang="en-US" sz="4800" dirty="0">
                <a:solidFill>
                  <a:srgbClr val="C00000"/>
                </a:solidFill>
                <a:latin typeface="Times New Roman" pitchFamily="18" charset="0"/>
                <a:cs typeface="Times New Roman" pitchFamily="18" charset="0"/>
              </a:rPr>
              <a:t>: </a:t>
            </a:r>
            <a:r>
              <a:rPr lang="en-US" sz="4800" b="1" dirty="0">
                <a:solidFill>
                  <a:srgbClr val="C00000"/>
                </a:solidFill>
                <a:latin typeface="Times New Roman" pitchFamily="18" charset="0"/>
                <a:cs typeface="Times New Roman" pitchFamily="18" charset="0"/>
              </a:rPr>
              <a:t>Partogram</a:t>
            </a:r>
            <a:endParaRPr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4910" y="1454046"/>
            <a:ext cx="12057089" cy="6011056"/>
          </a:xfrm>
        </p:spPr>
        <p:txBody>
          <a:bodyPr>
            <a:normAutofit fontScale="25000" lnSpcReduction="20000"/>
          </a:bodyPr>
          <a:lstStyle/>
          <a:p>
            <a:pPr algn="just">
              <a:lnSpc>
                <a:spcPct val="120000"/>
              </a:lnSpc>
              <a:buNone/>
            </a:pPr>
            <a:r>
              <a:rPr lang="en-US" sz="11200" b="1" dirty="0">
                <a:latin typeface="Times New Roman" pitchFamily="18" charset="0"/>
                <a:cs typeface="Times New Roman" pitchFamily="18" charset="0"/>
              </a:rPr>
              <a:t>5- Labour progress </a:t>
            </a:r>
          </a:p>
          <a:p>
            <a:pPr algn="just">
              <a:lnSpc>
                <a:spcPct val="120000"/>
              </a:lnSpc>
              <a:buNone/>
            </a:pPr>
            <a:r>
              <a:rPr lang="en-US" sz="11200" dirty="0">
                <a:latin typeface="Times New Roman" pitchFamily="18" charset="0"/>
                <a:cs typeface="Times New Roman" pitchFamily="18" charset="0"/>
              </a:rPr>
              <a:t>a. Cervical dilatation: every vaginal examination and marked with a cross (X). </a:t>
            </a:r>
          </a:p>
          <a:p>
            <a:pPr marL="742950" indent="-742950" algn="just">
              <a:lnSpc>
                <a:spcPct val="120000"/>
              </a:lnSpc>
              <a:buNone/>
            </a:pPr>
            <a:r>
              <a:rPr lang="en-US" sz="11200" dirty="0">
                <a:latin typeface="Times New Roman" pitchFamily="18" charset="0"/>
                <a:cs typeface="Times New Roman" pitchFamily="18" charset="0"/>
              </a:rPr>
              <a:t>Begin plotting on the partograph at 3 cm. </a:t>
            </a:r>
          </a:p>
          <a:p>
            <a:pPr algn="just">
              <a:lnSpc>
                <a:spcPct val="120000"/>
              </a:lnSpc>
              <a:buNone/>
            </a:pPr>
            <a:r>
              <a:rPr lang="en-US" sz="11200" dirty="0">
                <a:latin typeface="Times New Roman" pitchFamily="18" charset="0"/>
                <a:cs typeface="Times New Roman" pitchFamily="18" charset="0"/>
              </a:rPr>
              <a:t>b. Station : recorded as a circle (O) at every vaginal examination. </a:t>
            </a:r>
          </a:p>
          <a:p>
            <a:pPr algn="just">
              <a:lnSpc>
                <a:spcPct val="120000"/>
              </a:lnSpc>
              <a:buNone/>
            </a:pPr>
            <a:r>
              <a:rPr lang="en-US" sz="11200" dirty="0">
                <a:latin typeface="Times New Roman" pitchFamily="18" charset="0"/>
                <a:cs typeface="Times New Roman" pitchFamily="18" charset="0"/>
              </a:rPr>
              <a:t>c. Contractions: chart every half hour; palpate the number of contractions in 10 minutes and their duration in seconds.</a:t>
            </a:r>
          </a:p>
          <a:p>
            <a:pPr algn="just">
              <a:lnSpc>
                <a:spcPct val="120000"/>
              </a:lnSpc>
              <a:buNone/>
            </a:pPr>
            <a:r>
              <a:rPr lang="en-US" sz="11200" dirty="0">
                <a:latin typeface="Times New Roman" pitchFamily="18" charset="0"/>
                <a:cs typeface="Times New Roman" pitchFamily="18" charset="0"/>
              </a:rPr>
              <a:t>-Less than 20 seconds:    </a:t>
            </a:r>
          </a:p>
          <a:p>
            <a:pPr algn="just">
              <a:lnSpc>
                <a:spcPct val="120000"/>
              </a:lnSpc>
              <a:buNone/>
            </a:pPr>
            <a:r>
              <a:rPr lang="en-US" sz="11200" dirty="0">
                <a:latin typeface="Times New Roman" pitchFamily="18" charset="0"/>
                <a:cs typeface="Times New Roman" pitchFamily="18" charset="0"/>
              </a:rPr>
              <a:t>-Between 20 and 40 seconds:   </a:t>
            </a:r>
          </a:p>
          <a:p>
            <a:pPr algn="just">
              <a:lnSpc>
                <a:spcPct val="120000"/>
              </a:lnSpc>
              <a:buNone/>
            </a:pPr>
            <a:r>
              <a:rPr lang="en-US" sz="11200" dirty="0">
                <a:latin typeface="Times New Roman" pitchFamily="18" charset="0"/>
                <a:cs typeface="Times New Roman" pitchFamily="18" charset="0"/>
              </a:rPr>
              <a:t>-More than 40 seconds:   </a:t>
            </a:r>
          </a:p>
          <a:p>
            <a:pPr algn="just">
              <a:lnSpc>
                <a:spcPct val="120000"/>
              </a:lnSpc>
              <a:buNone/>
            </a:pPr>
            <a:r>
              <a:rPr lang="en-US" sz="11200" dirty="0">
                <a:latin typeface="Times New Roman" pitchFamily="18" charset="0"/>
                <a:cs typeface="Times New Roman" pitchFamily="18" charset="0"/>
              </a:rPr>
              <a:t> </a:t>
            </a:r>
          </a:p>
          <a:p>
            <a:pPr algn="just">
              <a:lnSpc>
                <a:spcPct val="100000"/>
              </a:lnSpc>
              <a:buNone/>
            </a:pPr>
            <a:endParaRPr lang="en-US" sz="5400" dirty="0">
              <a:latin typeface="Times New Roman" pitchFamily="18" charset="0"/>
              <a:cs typeface="Times New Roman" pitchFamily="18" charset="0"/>
            </a:endParaRPr>
          </a:p>
          <a:p>
            <a:pPr algn="just">
              <a:lnSpc>
                <a:spcPct val="120000"/>
              </a:lnSpc>
              <a:buNone/>
            </a:pPr>
            <a:endParaRPr lang="en-US" sz="5400" dirty="0">
              <a:latin typeface="Times New Roman" pitchFamily="18" charset="0"/>
              <a:cs typeface="Times New Roman" pitchFamily="18" charset="0"/>
            </a:endParaRPr>
          </a:p>
          <a:p>
            <a:pPr algn="just">
              <a:lnSpc>
                <a:spcPct val="120000"/>
              </a:lnSpc>
            </a:pPr>
            <a:endParaRPr lang="en-US" dirty="0">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129BC7D8-2DF2-7407-BF59-95C9D8A31672}"/>
              </a:ext>
            </a:extLst>
          </p:cNvPr>
          <p:cNvSpPr>
            <a:spLocks noChangeArrowheads="1"/>
          </p:cNvSpPr>
          <p:nvPr/>
        </p:nvSpPr>
        <p:spPr bwMode="auto">
          <a:xfrm>
            <a:off x="4584325" y="4640583"/>
            <a:ext cx="1524000" cy="437213"/>
          </a:xfrm>
          <a:prstGeom prst="rect">
            <a:avLst/>
          </a:prstGeom>
          <a:pattFill prst="lgConfetti">
            <a:fgClr>
              <a:schemeClr val="tx1"/>
            </a:fgClr>
            <a:bgClr>
              <a:schemeClr val="bg1"/>
            </a:bgClr>
          </a:patt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Rectangle 5">
            <a:extLst>
              <a:ext uri="{FF2B5EF4-FFF2-40B4-BE49-F238E27FC236}">
                <a16:creationId xmlns:a16="http://schemas.microsoft.com/office/drawing/2014/main" id="{A1B84ED8-B65C-82BB-4F11-22A5154305F1}"/>
              </a:ext>
            </a:extLst>
          </p:cNvPr>
          <p:cNvSpPr>
            <a:spLocks noChangeArrowheads="1"/>
          </p:cNvSpPr>
          <p:nvPr/>
        </p:nvSpPr>
        <p:spPr bwMode="auto">
          <a:xfrm>
            <a:off x="4572000" y="5297774"/>
            <a:ext cx="1524000" cy="437213"/>
          </a:xfrm>
          <a:prstGeom prst="rect">
            <a:avLst/>
          </a:prstGeom>
          <a:pattFill prst="wdUpDiag">
            <a:fgClr>
              <a:schemeClr val="tx1"/>
            </a:fgClr>
            <a:bgClr>
              <a:schemeClr val="bg1"/>
            </a:bgClr>
          </a:patt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7" name="Picture 6">
            <a:extLst>
              <a:ext uri="{FF2B5EF4-FFF2-40B4-BE49-F238E27FC236}">
                <a16:creationId xmlns:a16="http://schemas.microsoft.com/office/drawing/2014/main" id="{6D8EC15D-1C41-FEE2-BB8C-F0156CF525FE}"/>
              </a:ext>
            </a:extLst>
          </p:cNvPr>
          <p:cNvPicPr>
            <a:picLocks noChangeAspect="1"/>
          </p:cNvPicPr>
          <p:nvPr/>
        </p:nvPicPr>
        <p:blipFill>
          <a:blip r:embed="rId2"/>
          <a:stretch>
            <a:fillRect/>
          </a:stretch>
        </p:blipFill>
        <p:spPr>
          <a:xfrm>
            <a:off x="4572000" y="5954965"/>
            <a:ext cx="1536325" cy="437213"/>
          </a:xfrm>
          <a:prstGeom prst="rect">
            <a:avLst/>
          </a:prstGeom>
        </p:spPr>
      </p:pic>
    </p:spTree>
    <p:extLst>
      <p:ext uri="{BB962C8B-B14F-4D97-AF65-F5344CB8AC3E}">
        <p14:creationId xmlns:p14="http://schemas.microsoft.com/office/powerpoint/2010/main" val="20851353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17180" cy="1417638"/>
          </a:xfrm>
        </p:spPr>
        <p:txBody>
          <a:bodyPr>
            <a:noAutofit/>
          </a:bodyPr>
          <a:lstStyle/>
          <a:p>
            <a:pPr algn="ctr">
              <a:lnSpc>
                <a:spcPct val="100000"/>
              </a:lnSpc>
            </a:pPr>
            <a:r>
              <a:rPr lang="en-US" sz="5400" b="1" dirty="0">
                <a:solidFill>
                  <a:srgbClr val="C00000"/>
                </a:solidFill>
                <a:latin typeface="Times New Roman" pitchFamily="18" charset="0"/>
                <a:cs typeface="Times New Roman" pitchFamily="18" charset="0"/>
              </a:rPr>
              <a:t>Recording the Progress of Labour</a:t>
            </a:r>
            <a:r>
              <a:rPr lang="en-US" sz="5400" dirty="0">
                <a:solidFill>
                  <a:srgbClr val="C00000"/>
                </a:solidFill>
                <a:latin typeface="Times New Roman" pitchFamily="18" charset="0"/>
                <a:cs typeface="Times New Roman" pitchFamily="18" charset="0"/>
              </a:rPr>
              <a:t>: </a:t>
            </a:r>
            <a:r>
              <a:rPr lang="en-US" sz="5400" b="1" dirty="0">
                <a:solidFill>
                  <a:srgbClr val="C00000"/>
                </a:solidFill>
                <a:latin typeface="Times New Roman" pitchFamily="18" charset="0"/>
                <a:cs typeface="Times New Roman" pitchFamily="18" charset="0"/>
              </a:rPr>
              <a:t>Partogram</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a:xfrm>
            <a:off x="0" y="1738859"/>
            <a:ext cx="12067082" cy="5119141"/>
          </a:xfrm>
        </p:spPr>
        <p:txBody>
          <a:bodyPr>
            <a:normAutofit fontScale="25000" lnSpcReduction="20000"/>
          </a:bodyPr>
          <a:lstStyle/>
          <a:p>
            <a:pPr algn="just">
              <a:lnSpc>
                <a:spcPct val="120000"/>
              </a:lnSpc>
              <a:buNone/>
            </a:pPr>
            <a:r>
              <a:rPr lang="en-US" sz="12800" b="1" dirty="0">
                <a:latin typeface="Times New Roman" pitchFamily="18" charset="0"/>
                <a:cs typeface="Times New Roman" pitchFamily="18" charset="0"/>
              </a:rPr>
              <a:t>6- Progress of maternal well being:</a:t>
            </a:r>
          </a:p>
          <a:p>
            <a:pPr algn="just">
              <a:lnSpc>
                <a:spcPct val="120000"/>
              </a:lnSpc>
              <a:buNone/>
            </a:pPr>
            <a:r>
              <a:rPr lang="en-US" sz="12800" dirty="0">
                <a:latin typeface="Times New Roman" pitchFamily="18" charset="0"/>
                <a:cs typeface="Times New Roman" pitchFamily="18" charset="0"/>
              </a:rPr>
              <a:t>a. Oxytocin: record amount of oxytocin every 30 minutes when used. </a:t>
            </a:r>
          </a:p>
          <a:p>
            <a:pPr algn="just">
              <a:lnSpc>
                <a:spcPct val="120000"/>
              </a:lnSpc>
              <a:buNone/>
            </a:pPr>
            <a:r>
              <a:rPr lang="en-US" sz="12800" dirty="0">
                <a:latin typeface="Times New Roman" pitchFamily="18" charset="0"/>
                <a:cs typeface="Times New Roman" pitchFamily="18" charset="0"/>
              </a:rPr>
              <a:t>b. Drugs given: record any additional drugs given – e.g</a:t>
            </a:r>
            <a:r>
              <a:rPr lang="en-US" sz="12800" i="1" dirty="0">
                <a:latin typeface="Times New Roman" pitchFamily="18" charset="0"/>
                <a:cs typeface="Times New Roman" pitchFamily="18" charset="0"/>
              </a:rPr>
              <a:t>. </a:t>
            </a:r>
            <a:r>
              <a:rPr lang="en-US" sz="12800" dirty="0">
                <a:latin typeface="Times New Roman" pitchFamily="18" charset="0"/>
                <a:cs typeface="Times New Roman" pitchFamily="18" charset="0"/>
              </a:rPr>
              <a:t>Pethidine </a:t>
            </a:r>
          </a:p>
          <a:p>
            <a:pPr algn="just">
              <a:lnSpc>
                <a:spcPct val="120000"/>
              </a:lnSpc>
              <a:buNone/>
            </a:pPr>
            <a:r>
              <a:rPr lang="en-US" sz="12800" dirty="0">
                <a:latin typeface="Times New Roman" pitchFamily="18" charset="0"/>
                <a:cs typeface="Times New Roman" pitchFamily="18" charset="0"/>
              </a:rPr>
              <a:t>c. Pulse: record every 30 minutes and mark with a dot (●). </a:t>
            </a:r>
          </a:p>
          <a:p>
            <a:pPr algn="just">
              <a:lnSpc>
                <a:spcPct val="120000"/>
              </a:lnSpc>
              <a:buNone/>
            </a:pPr>
            <a:r>
              <a:rPr lang="en-US" sz="12800" dirty="0">
                <a:latin typeface="Times New Roman" pitchFamily="18" charset="0"/>
                <a:cs typeface="Times New Roman" pitchFamily="18" charset="0"/>
              </a:rPr>
              <a:t>d. Blood pressure: Record every 4 hours and mark with arrows (       ) </a:t>
            </a:r>
          </a:p>
          <a:p>
            <a:pPr algn="just">
              <a:lnSpc>
                <a:spcPct val="120000"/>
              </a:lnSpc>
              <a:buNone/>
            </a:pPr>
            <a:r>
              <a:rPr lang="en-US" sz="12800" dirty="0">
                <a:latin typeface="Times New Roman" pitchFamily="18" charset="0"/>
                <a:cs typeface="Times New Roman" pitchFamily="18" charset="0"/>
              </a:rPr>
              <a:t>e. Temperature: Record every 2 hours. </a:t>
            </a:r>
          </a:p>
          <a:p>
            <a:pPr algn="just">
              <a:lnSpc>
                <a:spcPct val="120000"/>
              </a:lnSpc>
              <a:buNone/>
            </a:pPr>
            <a:r>
              <a:rPr lang="en-US" sz="12800" dirty="0">
                <a:latin typeface="Times New Roman" pitchFamily="18" charset="0"/>
                <a:cs typeface="Times New Roman" pitchFamily="18" charset="0"/>
              </a:rPr>
              <a:t>f. Protein, acetone and volume: Record every time urine is passed</a:t>
            </a:r>
          </a:p>
          <a:p>
            <a:pPr marL="0" indent="0" algn="just">
              <a:lnSpc>
                <a:spcPct val="120000"/>
              </a:lnSpc>
              <a:buNone/>
            </a:pPr>
            <a:endParaRPr lang="en-US" dirty="0">
              <a:latin typeface="Times New Roman" pitchFamily="18" charset="0"/>
              <a:cs typeface="Times New Roman" pitchFamily="18" charset="0"/>
            </a:endParaRPr>
          </a:p>
        </p:txBody>
      </p:sp>
      <p:pic>
        <p:nvPicPr>
          <p:cNvPr id="4" name="Picture 3"/>
          <p:cNvPicPr/>
          <p:nvPr/>
        </p:nvPicPr>
        <p:blipFill>
          <a:blip r:embed="rId2" cstate="print"/>
          <a:srcRect/>
          <a:stretch>
            <a:fillRect/>
          </a:stretch>
        </p:blipFill>
        <p:spPr bwMode="auto">
          <a:xfrm>
            <a:off x="6405797" y="4941758"/>
            <a:ext cx="609600" cy="60960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5400" b="1" dirty="0">
                <a:solidFill>
                  <a:srgbClr val="C00000"/>
                </a:solidFill>
                <a:latin typeface="Times New Roman" pitchFamily="18" charset="0"/>
                <a:cs typeface="Times New Roman" pitchFamily="18" charset="0"/>
              </a:rPr>
              <a:t>Recording the progress of labour</a:t>
            </a:r>
            <a:r>
              <a:rPr lang="en-US" sz="5400" dirty="0">
                <a:solidFill>
                  <a:srgbClr val="C00000"/>
                </a:solidFill>
                <a:latin typeface="Times New Roman" pitchFamily="18" charset="0"/>
                <a:cs typeface="Times New Roman" pitchFamily="18" charset="0"/>
              </a:rPr>
              <a:t>: </a:t>
            </a:r>
            <a:r>
              <a:rPr lang="en-US" sz="5400" b="1" dirty="0">
                <a:solidFill>
                  <a:srgbClr val="C00000"/>
                </a:solidFill>
                <a:latin typeface="Times New Roman" pitchFamily="18" charset="0"/>
                <a:cs typeface="Times New Roman" pitchFamily="18" charset="0"/>
              </a:rPr>
              <a:t>Partogram</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a:xfrm>
            <a:off x="149902" y="1600200"/>
            <a:ext cx="10518098" cy="5257800"/>
          </a:xfrm>
        </p:spPr>
        <p:txBody>
          <a:bodyPr>
            <a:normAutofit fontScale="32500" lnSpcReduction="20000"/>
          </a:bodyPr>
          <a:lstStyle/>
          <a:p>
            <a:pPr algn="just">
              <a:lnSpc>
                <a:spcPct val="120000"/>
              </a:lnSpc>
              <a:buNone/>
            </a:pPr>
            <a:r>
              <a:rPr lang="en-US" sz="8600" u="sng" dirty="0">
                <a:latin typeface="Times New Roman" pitchFamily="18" charset="0"/>
                <a:cs typeface="Times New Roman" pitchFamily="18" charset="0"/>
              </a:rPr>
              <a:t>6- Progress of maternal well being</a:t>
            </a:r>
            <a:r>
              <a:rPr lang="en-US" sz="8600" dirty="0">
                <a:latin typeface="Times New Roman" pitchFamily="18" charset="0"/>
                <a:cs typeface="Times New Roman" pitchFamily="18" charset="0"/>
              </a:rPr>
              <a:t>:</a:t>
            </a:r>
          </a:p>
          <a:p>
            <a:pPr algn="just">
              <a:lnSpc>
                <a:spcPct val="120000"/>
              </a:lnSpc>
              <a:buNone/>
            </a:pPr>
            <a:r>
              <a:rPr lang="en-US" sz="8600" b="1" dirty="0">
                <a:latin typeface="Times New Roman" pitchFamily="18" charset="0"/>
                <a:cs typeface="Times New Roman" pitchFamily="18" charset="0"/>
              </a:rPr>
              <a:t>a. </a:t>
            </a:r>
            <a:r>
              <a:rPr lang="en-US" sz="8600" b="1" dirty="0" err="1">
                <a:latin typeface="Times New Roman" pitchFamily="18" charset="0"/>
                <a:cs typeface="Times New Roman" pitchFamily="18" charset="0"/>
              </a:rPr>
              <a:t>Oxytocin</a:t>
            </a:r>
            <a:r>
              <a:rPr lang="en-US" sz="8600" dirty="0">
                <a:latin typeface="Times New Roman" pitchFamily="18" charset="0"/>
                <a:cs typeface="Times New Roman" pitchFamily="18" charset="0"/>
              </a:rPr>
              <a:t>: Record the amount of </a:t>
            </a:r>
            <a:r>
              <a:rPr lang="en-US" sz="8600" dirty="0" err="1">
                <a:latin typeface="Times New Roman" pitchFamily="18" charset="0"/>
                <a:cs typeface="Times New Roman" pitchFamily="18" charset="0"/>
              </a:rPr>
              <a:t>oxytocin</a:t>
            </a:r>
            <a:r>
              <a:rPr lang="en-US" sz="8600" dirty="0">
                <a:latin typeface="Times New Roman" pitchFamily="18" charset="0"/>
                <a:cs typeface="Times New Roman" pitchFamily="18" charset="0"/>
              </a:rPr>
              <a:t> every 30 minutes when used. </a:t>
            </a:r>
          </a:p>
          <a:p>
            <a:pPr algn="just">
              <a:lnSpc>
                <a:spcPct val="120000"/>
              </a:lnSpc>
              <a:buNone/>
            </a:pPr>
            <a:r>
              <a:rPr lang="en-US" sz="8600" b="1" dirty="0">
                <a:latin typeface="Times New Roman" pitchFamily="18" charset="0"/>
                <a:cs typeface="Times New Roman" pitchFamily="18" charset="0"/>
              </a:rPr>
              <a:t>b. Drugs given</a:t>
            </a:r>
            <a:r>
              <a:rPr lang="en-US" sz="8600" dirty="0">
                <a:latin typeface="Times New Roman" pitchFamily="18" charset="0"/>
                <a:cs typeface="Times New Roman" pitchFamily="18" charset="0"/>
              </a:rPr>
              <a:t>: Record any additional drugs given – e.g</a:t>
            </a:r>
            <a:r>
              <a:rPr lang="en-US" sz="8600" i="1" dirty="0">
                <a:latin typeface="Times New Roman" pitchFamily="18" charset="0"/>
                <a:cs typeface="Times New Roman" pitchFamily="18" charset="0"/>
              </a:rPr>
              <a:t>. </a:t>
            </a:r>
            <a:r>
              <a:rPr lang="en-US" sz="8600" dirty="0" err="1">
                <a:latin typeface="Times New Roman" pitchFamily="18" charset="0"/>
                <a:cs typeface="Times New Roman" pitchFamily="18" charset="0"/>
              </a:rPr>
              <a:t>Pethidine</a:t>
            </a:r>
            <a:r>
              <a:rPr lang="en-US" sz="8600" dirty="0">
                <a:latin typeface="Times New Roman" pitchFamily="18" charset="0"/>
                <a:cs typeface="Times New Roman" pitchFamily="18" charset="0"/>
              </a:rPr>
              <a:t> </a:t>
            </a:r>
          </a:p>
          <a:p>
            <a:pPr algn="just">
              <a:lnSpc>
                <a:spcPct val="120000"/>
              </a:lnSpc>
              <a:buNone/>
            </a:pPr>
            <a:r>
              <a:rPr lang="en-US" sz="8600" b="1" dirty="0">
                <a:latin typeface="Times New Roman" pitchFamily="18" charset="0"/>
                <a:cs typeface="Times New Roman" pitchFamily="18" charset="0"/>
              </a:rPr>
              <a:t>c. Pulse</a:t>
            </a:r>
            <a:r>
              <a:rPr lang="en-US" sz="8600" dirty="0">
                <a:latin typeface="Times New Roman" pitchFamily="18" charset="0"/>
                <a:cs typeface="Times New Roman" pitchFamily="18" charset="0"/>
              </a:rPr>
              <a:t>: Record every 30 minutes and mark with a dot (●). </a:t>
            </a:r>
          </a:p>
          <a:p>
            <a:pPr algn="just">
              <a:lnSpc>
                <a:spcPct val="120000"/>
              </a:lnSpc>
              <a:buNone/>
            </a:pPr>
            <a:r>
              <a:rPr lang="en-US" sz="8600" b="1" dirty="0">
                <a:latin typeface="Times New Roman" pitchFamily="18" charset="0"/>
                <a:cs typeface="Times New Roman" pitchFamily="18" charset="0"/>
              </a:rPr>
              <a:t>d. Blood pressure</a:t>
            </a:r>
            <a:r>
              <a:rPr lang="en-US" sz="8600" dirty="0">
                <a:latin typeface="Times New Roman" pitchFamily="18" charset="0"/>
                <a:cs typeface="Times New Roman" pitchFamily="18" charset="0"/>
              </a:rPr>
              <a:t>: Record every 4 hours and mark with arrows (       ) </a:t>
            </a:r>
          </a:p>
          <a:p>
            <a:pPr algn="just">
              <a:lnSpc>
                <a:spcPct val="120000"/>
              </a:lnSpc>
              <a:buNone/>
            </a:pPr>
            <a:r>
              <a:rPr lang="en-US" sz="8600" b="1" dirty="0">
                <a:latin typeface="Times New Roman" pitchFamily="18" charset="0"/>
                <a:cs typeface="Times New Roman" pitchFamily="18" charset="0"/>
              </a:rPr>
              <a:t>e. Temperature</a:t>
            </a:r>
            <a:r>
              <a:rPr lang="en-US" sz="8600" dirty="0">
                <a:latin typeface="Times New Roman" pitchFamily="18" charset="0"/>
                <a:cs typeface="Times New Roman" pitchFamily="18" charset="0"/>
              </a:rPr>
              <a:t>: Record every 2 hours. </a:t>
            </a:r>
          </a:p>
          <a:p>
            <a:pPr algn="just">
              <a:lnSpc>
                <a:spcPct val="120000"/>
              </a:lnSpc>
              <a:buNone/>
            </a:pPr>
            <a:r>
              <a:rPr lang="en-US" sz="8600" b="1" dirty="0">
                <a:latin typeface="Times New Roman" pitchFamily="18" charset="0"/>
                <a:cs typeface="Times New Roman" pitchFamily="18" charset="0"/>
              </a:rPr>
              <a:t>f. Protein, acetone and volume: </a:t>
            </a:r>
            <a:r>
              <a:rPr lang="en-US" sz="8600" dirty="0">
                <a:latin typeface="Times New Roman" pitchFamily="18" charset="0"/>
                <a:cs typeface="Times New Roman" pitchFamily="18" charset="0"/>
              </a:rPr>
              <a:t>Record every time urine is passed. </a:t>
            </a:r>
          </a:p>
          <a:p>
            <a:pPr algn="just">
              <a:lnSpc>
                <a:spcPct val="120000"/>
              </a:lnSpc>
              <a:buNone/>
            </a:pPr>
            <a:endParaRPr lang="en-US" sz="7000" dirty="0">
              <a:latin typeface="Times New Roman" pitchFamily="18" charset="0"/>
              <a:cs typeface="Times New Roman" pitchFamily="18" charset="0"/>
            </a:endParaRPr>
          </a:p>
          <a:p>
            <a:pPr algn="just">
              <a:lnSpc>
                <a:spcPct val="120000"/>
              </a:lnSpc>
              <a:buNone/>
            </a:pPr>
            <a:r>
              <a:rPr lang="en-US" sz="7000" b="1" dirty="0">
                <a:latin typeface="Times New Roman" pitchFamily="18" charset="0"/>
                <a:cs typeface="Times New Roman" pitchFamily="18" charset="0"/>
              </a:rPr>
              <a:t> </a:t>
            </a:r>
            <a:endParaRPr lang="en-US" sz="7000" dirty="0">
              <a:latin typeface="Times New Roman" pitchFamily="18" charset="0"/>
              <a:cs typeface="Times New Roman" pitchFamily="18" charset="0"/>
            </a:endParaRPr>
          </a:p>
          <a:p>
            <a:pPr algn="just">
              <a:lnSpc>
                <a:spcPct val="120000"/>
              </a:lnSpc>
            </a:pPr>
            <a:endParaRPr lang="en-US" dirty="0">
              <a:latin typeface="Times New Roman" pitchFamily="18" charset="0"/>
              <a:cs typeface="Times New Roman" pitchFamily="18" charset="0"/>
            </a:endParaRPr>
          </a:p>
        </p:txBody>
      </p:sp>
      <p:pic>
        <p:nvPicPr>
          <p:cNvPr id="4" name="Picture 3"/>
          <p:cNvPicPr/>
          <p:nvPr/>
        </p:nvPicPr>
        <p:blipFill>
          <a:blip r:embed="rId2" cstate="print"/>
          <a:srcRect/>
          <a:stretch>
            <a:fillRect/>
          </a:stretch>
        </p:blipFill>
        <p:spPr bwMode="auto">
          <a:xfrm>
            <a:off x="9883514" y="5257800"/>
            <a:ext cx="609600" cy="60960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lnSpc>
                <a:spcPct val="100000"/>
              </a:lnSpc>
            </a:pPr>
            <a:endParaRPr lang="en-US">
              <a:latin typeface="Times New Roman" pitchFamily="18" charset="0"/>
              <a:cs typeface="Times New Roman" pitchFamily="18" charset="0"/>
            </a:endParaRPr>
          </a:p>
        </p:txBody>
      </p:sp>
      <p:pic>
        <p:nvPicPr>
          <p:cNvPr id="1026" name="Picture 2" descr="نتيجة بحث الصور عن ‪partogram sh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977140" cy="68250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47161" cy="1828800"/>
          </a:xfrm>
        </p:spPr>
        <p:txBody>
          <a:bodyPr>
            <a:noAutofit/>
          </a:bodyPr>
          <a:lstStyle/>
          <a:p>
            <a:pPr algn="ctr">
              <a:lnSpc>
                <a:spcPct val="100000"/>
              </a:lnSpc>
            </a:pPr>
            <a:r>
              <a:rPr lang="en-US" sz="4800" b="1" dirty="0">
                <a:solidFill>
                  <a:srgbClr val="C00000"/>
                </a:solidFill>
                <a:latin typeface="Times New Roman" pitchFamily="18" charset="0"/>
                <a:cs typeface="Times New Roman" pitchFamily="18" charset="0"/>
              </a:rPr>
              <a:t>COMPLICATIONS OF LABOUR </a:t>
            </a:r>
            <a:br>
              <a:rPr lang="en-US" sz="4800"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A.) Lacerations </a:t>
            </a:r>
            <a:endParaRPr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828800"/>
            <a:ext cx="12082072" cy="5029200"/>
          </a:xfrm>
        </p:spPr>
        <p:txBody>
          <a:bodyPr>
            <a:normAutofit fontScale="70000" lnSpcReduction="20000"/>
          </a:bodyPr>
          <a:lstStyle/>
          <a:p>
            <a:pPr algn="just">
              <a:lnSpc>
                <a:spcPct val="100000"/>
              </a:lnSpc>
              <a:buFont typeface="Wingdings" panose="05000000000000000000" pitchFamily="2" charset="2"/>
              <a:buChar char="§"/>
            </a:pPr>
            <a:r>
              <a:rPr lang="en-US" sz="5700" dirty="0">
                <a:latin typeface="Times New Roman" pitchFamily="18" charset="0"/>
                <a:cs typeface="Times New Roman" pitchFamily="18" charset="0"/>
              </a:rPr>
              <a:t>The perineum is tissue that lies below vaginal opening and above anus. </a:t>
            </a:r>
          </a:p>
          <a:p>
            <a:pPr algn="just">
              <a:lnSpc>
                <a:spcPct val="100000"/>
              </a:lnSpc>
              <a:buFont typeface="Wingdings" panose="05000000000000000000" pitchFamily="2" charset="2"/>
              <a:buChar char="§"/>
            </a:pPr>
            <a:r>
              <a:rPr lang="en-US" sz="5700" dirty="0">
                <a:latin typeface="Times New Roman" pitchFamily="18" charset="0"/>
                <a:cs typeface="Times New Roman" pitchFamily="18" charset="0"/>
              </a:rPr>
              <a:t>It is most likely part to </a:t>
            </a:r>
            <a:r>
              <a:rPr lang="en-US" sz="5700" u="sng" dirty="0">
                <a:latin typeface="Times New Roman" pitchFamily="18" charset="0"/>
                <a:cs typeface="Times New Roman" pitchFamily="18" charset="0"/>
              </a:rPr>
              <a:t>tear </a:t>
            </a:r>
            <a:r>
              <a:rPr lang="en-US" sz="5700" dirty="0">
                <a:latin typeface="Times New Roman" pitchFamily="18" charset="0"/>
                <a:cs typeface="Times New Roman" pitchFamily="18" charset="0"/>
              </a:rPr>
              <a:t>during a vaginal birth</a:t>
            </a:r>
          </a:p>
          <a:p>
            <a:pPr algn="just">
              <a:lnSpc>
                <a:spcPct val="110000"/>
              </a:lnSpc>
              <a:buFont typeface="Wingdings" panose="05000000000000000000" pitchFamily="2" charset="2"/>
              <a:buChar char="§"/>
            </a:pPr>
            <a:r>
              <a:rPr lang="en-US" sz="5700" b="1" dirty="0">
                <a:solidFill>
                  <a:srgbClr val="C00000"/>
                </a:solidFill>
                <a:latin typeface="Times New Roman" pitchFamily="18" charset="0"/>
                <a:cs typeface="Times New Roman" pitchFamily="18" charset="0"/>
              </a:rPr>
              <a:t>Categories  of  Lacerations:</a:t>
            </a:r>
          </a:p>
          <a:p>
            <a:pPr algn="just">
              <a:lnSpc>
                <a:spcPct val="120000"/>
              </a:lnSpc>
              <a:buNone/>
            </a:pPr>
            <a:r>
              <a:rPr lang="en-US" sz="5700" u="sng" dirty="0">
                <a:latin typeface="Times New Roman" pitchFamily="18" charset="0"/>
                <a:cs typeface="Times New Roman" pitchFamily="18" charset="0"/>
              </a:rPr>
              <a:t>1- 1st degree tear. </a:t>
            </a:r>
            <a:r>
              <a:rPr lang="en-US" sz="5700" dirty="0">
                <a:latin typeface="Times New Roman" pitchFamily="18" charset="0"/>
                <a:cs typeface="Times New Roman" pitchFamily="18" charset="0"/>
              </a:rPr>
              <a:t>: a small tear of perineum. It involves top layer of skin and a small amount of underlying tissue, but no muscle tissue, which generally does not require suturing. </a:t>
            </a:r>
          </a:p>
          <a:p>
            <a:pPr algn="just">
              <a:lnSpc>
                <a:spcPct val="110000"/>
              </a:lnSpc>
            </a:pPr>
            <a:endParaRPr lang="en-US" sz="5700" dirty="0">
              <a:latin typeface="Times New Roman" pitchFamily="18" charset="0"/>
              <a:cs typeface="Times New Roman" pitchFamily="18" charset="0"/>
            </a:endParaRPr>
          </a:p>
          <a:p>
            <a:pPr algn="just">
              <a:lnSpc>
                <a:spcPct val="110000"/>
              </a:lnSpc>
            </a:pPr>
            <a:endParaRPr lang="en-US"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6000" dirty="0">
                <a:solidFill>
                  <a:srgbClr val="C00000"/>
                </a:solidFill>
                <a:latin typeface="Times New Roman" pitchFamily="18" charset="0"/>
                <a:cs typeface="Times New Roman" pitchFamily="18" charset="0"/>
              </a:rPr>
              <a:t> </a:t>
            </a:r>
            <a:br>
              <a:rPr lang="en-US" sz="6000"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Preliminary Signs Of Labor:</a:t>
            </a:r>
            <a:br>
              <a:rPr lang="en-US" sz="6000" dirty="0">
                <a:solidFill>
                  <a:srgbClr val="C00000"/>
                </a:solidFill>
                <a:latin typeface="Times New Roman" pitchFamily="18" charset="0"/>
                <a:cs typeface="Times New Roman" pitchFamily="18" charset="0"/>
              </a:rPr>
            </a:br>
            <a:endParaRPr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9921" y="1416570"/>
            <a:ext cx="12072079" cy="5486400"/>
          </a:xfrm>
        </p:spPr>
        <p:txBody>
          <a:bodyPr>
            <a:normAutofit fontScale="70000" lnSpcReduction="20000"/>
          </a:bodyPr>
          <a:lstStyle/>
          <a:p>
            <a:pPr algn="just">
              <a:lnSpc>
                <a:spcPct val="120000"/>
              </a:lnSpc>
              <a:buNone/>
            </a:pPr>
            <a:r>
              <a:rPr lang="en-US" sz="4100" b="1" u="sng" dirty="0">
                <a:latin typeface="Times New Roman" pitchFamily="18" charset="0"/>
                <a:cs typeface="Times New Roman" pitchFamily="18" charset="0"/>
              </a:rPr>
              <a:t>b. Increased Activity Level</a:t>
            </a:r>
            <a:r>
              <a:rPr lang="en-US" sz="4100" b="1" dirty="0">
                <a:latin typeface="Times New Roman" pitchFamily="18" charset="0"/>
                <a:cs typeface="Times New Roman" pitchFamily="18" charset="0"/>
              </a:rPr>
              <a:t> </a:t>
            </a:r>
          </a:p>
          <a:p>
            <a:pPr algn="just">
              <a:lnSpc>
                <a:spcPct val="120000"/>
              </a:lnSpc>
              <a:buFont typeface="Wingdings" pitchFamily="2" charset="2"/>
              <a:buChar char="§"/>
            </a:pPr>
            <a:r>
              <a:rPr lang="en-US" sz="4100" dirty="0">
                <a:latin typeface="Times New Roman" pitchFamily="18" charset="0"/>
                <a:cs typeface="Times New Roman" pitchFamily="18" charset="0"/>
              </a:rPr>
              <a:t>Due to increased epinephrine secreted to prepare body for coming “work” ahead. </a:t>
            </a:r>
          </a:p>
          <a:p>
            <a:pPr algn="just">
              <a:lnSpc>
                <a:spcPct val="120000"/>
              </a:lnSpc>
              <a:buFont typeface="Wingdings" pitchFamily="2" charset="2"/>
              <a:buChar char="§"/>
            </a:pPr>
            <a:r>
              <a:rPr lang="en-US" sz="4100" dirty="0">
                <a:latin typeface="Times New Roman" pitchFamily="18" charset="0"/>
                <a:cs typeface="Times New Roman" pitchFamily="18" charset="0"/>
              </a:rPr>
              <a:t>Advise pregnant woman not to use this increased energy for doing household chores</a:t>
            </a:r>
          </a:p>
          <a:p>
            <a:pPr algn="just">
              <a:lnSpc>
                <a:spcPct val="120000"/>
              </a:lnSpc>
              <a:buNone/>
            </a:pPr>
            <a:r>
              <a:rPr lang="en-US" sz="4100" b="1" u="sng" dirty="0">
                <a:latin typeface="Times New Roman" pitchFamily="18" charset="0"/>
                <a:cs typeface="Times New Roman" pitchFamily="18" charset="0"/>
              </a:rPr>
              <a:t>c. Loss of weight</a:t>
            </a:r>
            <a:r>
              <a:rPr lang="en-US" sz="4100" b="1" dirty="0">
                <a:latin typeface="Times New Roman" pitchFamily="18" charset="0"/>
                <a:cs typeface="Times New Roman" pitchFamily="18" charset="0"/>
              </a:rPr>
              <a:t>  </a:t>
            </a:r>
          </a:p>
          <a:p>
            <a:pPr algn="just">
              <a:lnSpc>
                <a:spcPct val="120000"/>
              </a:lnSpc>
              <a:buFont typeface="Wingdings" panose="05000000000000000000" pitchFamily="2" charset="2"/>
              <a:buChar char="§"/>
            </a:pPr>
            <a:r>
              <a:rPr lang="en-US" sz="4100" dirty="0">
                <a:latin typeface="Times New Roman" pitchFamily="18" charset="0"/>
                <a:cs typeface="Times New Roman" pitchFamily="18" charset="0"/>
              </a:rPr>
              <a:t>About 2-3 </a:t>
            </a:r>
            <a:r>
              <a:rPr lang="en-US" sz="4100" dirty="0" err="1">
                <a:latin typeface="Times New Roman" pitchFamily="18" charset="0"/>
                <a:cs typeface="Times New Roman" pitchFamily="18" charset="0"/>
              </a:rPr>
              <a:t>lbs</a:t>
            </a:r>
            <a:r>
              <a:rPr lang="en-US" sz="4100" dirty="0">
                <a:latin typeface="Times New Roman" pitchFamily="18" charset="0"/>
                <a:cs typeface="Times New Roman" pitchFamily="18" charset="0"/>
              </a:rPr>
              <a:t> (1-1.5kg), 1 to 2 days before labor onset; due to decrease in Progesterone production leading to decrease in fluid retention.</a:t>
            </a:r>
          </a:p>
          <a:p>
            <a:pPr algn="just">
              <a:lnSpc>
                <a:spcPct val="120000"/>
              </a:lnSpc>
              <a:buNone/>
            </a:pPr>
            <a:r>
              <a:rPr lang="en-US" sz="4100" b="1" u="sng" dirty="0">
                <a:latin typeface="Times New Roman" pitchFamily="18" charset="0"/>
                <a:cs typeface="Times New Roman" pitchFamily="18" charset="0"/>
              </a:rPr>
              <a:t>d. Braxton Hicks contractions</a:t>
            </a:r>
            <a:endParaRPr lang="en-US" sz="4100" dirty="0">
              <a:latin typeface="Times New Roman" pitchFamily="18" charset="0"/>
              <a:cs typeface="Times New Roman" pitchFamily="18" charset="0"/>
            </a:endParaRPr>
          </a:p>
          <a:p>
            <a:pPr algn="just">
              <a:lnSpc>
                <a:spcPct val="120000"/>
              </a:lnSpc>
              <a:buFont typeface="Wingdings" panose="05000000000000000000" pitchFamily="2" charset="2"/>
              <a:buChar char="§"/>
            </a:pPr>
            <a:r>
              <a:rPr lang="en-US" sz="4100" dirty="0">
                <a:latin typeface="Times New Roman" pitchFamily="18" charset="0"/>
                <a:cs typeface="Times New Roman" pitchFamily="18" charset="0"/>
              </a:rPr>
              <a:t>Painless irregular practice contractions</a:t>
            </a:r>
          </a:p>
          <a:p>
            <a:pPr algn="just">
              <a:lnSpc>
                <a:spcPct val="100000"/>
              </a:lnSpc>
              <a:buNone/>
            </a:pPr>
            <a:endParaRPr lang="en-US" sz="4000" dirty="0">
              <a:latin typeface="Times New Roman" pitchFamily="18" charset="0"/>
              <a:cs typeface="Times New Roman" pitchFamily="18" charset="0"/>
            </a:endParaRPr>
          </a:p>
          <a:p>
            <a:pPr algn="just">
              <a:lnSpc>
                <a:spcPct val="100000"/>
              </a:lnSpc>
            </a:pPr>
            <a:endParaRPr lang="en-US" sz="4000" dirty="0">
              <a:latin typeface="Times New Roman" pitchFamily="18" charset="0"/>
              <a:cs typeface="Times New Roman"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
              <a:lnSpc>
                <a:spcPct val="100000"/>
              </a:lnSpc>
            </a:pPr>
            <a:r>
              <a:rPr lang="en-US" sz="4800" b="1" dirty="0">
                <a:solidFill>
                  <a:srgbClr val="C00000"/>
                </a:solidFill>
                <a:latin typeface="Times New Roman" pitchFamily="18" charset="0"/>
                <a:cs typeface="Times New Roman" pitchFamily="18" charset="0"/>
              </a:rPr>
              <a:t>Categories  of  Lacerations </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0" y="1289154"/>
            <a:ext cx="12192000" cy="5568846"/>
          </a:xfrm>
        </p:spPr>
        <p:txBody>
          <a:bodyPr>
            <a:normAutofit fontScale="92500"/>
          </a:bodyPr>
          <a:lstStyle/>
          <a:p>
            <a:pPr algn="just">
              <a:lnSpc>
                <a:spcPct val="100000"/>
              </a:lnSpc>
              <a:buNone/>
            </a:pPr>
            <a:r>
              <a:rPr lang="en-US" sz="3600" u="sng" dirty="0">
                <a:latin typeface="Times New Roman" pitchFamily="18" charset="0"/>
                <a:cs typeface="Times New Roman" pitchFamily="18" charset="0"/>
              </a:rPr>
              <a:t>2- 2nd degree tear.: </a:t>
            </a:r>
            <a:r>
              <a:rPr lang="en-US" sz="3600" dirty="0">
                <a:latin typeface="Times New Roman" pitchFamily="18" charset="0"/>
                <a:cs typeface="Times New Roman" pitchFamily="18" charset="0"/>
              </a:rPr>
              <a:t>it involves vaginal skin, underlying tissue and pelvic floor muscles. Usually require stitches to help muscle rejoin and maintain effective functioning of pelvic floor.</a:t>
            </a:r>
          </a:p>
          <a:p>
            <a:pPr algn="just">
              <a:lnSpc>
                <a:spcPct val="100000"/>
              </a:lnSpc>
              <a:buNone/>
            </a:pPr>
            <a:r>
              <a:rPr lang="en-US" sz="3600" u="sng" dirty="0">
                <a:latin typeface="Times New Roman" pitchFamily="18" charset="0"/>
                <a:cs typeface="Times New Roman" pitchFamily="18" charset="0"/>
              </a:rPr>
              <a:t>3- 3rd and 4th degree tears</a:t>
            </a:r>
            <a:r>
              <a:rPr lang="en-US" sz="3600" dirty="0">
                <a:latin typeface="Times New Roman" pitchFamily="18" charset="0"/>
                <a:cs typeface="Times New Roman" pitchFamily="18" charset="0"/>
              </a:rPr>
              <a:t>. It is  rare . It extends through vaginal skin, underlying tissue, pelvic floor muscles and to edge of opening of anus, but not go right through to anus.</a:t>
            </a:r>
          </a:p>
          <a:p>
            <a:pPr marL="0" indent="0" algn="just">
              <a:lnSpc>
                <a:spcPct val="100000"/>
              </a:lnSpc>
              <a:buNone/>
            </a:pPr>
            <a:r>
              <a:rPr lang="en-US" sz="3600" u="sng" dirty="0">
                <a:latin typeface="Times New Roman" pitchFamily="18" charset="0"/>
                <a:cs typeface="Times New Roman" pitchFamily="18" charset="0"/>
              </a:rPr>
              <a:t>4-  A 4th degree </a:t>
            </a:r>
            <a:r>
              <a:rPr lang="en-US" sz="3600" dirty="0">
                <a:latin typeface="Times New Roman" pitchFamily="18" charset="0"/>
                <a:cs typeface="Times New Roman" pitchFamily="18" charset="0"/>
              </a:rPr>
              <a:t>: is similar to a 3rd degree tear except that it extends completely though to the anus.</a:t>
            </a:r>
          </a:p>
          <a:p>
            <a:pPr algn="just">
              <a:lnSpc>
                <a:spcPct val="100000"/>
              </a:lnSpc>
              <a:buFont typeface="Wingdings" panose="05000000000000000000" pitchFamily="2" charset="2"/>
              <a:buChar char="Ø"/>
            </a:pPr>
            <a:r>
              <a:rPr lang="en-US" sz="3600" dirty="0">
                <a:latin typeface="Times New Roman" pitchFamily="18" charset="0"/>
                <a:cs typeface="Times New Roman" pitchFamily="18" charset="0"/>
              </a:rPr>
              <a:t>Both 3rd and 4th degree tears need to be repaired and may require  to be transferred to operating room to have a general anesthetic. </a:t>
            </a:r>
          </a:p>
          <a:p>
            <a:pPr marL="0" indent="0" algn="just">
              <a:lnSpc>
                <a:spcPct val="100000"/>
              </a:lnSpc>
              <a:buNone/>
            </a:pPr>
            <a:endParaRPr lang="en-US" sz="3600" dirty="0">
              <a:latin typeface="Times New Roman" pitchFamily="18" charset="0"/>
              <a:cs typeface="Times New Roman"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10" y="0"/>
            <a:ext cx="12326910" cy="1417638"/>
          </a:xfrm>
        </p:spPr>
        <p:txBody>
          <a:bodyPr>
            <a:noAutofit/>
          </a:bodyPr>
          <a:lstStyle/>
          <a:p>
            <a:pPr algn="ctr">
              <a:lnSpc>
                <a:spcPct val="100000"/>
              </a:lnSpc>
            </a:pPr>
            <a:br>
              <a:rPr lang="en-US" sz="6000"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COMPLICATIONS OF LABOUR </a:t>
            </a:r>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B.) Prolonged Labor </a:t>
            </a:r>
            <a:br>
              <a:rPr lang="en-US" sz="6000" dirty="0">
                <a:solidFill>
                  <a:srgbClr val="C00000"/>
                </a:solidFill>
                <a:latin typeface="Times New Roman" pitchFamily="18" charset="0"/>
                <a:cs typeface="Times New Roman" pitchFamily="18" charset="0"/>
              </a:rPr>
            </a:br>
            <a:endParaRPr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528998"/>
            <a:ext cx="12191999" cy="5329002"/>
          </a:xfrm>
        </p:spPr>
        <p:txBody>
          <a:bodyPr>
            <a:normAutofit fontScale="92500"/>
          </a:bodyPr>
          <a:lstStyle/>
          <a:p>
            <a:pPr algn="just">
              <a:lnSpc>
                <a:spcPct val="100000"/>
              </a:lnSpc>
              <a:buFont typeface="Wingdings" pitchFamily="2" charset="2"/>
              <a:buChar char="§"/>
            </a:pPr>
            <a:r>
              <a:rPr lang="en-US" sz="3500" dirty="0">
                <a:latin typeface="Times New Roman" pitchFamily="18" charset="0"/>
                <a:cs typeface="Times New Roman" pitchFamily="18" charset="0"/>
              </a:rPr>
              <a:t>Occur when combined duration of both  </a:t>
            </a:r>
            <a:r>
              <a:rPr lang="en-US" sz="3500" u="sng" dirty="0">
                <a:latin typeface="Times New Roman" pitchFamily="18" charset="0"/>
                <a:cs typeface="Times New Roman" pitchFamily="18" charset="0"/>
              </a:rPr>
              <a:t>first </a:t>
            </a:r>
            <a:r>
              <a:rPr lang="en-US" sz="3500" dirty="0">
                <a:latin typeface="Times New Roman" pitchFamily="18" charset="0"/>
                <a:cs typeface="Times New Roman" pitchFamily="18" charset="0"/>
              </a:rPr>
              <a:t> and </a:t>
            </a:r>
            <a:r>
              <a:rPr lang="en-US" sz="3500" u="sng" dirty="0">
                <a:latin typeface="Times New Roman" pitchFamily="18" charset="0"/>
                <a:cs typeface="Times New Roman" pitchFamily="18" charset="0"/>
              </a:rPr>
              <a:t>second stages of labor</a:t>
            </a:r>
            <a:r>
              <a:rPr lang="en-US" sz="3500" dirty="0">
                <a:latin typeface="Times New Roman" pitchFamily="18" charset="0"/>
                <a:cs typeface="Times New Roman" pitchFamily="18" charset="0"/>
              </a:rPr>
              <a:t> is more than 18 hours. </a:t>
            </a:r>
          </a:p>
          <a:p>
            <a:pPr algn="just">
              <a:lnSpc>
                <a:spcPct val="100000"/>
              </a:lnSpc>
              <a:buFont typeface="Wingdings" pitchFamily="2" charset="2"/>
              <a:buChar char="§"/>
            </a:pPr>
            <a:r>
              <a:rPr lang="en-US" sz="3500" dirty="0">
                <a:latin typeface="Times New Roman" pitchFamily="18" charset="0"/>
                <a:cs typeface="Times New Roman" pitchFamily="18" charset="0"/>
              </a:rPr>
              <a:t>It is more common in a first pregnancy and in women over age of 35 years</a:t>
            </a:r>
          </a:p>
          <a:p>
            <a:pPr algn="just">
              <a:lnSpc>
                <a:spcPct val="100000"/>
              </a:lnSpc>
              <a:buFont typeface="Wingdings" pitchFamily="2" charset="2"/>
              <a:buChar char="§"/>
            </a:pPr>
            <a:r>
              <a:rPr lang="en-US" sz="3500" b="1" dirty="0">
                <a:latin typeface="Times New Roman" pitchFamily="18" charset="0"/>
                <a:cs typeface="Times New Roman" pitchFamily="18" charset="0"/>
              </a:rPr>
              <a:t>Causes of Prolonged Labor:</a:t>
            </a:r>
          </a:p>
          <a:p>
            <a:pPr marL="0" indent="0" algn="just">
              <a:lnSpc>
                <a:spcPct val="100000"/>
              </a:lnSpc>
              <a:buNone/>
            </a:pPr>
            <a:r>
              <a:rPr lang="en-US" sz="3500" dirty="0">
                <a:latin typeface="Times New Roman" pitchFamily="18" charset="0"/>
                <a:cs typeface="Times New Roman" pitchFamily="18" charset="0"/>
              </a:rPr>
              <a:t>1-Malpresentations </a:t>
            </a:r>
          </a:p>
          <a:p>
            <a:pPr marL="0" indent="0" algn="just">
              <a:lnSpc>
                <a:spcPct val="100000"/>
              </a:lnSpc>
              <a:buNone/>
            </a:pPr>
            <a:r>
              <a:rPr lang="en-US" sz="3500" dirty="0">
                <a:latin typeface="Times New Roman" pitchFamily="18" charset="0"/>
                <a:cs typeface="Times New Roman" pitchFamily="18" charset="0"/>
              </a:rPr>
              <a:t>2-Cephalopelvic Disproportion (CPD)</a:t>
            </a:r>
          </a:p>
          <a:p>
            <a:pPr marL="0" indent="0" algn="just">
              <a:lnSpc>
                <a:spcPct val="100000"/>
              </a:lnSpc>
              <a:buNone/>
            </a:pPr>
            <a:r>
              <a:rPr lang="en-US" sz="3500" dirty="0">
                <a:latin typeface="Times New Roman" pitchFamily="18" charset="0"/>
                <a:cs typeface="Times New Roman" pitchFamily="18" charset="0"/>
              </a:rPr>
              <a:t>3- Problems with uterine contraction twin pregnancy, tumors like fibroids</a:t>
            </a:r>
          </a:p>
          <a:p>
            <a:pPr marL="0" indent="0" algn="just">
              <a:lnSpc>
                <a:spcPct val="100000"/>
              </a:lnSpc>
              <a:buNone/>
            </a:pPr>
            <a:r>
              <a:rPr lang="en-US" sz="3500" dirty="0">
                <a:latin typeface="Times New Roman" pitchFamily="18" charset="0"/>
                <a:cs typeface="Times New Roman" pitchFamily="18" charset="0"/>
              </a:rPr>
              <a:t>4-Use of Sedatives and Anesthesia</a:t>
            </a: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ctr">
              <a:lnSpc>
                <a:spcPct val="100000"/>
              </a:lnSpc>
            </a:pPr>
            <a:br>
              <a:rPr lang="en-US" sz="5400" b="1" dirty="0">
                <a:solidFill>
                  <a:srgbClr val="C00000"/>
                </a:solidFill>
                <a:latin typeface="Times New Roman" pitchFamily="18" charset="0"/>
                <a:cs typeface="Times New Roman" pitchFamily="18" charset="0"/>
              </a:rPr>
            </a:br>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Risks of Prolonged Labour</a:t>
            </a:r>
            <a:br>
              <a:rPr lang="en-US" sz="5400" b="1" dirty="0">
                <a:solidFill>
                  <a:srgbClr val="C00000"/>
                </a:solidFill>
                <a:latin typeface="Times New Roman" pitchFamily="18" charset="0"/>
                <a:cs typeface="Times New Roman" pitchFamily="18" charset="0"/>
              </a:rPr>
            </a:br>
            <a:br>
              <a:rPr lang="en-US" sz="5400" dirty="0">
                <a:solidFill>
                  <a:srgbClr val="C00000"/>
                </a:solidFill>
                <a:latin typeface="Times New Roman" pitchFamily="18" charset="0"/>
                <a:cs typeface="Times New Roman" pitchFamily="18" charset="0"/>
              </a:rPr>
            </a:br>
            <a:endParaRPr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4911" y="1600200"/>
            <a:ext cx="11782269" cy="5029200"/>
          </a:xfrm>
        </p:spPr>
        <p:txBody>
          <a:bodyPr>
            <a:normAutofit/>
          </a:bodyPr>
          <a:lstStyle/>
          <a:p>
            <a:pPr algn="just">
              <a:lnSpc>
                <a:spcPct val="100000"/>
              </a:lnSpc>
              <a:buNone/>
            </a:pPr>
            <a:r>
              <a:rPr lang="en-US" sz="4800" dirty="0">
                <a:latin typeface="Times New Roman" pitchFamily="18" charset="0"/>
                <a:cs typeface="Times New Roman" pitchFamily="18" charset="0"/>
              </a:rPr>
              <a:t>1-Fetal Distress </a:t>
            </a:r>
          </a:p>
          <a:p>
            <a:pPr algn="just">
              <a:lnSpc>
                <a:spcPct val="100000"/>
              </a:lnSpc>
              <a:buNone/>
            </a:pPr>
            <a:r>
              <a:rPr lang="en-US" sz="4800" dirty="0">
                <a:latin typeface="Times New Roman" pitchFamily="18" charset="0"/>
                <a:cs typeface="Times New Roman" pitchFamily="18" charset="0"/>
              </a:rPr>
              <a:t>2- Fetal brain Hemorrhage </a:t>
            </a:r>
          </a:p>
          <a:p>
            <a:pPr algn="just">
              <a:lnSpc>
                <a:spcPct val="100000"/>
              </a:lnSpc>
              <a:buNone/>
            </a:pPr>
            <a:r>
              <a:rPr lang="en-US" sz="4800" dirty="0">
                <a:latin typeface="Times New Roman" pitchFamily="18" charset="0"/>
                <a:cs typeface="Times New Roman" pitchFamily="18" charset="0"/>
              </a:rPr>
              <a:t>3-Increased chances of </a:t>
            </a:r>
            <a:r>
              <a:rPr lang="en-US" sz="4800" dirty="0" err="1">
                <a:latin typeface="Times New Roman" pitchFamily="18" charset="0"/>
                <a:cs typeface="Times New Roman" pitchFamily="18" charset="0"/>
              </a:rPr>
              <a:t>Cesarian</a:t>
            </a:r>
            <a:r>
              <a:rPr lang="en-US" sz="4800" dirty="0">
                <a:latin typeface="Times New Roman" pitchFamily="18" charset="0"/>
                <a:cs typeface="Times New Roman" pitchFamily="18" charset="0"/>
              </a:rPr>
              <a:t> sections.</a:t>
            </a:r>
          </a:p>
          <a:p>
            <a:pPr algn="just">
              <a:lnSpc>
                <a:spcPct val="100000"/>
              </a:lnSpc>
              <a:buNone/>
            </a:pPr>
            <a:r>
              <a:rPr lang="en-US" sz="4800" dirty="0">
                <a:latin typeface="Times New Roman" pitchFamily="18" charset="0"/>
                <a:cs typeface="Times New Roman" pitchFamily="18" charset="0"/>
              </a:rPr>
              <a:t>4- Baby develop cerebral palsy.</a:t>
            </a:r>
          </a:p>
          <a:p>
            <a:pPr algn="just">
              <a:lnSpc>
                <a:spcPct val="100000"/>
              </a:lnSpc>
            </a:pPr>
            <a:endParaRPr lang="en-US" sz="4800" dirty="0">
              <a:latin typeface="Times New Roman" pitchFamily="18" charset="0"/>
              <a:cs typeface="Times New Roman"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ctr">
              <a:lnSpc>
                <a:spcPct val="100000"/>
              </a:lnSpc>
            </a:pPr>
            <a:br>
              <a:rPr lang="en-US" sz="4800" b="1" dirty="0">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Management of Prolonged Labour</a:t>
            </a:r>
            <a:br>
              <a:rPr lang="en-US" b="1" dirty="0">
                <a:solidFill>
                  <a:srgbClr val="C00000"/>
                </a:solidFill>
                <a:latin typeface="Times New Roman" pitchFamily="18" charset="0"/>
                <a:cs typeface="Times New Roman" pitchFamily="18" charset="0"/>
              </a:rPr>
            </a:br>
            <a:endParaRPr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69823" y="1600200"/>
            <a:ext cx="11782269" cy="5257800"/>
          </a:xfrm>
        </p:spPr>
        <p:txBody>
          <a:bodyPr>
            <a:normAutofit/>
          </a:bodyPr>
          <a:lstStyle/>
          <a:p>
            <a:pPr algn="just">
              <a:lnSpc>
                <a:spcPct val="100000"/>
              </a:lnSpc>
              <a:buNone/>
            </a:pPr>
            <a:r>
              <a:rPr lang="en-US" sz="3600" dirty="0">
                <a:latin typeface="Times New Roman" pitchFamily="18" charset="0"/>
                <a:cs typeface="Times New Roman" pitchFamily="18" charset="0"/>
              </a:rPr>
              <a:t>1-After 3cms of dilation. If there is lack of dilation for a reasonable period of time, then an </a:t>
            </a:r>
            <a:r>
              <a:rPr lang="en-US" sz="3600" u="sng" dirty="0">
                <a:latin typeface="Times New Roman" pitchFamily="18" charset="0"/>
                <a:cs typeface="Times New Roman" pitchFamily="18" charset="0"/>
              </a:rPr>
              <a:t>Oxytocin Drip</a:t>
            </a:r>
            <a:r>
              <a:rPr lang="en-US" sz="3600" dirty="0">
                <a:latin typeface="Times New Roman" pitchFamily="18" charset="0"/>
                <a:cs typeface="Times New Roman" pitchFamily="18" charset="0"/>
              </a:rPr>
              <a:t> is started.</a:t>
            </a:r>
          </a:p>
          <a:p>
            <a:pPr marL="0" indent="0" algn="just">
              <a:lnSpc>
                <a:spcPct val="100000"/>
              </a:lnSpc>
              <a:buNone/>
            </a:pPr>
            <a:r>
              <a:rPr lang="en-US" sz="3600" dirty="0">
                <a:latin typeface="Times New Roman" pitchFamily="18" charset="0"/>
                <a:cs typeface="Times New Roman" pitchFamily="18" charset="0"/>
              </a:rPr>
              <a:t>2- </a:t>
            </a:r>
            <a:r>
              <a:rPr lang="en-US" sz="3600" dirty="0" err="1">
                <a:latin typeface="Times New Roman" pitchFamily="18" charset="0"/>
                <a:cs typeface="Times New Roman" pitchFamily="18" charset="0"/>
              </a:rPr>
              <a:t>Epidosin</a:t>
            </a:r>
            <a:r>
              <a:rPr lang="en-US" sz="3600" dirty="0">
                <a:latin typeface="Times New Roman" pitchFamily="18" charset="0"/>
                <a:cs typeface="Times New Roman" pitchFamily="18" charset="0"/>
              </a:rPr>
              <a:t> or </a:t>
            </a:r>
            <a:r>
              <a:rPr lang="en-US" sz="3600" dirty="0" err="1">
                <a:latin typeface="Times New Roman" pitchFamily="18" charset="0"/>
                <a:cs typeface="Times New Roman" pitchFamily="18" charset="0"/>
              </a:rPr>
              <a:t>Buscopan</a:t>
            </a:r>
            <a:r>
              <a:rPr lang="en-US" sz="3600" dirty="0">
                <a:latin typeface="Times New Roman" pitchFamily="18" charset="0"/>
                <a:cs typeface="Times New Roman" pitchFamily="18" charset="0"/>
              </a:rPr>
              <a:t> given to cause softening of cervix.</a:t>
            </a:r>
          </a:p>
          <a:p>
            <a:pPr marL="0" indent="0" algn="just">
              <a:lnSpc>
                <a:spcPct val="100000"/>
              </a:lnSpc>
              <a:buNone/>
            </a:pPr>
            <a:r>
              <a:rPr lang="en-US" sz="3600" dirty="0">
                <a:latin typeface="Times New Roman" pitchFamily="18" charset="0"/>
                <a:cs typeface="Times New Roman" pitchFamily="18" charset="0"/>
              </a:rPr>
              <a:t>3- Strict monitoring: FHS,  cervix dilation</a:t>
            </a:r>
          </a:p>
          <a:p>
            <a:pPr marL="0" indent="0" algn="just">
              <a:lnSpc>
                <a:spcPct val="100000"/>
              </a:lnSpc>
              <a:buNone/>
            </a:pPr>
            <a:r>
              <a:rPr lang="en-US" sz="3600" dirty="0">
                <a:latin typeface="Times New Roman" pitchFamily="18" charset="0"/>
                <a:cs typeface="Times New Roman" pitchFamily="18" charset="0"/>
              </a:rPr>
              <a:t>4- If fetal distress Cesarian Section should be done.</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1" y="0"/>
            <a:ext cx="12087069" cy="1417638"/>
          </a:xfrm>
        </p:spPr>
        <p:txBody>
          <a:bodyPr>
            <a:noAutofit/>
          </a:bodyPr>
          <a:lstStyle/>
          <a:p>
            <a:pPr algn="ctr">
              <a:lnSpc>
                <a:spcPct val="100000"/>
              </a:lnSpc>
            </a:pPr>
            <a:br>
              <a:rPr lang="en-US" sz="4800" b="1" dirty="0">
                <a:latin typeface="Times New Roman" pitchFamily="18" charset="0"/>
                <a:cs typeface="Times New Roman" pitchFamily="18" charset="0"/>
              </a:rPr>
            </a:br>
            <a:br>
              <a:rPr lang="en-US" sz="4800" b="1" dirty="0">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COMPLICATIONS OF LABOUR </a:t>
            </a:r>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C.) Un Ruptured Amniotic Sac</a:t>
            </a:r>
            <a:br>
              <a:rPr lang="en-US" sz="4800" b="1" dirty="0">
                <a:latin typeface="Times New Roman" pitchFamily="18" charset="0"/>
                <a:cs typeface="Times New Roman" pitchFamily="18" charset="0"/>
              </a:rPr>
            </a:br>
            <a:br>
              <a:rPr lang="en-US" sz="4800" dirty="0">
                <a:latin typeface="Times New Roman" pitchFamily="18" charset="0"/>
                <a:cs typeface="Times New Roman" pitchFamily="18" charset="0"/>
              </a:rPr>
            </a:b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0" y="1648918"/>
            <a:ext cx="8679305" cy="5056681"/>
          </a:xfrm>
        </p:spPr>
        <p:txBody>
          <a:bodyPr>
            <a:normAutofit/>
          </a:bodyPr>
          <a:lstStyle/>
          <a:p>
            <a:pPr algn="just">
              <a:lnSpc>
                <a:spcPct val="100000"/>
              </a:lnSpc>
              <a:buNone/>
            </a:pPr>
            <a:r>
              <a:rPr lang="en-US" sz="4000" dirty="0">
                <a:latin typeface="Times New Roman" pitchFamily="18" charset="0"/>
                <a:cs typeface="Times New Roman" pitchFamily="18" charset="0"/>
              </a:rPr>
              <a:t>Puncture sac and push it away from baby.</a:t>
            </a:r>
          </a:p>
          <a:p>
            <a:pPr algn="just">
              <a:lnSpc>
                <a:spcPct val="100000"/>
              </a:lnSpc>
              <a:buNone/>
            </a:pPr>
            <a:r>
              <a:rPr lang="en-US" sz="4000" b="1" u="sng" dirty="0" err="1">
                <a:latin typeface="Times New Roman" pitchFamily="18" charset="0"/>
                <a:cs typeface="Times New Roman" pitchFamily="18" charset="0"/>
              </a:rPr>
              <a:t>Amniotomy</a:t>
            </a:r>
            <a:r>
              <a:rPr lang="en-US" sz="4000" b="1" u="sng" dirty="0">
                <a:latin typeface="Times New Roman" pitchFamily="18" charset="0"/>
                <a:cs typeface="Times New Roman" pitchFamily="18" charset="0"/>
              </a:rPr>
              <a:t>  : </a:t>
            </a:r>
          </a:p>
          <a:p>
            <a:pPr algn="just">
              <a:lnSpc>
                <a:spcPct val="100000"/>
              </a:lnSpc>
              <a:buFont typeface="Wingdings" panose="05000000000000000000" pitchFamily="2" charset="2"/>
              <a:buChar char="§"/>
            </a:pPr>
            <a:r>
              <a:rPr lang="en-US" sz="4000" dirty="0">
                <a:latin typeface="Times New Roman" pitchFamily="18" charset="0"/>
                <a:cs typeface="Times New Roman" pitchFamily="18" charset="0"/>
              </a:rPr>
              <a:t>Artificial rupture of membranes performed at or beyond 3 cm dilation. </a:t>
            </a:r>
          </a:p>
          <a:p>
            <a:pPr algn="just">
              <a:lnSpc>
                <a:spcPct val="100000"/>
              </a:lnSpc>
              <a:buFont typeface="Wingdings" panose="05000000000000000000" pitchFamily="2" charset="2"/>
              <a:buChar char="§"/>
            </a:pPr>
            <a:r>
              <a:rPr lang="en-US" sz="4000" dirty="0">
                <a:latin typeface="Times New Roman" pitchFamily="18" charset="0"/>
                <a:cs typeface="Times New Roman" pitchFamily="18" charset="0"/>
              </a:rPr>
              <a:t>The technique involves perforation of the fetal membranes with a sterile plastic instrument (amnihook) . </a:t>
            </a:r>
          </a:p>
        </p:txBody>
      </p:sp>
      <p:pic>
        <p:nvPicPr>
          <p:cNvPr id="6" name="Picture 5">
            <a:extLst>
              <a:ext uri="{FF2B5EF4-FFF2-40B4-BE49-F238E27FC236}">
                <a16:creationId xmlns:a16="http://schemas.microsoft.com/office/drawing/2014/main" id="{7BEEEFEF-35B8-BD2F-A22A-E677644E7467}"/>
              </a:ext>
            </a:extLst>
          </p:cNvPr>
          <p:cNvPicPr>
            <a:picLocks noChangeAspect="1"/>
          </p:cNvPicPr>
          <p:nvPr/>
        </p:nvPicPr>
        <p:blipFill>
          <a:blip r:embed="rId2"/>
          <a:stretch>
            <a:fillRect/>
          </a:stretch>
        </p:blipFill>
        <p:spPr>
          <a:xfrm>
            <a:off x="9278910" y="2023672"/>
            <a:ext cx="2913089" cy="4834328"/>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11" y="0"/>
            <a:ext cx="11707319" cy="1417638"/>
          </a:xfrm>
        </p:spPr>
        <p:txBody>
          <a:bodyPr>
            <a:noAutofit/>
          </a:bodyPr>
          <a:lstStyle/>
          <a:p>
            <a:pPr algn="ctr">
              <a:lnSpc>
                <a:spcPct val="100000"/>
              </a:lnSpc>
            </a:pPr>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COMPLICATIONS OF LABOUR </a:t>
            </a:r>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D.) Umbilical Cord Around Neck</a:t>
            </a:r>
            <a:br>
              <a:rPr lang="en-US" sz="4800" b="1" dirty="0">
                <a:solidFill>
                  <a:srgbClr val="C00000"/>
                </a:solidFill>
                <a:latin typeface="Times New Roman" pitchFamily="18" charset="0"/>
                <a:cs typeface="Times New Roman" pitchFamily="18" charset="0"/>
              </a:rPr>
            </a:br>
            <a:endParaRPr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4911" y="1903752"/>
            <a:ext cx="12057089" cy="4954248"/>
          </a:xfrm>
        </p:spPr>
        <p:txBody>
          <a:bodyPr>
            <a:normAutofit/>
          </a:bodyPr>
          <a:lstStyle/>
          <a:p>
            <a:pPr algn="just">
              <a:lnSpc>
                <a:spcPct val="100000"/>
              </a:lnSpc>
            </a:pPr>
            <a:r>
              <a:rPr lang="en-US" sz="4400" dirty="0">
                <a:latin typeface="Times New Roman" pitchFamily="18" charset="0"/>
                <a:cs typeface="Times New Roman" pitchFamily="18" charset="0"/>
              </a:rPr>
              <a:t>Gently slip cord over infant’s head.</a:t>
            </a:r>
          </a:p>
          <a:p>
            <a:pPr algn="just">
              <a:lnSpc>
                <a:spcPct val="100000"/>
              </a:lnSpc>
            </a:pPr>
            <a:r>
              <a:rPr lang="en-US" sz="4400" dirty="0">
                <a:latin typeface="Times New Roman" pitchFamily="18" charset="0"/>
                <a:cs typeface="Times New Roman" pitchFamily="18" charset="0"/>
              </a:rPr>
              <a:t>If cord cannot be slipped over head:</a:t>
            </a:r>
          </a:p>
          <a:p>
            <a:pPr algn="just">
              <a:lnSpc>
                <a:spcPct val="100000"/>
              </a:lnSpc>
              <a:buNone/>
            </a:pPr>
            <a:r>
              <a:rPr lang="en-US" sz="4400" dirty="0">
                <a:latin typeface="Times New Roman" pitchFamily="18" charset="0"/>
                <a:cs typeface="Times New Roman" pitchFamily="18" charset="0"/>
              </a:rPr>
              <a:t>a. Clamp in two places</a:t>
            </a:r>
          </a:p>
          <a:p>
            <a:pPr algn="just">
              <a:lnSpc>
                <a:spcPct val="100000"/>
              </a:lnSpc>
              <a:buNone/>
            </a:pPr>
            <a:r>
              <a:rPr lang="en-US" sz="4400" dirty="0">
                <a:latin typeface="Times New Roman" pitchFamily="18" charset="0"/>
                <a:cs typeface="Times New Roman" pitchFamily="18" charset="0"/>
              </a:rPr>
              <a:t>b. Cut between clamps with surgical scissors </a:t>
            </a:r>
          </a:p>
          <a:p>
            <a:pPr algn="just">
              <a:lnSpc>
                <a:spcPct val="100000"/>
              </a:lnSpc>
              <a:buNone/>
            </a:pPr>
            <a:r>
              <a:rPr lang="en-US" sz="4400" b="1" dirty="0">
                <a:latin typeface="Times New Roman" pitchFamily="18" charset="0"/>
                <a:cs typeface="Times New Roman" pitchFamily="18" charset="0"/>
              </a:rPr>
              <a:t> </a:t>
            </a:r>
            <a:endParaRPr lang="en-US" sz="4400"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677338" cy="1858780"/>
          </a:xfrm>
        </p:spPr>
        <p:txBody>
          <a:bodyPr>
            <a:noAutofit/>
          </a:bodyPr>
          <a:lstStyle/>
          <a:p>
            <a:pPr algn="ctr">
              <a:lnSpc>
                <a:spcPct val="100000"/>
              </a:lnSpc>
            </a:pPr>
            <a:r>
              <a:rPr lang="en-US" sz="6000" b="1" dirty="0">
                <a:solidFill>
                  <a:srgbClr val="C00000"/>
                </a:solidFill>
                <a:latin typeface="Times New Roman" pitchFamily="18" charset="0"/>
                <a:cs typeface="Times New Roman" pitchFamily="18" charset="0"/>
              </a:rPr>
              <a:t>COMPLICATIONS OF LABOUR E.) Breech delivery </a:t>
            </a:r>
            <a:endParaRPr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2098623"/>
            <a:ext cx="12192000" cy="4530777"/>
          </a:xfrm>
        </p:spPr>
        <p:txBody>
          <a:bodyPr>
            <a:noAutofit/>
          </a:bodyPr>
          <a:lstStyle/>
          <a:p>
            <a:pPr algn="just">
              <a:lnSpc>
                <a:spcPct val="100000"/>
              </a:lnSpc>
              <a:buFont typeface="Wingdings" pitchFamily="2" charset="2"/>
              <a:buChar char="§"/>
            </a:pPr>
            <a:r>
              <a:rPr lang="en-US" sz="4400" dirty="0">
                <a:latin typeface="Times New Roman" pitchFamily="18" charset="0"/>
                <a:cs typeface="Times New Roman" pitchFamily="18" charset="0"/>
              </a:rPr>
              <a:t>Presenting part is buttocks or legs</a:t>
            </a:r>
          </a:p>
          <a:p>
            <a:pPr algn="just">
              <a:lnSpc>
                <a:spcPct val="100000"/>
              </a:lnSpc>
              <a:buFont typeface="Wingdings" pitchFamily="2" charset="2"/>
              <a:buChar char="§"/>
            </a:pPr>
            <a:r>
              <a:rPr lang="en-US" sz="4400" dirty="0">
                <a:latin typeface="Times New Roman" pitchFamily="18" charset="0"/>
                <a:cs typeface="Times New Roman" pitchFamily="18" charset="0"/>
              </a:rPr>
              <a:t>Delivery is same as normal birth.</a:t>
            </a:r>
          </a:p>
          <a:p>
            <a:pPr algn="just">
              <a:lnSpc>
                <a:spcPct val="100000"/>
              </a:lnSpc>
              <a:buFont typeface="Wingdings" pitchFamily="2" charset="2"/>
              <a:buChar char="§"/>
            </a:pPr>
            <a:r>
              <a:rPr lang="en-US" sz="4400" dirty="0">
                <a:latin typeface="Times New Roman" pitchFamily="18" charset="0"/>
                <a:cs typeface="Times New Roman" pitchFamily="18" charset="0"/>
              </a:rPr>
              <a:t>Support infant as it comes out.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92" y="-1"/>
            <a:ext cx="11722308" cy="2323475"/>
          </a:xfrm>
        </p:spPr>
        <p:txBody>
          <a:bodyPr>
            <a:noAutofit/>
          </a:bodyPr>
          <a:lstStyle/>
          <a:p>
            <a:pPr algn="ctr">
              <a:lnSpc>
                <a:spcPct val="100000"/>
              </a:lnSpc>
            </a:pPr>
            <a:r>
              <a:rPr lang="en-US" sz="6000" b="1" dirty="0">
                <a:solidFill>
                  <a:srgbClr val="C00000"/>
                </a:solidFill>
                <a:latin typeface="Times New Roman" pitchFamily="18" charset="0"/>
                <a:cs typeface="Times New Roman" pitchFamily="18" charset="0"/>
              </a:rPr>
              <a:t>COMPLICATIONS OF LABOUR F.) </a:t>
            </a:r>
            <a:r>
              <a:rPr lang="en-US" sz="6600" b="1" dirty="0">
                <a:solidFill>
                  <a:srgbClr val="C00000"/>
                </a:solidFill>
                <a:latin typeface="Times New Roman" pitchFamily="18" charset="0"/>
                <a:cs typeface="Times New Roman" pitchFamily="18" charset="0"/>
              </a:rPr>
              <a:t>Limb Presentation</a:t>
            </a:r>
          </a:p>
        </p:txBody>
      </p:sp>
      <p:sp>
        <p:nvSpPr>
          <p:cNvPr id="3" name="Content Placeholder 2"/>
          <p:cNvSpPr>
            <a:spLocks noGrp="1"/>
          </p:cNvSpPr>
          <p:nvPr>
            <p:ph idx="1"/>
          </p:nvPr>
        </p:nvSpPr>
        <p:spPr>
          <a:xfrm>
            <a:off x="164892" y="2503356"/>
            <a:ext cx="11722308" cy="4278443"/>
          </a:xfrm>
        </p:spPr>
        <p:txBody>
          <a:bodyPr>
            <a:normAutofit/>
          </a:bodyPr>
          <a:lstStyle/>
          <a:p>
            <a:pPr algn="just">
              <a:lnSpc>
                <a:spcPct val="100000"/>
              </a:lnSpc>
              <a:buNone/>
            </a:pPr>
            <a:r>
              <a:rPr lang="en-US" sz="5400" dirty="0">
                <a:latin typeface="Times New Roman" pitchFamily="18" charset="0"/>
                <a:cs typeface="Times New Roman" pitchFamily="18" charset="0"/>
              </a:rPr>
              <a:t>-Uncommon</a:t>
            </a:r>
          </a:p>
          <a:p>
            <a:pPr algn="just">
              <a:lnSpc>
                <a:spcPct val="100000"/>
              </a:lnSpc>
              <a:buNone/>
            </a:pPr>
            <a:r>
              <a:rPr lang="en-US" sz="5400" dirty="0">
                <a:latin typeface="Times New Roman" pitchFamily="18" charset="0"/>
                <a:cs typeface="Times New Roman" pitchFamily="18" charset="0"/>
              </a:rPr>
              <a:t>-This is a true emergency.</a:t>
            </a:r>
          </a:p>
          <a:p>
            <a:pPr algn="just">
              <a:lnSpc>
                <a:spcPct val="100000"/>
              </a:lnSpc>
              <a:buNone/>
            </a:pPr>
            <a:endParaRPr lang="en-US" sz="5400" dirty="0">
              <a:latin typeface="Times New Roman" pitchFamily="18" charset="0"/>
              <a:cs typeface="Times New Roman"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2068643"/>
          </a:xfrm>
        </p:spPr>
        <p:txBody>
          <a:bodyPr>
            <a:noAutofit/>
          </a:bodyPr>
          <a:lstStyle/>
          <a:p>
            <a:pPr algn="ctr">
              <a:lnSpc>
                <a:spcPct val="100000"/>
              </a:lnSpc>
            </a:pPr>
            <a:br>
              <a:rPr lang="en-US" sz="4800" b="1" dirty="0">
                <a:latin typeface="Times New Roman" pitchFamily="18" charset="0"/>
                <a:cs typeface="Times New Roman" pitchFamily="18" charset="0"/>
              </a:rPr>
            </a:br>
            <a:r>
              <a:rPr lang="en-US" sz="4000" b="1" dirty="0">
                <a:solidFill>
                  <a:srgbClr val="C00000"/>
                </a:solidFill>
                <a:latin typeface="Times New Roman" pitchFamily="18" charset="0"/>
                <a:cs typeface="Times New Roman" pitchFamily="18" charset="0"/>
              </a:rPr>
              <a:t>COMPLICATIONS OF LABOUR </a:t>
            </a:r>
            <a:br>
              <a:rPr lang="en-US" sz="4000" b="1" dirty="0">
                <a:solidFill>
                  <a:srgbClr val="C00000"/>
                </a:solidFill>
                <a:latin typeface="Times New Roman" pitchFamily="18" charset="0"/>
                <a:cs typeface="Times New Roman" pitchFamily="18" charset="0"/>
              </a:rPr>
            </a:br>
            <a:r>
              <a:rPr lang="en-US" sz="4000" b="1" dirty="0">
                <a:solidFill>
                  <a:srgbClr val="C00000"/>
                </a:solidFill>
                <a:latin typeface="Times New Roman" pitchFamily="18" charset="0"/>
                <a:cs typeface="Times New Roman" pitchFamily="18" charset="0"/>
              </a:rPr>
              <a:t>G.) Prolapsed cord. (cord precedes the fetal presenting part and gets trapped) </a:t>
            </a:r>
            <a:br>
              <a:rPr lang="en-US" sz="4800" b="1" dirty="0">
                <a:latin typeface="Times New Roman" pitchFamily="18" charset="0"/>
                <a:cs typeface="Times New Roman" pitchFamily="18" charset="0"/>
              </a:rPr>
            </a:b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0" y="1948720"/>
            <a:ext cx="12192000" cy="4909279"/>
          </a:xfrm>
        </p:spPr>
        <p:txBody>
          <a:bodyPr>
            <a:normAutofit/>
          </a:bodyPr>
          <a:lstStyle/>
          <a:p>
            <a:pPr algn="just">
              <a:lnSpc>
                <a:spcPct val="110000"/>
              </a:lnSpc>
              <a:buNone/>
            </a:pPr>
            <a:r>
              <a:rPr lang="en-US" sz="4000" dirty="0">
                <a:latin typeface="Times New Roman" pitchFamily="18" charset="0"/>
                <a:cs typeface="Times New Roman" pitchFamily="18" charset="0"/>
              </a:rPr>
              <a:t>-Compresses blood vessels to and from fetus. </a:t>
            </a:r>
          </a:p>
          <a:p>
            <a:pPr algn="just">
              <a:lnSpc>
                <a:spcPct val="110000"/>
              </a:lnSpc>
              <a:buNone/>
            </a:pPr>
            <a:r>
              <a:rPr lang="en-US" sz="4000" dirty="0">
                <a:latin typeface="Times New Roman" pitchFamily="18" charset="0"/>
                <a:cs typeface="Times New Roman" pitchFamily="18" charset="0"/>
              </a:rPr>
              <a:t>-Labor contraction cause further compress the cord</a:t>
            </a:r>
          </a:p>
          <a:p>
            <a:pPr algn="just">
              <a:lnSpc>
                <a:spcPct val="110000"/>
              </a:lnSpc>
              <a:buNone/>
            </a:pPr>
            <a:r>
              <a:rPr lang="en-US" sz="4000" dirty="0">
                <a:latin typeface="Times New Roman" pitchFamily="18" charset="0"/>
                <a:cs typeface="Times New Roman" pitchFamily="18" charset="0"/>
              </a:rPr>
              <a:t>-Transport immediately to hospital </a:t>
            </a:r>
          </a:p>
          <a:p>
            <a:pPr algn="just">
              <a:lnSpc>
                <a:spcPct val="110000"/>
              </a:lnSpc>
              <a:buNone/>
            </a:pPr>
            <a:r>
              <a:rPr lang="en-US" sz="4000" dirty="0">
                <a:latin typeface="Times New Roman" pitchFamily="18" charset="0"/>
                <a:cs typeface="Times New Roman" pitchFamily="18" charset="0"/>
              </a:rPr>
              <a:t>-Cover cord with moist sterile dressing.</a:t>
            </a:r>
          </a:p>
          <a:p>
            <a:pPr algn="just">
              <a:lnSpc>
                <a:spcPct val="110000"/>
              </a:lnSpc>
              <a:buNone/>
            </a:pPr>
            <a:r>
              <a:rPr lang="en-US" sz="4000" dirty="0">
                <a:latin typeface="Times New Roman" pitchFamily="18" charset="0"/>
                <a:cs typeface="Times New Roman" pitchFamily="18" charset="0"/>
              </a:rPr>
              <a:t>-Push cord away from infant’s face.</a:t>
            </a:r>
          </a:p>
          <a:p>
            <a:pPr algn="just">
              <a:lnSpc>
                <a:spcPct val="110000"/>
              </a:lnSpc>
              <a:buNone/>
            </a:pPr>
            <a:r>
              <a:rPr lang="en-US" sz="4000" dirty="0">
                <a:latin typeface="Times New Roman" pitchFamily="18" charset="0"/>
                <a:cs typeface="Times New Roman" pitchFamily="18" charset="0"/>
              </a:rPr>
              <a:t>-C/S </a:t>
            </a:r>
          </a:p>
          <a:p>
            <a:pPr algn="just">
              <a:lnSpc>
                <a:spcPct val="110000"/>
              </a:lnSpc>
              <a:buNone/>
            </a:pPr>
            <a:endParaRPr lang="en-US" sz="4000" dirty="0">
              <a:latin typeface="Times New Roman" pitchFamily="18" charset="0"/>
              <a:cs typeface="Times New Roman" pitchFamily="18" charset="0"/>
            </a:endParaRPr>
          </a:p>
          <a:p>
            <a:pPr algn="just">
              <a:lnSpc>
                <a:spcPct val="110000"/>
              </a:lnSpc>
            </a:pPr>
            <a:endParaRPr lang="en-US" dirty="0">
              <a:latin typeface="Times New Roman" pitchFamily="18" charset="0"/>
              <a:cs typeface="Times New Roman"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1" y="0"/>
            <a:ext cx="11632368" cy="1417638"/>
          </a:xfrm>
        </p:spPr>
        <p:txBody>
          <a:bodyPr>
            <a:noAutofit/>
          </a:bodyPr>
          <a:lstStyle/>
          <a:p>
            <a:pPr algn="ctr">
              <a:lnSpc>
                <a:spcPct val="100000"/>
              </a:lnSpc>
            </a:pPr>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COMPLICATIONS OF LABOUR </a:t>
            </a:r>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H.) Twins	</a:t>
            </a:r>
            <a:br>
              <a:rPr lang="en-US" sz="4800" b="1" dirty="0">
                <a:solidFill>
                  <a:srgbClr val="C00000"/>
                </a:solidFill>
                <a:latin typeface="Times New Roman" pitchFamily="18" charset="0"/>
                <a:cs typeface="Times New Roman" pitchFamily="18" charset="0"/>
              </a:rPr>
            </a:br>
            <a:endParaRPr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09861" y="1753849"/>
            <a:ext cx="11782269" cy="4951751"/>
          </a:xfrm>
        </p:spPr>
        <p:txBody>
          <a:bodyPr>
            <a:normAutofit/>
          </a:bodyPr>
          <a:lstStyle/>
          <a:p>
            <a:pPr algn="just">
              <a:lnSpc>
                <a:spcPct val="100000"/>
              </a:lnSpc>
              <a:buNone/>
            </a:pPr>
            <a:r>
              <a:rPr lang="en-US" sz="3600" dirty="0">
                <a:latin typeface="Times New Roman" pitchFamily="18" charset="0"/>
                <a:cs typeface="Times New Roman" pitchFamily="18" charset="0"/>
              </a:rPr>
              <a:t>-If mother’s abdomen remains large after first delivery, suspect twins.</a:t>
            </a:r>
          </a:p>
          <a:p>
            <a:pPr algn="just">
              <a:lnSpc>
                <a:spcPct val="100000"/>
              </a:lnSpc>
              <a:buNone/>
            </a:pPr>
            <a:r>
              <a:rPr lang="en-US" sz="3600" dirty="0">
                <a:latin typeface="Times New Roman" pitchFamily="18" charset="0"/>
                <a:cs typeface="Times New Roman" pitchFamily="18" charset="0"/>
              </a:rPr>
              <a:t>-Delivery procedures are same.</a:t>
            </a:r>
          </a:p>
          <a:p>
            <a:pPr algn="just">
              <a:lnSpc>
                <a:spcPct val="100000"/>
              </a:lnSpc>
              <a:buNone/>
            </a:pPr>
            <a:r>
              <a:rPr lang="en-US" sz="3600" dirty="0">
                <a:latin typeface="Times New Roman" pitchFamily="18" charset="0"/>
                <a:cs typeface="Times New Roman" pitchFamily="18" charset="0"/>
              </a:rPr>
              <a:t>-There may be one or two placentas to deliver.</a:t>
            </a:r>
          </a:p>
          <a:p>
            <a:pPr algn="just">
              <a:lnSpc>
                <a:spcPct val="100000"/>
              </a:lnSpc>
              <a:buNone/>
            </a:pPr>
            <a:r>
              <a:rPr lang="en-US" sz="3600" dirty="0">
                <a:latin typeface="Times New Roman" pitchFamily="18" charset="0"/>
                <a:cs typeface="Times New Roman" pitchFamily="18" charset="0"/>
              </a:rPr>
              <a:t>-May need c/s.</a:t>
            </a:r>
          </a:p>
          <a:p>
            <a:pPr algn="just">
              <a:lnSpc>
                <a:spcPct val="100000"/>
              </a:lnSpc>
              <a:buNone/>
            </a:pPr>
            <a:endParaRPr lang="en-US" sz="36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TotalTime>
  <Words>6312</Words>
  <Application>Microsoft Office PowerPoint</Application>
  <PresentationFormat>Widescreen</PresentationFormat>
  <Paragraphs>805</Paragraphs>
  <Slides>136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136</vt:i4>
      </vt:variant>
    </vt:vector>
  </HeadingPairs>
  <TitlesOfParts>
    <vt:vector size="143" baseType="lpstr">
      <vt:lpstr>Arial</vt:lpstr>
      <vt:lpstr>Calibri</vt:lpstr>
      <vt:lpstr>Calibri Light</vt:lpstr>
      <vt:lpstr>Courier New</vt:lpstr>
      <vt:lpstr>Times New Roman</vt:lpstr>
      <vt:lpstr>Wingdings</vt:lpstr>
      <vt:lpstr>Office Theme</vt:lpstr>
      <vt:lpstr>PowerPoint Presentation</vt:lpstr>
      <vt:lpstr>Caring of Woman During Normal Childbirth Process (Stages of Labor)</vt:lpstr>
      <vt:lpstr> Normal Labour and  Delivery </vt:lpstr>
      <vt:lpstr> Criteria of Normal Labour  </vt:lpstr>
      <vt:lpstr> Theories of Labor Onset:  </vt:lpstr>
      <vt:lpstr> Theories of Labor Onset:  </vt:lpstr>
      <vt:lpstr>  Preliminary Signs of Labor: </vt:lpstr>
      <vt:lpstr> Lightening results in: </vt:lpstr>
      <vt:lpstr>  Preliminary Signs Of Labor: </vt:lpstr>
      <vt:lpstr>  Preliminary Signs f Labor: </vt:lpstr>
      <vt:lpstr> True and False Labor Contractions </vt:lpstr>
      <vt:lpstr>True And False Labor Contractions</vt:lpstr>
      <vt:lpstr> SIGNS OF TRUE LABOR:  </vt:lpstr>
      <vt:lpstr>Uterine Contractions Pain Results From: </vt:lpstr>
      <vt:lpstr> SIGNS OF TRUE LABOR:  </vt:lpstr>
      <vt:lpstr> Measures when  Membranes Ruptured </vt:lpstr>
      <vt:lpstr>COMPONENTS OF LABOR:</vt:lpstr>
      <vt:lpstr> A.) PASSAGE: </vt:lpstr>
      <vt:lpstr>B.) PASSENGER</vt:lpstr>
      <vt:lpstr>Structure of the Fetal Skull:</vt:lpstr>
      <vt:lpstr>Suture lines of the Fetal Skull:</vt:lpstr>
      <vt:lpstr>Fetal Skull: Fontanelles </vt:lpstr>
      <vt:lpstr>Beginning Labor: Fetal Presentation and Position</vt:lpstr>
      <vt:lpstr>1-ATTITUDE </vt:lpstr>
      <vt:lpstr>1-ATTITUDE </vt:lpstr>
      <vt:lpstr>1-ATTITUDE</vt:lpstr>
      <vt:lpstr> Diameters of the Fetal Skull: </vt:lpstr>
      <vt:lpstr>2-ENGAGEMENT</vt:lpstr>
      <vt:lpstr>3-STATION: </vt:lpstr>
      <vt:lpstr>PowerPoint Presentation</vt:lpstr>
      <vt:lpstr>4- Fetal Lie: </vt:lpstr>
      <vt:lpstr>Fetal Presentation:</vt:lpstr>
      <vt:lpstr>Fetal Presentation:</vt:lpstr>
      <vt:lpstr>Frequency of Lie and Presenting Part</vt:lpstr>
      <vt:lpstr>Fetal Position:</vt:lpstr>
      <vt:lpstr>Position Landmarks</vt:lpstr>
      <vt:lpstr>Position Landmarks Abbreviation </vt:lpstr>
      <vt:lpstr>PowerPoint Presentation</vt:lpstr>
      <vt:lpstr>Methods to Determine Fetal Position and Lie:</vt:lpstr>
      <vt:lpstr>COMPONENTS OF LABOR:</vt:lpstr>
      <vt:lpstr>Phases of Uterine Contractions</vt:lpstr>
      <vt:lpstr>PowerPoint Presentation</vt:lpstr>
      <vt:lpstr>Phases of Uterine Contractions</vt:lpstr>
      <vt:lpstr>Uterine Changes</vt:lpstr>
      <vt:lpstr>Cervical changes </vt:lpstr>
      <vt:lpstr>PowerPoint Presentation</vt:lpstr>
      <vt:lpstr>Cervical changes </vt:lpstr>
      <vt:lpstr>COMPONENTS OF LABOR:</vt:lpstr>
      <vt:lpstr>STAGES OF LABOR</vt:lpstr>
      <vt:lpstr>FIRST STAGE </vt:lpstr>
      <vt:lpstr> FIRST STAGE a-Latent Phase  </vt:lpstr>
      <vt:lpstr>FIRST STAGE </vt:lpstr>
      <vt:lpstr>FIRST STAGE b- Active Phase: </vt:lpstr>
      <vt:lpstr>Nursing Care: b- Active Phase:</vt:lpstr>
      <vt:lpstr>FIRST STAGE </vt:lpstr>
      <vt:lpstr>FIRST STAGE </vt:lpstr>
      <vt:lpstr>FIRST STAGE c-Transition Period phase </vt:lpstr>
      <vt:lpstr>3-Transition Period Phase:  Comfort Measures</vt:lpstr>
      <vt:lpstr>STAGES OF LABOR</vt:lpstr>
      <vt:lpstr>Cardinal Movements of Labor:</vt:lpstr>
      <vt:lpstr>1-DESCENT</vt:lpstr>
      <vt:lpstr>Cardinal Movements of Labor:</vt:lpstr>
      <vt:lpstr>Cardinal Movements of Labor:</vt:lpstr>
      <vt:lpstr>Cardinal Movements of Labor:</vt:lpstr>
      <vt:lpstr>Cardinal Movements of Labor:</vt:lpstr>
      <vt:lpstr>Cardinal Movements of Labor:</vt:lpstr>
      <vt:lpstr>Cardinal Movements of Labor:</vt:lpstr>
      <vt:lpstr>SECOND STAGE OF LABOR: Nursing Care:</vt:lpstr>
      <vt:lpstr>SECOND STAGE OF LABOR</vt:lpstr>
      <vt:lpstr>Types of Episiotomy</vt:lpstr>
      <vt:lpstr>SECOND STAGE OF LABOR: Modified Ritgen’s Maneuver</vt:lpstr>
      <vt:lpstr>Immediate Newborn Care </vt:lpstr>
      <vt:lpstr>  THIRD STAGE/ PLACENTAL  </vt:lpstr>
      <vt:lpstr>   Sign of Placental Separation  </vt:lpstr>
      <vt:lpstr>  Types of  Placental Delivery </vt:lpstr>
      <vt:lpstr>   THIRD STAGE/ PLACENTAL: Nursing Care:  Brandt Andrews Maneuver     </vt:lpstr>
      <vt:lpstr> THIRD STAGE/ PLACENTAL: Nursing Care:  Brandt Andrews Maneuver </vt:lpstr>
      <vt:lpstr> THIRD STAGE/ PLACENTAL: Nursing Care: Brandt Andrews Maneuver </vt:lpstr>
      <vt:lpstr> Types Pain Relief in Labour </vt:lpstr>
      <vt:lpstr>  Monitoring Fetal Heart   </vt:lpstr>
      <vt:lpstr>  Methods of Fetal Heart  Monitoring  </vt:lpstr>
      <vt:lpstr>  Monitoring Fetal Heart   </vt:lpstr>
      <vt:lpstr>Recording Progress of Labour: Partogram</vt:lpstr>
      <vt:lpstr>Recording Progress of Labour: Partogram</vt:lpstr>
      <vt:lpstr>Recording Progress of Labour: Partogram</vt:lpstr>
      <vt:lpstr>Recording the Progress of Labour: Partogram</vt:lpstr>
      <vt:lpstr>Recording the progress of labour: Partogram</vt:lpstr>
      <vt:lpstr>PowerPoint Presentation</vt:lpstr>
      <vt:lpstr>COMPLICATIONS OF LABOUR  A.) Lacerations </vt:lpstr>
      <vt:lpstr>Categories  of  Lacerations </vt:lpstr>
      <vt:lpstr> COMPLICATIONS OF LABOUR  B.) Prolonged Labor  </vt:lpstr>
      <vt:lpstr>  Risks of Prolonged Labour  </vt:lpstr>
      <vt:lpstr> Management of Prolonged Labour </vt:lpstr>
      <vt:lpstr>  COMPLICATIONS OF LABOUR  C.) Un Ruptured Amniotic Sac  </vt:lpstr>
      <vt:lpstr> COMPLICATIONS OF LABOUR  D.) Umbilical Cord Around Neck </vt:lpstr>
      <vt:lpstr>COMPLICATIONS OF LABOUR E.) Breech delivery </vt:lpstr>
      <vt:lpstr>COMPLICATIONS OF LABOUR F.) Limb Presentation</vt:lpstr>
      <vt:lpstr> COMPLICATIONS OF LABOUR  G.) Prolapsed cord. (cord precedes the fetal presenting part and gets trapped)  </vt:lpstr>
      <vt:lpstr> COMPLICATIONS OF LABOUR  H.) Twins  </vt:lpstr>
      <vt:lpstr>  COMPLICATIONS OF LABOUR I.) Premature Infants  </vt:lpstr>
      <vt:lpstr>COMPLICATIONS OF LABOUR J.) Excessive Bleeding</vt:lpstr>
      <vt:lpstr>COMPLICATIONS OF LABOUR  K.) Ruptured Uterus</vt:lpstr>
      <vt:lpstr>COMPLICATIONS OF LABOUR  K.) Ruptured Uterus:</vt:lpstr>
      <vt:lpstr>COMPLICATIONS OF LABOUR  L.) Uterine Inversion- </vt:lpstr>
      <vt:lpstr>COMPLICATIONS OF LABOUR  M.) Amniotic Fluid Embolism</vt:lpstr>
      <vt:lpstr>M.) Amniotic Fluid Embolism: Nursing care  </vt:lpstr>
      <vt:lpstr>COMPLICATIONS OF LABOUR  N.) Hypertonic Labor  Dystocia </vt:lpstr>
      <vt:lpstr>COMPLICATIONS OF LABOUR  O.) Hypotonic Labor  : </vt:lpstr>
      <vt:lpstr>COMPLICATIONS OF LABOUR  P.)Precipitous Labor (less than 3 hours)</vt:lpstr>
      <vt:lpstr>COMPLICATIONS OF LABOUR  Q.) Post-term (more than 42 weeks gestation)</vt:lpstr>
      <vt:lpstr>COMPLICATIONS OF LABOUR  R.)  Macrosomia (infant weight of 4000g)</vt:lpstr>
      <vt:lpstr>R.)  Macrosomia</vt:lpstr>
      <vt:lpstr>COMPLICATIONS OF LABOUR  S .) Polyhydramnios</vt:lpstr>
      <vt:lpstr> COMPLICATIONS OF LABOUR  S .) Polyhydramnios </vt:lpstr>
      <vt:lpstr>COMPLICATIONS OF LABOUR  T.) Oligohydramnios: </vt:lpstr>
      <vt:lpstr>  COMPLICATIONS OF LABOUR  U.) Cephalopelvic Disproportion (CPD)  </vt:lpstr>
      <vt:lpstr>COMPLICATIONS OF LABOUR  V.) Premature Rupture of Membranes(PROM)</vt:lpstr>
      <vt:lpstr>V.) Premature Rupture of Membranes</vt:lpstr>
      <vt:lpstr>COMPLICATIONS OF LABOUR  W.) Preterm Labor</vt:lpstr>
      <vt:lpstr>W.) Preterm Labor: Therapeutic Interventions</vt:lpstr>
      <vt:lpstr>Instrumental Delivery </vt:lpstr>
      <vt:lpstr> 1.) Vacuum Delivery (Vacuum Extraction (VE). </vt:lpstr>
      <vt:lpstr>1.) Vacuum Delivery Technique</vt:lpstr>
      <vt:lpstr>Advantage of Vacuum Delivery </vt:lpstr>
      <vt:lpstr>2.) Forceps Delivery </vt:lpstr>
      <vt:lpstr>2.) Forceps Delivery </vt:lpstr>
      <vt:lpstr>2.) Forceps Delivery </vt:lpstr>
      <vt:lpstr>Forceps Delivery Indications</vt:lpstr>
      <vt:lpstr>Advantages of Forceps  Delivery </vt:lpstr>
      <vt:lpstr>3) Caesarian (Section)Delivery</vt:lpstr>
      <vt:lpstr>Cesarean Childbirth Causes </vt:lpstr>
      <vt:lpstr>C-section : Procedure</vt:lpstr>
      <vt:lpstr>C-section : Procedure</vt:lpstr>
      <vt:lpstr>C-section : Procedure</vt:lpstr>
      <vt:lpstr>Post Op  Cesarean Section:</vt:lpstr>
      <vt:lpstr>Cesarean   Complications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27</cp:revision>
  <dcterms:created xsi:type="dcterms:W3CDTF">2024-07-29T16:09:50Z</dcterms:created>
  <dcterms:modified xsi:type="dcterms:W3CDTF">2024-08-02T12:14:34Z</dcterms:modified>
</cp:coreProperties>
</file>