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811" r:id="rId2"/>
    <p:sldId id="257" r:id="rId3"/>
    <p:sldId id="559" r:id="rId4"/>
    <p:sldId id="260" r:id="rId5"/>
    <p:sldId id="264" r:id="rId6"/>
    <p:sldId id="269" r:id="rId7"/>
    <p:sldId id="268" r:id="rId8"/>
    <p:sldId id="274" r:id="rId9"/>
    <p:sldId id="273" r:id="rId10"/>
    <p:sldId id="272" r:id="rId11"/>
    <p:sldId id="271" r:id="rId12"/>
    <p:sldId id="282" r:id="rId13"/>
    <p:sldId id="283" r:id="rId14"/>
    <p:sldId id="285" r:id="rId15"/>
    <p:sldId id="291" r:id="rId16"/>
    <p:sldId id="297" r:id="rId17"/>
    <p:sldId id="298" r:id="rId18"/>
    <p:sldId id="301" r:id="rId19"/>
    <p:sldId id="304" r:id="rId20"/>
    <p:sldId id="302" r:id="rId21"/>
    <p:sldId id="306" r:id="rId22"/>
    <p:sldId id="312" r:id="rId23"/>
    <p:sldId id="311" r:id="rId24"/>
    <p:sldId id="310" r:id="rId25"/>
    <p:sldId id="327" r:id="rId26"/>
    <p:sldId id="326" r:id="rId27"/>
    <p:sldId id="330" r:id="rId28"/>
    <p:sldId id="324" r:id="rId29"/>
    <p:sldId id="333" r:id="rId30"/>
    <p:sldId id="335" r:id="rId31"/>
    <p:sldId id="567" r:id="rId32"/>
    <p:sldId id="334" r:id="rId33"/>
    <p:sldId id="341" r:id="rId34"/>
    <p:sldId id="343" r:id="rId35"/>
    <p:sldId id="342" r:id="rId36"/>
    <p:sldId id="339" r:id="rId37"/>
    <p:sldId id="360" r:id="rId38"/>
    <p:sldId id="361" r:id="rId39"/>
    <p:sldId id="355" r:id="rId40"/>
    <p:sldId id="354" r:id="rId41"/>
    <p:sldId id="366" r:id="rId42"/>
    <p:sldId id="566" r:id="rId43"/>
    <p:sldId id="409" r:id="rId44"/>
    <p:sldId id="413" r:id="rId45"/>
    <p:sldId id="408" r:id="rId46"/>
    <p:sldId id="407" r:id="rId47"/>
    <p:sldId id="422" r:id="rId48"/>
    <p:sldId id="424" r:id="rId49"/>
    <p:sldId id="432" r:id="rId50"/>
    <p:sldId id="434" r:id="rId51"/>
    <p:sldId id="441" r:id="rId52"/>
    <p:sldId id="442" r:id="rId53"/>
    <p:sldId id="449" r:id="rId54"/>
    <p:sldId id="568" r:id="rId55"/>
    <p:sldId id="457" r:id="rId56"/>
    <p:sldId id="460" r:id="rId57"/>
    <p:sldId id="466" r:id="rId58"/>
    <p:sldId id="468" r:id="rId59"/>
    <p:sldId id="472" r:id="rId60"/>
    <p:sldId id="462" r:id="rId61"/>
    <p:sldId id="482" r:id="rId62"/>
    <p:sldId id="484" r:id="rId63"/>
    <p:sldId id="486" r:id="rId64"/>
    <p:sldId id="490" r:id="rId65"/>
    <p:sldId id="487" r:id="rId66"/>
    <p:sldId id="489" r:id="rId67"/>
    <p:sldId id="474" r:id="rId68"/>
    <p:sldId id="478" r:id="rId69"/>
    <p:sldId id="485" r:id="rId70"/>
    <p:sldId id="803" r:id="rId71"/>
    <p:sldId id="480" r:id="rId72"/>
    <p:sldId id="804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922" autoAdjust="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outlineViewPr>
    <p:cViewPr>
      <p:scale>
        <a:sx n="33" d="100"/>
        <a:sy n="33" d="100"/>
      </p:scale>
      <p:origin x="0" y="-119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66D6-8D0B-46A9-9EFD-8DEFB7B53FF5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28FE8-8EEE-4E2E-AD28-2355B3B63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9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F16A-5DB9-8627-4D96-2CA43F9B0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5B0B5-B455-4E21-65E0-8D6017602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93C44-D512-BF93-CBD7-F33C0A893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B132-32AC-BCE9-D0A2-E7C915D2A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6055D-DC5C-510F-C941-4EFD13EB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22CF-4B45-0F68-5EF6-DD106600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2FFA6-EA30-5170-3D02-D02977EE2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9FFC1-D9E0-3447-60C5-4C7559D6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0B62-9FA2-8544-E7FA-FA02B90E8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E13AD-BB18-01B7-0152-CF8F271A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2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4A7C7-A298-FA6E-71E4-3D29CBB2C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B9D2-CF26-F3A4-7617-49639CE4A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18473-3F5E-72C7-D37D-1591C0CC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5D60B-1054-F91D-7801-5D4524F11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045E3-BB85-77BA-F773-5DB97C56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86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2CA8E-60A0-EE55-01F9-E8AA9D1C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698EE-FFE7-5C18-8F2E-A1CDF5531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FF8E0-7875-68FB-1FFA-468C32FE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7170-971C-6669-7027-AA41B897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58B23-9443-8C98-2B1A-D6ACC194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0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FE96D-86F8-3EA9-E640-0F46823D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D085D-CCCD-CF93-AF37-264EC25D8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54B6F-A5F2-F935-E9F3-0DCB6058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45F91-0CEE-A7E2-F636-6452DAF9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F73B-229D-9D59-9C62-936A9340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6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019E-2FCF-C22E-0591-B937579C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2E907-CF90-19EB-F7FA-8C746063A6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BE133-974F-400A-4871-C147D04BE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70295-1D52-AFA4-8006-C1AD080C4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7D6B3-511D-00CE-D235-35BEA7E1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00531-F8EF-F187-DB68-5F35A8221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6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DBBC-BF75-EF19-A4BD-8E63ABF4A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C8D55-C39F-73B8-9BA9-BB5FF454B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39A1E-F552-8B4F-6465-66E2F4291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FAD071-D73A-6B5C-1059-21F325C5DF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5B214D-C033-3B91-898D-DCC22234C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248EF2-3654-285D-68F2-C08FF1576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C27689-C57E-279B-6A8E-DE4E70BB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14AD71-DB4A-3FB5-B871-D0117469C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5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EA2B-E8C9-33C5-54C4-1E9A83102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5A314-85B7-18D9-A815-80931BBC1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FA626B-888E-871F-8438-F016BA9B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F9581-6966-B515-F4A4-625F2F1F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60E47-E443-142A-DBF1-793D8C12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4791BE-A3A7-291F-A11C-10F4C020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FF015-953F-AA2C-2D8D-E4AEA77A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4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82E7-630C-01FA-EC19-0F7D4797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6B9F1-6708-2D07-E56B-5FEC4AA8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0961B-CF98-E7F9-60E9-63B371209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F883D-44A1-ED4C-0528-A99029ACD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F15BF-A0C9-0B20-D0B1-6AE0A6FE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11F75-5B1A-E4CE-7446-83041981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5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228A-6F2E-50E1-9213-67BEB5147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C68B7-C908-A78F-5281-7B55DDB72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5CD5E-3270-950A-659B-E684E8E23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F7B17-C1A0-9E54-C2F9-B4CCE0011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11A38-B6C1-F663-9D69-EE8AA6D9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DAC64-C111-AE11-5C88-8C030FD1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9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E50C23-F40D-9813-53D0-13AA7226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498F7-25AA-E685-D623-4707349A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FA3CB-45AE-2DEC-06D3-8AB04CD27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1595B-A70F-5242-D028-7329664B5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E2B80-3F3F-3CD5-E198-DCB682B67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8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AB5A7-7196-4EC0-8FCC-5D1B29B2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02" y="104931"/>
            <a:ext cx="7300209" cy="6719341"/>
          </a:xfr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endParaRPr lang="en-US" sz="3713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Gynecology and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Maternity Nursing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UINT 6</a:t>
            </a:r>
            <a:b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POSTPARTUM  PERIOD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BE6019-9820-0D77-E69F-629A9C762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955" y="0"/>
            <a:ext cx="4502046" cy="682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6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8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Body Weight</a:t>
            </a:r>
            <a:endParaRPr lang="en-US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900" y="1873770"/>
            <a:ext cx="12042100" cy="4984229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8600" dirty="0">
                <a:latin typeface="Times New Roman" pitchFamily="18" charset="0"/>
                <a:cs typeface="Times New Roman" pitchFamily="18" charset="0"/>
              </a:rPr>
              <a:t>Observed weight Loss about a 4-5 kg. (sometimes 8 kg) during first 10 days due to evacuation of uterine contents and diuresis</a:t>
            </a:r>
            <a:r>
              <a:rPr lang="en-US" sz="10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After-Pains</a:t>
            </a:r>
            <a:endParaRPr lang="en-US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67083" cy="5257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It is a spasmodic colicky pain in lower abdomen (like menstrual pain that come and go) during early postpartum days due to vigorous contractions of uterus.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It triggered by presence of blood clots, a piece of membrane, or placental tissue.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It  increase during breastfeeding because infant’s sucking stimulates further milk production, which in turn stimulates posterior pituitary gland to secrete oxytocin that results in more uterine contractions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 of Menstruation</a:t>
            </a: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" y="1371600"/>
            <a:ext cx="12082073" cy="54864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Non-lactating mothers begin to menstruate again in 6-8 weeks. 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In lactating mothers, menstruation reappears not earlier than 4-5 months, and sometimes as late as 24 months.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first period is generally profuse and prolonged.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It should be mentioned that ovulation can commence in absence of menstruation, and another pregnancy can occur.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Uterus</a:t>
            </a:r>
            <a:endParaRPr lang="en-US" sz="8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4184"/>
            <a:ext cx="12052092" cy="561381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Involution (shrinking) of uterus: is return to its pre-pregnant condition size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Immediately after labor level of fundal height should be at or below level of umbilicus. The uterus should be firm, well contracted and in the midline.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It decreases in size daily, and level of fundus descends gradually at a rate of about (1) finger breadth every day.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0"/>
            <a:ext cx="9568721" cy="13716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Uterus</a:t>
            </a:r>
            <a:endParaRPr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71600"/>
            <a:ext cx="12192001" cy="5486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By end of 1st week fundus is midway between umbilicus and symphysis pubis.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By 2nd week Fundus is just behind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Symphsis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pubis, and it becomes a pelvic organ that can no longer be felt abdominally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The weight of uterus decreases gradually throughout postpartum. By end of Postpartum it weighs 50 gm instead of 1000 gm during pregnancy. 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Involution Of The Uterus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accomplished through two </a:t>
            </a: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a. Ischemia decreased blood supply: contraction and retraction of uterine muscle fibers compresses blood vessels and reduces blood supply to uterus.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Regeneration of  endometrium: a new endometrium is formed and site of placenta separation healed</a:t>
            </a: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Involution of The Uterus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0" y="1600200"/>
            <a:ext cx="12072079" cy="52578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Sub-involution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process of involution is slow, or delayed</a:t>
            </a:r>
            <a:endParaRPr lang="en-US" sz="4800" u="sng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Hyper-involution”.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Rapid involution of the uterus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Lochia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8997"/>
            <a:ext cx="12192000" cy="5329003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It is the uterine discharge during the first 3-4 weeks of postpartum. 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It is alkaline in reaction, amount is rather more than menstrual flow, with fleshy odor.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Contains blood, fibrin, leucocytes, dead decidual tissue, vaginal epithelial cells, cholesterol, and numerous nonpathogenic bacteria.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§"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341" y="0"/>
            <a:ext cx="9511259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Lochia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7"/>
            <a:ext cx="12191999" cy="528296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 Rubra: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Red in color due to the presence of a of blood, shreds of the deciduas, large amount of chorion, amniotic fluid, lanugo hair, vernix caseosa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lasts from 1st  postpartum day, to 4th day (and sometimes to 7th day).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§"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Lochia :</a:t>
            </a:r>
            <a:endParaRPr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" y="1600200"/>
            <a:ext cx="12112053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2- Serosa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 pink yellow discharge containing less blood and more serum, 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extends for another 3 to 4 days.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3- Alba: 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 creamy or white colored discharge containing leucocytes and mucus. 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remains for the 10th day postpartum.</a:t>
            </a:r>
          </a:p>
          <a:p>
            <a:pPr algn="l">
              <a:lnSpc>
                <a:spcPct val="10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Normal Postpartum</a:t>
            </a:r>
            <a:endParaRPr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289154"/>
            <a:ext cx="12192001" cy="5386284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7300" dirty="0">
                <a:latin typeface="Times New Roman" pitchFamily="18" charset="0"/>
                <a:cs typeface="Times New Roman" pitchFamily="18" charset="0"/>
              </a:rPr>
              <a:t>It is period following labor during which maternal body and reproductive</a:t>
            </a:r>
            <a:r>
              <a:rPr lang="ar-JO" sz="7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300" dirty="0">
                <a:latin typeface="Times New Roman" pitchFamily="18" charset="0"/>
                <a:cs typeface="Times New Roman" pitchFamily="18" charset="0"/>
              </a:rPr>
              <a:t> organs return to  pre-pregnant condition.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7300" dirty="0">
                <a:latin typeface="Times New Roman" pitchFamily="18" charset="0"/>
                <a:cs typeface="Times New Roman" pitchFamily="18" charset="0"/>
              </a:rPr>
              <a:t>Duration of the postpartum period is 40 days or 6-8 weeks.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7300" dirty="0">
                <a:latin typeface="Times New Roman" pitchFamily="18" charset="0"/>
                <a:cs typeface="Times New Roman" pitchFamily="18" charset="0"/>
              </a:rPr>
              <a:t>The puerperal period is much shorter after abortion. 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7300" dirty="0">
                <a:latin typeface="Times New Roman" pitchFamily="18" charset="0"/>
                <a:cs typeface="Times New Roman" pitchFamily="18" charset="0"/>
              </a:rPr>
              <a:t>The first ten days are called the early postpartum, and the days after are called the late postpartum.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Clinical Significance of Abnormal Lochia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2057089" cy="5257800"/>
          </a:xfrm>
        </p:spPr>
        <p:txBody>
          <a:bodyPr>
            <a:normAutofit fontScale="925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-Fetid  (Smelly) lochia means presence of infection and/or stagnation.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-Sudden suppression may be due to severe infection.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-Prolongation of Lochia Rubra may suggest retained parts of the placenta, membranes, sub-involution, tumors…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Vagina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52093" cy="5145374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reduces in size, but not as pre gravid state.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Anterior and posterior walls may be sagging immediately after labor and for a few days after.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If early ambulation, accompanied by heavy household duties Cystocele, Rectocele or Uterine Prolapse, may develop.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Rest in bed, tightening exercises prevent these lesions.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Vulva</a:t>
            </a:r>
            <a:endParaRPr lang="en-US" sz="9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12191999" cy="52578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Immediately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after labor 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Edema disappears gradually in a few days 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Frank lacerations, if not properly repaired by sutures, may lead to formation of a postpartum ulcer which is a septic very tender ulcer with a grayish necrotic film covering its surface.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91" y="0"/>
            <a:ext cx="11782269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Ligaments and Other Structures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82072" cy="5105400"/>
          </a:xfrm>
        </p:spPr>
        <p:txBody>
          <a:bodyPr>
            <a:normAutofit fontScale="92500"/>
          </a:bodyPr>
          <a:lstStyle/>
          <a:p>
            <a:pPr algn="l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ligaments are now relaxed and will take a considerable time to return to their almost normal size and position.</a:t>
            </a:r>
          </a:p>
          <a:p>
            <a:pPr algn="l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Other structures involute near to their original state, but some relaxation may persist, especially in the pelvic floor muscles and parametrium.</a:t>
            </a:r>
          </a:p>
          <a:p>
            <a:pPr algn="l">
              <a:lnSpc>
                <a:spcPct val="10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Abdominal Wall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67082" cy="5105400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muscles that were over stretched during pregnancy, and strained during labor, are slow to regain their normal tone and elasticity. </a:t>
            </a:r>
          </a:p>
          <a:p>
            <a:pPr marL="0" indent="0"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Breast: Physiology of Lactation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394085"/>
            <a:ext cx="12087069" cy="5463915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During pregnancy Estrogen and Progesterone secreted by the placenta prepare the breasts for lactation. </a:t>
            </a:r>
          </a:p>
          <a:p>
            <a:pPr algn="l">
              <a:lnSpc>
                <a:spcPct val="12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estrogen inhibits milk production until the end of pregnancy. </a:t>
            </a:r>
          </a:p>
          <a:p>
            <a:pPr algn="l">
              <a:lnSpc>
                <a:spcPct val="12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In 3rd trimester of pregnancy </a:t>
            </a: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Colostru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 is present and remains for first 3 days postpartum.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Physiology of Lactation :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62" y="1600200"/>
            <a:ext cx="11827240" cy="51054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By 3rd stage of labor hormonal production is reduced, and during next 48 hrs, blood level of estrogen and Progesterone fall. </a:t>
            </a:r>
          </a:p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This stimulates Anterior Pituitary gland to produce the Lactogenic hormone (Prolactin hormone) which acts on acini cells in breast, and milk is formed. 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Physiology of Lactation :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0" y="1600200"/>
            <a:ext cx="11902191" cy="51054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milk is pushed along Lactiferous ducts and some is stored in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Ampullae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which lie just under Areola. </a:t>
            </a:r>
          </a:p>
          <a:p>
            <a:pPr algn="l">
              <a:lnSpc>
                <a:spcPct val="10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When the infant sucks, the vacuum which is created mostly by a chewing action of his jaws, milk is pushed into his mouth and he swallows.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Physiology of Lactation :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24000"/>
            <a:ext cx="11842231" cy="5181600"/>
          </a:xfrm>
        </p:spPr>
        <p:txBody>
          <a:bodyPr>
            <a:normAutofit fontScale="925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This effects </a:t>
            </a: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a neuro-hormonal reflex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mechanism which activates the anterior pituitary lobe to produce </a:t>
            </a:r>
            <a:r>
              <a:rPr lang="en-US" sz="4800" u="sng" dirty="0" err="1">
                <a:latin typeface="Times New Roman" pitchFamily="18" charset="0"/>
                <a:cs typeface="Times New Roman" pitchFamily="18" charset="0"/>
              </a:rPr>
              <a:t>Lactotropin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and the posterior pituitary lobe to produce </a:t>
            </a: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Oxytocin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which reaches the breast through the blood stream, leading to contraction of Myoepithelial cells, and expulsion of milk.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Physiology of Lactation :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1512445" cy="51054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-Oxytocin also stimulates uterine contractions causing after­  pains and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lochial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discharge during breastfeeding.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0" y="381000"/>
            <a:ext cx="9144000" cy="1036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Physiological Changes during Postpartum</a:t>
            </a:r>
            <a:br>
              <a:rPr lang="en-US" sz="9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9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42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797259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Characteristics of Breast Milk.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1947161" cy="5257800"/>
          </a:xfrm>
        </p:spPr>
        <p:txBody>
          <a:bodyPr>
            <a:normAutofit fontScale="92500"/>
          </a:bodyPr>
          <a:lstStyle/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is suited to infant’s needs, </a:t>
            </a:r>
          </a:p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Easily digestible, </a:t>
            </a:r>
          </a:p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Germ-free, warm</a:t>
            </a:r>
          </a:p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Contains antibodies, vitamins, calcium, lactose, casein protein, fat, mineral salt and water. </a:t>
            </a:r>
          </a:p>
          <a:p>
            <a:pPr algn="l">
              <a:lnSpc>
                <a:spcPct val="11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is also readily available, and costs little.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4852" y="274637"/>
            <a:ext cx="11967148" cy="600624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Psychological Changes during Postpartum</a:t>
            </a:r>
            <a:br>
              <a:rPr lang="en-US" sz="7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77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Phases of the Maternal Role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04144"/>
            <a:ext cx="12067083" cy="5401456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Emotional changes in mother during postpartum period as described by </a:t>
            </a: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Reva Rubin pass through three phases: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1-Taking-in phase.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2-Taking-hold phase.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3-Letting-go phase.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77140" cy="13716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60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1-Taking-in Phase (Turning in)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71600"/>
            <a:ext cx="12192001" cy="54864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6500" dirty="0">
                <a:latin typeface="Times New Roman" pitchFamily="18" charset="0"/>
                <a:cs typeface="Times New Roman" pitchFamily="18" charset="0"/>
              </a:rPr>
              <a:t>-It takes 2-3 days, during which time mother’s first concern is with her own needs (sleep and food).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6500" dirty="0">
                <a:latin typeface="Times New Roman" pitchFamily="18" charset="0"/>
                <a:cs typeface="Times New Roman" pitchFamily="18" charset="0"/>
              </a:rPr>
              <a:t>-The woman reacts passively, mostly dependent on others to meet her needs.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6500" dirty="0">
                <a:latin typeface="Times New Roman" pitchFamily="18" charset="0"/>
                <a:cs typeface="Times New Roman" pitchFamily="18" charset="0"/>
              </a:rPr>
              <a:t>-She initiates little activity on her own.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6500" dirty="0">
                <a:latin typeface="Times New Roman" pitchFamily="18" charset="0"/>
                <a:cs typeface="Times New Roman" pitchFamily="18" charset="0"/>
              </a:rPr>
              <a:t>-She is quite talkative during this phase about every detail of her labor and delivery experience.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07121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2-Taking-Hold Phase (Taking Responsibility as a Mother)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3999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-It starts at 3rd day postpartum.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-The emphasis is placed on present.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-She becomes impatient and is driven to organize herself and her life.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-She progresses from passive individual to one who is in command of situation.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-This phase lasts about 10 days.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-Once mother has taken control of her physical being and accepted her role as a mother, she is able to extend her energies to her husband  and other children.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0"/>
            <a:ext cx="11632367" cy="131913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3-Letting-go Phase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39056"/>
            <a:ext cx="12192000" cy="5418944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This generally occurs when mother returns home. </a:t>
            </a:r>
          </a:p>
          <a:p>
            <a:pPr algn="l">
              <a:lnSpc>
                <a:spcPct val="120000"/>
              </a:lnSpc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In this phase there are two type of separations mother must accomplish:  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a. Realize and accept physical separation from infant. 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b. Relinquish her former role as a childless person and accept enormous implications and responsibilities of her new situation. </a:t>
            </a:r>
          </a:p>
          <a:p>
            <a:pPr algn="l">
              <a:lnSpc>
                <a:spcPct val="120000"/>
              </a:lnSpc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She must adjust her life to the relative dependency and helplessness of her child.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1557417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Blues (Depression)</a:t>
            </a: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24000"/>
            <a:ext cx="12192001" cy="52578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It is gap between the ideal and reality. 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The new mother’s self expectation may exceed her capabilities, resulting in cyclic feelings of depression.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-For no reason the mother experience a let-down feeling accompanied by irritability and tears.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-Occasionally her appetite and sleep patterns are disturbed. 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Blues (Depression)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33400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-These are usual manifestations of the postpartum or “infant” blues.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-It is usually temporary and may occur in hospital. 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-It is thought to be related, in part, to hormonal changes, and to ego adjustment that accompanies role transition.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- Discomfort, fatigue and exhaustion certainly contribute to this condition. 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857219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Blues (Depression)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67082" cy="51054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2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Crying often relieves tension, but if parents are not knowledgeable about condition mother may feel rather guilty for being depressed.</a:t>
            </a:r>
          </a:p>
          <a:p>
            <a:pPr algn="l">
              <a:lnSpc>
                <a:spcPct val="12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Understanding and anticipatory guidance will help parent be aware that these feelings are a normal accompaniment to this role transition.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16" y="0"/>
            <a:ext cx="10553076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Blues (Depression)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Predisposing Factors</a:t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-The first pregnancy.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-A pregnancy in late child bearing years.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-Ambivalence toward woman’s own mother.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-Social isolation.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-Long or hard labor.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-Anxiety regarding finances.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-Marital disharmony.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-Crisis in extended family.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28" y="0"/>
            <a:ext cx="12082071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General Normal Physiological Changes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12082072" cy="55626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Immediately after labor mother is physically  fatigue.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900" b="1" dirty="0">
                <a:latin typeface="Times New Roman" pitchFamily="18" charset="0"/>
                <a:cs typeface="Times New Roman" pitchFamily="18" charset="0"/>
              </a:rPr>
              <a:t>Temperature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 is slightly elevated: 0.5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900" b="1" dirty="0">
                <a:latin typeface="Times New Roman" pitchFamily="18" charset="0"/>
                <a:cs typeface="Times New Roman" pitchFamily="18" charset="0"/>
              </a:rPr>
              <a:t>Pulse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 is slow (about 60-70 B/mm) physiological Bradycardia (24-48 hours after labor). 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dirty="0">
                <a:latin typeface="Times New Roman" pitchFamily="18" charset="0"/>
                <a:cs typeface="Times New Roman" pitchFamily="18" charset="0"/>
              </a:rPr>
              <a:t>Respiration: is </a:t>
            </a:r>
            <a:r>
              <a:rPr lang="en-US" sz="3900" u="sng" dirty="0">
                <a:latin typeface="Times New Roman" pitchFamily="18" charset="0"/>
                <a:cs typeface="Times New Roman" pitchFamily="18" charset="0"/>
              </a:rPr>
              <a:t>abdominal in character b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ecause of a reduction in size of uterus and relaxation of the abdominal wall.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900" b="1" dirty="0">
                <a:latin typeface="Times New Roman" pitchFamily="18" charset="0"/>
                <a:cs typeface="Times New Roman" pitchFamily="18" charset="0"/>
              </a:rPr>
              <a:t>Blood Pressure : 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No change is counted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782268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Emotional Needs of Woman during Postpartum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753849"/>
            <a:ext cx="12192001" cy="4951751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-Recognition of effort made during labor: approval of behavior during labor as well as in immediate postpartum period.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-Support and encouragement in her care for infant.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-Attention from family members particularly from husband: this is very significant as most of attention in immediate postpartum period is directed suddenly toward newborn.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17180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Emotional Needs of Woman during Postpartum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008682"/>
            <a:ext cx="12192001" cy="4696918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-Someone to listen and help them solve their dependency-independency conflict.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-Physical needs of comfort, nourishment and hygiene should be properly fulfilled.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55" y="914400"/>
            <a:ext cx="11332564" cy="454201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Minor Discomforts during the Postpartum Period</a:t>
            </a:r>
            <a:br>
              <a:rPr lang="en-US" sz="8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7878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9095" y="0"/>
            <a:ext cx="9758597" cy="15240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After-Pains</a:t>
            </a: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1752289" cy="5257800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4800" b="1" u="sng" dirty="0">
                <a:latin typeface="Times New Roman" pitchFamily="18" charset="0"/>
                <a:cs typeface="Times New Roman" pitchFamily="18" charset="0"/>
              </a:rPr>
              <a:t>Pain Nursing management:</a:t>
            </a:r>
            <a:endParaRPr lang="en-US" sz="4800" u="sng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-Simple uterine Massage.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-Reassurance and simple explanation of the cause.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-Proper positioning (prone, sitting).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-Warm drinks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-Mild sedatives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-Empty bladder.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-Encourage abdominal muscle exercises and pelvic floor muscle exercises.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2)Urinary Retention</a:t>
            </a: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52093" cy="5105400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700" b="1" dirty="0">
                <a:latin typeface="Times New Roman" pitchFamily="18" charset="0"/>
                <a:cs typeface="Times New Roman" pitchFamily="18" charset="0"/>
              </a:rPr>
              <a:t>Urinary Retention Nursing management</a:t>
            </a:r>
            <a:endParaRPr lang="en-US" sz="57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-Perineal care with warm water.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-Privacy and reassurance.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-Hot-water bottle over the symphysis pubis.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-If these measures fail, </a:t>
            </a:r>
            <a:r>
              <a:rPr lang="en-US" sz="5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catheterizatio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n should be performed</a:t>
            </a:r>
          </a:p>
          <a:p>
            <a:pPr algn="l">
              <a:lnSpc>
                <a:spcPct val="120000"/>
              </a:lnSpc>
              <a:buNone/>
            </a:pPr>
            <a:endParaRPr lang="en-US" sz="57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Constipation</a:t>
            </a:r>
            <a:endParaRPr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871" y="1600200"/>
            <a:ext cx="11617377" cy="51054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Constipation Nursing management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-Diet rich in roughage.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-Increase fluid intake.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-Milk before bedtime.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-Exercises.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-After 72 hours a glycerin suppository, or mild laxative</a:t>
            </a:r>
          </a:p>
          <a:p>
            <a:pPr algn="l">
              <a:lnSpc>
                <a:spcPct val="100000"/>
              </a:lnSpc>
              <a:buNone/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Engorged Breast</a:t>
            </a:r>
            <a:endParaRPr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82072" cy="5105400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is an accumulation of increased amounts of blood and other body fluids as well as milk in the breasts. 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This condition occurs frequently about 3rd day postpartum, especially in primiparas. 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is due to lymphatic and venous engorgement, and is relieved when milk comes out.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Causes: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Inadequate and/or infrequent breastfeeding.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Inhibited milk ejection reflex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784" y="-21771"/>
            <a:ext cx="11377534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Engorged Breast: Signs and symptoms</a:t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925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-Breasts are firm, swollen, tender and hot (37.80C).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-Pain. 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-The mother may refuse to feed infant.</a:t>
            </a: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6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6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647358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Engorged Breast: Nursing Management:</a:t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192001" cy="51054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-Apply moist warm packs to breast 2-3 minutes before each feeding.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-Massage and express of milk before feeding.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-Cold application after feeding.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-Mild analgesics may be ordered. In severe cases, administration of 2 doses of diuretic (as Lasix 40 mg) is effective.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5)  Perineal Discomfort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379095"/>
            <a:ext cx="12057089" cy="5478905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-It usually occurs due to presence of tears, lacerations, episiotomy and edema.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3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Nursing management: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-Frequent care under aseptic technique. (clean and dry).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-Soaks of magnesium sulphate compresses in case of edema.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07" y="0"/>
            <a:ext cx="11347553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General Physiological Changes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12191999" cy="5486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Later rise in temperature is  due to: milk engorgement (by the 4th day postpartum),  constipation, infection.</a:t>
            </a:r>
          </a:p>
          <a:p>
            <a:pPr algn="l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If hypotension: may be postpartum hemorrhage </a:t>
            </a:r>
          </a:p>
          <a:p>
            <a:pPr algn="l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If hypertension may be postpartum toxemia  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A rapid pulse may be due to pain, visitors, excitement, exhaustion, breast feeding, hemorrhage or infection.</a:t>
            </a:r>
          </a:p>
          <a:p>
            <a:pPr algn="l">
              <a:lnSpc>
                <a:spcPct val="100000"/>
              </a:lnSpc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4891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557416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Visits: The First Visit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192001" cy="52578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5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3-4 weeks after labor in order to assess degree of involution of body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General and local examinations are performed.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Measuring blood pressure.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Check hemoglobin percentage, treatment of anemia. 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5800" dirty="0">
                <a:latin typeface="Times New Roman" pitchFamily="18" charset="0"/>
                <a:cs typeface="Times New Roman" pitchFamily="18" charset="0"/>
              </a:rPr>
              <a:t>Urine analysis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Visits: The First Visit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0" y="1600200"/>
            <a:ext cx="12072079" cy="52578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  <a:buNone/>
            </a:pPr>
            <a:r>
              <a:rPr lang="en-US" sz="4800" u="sng" dirty="0">
                <a:latin typeface="Times New Roman" pitchFamily="18" charset="0"/>
                <a:cs typeface="Times New Roman" pitchFamily="18" charset="0"/>
              </a:rPr>
              <a:t>Evaluated  client’s condition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Nature of lochia 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Exclude infection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Uterus examination  size, position, masses, tenderness, 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Cervix lacerations 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Pelvic floor. 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Visits: The Second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Visit</a:t>
            </a:r>
            <a:b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22112" cy="52578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At the end of the 6 postpartum week. </a:t>
            </a:r>
          </a:p>
          <a:p>
            <a:pPr algn="l">
              <a:lnSpc>
                <a:spcPct val="10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It is carried out along same lines as first postnatal visit with institution of more active treatment for certain problems</a:t>
            </a:r>
          </a:p>
          <a:p>
            <a:pPr algn="l">
              <a:lnSpc>
                <a:spcPct val="100000"/>
              </a:lnSpc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Health teaching include: </a:t>
            </a:r>
          </a:p>
          <a:p>
            <a:pPr marL="914400" indent="-914400" algn="l">
              <a:lnSpc>
                <a:spcPct val="100000"/>
              </a:lnSpc>
              <a:buFont typeface="+mj-lt"/>
              <a:buAutoNum type="alphaLcPeriod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Family planning </a:t>
            </a:r>
          </a:p>
          <a:p>
            <a:pPr marL="914400" indent="-914400" algn="l">
              <a:lnSpc>
                <a:spcPct val="100000"/>
              </a:lnSpc>
              <a:buFont typeface="+mj-lt"/>
              <a:buAutoNum type="alphaLcPeriod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Encountering menstrual irregularities during the following months.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30" y="0"/>
            <a:ext cx="11377536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Visits: The Third Visit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0" y="1600200"/>
            <a:ext cx="11602388" cy="52578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-At end of 3 months (12 weeks) by which time complete involution of the genital tract has occurred.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-General and local examinations are carried out</a:t>
            </a:r>
            <a:endParaRPr lang="en-US" sz="4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784" y="914399"/>
            <a:ext cx="11197652" cy="41522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 Complications</a:t>
            </a:r>
            <a:br>
              <a:rPr lang="en-US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8320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1377535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Hemorrhage</a:t>
            </a: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9"/>
            <a:ext cx="12082072" cy="544036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PPH is excessive blood loss at delivery affecting general condition of mother.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It cause 32% of all maternal deaths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99% of all postpartum hemorrhage deaths were avoidable.</a:t>
            </a:r>
          </a:p>
          <a:p>
            <a:pPr algn="just">
              <a:lnSpc>
                <a:spcPct val="100000"/>
              </a:lnSpc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Types of Postpartum Hemorrhage</a:t>
            </a:r>
          </a:p>
          <a:p>
            <a:pPr algn="just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a. Primary PPH : Occurs during first 24 hours after delivery.</a:t>
            </a:r>
          </a:p>
          <a:p>
            <a:pPr algn="just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b. Secondary PPH : Occurs more than 24 hours after delivery.  It can occur as long as 6 weeks after delivery.</a:t>
            </a:r>
          </a:p>
          <a:p>
            <a:pPr algn="just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52" y="0"/>
            <a:ext cx="11272604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Causes</a:t>
            </a: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Postpartum Hemorrhage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417638"/>
            <a:ext cx="12087069" cy="544036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1-Atonic Uterus: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the commonest cause of PPH with separation of placenta, uterine sinuses that are torn cannot be compressed effectively.</a:t>
            </a:r>
          </a:p>
          <a:p>
            <a:pPr algn="l">
              <a:lnSpc>
                <a:spcPct val="10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Factors cause Atonic Uterus: 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a. Placental: incomplete separation of placenta. retained cotyledon, placental fragment or membranes and placenta previa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b. Prolonged labor 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c. General anesthetics.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d. A full bladder.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e. Manipulation of the uterus during third stage.</a:t>
            </a:r>
          </a:p>
          <a:p>
            <a:pPr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13" y="0"/>
            <a:ext cx="11017771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Causes</a:t>
            </a: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Postpartum Hemorrhage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2" y="1447800"/>
            <a:ext cx="11887200" cy="54102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2-Traumatic: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-Hemorrhage occurs due to trauma of the uterus, cervix, vagina following spontaneous or operative delivery.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-Delay during episiotomy, laceration.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3-Mixed: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Combination of atonic and traumatic causes</a:t>
            </a:r>
          </a:p>
          <a:p>
            <a:pPr>
              <a:lnSpc>
                <a:spcPct val="10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4- Blood Coagulation Disorders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Prevention of Blood Coagulation Disorders:</a:t>
            </a: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17638"/>
            <a:ext cx="12082073" cy="544036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Antepartum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-Improvement of health status specially hemoglobin level.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-Hospital delivery of PPH high-risk patients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-Blood grouping and typing for immediate management during emergency.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42" y="0"/>
            <a:ext cx="11952157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Prevention of Blood Coagulation Disorders: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39253"/>
            <a:ext cx="12192000" cy="571874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Intrapartum 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Careful administration of sedatives and analgesic drugs.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Avoid rapid delivery of the infant.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Prophylactic administration of oxytocic drugs with delivery of anterior shoulder or at the end of third stage.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Avoid massaging uterus before separation of placenta.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Examine placenta and membranes for completeness.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Examine utero-vaginal canal for trauma and prompt repair if present.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92" y="0"/>
            <a:ext cx="11737298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Postpartum Changes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17639"/>
            <a:ext cx="11902190" cy="530016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Skin pigmentation gradually disappears.</a:t>
            </a:r>
          </a:p>
          <a:p>
            <a:pPr algn="l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Diaphoresis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in patients with edema in late pregnancy, in order to get rid of excess fluids that were retained in tissues. This gradually ceases within the 1st week</a:t>
            </a:r>
          </a:p>
          <a:p>
            <a:pPr marL="0" indent="0" algn="l">
              <a:lnSpc>
                <a:spcPct val="12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E7D09D-96A5-038F-7837-BEA8BC44D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046" y="140195"/>
            <a:ext cx="1469036" cy="1118979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524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6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Steps to Control Postpartum Hemorrhage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33928"/>
            <a:ext cx="12192000" cy="5224072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Exploration of uterus under general anesthetic.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Bimanual compression (Uterus is firmly squeezed between 2 hands)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Tight intrauterine packing to apply direct hemostatic pressure on open uterine sinuses and to stimulate uterine contractions.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If all the above measures fail to achieve hemostasis a hysterectomy is performed.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469" y="0"/>
            <a:ext cx="10912839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Secondary Postpartum Hemorrhage</a:t>
            </a: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1" y="1600200"/>
            <a:ext cx="11602387" cy="5257800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Occurs between 10 to 14 days after delivery.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200" u="sng" dirty="0">
                <a:latin typeface="Times New Roman" pitchFamily="18" charset="0"/>
                <a:cs typeface="Times New Roman" pitchFamily="18" charset="0"/>
              </a:rPr>
              <a:t>Common causes:</a:t>
            </a:r>
            <a:endParaRPr lang="en-US" sz="5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a. Retained bits of cotyledon or membranes.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b. Separation of a slough exposing a bleeding vessel.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200" dirty="0" err="1">
                <a:latin typeface="Times New Roman" pitchFamily="18" charset="0"/>
                <a:cs typeface="Times New Roman" pitchFamily="18" charset="0"/>
              </a:rPr>
              <a:t>Subinvolution</a:t>
            </a: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 at placental site due to infection.</a:t>
            </a:r>
          </a:p>
          <a:p>
            <a:pPr algn="l">
              <a:lnSpc>
                <a:spcPct val="12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3824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37102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Clinical Manifestations of </a:t>
            </a:r>
            <a:b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Secondary Postpartum Hemorrhage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901" y="1600200"/>
            <a:ext cx="11452485" cy="52578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1-Sudden episodes of bleeding with bright red blood of varying amounts.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2-Subinvolution of uterus.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3-Sepsis.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4- Anemia.</a:t>
            </a:r>
          </a:p>
          <a:p>
            <a:pPr algn="l">
              <a:lnSpc>
                <a:spcPct val="11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9924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Puerperal Sepsis</a:t>
            </a:r>
            <a:br>
              <a:rPr lang="en-US" sz="7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22112" cy="52578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-It is one of most common causes of maternal morbidity and mortality during postpartum period.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-It is third leading cause of death associated with child bearing.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-Puerperal sepsis is attributable cause of 12% of all direct obstetric deaths and 8% of all maternal deaths. 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Puerperal Sepsis</a:t>
            </a:r>
            <a:br>
              <a:rPr lang="en-US" sz="8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8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It is an infection of reproductive system that occurs at any time between onset of rupture of membranes or labor and 42nd day following delivery or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abortion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S&amp;S of Puerperal Sepsis: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Two or more of the following S&amp;S 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-Pelvic pain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-Fever of 38.5 C or more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-Abnormal vaginal discharge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-Foul odor of discharge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-Delay in rate of reduction of uterine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size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0"/>
            <a:ext cx="11752287" cy="14176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Laboratory Investigations Puerperal Sepsis</a:t>
            </a:r>
            <a:br>
              <a:rPr lang="en-US" sz="8800" dirty="0">
                <a:latin typeface="Times New Roman" pitchFamily="18" charset="0"/>
                <a:cs typeface="Times New Roman" pitchFamily="18" charset="0"/>
              </a:rPr>
            </a:br>
            <a:endParaRPr lang="en-US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1242623" cy="5257800"/>
          </a:xfrm>
        </p:spPr>
        <p:txBody>
          <a:bodyPr>
            <a:normAutofit/>
          </a:bodyPr>
          <a:lstStyle/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Blood cultures.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Uterine and / or high cervical cultures.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CBC (complete blood count).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Fasting Blood Sugar.</a:t>
            </a:r>
          </a:p>
          <a:p>
            <a:pPr lvl="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5200" dirty="0">
                <a:latin typeface="Times New Roman" pitchFamily="18" charset="0"/>
                <a:cs typeface="Times New Roman" pitchFamily="18" charset="0"/>
              </a:rPr>
              <a:t>Urine Analysis.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11" y="0"/>
            <a:ext cx="11617378" cy="14176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 of Puerperal Sepsis</a:t>
            </a: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800" dirty="0">
                <a:latin typeface="Times New Roman" pitchFamily="18" charset="0"/>
                <a:cs typeface="Times New Roman" pitchFamily="18" charset="0"/>
              </a:rPr>
            </a:br>
            <a:br>
              <a:rPr lang="en-US" sz="8800" dirty="0">
                <a:latin typeface="Times New Roman" pitchFamily="18" charset="0"/>
                <a:cs typeface="Times New Roman" pitchFamily="18" charset="0"/>
              </a:rPr>
            </a:br>
            <a:endParaRPr lang="en-US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0" y="1229193"/>
            <a:ext cx="12057090" cy="5628807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-Clinical examination of patient, inspection of external genitalia and perineum to detect any tears or episiotomy as well as amount, smell and color of discharges.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-Assess uterus size, presence of any tenderness</a:t>
            </a:r>
          </a:p>
          <a:p>
            <a:pPr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-Monitor white blood count every 48 hours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-Blood, uterine and high cervical swab for culture and sensitivity.</a:t>
            </a:r>
          </a:p>
          <a:p>
            <a:pPr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-Pelvic ultrasound abdomen DV thrombosis of pelvic veins</a:t>
            </a:r>
          </a:p>
          <a:p>
            <a:pPr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-X-ray chest for septic pulmonary emboli.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-Start the most relevant broad-spectrum antibiotics</a:t>
            </a:r>
          </a:p>
          <a:p>
            <a:pPr algn="l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-Consider evacuation of intrauterine contents </a:t>
            </a:r>
          </a:p>
          <a:p>
            <a:pPr algn="l">
              <a:lnSpc>
                <a:spcPct val="12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0987790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Assessment:</a:t>
            </a: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17638"/>
            <a:ext cx="12072080" cy="54403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1- Observation of the mother pulse, BP every 15 minutes. Cheek temperature 4 hourly.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2- Palpate uterus every 15 minutes to ensure that it is well contracted.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3- Examine lochia for amount and consistency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4- Intake and output chart.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5- Administer prophylactic antibiotics prescribed considering the risk for infection.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6- Check Fundus every 15 minutes for 1 hour then every 30 minutes for next 4 hours. 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349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02" y="107742"/>
            <a:ext cx="11767278" cy="106322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</a:t>
            </a: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Assessment: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51" y="1289154"/>
            <a:ext cx="11977141" cy="5568846"/>
          </a:xfr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7-Assess Bladder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8-Perineum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9- Vascular Changes: 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30 – 50 % increase in total cardiac volume during pregnancy will be reabsorbed into general circulation within 5 -10 minutes after placental delivery.</a:t>
            </a:r>
          </a:p>
          <a:p>
            <a:pPr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Implications: the first 5 – 10 minutes after placental delivery is crucial to maternal Cardiacs because the weak heart may not be able to handle such workload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862" y="0"/>
            <a:ext cx="11842230" cy="112426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08" y="1124261"/>
            <a:ext cx="11912184" cy="5733739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10-WBC Count Increases 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-There is an extensive activation of clotting factors, which encourage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thromboembolization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-Ambulation is done early 4-8 hours after normal delivery</a:t>
            </a: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All blood values are back to prenatal levels by the 3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or 4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week postpartum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11--Genital changes: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Uterine involution is assessed by measuring fundus or fingerbreadth. 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Postpartum Period Day (PPD 1) fundus is 1 fingerbreadth below umbilicus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PPD2 fundus is 2 fingerbreadths below and until PPD10. 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 encourage the return of the uterus to its usual ante-flexed position, prone and knee chest position are advised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22111" cy="12954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Kidneys and Urinary Output</a:t>
            </a:r>
            <a:endParaRPr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12192000" cy="55626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Physiological diuresis (polyuria).</a:t>
            </a:r>
          </a:p>
          <a:p>
            <a:pPr algn="l">
              <a:lnSpc>
                <a:spcPct val="120000"/>
              </a:lnSpc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Painful, difficult micturition due to tears, lacerations or episiotomy may result in reflex retention of urine.</a:t>
            </a:r>
          </a:p>
          <a:p>
            <a:pPr algn="l">
              <a:lnSpc>
                <a:spcPct val="120000"/>
              </a:lnSpc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Traces of albumin and peptone as a result of muscle involution.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Lactosuria:  lactose in the urine is common with milk engorgement on 4th day at start of lactation.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Urine retention 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Atony </a:t>
            </a:r>
            <a:r>
              <a:rPr lang="ar-SA" sz="5100" dirty="0">
                <a:latin typeface="Times New Roman" pitchFamily="18" charset="0"/>
                <a:cs typeface="Times New Roman" pitchFamily="18" charset="0"/>
              </a:rPr>
              <a:t>وهن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of the bladder.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8CB0C0-A23B-77FB-8F15-81393F9E3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056" y="4047345"/>
            <a:ext cx="1439054" cy="2653258"/>
          </a:xfrm>
          <a:prstGeom prst="rect">
            <a:avLst/>
          </a:prstGeom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857251"/>
            <a:ext cx="6858000" cy="1063229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459" y="2057400"/>
            <a:ext cx="8700541" cy="3943350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نتيجة بحث الصور عن ‪On PPD 1 fundus is 1 fingerbreadth below the umbilicus‬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898" y="-1"/>
            <a:ext cx="7846101" cy="671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43" y="167703"/>
            <a:ext cx="11587396" cy="106322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</a:t>
            </a: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364105"/>
            <a:ext cx="11857220" cy="5493895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buNone/>
            </a:pPr>
            <a:r>
              <a:rPr lang="en-US" sz="2475" u="sng" dirty="0">
                <a:latin typeface="Times New Roman" pitchFamily="18" charset="0"/>
                <a:cs typeface="Times New Roman" pitchFamily="18" charset="0"/>
              </a:rPr>
              <a:t>12-After birth pains Management: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Normal and rarely last for more than 3 days</a:t>
            </a:r>
          </a:p>
          <a:p>
            <a:pPr algn="l">
              <a:lnSpc>
                <a:spcPct val="110000"/>
              </a:lnSpc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Never apply heat on the abdomen</a:t>
            </a:r>
          </a:p>
          <a:p>
            <a:pPr algn="l">
              <a:lnSpc>
                <a:spcPct val="110000"/>
              </a:lnSpc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Give analgesics as ordered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2475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>
                <a:latin typeface="Times New Roman" pitchFamily="18" charset="0"/>
                <a:cs typeface="Times New Roman" pitchFamily="18" charset="0"/>
              </a:rPr>
              <a:t>Perineal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 region </a:t>
            </a:r>
            <a:r>
              <a:rPr lang="en-US" sz="2475" u="sng" dirty="0">
                <a:latin typeface="Times New Roman" pitchFamily="18" charset="0"/>
                <a:cs typeface="Times New Roman" pitchFamily="18" charset="0"/>
              </a:rPr>
              <a:t>Pain </a:t>
            </a:r>
            <a:r>
              <a:rPr lang="en-US" sz="2475" u="sng" dirty="0" err="1">
                <a:latin typeface="Times New Roman" pitchFamily="18" charset="0"/>
                <a:cs typeface="Times New Roman" pitchFamily="18" charset="0"/>
              </a:rPr>
              <a:t>managments</a:t>
            </a:r>
            <a:endParaRPr lang="en-US" sz="2475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75" dirty="0" err="1">
                <a:latin typeface="Times New Roman" pitchFamily="18" charset="0"/>
                <a:cs typeface="Times New Roman" pitchFamily="18" charset="0"/>
              </a:rPr>
              <a:t>Sim’s</a:t>
            </a: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 Position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-Warm </a:t>
            </a:r>
            <a:r>
              <a:rPr lang="en-US" sz="2475" dirty="0" err="1">
                <a:latin typeface="Times New Roman" pitchFamily="18" charset="0"/>
                <a:cs typeface="Times New Roman" pitchFamily="18" charset="0"/>
              </a:rPr>
              <a:t>Sitz</a:t>
            </a: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 baths </a:t>
            </a:r>
          </a:p>
          <a:p>
            <a:pPr algn="l">
              <a:lnSpc>
                <a:spcPct val="110000"/>
              </a:lnSpc>
              <a:buNone/>
            </a:pPr>
            <a:r>
              <a:rPr lang="en-US" sz="2475" dirty="0">
                <a:latin typeface="Times New Roman" pitchFamily="18" charset="0"/>
                <a:cs typeface="Times New Roman" pitchFamily="18" charset="0"/>
              </a:rPr>
              <a:t>-Topical analgesics or mild oral analgesics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170"/>
            <a:ext cx="12037102" cy="106322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FOURTH STAGE: 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98" y="1090399"/>
            <a:ext cx="11927174" cy="574043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13-Gastrointestinal Changes </a:t>
            </a:r>
            <a:endParaRPr lang="en-US" sz="1800" u="sng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Delayed bowel evacuation due to: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Decrease muscle tone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Lack of food or enema during labor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 algn="l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Dehydration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14-Weight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-There is an immediate weight loss of 10 – 12 pounds </a:t>
            </a:r>
          </a:p>
          <a:p>
            <a:pPr algn="l">
              <a:lnSpc>
                <a:spcPct val="10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-Further weight loss will occur during the next days 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82071" cy="14176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Bowel Function and Intestinal Elimination</a:t>
            </a: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82071" cy="52578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Thirst is present due to the marked fluid loss through sweat and urine.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Tendency to atony of the gastrointestinal tract, with flatulence and constipation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Constipation</a:t>
            </a:r>
          </a:p>
          <a:p>
            <a:pPr algn="l">
              <a:lnSpc>
                <a:spcPct val="100000"/>
              </a:lnSpc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Blood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067082" cy="5440362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With proper antenatal care, amount of blood loss during 3rd stage of labor does not cause anemia.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Blood volume and  Hb% decreases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Hydremia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of pregnancy (increase in plasma volume) disappears.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 moderate increase in leucocytic count, fibrinogen and sedimentation rate during first postpartum period, then gradually gets back to normal values.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 absence of complications and with proper diet RBC count and content, and blood constituents, return to non-pregnant levels in 4-6 weeks</a:t>
            </a:r>
          </a:p>
          <a:p>
            <a:pPr algn="l">
              <a:lnSpc>
                <a:spcPct val="10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3650</Words>
  <Application>Microsoft Office PowerPoint</Application>
  <PresentationFormat>Widescreen</PresentationFormat>
  <Paragraphs>374</Paragraphs>
  <Slides>72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Normal Postpartum</vt:lpstr>
      <vt:lpstr>PowerPoint Presentation</vt:lpstr>
      <vt:lpstr>General Normal Physiological Changes</vt:lpstr>
      <vt:lpstr>General Physiological Changes</vt:lpstr>
      <vt:lpstr>Postpartum Changes </vt:lpstr>
      <vt:lpstr>Kidneys and Urinary Output</vt:lpstr>
      <vt:lpstr>Bowel Function and Intestinal Elimination</vt:lpstr>
      <vt:lpstr>Blood</vt:lpstr>
      <vt:lpstr>Body Weight</vt:lpstr>
      <vt:lpstr>After-Pains</vt:lpstr>
      <vt:lpstr>Return of Menstruation</vt:lpstr>
      <vt:lpstr>Uterus</vt:lpstr>
      <vt:lpstr>Uterus</vt:lpstr>
      <vt:lpstr>Involution Of The Uterus</vt:lpstr>
      <vt:lpstr>Involution of The Uterus</vt:lpstr>
      <vt:lpstr>Lochia:</vt:lpstr>
      <vt:lpstr>Types of Lochia</vt:lpstr>
      <vt:lpstr>Types of Lochia :</vt:lpstr>
      <vt:lpstr>Clinical Significance of Abnormal Lochia:</vt:lpstr>
      <vt:lpstr>Vagina</vt:lpstr>
      <vt:lpstr>Vulva</vt:lpstr>
      <vt:lpstr>Ligaments and Other Structures</vt:lpstr>
      <vt:lpstr>The Abdominal Wall </vt:lpstr>
      <vt:lpstr>Breast: Physiology of Lactation :</vt:lpstr>
      <vt:lpstr>Physiology of Lactation :</vt:lpstr>
      <vt:lpstr>Physiology of Lactation :</vt:lpstr>
      <vt:lpstr>Physiology of Lactation :</vt:lpstr>
      <vt:lpstr>Physiology of Lactation :</vt:lpstr>
      <vt:lpstr>Characteristics of Breast Milk. </vt:lpstr>
      <vt:lpstr>   Psychological Changes during Postpartum  </vt:lpstr>
      <vt:lpstr>   Phases of the Maternal Role   </vt:lpstr>
      <vt:lpstr>  1-Taking-in Phase (Turning in)  </vt:lpstr>
      <vt:lpstr>  2-Taking-Hold Phase (Taking Responsibility as a Mother)  </vt:lpstr>
      <vt:lpstr>  3-Letting-go Phase  </vt:lpstr>
      <vt:lpstr>Postpartum Blues (Depression)</vt:lpstr>
      <vt:lpstr>Postpartum Blues (Depression)</vt:lpstr>
      <vt:lpstr>Postpartum Blues (Depression)</vt:lpstr>
      <vt:lpstr> Postpartum Blues (Depression) Predisposing Factors </vt:lpstr>
      <vt:lpstr>   Emotional Needs of Woman during Postpartum   </vt:lpstr>
      <vt:lpstr>   Emotional Needs of Woman during Postpartum   </vt:lpstr>
      <vt:lpstr>    Minor Discomforts during the Postpartum Period   </vt:lpstr>
      <vt:lpstr> 1) After-Pains </vt:lpstr>
      <vt:lpstr>     2)Urinary Retention    </vt:lpstr>
      <vt:lpstr>3) Constipation</vt:lpstr>
      <vt:lpstr>4) Engorged Breast</vt:lpstr>
      <vt:lpstr> 4) Engorged Breast: Signs and symptoms </vt:lpstr>
      <vt:lpstr> 4) Engorged Breast: Nursing Management: </vt:lpstr>
      <vt:lpstr> 5)  Perineal Discomfort</vt:lpstr>
      <vt:lpstr> Postpartum Visits: The First Visit </vt:lpstr>
      <vt:lpstr> Postpartum Visits: The First Visit </vt:lpstr>
      <vt:lpstr> Postpartum Visits: The Second Visit </vt:lpstr>
      <vt:lpstr> Postpartum Visits: The Third Visit </vt:lpstr>
      <vt:lpstr> Postpartum  Complications </vt:lpstr>
      <vt:lpstr> Postpartum Hemorrhage </vt:lpstr>
      <vt:lpstr>Causes of Postpartum Hemorrhage</vt:lpstr>
      <vt:lpstr>Causes of Postpartum Hemorrhage</vt:lpstr>
      <vt:lpstr>Prevention of Blood Coagulation Disorders:</vt:lpstr>
      <vt:lpstr>Prevention of Blood Coagulation Disorders:</vt:lpstr>
      <vt:lpstr> Steps to Control Postpartum Hemorrhage </vt:lpstr>
      <vt:lpstr>Secondary Postpartum Hemorrhage</vt:lpstr>
      <vt:lpstr>Clinical Manifestations of  Secondary Postpartum Hemorrhage</vt:lpstr>
      <vt:lpstr> Puerperal Sepsis </vt:lpstr>
      <vt:lpstr> Puerperal Sepsis </vt:lpstr>
      <vt:lpstr> Laboratory Investigations Puerperal Sepsis </vt:lpstr>
      <vt:lpstr>  Management of Puerperal Sepsis   </vt:lpstr>
      <vt:lpstr>   FOURTH STAGE: Assessment:   </vt:lpstr>
      <vt:lpstr>  FOURTH STAGE: Assessment:  </vt:lpstr>
      <vt:lpstr>FOURTH STAGE: Assessment</vt:lpstr>
      <vt:lpstr>FOURTH STAGE: Assessment</vt:lpstr>
      <vt:lpstr>FOURTH STAGE: Assessment</vt:lpstr>
      <vt:lpstr>FOURTH STAGE: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9</cp:revision>
  <dcterms:created xsi:type="dcterms:W3CDTF">2024-08-02T14:16:43Z</dcterms:created>
  <dcterms:modified xsi:type="dcterms:W3CDTF">2024-08-04T17:45:27Z</dcterms:modified>
</cp:coreProperties>
</file>