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92" r:id="rId2"/>
    <p:sldId id="257" r:id="rId3"/>
    <p:sldId id="894" r:id="rId4"/>
    <p:sldId id="769" r:id="rId5"/>
    <p:sldId id="770" r:id="rId6"/>
    <p:sldId id="771" r:id="rId7"/>
    <p:sldId id="772" r:id="rId8"/>
    <p:sldId id="773" r:id="rId9"/>
    <p:sldId id="774" r:id="rId10"/>
    <p:sldId id="776" r:id="rId11"/>
    <p:sldId id="777" r:id="rId12"/>
    <p:sldId id="895" r:id="rId13"/>
    <p:sldId id="715" r:id="rId14"/>
    <p:sldId id="716" r:id="rId15"/>
    <p:sldId id="717" r:id="rId16"/>
    <p:sldId id="718" r:id="rId17"/>
    <p:sldId id="719" r:id="rId18"/>
    <p:sldId id="722" r:id="rId19"/>
    <p:sldId id="725" r:id="rId20"/>
    <p:sldId id="726" r:id="rId21"/>
    <p:sldId id="727" r:id="rId22"/>
    <p:sldId id="728" r:id="rId23"/>
    <p:sldId id="730" r:id="rId24"/>
    <p:sldId id="731" r:id="rId25"/>
    <p:sldId id="732" r:id="rId26"/>
    <p:sldId id="734" r:id="rId27"/>
    <p:sldId id="735" r:id="rId28"/>
    <p:sldId id="736" r:id="rId29"/>
    <p:sldId id="737" r:id="rId30"/>
    <p:sldId id="739" r:id="rId31"/>
    <p:sldId id="738" r:id="rId32"/>
    <p:sldId id="740" r:id="rId33"/>
    <p:sldId id="742" r:id="rId34"/>
    <p:sldId id="743" r:id="rId35"/>
    <p:sldId id="337" r:id="rId36"/>
    <p:sldId id="319" r:id="rId37"/>
    <p:sldId id="321" r:id="rId38"/>
    <p:sldId id="883" r:id="rId39"/>
    <p:sldId id="884" r:id="rId40"/>
    <p:sldId id="327" r:id="rId41"/>
    <p:sldId id="329" r:id="rId42"/>
    <p:sldId id="886" r:id="rId43"/>
    <p:sldId id="885" r:id="rId44"/>
    <p:sldId id="349" r:id="rId45"/>
    <p:sldId id="887" r:id="rId46"/>
    <p:sldId id="356" r:id="rId47"/>
    <p:sldId id="370" r:id="rId48"/>
    <p:sldId id="888" r:id="rId49"/>
    <p:sldId id="387" r:id="rId50"/>
    <p:sldId id="889" r:id="rId51"/>
    <p:sldId id="890" r:id="rId52"/>
    <p:sldId id="896" r:id="rId53"/>
    <p:sldId id="745" r:id="rId54"/>
    <p:sldId id="746" r:id="rId55"/>
    <p:sldId id="747" r:id="rId56"/>
    <p:sldId id="748" r:id="rId57"/>
    <p:sldId id="749" r:id="rId58"/>
    <p:sldId id="861" r:id="rId59"/>
    <p:sldId id="754" r:id="rId60"/>
    <p:sldId id="756" r:id="rId61"/>
    <p:sldId id="758" r:id="rId62"/>
    <p:sldId id="760" r:id="rId63"/>
    <p:sldId id="761" r:id="rId64"/>
    <p:sldId id="763" r:id="rId65"/>
    <p:sldId id="897" r:id="rId66"/>
    <p:sldId id="781" r:id="rId67"/>
    <p:sldId id="783" r:id="rId68"/>
    <p:sldId id="784" r:id="rId69"/>
    <p:sldId id="785" r:id="rId70"/>
    <p:sldId id="787" r:id="rId71"/>
    <p:sldId id="791" r:id="rId72"/>
    <p:sldId id="795" r:id="rId73"/>
    <p:sldId id="796" r:id="rId74"/>
    <p:sldId id="898" r:id="rId75"/>
    <p:sldId id="646" r:id="rId76"/>
    <p:sldId id="647" r:id="rId77"/>
    <p:sldId id="651" r:id="rId78"/>
    <p:sldId id="871" r:id="rId79"/>
    <p:sldId id="653" r:id="rId80"/>
    <p:sldId id="899" r:id="rId81"/>
    <p:sldId id="495" r:id="rId82"/>
    <p:sldId id="501" r:id="rId83"/>
    <p:sldId id="502" r:id="rId84"/>
    <p:sldId id="506" r:id="rId85"/>
    <p:sldId id="508" r:id="rId86"/>
    <p:sldId id="509" r:id="rId87"/>
    <p:sldId id="511" r:id="rId88"/>
    <p:sldId id="514" r:id="rId89"/>
    <p:sldId id="522" r:id="rId90"/>
    <p:sldId id="528" r:id="rId91"/>
    <p:sldId id="532" r:id="rId92"/>
    <p:sldId id="538" r:id="rId93"/>
    <p:sldId id="539" r:id="rId94"/>
    <p:sldId id="540" r:id="rId95"/>
    <p:sldId id="542" r:id="rId96"/>
    <p:sldId id="545" r:id="rId97"/>
    <p:sldId id="547" r:id="rId98"/>
    <p:sldId id="555" r:id="rId99"/>
    <p:sldId id="900" r:id="rId100"/>
    <p:sldId id="566" r:id="rId101"/>
    <p:sldId id="848" r:id="rId102"/>
    <p:sldId id="844" r:id="rId103"/>
    <p:sldId id="572" r:id="rId104"/>
    <p:sldId id="576" r:id="rId105"/>
    <p:sldId id="578" r:id="rId106"/>
    <p:sldId id="581" r:id="rId107"/>
    <p:sldId id="583" r:id="rId108"/>
    <p:sldId id="587" r:id="rId109"/>
    <p:sldId id="589" r:id="rId110"/>
    <p:sldId id="881" r:id="rId111"/>
    <p:sldId id="590" r:id="rId112"/>
    <p:sldId id="592" r:id="rId113"/>
    <p:sldId id="595" r:id="rId114"/>
    <p:sldId id="598" r:id="rId115"/>
    <p:sldId id="850" r:id="rId116"/>
    <p:sldId id="601" r:id="rId117"/>
    <p:sldId id="852" r:id="rId118"/>
    <p:sldId id="851" r:id="rId119"/>
    <p:sldId id="617" r:id="rId120"/>
    <p:sldId id="608" r:id="rId121"/>
    <p:sldId id="613" r:id="rId122"/>
    <p:sldId id="614" r:id="rId123"/>
    <p:sldId id="615" r:id="rId124"/>
    <p:sldId id="616" r:id="rId125"/>
    <p:sldId id="902" r:id="rId126"/>
    <p:sldId id="618" r:id="rId127"/>
    <p:sldId id="620" r:id="rId128"/>
    <p:sldId id="622" r:id="rId129"/>
    <p:sldId id="632" r:id="rId130"/>
    <p:sldId id="634" r:id="rId131"/>
    <p:sldId id="636" r:id="rId132"/>
    <p:sldId id="903" r:id="rId133"/>
    <p:sldId id="637" r:id="rId134"/>
    <p:sldId id="638" r:id="rId135"/>
    <p:sldId id="904" r:id="rId136"/>
    <p:sldId id="640" r:id="rId137"/>
    <p:sldId id="641" r:id="rId138"/>
    <p:sldId id="642" r:id="rId139"/>
    <p:sldId id="645" r:id="rId140"/>
    <p:sldId id="901" r:id="rId141"/>
    <p:sldId id="490" r:id="rId142"/>
    <p:sldId id="655" r:id="rId143"/>
    <p:sldId id="657" r:id="rId144"/>
    <p:sldId id="659" r:id="rId145"/>
    <p:sldId id="660" r:id="rId146"/>
    <p:sldId id="662" r:id="rId147"/>
    <p:sldId id="665" r:id="rId148"/>
    <p:sldId id="667" r:id="rId149"/>
    <p:sldId id="669" r:id="rId150"/>
    <p:sldId id="670" r:id="rId151"/>
    <p:sldId id="671" r:id="rId152"/>
    <p:sldId id="673" r:id="rId153"/>
    <p:sldId id="674" r:id="rId154"/>
    <p:sldId id="675" r:id="rId155"/>
    <p:sldId id="678" r:id="rId156"/>
    <p:sldId id="685" r:id="rId157"/>
    <p:sldId id="687" r:id="rId158"/>
    <p:sldId id="858" r:id="rId1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presProps" Target="pres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C280D6-D7D2-485C-8CC6-4E2A06C42E4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4055FD3-0CFD-4984-AD7C-F821EC6C1042}">
      <dgm:prSet phldrT="[Text]" custT="1"/>
      <dgm:spPr>
        <a:solidFill>
          <a:schemeClr val="bg1"/>
        </a:solidFill>
      </dgm:spPr>
      <dgm:t>
        <a:bodyPr/>
        <a:lstStyle/>
        <a:p>
          <a:pPr algn="l"/>
          <a:endParaRPr lang="en-US" sz="3200" b="1" dirty="0">
            <a:solidFill>
              <a:schemeClr val="tx1"/>
            </a:solidFill>
          </a:endParaRPr>
        </a:p>
      </dgm:t>
    </dgm:pt>
    <dgm:pt modelId="{0DD7E74F-999F-4519-9BAC-9A09F11FA8C0}" type="parTrans" cxnId="{F8CE6D2A-D24E-4B90-B214-C1306139B9A3}">
      <dgm:prSet/>
      <dgm:spPr/>
      <dgm:t>
        <a:bodyPr/>
        <a:lstStyle/>
        <a:p>
          <a:endParaRPr lang="en-US"/>
        </a:p>
      </dgm:t>
    </dgm:pt>
    <dgm:pt modelId="{8EA6C1E9-6E1C-486A-8DDB-5F695B6E787F}" type="sibTrans" cxnId="{F8CE6D2A-D24E-4B90-B214-C1306139B9A3}">
      <dgm:prSet/>
      <dgm:spPr/>
      <dgm:t>
        <a:bodyPr/>
        <a:lstStyle/>
        <a:p>
          <a:endParaRPr lang="en-US"/>
        </a:p>
      </dgm:t>
    </dgm:pt>
    <dgm:pt modelId="{9B8FB710-A16C-4AAB-8B0F-C49A2A7464E5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en-US" sz="5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Chlamydia</a:t>
          </a:r>
        </a:p>
      </dgm:t>
    </dgm:pt>
    <dgm:pt modelId="{D946263D-13DA-4D57-9D80-7277774C1C48}" type="parTrans" cxnId="{44EA0911-2B8A-4A88-9D03-29D53B5DBFC7}">
      <dgm:prSet/>
      <dgm:spPr/>
      <dgm:t>
        <a:bodyPr/>
        <a:lstStyle/>
        <a:p>
          <a:endParaRPr lang="en-US"/>
        </a:p>
      </dgm:t>
    </dgm:pt>
    <dgm:pt modelId="{115215D5-A96F-4DF0-8F16-A00C4B8B795E}" type="sibTrans" cxnId="{44EA0911-2B8A-4A88-9D03-29D53B5DBFC7}">
      <dgm:prSet/>
      <dgm:spPr/>
      <dgm:t>
        <a:bodyPr/>
        <a:lstStyle/>
        <a:p>
          <a:endParaRPr lang="en-US"/>
        </a:p>
      </dgm:t>
    </dgm:pt>
    <dgm:pt modelId="{51BAF3B8-D581-4AF1-B446-86583F8A713D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en-US" sz="5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Gonorrhea </a:t>
          </a:r>
        </a:p>
      </dgm:t>
    </dgm:pt>
    <dgm:pt modelId="{D291BAD1-9AAF-46B7-846C-D7265D9373D9}" type="parTrans" cxnId="{80545398-754F-437D-970F-4775CF433082}">
      <dgm:prSet/>
      <dgm:spPr/>
      <dgm:t>
        <a:bodyPr/>
        <a:lstStyle/>
        <a:p>
          <a:endParaRPr lang="en-US"/>
        </a:p>
      </dgm:t>
    </dgm:pt>
    <dgm:pt modelId="{161362EF-5DC1-40F1-9EFC-9B690C299D05}" type="sibTrans" cxnId="{80545398-754F-437D-970F-4775CF433082}">
      <dgm:prSet/>
      <dgm:spPr/>
      <dgm:t>
        <a:bodyPr/>
        <a:lstStyle/>
        <a:p>
          <a:endParaRPr lang="en-US"/>
        </a:p>
      </dgm:t>
    </dgm:pt>
    <dgm:pt modelId="{77DEC315-E89B-46AB-BDBA-3164F8EEE4DA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en-US" sz="5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Syphilis</a:t>
          </a:r>
        </a:p>
      </dgm:t>
    </dgm:pt>
    <dgm:pt modelId="{950DB006-875F-4A3E-81D6-F13166AAF4F1}" type="parTrans" cxnId="{535CA19A-BB16-4C59-B1C0-8551335B3C31}">
      <dgm:prSet/>
      <dgm:spPr/>
      <dgm:t>
        <a:bodyPr/>
        <a:lstStyle/>
        <a:p>
          <a:endParaRPr lang="en-US"/>
        </a:p>
      </dgm:t>
    </dgm:pt>
    <dgm:pt modelId="{194ED2F3-D674-480C-9449-CB1B1AC9395E}" type="sibTrans" cxnId="{535CA19A-BB16-4C59-B1C0-8551335B3C31}">
      <dgm:prSet/>
      <dgm:spPr/>
      <dgm:t>
        <a:bodyPr/>
        <a:lstStyle/>
        <a:p>
          <a:endParaRPr lang="en-US"/>
        </a:p>
      </dgm:t>
    </dgm:pt>
    <dgm:pt modelId="{3DA35C39-E433-4ABF-9680-82FAEBD8E7ED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en-US" sz="5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Herpes </a:t>
          </a:r>
          <a:r>
            <a:rPr lang="en-US" sz="5400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Genitalis</a:t>
          </a:r>
          <a:endParaRPr lang="en-US" sz="540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772ADC-48F2-4211-BBB0-21D04E8AB3B3}" type="parTrans" cxnId="{6DCECF4B-6C8A-42B6-89BC-3F1BE3F468B1}">
      <dgm:prSet/>
      <dgm:spPr/>
      <dgm:t>
        <a:bodyPr/>
        <a:lstStyle/>
        <a:p>
          <a:endParaRPr lang="en-US"/>
        </a:p>
      </dgm:t>
    </dgm:pt>
    <dgm:pt modelId="{D03ABDA5-2A58-4AFD-BB66-149FCBADAF57}" type="sibTrans" cxnId="{6DCECF4B-6C8A-42B6-89BC-3F1BE3F468B1}">
      <dgm:prSet/>
      <dgm:spPr/>
      <dgm:t>
        <a:bodyPr/>
        <a:lstStyle/>
        <a:p>
          <a:endParaRPr lang="en-US"/>
        </a:p>
      </dgm:t>
    </dgm:pt>
    <dgm:pt modelId="{F335CAAA-CFD1-4DC8-B16F-C4D9BAAF7016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en-US" sz="5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Viral Hepatitis </a:t>
          </a:r>
        </a:p>
      </dgm:t>
    </dgm:pt>
    <dgm:pt modelId="{C2256A71-F9C6-4C4F-AD25-BB413D1AF532}" type="parTrans" cxnId="{DFC931DF-8699-48B3-BAC4-EA258AEEDB75}">
      <dgm:prSet/>
      <dgm:spPr/>
      <dgm:t>
        <a:bodyPr/>
        <a:lstStyle/>
        <a:p>
          <a:endParaRPr lang="en-US"/>
        </a:p>
      </dgm:t>
    </dgm:pt>
    <dgm:pt modelId="{77855A28-B779-439B-B5AC-42A2F71386E3}" type="sibTrans" cxnId="{DFC931DF-8699-48B3-BAC4-EA258AEEDB75}">
      <dgm:prSet/>
      <dgm:spPr/>
      <dgm:t>
        <a:bodyPr/>
        <a:lstStyle/>
        <a:p>
          <a:endParaRPr lang="en-US"/>
        </a:p>
      </dgm:t>
    </dgm:pt>
    <dgm:pt modelId="{90FC6E79-3537-4A0A-A110-573EC7F30449}">
      <dgm:prSet custT="1"/>
      <dgm:spPr>
        <a:solidFill>
          <a:schemeClr val="bg1"/>
        </a:solidFill>
      </dgm:spPr>
      <dgm:t>
        <a:bodyPr/>
        <a:lstStyle/>
        <a:p>
          <a:pPr algn="ctr"/>
          <a:r>
            <a:rPr lang="en-US" sz="54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AIDS </a:t>
          </a:r>
        </a:p>
      </dgm:t>
    </dgm:pt>
    <dgm:pt modelId="{3CD969AA-AEB9-4767-AEE6-C4C796BB77B8}" type="parTrans" cxnId="{835ED036-C58F-45EE-974C-FA386C3460C3}">
      <dgm:prSet/>
      <dgm:spPr/>
      <dgm:t>
        <a:bodyPr/>
        <a:lstStyle/>
        <a:p>
          <a:endParaRPr lang="en-US"/>
        </a:p>
      </dgm:t>
    </dgm:pt>
    <dgm:pt modelId="{33ADBDF5-DAC3-4DE3-9C5B-34C04CD34658}" type="sibTrans" cxnId="{835ED036-C58F-45EE-974C-FA386C3460C3}">
      <dgm:prSet/>
      <dgm:spPr/>
      <dgm:t>
        <a:bodyPr/>
        <a:lstStyle/>
        <a:p>
          <a:endParaRPr lang="en-US"/>
        </a:p>
      </dgm:t>
    </dgm:pt>
    <dgm:pt modelId="{78B360E4-A9B4-4B7D-B095-1D59302AC8B7}" type="pres">
      <dgm:prSet presAssocID="{1EC280D6-D7D2-485C-8CC6-4E2A06C42E47}" presName="linearFlow" presStyleCnt="0">
        <dgm:presLayoutVars>
          <dgm:dir/>
          <dgm:resizeHandles val="exact"/>
        </dgm:presLayoutVars>
      </dgm:prSet>
      <dgm:spPr/>
    </dgm:pt>
    <dgm:pt modelId="{50ABB7BC-7837-4326-878B-E21B789D74C5}" type="pres">
      <dgm:prSet presAssocID="{14055FD3-0CFD-4984-AD7C-F821EC6C1042}" presName="composite" presStyleCnt="0"/>
      <dgm:spPr/>
    </dgm:pt>
    <dgm:pt modelId="{459492F6-12EE-4D54-990E-9F8EE5FD1F71}" type="pres">
      <dgm:prSet presAssocID="{14055FD3-0CFD-4984-AD7C-F821EC6C1042}" presName="imgShp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7840E6B-4114-4C17-B521-7E2DA9CAF4A8}" type="pres">
      <dgm:prSet presAssocID="{14055FD3-0CFD-4984-AD7C-F821EC6C1042}" presName="txShp" presStyleLbl="node1" presStyleIdx="0" presStyleCnt="1" custScaleX="150376" custScaleY="173987">
        <dgm:presLayoutVars>
          <dgm:bulletEnabled val="1"/>
        </dgm:presLayoutVars>
      </dgm:prSet>
      <dgm:spPr/>
    </dgm:pt>
  </dgm:ptLst>
  <dgm:cxnLst>
    <dgm:cxn modelId="{44EA0911-2B8A-4A88-9D03-29D53B5DBFC7}" srcId="{14055FD3-0CFD-4984-AD7C-F821EC6C1042}" destId="{9B8FB710-A16C-4AAB-8B0F-C49A2A7464E5}" srcOrd="0" destOrd="0" parTransId="{D946263D-13DA-4D57-9D80-7277774C1C48}" sibTransId="{115215D5-A96F-4DF0-8F16-A00C4B8B795E}"/>
    <dgm:cxn modelId="{2B77781D-D947-49F6-80FB-9B768990F99C}" type="presOf" srcId="{51BAF3B8-D581-4AF1-B446-86583F8A713D}" destId="{07840E6B-4114-4C17-B521-7E2DA9CAF4A8}" srcOrd="0" destOrd="2" presId="urn:microsoft.com/office/officeart/2005/8/layout/vList3"/>
    <dgm:cxn modelId="{F8CE6D2A-D24E-4B90-B214-C1306139B9A3}" srcId="{1EC280D6-D7D2-485C-8CC6-4E2A06C42E47}" destId="{14055FD3-0CFD-4984-AD7C-F821EC6C1042}" srcOrd="0" destOrd="0" parTransId="{0DD7E74F-999F-4519-9BAC-9A09F11FA8C0}" sibTransId="{8EA6C1E9-6E1C-486A-8DDB-5F695B6E787F}"/>
    <dgm:cxn modelId="{76E6F22F-A6D7-4337-A36D-D2AFB1FE1270}" type="presOf" srcId="{14055FD3-0CFD-4984-AD7C-F821EC6C1042}" destId="{07840E6B-4114-4C17-B521-7E2DA9CAF4A8}" srcOrd="0" destOrd="0" presId="urn:microsoft.com/office/officeart/2005/8/layout/vList3"/>
    <dgm:cxn modelId="{10F82834-7F3A-4F43-92A1-40231CA63DCF}" type="presOf" srcId="{3DA35C39-E433-4ABF-9680-82FAEBD8E7ED}" destId="{07840E6B-4114-4C17-B521-7E2DA9CAF4A8}" srcOrd="0" destOrd="4" presId="urn:microsoft.com/office/officeart/2005/8/layout/vList3"/>
    <dgm:cxn modelId="{835ED036-C58F-45EE-974C-FA386C3460C3}" srcId="{14055FD3-0CFD-4984-AD7C-F821EC6C1042}" destId="{90FC6E79-3537-4A0A-A110-573EC7F30449}" srcOrd="5" destOrd="0" parTransId="{3CD969AA-AEB9-4767-AEE6-C4C796BB77B8}" sibTransId="{33ADBDF5-DAC3-4DE3-9C5B-34C04CD34658}"/>
    <dgm:cxn modelId="{8F79D55E-73C4-4392-B22F-8E982A7603E6}" type="presOf" srcId="{90FC6E79-3537-4A0A-A110-573EC7F30449}" destId="{07840E6B-4114-4C17-B521-7E2DA9CAF4A8}" srcOrd="0" destOrd="6" presId="urn:microsoft.com/office/officeart/2005/8/layout/vList3"/>
    <dgm:cxn modelId="{6DCECF4B-6C8A-42B6-89BC-3F1BE3F468B1}" srcId="{14055FD3-0CFD-4984-AD7C-F821EC6C1042}" destId="{3DA35C39-E433-4ABF-9680-82FAEBD8E7ED}" srcOrd="3" destOrd="0" parTransId="{48772ADC-48F2-4211-BBB0-21D04E8AB3B3}" sibTransId="{D03ABDA5-2A58-4AFD-BB66-149FCBADAF57}"/>
    <dgm:cxn modelId="{80545398-754F-437D-970F-4775CF433082}" srcId="{14055FD3-0CFD-4984-AD7C-F821EC6C1042}" destId="{51BAF3B8-D581-4AF1-B446-86583F8A713D}" srcOrd="1" destOrd="0" parTransId="{D291BAD1-9AAF-46B7-846C-D7265D9373D9}" sibTransId="{161362EF-5DC1-40F1-9EFC-9B690C299D05}"/>
    <dgm:cxn modelId="{535CA19A-BB16-4C59-B1C0-8551335B3C31}" srcId="{14055FD3-0CFD-4984-AD7C-F821EC6C1042}" destId="{77DEC315-E89B-46AB-BDBA-3164F8EEE4DA}" srcOrd="2" destOrd="0" parTransId="{950DB006-875F-4A3E-81D6-F13166AAF4F1}" sibTransId="{194ED2F3-D674-480C-9449-CB1B1AC9395E}"/>
    <dgm:cxn modelId="{803861C8-D97B-4E85-A0A8-4EAEDA1D9A87}" type="presOf" srcId="{1EC280D6-D7D2-485C-8CC6-4E2A06C42E47}" destId="{78B360E4-A9B4-4B7D-B095-1D59302AC8B7}" srcOrd="0" destOrd="0" presId="urn:microsoft.com/office/officeart/2005/8/layout/vList3"/>
    <dgm:cxn modelId="{ADCC62CA-22CA-4593-BB96-F9A27BAA7032}" type="presOf" srcId="{77DEC315-E89B-46AB-BDBA-3164F8EEE4DA}" destId="{07840E6B-4114-4C17-B521-7E2DA9CAF4A8}" srcOrd="0" destOrd="3" presId="urn:microsoft.com/office/officeart/2005/8/layout/vList3"/>
    <dgm:cxn modelId="{A1C147DD-8D06-48F2-98C7-48C443824100}" type="presOf" srcId="{F335CAAA-CFD1-4DC8-B16F-C4D9BAAF7016}" destId="{07840E6B-4114-4C17-B521-7E2DA9CAF4A8}" srcOrd="0" destOrd="5" presId="urn:microsoft.com/office/officeart/2005/8/layout/vList3"/>
    <dgm:cxn modelId="{77B6F6DD-B4A3-487B-9409-13EEE957CB33}" type="presOf" srcId="{9B8FB710-A16C-4AAB-8B0F-C49A2A7464E5}" destId="{07840E6B-4114-4C17-B521-7E2DA9CAF4A8}" srcOrd="0" destOrd="1" presId="urn:microsoft.com/office/officeart/2005/8/layout/vList3"/>
    <dgm:cxn modelId="{DFC931DF-8699-48B3-BAC4-EA258AEEDB75}" srcId="{14055FD3-0CFD-4984-AD7C-F821EC6C1042}" destId="{F335CAAA-CFD1-4DC8-B16F-C4D9BAAF7016}" srcOrd="4" destOrd="0" parTransId="{C2256A71-F9C6-4C4F-AD25-BB413D1AF532}" sibTransId="{77855A28-B779-439B-B5AC-42A2F71386E3}"/>
    <dgm:cxn modelId="{83C32E7D-F909-45DB-AFB4-09507101EED4}" type="presParOf" srcId="{78B360E4-A9B4-4B7D-B095-1D59302AC8B7}" destId="{50ABB7BC-7837-4326-878B-E21B789D74C5}" srcOrd="0" destOrd="0" presId="urn:microsoft.com/office/officeart/2005/8/layout/vList3"/>
    <dgm:cxn modelId="{75A48825-FDA4-4E94-9089-3246A7BF059D}" type="presParOf" srcId="{50ABB7BC-7837-4326-878B-E21B789D74C5}" destId="{459492F6-12EE-4D54-990E-9F8EE5FD1F71}" srcOrd="0" destOrd="0" presId="urn:microsoft.com/office/officeart/2005/8/layout/vList3"/>
    <dgm:cxn modelId="{286B0D03-7D50-4A70-9A38-FFE9C7FFD8DF}" type="presParOf" srcId="{50ABB7BC-7837-4326-878B-E21B789D74C5}" destId="{07840E6B-4114-4C17-B521-7E2DA9CAF4A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840E6B-4114-4C17-B521-7E2DA9CAF4A8}">
      <dsp:nvSpPr>
        <dsp:cNvPr id="0" name=""/>
        <dsp:cNvSpPr/>
      </dsp:nvSpPr>
      <dsp:spPr>
        <a:xfrm rot="10800000">
          <a:off x="-2" y="941"/>
          <a:ext cx="10333224" cy="5840453"/>
        </a:xfrm>
        <a:prstGeom prst="homePlat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270" tIns="121920" rIns="227584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chemeClr val="tx1"/>
            </a:solidFill>
          </a:endParaRPr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Chlamydia</a:t>
          </a:r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Gonorrhea </a:t>
          </a:r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Syphilis</a:t>
          </a:r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Herpes </a:t>
          </a:r>
          <a:r>
            <a:rPr lang="en-US" sz="5400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Genitalis</a:t>
          </a:r>
          <a:endParaRPr lang="en-US" sz="540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Viral Hepatitis </a:t>
          </a:r>
        </a:p>
        <a:p>
          <a:pPr marL="285750" lvl="1" indent="-285750" algn="ctr" defTabSz="2400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5400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AIDS </a:t>
          </a:r>
        </a:p>
      </dsp:txBody>
      <dsp:txXfrm rot="10800000">
        <a:off x="1460111" y="941"/>
        <a:ext cx="8873111" cy="5840453"/>
      </dsp:txXfrm>
    </dsp:sp>
    <dsp:sp modelId="{459492F6-12EE-4D54-990E-9F8EE5FD1F71}">
      <dsp:nvSpPr>
        <dsp:cNvPr id="0" name=""/>
        <dsp:cNvSpPr/>
      </dsp:nvSpPr>
      <dsp:spPr>
        <a:xfrm>
          <a:off x="52397" y="1242751"/>
          <a:ext cx="3356833" cy="335683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F100D-7141-C33B-2DDB-603057FDE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69D668-324B-D031-53F1-D817962C1B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C3DF2-3B4B-BDFD-63A9-77B396C59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6185-5F68-F841-9010-CE43BB8D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64C37-BA44-A7BE-3D75-C19AF72E3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3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22D3-DDCA-D0A9-F53E-898B13E2A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B4F3A-E085-7B02-0837-F7804D197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360DA-B658-9ADA-BAFF-4D13ED114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BD351-652A-64E8-5DDF-4E3890CB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B312C-B708-C6EC-7A6D-011490843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9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24BFBF-30C4-5267-E40A-F1C2108CB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FAD7F-87AF-9EC7-72E5-B01D0F4C1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DE71C-0B93-2427-0700-7DA333C5C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864D-4DD8-47AA-968D-805A380C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2C628-25AE-AC0E-8635-384D5AF7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2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AE1D-BCF7-2857-7BF8-AB3B5D1F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AD72E-91F0-30E6-D405-C4BB696C1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900C1-E5BA-7F20-C964-3B3BC254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4DBDA-2351-CB19-CB4E-052ED13B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0F274-E04D-871C-C32C-46149D5CD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9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9B45-F92F-6089-B634-088E228A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3B3A0-1A60-3C40-2F67-F7EABDC18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69D8-82BB-9955-091A-A993255E4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07EFD-6118-A76D-CB88-FF1C28E60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A340B-573B-A00B-749E-4F22373A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5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6D3E4-FC1E-F9FD-6475-B8E775150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73641-34E7-6262-8B80-8997BFD7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0FE0D6-F548-ABE7-774B-DF96BA83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FF459-19EC-D1BE-02BA-96F69AE8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7843E-21D8-3D01-62B6-3D94967E4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81F79-57B0-4881-69C5-781B89EC7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3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F79D-26C7-D1C8-C884-03D2726B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60672-D360-4289-2BB1-9534E8586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08008-B5A6-3BC5-0F31-0BA31DF1D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1225CE-CCB9-8933-C3EB-795C79ACB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09CDC-AEFD-ADD3-B18D-92D85BA49C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12DC1A-B0D1-9CFB-E5D0-EE4D4F4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552A94-16CD-9BA4-748B-2477E5718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300F31-2057-FE10-F79D-2BED33AA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1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2512-BBEF-6A9A-FC28-42AA6B5D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06088A-1F2E-BBF9-58C5-3780316FC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B0061-662D-FF4D-23BF-B23E9016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76129-54C3-7162-EB2B-DC5CC010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6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B05059-A50D-1729-CE26-251155AB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4ADA0-937D-E580-D1F7-FCF17F20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6549F-1807-19F5-54E1-3F21AF3D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3F50-2E23-3D97-AFE0-BB4A1091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AFCB8-2673-ABA5-21CC-E782B0E4A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C7185-B35F-1955-D4E7-A3FC9A1F2E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B4B6E-BD06-FB6A-6986-84248DAC8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01C80E-E8DC-8732-DF48-82A474C84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818DE-6BA3-A31C-3C65-F980ADC12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87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92306-6639-EC87-9713-988340A2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F5A7E8-1E0E-A8C2-E4AE-C9A18BEB2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9D3D85-ABEE-BFB6-825F-A19FB96A1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77C5D-B705-5F09-4B4C-873E86E53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427DA-CFAB-2BA9-7DFF-E9CDD4757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49B087-FA2E-C84B-E072-DA7BABBBA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1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4B53F-BE0A-BB7A-D5ED-DCA2582E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B0696-4564-BA76-2AD5-56EAE52F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E9497-71B0-B317-4263-AD9B6BDF8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4006-5151-460F-9C8F-7ABA6ECE3163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EEEDD-863F-68B1-DD4E-0B6A41EE1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F3320-FDB6-3977-6384-F25FF0785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6F72F-E7F2-4E65-BB6D-5983FFB29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6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B5A7-7196-4EC0-8FCC-5D1B29B2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6970426" cy="669560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Gynecology and </a:t>
            </a:r>
          </a:p>
          <a:p>
            <a:pPr marL="0" indent="0" algn="ctr">
              <a:buNone/>
            </a:pPr>
            <a: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Maternity Nursing</a:t>
            </a:r>
          </a:p>
          <a:p>
            <a:pPr marL="0" indent="0" algn="ctr">
              <a:buNone/>
            </a:pPr>
            <a: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</a:p>
          <a:p>
            <a:pPr marL="0" indent="0" algn="ctr">
              <a:buNone/>
            </a:pPr>
            <a: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</a:t>
            </a:r>
            <a:b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   </a:t>
            </a:r>
            <a:b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Risk Pregnancy </a:t>
            </a:r>
          </a:p>
          <a:p>
            <a:pPr marL="0" indent="0" algn="ctr">
              <a:buNone/>
            </a:pPr>
            <a:endParaRPr lang="en-US" sz="199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6019-9820-0D77-E69F-629A9C76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76201"/>
            <a:ext cx="5221574" cy="6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63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2" y="0"/>
            <a:ext cx="11997128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Heart Valve Disease in Pregnancy 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4531" name="Content Placeholder 2"/>
          <p:cNvSpPr>
            <a:spLocks noGrp="1"/>
          </p:cNvSpPr>
          <p:nvPr>
            <p:ph idx="1"/>
          </p:nvPr>
        </p:nvSpPr>
        <p:spPr>
          <a:xfrm>
            <a:off x="194872" y="1676400"/>
            <a:ext cx="1187221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-Shortness of breath.  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-A cardiac murmur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-Coughing up blood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haemoptysis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-Some patients with heart valve disease give a history of previous rheumatic fever.</a:t>
            </a:r>
          </a:p>
        </p:txBody>
      </p:sp>
    </p:spTree>
    <p:extLst>
      <p:ext uri="{BB962C8B-B14F-4D97-AF65-F5344CB8AC3E}">
        <p14:creationId xmlns:p14="http://schemas.microsoft.com/office/powerpoint/2010/main" val="238438302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Content Placeholder 2"/>
          <p:cNvSpPr>
            <a:spLocks noGrp="1"/>
          </p:cNvSpPr>
          <p:nvPr>
            <p:ph idx="1"/>
          </p:nvPr>
        </p:nvSpPr>
        <p:spPr>
          <a:xfrm>
            <a:off x="-1" y="1676400"/>
            <a:ext cx="11830929" cy="5181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 pregnancy that ends before 20 weeks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15400" cy="126523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1.) Abortion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20462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Content Placeholder 2"/>
          <p:cNvSpPr>
            <a:spLocks noGrp="1"/>
          </p:cNvSpPr>
          <p:nvPr>
            <p:ph idx="1"/>
          </p:nvPr>
        </p:nvSpPr>
        <p:spPr>
          <a:xfrm>
            <a:off x="211015" y="1676400"/>
            <a:ext cx="11732456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a-Threatened Abortion: </a:t>
            </a:r>
          </a:p>
          <a:p>
            <a:pPr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Light spotting; cervix is closed &amp; no tissue is passed</a:t>
            </a:r>
          </a:p>
          <a:p>
            <a:pPr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b-Incomplete Abortion: Bleeding dilation of cervix &amp; passage of tissue</a:t>
            </a:r>
          </a:p>
          <a:p>
            <a:pPr>
              <a:buFont typeface="Wingdings" pitchFamily="2" charset="2"/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015" y="152400"/>
            <a:ext cx="11732456" cy="126523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) Spontaneous(non-intentional) </a:t>
            </a:r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Abortion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2944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" y="0"/>
            <a:ext cx="11648049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a. Spontaneous(non-intentional)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Abortion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83" name="Content Placeholder 2"/>
          <p:cNvSpPr>
            <a:spLocks noGrp="1"/>
          </p:cNvSpPr>
          <p:nvPr>
            <p:ph idx="1"/>
          </p:nvPr>
        </p:nvSpPr>
        <p:spPr>
          <a:xfrm>
            <a:off x="225083" y="1676400"/>
            <a:ext cx="11760591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c-Complete Abortion :Passage of all products of conception, cervix closes and bleeding stops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d-Missed Abortion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Fetus dies in utero but is not expelled, uterine growth stops and septic is possible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300" dirty="0">
                <a:latin typeface="Times New Roman" pitchFamily="18" charset="0"/>
                <a:cs typeface="Times New Roman" pitchFamily="18" charset="0"/>
              </a:rPr>
              <a:t>e-Recurrent Abortion   :2 or more consecutive spontaneous abortions</a:t>
            </a:r>
          </a:p>
          <a:p>
            <a:pPr>
              <a:buFont typeface="Wingdings" pitchFamily="2" charset="2"/>
              <a:buNone/>
              <a:defRPr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8803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Intentional Abortion 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154745" y="1676400"/>
            <a:ext cx="11859064" cy="5181600"/>
          </a:xfrm>
        </p:spPr>
        <p:txBody>
          <a:bodyPr/>
          <a:lstStyle/>
          <a:p>
            <a:pPr marL="742950" indent="-742950">
              <a:buFont typeface="Wingdings" pitchFamily="2" charset="2"/>
              <a:buAutoNum type="alphaLcPeriod"/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Therapeutic Abortion</a:t>
            </a:r>
          </a:p>
          <a:p>
            <a:pPr marL="0" indent="0"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Intentional termination of pregnancy before age of viability to preserve the health of the mother</a:t>
            </a:r>
          </a:p>
          <a:p>
            <a:pPr marL="0" indent="0">
              <a:buNone/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b. Elective Abortion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Intentional termination of pregnancy for reasons unrelated to mothers health</a:t>
            </a:r>
          </a:p>
          <a:p>
            <a:pPr marL="0" indent="0">
              <a:buNone/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800100"/>
            <a:ext cx="74032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38175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Content Placeholder 2"/>
          <p:cNvSpPr>
            <a:spLocks noGrp="1"/>
          </p:cNvSpPr>
          <p:nvPr>
            <p:ph idx="1"/>
          </p:nvPr>
        </p:nvSpPr>
        <p:spPr>
          <a:xfrm>
            <a:off x="126609" y="1676400"/>
            <a:ext cx="12065391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-95% occur in the fallopian tube 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-The zygote or embryo may die and be absorbed  by the body,  or the tube could rupture with bleeding into the abdominal cavity .  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-This is a surgical emergency. </a:t>
            </a:r>
          </a:p>
          <a:p>
            <a:pPr algn="ctr">
              <a:buFont typeface="Wingdings" pitchFamily="2" charset="2"/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2.)</a:t>
            </a:r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Ectopic Pregnancy</a:t>
            </a:r>
            <a:b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400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2.)</a:t>
            </a:r>
            <a:r>
              <a:rPr lang="en-US" sz="4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Ectopic Pregnancy Manifestations</a:t>
            </a:r>
            <a:br>
              <a:rPr lang="en-US" sz="4900" dirty="0"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779" name="Content Placeholder 2"/>
          <p:cNvSpPr>
            <a:spLocks noGrp="1"/>
          </p:cNvSpPr>
          <p:nvPr>
            <p:ph idx="1"/>
          </p:nvPr>
        </p:nvSpPr>
        <p:spPr>
          <a:xfrm>
            <a:off x="211015" y="1676400"/>
            <a:ext cx="11816862" cy="5181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>1-Lower abdominal pain, light normal bleeding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7600" u="sng" dirty="0">
                <a:latin typeface="Times New Roman" pitchFamily="18" charset="0"/>
                <a:cs typeface="Times New Roman" pitchFamily="18" charset="0"/>
              </a:rPr>
              <a:t>2-If tube ruptures: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>-May have sudden severe lower abdominal pain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>-normal bleeding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>-Signs of hypovolemic shock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7600" dirty="0">
                <a:latin typeface="Times New Roman" pitchFamily="18" charset="0"/>
                <a:cs typeface="Times New Roman" pitchFamily="18" charset="0"/>
              </a:rPr>
              <a:t>-Shoulder pain.</a:t>
            </a:r>
          </a:p>
          <a:p>
            <a:pPr>
              <a:buFont typeface="Wingdings" pitchFamily="2" charset="2"/>
              <a:buNone/>
            </a:pPr>
            <a:endParaRPr lang="en-US" sz="7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1711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1" y="0"/>
            <a:ext cx="11437033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2.)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Ectopic Pregnancy Treatment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851" name="Content Placeholder 2"/>
          <p:cNvSpPr>
            <a:spLocks noGrp="1"/>
          </p:cNvSpPr>
          <p:nvPr>
            <p:ph idx="1"/>
          </p:nvPr>
        </p:nvSpPr>
        <p:spPr>
          <a:xfrm>
            <a:off x="295422" y="1600200"/>
            <a:ext cx="1170432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-Pregnancy test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-Trans-normal ultrasound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-Laparoscopic examination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-Priority is to control bleeding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-Treatment with methotrexate to inhibit cell division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-Surgery to remove pregnancy from the tube.</a:t>
            </a:r>
          </a:p>
          <a:p>
            <a:pPr algn="ctr">
              <a:buFont typeface="Wingdings" pitchFamily="2" charset="2"/>
              <a:buNone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1969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2" y="0"/>
            <a:ext cx="10372578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3.)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Hydatidiform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Mole  (Molar Pregnancy) Gestational Trophoblastic Disease</a:t>
            </a: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899" name="Content Placeholder 2"/>
          <p:cNvSpPr>
            <a:spLocks noGrp="1"/>
          </p:cNvSpPr>
          <p:nvPr>
            <p:ph idx="1"/>
          </p:nvPr>
        </p:nvSpPr>
        <p:spPr>
          <a:xfrm>
            <a:off x="126609" y="2133600"/>
            <a:ext cx="12065391" cy="4724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Chorionic villi abnormally increase and develop vesicles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May cause hemorrhage, clotting abnormalities, hypertension, and cancer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More in women at age extremes of the reproductive life.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8337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1" y="0"/>
            <a:ext cx="11043137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3.)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Hydatidiform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Mole  (Molar Pregnancy) Manifestations</a:t>
            </a: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182879" y="1600200"/>
            <a:ext cx="11859065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1-Bleeding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2-Rapid uterine growth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3-Failure to detect fetal heart activity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4-Hyperemesis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gravidarum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5-Unusually early development of GH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6-Higher than expected levels of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hCG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7-A distinct “snowstorm” pattern on ultrasound with no evidence of a developing fetus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595826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09" y="0"/>
            <a:ext cx="11676185" cy="1600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6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Hydatidiform</a:t>
            </a:r>
            <a:r>
              <a:rPr lang="en-US" sz="6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Mole  (Molar Pregnancy) : Treatment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0" y="2672862"/>
            <a:ext cx="11507372" cy="41851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Uterine evacuation</a:t>
            </a:r>
          </a:p>
          <a:p>
            <a:pPr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Dilation and Evacuation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/>
              <a:t> </a:t>
            </a:r>
          </a:p>
          <a:p>
            <a:pPr>
              <a:buFont typeface="Wingdings" pitchFamily="2" charset="2"/>
              <a:buNone/>
              <a:defRPr/>
            </a:pPr>
            <a:endParaRPr lang="en-US" sz="4000" b="1" dirty="0"/>
          </a:p>
          <a:p>
            <a:pPr algn="ctr">
              <a:buFont typeface="Wingdings" pitchFamily="2" charset="2"/>
              <a:buNone/>
              <a:defRPr/>
            </a:pPr>
            <a:endParaRPr lang="en-US" sz="4000" dirty="0"/>
          </a:p>
        </p:txBody>
      </p:sp>
      <p:sp>
        <p:nvSpPr>
          <p:cNvPr id="343045" name="AutoShape 2" descr="https://encrypted-tbn1.gstatic.com/images?q=tbn:ANd9GcTZpL-cBxbc4pP2SSWZct1f7CfajyXx1lBeWNdZ4TrUHoAP4bn5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892" y="0"/>
            <a:ext cx="12027108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Managements of Heart Valve Disease in Pregnancy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endParaRPr lang="en-US" sz="5400" b="1" dirty="0"/>
          </a:p>
        </p:txBody>
      </p:sp>
      <p:sp>
        <p:nvSpPr>
          <p:cNvPr id="535555" name="Content Placeholder 2"/>
          <p:cNvSpPr>
            <a:spLocks noGrp="1"/>
          </p:cNvSpPr>
          <p:nvPr>
            <p:ph idx="1"/>
          </p:nvPr>
        </p:nvSpPr>
        <p:spPr>
          <a:xfrm>
            <a:off x="164892" y="1676400"/>
            <a:ext cx="11862216" cy="5181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Referral to the high risk antenatal clinic.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Patients should stop work earlier and rest more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Should least be delivered at a secondary level hospital where specialist care is available.</a:t>
            </a: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2076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A39B5-2868-DE66-5180-458C09ADC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267286"/>
            <a:ext cx="11802794" cy="659071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en-US" sz="7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 Caring of pregnant woman with bleeding after 24 weeks of pregnancy (placenta diseases) </a:t>
            </a:r>
            <a:br>
              <a:rPr lang="en-US" sz="7800" b="1" dirty="0"/>
            </a:br>
            <a:endParaRPr lang="en-US" sz="7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49164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935" y="0"/>
            <a:ext cx="11718388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Bleeding Disorders of Late Pregnancy</a:t>
            </a: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140677" y="1600200"/>
            <a:ext cx="11718388" cy="5257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It is any normal bleeding occurs at or after 24 weeks (weight 500 g) and before the birth of the infant. </a:t>
            </a:r>
          </a:p>
          <a:p>
            <a:pPr>
              <a:defRPr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It can be severe that it endanger life of both mother and fetus.</a:t>
            </a:r>
          </a:p>
          <a:p>
            <a:pPr>
              <a:defRPr/>
            </a:pP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Most common cause is  </a:t>
            </a:r>
            <a:r>
              <a:rPr lang="en-US" sz="5200" dirty="0" err="1">
                <a:latin typeface="Times New Roman" pitchFamily="18" charset="0"/>
                <a:cs typeface="Times New Roman" pitchFamily="18" charset="0"/>
              </a:rPr>
              <a:t>Abruptio</a:t>
            </a:r>
            <a:r>
              <a:rPr lang="en-US" sz="5200" dirty="0">
                <a:latin typeface="Times New Roman" pitchFamily="18" charset="0"/>
                <a:cs typeface="Times New Roman" pitchFamily="18" charset="0"/>
              </a:rPr>
              <a:t> placenta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8436235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59" y="0"/>
            <a:ext cx="11577711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Bleeding Disorders Of Late Pregnancy: Management 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11826240" cy="52578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Evaluation  and stabilization of patient . 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If patient is shocked, she must be resuscitated immediately.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Assess fetus condition. If the fetus is viable but distressed, an emergency delivery is needed.</a:t>
            </a:r>
          </a:p>
          <a:p>
            <a:pPr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Diagnose the cause of the bleeding definitive management depending on the cause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477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Content Placeholder 2"/>
          <p:cNvSpPr>
            <a:spLocks noGrp="1"/>
          </p:cNvSpPr>
          <p:nvPr>
            <p:ph idx="1"/>
          </p:nvPr>
        </p:nvSpPr>
        <p:spPr>
          <a:xfrm>
            <a:off x="154745" y="0"/>
            <a:ext cx="11746523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Bleeding Disorders Of Late Pregnancy: Management Of Shocked Patient </a:t>
            </a:r>
          </a:p>
          <a:p>
            <a:pPr algn="just">
              <a:buFont typeface="Wingdings" pitchFamily="2" charset="2"/>
              <a:buChar char="v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IV Ringer’s lactate running  </a:t>
            </a:r>
          </a:p>
          <a:p>
            <a:pPr algn="just">
              <a:buFont typeface="Wingdings" pitchFamily="2" charset="2"/>
              <a:buChar char="v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Insert a Foley’s catheter to measure urine output.</a:t>
            </a:r>
          </a:p>
          <a:p>
            <a:pPr algn="just">
              <a:buFont typeface="Wingdings" pitchFamily="2" charset="2"/>
              <a:buChar char="v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Give blood if available</a:t>
            </a:r>
          </a:p>
          <a:p>
            <a:pPr algn="just">
              <a:buFont typeface="Wingdings" pitchFamily="2" charset="2"/>
              <a:buChar char="v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Refer to ICU</a:t>
            </a:r>
          </a:p>
        </p:txBody>
      </p:sp>
    </p:spTree>
    <p:extLst>
      <p:ext uri="{BB962C8B-B14F-4D97-AF65-F5344CB8AC3E}">
        <p14:creationId xmlns:p14="http://schemas.microsoft.com/office/powerpoint/2010/main" val="8057278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Content Placeholder 2"/>
          <p:cNvSpPr>
            <a:spLocks noGrp="1"/>
          </p:cNvSpPr>
          <p:nvPr>
            <p:ph idx="1"/>
          </p:nvPr>
        </p:nvSpPr>
        <p:spPr>
          <a:xfrm>
            <a:off x="112541" y="1600200"/>
            <a:ext cx="12079459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Assessment of amount and type of bleeding.</a:t>
            </a: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1.)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Haemorrhage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2.) Blood-stained normal discharge </a:t>
            </a: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3.) Show</a:t>
            </a:r>
          </a:p>
          <a:p>
            <a:pPr marL="0" indent="0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541" y="0"/>
            <a:ext cx="11915335" cy="141763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Bleeding Disorders Of Late Pregnancy: Diagnosing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9272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1985674" cy="5257800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Any normal bleeding at or after 24 weeks if 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any of following are present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A sanitary pad is at least partially soaked with blood. </a:t>
            </a: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History and examination of one of the following: </a:t>
            </a:r>
          </a:p>
          <a:p>
            <a:pPr algn="ctr">
              <a:buFont typeface="Wingdings" pitchFamily="2" charset="2"/>
              <a:buChar char="ü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Abruptio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placentae </a:t>
            </a:r>
          </a:p>
          <a:p>
            <a:pPr algn="ctr">
              <a:buFont typeface="Wingdings" pitchFamily="2" charset="2"/>
              <a:buChar char="ü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Placenta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praevia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..	</a:t>
            </a:r>
          </a:p>
          <a:p>
            <a:pPr algn="ctr">
              <a:buFont typeface="Wingdings" pitchFamily="2" charset="2"/>
              <a:buChar char="ü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of unknown cause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296400" cy="1417638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1.) A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11536750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422" y="0"/>
            <a:ext cx="1139483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2..)-A Blood-stained normal Discharge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295422" y="2278966"/>
            <a:ext cx="11896578" cy="4579034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Consist of a discharge mixed with a small amount of blood.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4632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2.)-A Blood-stained normal Discharge and Show: Managements 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407963" y="1600200"/>
            <a:ext cx="10260037" cy="5257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If organisms identified vaginitis. 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 g metronidazole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Flagyl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 once orally.</a:t>
            </a:r>
          </a:p>
          <a:p>
            <a:pPr>
              <a:lnSpc>
                <a:spcPct val="120000"/>
              </a:lnSpc>
              <a:buFont typeface="Wingdings" pitchFamily="2" charset="2"/>
              <a:buChar char="q"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Metronidazole should not be used in the first trimester of pregnancy it may cause congenital abnormalities in the fetus. </a:t>
            </a:r>
          </a:p>
        </p:txBody>
      </p:sp>
    </p:spTree>
    <p:extLst>
      <p:ext uri="{BB962C8B-B14F-4D97-AF65-F5344CB8AC3E}">
        <p14:creationId xmlns:p14="http://schemas.microsoft.com/office/powerpoint/2010/main" val="327246690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3.)- A ‘show’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239150" y="1600200"/>
            <a:ext cx="11816862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Consist of a small amount of blood mixed with mucus. 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Will be present on surface of sanitary pad but will not soak it.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512827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Abruptio Placentae</a:t>
            </a:r>
            <a:br>
              <a:rPr lang="en-US" sz="9600" dirty="0"/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71715" name="Picture 2" descr="http://what-when-how.com/wp-content/uploads/2012/08/tmp34d627_thumb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90688"/>
            <a:ext cx="9144000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61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B5A7-7196-4EC0-8FCC-5D1B29B2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6970426" cy="669560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Caring of pregnant woman with infectious diseases</a:t>
            </a:r>
            <a:endParaRPr lang="en-US" sz="199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6019-9820-0D77-E69F-629A9C76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76201"/>
            <a:ext cx="5221574" cy="6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7916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0"/>
            <a:ext cx="10302240" cy="1219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Abruptio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Placentae (Placental Abruption)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09" y="1371600"/>
            <a:ext cx="12065391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Part or all of a normally implanted placenta has separated from uterus before delivery of fetus.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The cause unknown.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Abruptio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placentae occurs in about 1% of all pregnancies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Lead to fetal distress or an intra-uterine death 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422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67619" name="Content Placeholder 2"/>
          <p:cNvSpPr>
            <a:spLocks noGrp="1"/>
          </p:cNvSpPr>
          <p:nvPr>
            <p:ph idx="1"/>
          </p:nvPr>
        </p:nvSpPr>
        <p:spPr>
          <a:xfrm>
            <a:off x="337625" y="0"/>
            <a:ext cx="11563643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Abruptio Placentae Risk of Factors :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-A history of an abruptio placentae 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-Pre-eclampsia.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-Intra-uterine growth restriction.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-Cigarette smoking.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-Poor socio-economic conditions.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-A history of abdominal trauma, e.g. a fall or kick on the abdomen.</a:t>
            </a:r>
          </a:p>
        </p:txBody>
      </p:sp>
    </p:spTree>
    <p:extLst>
      <p:ext uri="{BB962C8B-B14F-4D97-AF65-F5344CB8AC3E}">
        <p14:creationId xmlns:p14="http://schemas.microsoft.com/office/powerpoint/2010/main" val="30400842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4" y="0"/>
            <a:ext cx="10944664" cy="1524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u="sng" dirty="0">
                <a:solidFill>
                  <a:schemeClr val="tx1"/>
                </a:solidFill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 and Symptoms  of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Abruptio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Placentae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68643" name="Content Placeholder 2"/>
          <p:cNvSpPr>
            <a:spLocks noGrp="1"/>
          </p:cNvSpPr>
          <p:nvPr>
            <p:ph idx="1"/>
          </p:nvPr>
        </p:nvSpPr>
        <p:spPr>
          <a:xfrm>
            <a:off x="267286" y="1676400"/>
            <a:ext cx="11924714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with continuous, severe abdominal pain.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Blood is dark red with clots.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Absence of fetal movements and heart beat </a:t>
            </a:r>
          </a:p>
          <a:p>
            <a:pPr>
              <a:buFont typeface="Wingdings" pitchFamily="2" charset="2"/>
              <a:buChar char="Ø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Fetal parts cannot be palpated.</a:t>
            </a:r>
          </a:p>
          <a:p>
            <a:pPr>
              <a:buFont typeface="Wingdings" pitchFamily="2" charset="2"/>
              <a:buChar char="Ø"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589017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775" y="0"/>
            <a:ext cx="10091225" cy="1524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u="sng" dirty="0">
                <a:solidFill>
                  <a:schemeClr val="tx1"/>
                </a:solidFill>
              </a:rPr>
            </a:br>
            <a:r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 and Symptoms  of </a:t>
            </a:r>
            <a:r>
              <a:rPr lang="en-US" sz="5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Abruptio</a:t>
            </a:r>
            <a:r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Placentae</a:t>
            </a:r>
            <a:br>
              <a:rPr lang="en-US" sz="5300" b="1" dirty="0">
                <a:solidFill>
                  <a:srgbClr val="C00000"/>
                </a:solidFill>
              </a:rPr>
            </a:br>
            <a:endParaRPr lang="en-US" sz="5300" b="1" dirty="0">
              <a:solidFill>
                <a:srgbClr val="C00000"/>
              </a:solidFill>
            </a:endParaRPr>
          </a:p>
        </p:txBody>
      </p:sp>
      <p:sp>
        <p:nvSpPr>
          <p:cNvPr id="369667" name="Content Placeholder 2"/>
          <p:cNvSpPr>
            <a:spLocks noGrp="1"/>
          </p:cNvSpPr>
          <p:nvPr>
            <p:ph idx="1"/>
          </p:nvPr>
        </p:nvSpPr>
        <p:spPr>
          <a:xfrm>
            <a:off x="182879" y="1676400"/>
            <a:ext cx="11760591" cy="5181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uterus is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tonically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contracted, hard and tender and  abdomen rigid.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uterus is bigger than the patient’s dates suggest.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concentration is low, indicating severe blood loss.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39262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524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sz="5400" u="sng" dirty="0"/>
            </a:br>
            <a:r>
              <a:rPr lang="en-US" sz="6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Classification of </a:t>
            </a:r>
            <a:r>
              <a:rPr lang="en-US" sz="67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abruptio</a:t>
            </a:r>
            <a:br>
              <a:rPr lang="en-US" sz="6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7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9144000" cy="5181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Extent of separation</a:t>
            </a:r>
          </a:p>
          <a:p>
            <a:pPr marL="1143000" indent="-1143000" algn="ctr">
              <a:buFont typeface="+mj-lt"/>
              <a:buAutoNum type="alphaLcPeriod"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Partial </a:t>
            </a:r>
          </a:p>
          <a:p>
            <a:pPr marL="1143000" indent="-1143000" algn="ctr">
              <a:buFont typeface="+mj-lt"/>
              <a:buAutoNum type="alphaLcPeriod"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Complete</a:t>
            </a:r>
          </a:p>
          <a:p>
            <a:pPr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Location of separation</a:t>
            </a:r>
          </a:p>
          <a:p>
            <a:pPr marL="1143000" indent="-1143000" algn="ctr">
              <a:buFont typeface="+mj-lt"/>
              <a:buAutoNum type="alphaLcPeriod"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Marginal </a:t>
            </a:r>
          </a:p>
          <a:p>
            <a:pPr marL="1143000" indent="-1143000" algn="ctr">
              <a:buFont typeface="+mj-lt"/>
              <a:buAutoNum type="alphaLcPeriod"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Central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9422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9C277-5F17-D31B-8545-CED8670A1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r.Suzana Kotevska Female Obstetrician &amp; Gynaecologist in Melbourne">
            <a:extLst>
              <a:ext uri="{FF2B5EF4-FFF2-40B4-BE49-F238E27FC236}">
                <a16:creationId xmlns:a16="http://schemas.microsoft.com/office/drawing/2014/main" id="{B9A4B6D2-9754-1531-C90E-B3ADF330F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2" y="149903"/>
            <a:ext cx="11544508" cy="649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3185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6600" b="1" u="sng" dirty="0">
                <a:solidFill>
                  <a:srgbClr val="C00000"/>
                </a:solidFill>
              </a:rPr>
            </a:b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Placenta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Praevia</a:t>
            </a:r>
            <a:b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704319" cy="5181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§"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Placenta is implanted either wholly or partially in the lower segment of the uterus. 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-1 in 200 deliveries</a:t>
            </a:r>
          </a:p>
          <a:p>
            <a:pPr algn="ctr">
              <a:buFont typeface="Wingdings" pitchFamily="2" charset="2"/>
              <a:buChar char="§"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It may extend down to, or cover internal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of the cervix. 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12307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6000" b="1" u="sng" dirty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Placenta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Praevia</a:t>
            </a: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4787" name="Content Placeholder 2"/>
          <p:cNvSpPr>
            <a:spLocks noGrp="1"/>
          </p:cNvSpPr>
          <p:nvPr>
            <p:ph idx="1"/>
          </p:nvPr>
        </p:nvSpPr>
        <p:spPr>
          <a:xfrm>
            <a:off x="254833" y="1676400"/>
            <a:ext cx="10413167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When lower segment starts to form or cervix begins to dilate, placenta becomes partially separated and this causes massive maternal bleeding that threatens woman’s life</a:t>
            </a:r>
          </a:p>
          <a:p>
            <a:pPr>
              <a:buFont typeface="Wingdings" pitchFamily="2" charset="2"/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76494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6000" b="1" dirty="0">
                <a:solidFill>
                  <a:srgbClr val="C00000"/>
                </a:solidFill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Placenta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Praevia</a:t>
            </a: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676400"/>
            <a:ext cx="11633982" cy="5181600"/>
          </a:xfrm>
        </p:spPr>
        <p:txBody>
          <a:bodyPr>
            <a:normAutofit fontScale="62500" lnSpcReduction="20000"/>
          </a:bodyPr>
          <a:lstStyle/>
          <a:p>
            <a:pPr marL="1143000" indent="-1143000">
              <a:buFont typeface="Wingdings" pitchFamily="2" charset="2"/>
              <a:buAutoNum type="arabicParenBoth"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Complete or total: </a:t>
            </a:r>
          </a:p>
          <a:p>
            <a:pPr marL="0" indent="0">
              <a:buNone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Placenta covers 360° of internal cervical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0" indent="0">
              <a:buNone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(2) Incomplete or partial: 0°-360° of the internal cervical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 is covered by placental tissue; </a:t>
            </a:r>
          </a:p>
          <a:p>
            <a:pPr marL="0" indent="0">
              <a:buNone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(3) Marginal: </a:t>
            </a:r>
          </a:p>
          <a:p>
            <a:pPr marL="0" indent="0">
              <a:buNone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placental tissue does not cover internal cervical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(4) Low lying: </a:t>
            </a:r>
          </a:p>
          <a:p>
            <a:pPr marL="0" indent="0">
              <a:buNone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edge of  placenta lies abnormally close to but does not abut the internal cervical </a:t>
            </a:r>
            <a:r>
              <a:rPr lang="en-US" sz="6600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5716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5400" b="1" dirty="0">
                <a:solidFill>
                  <a:srgbClr val="C00000"/>
                </a:solidFill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Placenta 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Praevia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high risk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57" y="1676400"/>
            <a:ext cx="11366695" cy="5029200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Grande multiparas,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5 or higher.</a:t>
            </a:r>
          </a:p>
          <a:p>
            <a:pPr algn="ctr"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 previous caesarean section.</a:t>
            </a:r>
          </a:p>
          <a:p>
            <a:pPr algn="ctr"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Have a multiple pregnancy. </a:t>
            </a:r>
          </a:p>
          <a:p>
            <a:pPr algn="ctr"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Had a threatened abortion,.</a:t>
            </a:r>
          </a:p>
          <a:p>
            <a:pPr algn="ctr"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Have an abnormal presentation</a:t>
            </a:r>
          </a:p>
          <a:p>
            <a:pPr algn="ctr">
              <a:defRPr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3828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TORCH INFECTIONS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911" y="1676400"/>
            <a:ext cx="11707319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Acronym </a:t>
            </a:r>
            <a:r>
              <a:rPr 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TORCH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is used to describe infections that can be devastating to fetus or newborn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oxoplasmosis	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ther infections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ubella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ytomegalovirus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erpes	</a:t>
            </a:r>
          </a:p>
          <a:p>
            <a:pPr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6484447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9" y="0"/>
            <a:ext cx="11605846" cy="1600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b="1" i="1" u="sng" dirty="0">
                <a:solidFill>
                  <a:schemeClr val="tx1"/>
                </a:solidFill>
              </a:rPr>
            </a:br>
            <a:br>
              <a:rPr lang="en-US" b="1" i="1" u="sng" dirty="0">
                <a:solidFill>
                  <a:schemeClr val="tx1"/>
                </a:solidFill>
              </a:rPr>
            </a:br>
            <a:r>
              <a:rPr lang="en-US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 and Symptoms of Placenta </a:t>
            </a:r>
            <a:r>
              <a:rPr lang="en-US" sz="4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Praevia</a:t>
            </a:r>
            <a:r>
              <a:rPr lang="en-US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23" name="Content Placeholder 2"/>
          <p:cNvSpPr>
            <a:spLocks noGrp="1"/>
          </p:cNvSpPr>
          <p:nvPr>
            <p:ph idx="1"/>
          </p:nvPr>
        </p:nvSpPr>
        <p:spPr>
          <a:xfrm>
            <a:off x="0" y="1349115"/>
            <a:ext cx="12192000" cy="55088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Painless bright red bleeding 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Fetal movements and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fetal heart are present</a:t>
            </a:r>
            <a:endParaRPr lang="en-US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Patient’s </a:t>
            </a:r>
            <a:r>
              <a:rPr lang="en-US" sz="40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4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concentration may be normal or low depending on the amount of blood loss.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Uterus is soft and not tender to palpation.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Uterus is not bigger than it should be for patient’s dates.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Fetal parts can be easily palpated</a:t>
            </a:r>
            <a:endParaRPr lang="en-US" sz="4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08128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4800" b="1" i="1" dirty="0">
                <a:solidFill>
                  <a:srgbClr val="C00000"/>
                </a:solidFill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Diagnosis of Placenta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Praevia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1171" name="Content Placeholder 2"/>
          <p:cNvSpPr>
            <a:spLocks noGrp="1"/>
          </p:cNvSpPr>
          <p:nvPr>
            <p:ph idx="1"/>
          </p:nvPr>
        </p:nvSpPr>
        <p:spPr>
          <a:xfrm>
            <a:off x="436097" y="1676400"/>
            <a:ext cx="11479237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Sonography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the test of choice to confirm placenta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previa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4332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A48E-6535-0182-F5AB-49A59817D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3" y="365125"/>
            <a:ext cx="11617377" cy="1325563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 An antepartum </a:t>
            </a:r>
            <a:r>
              <a:rPr lang="en-US" b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of unknown cause</a:t>
            </a:r>
            <a:b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2050" name="Picture 2" descr="Antepartum haemorrhage Flashcards | Quizlet">
            <a:extLst>
              <a:ext uri="{FF2B5EF4-FFF2-40B4-BE49-F238E27FC236}">
                <a16:creationId xmlns:a16="http://schemas.microsoft.com/office/drawing/2014/main" id="{306F0220-8ED8-943E-43D7-CC560326DA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809" y="1690688"/>
            <a:ext cx="9539991" cy="49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97118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Title 1"/>
          <p:cNvSpPr>
            <a:spLocks noGrp="1"/>
          </p:cNvSpPr>
          <p:nvPr>
            <p:ph type="title"/>
          </p:nvPr>
        </p:nvSpPr>
        <p:spPr>
          <a:xfrm>
            <a:off x="389744" y="0"/>
            <a:ext cx="11347554" cy="1752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3. An antepartum </a:t>
            </a:r>
            <a:r>
              <a:rPr lang="en-US" b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of unknown cause</a:t>
            </a:r>
            <a:br>
              <a:rPr lang="en-US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2195" name="Content Placeholder 2"/>
          <p:cNvSpPr>
            <a:spLocks noGrp="1"/>
          </p:cNvSpPr>
          <p:nvPr>
            <p:ph idx="1"/>
          </p:nvPr>
        </p:nvSpPr>
        <p:spPr>
          <a:xfrm>
            <a:off x="253217" y="1752600"/>
            <a:ext cx="11774659" cy="5105400"/>
          </a:xfrm>
        </p:spPr>
        <p:txBody>
          <a:bodyPr/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Unknown reason for the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can be found. </a:t>
            </a:r>
          </a:p>
          <a:p>
            <a:pPr>
              <a:buFont typeface="Wingdings" pitchFamily="2" charset="2"/>
              <a:buNone/>
            </a:pPr>
            <a:r>
              <a:rPr lang="en-US" sz="4800" u="sng" dirty="0">
                <a:latin typeface="Times New Roman" pitchFamily="18" charset="0"/>
                <a:cs typeface="Times New Roman" pitchFamily="18" charset="0"/>
              </a:rPr>
              <a:t>Patients who have following factors: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1-Mild antepartum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when there are no signs of shock and the fetal condition is good.</a:t>
            </a:r>
          </a:p>
          <a:p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96676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7526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An antepartum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of unknown cause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93219" name="Content Placeholder 2"/>
          <p:cNvSpPr>
            <a:spLocks noGrp="1"/>
          </p:cNvSpPr>
          <p:nvPr>
            <p:ph idx="1"/>
          </p:nvPr>
        </p:nvSpPr>
        <p:spPr>
          <a:xfrm>
            <a:off x="351692" y="1905000"/>
            <a:ext cx="11840308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2-When history and examination do not suggest a severe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abruptio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placentae.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3-When local causes of bleeding have been excluded on a speculum examination.</a:t>
            </a:r>
          </a:p>
          <a:p>
            <a:pPr marL="0" indent="0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4-When placenta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praevia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has been excluded by an ultrasound examination.</a:t>
            </a:r>
          </a:p>
          <a:p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5346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8333-E3D4-65C9-267F-472D890E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449705"/>
            <a:ext cx="11892197" cy="1240983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D.) Disseminated Intravascular Coagulation (DIC)</a:t>
            </a:r>
            <a:b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400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E1E202-EA8F-37EA-82A5-C1BCDE002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2260340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75682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33" y="0"/>
            <a:ext cx="11549575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Disseminated Intravascular Coagulation (DIC)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526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2192000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 Pathologic form of coagulation in which clotting factors are consumed to such extent that generalized bleeding can occur</a:t>
            </a:r>
          </a:p>
        </p:txBody>
      </p:sp>
    </p:spTree>
    <p:extLst>
      <p:ext uri="{BB962C8B-B14F-4D97-AF65-F5344CB8AC3E}">
        <p14:creationId xmlns:p14="http://schemas.microsoft.com/office/powerpoint/2010/main" val="236525027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" y="0"/>
            <a:ext cx="11746523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Disseminated Intravascular Coagulation (DIC)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6291" name="Content Placeholder 2"/>
          <p:cNvSpPr>
            <a:spLocks noGrp="1"/>
          </p:cNvSpPr>
          <p:nvPr>
            <p:ph idx="1"/>
          </p:nvPr>
        </p:nvSpPr>
        <p:spPr>
          <a:xfrm>
            <a:off x="220394" y="1424066"/>
            <a:ext cx="11971606" cy="5433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Usually associated with:</a:t>
            </a:r>
          </a:p>
          <a:p>
            <a:pPr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Abruptio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placentae, </a:t>
            </a:r>
          </a:p>
          <a:p>
            <a:pPr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Intrauterine fetal demise, </a:t>
            </a:r>
          </a:p>
          <a:p>
            <a:pPr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Amiotic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fluid embolism </a:t>
            </a:r>
          </a:p>
          <a:p>
            <a:pPr>
              <a:buFont typeface="Wingdings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Hemorrhage..</a:t>
            </a:r>
          </a:p>
        </p:txBody>
      </p:sp>
    </p:spTree>
    <p:extLst>
      <p:ext uri="{BB962C8B-B14F-4D97-AF65-F5344CB8AC3E}">
        <p14:creationId xmlns:p14="http://schemas.microsoft.com/office/powerpoint/2010/main" val="186799291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249" y="0"/>
            <a:ext cx="9992751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Disseminated Intravascular Coagulation (DIC)</a:t>
            </a:r>
            <a:b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752600"/>
            <a:ext cx="11718388" cy="5105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1-The clot formation and anticoagulation  (destruction of clots) occur simultaneously through out the body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2-Bleeding may occur from mouth, nose, incisions or venipuncture sites because clotting factors are depleted.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3-These patients are also at risk for Postpartum (PP) hemorrhage because the uterus does not effectively clamp down the blood vessels </a:t>
            </a:r>
          </a:p>
          <a:p>
            <a:pPr>
              <a:buFont typeface="Wingdings" pitchFamily="2" charset="2"/>
              <a:buNone/>
              <a:defRPr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5162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0"/>
            <a:ext cx="11507373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Disseminated Intravascular Coagulation (DIC)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15" y="1669632"/>
            <a:ext cx="12140419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-Emergency  </a:t>
            </a:r>
            <a:r>
              <a:rPr lang="en-US" sz="4800" u="sng" dirty="0">
                <a:latin typeface="Times New Roman" pitchFamily="18" charset="0"/>
                <a:cs typeface="Times New Roman" pitchFamily="18" charset="0"/>
              </a:rPr>
              <a:t>C/S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-Clotting factors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-An emergency </a:t>
            </a:r>
            <a:r>
              <a:rPr lang="en-US" sz="4800" u="sng" dirty="0">
                <a:latin typeface="Times New Roman" pitchFamily="18" charset="0"/>
                <a:cs typeface="Times New Roman" pitchFamily="18" charset="0"/>
              </a:rPr>
              <a:t>hysterectomy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could die from excessive bleeding. ,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-Massive amounts of blood.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4691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4800" b="1" i="1" dirty="0"/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Viral  TORCH Infections</a:t>
            </a: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1" y="1600200"/>
            <a:ext cx="11287593" cy="47244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-No effective therapy,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-Immunizations can prevent </a:t>
            </a:r>
            <a:r>
              <a:rPr lang="en-US" sz="6600" i="1" u="sng" dirty="0">
                <a:latin typeface="Times New Roman" pitchFamily="18" charset="0"/>
                <a:cs typeface="Times New Roman" pitchFamily="18" charset="0"/>
              </a:rPr>
              <a:t>some</a:t>
            </a:r>
            <a:r>
              <a:rPr lang="en-US" sz="66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infections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1389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B5A7-7196-4EC0-8FCC-5D1B29B2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6970426" cy="6695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Pregnancy-Related Complications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6019-9820-0D77-E69F-629A9C76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76201"/>
            <a:ext cx="5221574" cy="6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33648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Hyperemesis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Gravidarum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HG </a:t>
            </a:r>
          </a:p>
        </p:txBody>
      </p:sp>
      <p:sp>
        <p:nvSpPr>
          <p:cNvPr id="241667" name="Content Placeholder 2"/>
          <p:cNvSpPr>
            <a:spLocks noGrp="1"/>
          </p:cNvSpPr>
          <p:nvPr>
            <p:ph idx="1"/>
          </p:nvPr>
        </p:nvSpPr>
        <p:spPr>
          <a:xfrm>
            <a:off x="1" y="1420837"/>
            <a:ext cx="12192000" cy="5437163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Excessive Nausea /vomiting of unknown cause.</a:t>
            </a:r>
          </a:p>
          <a:p>
            <a:pPr>
              <a:buFont typeface="Wingdings" pitchFamily="2" charset="2"/>
              <a:buNone/>
            </a:pP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HG can lead to :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-Electrolyte/acid base imbalance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-Significant weight loss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-Decreased turgor 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-Decreased urine output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-High hematocrit </a:t>
            </a:r>
          </a:p>
          <a:p>
            <a:pPr>
              <a:buFont typeface="Wingdings" pitchFamily="2" charset="2"/>
              <a:buNone/>
            </a:pPr>
            <a:r>
              <a:rPr lang="en-US" sz="4800" b="1" u="sng" dirty="0">
                <a:latin typeface="Times New Roman" pitchFamily="18" charset="0"/>
                <a:cs typeface="Times New Roman" pitchFamily="18" charset="0"/>
              </a:rPr>
              <a:t>Treatment GH </a:t>
            </a:r>
            <a:endParaRPr lang="en-US" sz="48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Correct dehydration and inadequate nutrition. </a:t>
            </a: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68494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Title 1"/>
          <p:cNvSpPr>
            <a:spLocks noGrp="1"/>
          </p:cNvSpPr>
          <p:nvPr>
            <p:ph type="title"/>
          </p:nvPr>
        </p:nvSpPr>
        <p:spPr>
          <a:xfrm>
            <a:off x="168812" y="0"/>
            <a:ext cx="11704320" cy="1676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b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and Preterm Rupture of the Membranes</a:t>
            </a:r>
            <a:endParaRPr lang="en-US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27" name="Content Placeholder 2"/>
          <p:cNvSpPr>
            <a:spLocks noGrp="1"/>
          </p:cNvSpPr>
          <p:nvPr>
            <p:ph idx="1"/>
          </p:nvPr>
        </p:nvSpPr>
        <p:spPr>
          <a:xfrm>
            <a:off x="168812" y="1600200"/>
            <a:ext cx="11854376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Are defined as  regular uterine contractions before 37 weeks</a:t>
            </a:r>
            <a:r>
              <a:rPr lang="en-US" sz="4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of pregnancy, together with either of the following: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-Cervical effacement and/or dilatation.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-Rupture of the membranes.</a:t>
            </a:r>
          </a:p>
          <a:p>
            <a:pPr algn="ctr"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45203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itle 1"/>
          <p:cNvSpPr>
            <a:spLocks noGrp="1"/>
          </p:cNvSpPr>
          <p:nvPr>
            <p:ph type="title"/>
          </p:nvPr>
        </p:nvSpPr>
        <p:spPr>
          <a:xfrm>
            <a:off x="196948" y="0"/>
            <a:ext cx="11338560" cy="1676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Preterm Rupture of the Membranes</a:t>
            </a: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2675" name="Content Placeholder 2"/>
          <p:cNvSpPr>
            <a:spLocks noGrp="1"/>
          </p:cNvSpPr>
          <p:nvPr>
            <p:ph idx="1"/>
          </p:nvPr>
        </p:nvSpPr>
        <p:spPr>
          <a:xfrm>
            <a:off x="196948" y="1600200"/>
            <a:ext cx="11995052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Preterm Rupture of Membranes</a:t>
            </a:r>
          </a:p>
          <a:p>
            <a:pPr algn="ctr"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defined as the membranes rupture before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37 weeks, in the absence of uterine contractions.</a:t>
            </a: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864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Preterm Rupture of the Membranes</a:t>
            </a: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472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1844997" cy="5257800"/>
          </a:xfrm>
        </p:spPr>
        <p:txBody>
          <a:bodyPr>
            <a:normAutofit lnSpcReduction="10000"/>
          </a:bodyPr>
          <a:lstStyle/>
          <a:p>
            <a:pPr algn="ctr">
              <a:buFont typeface="Wingdings" pitchFamily="2" charset="2"/>
              <a:buNone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Pre-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rupture of membranes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Is defined as rupture of the membranes for at least one hour before the onset of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in a term pregnancy.</a:t>
            </a:r>
          </a:p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and preterm rupture of the membranes are major causes of Perinatal 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death because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Font typeface="Wingdings" pitchFamily="2" charset="2"/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96773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Title 1"/>
          <p:cNvSpPr>
            <a:spLocks noGrp="1"/>
          </p:cNvSpPr>
          <p:nvPr>
            <p:ph type="title"/>
          </p:nvPr>
        </p:nvSpPr>
        <p:spPr>
          <a:xfrm>
            <a:off x="323557" y="0"/>
            <a:ext cx="10344443" cy="1676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Preterm Rupture of the Membranes</a:t>
            </a: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747" name="Content Placeholder 2"/>
          <p:cNvSpPr>
            <a:spLocks noGrp="1"/>
          </p:cNvSpPr>
          <p:nvPr>
            <p:ph idx="1"/>
          </p:nvPr>
        </p:nvSpPr>
        <p:spPr>
          <a:xfrm>
            <a:off x="168812" y="1600200"/>
            <a:ext cx="12023188" cy="5029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1-It’s commonly results in birth of premature newborn with hyaline membrane disease.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2- Accompanied by bacterial infection of membranes and placenta, that cause complications for both mother and fetus. </a:t>
            </a:r>
          </a:p>
          <a:p>
            <a:pPr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774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itle 1"/>
          <p:cNvSpPr>
            <a:spLocks noGrp="1"/>
          </p:cNvSpPr>
          <p:nvPr>
            <p:ph type="title"/>
          </p:nvPr>
        </p:nvSpPr>
        <p:spPr>
          <a:xfrm>
            <a:off x="445477" y="0"/>
            <a:ext cx="10222523" cy="16764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Preterm Rupture of the Membranes</a:t>
            </a: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7795" name="Content Placeholder 2"/>
          <p:cNvSpPr>
            <a:spLocks noGrp="1"/>
          </p:cNvSpPr>
          <p:nvPr>
            <p:ph idx="1"/>
          </p:nvPr>
        </p:nvSpPr>
        <p:spPr>
          <a:xfrm>
            <a:off x="239150" y="1600200"/>
            <a:ext cx="11830929" cy="525780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1- Unknown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2-Commonest cause is Infection of the membranes and placenta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3-Infection causes an acute inflammation of the placenta, membranes and decidua. 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This condition is called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Chorioamnionitis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4-Bacteria from the cervix and vagina spread through the endocervical canal to infect the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membranes and placenta. 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Later these bacteria may colonize the liquor, from where they may infect the fetus.</a:t>
            </a:r>
          </a:p>
          <a:p>
            <a:pPr algn="ctr"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0089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85674" cy="167640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clinical presentation of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Chorioamnionitis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867" name="Content Placeholder 2"/>
          <p:cNvSpPr>
            <a:spLocks noGrp="1"/>
          </p:cNvSpPr>
          <p:nvPr>
            <p:ph idx="1"/>
          </p:nvPr>
        </p:nvSpPr>
        <p:spPr>
          <a:xfrm>
            <a:off x="206326" y="1600200"/>
            <a:ext cx="11202572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-Usually asymptomatic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-Fetal tachycardia.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-Maternal pyrexia and/or tachycardia.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-Tenderness of the uterus.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-Drainage of offensive liquor, if the membranes have ruptured</a:t>
            </a:r>
          </a:p>
        </p:txBody>
      </p:sp>
    </p:spTree>
    <p:extLst>
      <p:ext uri="{BB962C8B-B14F-4D97-AF65-F5344CB8AC3E}">
        <p14:creationId xmlns:p14="http://schemas.microsoft.com/office/powerpoint/2010/main" val="254455583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Complication of 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Chorioamnionitis</a:t>
            </a:r>
            <a:endParaRPr lang="en-US" sz="4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2915" name="Content Placeholder 2"/>
          <p:cNvSpPr>
            <a:spLocks noGrp="1"/>
          </p:cNvSpPr>
          <p:nvPr>
            <p:ph idx="1"/>
          </p:nvPr>
        </p:nvSpPr>
        <p:spPr>
          <a:xfrm>
            <a:off x="140677" y="1600200"/>
            <a:ext cx="11662117" cy="51816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Congenital pneumonia </a:t>
            </a:r>
          </a:p>
          <a:p>
            <a:pPr algn="ctr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Congenital </a:t>
            </a:r>
            <a:r>
              <a:rPr lang="en-US" sz="5800" dirty="0" err="1">
                <a:latin typeface="Times New Roman" pitchFamily="18" charset="0"/>
                <a:cs typeface="Times New Roman" pitchFamily="18" charset="0"/>
              </a:rPr>
              <a:t>septicaemia</a:t>
            </a:r>
            <a:endParaRPr lang="en-US" sz="58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20000"/>
              </a:lnSpc>
              <a:buFont typeface="Wingdings" pitchFamily="2" charset="2"/>
              <a:buChar char="q"/>
            </a:pP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Puerperal sepsis (genital tract infection ) if not treated correctly, may result in </a:t>
            </a:r>
            <a:r>
              <a:rPr lang="en-US" sz="5800" dirty="0" err="1">
                <a:latin typeface="Times New Roman" pitchFamily="18" charset="0"/>
                <a:cs typeface="Times New Roman" pitchFamily="18" charset="0"/>
              </a:rPr>
              <a:t>septicaemia</a:t>
            </a:r>
            <a:r>
              <a:rPr lang="en-US" sz="5800" dirty="0">
                <a:latin typeface="Times New Roman" pitchFamily="18" charset="0"/>
                <a:cs typeface="Times New Roman" pitchFamily="18" charset="0"/>
              </a:rPr>
              <a:t>, need for hysterectomy, and possibly in maternal death. </a:t>
            </a: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06835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Complication of Chorioamnionitis</a:t>
            </a: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496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It can be prevented by starting a course of broad-spectrum antibiotics intravenous 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Ampicillin and Metronidazole</a:t>
            </a:r>
            <a:endParaRPr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92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Cytomegalovirus (CMV)</a:t>
            </a:r>
            <a:b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115" name="Content Placeholder 2"/>
          <p:cNvSpPr>
            <a:spLocks noGrp="1"/>
          </p:cNvSpPr>
          <p:nvPr>
            <p:ph idx="1"/>
          </p:nvPr>
        </p:nvSpPr>
        <p:spPr>
          <a:xfrm>
            <a:off x="179881" y="1676400"/>
            <a:ext cx="11647357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Infected baby have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-Mental retardation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-Seizures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-Blindness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-Deafness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-Dental abnormalities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Petechiae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579818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Title 1"/>
          <p:cNvSpPr>
            <a:spLocks noGrp="1"/>
          </p:cNvSpPr>
          <p:nvPr>
            <p:ph type="title"/>
          </p:nvPr>
        </p:nvSpPr>
        <p:spPr>
          <a:xfrm>
            <a:off x="1524000" y="16042"/>
            <a:ext cx="9144000" cy="615615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 factors that  can lead Preterm 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preterm rupture of the membranes</a:t>
            </a:r>
            <a:endParaRPr lang="en-US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8372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Maternal factors:</a:t>
            </a: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7011" name="Content Placeholder 2"/>
          <p:cNvSpPr>
            <a:spLocks noGrp="1"/>
          </p:cNvSpPr>
          <p:nvPr>
            <p:ph idx="1"/>
          </p:nvPr>
        </p:nvSpPr>
        <p:spPr>
          <a:xfrm>
            <a:off x="168812" y="1600200"/>
            <a:ext cx="11254154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1-Pyrexia, e.g. acute pyelonephritis or malaria.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2-Uterine abnormalities Septate or Bicornuate uterus) and uterine Myomas (fibroids).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3-Incompetence of internal cervical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(‘cervical incompetence’).</a:t>
            </a:r>
          </a:p>
          <a:p>
            <a:pPr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94467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Content Placeholder 2"/>
          <p:cNvSpPr>
            <a:spLocks noGrp="1"/>
          </p:cNvSpPr>
          <p:nvPr>
            <p:ph idx="1"/>
          </p:nvPr>
        </p:nvSpPr>
        <p:spPr>
          <a:xfrm>
            <a:off x="168811" y="1600200"/>
            <a:ext cx="11760591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-A multiple pregnancy.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Polyhydramnios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-Congenital malformations of the fetus.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-Syphilis.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357" y="0"/>
            <a:ext cx="9131643" cy="1447800"/>
          </a:xfrm>
        </p:spPr>
        <p:txBody>
          <a:bodyPr>
            <a:noAutofit/>
          </a:bodyPr>
          <a:lstStyle/>
          <a:p>
            <a:b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Fetal factors:</a:t>
            </a:r>
            <a:b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735598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Placental factors</a:t>
            </a:r>
          </a:p>
        </p:txBody>
      </p:sp>
      <p:sp>
        <p:nvSpPr>
          <p:cNvPr id="430083" name="Content Placeholder 2"/>
          <p:cNvSpPr>
            <a:spLocks noGrp="1"/>
          </p:cNvSpPr>
          <p:nvPr>
            <p:ph idx="1"/>
          </p:nvPr>
        </p:nvSpPr>
        <p:spPr>
          <a:xfrm>
            <a:off x="562708" y="1600200"/>
            <a:ext cx="10944664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-Placenta 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praevia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8000" dirty="0" err="1">
                <a:latin typeface="Times New Roman" pitchFamily="18" charset="0"/>
                <a:cs typeface="Times New Roman" pitchFamily="18" charset="0"/>
              </a:rPr>
              <a:t>Abruptio</a:t>
            </a: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 placentae.</a:t>
            </a:r>
          </a:p>
          <a:p>
            <a:pPr>
              <a:buFont typeface="Wingdings" pitchFamily="2" charset="2"/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062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0"/>
            <a:ext cx="11268222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Risk factors </a:t>
            </a:r>
            <a:b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preterm rupture of the membranes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31107" name="Content Placeholder 2"/>
          <p:cNvSpPr>
            <a:spLocks noGrp="1"/>
          </p:cNvSpPr>
          <p:nvPr>
            <p:ph idx="1"/>
          </p:nvPr>
        </p:nvSpPr>
        <p:spPr>
          <a:xfrm>
            <a:off x="126609" y="1600200"/>
            <a:ext cx="11563643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-Past history of preterm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-No antenatal care.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-Poor socio-economic status .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-Smoke, alcohol drugs abuse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-Malnutrition.</a:t>
            </a: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74435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Diagnosis of Preterm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Preterm Rupture of the Membranes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17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1901268" cy="5257800"/>
          </a:xfrm>
        </p:spPr>
        <p:txBody>
          <a:bodyPr>
            <a:normAutofit fontScale="85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contractions are: </a:t>
            </a:r>
          </a:p>
          <a:p>
            <a:pPr>
              <a:buFont typeface="Wingdings" pitchFamily="2" charset="2"/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-Regular, at least one per 10 minutes.</a:t>
            </a:r>
          </a:p>
          <a:p>
            <a:pPr>
              <a:buFont typeface="Wingdings" pitchFamily="2" charset="2"/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-Painful.</a:t>
            </a:r>
          </a:p>
          <a:p>
            <a:pPr>
              <a:buFont typeface="Wingdings" pitchFamily="2" charset="2"/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-Increase in frequency and duration.</a:t>
            </a:r>
          </a:p>
          <a:p>
            <a:pPr>
              <a:buFont typeface="Wingdings" pitchFamily="2" charset="2"/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-Cause effacement and dilatation of the cervix.</a:t>
            </a:r>
          </a:p>
          <a:p>
            <a:pPr>
              <a:buFont typeface="Wingdings" pitchFamily="2" charset="2"/>
              <a:buNone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-Drainage of liquor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 normal smear pH alkaline confirm present  of liquor</a:t>
            </a: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005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57" y="0"/>
            <a:ext cx="1133856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Preterm Rupture of Membranes Managements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1347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9144000" cy="5181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Avoid</a:t>
            </a:r>
            <a:r>
              <a:rPr lang="en-US" sz="7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normal examination it increase risk of infection.</a:t>
            </a:r>
          </a:p>
          <a:p>
            <a:pPr>
              <a:buFont typeface="Wingdings" pitchFamily="2" charset="2"/>
              <a:buNone/>
            </a:pP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883610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and Preterm Rupture of Membranes Managements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6" y="1676400"/>
            <a:ext cx="11535508" cy="50292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-If patient is less than </a:t>
            </a:r>
            <a:r>
              <a:rPr lang="en-US" sz="4800" u="sng" dirty="0">
                <a:latin typeface="Times New Roman" pitchFamily="18" charset="0"/>
                <a:cs typeface="Times New Roman" pitchFamily="18" charset="0"/>
              </a:rPr>
              <a:t>34 weeks 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pregnant.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Contractions should be suppressed with: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Nifedipine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Adalat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Or Salbutamol (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Ventolin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2482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3" y="0"/>
            <a:ext cx="11479236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Preterm </a:t>
            </a:r>
            <a:r>
              <a:rPr lang="en-US" b="1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and Preterm Rupture of Membranes Managements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33155" name="Content Placeholder 2"/>
          <p:cNvSpPr>
            <a:spLocks noGrp="1"/>
          </p:cNvSpPr>
          <p:nvPr>
            <p:ph idx="1"/>
          </p:nvPr>
        </p:nvSpPr>
        <p:spPr>
          <a:xfrm>
            <a:off x="154745" y="1913206"/>
            <a:ext cx="11816861" cy="4716194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-Infants born between 34 and 36 weeks can usually be cared for in a level 1 hospital.</a:t>
            </a:r>
          </a:p>
          <a:p>
            <a:pPr algn="ctr"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-Infants between 28 and 33 weeks, should be referred to a level 2 or 3 hospital with a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neonatal intensive care unit.</a:t>
            </a: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2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361" y="0"/>
            <a:ext cx="9693639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Cytomegalovirus (CMV) Treatment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475139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11707318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-No effective treatment is known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-Therapeutic abortion may be offered if CMV infection is discovered early in pregnancy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78359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Hepatitis B</a:t>
            </a: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6163" name="Content Placeholder 2"/>
          <p:cNvSpPr>
            <a:spLocks noGrp="1"/>
          </p:cNvSpPr>
          <p:nvPr>
            <p:ph idx="1"/>
          </p:nvPr>
        </p:nvSpPr>
        <p:spPr>
          <a:xfrm>
            <a:off x="164891" y="1676400"/>
            <a:ext cx="11872211" cy="5181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Transmitted to fetus  cross the placenta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or by contact with blood or normal secretions during delivery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Upon delivery, the neonate should receive: </a:t>
            </a:r>
          </a:p>
          <a:p>
            <a:pPr marL="0" indent="0"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A single dose of hepatitis B immune globulin, </a:t>
            </a:r>
          </a:p>
          <a:p>
            <a:pPr marL="0" indent="0" algn="ctr"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Followed by the hepatitis B vaccine</a:t>
            </a:r>
          </a:p>
          <a:p>
            <a:pPr marL="0" indent="0"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74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Rubella</a:t>
            </a:r>
            <a:endParaRPr lang="en-US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9235" name="Content Placeholder 2"/>
          <p:cNvSpPr>
            <a:spLocks noGrp="1"/>
          </p:cNvSpPr>
          <p:nvPr>
            <p:ph idx="1"/>
          </p:nvPr>
        </p:nvSpPr>
        <p:spPr>
          <a:xfrm>
            <a:off x="239843" y="1524000"/>
            <a:ext cx="11587396" cy="52578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Mild viral disease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Low fever and rash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If it occurs early in pregnancy, it can disrupt formation of major body systems</a:t>
            </a:r>
          </a:p>
          <a:p>
            <a:pPr>
              <a:buFont typeface="Wingdings" pitchFamily="2" charset="2"/>
              <a:buChar char="§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If it occurs later in pregnancy, it cause damage to organs already formed</a:t>
            </a:r>
          </a:p>
        </p:txBody>
      </p:sp>
    </p:spTree>
    <p:extLst>
      <p:ext uri="{BB962C8B-B14F-4D97-AF65-F5344CB8AC3E}">
        <p14:creationId xmlns:p14="http://schemas.microsoft.com/office/powerpoint/2010/main" val="2178414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pPr algn="ctr">
              <a:defRPr/>
            </a:pPr>
            <a:r>
              <a:rPr lang="en-US" sz="9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Rubella</a:t>
            </a:r>
            <a:endParaRPr lang="en-US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307" name="Content Placeholder 2"/>
          <p:cNvSpPr>
            <a:spLocks noGrp="1"/>
          </p:cNvSpPr>
          <p:nvPr>
            <p:ph idx="1"/>
          </p:nvPr>
        </p:nvSpPr>
        <p:spPr>
          <a:xfrm>
            <a:off x="194871" y="1676400"/>
            <a:ext cx="11422505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-If woman receives a rubella vaccine prior to pregnancy, then she should not get pregnant for at least 3 months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-Not given during pregnancy because vaccine is from a live virus</a:t>
            </a:r>
          </a:p>
        </p:txBody>
      </p:sp>
    </p:spTree>
    <p:extLst>
      <p:ext uri="{BB962C8B-B14F-4D97-AF65-F5344CB8AC3E}">
        <p14:creationId xmlns:p14="http://schemas.microsoft.com/office/powerpoint/2010/main" val="319779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1FAE-38FF-BE9F-5AB0-A4F7EF549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007120" cy="169068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High Risk Pregnancy 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9534A3-1560-0CBD-A5E1-82E573AB6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Caring of pregnant woman with cardiac diseases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Caring of pregnant woman with sexual  infectious diseases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Caring of pregnant woman with hematological disorders ( anemia)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Caring of pregnant woman with gestational diabetes mellitus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Caring of pregnant woman RH Incompatibility)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Caring of pregnant woman with pregnancy induced hypertension (PIH).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Caring of pregnant woman with bleeding before 24 weeks of pregnancy (abortions, ectopic pregnancy)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Caring of pregnant woman with bleeding after 24 weeks of pregnancy (placenta diseases)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Pregnancy-Related Complications PROM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717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3" y="0"/>
            <a:ext cx="11287594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Rubella Effects on Embryo or Fetus: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676400"/>
            <a:ext cx="11707318" cy="51816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-Microcephaly (small head size)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-Mental retardation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-Congenital cataracts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-Deafness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-Cardiac effects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-Intrauterine growth restriction (IUGR)</a:t>
            </a:r>
          </a:p>
          <a:p>
            <a:pPr>
              <a:buFont typeface="Wingdings" pitchFamily="2" charset="2"/>
              <a:buNone/>
              <a:defRPr/>
            </a:pPr>
            <a:endParaRPr lang="en-US" sz="4400" dirty="0"/>
          </a:p>
          <a:p>
            <a:pPr>
              <a:buFont typeface="Wingdings" pitchFamily="2" charset="2"/>
              <a:buNone/>
              <a:defRPr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16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8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sz="8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Herpes-virus</a:t>
            </a:r>
            <a:endParaRPr lang="en-US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676400"/>
            <a:ext cx="11707318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5400" u="sng" dirty="0">
                <a:latin typeface="Times New Roman" pitchFamily="18" charset="0"/>
                <a:cs typeface="Times New Roman" pitchFamily="18" charset="0"/>
              </a:rPr>
              <a:t>Type 1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Cause fever blisters or cold sores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5400" u="sng" dirty="0">
                <a:latin typeface="Times New Roman" pitchFamily="18" charset="0"/>
                <a:cs typeface="Times New Roman" pitchFamily="18" charset="0"/>
              </a:rPr>
              <a:t>Type 2: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Cause genital herpes</a:t>
            </a:r>
          </a:p>
          <a:p>
            <a:pPr>
              <a:buFont typeface="Wingdings" pitchFamily="2" charset="2"/>
              <a:buNone/>
              <a:defRPr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52136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Herpes-virus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76400"/>
            <a:ext cx="11812249" cy="47244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After primary infection, herpes virus lies dormant in the nerves and can reactivate at any time</a:t>
            </a:r>
          </a:p>
          <a:p>
            <a:pPr>
              <a:lnSpc>
                <a:spcPct val="120000"/>
              </a:lnSpc>
              <a:defRPr/>
            </a:pPr>
            <a:r>
              <a:rPr lang="en-US" sz="6600" dirty="0">
                <a:latin typeface="Times New Roman" pitchFamily="18" charset="0"/>
                <a:cs typeface="Times New Roman" pitchFamily="18" charset="0"/>
              </a:rPr>
              <a:t>Infection in first half of pregnancy cause spontaneous abortion, IUGR, and preterm labor</a:t>
            </a:r>
          </a:p>
          <a:p>
            <a:pPr>
              <a:buFont typeface="Wingdings" pitchFamily="2" charset="2"/>
              <a:buNone/>
              <a:defRPr/>
            </a:pP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en-US" sz="6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82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8800" b="1" dirty="0"/>
              <a:t> </a:t>
            </a: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Herpes-virus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76400"/>
            <a:ext cx="12192000" cy="5181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Infant can be infected in one of two ways: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1-Virus ascends into the uterus after the membranes rupture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2-Infant has direct contact with infectious lesions during normal delivery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-High mortality rate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8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6600" b="1" dirty="0">
                <a:solidFill>
                  <a:srgbClr val="C00000"/>
                </a:solidFill>
              </a:rPr>
              <a:t> 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Herpes-virus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3" y="1676400"/>
            <a:ext cx="11317574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Avoid contact with lesions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-If woman has active genital herpes when membranes rupture or labor begins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Cesarean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delivery</a:t>
            </a:r>
            <a: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may be required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-Mother and infant do not need to be isolated as long as direct contact with lesions is avoided</a:t>
            </a:r>
          </a:p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991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557415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6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Human Immunodeficiency Virus (HIV)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83" y="2203554"/>
            <a:ext cx="11557415" cy="43496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-Virus that causes AIDS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-Cripples the  immune system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-No known immunization or curative treatment </a:t>
            </a:r>
          </a:p>
          <a:p>
            <a:pPr>
              <a:defRPr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75445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11" y="0"/>
            <a:ext cx="11377535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Human Immunodeficiency Virus (HIV)</a:t>
            </a:r>
            <a:b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76400"/>
            <a:ext cx="12192000" cy="4724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Infant may be infected:</a:t>
            </a:r>
          </a:p>
          <a:p>
            <a:pPr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Through contact with infected maternal secretions at birth</a:t>
            </a:r>
          </a:p>
          <a:p>
            <a:pPr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Through breast milk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1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31" y="0"/>
            <a:ext cx="11692328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Managements of </a:t>
            </a:r>
            <a:r>
              <a:rPr lang="en-US" sz="53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Human Immunodeficiency Virus (HIV)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1" y="1676400"/>
            <a:ext cx="11692328" cy="5105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-Health Educate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-Breastfeeding is contraindicated for mothers who are HIV positive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Zidovudine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(ZDP) immediately after birth and continue the treatment for 6 weeks.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806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Non-viral Infections</a:t>
            </a:r>
            <a:endParaRPr lang="en-US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571" name="Content Placeholder 2"/>
          <p:cNvSpPr>
            <a:spLocks noGrp="1"/>
          </p:cNvSpPr>
          <p:nvPr>
            <p:ph idx="1"/>
          </p:nvPr>
        </p:nvSpPr>
        <p:spPr>
          <a:xfrm>
            <a:off x="149902" y="1676400"/>
            <a:ext cx="11782268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Toxoplasmosis	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-A parasite acquired by contact with cat feces or raw meat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-Transmitted through the placenta</a:t>
            </a:r>
          </a:p>
        </p:txBody>
      </p:sp>
    </p:spTree>
    <p:extLst>
      <p:ext uri="{BB962C8B-B14F-4D97-AF65-F5344CB8AC3E}">
        <p14:creationId xmlns:p14="http://schemas.microsoft.com/office/powerpoint/2010/main" val="2950347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25" y="0"/>
            <a:ext cx="11272603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Congenital Toxoplasmosis 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Signs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13" y="1676400"/>
            <a:ext cx="12037102" cy="51816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-Low birth weight</a:t>
            </a:r>
          </a:p>
          <a:p>
            <a:pPr marL="0" indent="0"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-Enlarged liver and spleen</a:t>
            </a:r>
          </a:p>
          <a:p>
            <a:pPr marL="0" indent="0"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-Jaundice</a:t>
            </a:r>
          </a:p>
          <a:p>
            <a:pPr marL="0" indent="0"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-Anemia</a:t>
            </a:r>
          </a:p>
          <a:p>
            <a:pPr marL="0" indent="0"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-Inflammation of eye structures</a:t>
            </a:r>
          </a:p>
          <a:p>
            <a:pPr marL="0" indent="0"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-Neurological damage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74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B5A7-7196-4EC0-8FCC-5D1B29B2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6970426" cy="6695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199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6019-9820-0D77-E69F-629A9C76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76201"/>
            <a:ext cx="5221574" cy="66956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33D7B5-F3D9-8D21-31D2-15D60F9F8088}"/>
              </a:ext>
            </a:extLst>
          </p:cNvPr>
          <p:cNvSpPr txBox="1"/>
          <p:nvPr/>
        </p:nvSpPr>
        <p:spPr>
          <a:xfrm>
            <a:off x="209862" y="689548"/>
            <a:ext cx="653571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Caring of Pregnant Woman With Cardiac Diseases</a:t>
            </a:r>
          </a:p>
        </p:txBody>
      </p:sp>
    </p:spTree>
    <p:extLst>
      <p:ext uri="{BB962C8B-B14F-4D97-AF65-F5344CB8AC3E}">
        <p14:creationId xmlns:p14="http://schemas.microsoft.com/office/powerpoint/2010/main" val="2125994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19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Toxoplasmosis Prevention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96643" name="Content Placeholder 2"/>
          <p:cNvSpPr>
            <a:spLocks noGrp="1"/>
          </p:cNvSpPr>
          <p:nvPr>
            <p:ph idx="1"/>
          </p:nvPr>
        </p:nvSpPr>
        <p:spPr>
          <a:xfrm>
            <a:off x="254833" y="1447800"/>
            <a:ext cx="11752288" cy="5410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1-Cook all meat thoroughly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2-Wash hands and kitchen surfaces after handling raw meat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3-Avoid uncooked eggs and unpasteurized milk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4-Wash fresh fruits and vegetables well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5-Avoid materials contaminated with cat feces</a:t>
            </a:r>
          </a:p>
          <a:p>
            <a:pPr>
              <a:buFont typeface="Wingdings" pitchFamily="2" charset="2"/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314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Toxoplasmosis Treatment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95619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9144000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Therapeutic abortion</a:t>
            </a:r>
          </a:p>
          <a:p>
            <a:pPr>
              <a:buFont typeface="Wingdings" pitchFamily="2" charset="2"/>
              <a:buNone/>
            </a:pP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979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741" y="0"/>
            <a:ext cx="11552419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B Streptococcus (GBS) Infection</a:t>
            </a:r>
            <a:endParaRPr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76400"/>
            <a:ext cx="12192001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-Leading cause of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Perinatal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infection with high mortality rate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-Organism found in woman’s rectum, vagina, cervix, throat, or skin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-The risk of exposure to the infant is greater if the labor is long or the woman experiences premature rupture of membranes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-GBS significant cause of maternal postpartum infection</a:t>
            </a:r>
          </a:p>
          <a:p>
            <a:pPr>
              <a:buFont typeface="Wingdings" pitchFamily="2" charset="2"/>
              <a:buNone/>
              <a:defRPr/>
            </a:pPr>
            <a:endParaRPr lang="en-US" sz="5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69057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962150" cy="1676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 of  Group B Streptococcus (GBS) Infection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9715" name="Content Placeholder 2"/>
          <p:cNvSpPr>
            <a:spLocks noGrp="1"/>
          </p:cNvSpPr>
          <p:nvPr>
            <p:ph idx="1"/>
          </p:nvPr>
        </p:nvSpPr>
        <p:spPr>
          <a:xfrm>
            <a:off x="224851" y="1676400"/>
            <a:ext cx="11737299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-Fever within 12 hours after delivery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-Rapid Heart Rate, 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-Abdominal distention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-Can be deadly to the infant</a:t>
            </a:r>
          </a:p>
        </p:txBody>
      </p:sp>
    </p:spTree>
    <p:extLst>
      <p:ext uri="{BB962C8B-B14F-4D97-AF65-F5344CB8AC3E}">
        <p14:creationId xmlns:p14="http://schemas.microsoft.com/office/powerpoint/2010/main" val="1240891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2" y="0"/>
            <a:ext cx="11467476" cy="1676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Group B Streptococcus (GBS) Infection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0739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8915400" cy="4724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Penicillin</a:t>
            </a:r>
          </a:p>
        </p:txBody>
      </p:sp>
    </p:spTree>
    <p:extLst>
      <p:ext uri="{BB962C8B-B14F-4D97-AF65-F5344CB8AC3E}">
        <p14:creationId xmlns:p14="http://schemas.microsoft.com/office/powerpoint/2010/main" val="3177983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9685" y="0"/>
            <a:ext cx="11242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Sexually Transmitted Infections: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5B6F99-1277-20E8-E230-AB00743089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480186"/>
              </p:ext>
            </p:extLst>
          </p:nvPr>
        </p:nvGraphicFramePr>
        <p:xfrm>
          <a:off x="1524000" y="1015663"/>
          <a:ext cx="10333220" cy="5842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2" y="0"/>
            <a:ext cx="12042098" cy="1417638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SEXUALLY TRANSMITTED INFECTIONS (STI)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1600201"/>
            <a:ext cx="12042098" cy="5040442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Infections whose primary route of transmission is through sexual contact and can be caused by bacteria, viruses or protozoa.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Most STIs affect both men and women.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STIs cause more severe  health problems for women. </a:t>
            </a:r>
          </a:p>
          <a:p>
            <a:pPr algn="l">
              <a:lnSpc>
                <a:spcPct val="120000"/>
              </a:lnSpc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 pregnant woman can cause serious health problems for the baby.</a:t>
            </a:r>
          </a:p>
          <a:p>
            <a:pPr algn="l"/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21" y="0"/>
            <a:ext cx="11737298" cy="1417638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SEXUALLY TRANSMITTED INFECTIONS (STI)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192000" cy="52577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STI incidence rates remain high in most of the world, despite diagnostic and therapeutic advances.</a:t>
            </a:r>
          </a:p>
          <a:p>
            <a:pPr algn="l"/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WHO estimated that more than 1 million people were being infected every day.</a:t>
            </a:r>
          </a:p>
          <a:p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People must first be infected before they can have a STD </a:t>
            </a:r>
          </a:p>
          <a:p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An Infection means that a germ that can cause sickness is present inside a person’s body. An infected person may feel sick. </a:t>
            </a:r>
          </a:p>
          <a:p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A disease means that the infection is actually causing the infected person to feel sick.</a:t>
            </a: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86832-7CB0-366F-3610-570A463E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51" y="1"/>
            <a:ext cx="11737299" cy="1690688"/>
          </a:xfrm>
        </p:spPr>
        <p:txBody>
          <a:bodyPr>
            <a:normAutofit fontScale="90000"/>
          </a:bodyPr>
          <a:lstStyle/>
          <a:p>
            <a:b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Sexually Transmitted Infections STI or Sexually Transmitted diseases STD:</a:t>
            </a:r>
            <a:br>
              <a:rPr lang="en-US" sz="4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AFB8A-8A52-3207-FBC2-5868070C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90"/>
            <a:ext cx="12192000" cy="5039894"/>
          </a:xfrm>
        </p:spPr>
        <p:txBody>
          <a:bodyPr>
            <a:normAutofit fontScale="92500"/>
          </a:bodyPr>
          <a:lstStyle/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Sexual contact.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Transmission from mother to baby during childbirth</a:t>
            </a:r>
            <a:r>
              <a:rPr lang="en-US" sz="3600" kern="1200" dirty="0">
                <a:effectLst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or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breastfeeding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Skin to skin contact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Sharing equipment’s such as needle after its use by an infected person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Exchange of bodily fluids such as blood transfusion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863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C6486-2C8B-7FDF-22BD-A5860C1B9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4911"/>
            <a:ext cx="11962151" cy="155577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Complication of STI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DC06-B667-1A1B-FF16-5C9D2F342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" y="1825624"/>
            <a:ext cx="11902190" cy="5032375"/>
          </a:xfrm>
        </p:spPr>
        <p:txBody>
          <a:bodyPr/>
          <a:lstStyle/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Ectopic (pregnancy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Premature birth,</a:t>
            </a:r>
            <a:r>
              <a:rPr lang="en-US" sz="5400" kern="1200" dirty="0">
                <a:effectLst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Stillbirth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6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2" y="0"/>
            <a:ext cx="12042097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5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Manifestations Heart Disease in Pregnancy</a:t>
            </a:r>
            <a:br>
              <a:rPr lang="en-US" sz="5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34125"/>
            <a:ext cx="11813499" cy="53714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-Increased levels of clotting factors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-Increased risk of thrombosis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-If woman’s heart cannot handle increased workload, then congestive heart failure results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-Fetus suffers from reduced placental blood flow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27364" name="Picture 4" descr="heart_full"/>
          <p:cNvPicPr>
            <a:picLocks noChangeAspect="1" noChangeArrowheads="1"/>
          </p:cNvPicPr>
          <p:nvPr/>
        </p:nvPicPr>
        <p:blipFill>
          <a:blip r:embed="rId2" cstate="print">
            <a:lum bright="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099" y="1216350"/>
            <a:ext cx="1676400" cy="11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3410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algn="ctr"/>
            <a:b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of STIS:</a:t>
            </a:r>
            <a:b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21" y="1600200"/>
            <a:ext cx="11917181" cy="5257800"/>
          </a:xfrm>
        </p:spPr>
        <p:txBody>
          <a:bodyPr>
            <a:normAutofit fontScale="77500" lnSpcReduction="20000"/>
          </a:bodyPr>
          <a:lstStyle/>
          <a:p>
            <a:pPr algn="l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1- Bacterial Infections: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Chlamydia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Gonorrhea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Syphilis</a:t>
            </a:r>
          </a:p>
          <a:p>
            <a:pPr algn="l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Antibiotics can cure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bacterial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STDs</a:t>
            </a:r>
          </a:p>
          <a:p>
            <a:pPr algn="l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2- Viral Infections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Herpes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Hepatitis 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HIV / AIDS</a:t>
            </a:r>
          </a:p>
          <a:p>
            <a:pPr algn="l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Treatment can improve lives of people with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viral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STDs.</a:t>
            </a:r>
          </a:p>
          <a:p>
            <a:pPr algn="l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Cannot be cure but can be treated</a:t>
            </a: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87" y="0"/>
            <a:ext cx="10038413" cy="1417638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CHLAMYDIA</a:t>
            </a:r>
            <a:b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2" y="1600200"/>
            <a:ext cx="12087068" cy="5257800"/>
          </a:xfrm>
        </p:spPr>
        <p:txBody>
          <a:bodyPr>
            <a:normAutofit fontScale="92500" lnSpcReduction="20000"/>
          </a:bodyPr>
          <a:lstStyle/>
          <a:p>
            <a:pPr lvl="0" algn="l">
              <a:lnSpc>
                <a:spcPct val="110000"/>
              </a:lnSpc>
            </a:pP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Caused by a bacterium Chlamydia </a:t>
            </a:r>
            <a:r>
              <a:rPr lang="en-GB" sz="4000" dirty="0" err="1">
                <a:latin typeface="Times New Roman" pitchFamily="18" charset="0"/>
                <a:cs typeface="Times New Roman" pitchFamily="18" charset="0"/>
              </a:rPr>
              <a:t>Trachomatis</a:t>
            </a: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</a:pP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The most common bacterial STI in the world with 89 million cases per year.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</a:pPr>
            <a:r>
              <a:rPr lang="en-GB" sz="4000" dirty="0">
                <a:latin typeface="Times New Roman" pitchFamily="18" charset="0"/>
                <a:cs typeface="Times New Roman" pitchFamily="18" charset="0"/>
              </a:rPr>
              <a:t>It is with a long lifecycle and relies on the host cell to provide nutrients</a:t>
            </a:r>
          </a:p>
          <a:p>
            <a:pPr>
              <a:lnSpc>
                <a:spcPct val="11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Incubation period preceding symptomatic infection can range from 7 - 21 days.</a:t>
            </a:r>
          </a:p>
          <a:p>
            <a:pPr>
              <a:lnSpc>
                <a:spcPct val="110000"/>
              </a:lnSpc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Chlamydia infection is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curable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A person can get the infection again</a:t>
            </a:r>
          </a:p>
          <a:p>
            <a:pPr lvl="0" algn="l"/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lvl="0" algn="l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hlamydia-Bact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334468" y="119921"/>
            <a:ext cx="17526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7E42F-6DF4-5A5C-A43D-DFD721F3C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21" y="217357"/>
            <a:ext cx="11233879" cy="147333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CHLAMYDIA in Pregnancy 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1ED69-11C2-A757-4249-FAF6DACF2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" y="1690688"/>
            <a:ext cx="12072079" cy="5167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Untreated chlamydial infection during pregnancy cause  </a:t>
            </a:r>
          </a:p>
          <a:p>
            <a:r>
              <a:rPr lang="en-US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Preterm labor, </a:t>
            </a:r>
          </a:p>
          <a:p>
            <a:r>
              <a:rPr lang="en-US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Premature rupture of membranes, </a:t>
            </a:r>
          </a:p>
          <a:p>
            <a:r>
              <a:rPr lang="en-US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Low birth weight. </a:t>
            </a:r>
          </a:p>
          <a:p>
            <a:r>
              <a:rPr lang="en-US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newborn may also become infected during delivery as the baby passes through the birth canal. </a:t>
            </a:r>
          </a:p>
          <a:p>
            <a:r>
              <a:rPr lang="en-US" sz="4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Exposed </a:t>
            </a:r>
            <a:r>
              <a:rPr lang="en-US" sz="3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newborns can develop eye and lung infections.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556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3420-073D-3C8C-B132-5A006210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02190" cy="1690688"/>
          </a:xfrm>
        </p:spPr>
        <p:txBody>
          <a:bodyPr>
            <a:noAutofit/>
          </a:bodyPr>
          <a:lstStyle/>
          <a:p>
            <a:pPr algn="ctr"/>
            <a:b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Treatment of Chlamydia</a:t>
            </a:r>
            <a:b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C38D9-8E00-1709-1D1F-EBCC0F687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2" y="1825625"/>
            <a:ext cx="11692328" cy="4351338"/>
          </a:xfrm>
        </p:spPr>
        <p:txBody>
          <a:bodyPr/>
          <a:lstStyle/>
          <a:p>
            <a:pPr marL="0" marR="0" indent="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1-Azithromycin 1 g orally in a single dose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2- Doxycycline 100 mg orally twice a day for 7 days.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2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Autofit/>
          </a:bodyPr>
          <a:lstStyle/>
          <a:p>
            <a:pPr algn="l"/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Gonorrhea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2100"/>
            <a:ext cx="12052092" cy="5257800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Is a sexually transmitted disease (STD).</a:t>
            </a:r>
          </a:p>
          <a:p>
            <a:pPr algn="l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Caused by neisseria gonorrhea. A gram-negative bacterium.</a:t>
            </a:r>
          </a:p>
          <a:p>
            <a:pPr algn="l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-It grows and multiplies easily in the mucus membrane of the body. </a:t>
            </a:r>
          </a:p>
          <a:p>
            <a:pPr algn="l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-It grows in most areas of reproductive tract</a:t>
            </a:r>
          </a:p>
          <a:p>
            <a:pPr>
              <a:buNone/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-Very short incubation period 2-14 days and as little as 24 hours.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D86AA-42F1-7617-C86F-72D0739E9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Gonorrhea 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Mode of Transmission</a:t>
            </a:r>
            <a:endParaRPr lang="en-US" sz="5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C36B-54EF-0819-8313-B90C2B73D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6"/>
          </a:xfrm>
        </p:spPr>
        <p:txBody>
          <a:bodyPr>
            <a:normAutofit lnSpcReduction="10000"/>
          </a:bodyPr>
          <a:lstStyle/>
          <a:p>
            <a:pPr marL="0" marR="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Gonorrhea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Humans are the only natural host.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Male to female or from Female to male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en-US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Perinatal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-In pregnancy, gonococcus can be transmitted to the fetus at the time of delivery.</a:t>
            </a:r>
          </a:p>
          <a:p>
            <a:pPr marL="0" marR="0" lvl="0" indent="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This results in infection of the </a:t>
            </a:r>
            <a:r>
              <a:rPr lang="en-US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Conjunctiva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marR="0" lvl="0" indent="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-This appears 1 to 4 days after birth as severe discharge with marked swelling and redness of the eyelids and conjunctiva.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82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pPr algn="l"/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of Gonorrhea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1722308" cy="525780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Times New Roman" pitchFamily="18" charset="0"/>
                <a:cs typeface="Times New Roman" pitchFamily="18" charset="0"/>
              </a:rPr>
              <a:t>*Recommended Treatment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Cefixime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400 mg PO x 1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Ceftriaxone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Rocephin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125 mg IM x 1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Ciprofloxicin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500 mg PO x 1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Ofloxacin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400 mg PO x 1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Levofloxacin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500 mg PO x 1</a:t>
            </a:r>
          </a:p>
          <a:p>
            <a:pPr algn="l"/>
            <a:r>
              <a:rPr lang="en-US" u="sng" dirty="0">
                <a:latin typeface="Times New Roman" pitchFamily="18" charset="0"/>
                <a:cs typeface="Times New Roman" pitchFamily="18" charset="0"/>
              </a:rPr>
              <a:t>*PLUS: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Azithromycin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g PO x 1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l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Doxycycline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100 mg PO 12hourly  for 7 days </a:t>
            </a:r>
          </a:p>
          <a:p>
            <a:pPr algn="l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417638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SYPHILIS</a:t>
            </a:r>
            <a:endParaRPr lang="en-US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826" y="1524000"/>
            <a:ext cx="11927173" cy="5105400"/>
          </a:xfrm>
        </p:spPr>
        <p:txBody>
          <a:bodyPr>
            <a:normAutofit/>
          </a:bodyPr>
          <a:lstStyle/>
          <a:p>
            <a:pPr algn="l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Syphilis is a systemic human disease caused by bacteria</a:t>
            </a:r>
            <a:r>
              <a:rPr lang="en-US" sz="4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Treponema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Pallidum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(T. Pallidum).</a:t>
            </a:r>
          </a:p>
          <a:p>
            <a:pPr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Do not grow in artificial medium</a:t>
            </a:r>
          </a:p>
          <a:p>
            <a:pPr algn="l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-Incubation Period around 21 days</a:t>
            </a:r>
          </a:p>
          <a:p>
            <a:pPr algn="l"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-Untreated syphilis is a progressive disease </a:t>
            </a:r>
          </a:p>
          <a:p>
            <a:pPr algn="l"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57F0-72C7-974B-E8C1-10C36D68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39843"/>
            <a:ext cx="11767279" cy="145084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Transmission of Syphilis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EAAE2-698B-158E-2957-59D6158E1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037102" cy="4665116"/>
          </a:xfrm>
        </p:spPr>
        <p:txBody>
          <a:bodyPr/>
          <a:lstStyle/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Direct contact with a syphilis sore during sexual contact (90 - 96%).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Via placenta from infected pregnant mother to fetus causes congenital syphilis.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Blood transfusion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Via accidental contact E.g. Medical personnel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872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067800" cy="1417638"/>
          </a:xfrm>
        </p:spPr>
        <p:txBody>
          <a:bodyPr>
            <a:noAutofit/>
          </a:bodyPr>
          <a:lstStyle/>
          <a:p>
            <a:pPr algn="ctr"/>
            <a:b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Congenital Syphilis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67082" cy="52578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-Usually occurs following vertical transmission of T.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Pallidum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 from the infected mother to the fetus in </a:t>
            </a:r>
            <a:r>
              <a:rPr lang="en-US" sz="3600" dirty="0" err="1">
                <a:latin typeface="Times New Roman" panose="02020603050405020304" pitchFamily="18" charset="0"/>
                <a:cs typeface="Times New Roman" pitchFamily="18" charset="0"/>
              </a:rPr>
              <a:t>utero</a:t>
            </a: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, but neonates may also be infected during passage through the infected birth canal at delivery.</a:t>
            </a:r>
          </a:p>
          <a:p>
            <a:pPr algn="l">
              <a:lnSpc>
                <a:spcPct val="12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itchFamily="18" charset="0"/>
              </a:rPr>
              <a:t>-It is the most distressing and dangerous form of Syphilis </a:t>
            </a:r>
          </a:p>
          <a:p>
            <a:pPr algn="l">
              <a:lnSpc>
                <a:spcPct val="120000"/>
              </a:lnSpc>
              <a:buNone/>
            </a:pPr>
            <a:r>
              <a:rPr lang="en-IE" sz="3600" dirty="0">
                <a:latin typeface="Times New Roman" panose="02020603050405020304" pitchFamily="18" charset="0"/>
                <a:cs typeface="Times New Roman" pitchFamily="18" charset="0"/>
              </a:rPr>
              <a:t>-Depending on how long a pregnant women has been infected, a good chance of stillbirth or a baby who dies shortly after birth.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IE" sz="3600" dirty="0">
                <a:latin typeface="Times New Roman" panose="02020603050405020304" pitchFamily="18" charset="0"/>
                <a:cs typeface="Times New Roman" pitchFamily="18" charset="0"/>
              </a:rPr>
              <a:t>If not treated immediately a baby born without symptoms can develop them within weeks</a:t>
            </a:r>
            <a:endParaRPr lang="en-US" sz="3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l">
              <a:lnSpc>
                <a:spcPct val="120000"/>
              </a:lnSpc>
              <a:buNone/>
            </a:pPr>
            <a:r>
              <a:rPr lang="en-IE" sz="3600" dirty="0">
                <a:latin typeface="Times New Roman" panose="02020603050405020304" pitchFamily="18" charset="0"/>
                <a:cs typeface="Times New Roman" pitchFamily="18" charset="0"/>
              </a:rPr>
              <a:t>-Developmental delay or even seizures and death </a:t>
            </a:r>
            <a:endParaRPr lang="en-US" sz="36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l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Manifestations Heart Disease in Pregnancy</a:t>
            </a:r>
            <a:endParaRPr lang="en-US" sz="6600" dirty="0"/>
          </a:p>
        </p:txBody>
      </p:sp>
      <p:sp>
        <p:nvSpPr>
          <p:cNvPr id="528387" name="Content Placeholder 2"/>
          <p:cNvSpPr>
            <a:spLocks noGrp="1"/>
          </p:cNvSpPr>
          <p:nvPr>
            <p:ph idx="1"/>
          </p:nvPr>
        </p:nvSpPr>
        <p:spPr>
          <a:xfrm>
            <a:off x="239843" y="1948721"/>
            <a:ext cx="11537429" cy="472564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800" dirty="0"/>
              <a:t>-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Persistent cough	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-Moist lung sounds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-Fatigue or fainting on exertion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-Difficulty breathing on exertion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Orthopnea</a:t>
            </a:r>
          </a:p>
        </p:txBody>
      </p:sp>
    </p:spTree>
    <p:extLst>
      <p:ext uri="{BB962C8B-B14F-4D97-AF65-F5344CB8AC3E}">
        <p14:creationId xmlns:p14="http://schemas.microsoft.com/office/powerpoint/2010/main" val="1057388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3242-CB47-F811-ED77-C0B73D38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Congenital Syphilis S&amp;S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950FA-BF49-9DFD-4A4C-C66B46FBB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81" y="1825624"/>
            <a:ext cx="11797259" cy="5032375"/>
          </a:xfrm>
        </p:spPr>
        <p:txBody>
          <a:bodyPr>
            <a:normAutofit/>
          </a:bodyPr>
          <a:lstStyle/>
          <a:p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Bone damage, </a:t>
            </a:r>
          </a:p>
          <a:p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Severe anemia, </a:t>
            </a:r>
          </a:p>
          <a:p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Enlarged liver and spleen, </a:t>
            </a:r>
          </a:p>
          <a:p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Jaundice, </a:t>
            </a:r>
          </a:p>
          <a:p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Nerve problems causing blindness or deafness, meningitis, or skin rashes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925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BA77E-D7E2-0F43-5090-ED5A84E5F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of Syphilis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97026-4D7B-012D-D472-0038F1A02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01" y="1900575"/>
            <a:ext cx="11812249" cy="4770048"/>
          </a:xfrm>
        </p:spPr>
        <p:txBody>
          <a:bodyPr/>
          <a:lstStyle/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Penicillin G IV for 10-14 days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Benzathine Penicillin 2.4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IM q week X 3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Check for penicillin allergy before treatment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Low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"/>
            </a:pP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Oral hygiene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48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B5A7-7196-4EC0-8FCC-5D1B29B2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6970426" cy="669560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3- Caring of pregnant woman with hematological disorders ( anemia)</a:t>
            </a:r>
            <a:b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9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6019-9820-0D77-E69F-629A9C76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76201"/>
            <a:ext cx="5221574" cy="6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478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Anemia in pregnancy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52600"/>
            <a:ext cx="11602387" cy="4953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Anemia in pregnancy is A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concentration of less than 11 g/dl.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-Anemia is the reduced ability of the blood to carry oxygen to the cells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053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Types Anemia In Pregnancy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3811" name="Content Placeholder 2"/>
          <p:cNvSpPr>
            <a:spLocks noGrp="1"/>
          </p:cNvSpPr>
          <p:nvPr>
            <p:ph idx="1"/>
          </p:nvPr>
        </p:nvSpPr>
        <p:spPr>
          <a:xfrm>
            <a:off x="134911" y="1676400"/>
            <a:ext cx="11902191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a. Two are nutritional: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1-Iron deficiency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2-Folic acid deficiency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b. Two are genetic disorders: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1-Sickle cell disease</a:t>
            </a:r>
          </a:p>
          <a:p>
            <a:pPr algn="ctr"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2-Thalassemia</a:t>
            </a:r>
          </a:p>
        </p:txBody>
      </p:sp>
    </p:spTree>
    <p:extLst>
      <p:ext uri="{BB962C8B-B14F-4D97-AF65-F5344CB8AC3E}">
        <p14:creationId xmlns:p14="http://schemas.microsoft.com/office/powerpoint/2010/main" val="36970007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Causes Anemia In Pregnancy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4835" name="Content Placeholder 2"/>
          <p:cNvSpPr>
            <a:spLocks noGrp="1"/>
          </p:cNvSpPr>
          <p:nvPr>
            <p:ph idx="1"/>
          </p:nvPr>
        </p:nvSpPr>
        <p:spPr>
          <a:xfrm>
            <a:off x="254833" y="1676400"/>
            <a:ext cx="11362544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1-Blood loss during pregnancy.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2-Acute infections (e.g. pyelonephritis), chronic infections (e.g. tuberculosis.</a:t>
            </a:r>
          </a:p>
          <a:p>
            <a:pPr>
              <a:buFont typeface="Wingdings" pitchFamily="2" charset="2"/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200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557" y="76200"/>
            <a:ext cx="10777927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Nutritional Symptoms</a:t>
            </a:r>
            <a:b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Anemia in pregnancy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5859" name="Content Placeholder 2"/>
          <p:cNvSpPr>
            <a:spLocks noGrp="1"/>
          </p:cNvSpPr>
          <p:nvPr>
            <p:ph idx="1"/>
          </p:nvPr>
        </p:nvSpPr>
        <p:spPr>
          <a:xfrm>
            <a:off x="0" y="2023672"/>
            <a:ext cx="11662348" cy="46057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-Easily fatigued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-Skin and mucous membranes are pale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-Shortness of breath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-Pounding heart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-Rapid pulse (with severe anemia)</a:t>
            </a:r>
          </a:p>
          <a:p>
            <a:pPr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82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3" y="0"/>
            <a:ext cx="11622373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Iron Deficiency Anemia</a:t>
            </a:r>
            <a:endParaRPr lang="en-US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883" name="Content Placeholder 2"/>
          <p:cNvSpPr>
            <a:spLocks noGrp="1"/>
          </p:cNvSpPr>
          <p:nvPr>
            <p:ph idx="1"/>
          </p:nvPr>
        </p:nvSpPr>
        <p:spPr>
          <a:xfrm>
            <a:off x="284813" y="1676400"/>
            <a:ext cx="11392525" cy="518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v"/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RBCs are small and pale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Prevention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-Iron supplements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-Vitamin C may enhance absorption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-Do not take iron with milk or antacids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-Calcium impairs absorption</a:t>
            </a:r>
          </a:p>
        </p:txBody>
      </p:sp>
    </p:spTree>
    <p:extLst>
      <p:ext uri="{BB962C8B-B14F-4D97-AF65-F5344CB8AC3E}">
        <p14:creationId xmlns:p14="http://schemas.microsoft.com/office/powerpoint/2010/main" val="28670112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Iron Deficiency Anemia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883" name="Content Placeholder 2"/>
          <p:cNvSpPr>
            <a:spLocks noGrp="1"/>
          </p:cNvSpPr>
          <p:nvPr>
            <p:ph idx="1"/>
          </p:nvPr>
        </p:nvSpPr>
        <p:spPr>
          <a:xfrm>
            <a:off x="134911" y="1676400"/>
            <a:ext cx="11947161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6500" b="1" dirty="0">
                <a:latin typeface="Times New Roman" pitchFamily="18" charset="0"/>
                <a:cs typeface="Times New Roman" pitchFamily="18" charset="0"/>
              </a:rPr>
              <a:t>Treatment</a:t>
            </a:r>
          </a:p>
          <a:p>
            <a:pPr>
              <a:buFont typeface="Wingdings" pitchFamily="2" charset="2"/>
              <a:buChar char="§"/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Ferrous </a:t>
            </a:r>
            <a:r>
              <a:rPr lang="en-US" sz="6500" dirty="0" err="1">
                <a:latin typeface="Times New Roman" pitchFamily="18" charset="0"/>
                <a:cs typeface="Times New Roman" pitchFamily="18" charset="0"/>
              </a:rPr>
              <a:t>Sulphate</a:t>
            </a:r>
            <a:endParaRPr lang="en-US" sz="65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Admitted to hospital for a blood transfusion</a:t>
            </a:r>
          </a:p>
          <a:p>
            <a:pPr>
              <a:buFont typeface="Wingdings" pitchFamily="2" charset="2"/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060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Folic Acid Deficiency Anemia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1676400"/>
            <a:ext cx="11722308" cy="50292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Large, immature RBCs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Drug decrease absorption: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Anticonvulsants sulfa drugs</a:t>
            </a:r>
          </a:p>
          <a:p>
            <a:pPr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Folate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is essential for normal growth and development nervous system </a:t>
            </a:r>
          </a:p>
          <a:p>
            <a:pPr marL="0" indent="0"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Prevention by daily supplement of 400 mcg (0.4 mg) </a:t>
            </a:r>
          </a:p>
          <a:p>
            <a:pPr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72" y="0"/>
            <a:ext cx="11737298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Manifestations Heart Disease in Pregnancy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72" y="1676400"/>
            <a:ext cx="11997128" cy="49530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Severe pitting edema of the lower extremities or generalized edema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-Palpitations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-Changes in fetal heart rate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-Indicating hypoxia or growth restriction</a:t>
            </a:r>
          </a:p>
        </p:txBody>
      </p:sp>
    </p:spTree>
    <p:extLst>
      <p:ext uri="{BB962C8B-B14F-4D97-AF65-F5344CB8AC3E}">
        <p14:creationId xmlns:p14="http://schemas.microsoft.com/office/powerpoint/2010/main" val="17063535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Folic Acid Deficiency Anemia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514051" name="Content Placeholder 2"/>
          <p:cNvSpPr>
            <a:spLocks noGrp="1"/>
          </p:cNvSpPr>
          <p:nvPr>
            <p:ph idx="1"/>
          </p:nvPr>
        </p:nvSpPr>
        <p:spPr>
          <a:xfrm>
            <a:off x="104930" y="1676400"/>
            <a:ext cx="12087069" cy="4953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Folate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deficiency is treated with folic acid supplementation</a:t>
            </a:r>
          </a:p>
          <a:p>
            <a:pPr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-1 mg/day (over twice the amount of the preventive supplement</a:t>
            </a:r>
          </a:p>
        </p:txBody>
      </p:sp>
    </p:spTree>
    <p:extLst>
      <p:ext uri="{BB962C8B-B14F-4D97-AF65-F5344CB8AC3E}">
        <p14:creationId xmlns:p14="http://schemas.microsoft.com/office/powerpoint/2010/main" val="41190239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Sickle Cell Anemia</a:t>
            </a:r>
            <a:endParaRPr lang="en-US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6099" name="Content Placeholder 2"/>
          <p:cNvSpPr>
            <a:spLocks noGrp="1"/>
          </p:cNvSpPr>
          <p:nvPr>
            <p:ph idx="1"/>
          </p:nvPr>
        </p:nvSpPr>
        <p:spPr>
          <a:xfrm>
            <a:off x="104931" y="1676400"/>
            <a:ext cx="11917180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-Autosomal recessive disorder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-Abnormal hemoglobin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-Causes erythrocytes to become distorted and sickle (crescent) shaped during hypoxic or acidotic episodes.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-Abnormally shaped blood cells do not flow smoothly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-Can clog small blood vessels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-Pregnancy can cause a crisis.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-Massive erythrocyte destruction and vessel occlusion</a:t>
            </a: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9798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Sickle Cell Anemia</a:t>
            </a:r>
            <a:endParaRPr lang="en-US" sz="6000" dirty="0"/>
          </a:p>
        </p:txBody>
      </p:sp>
      <p:sp>
        <p:nvSpPr>
          <p:cNvPr id="518147" name="Content Placeholder 2"/>
          <p:cNvSpPr>
            <a:spLocks noGrp="1"/>
          </p:cNvSpPr>
          <p:nvPr>
            <p:ph idx="1"/>
          </p:nvPr>
        </p:nvSpPr>
        <p:spPr>
          <a:xfrm>
            <a:off x="254833" y="1676400"/>
            <a:ext cx="11782269" cy="5181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-Risk to fetus if occlusion occurs in vessels that supply the placenta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-Can lead to preterm birth, growth restriction, and fetal demise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-Oxygen and fluids are given continuously throughout labor</a:t>
            </a:r>
          </a:p>
        </p:txBody>
      </p:sp>
    </p:spTree>
    <p:extLst>
      <p:ext uri="{BB962C8B-B14F-4D97-AF65-F5344CB8AC3E}">
        <p14:creationId xmlns:p14="http://schemas.microsoft.com/office/powerpoint/2010/main" val="11024420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Thalassemia </a:t>
            </a:r>
            <a:endParaRPr lang="en-US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76400"/>
            <a:ext cx="12192001" cy="5181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-Genetic trait causes abnormality in one of two chains of hemoglobin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-Pregnancy can cause a crisis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-Massive erythrocyte destruction and vessel occlusion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-Risk to fetus if occlusion occurs in vessels that supply the placenta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-Can lead to preterm birth, growth restriction, and fetal demise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600" dirty="0">
                <a:latin typeface="Times New Roman" pitchFamily="18" charset="0"/>
                <a:cs typeface="Times New Roman" pitchFamily="18" charset="0"/>
              </a:rPr>
              <a:t>-Oxygen and fluids are given continuously throughout labor</a:t>
            </a:r>
          </a:p>
          <a:p>
            <a:pPr>
              <a:buFont typeface="Wingdings" pitchFamily="2" charset="2"/>
              <a:buNone/>
              <a:defRPr/>
            </a:pPr>
            <a:endParaRPr lang="en-US" sz="4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29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05" y="0"/>
            <a:ext cx="11497455" cy="18288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dangers Anemia  in pregnancy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12192000" cy="4724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-Heart failure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-Shock which may be caused by a relatively small normal blood loss (ante partum hemorrhage, delivery or postpartum hemorrhage).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-Premature baby 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-Low birth weight baby 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134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B5A7-7196-4EC0-8FCC-5D1B29B2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6970426" cy="6695607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4- Caring of pregnant woman with gestational diabetes mellitus</a:t>
            </a:r>
            <a:br>
              <a:rPr lang="en-US" sz="1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99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6019-9820-0D77-E69F-629A9C76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76201"/>
            <a:ext cx="5221574" cy="6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160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20" y="0"/>
            <a:ext cx="1095781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Diabetes Mellitus in Pregnancy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9651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2192000" cy="494925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There is inadequate amounts of insulin to keep the blood glucose concentration normal , the blood glucose concentration becomes high. </a:t>
            </a:r>
          </a:p>
          <a:p>
            <a:pPr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594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1066800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Gestational Diabetes Mellitus (GDM):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1699" name="Content Placeholder 2"/>
          <p:cNvSpPr>
            <a:spLocks noGrp="1"/>
          </p:cNvSpPr>
          <p:nvPr>
            <p:ph idx="1"/>
          </p:nvPr>
        </p:nvSpPr>
        <p:spPr>
          <a:xfrm>
            <a:off x="254833" y="1676400"/>
            <a:ext cx="11722308" cy="5069174"/>
          </a:xfrm>
        </p:spPr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Glucose intolerance with the onset of pregnancy.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Hormones (estrogen and progesterone),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insulinase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(an enzyme), and increased prolactin levels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have two effects: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a. Increased resistance of cells to insulin</a:t>
            </a:r>
          </a:p>
          <a:p>
            <a:pPr marL="0" indent="0"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b. Increased speed of insulin breakdown</a:t>
            </a:r>
          </a:p>
        </p:txBody>
      </p:sp>
    </p:spTree>
    <p:extLst>
      <p:ext uri="{BB962C8B-B14F-4D97-AF65-F5344CB8AC3E}">
        <p14:creationId xmlns:p14="http://schemas.microsoft.com/office/powerpoint/2010/main" val="15534436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Gestational Diabetes Mellitus (GDM): 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823" y="1676400"/>
            <a:ext cx="11362544" cy="48768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GDM present for first time in pregnancy, and may then recover spontaneously after delivery. </a:t>
            </a:r>
          </a:p>
          <a:p>
            <a:pPr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early diagnosis and good management of diabetes in pregnancy will greatly reduce the incidence of complications.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95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73" y="0"/>
            <a:ext cx="11602387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 i="1" dirty="0">
                <a:solidFill>
                  <a:schemeClr val="tx1"/>
                </a:solidFill>
              </a:rPr>
            </a:br>
            <a:r>
              <a:rPr lang="en-US" sz="5400" b="1" i="1" dirty="0"/>
              <a:t> </a:t>
            </a:r>
            <a:br>
              <a:rPr lang="en-US" sz="5400" b="1" i="1" dirty="0"/>
            </a:br>
            <a:r>
              <a:rPr lang="en-US" sz="5400" b="1" i="1" dirty="0"/>
              <a:t> </a:t>
            </a:r>
            <a:br>
              <a:rPr lang="en-US" sz="5400" b="1" i="1" dirty="0"/>
            </a:b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 complications Diabetes mellitus in pregnancy</a:t>
            </a: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543747" name="Content Placeholder 2"/>
          <p:cNvSpPr>
            <a:spLocks noGrp="1"/>
          </p:cNvSpPr>
          <p:nvPr>
            <p:ph idx="1"/>
          </p:nvPr>
        </p:nvSpPr>
        <p:spPr>
          <a:xfrm>
            <a:off x="244840" y="1676400"/>
            <a:ext cx="11447488" cy="5181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14400" b="1" dirty="0">
                <a:latin typeface="Times New Roman" pitchFamily="18" charset="0"/>
                <a:cs typeface="Times New Roman" pitchFamily="18" charset="0"/>
              </a:rPr>
              <a:t>Maternal Effects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-Spontaneous abortion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-Gestational hypertension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-Preterm labor and PROM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800" dirty="0" err="1">
                <a:latin typeface="Times New Roman" pitchFamily="18" charset="0"/>
                <a:cs typeface="Times New Roman" pitchFamily="18" charset="0"/>
              </a:rPr>
              <a:t>Polyhydramnios</a:t>
            </a: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-Infections (vaginitis, UTI)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-Large for gestational age (LGA) fetus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12800" dirty="0">
                <a:latin typeface="Times New Roman" pitchFamily="18" charset="0"/>
                <a:cs typeface="Times New Roman" pitchFamily="18" charset="0"/>
              </a:rPr>
              <a:t>-Ketoacidosis</a:t>
            </a:r>
          </a:p>
          <a:p>
            <a:pPr>
              <a:buFont typeface="Wingdings" pitchFamily="2" charset="2"/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90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62" y="0"/>
            <a:ext cx="11457482" cy="1676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Heart Disease in Pregnancy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862" y="1676400"/>
            <a:ext cx="11457482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-Under care of both obstetrician and cardiologist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-Priority care is limiting physical activity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-Drug therapy: beta-adrenergic blockers, anticoagulants, diuretics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-normal birth is preferred because it carries less risk for infection or respiratory complications</a:t>
            </a:r>
          </a:p>
          <a:p>
            <a:pPr algn="ctr">
              <a:defRPr/>
            </a:pPr>
            <a:endParaRPr lang="en-US" sz="4000" dirty="0"/>
          </a:p>
        </p:txBody>
      </p:sp>
      <p:pic>
        <p:nvPicPr>
          <p:cNvPr id="530436" name="Picture 2" descr="http://t2.gstatic.com/images?q=tbn:ANd9GcRkTqc4JBuDC678wyZCjv9HcdDGccgK8WJc1_fTm7aRFKANFHkvJ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033" y="186128"/>
            <a:ext cx="1224566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3491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88720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 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 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Fetal/Neonatal effects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complications of 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Diabetes mellitus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  <a:effectLst/>
              </a:rPr>
            </a:b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45795" name="Content Placeholder 2"/>
          <p:cNvSpPr>
            <a:spLocks noGrp="1"/>
          </p:cNvSpPr>
          <p:nvPr>
            <p:ph idx="1"/>
          </p:nvPr>
        </p:nvSpPr>
        <p:spPr>
          <a:xfrm>
            <a:off x="0" y="1499016"/>
            <a:ext cx="11887200" cy="535898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-Congenital abnormalities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Macrosomia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-Intrauterine growth restriction (IUGR)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-Birth injury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-Caudal regression syndrome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-Delayed lung maturity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-Neonatal: hypoglycemia, hypocalcemia, hyperbilirubinemia/ jaundice and polycythemia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-Perinatal death</a:t>
            </a:r>
          </a:p>
          <a:p>
            <a:pPr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1871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2" y="0"/>
            <a:ext cx="11707318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b="1" i="1" dirty="0">
                <a:solidFill>
                  <a:schemeClr val="tx1"/>
                </a:solidFill>
              </a:rPr>
            </a:br>
            <a:r>
              <a:rPr lang="en-US" sz="5400" b="1" i="1" dirty="0"/>
              <a:t> </a:t>
            </a:r>
            <a:br>
              <a:rPr lang="en-US" sz="5400" b="1" i="1" dirty="0"/>
            </a:br>
            <a:r>
              <a:rPr lang="en-US" sz="5400" b="1" i="1" dirty="0"/>
              <a:t> 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Managements of Diabetes Mellitus in Pregnancy</a:t>
            </a:r>
            <a:br>
              <a:rPr lang="en-US" sz="5400" dirty="0"/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549891" name="Content Placeholder 2"/>
          <p:cNvSpPr>
            <a:spLocks noGrp="1"/>
          </p:cNvSpPr>
          <p:nvPr>
            <p:ph idx="1"/>
          </p:nvPr>
        </p:nvSpPr>
        <p:spPr>
          <a:xfrm>
            <a:off x="-1" y="1676400"/>
            <a:ext cx="11572407" cy="502920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Routinely urine tested for glucose.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 random blood glucose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Glucometer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 fasting blood glucose concentration of less than 6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mmol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/l is normal</a:t>
            </a:r>
          </a:p>
          <a:p>
            <a:pPr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534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0"/>
            <a:ext cx="11862216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 i="1" dirty="0">
                <a:solidFill>
                  <a:schemeClr val="tx1"/>
                </a:solidFill>
              </a:rPr>
            </a:br>
            <a:r>
              <a:rPr lang="en-US" sz="5400" b="1" i="1" dirty="0"/>
              <a:t> </a:t>
            </a:r>
            <a:br>
              <a:rPr lang="en-US" sz="5400" b="1" i="1" dirty="0"/>
            </a:b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Treatment Diabetes mellitus in pregnancy</a:t>
            </a:r>
            <a:br>
              <a:rPr lang="en-US" sz="5400" dirty="0"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553987" name="Content Placeholder 2"/>
          <p:cNvSpPr>
            <a:spLocks noGrp="1"/>
          </p:cNvSpPr>
          <p:nvPr>
            <p:ph idx="1"/>
          </p:nvPr>
        </p:nvSpPr>
        <p:spPr>
          <a:xfrm>
            <a:off x="224852" y="1676400"/>
            <a:ext cx="10214548" cy="495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-Insulin. 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-Oral Hypoglycemic agents 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-Diet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-Monitoring blood glucose levels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-Ketone monitoring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-Exercise</a:t>
            </a:r>
          </a:p>
          <a:p>
            <a:pPr>
              <a:buFont typeface="Wingdings" pitchFamily="2" charset="2"/>
              <a:buNone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-Fetal assessment</a:t>
            </a:r>
          </a:p>
        </p:txBody>
      </p:sp>
    </p:spTree>
    <p:extLst>
      <p:ext uri="{BB962C8B-B14F-4D97-AF65-F5344CB8AC3E}">
        <p14:creationId xmlns:p14="http://schemas.microsoft.com/office/powerpoint/2010/main" val="90142646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55" y="0"/>
            <a:ext cx="11287593" cy="1676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b="1" i="1" dirty="0">
                <a:solidFill>
                  <a:schemeClr val="tx1"/>
                </a:solidFill>
              </a:rPr>
            </a:br>
            <a:r>
              <a:rPr lang="en-US" sz="5400" b="1" i="1" dirty="0"/>
              <a:t> </a:t>
            </a:r>
            <a:br>
              <a:rPr lang="en-US" sz="5400" b="1" i="1" dirty="0"/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Managements of Neonate of DM Mother 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1665668"/>
            <a:ext cx="11842229" cy="5181600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6700" dirty="0">
                <a:latin typeface="Times New Roman" pitchFamily="18" charset="0"/>
                <a:cs typeface="Times New Roman" pitchFamily="18" charset="0"/>
              </a:rPr>
              <a:t>The baby May have the following occur: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6700" dirty="0">
                <a:latin typeface="Times New Roman" pitchFamily="18" charset="0"/>
                <a:cs typeface="Times New Roman" pitchFamily="18" charset="0"/>
              </a:rPr>
              <a:t>-Hypoglycemia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6700" dirty="0">
                <a:latin typeface="Times New Roman" pitchFamily="18" charset="0"/>
                <a:cs typeface="Times New Roman" pitchFamily="18" charset="0"/>
              </a:rPr>
              <a:t>-Respiratory distress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6700" dirty="0">
                <a:latin typeface="Times New Roman" pitchFamily="18" charset="0"/>
                <a:cs typeface="Times New Roman" pitchFamily="18" charset="0"/>
              </a:rPr>
              <a:t>-Injury related to </a:t>
            </a:r>
            <a:r>
              <a:rPr lang="en-US" sz="6700" dirty="0" err="1">
                <a:latin typeface="Times New Roman" pitchFamily="18" charset="0"/>
                <a:cs typeface="Times New Roman" pitchFamily="18" charset="0"/>
              </a:rPr>
              <a:t>macrosomia</a:t>
            </a:r>
            <a:r>
              <a:rPr lang="en-US" sz="67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6700" dirty="0">
                <a:latin typeface="Times New Roman" pitchFamily="18" charset="0"/>
                <a:cs typeface="Times New Roman" pitchFamily="18" charset="0"/>
              </a:rPr>
              <a:t>-Blood glucose monitored closely for at least the first 24 hours after birth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6700" dirty="0">
                <a:latin typeface="Times New Roman" pitchFamily="18" charset="0"/>
                <a:cs typeface="Times New Roman" pitchFamily="18" charset="0"/>
              </a:rPr>
              <a:t>-Breastfeeding should be encouraged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6700" dirty="0">
                <a:latin typeface="Times New Roman" pitchFamily="18" charset="0"/>
                <a:cs typeface="Times New Roman" pitchFamily="18" charset="0"/>
              </a:rPr>
              <a:t>-Iv push of dextrose 10%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6700" dirty="0">
                <a:latin typeface="Times New Roman" pitchFamily="18" charset="0"/>
                <a:cs typeface="Times New Roman" pitchFamily="18" charset="0"/>
              </a:rPr>
              <a:t>-Iv D10W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67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5359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B5A7-7196-4EC0-8FCC-5D1B29B2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6970426" cy="6695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5- Caring of pregnant woman RH Incompatibility</a:t>
            </a:r>
            <a:endParaRPr lang="en-US" sz="96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6019-9820-0D77-E69F-629A9C76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76201"/>
            <a:ext cx="5221574" cy="6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079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0"/>
            <a:ext cx="9178977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Rh- Incompatibilities</a:t>
            </a:r>
            <a:b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1411" name="Content Placeholder 2"/>
          <p:cNvSpPr>
            <a:spLocks noGrp="1"/>
          </p:cNvSpPr>
          <p:nvPr>
            <p:ph idx="1"/>
          </p:nvPr>
        </p:nvSpPr>
        <p:spPr>
          <a:xfrm>
            <a:off x="119922" y="1676400"/>
            <a:ext cx="11932170" cy="50541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-Rh-positive blood type is a dominant trait</a:t>
            </a:r>
          </a:p>
          <a:p>
            <a:pPr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-Rh incompatibility can only occur if the woman is Rh-negative and the fetus is Rh-positive</a:t>
            </a:r>
          </a:p>
        </p:txBody>
      </p:sp>
    </p:spTree>
    <p:extLst>
      <p:ext uri="{BB962C8B-B14F-4D97-AF65-F5344CB8AC3E}">
        <p14:creationId xmlns:p14="http://schemas.microsoft.com/office/powerpoint/2010/main" val="8634871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Rh- Incompatibilities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40243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2067082" cy="5181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1-Isoimmunization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leaking of fetal Rh-positive blood into the Rh-negative mother’s circulation, causing her body to respond by making antibodies to destroy the Rh-positive erythrocytes</a:t>
            </a:r>
          </a:p>
          <a:p>
            <a:pPr>
              <a:lnSpc>
                <a:spcPct val="11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With subsequent pregnancy, the woman’s antibodies against Rh-positive blood cross the placenta and destroy the fetal Rh-positive erythrocytes before the infant is born</a:t>
            </a:r>
          </a:p>
          <a:p>
            <a:pPr>
              <a:buFont typeface="Wingdings" pitchFamily="2" charset="2"/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0344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 Incompatibilities</a:t>
            </a: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000" dirty="0"/>
          </a:p>
        </p:txBody>
      </p:sp>
      <p:sp>
        <p:nvSpPr>
          <p:cNvPr id="406531" name="Content Placeholder 2"/>
          <p:cNvSpPr>
            <a:spLocks noGrp="1"/>
          </p:cNvSpPr>
          <p:nvPr>
            <p:ph idx="1"/>
          </p:nvPr>
        </p:nvSpPr>
        <p:spPr>
          <a:xfrm>
            <a:off x="164892" y="1600200"/>
            <a:ext cx="12027108" cy="5029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2-Erythroblastosis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Fetalis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Occurs when the maternal anti-Rh antibodies cross the placenta and destroy fetal erythrocytes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Requires RhoGAM to be given at 28 weeks and within 72 hours of delivery to the mother</a:t>
            </a:r>
          </a:p>
          <a:p>
            <a:pPr>
              <a:buFont typeface="Wingdings" pitchFamily="2" charset="2"/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373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نتيجة بحث الصور عن ‪2-Erythroblastosis Fetalis‬‏">
            <a:extLst>
              <a:ext uri="{FF2B5EF4-FFF2-40B4-BE49-F238E27FC236}">
                <a16:creationId xmlns:a16="http://schemas.microsoft.com/office/drawing/2014/main" id="{6F04962B-FE7D-4D8C-B47C-F23BE4252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1" y="381000"/>
            <a:ext cx="983354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Rh Incompatibilities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/>
          </a:p>
        </p:txBody>
      </p:sp>
      <p:sp>
        <p:nvSpPr>
          <p:cNvPr id="40857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52092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2-Erythroblastosis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Fetalis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-Also given after amniocentesis, and if woman experiences bleeding during pregnancy 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-Fetal assessment tests must be done throughout pregnancy</a:t>
            </a:r>
          </a:p>
          <a:p>
            <a:pPr>
              <a:buFont typeface="Wingdings" pitchFamily="2" charset="2"/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-An intrauterine transfusion may be done for the severely anemic fetus</a:t>
            </a:r>
          </a:p>
        </p:txBody>
      </p:sp>
    </p:spTree>
    <p:extLst>
      <p:ext uri="{BB962C8B-B14F-4D97-AF65-F5344CB8AC3E}">
        <p14:creationId xmlns:p14="http://schemas.microsoft.com/office/powerpoint/2010/main" val="95662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39" y="0"/>
            <a:ext cx="1106274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defRPr/>
            </a:pP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Heart Valve Disease in Pregnancy 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1459" name="Content Placeholder 2"/>
          <p:cNvSpPr>
            <a:spLocks noGrp="1"/>
          </p:cNvSpPr>
          <p:nvPr>
            <p:ph idx="1"/>
          </p:nvPr>
        </p:nvSpPr>
        <p:spPr>
          <a:xfrm>
            <a:off x="119921" y="1676400"/>
            <a:ext cx="12072079" cy="51054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It consists of damage to, abnormality of one or more of the heart valves.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Usually the mitral valve is damaged. </a:t>
            </a:r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The cause of heart valve disease  is almost always rheumatic fever during childhood.</a:t>
            </a:r>
          </a:p>
        </p:txBody>
      </p:sp>
    </p:spTree>
    <p:extLst>
      <p:ext uri="{BB962C8B-B14F-4D97-AF65-F5344CB8AC3E}">
        <p14:creationId xmlns:p14="http://schemas.microsoft.com/office/powerpoint/2010/main" val="6148855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B5A7-7196-4EC0-8FCC-5D1B29B2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6970426" cy="669560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 Caring of pregnant woman with pregnancy induced hypertension (PIH).</a:t>
            </a:r>
            <a:b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9600" dirty="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6019-9820-0D77-E69F-629A9C76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76201"/>
            <a:ext cx="5221574" cy="6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4883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" y="0"/>
            <a:ext cx="11632367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Hypertensive Disorders of Pregnancy  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6787" name="Content Placeholder 2"/>
          <p:cNvSpPr>
            <a:spLocks noGrp="1"/>
          </p:cNvSpPr>
          <p:nvPr>
            <p:ph idx="1"/>
          </p:nvPr>
        </p:nvSpPr>
        <p:spPr>
          <a:xfrm>
            <a:off x="134911" y="1600200"/>
            <a:ext cx="11917181" cy="52578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Normal blood pressure is &gt;140/90 mm Hg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Hypertension during pregnancy is defined as BP  &lt; 140/ 90 mm Hg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Hypertension  is often accompanied by edema and proteinuria.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Edema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periorbital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hands.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Severity of edema is elicited through pressing the edematous area and measuring the depth of dimple left by the finger</a:t>
            </a:r>
          </a:p>
          <a:p>
            <a:pPr>
              <a:buFont typeface="Wingdings" pitchFamily="2" charset="2"/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64034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29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868002"/>
              </p:ext>
            </p:extLst>
          </p:nvPr>
        </p:nvGraphicFramePr>
        <p:xfrm>
          <a:off x="104931" y="382249"/>
          <a:ext cx="11932171" cy="6093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076190" imgH="3362794" progId="">
                  <p:embed/>
                </p:oleObj>
              </mc:Choice>
              <mc:Fallback>
                <p:oleObj name="Photo Editor Photo" r:id="rId2" imgW="13076190" imgH="3362794" progId="">
                  <p:embed/>
                  <p:pic>
                    <p:nvPicPr>
                      <p:cNvPr id="2529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1" y="382249"/>
                        <a:ext cx="11932171" cy="60935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3048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000" dirty="0">
                <a:latin typeface="Times New Roman" pitchFamily="18" charset="0"/>
                <a:cs typeface="Times New Roman" pitchFamily="18" charset="0"/>
              </a:rPr>
              <a:t>Edema</a:t>
            </a:r>
          </a:p>
        </p:txBody>
      </p:sp>
    </p:spTree>
    <p:extLst>
      <p:ext uri="{BB962C8B-B14F-4D97-AF65-F5344CB8AC3E}">
        <p14:creationId xmlns:p14="http://schemas.microsoft.com/office/powerpoint/2010/main" val="41219103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0"/>
            <a:ext cx="10338216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Hypertensive Disorders of Pregnancy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3955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902190" cy="5181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Proteinuria  is an excessive amount of protein in the urine.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Normally urine don not contain protein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 trace of protein in the urine is not abnormal.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Proteinuria during pregnancy is diagnosed when 1+ or more protein as measured with a reagent strip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Uristix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681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11" y="0"/>
            <a:ext cx="11482465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Hypertensive Disorders of Pregnancy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051" name="Content Placeholder 2"/>
          <p:cNvSpPr>
            <a:spLocks noGrp="1"/>
          </p:cNvSpPr>
          <p:nvPr>
            <p:ph idx="1"/>
          </p:nvPr>
        </p:nvSpPr>
        <p:spPr>
          <a:xfrm>
            <a:off x="254833" y="1676400"/>
            <a:ext cx="11482465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Grading proteinuria</a:t>
            </a:r>
          </a:p>
          <a:p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A trace (0.1g/l) not significant 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1+ = 0.3 g/l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2+ = 1.0 g/l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3+ = 3.0 g/l</a:t>
            </a:r>
          </a:p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4+ = 10 g/l</a:t>
            </a:r>
          </a:p>
        </p:txBody>
      </p:sp>
    </p:spTree>
    <p:extLst>
      <p:ext uri="{BB962C8B-B14F-4D97-AF65-F5344CB8AC3E}">
        <p14:creationId xmlns:p14="http://schemas.microsoft.com/office/powerpoint/2010/main" val="14304994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0"/>
            <a:ext cx="11749791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Classification of Hypertensive Disorders of Pregnancy 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099" name="Content Placeholder 2"/>
          <p:cNvSpPr>
            <a:spLocks noGrp="1"/>
          </p:cNvSpPr>
          <p:nvPr>
            <p:ph idx="1"/>
          </p:nvPr>
        </p:nvSpPr>
        <p:spPr>
          <a:xfrm>
            <a:off x="152399" y="1676400"/>
            <a:ext cx="11285095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1) Chronic hypertension, </a:t>
            </a:r>
          </a:p>
          <a:p>
            <a:pPr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2) Preeclampsia</a:t>
            </a:r>
          </a:p>
          <a:p>
            <a:pPr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3) Eclampsia </a:t>
            </a:r>
          </a:p>
          <a:p>
            <a:pPr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4) Gestational hypertension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19869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3" y="0"/>
            <a:ext cx="11032761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Elevated Liver Enzymes And Low Platelets</a:t>
            </a:r>
            <a:r>
              <a:rPr lang="en-US" sz="5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HELLP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61123" name="Content Placeholder 2"/>
          <p:cNvSpPr>
            <a:spLocks noGrp="1"/>
          </p:cNvSpPr>
          <p:nvPr>
            <p:ph idx="1"/>
          </p:nvPr>
        </p:nvSpPr>
        <p:spPr>
          <a:xfrm>
            <a:off x="389743" y="1676400"/>
            <a:ext cx="11632368" cy="518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Is a variant of GH that involves:</a:t>
            </a:r>
          </a:p>
          <a:p>
            <a:pPr>
              <a:buFont typeface="Wingdings" pitchFamily="2" charset="2"/>
              <a:buNone/>
            </a:pPr>
            <a:r>
              <a:rPr lang="es-MX" sz="5400" b="1" dirty="0">
                <a:latin typeface="Times New Roman" pitchFamily="18" charset="0"/>
                <a:cs typeface="Times New Roman" pitchFamily="18" charset="0"/>
              </a:rPr>
              <a:t>H      </a:t>
            </a:r>
            <a:r>
              <a:rPr lang="es-MX" sz="5400" dirty="0">
                <a:latin typeface="Times New Roman" pitchFamily="18" charset="0"/>
                <a:cs typeface="Times New Roman" pitchFamily="18" charset="0"/>
              </a:rPr>
              <a:t>Hemolisis</a:t>
            </a:r>
            <a:r>
              <a:rPr lang="es-MX" sz="5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s-MX" sz="5400" b="1" dirty="0">
                <a:latin typeface="Times New Roman" pitchFamily="18" charset="0"/>
                <a:cs typeface="Times New Roman" pitchFamily="18" charset="0"/>
              </a:rPr>
              <a:t>EL    </a:t>
            </a:r>
            <a:r>
              <a:rPr lang="es-MX" sz="5400" dirty="0">
                <a:latin typeface="Times New Roman" pitchFamily="18" charset="0"/>
                <a:cs typeface="Times New Roman" pitchFamily="18" charset="0"/>
              </a:rPr>
              <a:t>Elevated</a:t>
            </a:r>
            <a:r>
              <a:rPr lang="es-MX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5400" dirty="0">
                <a:latin typeface="Times New Roman" pitchFamily="18" charset="0"/>
                <a:cs typeface="Times New Roman" pitchFamily="18" charset="0"/>
              </a:rPr>
              <a:t>Liver Enzymes</a:t>
            </a:r>
            <a:r>
              <a:rPr lang="es-MX" sz="5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s-MX" sz="5400" b="1" dirty="0">
                <a:latin typeface="Times New Roman" pitchFamily="18" charset="0"/>
                <a:cs typeface="Times New Roman" pitchFamily="18" charset="0"/>
              </a:rPr>
              <a:t>LP    </a:t>
            </a:r>
            <a:r>
              <a:rPr lang="es-MX" sz="5400" dirty="0">
                <a:latin typeface="Times New Roman" pitchFamily="18" charset="0"/>
                <a:cs typeface="Times New Roman" pitchFamily="18" charset="0"/>
              </a:rPr>
              <a:t>Low  Platelets 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122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791" y="0"/>
            <a:ext cx="10142806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 Chronic Hypertension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171" name="Content Placeholder 2"/>
          <p:cNvSpPr>
            <a:spLocks noGrp="1"/>
          </p:cNvSpPr>
          <p:nvPr>
            <p:ph idx="1"/>
          </p:nvPr>
        </p:nvSpPr>
        <p:spPr>
          <a:xfrm>
            <a:off x="126609" y="1676400"/>
            <a:ext cx="11901267" cy="5181600"/>
          </a:xfrm>
        </p:spPr>
        <p:txBody>
          <a:bodyPr/>
          <a:lstStyle/>
          <a:p>
            <a:pPr algn="ctr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Hypertension, with or without </a:t>
            </a:r>
            <a:r>
              <a:rPr lang="en-US" sz="4400" u="sng" dirty="0"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Patient have hypertension during first half of pregnancy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Font typeface="Wingdings" pitchFamily="2" charset="2"/>
              <a:buChar char="q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Or she have it before pregnancy. </a:t>
            </a:r>
          </a:p>
          <a:p>
            <a:pPr algn="ctr">
              <a:buFont typeface="Wingdings" pitchFamily="2" charset="2"/>
              <a:buChar char="q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more 140/90 mm hg before pregnancy</a:t>
            </a:r>
          </a:p>
          <a:p>
            <a:pPr algn="ctr">
              <a:buFont typeface="Wingdings" pitchFamily="2" charset="2"/>
              <a:buChar char="q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22626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 Chronic Hypertension with  overlap pre-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eclampsia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43" name="Content Placeholder 2"/>
          <p:cNvSpPr>
            <a:spLocks noGrp="1"/>
          </p:cNvSpPr>
          <p:nvPr>
            <p:ph idx="1"/>
          </p:nvPr>
        </p:nvSpPr>
        <p:spPr>
          <a:xfrm>
            <a:off x="126609" y="1676400"/>
            <a:ext cx="11830929" cy="5181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Hypertension presenting during first half of pregnancy that is complicated by appearance of proteinuria during second half of pregnancy.</a:t>
            </a:r>
          </a:p>
          <a:p>
            <a:pPr algn="just">
              <a:lnSpc>
                <a:spcPct val="120000"/>
              </a:lnSpc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Medication change onto alpha methyldopa (</a:t>
            </a:r>
            <a:r>
              <a:rPr lang="en-US" sz="6500" dirty="0" err="1">
                <a:latin typeface="Times New Roman" pitchFamily="18" charset="0"/>
                <a:cs typeface="Times New Roman" pitchFamily="18" charset="0"/>
              </a:rPr>
              <a:t>Aldomet</a:t>
            </a: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) 500 mg 8 hourly.</a:t>
            </a:r>
          </a:p>
          <a:p>
            <a:pPr algn="just">
              <a:lnSpc>
                <a:spcPct val="120000"/>
              </a:lnSpc>
            </a:pP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Other anti-hyper-</a:t>
            </a:r>
            <a:r>
              <a:rPr lang="en-US" sz="6500" dirty="0" err="1">
                <a:latin typeface="Times New Roman" pitchFamily="18" charset="0"/>
                <a:cs typeface="Times New Roman" pitchFamily="18" charset="0"/>
              </a:rPr>
              <a:t>tensives</a:t>
            </a:r>
            <a:r>
              <a:rPr lang="en-US" sz="6500" dirty="0">
                <a:latin typeface="Times New Roman" pitchFamily="18" charset="0"/>
                <a:cs typeface="Times New Roman" pitchFamily="18" charset="0"/>
              </a:rPr>
              <a:t> (i.e. diuretics, beta blockers and ACE inhibitors) must be stopped.</a:t>
            </a:r>
          </a:p>
        </p:txBody>
      </p:sp>
    </p:spTree>
    <p:extLst>
      <p:ext uri="{BB962C8B-B14F-4D97-AF65-F5344CB8AC3E}">
        <p14:creationId xmlns:p14="http://schemas.microsoft.com/office/powerpoint/2010/main" val="29962555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827" y="0"/>
            <a:ext cx="11085342" cy="16002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2.) Gestational Hypertension</a:t>
            </a:r>
            <a:r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Pregnancy Induced Hypertension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4435" name="Content Placeholder 2"/>
          <p:cNvSpPr>
            <a:spLocks noGrp="1"/>
          </p:cNvSpPr>
          <p:nvPr>
            <p:ph idx="1"/>
          </p:nvPr>
        </p:nvSpPr>
        <p:spPr>
          <a:xfrm>
            <a:off x="1" y="1752600"/>
            <a:ext cx="11943470" cy="5105400"/>
          </a:xfrm>
        </p:spPr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GH presents in second half of pregnancy. 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is not accompanied by Proteinuria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Patient should check urine for protein daily at home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No special investigations are indicated.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Treatment of Alpha methyldopa 500 mg 8hr</a:t>
            </a:r>
          </a:p>
        </p:txBody>
      </p:sp>
    </p:spTree>
    <p:extLst>
      <p:ext uri="{BB962C8B-B14F-4D97-AF65-F5344CB8AC3E}">
        <p14:creationId xmlns:p14="http://schemas.microsoft.com/office/powerpoint/2010/main" val="123344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90" y="0"/>
            <a:ext cx="11852220" cy="16764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Heart Valve Disease in Pregnancy </a:t>
            </a: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532483" name="Content Placeholder 2"/>
          <p:cNvSpPr>
            <a:spLocks noGrp="1"/>
          </p:cNvSpPr>
          <p:nvPr>
            <p:ph idx="1"/>
          </p:nvPr>
        </p:nvSpPr>
        <p:spPr>
          <a:xfrm>
            <a:off x="169890" y="1676400"/>
            <a:ext cx="12022110" cy="5181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Undiagnosed heart valve disease and inadequate treatment may result in serious complications:</a:t>
            </a:r>
          </a:p>
          <a:p>
            <a:pPr algn="ctr"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Heart failure causing pulmonary oedema which may threaten the patient’s life.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1987305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6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Pre-</a:t>
            </a:r>
            <a:r>
              <a:rPr lang="en-US" sz="6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eclampsia</a:t>
            </a:r>
            <a:endParaRPr lang="en-US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0579" name="Content Placeholder 2"/>
          <p:cNvSpPr>
            <a:spLocks noGrp="1"/>
          </p:cNvSpPr>
          <p:nvPr>
            <p:ph idx="1"/>
          </p:nvPr>
        </p:nvSpPr>
        <p:spPr>
          <a:xfrm>
            <a:off x="140677" y="1676400"/>
            <a:ext cx="11943471" cy="5181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It  is common and danger  causes maternal death  and fetus.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 presents in second half of pregnancy  with hypertension, edema &amp; proteinuria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(&gt;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20 weeks</a:t>
            </a:r>
          </a:p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It may present during Pregnancy,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puerperium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7466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0"/>
            <a:ext cx="10053711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3.) Pre-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Complications</a:t>
            </a: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253218" y="1676400"/>
            <a:ext cx="11816862" cy="51816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Maternal death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700" dirty="0" err="1">
                <a:latin typeface="Times New Roman" pitchFamily="18" charset="0"/>
                <a:cs typeface="Times New Roman" pitchFamily="18" charset="0"/>
              </a:rPr>
              <a:t>Intracerebral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700" dirty="0" err="1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Eclampsia.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Seizures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Pulmonary edema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Acute renal failure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Preterm delivery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700" dirty="0" err="1">
                <a:latin typeface="Times New Roman" pitchFamily="18" charset="0"/>
                <a:cs typeface="Times New Roman" pitchFamily="18" charset="0"/>
              </a:rPr>
              <a:t>Abruptio</a:t>
            </a: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 placentae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700" dirty="0">
                <a:latin typeface="Times New Roman" pitchFamily="18" charset="0"/>
                <a:cs typeface="Times New Roman" pitchFamily="18" charset="0"/>
              </a:rPr>
              <a:t>DIC </a:t>
            </a:r>
          </a:p>
          <a:p>
            <a:pPr>
              <a:buFont typeface="Wingdings" pitchFamily="2" charset="2"/>
              <a:buNone/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9774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083" y="0"/>
            <a:ext cx="11718388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3.) Pre-</a:t>
            </a:r>
            <a:r>
              <a:rPr lang="en-US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Severity Grading  According to   </a:t>
            </a:r>
          </a:p>
        </p:txBody>
      </p:sp>
      <p:sp>
        <p:nvSpPr>
          <p:cNvPr id="290819" name="Content Placeholder 2"/>
          <p:cNvSpPr>
            <a:spLocks noGrp="1"/>
          </p:cNvSpPr>
          <p:nvPr>
            <p:ph idx="1"/>
          </p:nvPr>
        </p:nvSpPr>
        <p:spPr>
          <a:xfrm>
            <a:off x="225083" y="1600200"/>
            <a:ext cx="11718388" cy="52578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a-The blood pressure </a:t>
            </a:r>
          </a:p>
          <a:p>
            <a:pPr algn="ctr"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b-The amount of Proteinuria.</a:t>
            </a:r>
          </a:p>
          <a:p>
            <a:pPr algn="ctr"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c-Signs and symptoms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None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d-The presence of convulsions.</a:t>
            </a:r>
          </a:p>
          <a:p>
            <a:pPr algn="ctr">
              <a:buFont typeface="Wingdings" pitchFamily="2" charset="2"/>
              <a:buChar char="Ø"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Patients with pre-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can be divided into 4 grades of severity:</a:t>
            </a:r>
          </a:p>
          <a:p>
            <a:pPr algn="ctr">
              <a:buFont typeface="Wingdings" pitchFamily="2" charset="2"/>
              <a:buNone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9350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7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a-Pre-</a:t>
            </a:r>
            <a:r>
              <a:rPr lang="en-US" sz="7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7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98474" y="1676400"/>
            <a:ext cx="12093526" cy="51816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 diastolic blood pressure of 90 to 109 mm Hg and Proteinuria,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And/or a systolic blood pressure of 140 to 159 mm Hg, plus Proteinuria and Edema .</a:t>
            </a:r>
          </a:p>
          <a:p>
            <a:pPr>
              <a:buFont typeface="Wingdings" pitchFamily="2" charset="2"/>
              <a:buChar char="§"/>
              <a:defRPr/>
            </a:pPr>
            <a:endParaRPr lang="en-US" sz="4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30756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2-Severe pre-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eclampsia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867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1816862" cy="5181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Any of the following:</a:t>
            </a:r>
          </a:p>
          <a:p>
            <a:pPr marL="742950" indent="-742950">
              <a:lnSpc>
                <a:spcPct val="110000"/>
              </a:lnSpc>
              <a:buFont typeface="Wingdings" pitchFamily="2" charset="2"/>
              <a:buAutoNum type="alphaLcParenR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 diastolic BP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110 mm Hg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or more and/or a systolic BP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160 mm Hg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or more on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2 occasions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4 hours apart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plus Proteinuria.</a:t>
            </a:r>
          </a:p>
          <a:p>
            <a:pPr marL="742950" indent="-742950">
              <a:lnSpc>
                <a:spcPct val="110000"/>
              </a:lnSpc>
              <a:buAutoNum type="alphaLcParenR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A diastolic BP 120 mm Hg or more and/or a systolic BP 170 mm Hg or more on 1 occasion, plus Proteinuria and Edema.</a:t>
            </a:r>
          </a:p>
          <a:p>
            <a:pPr marL="742950" indent="-742950">
              <a:buAutoNum type="alphaLcParenR"/>
            </a:pPr>
            <a:endParaRPr lang="en-US" sz="4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983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3-Imminent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211016" y="1676400"/>
            <a:ext cx="11980984" cy="5181600"/>
          </a:xfrm>
        </p:spPr>
        <p:txBody>
          <a:bodyPr/>
          <a:lstStyle/>
          <a:p>
            <a:pPr algn="just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These patients have symptoms and/or signs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that indicate that they are at extremely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>
                <a:latin typeface="Times New Roman" pitchFamily="18" charset="0"/>
                <a:cs typeface="Times New Roman" pitchFamily="18" charset="0"/>
              </a:rPr>
              <a:t>high risk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of developing Eclampsia at any</a:t>
            </a:r>
            <a:r>
              <a:rPr lang="en-US" sz="4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moment. </a:t>
            </a:r>
          </a:p>
          <a:p>
            <a:pPr algn="just">
              <a:defRPr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diagnosis based on S&amp;S, it does not depend on degree of Hypertension or amount of Proteinuria present.</a:t>
            </a:r>
          </a:p>
          <a:p>
            <a:pPr algn="just">
              <a:defRPr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171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0"/>
            <a:ext cx="10316308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Symptoms Imminent Eclampsia</a:t>
            </a:r>
          </a:p>
        </p:txBody>
      </p:sp>
      <p:sp>
        <p:nvSpPr>
          <p:cNvPr id="297987" name="Content Placeholder 2"/>
          <p:cNvSpPr>
            <a:spLocks noGrp="1"/>
          </p:cNvSpPr>
          <p:nvPr>
            <p:ph idx="1"/>
          </p:nvPr>
        </p:nvSpPr>
        <p:spPr>
          <a:xfrm>
            <a:off x="1523999" y="1676400"/>
            <a:ext cx="9673883" cy="5181600"/>
          </a:xfrm>
        </p:spPr>
        <p:txBody>
          <a:bodyPr>
            <a:norm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Headache.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Visual disturbances or flashes of light seen in front of the eyes.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Upper abdominal pain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Tenderness over the liver.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Increased tendon reflexes, e.g. knee reflexes.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Edema.</a:t>
            </a:r>
          </a:p>
          <a:p>
            <a:pPr>
              <a:buFont typeface="Wingdings" pitchFamily="2" charset="2"/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519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en-US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4-Eclampsia</a:t>
            </a:r>
            <a:r>
              <a:rPr lang="en-US" sz="8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4675" name="Content Placeholder 2"/>
          <p:cNvSpPr>
            <a:spLocks noGrp="1"/>
          </p:cNvSpPr>
          <p:nvPr>
            <p:ph idx="1"/>
          </p:nvPr>
        </p:nvSpPr>
        <p:spPr>
          <a:xfrm>
            <a:off x="112542" y="1676400"/>
            <a:ext cx="11338560" cy="5181600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Eclampsia is diagnosed when a patient with any of the grades of pre-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eclampsia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has a </a:t>
            </a:r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convulsion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during pregnancy,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or the first 7 days of the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puerperium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None/>
              <a:defRPr/>
            </a:pP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438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600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Management of Pre-</a:t>
            </a:r>
            <a:r>
              <a:rPr lang="en-US" sz="5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eclampsia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27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11169748" cy="5257800"/>
          </a:xfrm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Hospitalization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may need ICU.</a:t>
            </a:r>
          </a:p>
          <a:p>
            <a:pPr algn="ctr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Give Methyldopa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Aldomet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Magnesium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Sulphate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to prevent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eclampsia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Nifedipine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capsules (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Adalat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)  to prevent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intracerebral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haemorrhage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Foley’s catheter to monitor urinary output.</a:t>
            </a:r>
          </a:p>
          <a:p>
            <a:pPr algn="ctr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Observe and manage convulsions</a:t>
            </a:r>
          </a:p>
          <a:p>
            <a:pPr algn="ctr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Prevent aspiration</a:t>
            </a:r>
          </a:p>
          <a:p>
            <a:pPr algn="ctr">
              <a:buFont typeface="Wingdings" pitchFamily="2" charset="2"/>
              <a:buChar char="q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Administering oxygen.</a:t>
            </a:r>
          </a:p>
          <a:p>
            <a:pPr algn="ctr">
              <a:buNone/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3703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AB5A7-7196-4EC0-8FCC-5D1B29B2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201"/>
            <a:ext cx="6970426" cy="66956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7- Caring of pregnant woman with bleeding before 24 weeks of pregnancy </a:t>
            </a:r>
          </a:p>
          <a:p>
            <a:pPr marL="0" indent="0" algn="ctr">
              <a:buNone/>
            </a:pP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(abortions, ectopic pregnancy, Molar Pregnancy)</a:t>
            </a:r>
            <a:b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E6019-9820-0D77-E69F-629A9C76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0426" y="76201"/>
            <a:ext cx="5221574" cy="669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11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5726</Words>
  <Application>Microsoft Office PowerPoint</Application>
  <PresentationFormat>Widescreen</PresentationFormat>
  <Paragraphs>772</Paragraphs>
  <Slides>158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158</vt:i4>
      </vt:variant>
    </vt:vector>
  </HeadingPairs>
  <TitlesOfParts>
    <vt:vector size="165" baseType="lpstr">
      <vt:lpstr>Arial</vt:lpstr>
      <vt:lpstr>Calibri</vt:lpstr>
      <vt:lpstr>Calibri Light</vt:lpstr>
      <vt:lpstr>Times New Roman</vt:lpstr>
      <vt:lpstr>Wingdings</vt:lpstr>
      <vt:lpstr>Office Theme</vt:lpstr>
      <vt:lpstr>Photo Editor Photo</vt:lpstr>
      <vt:lpstr>PowerPoint Presentation</vt:lpstr>
      <vt:lpstr>Identification of High Risk Pregnancy </vt:lpstr>
      <vt:lpstr>PowerPoint Presentation</vt:lpstr>
      <vt:lpstr>    Manifestations Heart Disease in Pregnancy  </vt:lpstr>
      <vt:lpstr>Manifestations Heart Disease in Pregnancy</vt:lpstr>
      <vt:lpstr>Manifestations Heart Disease in Pregnancy</vt:lpstr>
      <vt:lpstr>Treatment Heart Disease in Pregnancy</vt:lpstr>
      <vt:lpstr>     Heart Valve Disease in Pregnancy    </vt:lpstr>
      <vt:lpstr>     Heart Valve Disease in Pregnancy    </vt:lpstr>
      <vt:lpstr>       Symptoms   of Heart Valve Disease in Pregnancy     </vt:lpstr>
      <vt:lpstr>       Managements of Heart Valve Disease in Pregnancy     </vt:lpstr>
      <vt:lpstr>PowerPoint Presentation</vt:lpstr>
      <vt:lpstr>  TORCH INFECTIONS </vt:lpstr>
      <vt:lpstr> Viral  TORCH Infections </vt:lpstr>
      <vt:lpstr>   Cytomegalovirus (CMV)  </vt:lpstr>
      <vt:lpstr>  Cytomegalovirus (CMV) Treatment  </vt:lpstr>
      <vt:lpstr>   Hepatitis B  </vt:lpstr>
      <vt:lpstr>Rubella</vt:lpstr>
      <vt:lpstr>Rubella</vt:lpstr>
      <vt:lpstr> Rubella Effects on Embryo or Fetus: </vt:lpstr>
      <vt:lpstr> Types Herpes-virus</vt:lpstr>
      <vt:lpstr>Herpes-virus</vt:lpstr>
      <vt:lpstr> Herpes-virus</vt:lpstr>
      <vt:lpstr>Treatment Herpes-virus</vt:lpstr>
      <vt:lpstr>     Human Immunodeficiency Virus (HIV)   </vt:lpstr>
      <vt:lpstr>    Human Immunodeficiency Virus (HIV)   </vt:lpstr>
      <vt:lpstr>    Managements of  Human Immunodeficiency Virus (HIV)   </vt:lpstr>
      <vt:lpstr>Non-viral Infections</vt:lpstr>
      <vt:lpstr>Congenital Toxoplasmosis Signs</vt:lpstr>
      <vt:lpstr>Toxoplasmosis Prevention </vt:lpstr>
      <vt:lpstr>Toxoplasmosis Treatment</vt:lpstr>
      <vt:lpstr>Group B Streptococcus (GBS) Infection</vt:lpstr>
      <vt:lpstr>Symptoms of  Group B Streptococcus (GBS) Infection</vt:lpstr>
      <vt:lpstr>Group B Streptococcus (GBS) Infection</vt:lpstr>
      <vt:lpstr>PowerPoint Presentation</vt:lpstr>
      <vt:lpstr> SEXUALLY TRANSMITTED INFECTIONS (STI) </vt:lpstr>
      <vt:lpstr> SEXUALLY TRANSMITTED INFECTIONS (STI) </vt:lpstr>
      <vt:lpstr> Sexually Transmitted Infections STI or Sexually Transmitted diseases STD: </vt:lpstr>
      <vt:lpstr>Complication of STI</vt:lpstr>
      <vt:lpstr> Types of STIS: </vt:lpstr>
      <vt:lpstr> 1- CHLAMYDIA </vt:lpstr>
      <vt:lpstr>CHLAMYDIA in Pregnancy  </vt:lpstr>
      <vt:lpstr> Treatment of Chlamydia </vt:lpstr>
      <vt:lpstr>Gonorrhea</vt:lpstr>
      <vt:lpstr>Gonorrhea Mode of Transmission</vt:lpstr>
      <vt:lpstr> Treatment of Gonorrhea </vt:lpstr>
      <vt:lpstr>SYPHILIS</vt:lpstr>
      <vt:lpstr>Transmission of Syphilis</vt:lpstr>
      <vt:lpstr> Congenital Syphilis </vt:lpstr>
      <vt:lpstr>Congenital Syphilis S&amp;S</vt:lpstr>
      <vt:lpstr>Treatment of Syphilis</vt:lpstr>
      <vt:lpstr>PowerPoint Presentation</vt:lpstr>
      <vt:lpstr>Anemia in pregnancy</vt:lpstr>
      <vt:lpstr>Types Anemia In Pregnancy</vt:lpstr>
      <vt:lpstr>Causes Anemia In Pregnancy</vt:lpstr>
      <vt:lpstr>Nutritional Symptoms of Anemia in pregnancy</vt:lpstr>
      <vt:lpstr>Iron Deficiency Anemia</vt:lpstr>
      <vt:lpstr>Iron Deficiency Anemia</vt:lpstr>
      <vt:lpstr>Folic Acid Deficiency Anemia</vt:lpstr>
      <vt:lpstr>Treatment Folic Acid Deficiency Anemia</vt:lpstr>
      <vt:lpstr>Sickle Cell Anemia</vt:lpstr>
      <vt:lpstr>Sickle Cell Anemia</vt:lpstr>
      <vt:lpstr>Thalassemia </vt:lpstr>
      <vt:lpstr>The dangers Anemia  in pregnancy</vt:lpstr>
      <vt:lpstr>PowerPoint Presentation</vt:lpstr>
      <vt:lpstr>     Diabetes Mellitus in Pregnancy   </vt:lpstr>
      <vt:lpstr>     Gestational Diabetes Mellitus (GDM):    </vt:lpstr>
      <vt:lpstr>     Gestational Diabetes Mellitus (GDM):    </vt:lpstr>
      <vt:lpstr>      The  complications Diabetes mellitus in pregnancy   </vt:lpstr>
      <vt:lpstr>      Fetal/Neonatal effects   complications of Diabetes mellitus   </vt:lpstr>
      <vt:lpstr>    Managements of Diabetes Mellitus in Pregnancy  </vt:lpstr>
      <vt:lpstr>    Treatment Diabetes mellitus in pregnancy  </vt:lpstr>
      <vt:lpstr>   Managements of Neonate of DM Mother   </vt:lpstr>
      <vt:lpstr>PowerPoint Presentation</vt:lpstr>
      <vt:lpstr>  Rh- Incompatibilities  </vt:lpstr>
      <vt:lpstr>  Rh- Incompatibilities  </vt:lpstr>
      <vt:lpstr>  Rh Incompatibilities  </vt:lpstr>
      <vt:lpstr>PowerPoint Presentation</vt:lpstr>
      <vt:lpstr>  Rh Incompatibilities  </vt:lpstr>
      <vt:lpstr>PowerPoint Presentation</vt:lpstr>
      <vt:lpstr>Hypertensive Disorders of Pregnancy  </vt:lpstr>
      <vt:lpstr>Edema</vt:lpstr>
      <vt:lpstr>Hypertensive Disorders of Pregnancy </vt:lpstr>
      <vt:lpstr>Hypertensive Disorders of Pregnancy </vt:lpstr>
      <vt:lpstr>Classification of Hypertensive Disorders of Pregnancy </vt:lpstr>
      <vt:lpstr>Elevated Liver Enzymes And Low Platelets HELLP Syndrome:</vt:lpstr>
      <vt:lpstr>1.) Chronic Hypertension</vt:lpstr>
      <vt:lpstr>1.) Chronic Hypertension with  overlap pre-eclampsia</vt:lpstr>
      <vt:lpstr>2.) Gestational Hypertension (Pregnancy Induced Hypertension) </vt:lpstr>
      <vt:lpstr>3.) Pre-eclampsia</vt:lpstr>
      <vt:lpstr>3.) Pre-eclampsia Complications</vt:lpstr>
      <vt:lpstr>3.) Pre-eclampsia Severity Grading  According to   </vt:lpstr>
      <vt:lpstr>a-Pre-eclampsia.</vt:lpstr>
      <vt:lpstr>2-Severe pre-eclampsia</vt:lpstr>
      <vt:lpstr>3-Imminent eclampsia.: </vt:lpstr>
      <vt:lpstr>Symptoms Imminent Eclampsia</vt:lpstr>
      <vt:lpstr>4-Eclampsia:</vt:lpstr>
      <vt:lpstr>Management of Pre-eclampsia</vt:lpstr>
      <vt:lpstr>PowerPoint Presentation</vt:lpstr>
      <vt:lpstr>1.) Abortion</vt:lpstr>
      <vt:lpstr>a. ) Spontaneous(non-intentional)    Abortion</vt:lpstr>
      <vt:lpstr>a. Spontaneous(non-intentional)    Abortion</vt:lpstr>
      <vt:lpstr>b. Intentional Abortion </vt:lpstr>
      <vt:lpstr> 2.) Ectopic Pregnancy </vt:lpstr>
      <vt:lpstr>  2.) Ectopic Pregnancy Manifestations  </vt:lpstr>
      <vt:lpstr>2.) Ectopic Pregnancy Treatment</vt:lpstr>
      <vt:lpstr>  3.) Hydatidiform Mole  (Molar Pregnancy) Gestational Trophoblastic Disease </vt:lpstr>
      <vt:lpstr>3.) Hydatidiform Mole  (Molar Pregnancy) Manifestations</vt:lpstr>
      <vt:lpstr>3.) Hydatidiform Mole  (Molar Pregnancy) : Treatment</vt:lpstr>
      <vt:lpstr>PowerPoint Presentation</vt:lpstr>
      <vt:lpstr>Bleeding Disorders of Late Pregnancy</vt:lpstr>
      <vt:lpstr>Bleeding Disorders Of Late Pregnancy: Management </vt:lpstr>
      <vt:lpstr>PowerPoint Presentation</vt:lpstr>
      <vt:lpstr>Bleeding Disorders Of Late Pregnancy: Diagnosing </vt:lpstr>
      <vt:lpstr>1.) A haemorrhage: </vt:lpstr>
      <vt:lpstr>2..)-A Blood-stained normal Discharge</vt:lpstr>
      <vt:lpstr>2.)-A Blood-stained normal Discharge and Show: Managements </vt:lpstr>
      <vt:lpstr>3.)- A ‘show’</vt:lpstr>
      <vt:lpstr>Abruptio Placentae </vt:lpstr>
      <vt:lpstr>Abruptio Placentae (Placental Abruption)</vt:lpstr>
      <vt:lpstr>PowerPoint Presentation</vt:lpstr>
      <vt:lpstr> Signs and Symptoms  of Abruptio Placentae </vt:lpstr>
      <vt:lpstr> Signs and Symptoms  of Abruptio Placentae </vt:lpstr>
      <vt:lpstr> Classification of abruptio </vt:lpstr>
      <vt:lpstr>PowerPoint Presentation</vt:lpstr>
      <vt:lpstr> Placenta Praevia </vt:lpstr>
      <vt:lpstr> Placenta Praevia </vt:lpstr>
      <vt:lpstr> Types Placenta Praevia </vt:lpstr>
      <vt:lpstr> Placenta Praevia high risk  </vt:lpstr>
      <vt:lpstr>  Signs and Symptoms of Placenta Praevia:  </vt:lpstr>
      <vt:lpstr> Diagnosis of Placenta Praevia: </vt:lpstr>
      <vt:lpstr> 3. An antepartum haemorrhage of unknown cause </vt:lpstr>
      <vt:lpstr> 3. An antepartum haemorrhage of unknown cause </vt:lpstr>
      <vt:lpstr> 3. An antepartum haemorrhage of unknown cause </vt:lpstr>
      <vt:lpstr> D.) Disseminated Intravascular Coagulation (DIC)  </vt:lpstr>
      <vt:lpstr> Disseminated Intravascular Coagulation (DIC) </vt:lpstr>
      <vt:lpstr> Disseminated Intravascular Coagulation (DIC) </vt:lpstr>
      <vt:lpstr> Disseminated Intravascular Coagulation (DIC) </vt:lpstr>
      <vt:lpstr> Disseminated Intravascular Coagulation (DIC) Treatment  </vt:lpstr>
      <vt:lpstr>PowerPoint Presentation</vt:lpstr>
      <vt:lpstr>Hyperemesis Gravidarum HG </vt:lpstr>
      <vt:lpstr>Preterm Labour and Preterm Rupture of the Membranes</vt:lpstr>
      <vt:lpstr>Preterm Labour and Preterm Rupture of the Membranes</vt:lpstr>
      <vt:lpstr>Preterm Labour and Preterm Rupture of the Membranes</vt:lpstr>
      <vt:lpstr>Preterm Labour and Preterm Rupture of the Membranes</vt:lpstr>
      <vt:lpstr>Causes Preterm Labour and Preterm Rupture of the Membranes</vt:lpstr>
      <vt:lpstr>The clinical presentation of Chorioamnionitis</vt:lpstr>
      <vt:lpstr>Complication of Chorioamnionitis</vt:lpstr>
      <vt:lpstr>Complication of Chorioamnionitis</vt:lpstr>
      <vt:lpstr>Other factors that  can lead Preterm labour and preterm rupture of the membranes</vt:lpstr>
      <vt:lpstr> Maternal factors: </vt:lpstr>
      <vt:lpstr> Fetal factors: </vt:lpstr>
      <vt:lpstr>Placental factors</vt:lpstr>
      <vt:lpstr>Risk factors  Preterm labour and preterm rupture of the membranes</vt:lpstr>
      <vt:lpstr>Diagnosis of Preterm Labour and Preterm Rupture of the Membranes</vt:lpstr>
      <vt:lpstr>Preterm Labour and Preterm Rupture of Membranes Managements </vt:lpstr>
      <vt:lpstr>Preterm Labour and Preterm Rupture of Membranes Managements </vt:lpstr>
      <vt:lpstr>Preterm Labour and Preterm Rupture of Membranes Managements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30</cp:revision>
  <dcterms:created xsi:type="dcterms:W3CDTF">2023-04-01T09:16:16Z</dcterms:created>
  <dcterms:modified xsi:type="dcterms:W3CDTF">2024-08-04T17:50:27Z</dcterms:modified>
</cp:coreProperties>
</file>