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634" r:id="rId2"/>
    <p:sldId id="631" r:id="rId3"/>
    <p:sldId id="263" r:id="rId4"/>
    <p:sldId id="635" r:id="rId5"/>
    <p:sldId id="269" r:id="rId6"/>
    <p:sldId id="279" r:id="rId7"/>
    <p:sldId id="636" r:id="rId8"/>
    <p:sldId id="637" r:id="rId9"/>
    <p:sldId id="626" r:id="rId10"/>
    <p:sldId id="303" r:id="rId11"/>
    <p:sldId id="304" r:id="rId12"/>
    <p:sldId id="307" r:id="rId13"/>
    <p:sldId id="316" r:id="rId14"/>
    <p:sldId id="324" r:id="rId15"/>
    <p:sldId id="332" r:id="rId16"/>
    <p:sldId id="447" r:id="rId17"/>
    <p:sldId id="344" r:id="rId18"/>
    <p:sldId id="343" r:id="rId19"/>
    <p:sldId id="349" r:id="rId20"/>
    <p:sldId id="357" r:id="rId21"/>
    <p:sldId id="456" r:id="rId22"/>
    <p:sldId id="363" r:id="rId23"/>
    <p:sldId id="362" r:id="rId24"/>
    <p:sldId id="365" r:id="rId25"/>
    <p:sldId id="373" r:id="rId26"/>
    <p:sldId id="257" r:id="rId27"/>
    <p:sldId id="581" r:id="rId28"/>
    <p:sldId id="582" r:id="rId29"/>
    <p:sldId id="274" r:id="rId30"/>
    <p:sldId id="638" r:id="rId31"/>
    <p:sldId id="639" r:id="rId32"/>
    <p:sldId id="589" r:id="rId33"/>
    <p:sldId id="590" r:id="rId34"/>
    <p:sldId id="376" r:id="rId35"/>
    <p:sldId id="608" r:id="rId36"/>
    <p:sldId id="640" r:id="rId37"/>
    <p:sldId id="379" r:id="rId38"/>
    <p:sldId id="380" r:id="rId39"/>
    <p:sldId id="613" r:id="rId40"/>
    <p:sldId id="374" r:id="rId41"/>
    <p:sldId id="375" r:id="rId42"/>
    <p:sldId id="385" r:id="rId43"/>
    <p:sldId id="387" r:id="rId44"/>
    <p:sldId id="616" r:id="rId45"/>
    <p:sldId id="614" r:id="rId46"/>
    <p:sldId id="641" r:id="rId47"/>
    <p:sldId id="391" r:id="rId48"/>
    <p:sldId id="396" r:id="rId49"/>
    <p:sldId id="595" r:id="rId50"/>
    <p:sldId id="392" r:id="rId51"/>
    <p:sldId id="600" r:id="rId52"/>
    <p:sldId id="593" r:id="rId53"/>
    <p:sldId id="408" r:id="rId54"/>
    <p:sldId id="405" r:id="rId55"/>
    <p:sldId id="409" r:id="rId56"/>
    <p:sldId id="642" r:id="rId57"/>
    <p:sldId id="381" r:id="rId58"/>
    <p:sldId id="414" r:id="rId59"/>
    <p:sldId id="415" r:id="rId60"/>
    <p:sldId id="416" r:id="rId61"/>
    <p:sldId id="621" r:id="rId62"/>
    <p:sldId id="417" r:id="rId63"/>
    <p:sldId id="623" r:id="rId64"/>
    <p:sldId id="418" r:id="rId65"/>
    <p:sldId id="419" r:id="rId66"/>
    <p:sldId id="422" r:id="rId6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3922" autoAdjust="0"/>
  </p:normalViewPr>
  <p:slideViewPr>
    <p:cSldViewPr snapToGrid="0">
      <p:cViewPr varScale="1">
        <p:scale>
          <a:sx n="64" d="100"/>
          <a:sy n="64" d="100"/>
        </p:scale>
        <p:origin x="954" y="66"/>
      </p:cViewPr>
      <p:guideLst/>
    </p:cSldViewPr>
  </p:slideViewPr>
  <p:outlineViewPr>
    <p:cViewPr>
      <p:scale>
        <a:sx n="33" d="100"/>
        <a:sy n="33" d="100"/>
      </p:scale>
      <p:origin x="0" y="-10898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7FF92-64ED-AF8F-3BF2-F30F282206C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AF7B531-613A-59D6-BD88-43FCAAC448B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FA513AE-45F0-00C3-A55E-E011519AC254}"/>
              </a:ext>
            </a:extLst>
          </p:cNvPr>
          <p:cNvSpPr>
            <a:spLocks noGrp="1"/>
          </p:cNvSpPr>
          <p:nvPr>
            <p:ph type="dt" sz="half" idx="10"/>
          </p:nvPr>
        </p:nvSpPr>
        <p:spPr/>
        <p:txBody>
          <a:bodyPr/>
          <a:lstStyle/>
          <a:p>
            <a:fld id="{F43F5B29-E7AA-4DE2-8E0D-6358F070C295}" type="datetimeFigureOut">
              <a:rPr lang="en-US" smtClean="0"/>
              <a:t>9/8/2024</a:t>
            </a:fld>
            <a:endParaRPr lang="en-US"/>
          </a:p>
        </p:txBody>
      </p:sp>
      <p:sp>
        <p:nvSpPr>
          <p:cNvPr id="5" name="Footer Placeholder 4">
            <a:extLst>
              <a:ext uri="{FF2B5EF4-FFF2-40B4-BE49-F238E27FC236}">
                <a16:creationId xmlns:a16="http://schemas.microsoft.com/office/drawing/2014/main" id="{7D7911BB-1CA1-5B17-8DC9-7E236E05E1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0430D3-86F0-7A17-FFD0-F549CE3BF7F0}"/>
              </a:ext>
            </a:extLst>
          </p:cNvPr>
          <p:cNvSpPr>
            <a:spLocks noGrp="1"/>
          </p:cNvSpPr>
          <p:nvPr>
            <p:ph type="sldNum" sz="quarter" idx="12"/>
          </p:nvPr>
        </p:nvSpPr>
        <p:spPr/>
        <p:txBody>
          <a:bodyPr/>
          <a:lstStyle/>
          <a:p>
            <a:fld id="{9BC7E585-6F24-4F25-A79B-37CD45664D2B}" type="slidenum">
              <a:rPr lang="en-US" smtClean="0"/>
              <a:t>‹#›</a:t>
            </a:fld>
            <a:endParaRPr lang="en-US"/>
          </a:p>
        </p:txBody>
      </p:sp>
    </p:spTree>
    <p:extLst>
      <p:ext uri="{BB962C8B-B14F-4D97-AF65-F5344CB8AC3E}">
        <p14:creationId xmlns:p14="http://schemas.microsoft.com/office/powerpoint/2010/main" val="7619289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BCD4F-8CB8-2DA5-C7D2-B6A4C2B42C3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4F5DCA9-C88A-94E1-92A9-87E69A61B65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F51BA5-D420-1C0D-33E6-6EA8A3DA41F7}"/>
              </a:ext>
            </a:extLst>
          </p:cNvPr>
          <p:cNvSpPr>
            <a:spLocks noGrp="1"/>
          </p:cNvSpPr>
          <p:nvPr>
            <p:ph type="dt" sz="half" idx="10"/>
          </p:nvPr>
        </p:nvSpPr>
        <p:spPr/>
        <p:txBody>
          <a:bodyPr/>
          <a:lstStyle/>
          <a:p>
            <a:fld id="{F43F5B29-E7AA-4DE2-8E0D-6358F070C295}" type="datetimeFigureOut">
              <a:rPr lang="en-US" smtClean="0"/>
              <a:t>9/8/2024</a:t>
            </a:fld>
            <a:endParaRPr lang="en-US"/>
          </a:p>
        </p:txBody>
      </p:sp>
      <p:sp>
        <p:nvSpPr>
          <p:cNvPr id="5" name="Footer Placeholder 4">
            <a:extLst>
              <a:ext uri="{FF2B5EF4-FFF2-40B4-BE49-F238E27FC236}">
                <a16:creationId xmlns:a16="http://schemas.microsoft.com/office/drawing/2014/main" id="{6C34F36D-ADBB-A606-E56C-CE1CD3CA01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0D97A7-DA7A-4D3D-6A4B-7A8252DC37B2}"/>
              </a:ext>
            </a:extLst>
          </p:cNvPr>
          <p:cNvSpPr>
            <a:spLocks noGrp="1"/>
          </p:cNvSpPr>
          <p:nvPr>
            <p:ph type="sldNum" sz="quarter" idx="12"/>
          </p:nvPr>
        </p:nvSpPr>
        <p:spPr/>
        <p:txBody>
          <a:bodyPr/>
          <a:lstStyle/>
          <a:p>
            <a:fld id="{9BC7E585-6F24-4F25-A79B-37CD45664D2B}" type="slidenum">
              <a:rPr lang="en-US" smtClean="0"/>
              <a:t>‹#›</a:t>
            </a:fld>
            <a:endParaRPr lang="en-US"/>
          </a:p>
        </p:txBody>
      </p:sp>
    </p:spTree>
    <p:extLst>
      <p:ext uri="{BB962C8B-B14F-4D97-AF65-F5344CB8AC3E}">
        <p14:creationId xmlns:p14="http://schemas.microsoft.com/office/powerpoint/2010/main" val="478370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7B381CB-8818-FAA1-6013-7C5EC775286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82D7645-BE7E-9A1F-E011-2111141C5BE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E97D3A-D009-FF11-DD33-4F98B0161ACA}"/>
              </a:ext>
            </a:extLst>
          </p:cNvPr>
          <p:cNvSpPr>
            <a:spLocks noGrp="1"/>
          </p:cNvSpPr>
          <p:nvPr>
            <p:ph type="dt" sz="half" idx="10"/>
          </p:nvPr>
        </p:nvSpPr>
        <p:spPr/>
        <p:txBody>
          <a:bodyPr/>
          <a:lstStyle/>
          <a:p>
            <a:fld id="{F43F5B29-E7AA-4DE2-8E0D-6358F070C295}" type="datetimeFigureOut">
              <a:rPr lang="en-US" smtClean="0"/>
              <a:t>9/8/2024</a:t>
            </a:fld>
            <a:endParaRPr lang="en-US"/>
          </a:p>
        </p:txBody>
      </p:sp>
      <p:sp>
        <p:nvSpPr>
          <p:cNvPr id="5" name="Footer Placeholder 4">
            <a:extLst>
              <a:ext uri="{FF2B5EF4-FFF2-40B4-BE49-F238E27FC236}">
                <a16:creationId xmlns:a16="http://schemas.microsoft.com/office/drawing/2014/main" id="{BC014609-0D9A-3E54-CE67-0D70882788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AD1517-9410-8369-5BB4-781A4600D75E}"/>
              </a:ext>
            </a:extLst>
          </p:cNvPr>
          <p:cNvSpPr>
            <a:spLocks noGrp="1"/>
          </p:cNvSpPr>
          <p:nvPr>
            <p:ph type="sldNum" sz="quarter" idx="12"/>
          </p:nvPr>
        </p:nvSpPr>
        <p:spPr/>
        <p:txBody>
          <a:bodyPr/>
          <a:lstStyle/>
          <a:p>
            <a:fld id="{9BC7E585-6F24-4F25-A79B-37CD45664D2B}" type="slidenum">
              <a:rPr lang="en-US" smtClean="0"/>
              <a:t>‹#›</a:t>
            </a:fld>
            <a:endParaRPr lang="en-US"/>
          </a:p>
        </p:txBody>
      </p:sp>
    </p:spTree>
    <p:extLst>
      <p:ext uri="{BB962C8B-B14F-4D97-AF65-F5344CB8AC3E}">
        <p14:creationId xmlns:p14="http://schemas.microsoft.com/office/powerpoint/2010/main" val="3519785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C9898-D870-2A34-A4F9-039D151BD0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D6583EB-8297-698B-5111-F30791C3EFA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DC9DF2-F5E4-A664-362F-DB10A0BD8D51}"/>
              </a:ext>
            </a:extLst>
          </p:cNvPr>
          <p:cNvSpPr>
            <a:spLocks noGrp="1"/>
          </p:cNvSpPr>
          <p:nvPr>
            <p:ph type="dt" sz="half" idx="10"/>
          </p:nvPr>
        </p:nvSpPr>
        <p:spPr/>
        <p:txBody>
          <a:bodyPr/>
          <a:lstStyle/>
          <a:p>
            <a:fld id="{F43F5B29-E7AA-4DE2-8E0D-6358F070C295}" type="datetimeFigureOut">
              <a:rPr lang="en-US" smtClean="0"/>
              <a:t>9/8/2024</a:t>
            </a:fld>
            <a:endParaRPr lang="en-US"/>
          </a:p>
        </p:txBody>
      </p:sp>
      <p:sp>
        <p:nvSpPr>
          <p:cNvPr id="5" name="Footer Placeholder 4">
            <a:extLst>
              <a:ext uri="{FF2B5EF4-FFF2-40B4-BE49-F238E27FC236}">
                <a16:creationId xmlns:a16="http://schemas.microsoft.com/office/drawing/2014/main" id="{02AF9DDC-DC36-CA2D-31EA-693311C605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81146E-9960-80C8-F2FF-514CE9B28BDF}"/>
              </a:ext>
            </a:extLst>
          </p:cNvPr>
          <p:cNvSpPr>
            <a:spLocks noGrp="1"/>
          </p:cNvSpPr>
          <p:nvPr>
            <p:ph type="sldNum" sz="quarter" idx="12"/>
          </p:nvPr>
        </p:nvSpPr>
        <p:spPr/>
        <p:txBody>
          <a:bodyPr/>
          <a:lstStyle/>
          <a:p>
            <a:fld id="{9BC7E585-6F24-4F25-A79B-37CD45664D2B}" type="slidenum">
              <a:rPr lang="en-US" smtClean="0"/>
              <a:t>‹#›</a:t>
            </a:fld>
            <a:endParaRPr lang="en-US"/>
          </a:p>
        </p:txBody>
      </p:sp>
    </p:spTree>
    <p:extLst>
      <p:ext uri="{BB962C8B-B14F-4D97-AF65-F5344CB8AC3E}">
        <p14:creationId xmlns:p14="http://schemas.microsoft.com/office/powerpoint/2010/main" val="2709421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ACA98-E439-A2BE-07E1-60015D03EF7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113A7E0-8131-7B87-5FEA-BD9A5FE446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AAB4258-06D6-B929-4691-AE33B7AF1B1F}"/>
              </a:ext>
            </a:extLst>
          </p:cNvPr>
          <p:cNvSpPr>
            <a:spLocks noGrp="1"/>
          </p:cNvSpPr>
          <p:nvPr>
            <p:ph type="dt" sz="half" idx="10"/>
          </p:nvPr>
        </p:nvSpPr>
        <p:spPr/>
        <p:txBody>
          <a:bodyPr/>
          <a:lstStyle/>
          <a:p>
            <a:fld id="{F43F5B29-E7AA-4DE2-8E0D-6358F070C295}" type="datetimeFigureOut">
              <a:rPr lang="en-US" smtClean="0"/>
              <a:t>9/8/2024</a:t>
            </a:fld>
            <a:endParaRPr lang="en-US"/>
          </a:p>
        </p:txBody>
      </p:sp>
      <p:sp>
        <p:nvSpPr>
          <p:cNvPr id="5" name="Footer Placeholder 4">
            <a:extLst>
              <a:ext uri="{FF2B5EF4-FFF2-40B4-BE49-F238E27FC236}">
                <a16:creationId xmlns:a16="http://schemas.microsoft.com/office/drawing/2014/main" id="{B8C4C377-B577-9CE0-3B1C-ACD9046FAD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DC5459-9062-6DEC-409D-F45161AC45D2}"/>
              </a:ext>
            </a:extLst>
          </p:cNvPr>
          <p:cNvSpPr>
            <a:spLocks noGrp="1"/>
          </p:cNvSpPr>
          <p:nvPr>
            <p:ph type="sldNum" sz="quarter" idx="12"/>
          </p:nvPr>
        </p:nvSpPr>
        <p:spPr/>
        <p:txBody>
          <a:bodyPr/>
          <a:lstStyle/>
          <a:p>
            <a:fld id="{9BC7E585-6F24-4F25-A79B-37CD45664D2B}" type="slidenum">
              <a:rPr lang="en-US" smtClean="0"/>
              <a:t>‹#›</a:t>
            </a:fld>
            <a:endParaRPr lang="en-US"/>
          </a:p>
        </p:txBody>
      </p:sp>
    </p:spTree>
    <p:extLst>
      <p:ext uri="{BB962C8B-B14F-4D97-AF65-F5344CB8AC3E}">
        <p14:creationId xmlns:p14="http://schemas.microsoft.com/office/powerpoint/2010/main" val="5219069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3CE22-1F81-4B4B-89CB-B13CDCBD32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BEA226D-CA4A-89D3-1252-A6EEF76F04B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FA49587-7ED5-334D-113F-D503DCC04F0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2C2E8C2-C166-A90C-C8C1-7FD436A99664}"/>
              </a:ext>
            </a:extLst>
          </p:cNvPr>
          <p:cNvSpPr>
            <a:spLocks noGrp="1"/>
          </p:cNvSpPr>
          <p:nvPr>
            <p:ph type="dt" sz="half" idx="10"/>
          </p:nvPr>
        </p:nvSpPr>
        <p:spPr/>
        <p:txBody>
          <a:bodyPr/>
          <a:lstStyle/>
          <a:p>
            <a:fld id="{F43F5B29-E7AA-4DE2-8E0D-6358F070C295}" type="datetimeFigureOut">
              <a:rPr lang="en-US" smtClean="0"/>
              <a:t>9/8/2024</a:t>
            </a:fld>
            <a:endParaRPr lang="en-US"/>
          </a:p>
        </p:txBody>
      </p:sp>
      <p:sp>
        <p:nvSpPr>
          <p:cNvPr id="6" name="Footer Placeholder 5">
            <a:extLst>
              <a:ext uri="{FF2B5EF4-FFF2-40B4-BE49-F238E27FC236}">
                <a16:creationId xmlns:a16="http://schemas.microsoft.com/office/drawing/2014/main" id="{2CBCDAED-EFE8-805B-6CEA-B6C8D9BAE17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622465-C099-E31C-9161-3542C08139BA}"/>
              </a:ext>
            </a:extLst>
          </p:cNvPr>
          <p:cNvSpPr>
            <a:spLocks noGrp="1"/>
          </p:cNvSpPr>
          <p:nvPr>
            <p:ph type="sldNum" sz="quarter" idx="12"/>
          </p:nvPr>
        </p:nvSpPr>
        <p:spPr/>
        <p:txBody>
          <a:bodyPr/>
          <a:lstStyle/>
          <a:p>
            <a:fld id="{9BC7E585-6F24-4F25-A79B-37CD45664D2B}" type="slidenum">
              <a:rPr lang="en-US" smtClean="0"/>
              <a:t>‹#›</a:t>
            </a:fld>
            <a:endParaRPr lang="en-US"/>
          </a:p>
        </p:txBody>
      </p:sp>
    </p:spTree>
    <p:extLst>
      <p:ext uri="{BB962C8B-B14F-4D97-AF65-F5344CB8AC3E}">
        <p14:creationId xmlns:p14="http://schemas.microsoft.com/office/powerpoint/2010/main" val="348131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A6366-DA4C-51B0-9802-04084FDF60A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E6A93E6-714E-D990-F5CA-D47F40D92DD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CBB10CE-0228-84BF-81BF-1AF9F1725F1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45A3042-EBED-9098-7BA7-DDA8A181A4C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FAF100C-7377-9752-B05F-D17F63F8EA7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8598652-E41C-5C44-5A62-056EEB2515EC}"/>
              </a:ext>
            </a:extLst>
          </p:cNvPr>
          <p:cNvSpPr>
            <a:spLocks noGrp="1"/>
          </p:cNvSpPr>
          <p:nvPr>
            <p:ph type="dt" sz="half" idx="10"/>
          </p:nvPr>
        </p:nvSpPr>
        <p:spPr/>
        <p:txBody>
          <a:bodyPr/>
          <a:lstStyle/>
          <a:p>
            <a:fld id="{F43F5B29-E7AA-4DE2-8E0D-6358F070C295}" type="datetimeFigureOut">
              <a:rPr lang="en-US" smtClean="0"/>
              <a:t>9/8/2024</a:t>
            </a:fld>
            <a:endParaRPr lang="en-US"/>
          </a:p>
        </p:txBody>
      </p:sp>
      <p:sp>
        <p:nvSpPr>
          <p:cNvPr id="8" name="Footer Placeholder 7">
            <a:extLst>
              <a:ext uri="{FF2B5EF4-FFF2-40B4-BE49-F238E27FC236}">
                <a16:creationId xmlns:a16="http://schemas.microsoft.com/office/drawing/2014/main" id="{A72F4D56-B97A-1B3E-0E3B-1F6E24696FD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E083738-8BD7-F303-29B9-7370528AD119}"/>
              </a:ext>
            </a:extLst>
          </p:cNvPr>
          <p:cNvSpPr>
            <a:spLocks noGrp="1"/>
          </p:cNvSpPr>
          <p:nvPr>
            <p:ph type="sldNum" sz="quarter" idx="12"/>
          </p:nvPr>
        </p:nvSpPr>
        <p:spPr/>
        <p:txBody>
          <a:bodyPr/>
          <a:lstStyle/>
          <a:p>
            <a:fld id="{9BC7E585-6F24-4F25-A79B-37CD45664D2B}" type="slidenum">
              <a:rPr lang="en-US" smtClean="0"/>
              <a:t>‹#›</a:t>
            </a:fld>
            <a:endParaRPr lang="en-US"/>
          </a:p>
        </p:txBody>
      </p:sp>
    </p:spTree>
    <p:extLst>
      <p:ext uri="{BB962C8B-B14F-4D97-AF65-F5344CB8AC3E}">
        <p14:creationId xmlns:p14="http://schemas.microsoft.com/office/powerpoint/2010/main" val="1121870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5BB264-BBD8-0598-B505-B8B3477D05A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9D42501-2312-D562-647D-0AE0E4DFAA68}"/>
              </a:ext>
            </a:extLst>
          </p:cNvPr>
          <p:cNvSpPr>
            <a:spLocks noGrp="1"/>
          </p:cNvSpPr>
          <p:nvPr>
            <p:ph type="dt" sz="half" idx="10"/>
          </p:nvPr>
        </p:nvSpPr>
        <p:spPr/>
        <p:txBody>
          <a:bodyPr/>
          <a:lstStyle/>
          <a:p>
            <a:fld id="{F43F5B29-E7AA-4DE2-8E0D-6358F070C295}" type="datetimeFigureOut">
              <a:rPr lang="en-US" smtClean="0"/>
              <a:t>9/8/2024</a:t>
            </a:fld>
            <a:endParaRPr lang="en-US"/>
          </a:p>
        </p:txBody>
      </p:sp>
      <p:sp>
        <p:nvSpPr>
          <p:cNvPr id="4" name="Footer Placeholder 3">
            <a:extLst>
              <a:ext uri="{FF2B5EF4-FFF2-40B4-BE49-F238E27FC236}">
                <a16:creationId xmlns:a16="http://schemas.microsoft.com/office/drawing/2014/main" id="{F0B7D5F5-201A-0EEF-812E-9D2BEAE5485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7056AA1-5434-5599-7955-55A535BD69F6}"/>
              </a:ext>
            </a:extLst>
          </p:cNvPr>
          <p:cNvSpPr>
            <a:spLocks noGrp="1"/>
          </p:cNvSpPr>
          <p:nvPr>
            <p:ph type="sldNum" sz="quarter" idx="12"/>
          </p:nvPr>
        </p:nvSpPr>
        <p:spPr/>
        <p:txBody>
          <a:bodyPr/>
          <a:lstStyle/>
          <a:p>
            <a:fld id="{9BC7E585-6F24-4F25-A79B-37CD45664D2B}" type="slidenum">
              <a:rPr lang="en-US" smtClean="0"/>
              <a:t>‹#›</a:t>
            </a:fld>
            <a:endParaRPr lang="en-US"/>
          </a:p>
        </p:txBody>
      </p:sp>
    </p:spTree>
    <p:extLst>
      <p:ext uri="{BB962C8B-B14F-4D97-AF65-F5344CB8AC3E}">
        <p14:creationId xmlns:p14="http://schemas.microsoft.com/office/powerpoint/2010/main" val="1233001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2B15C93-306B-8A2A-CFB4-69B32E4B8658}"/>
              </a:ext>
            </a:extLst>
          </p:cNvPr>
          <p:cNvSpPr>
            <a:spLocks noGrp="1"/>
          </p:cNvSpPr>
          <p:nvPr>
            <p:ph type="dt" sz="half" idx="10"/>
          </p:nvPr>
        </p:nvSpPr>
        <p:spPr/>
        <p:txBody>
          <a:bodyPr/>
          <a:lstStyle/>
          <a:p>
            <a:fld id="{F43F5B29-E7AA-4DE2-8E0D-6358F070C295}" type="datetimeFigureOut">
              <a:rPr lang="en-US" smtClean="0"/>
              <a:t>9/8/2024</a:t>
            </a:fld>
            <a:endParaRPr lang="en-US"/>
          </a:p>
        </p:txBody>
      </p:sp>
      <p:sp>
        <p:nvSpPr>
          <p:cNvPr id="3" name="Footer Placeholder 2">
            <a:extLst>
              <a:ext uri="{FF2B5EF4-FFF2-40B4-BE49-F238E27FC236}">
                <a16:creationId xmlns:a16="http://schemas.microsoft.com/office/drawing/2014/main" id="{841F51B6-56CA-1434-A087-0EF354BA66C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2210238-B5B6-2481-D518-4C27FDEF0B48}"/>
              </a:ext>
            </a:extLst>
          </p:cNvPr>
          <p:cNvSpPr>
            <a:spLocks noGrp="1"/>
          </p:cNvSpPr>
          <p:nvPr>
            <p:ph type="sldNum" sz="quarter" idx="12"/>
          </p:nvPr>
        </p:nvSpPr>
        <p:spPr/>
        <p:txBody>
          <a:bodyPr/>
          <a:lstStyle/>
          <a:p>
            <a:fld id="{9BC7E585-6F24-4F25-A79B-37CD45664D2B}" type="slidenum">
              <a:rPr lang="en-US" smtClean="0"/>
              <a:t>‹#›</a:t>
            </a:fld>
            <a:endParaRPr lang="en-US"/>
          </a:p>
        </p:txBody>
      </p:sp>
    </p:spTree>
    <p:extLst>
      <p:ext uri="{BB962C8B-B14F-4D97-AF65-F5344CB8AC3E}">
        <p14:creationId xmlns:p14="http://schemas.microsoft.com/office/powerpoint/2010/main" val="2460085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9BC01-A650-3D3F-5B58-33FF3ED62F2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515E4F8-DC60-FCFA-CBC8-850E3209943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A27E313-38EA-025F-C1E8-826A75375B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0DF2AEC-0E4B-1B70-1A5E-59FBE10EC564}"/>
              </a:ext>
            </a:extLst>
          </p:cNvPr>
          <p:cNvSpPr>
            <a:spLocks noGrp="1"/>
          </p:cNvSpPr>
          <p:nvPr>
            <p:ph type="dt" sz="half" idx="10"/>
          </p:nvPr>
        </p:nvSpPr>
        <p:spPr/>
        <p:txBody>
          <a:bodyPr/>
          <a:lstStyle/>
          <a:p>
            <a:fld id="{F43F5B29-E7AA-4DE2-8E0D-6358F070C295}" type="datetimeFigureOut">
              <a:rPr lang="en-US" smtClean="0"/>
              <a:t>9/8/2024</a:t>
            </a:fld>
            <a:endParaRPr lang="en-US"/>
          </a:p>
        </p:txBody>
      </p:sp>
      <p:sp>
        <p:nvSpPr>
          <p:cNvPr id="6" name="Footer Placeholder 5">
            <a:extLst>
              <a:ext uri="{FF2B5EF4-FFF2-40B4-BE49-F238E27FC236}">
                <a16:creationId xmlns:a16="http://schemas.microsoft.com/office/drawing/2014/main" id="{02A6EDA6-436E-F7DF-D1AD-3491A222CC2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F5903E-90AB-B231-EA99-6293454BD806}"/>
              </a:ext>
            </a:extLst>
          </p:cNvPr>
          <p:cNvSpPr>
            <a:spLocks noGrp="1"/>
          </p:cNvSpPr>
          <p:nvPr>
            <p:ph type="sldNum" sz="quarter" idx="12"/>
          </p:nvPr>
        </p:nvSpPr>
        <p:spPr/>
        <p:txBody>
          <a:bodyPr/>
          <a:lstStyle/>
          <a:p>
            <a:fld id="{9BC7E585-6F24-4F25-A79B-37CD45664D2B}" type="slidenum">
              <a:rPr lang="en-US" smtClean="0"/>
              <a:t>‹#›</a:t>
            </a:fld>
            <a:endParaRPr lang="en-US"/>
          </a:p>
        </p:txBody>
      </p:sp>
    </p:spTree>
    <p:extLst>
      <p:ext uri="{BB962C8B-B14F-4D97-AF65-F5344CB8AC3E}">
        <p14:creationId xmlns:p14="http://schemas.microsoft.com/office/powerpoint/2010/main" val="2698887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BB2D5-E4C3-58A6-41D4-A010C5B771C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C3E0095-53E2-01B9-618E-D9E6D1221A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253E2D2-109E-D3E9-0D91-214CA07E28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9D51B29-EC30-C71F-0019-7E1C396A9180}"/>
              </a:ext>
            </a:extLst>
          </p:cNvPr>
          <p:cNvSpPr>
            <a:spLocks noGrp="1"/>
          </p:cNvSpPr>
          <p:nvPr>
            <p:ph type="dt" sz="half" idx="10"/>
          </p:nvPr>
        </p:nvSpPr>
        <p:spPr/>
        <p:txBody>
          <a:bodyPr/>
          <a:lstStyle/>
          <a:p>
            <a:fld id="{F43F5B29-E7AA-4DE2-8E0D-6358F070C295}" type="datetimeFigureOut">
              <a:rPr lang="en-US" smtClean="0"/>
              <a:t>9/8/2024</a:t>
            </a:fld>
            <a:endParaRPr lang="en-US"/>
          </a:p>
        </p:txBody>
      </p:sp>
      <p:sp>
        <p:nvSpPr>
          <p:cNvPr id="6" name="Footer Placeholder 5">
            <a:extLst>
              <a:ext uri="{FF2B5EF4-FFF2-40B4-BE49-F238E27FC236}">
                <a16:creationId xmlns:a16="http://schemas.microsoft.com/office/drawing/2014/main" id="{32A70676-328F-0696-1F64-8A3E24FA62A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F077BF1-711D-41D8-7A6E-672F2A0EFCF8}"/>
              </a:ext>
            </a:extLst>
          </p:cNvPr>
          <p:cNvSpPr>
            <a:spLocks noGrp="1"/>
          </p:cNvSpPr>
          <p:nvPr>
            <p:ph type="sldNum" sz="quarter" idx="12"/>
          </p:nvPr>
        </p:nvSpPr>
        <p:spPr/>
        <p:txBody>
          <a:bodyPr/>
          <a:lstStyle/>
          <a:p>
            <a:fld id="{9BC7E585-6F24-4F25-A79B-37CD45664D2B}" type="slidenum">
              <a:rPr lang="en-US" smtClean="0"/>
              <a:t>‹#›</a:t>
            </a:fld>
            <a:endParaRPr lang="en-US"/>
          </a:p>
        </p:txBody>
      </p:sp>
    </p:spTree>
    <p:extLst>
      <p:ext uri="{BB962C8B-B14F-4D97-AF65-F5344CB8AC3E}">
        <p14:creationId xmlns:p14="http://schemas.microsoft.com/office/powerpoint/2010/main" val="3635916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64854BC-D5CA-36AC-4466-95D81735326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DA8BBB7-57C4-7588-C85B-DEE527312F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02E438-37C4-6346-2EBC-118373226E5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3F5B29-E7AA-4DE2-8E0D-6358F070C295}" type="datetimeFigureOut">
              <a:rPr lang="en-US" smtClean="0"/>
              <a:t>9/8/2024</a:t>
            </a:fld>
            <a:endParaRPr lang="en-US"/>
          </a:p>
        </p:txBody>
      </p:sp>
      <p:sp>
        <p:nvSpPr>
          <p:cNvPr id="5" name="Footer Placeholder 4">
            <a:extLst>
              <a:ext uri="{FF2B5EF4-FFF2-40B4-BE49-F238E27FC236}">
                <a16:creationId xmlns:a16="http://schemas.microsoft.com/office/drawing/2014/main" id="{00C4C0D9-4A33-B0F9-9D52-7B737DB66AF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DC82304-D7A5-4813-8F13-229F1006DB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C7E585-6F24-4F25-A79B-37CD45664D2B}" type="slidenum">
              <a:rPr lang="en-US" smtClean="0"/>
              <a:t>‹#›</a:t>
            </a:fld>
            <a:endParaRPr lang="en-US"/>
          </a:p>
        </p:txBody>
      </p:sp>
    </p:spTree>
    <p:extLst>
      <p:ext uri="{BB962C8B-B14F-4D97-AF65-F5344CB8AC3E}">
        <p14:creationId xmlns:p14="http://schemas.microsoft.com/office/powerpoint/2010/main" val="18973216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4AB5A7-7196-4EC0-8FCC-5D1B29B2AD8C}"/>
              </a:ext>
            </a:extLst>
          </p:cNvPr>
          <p:cNvSpPr>
            <a:spLocks noGrp="1"/>
          </p:cNvSpPr>
          <p:nvPr>
            <p:ph idx="1"/>
          </p:nvPr>
        </p:nvSpPr>
        <p:spPr>
          <a:xfrm>
            <a:off x="0" y="689548"/>
            <a:ext cx="6970426" cy="6082260"/>
          </a:xfrm>
        </p:spPr>
        <p:txBody>
          <a:bodyPr>
            <a:normAutofit fontScale="55000" lnSpcReduction="20000"/>
          </a:bodyPr>
          <a:lstStyle/>
          <a:p>
            <a:pPr marL="0" indent="0" algn="ctr">
              <a:buNone/>
            </a:pPr>
            <a:endParaRPr lang="en-US" sz="66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ctr">
              <a:buNone/>
            </a:pPr>
            <a:r>
              <a:rPr lang="en-US" sz="106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Gynecology and </a:t>
            </a:r>
          </a:p>
          <a:p>
            <a:pPr marL="0" indent="0" algn="ctr">
              <a:buNone/>
            </a:pPr>
            <a:r>
              <a:rPr lang="en-US" sz="106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Maternity Nursing</a:t>
            </a:r>
          </a:p>
          <a:p>
            <a:pPr marL="0" indent="0" algn="ctr">
              <a:buNone/>
            </a:pPr>
            <a:r>
              <a:rPr lang="en-US" sz="10600" b="1" dirty="0">
                <a:solidFill>
                  <a:srgbClr val="C00000"/>
                </a:solidFill>
                <a:latin typeface="Times New Roman" panose="02020603050405020304" pitchFamily="18" charset="0"/>
                <a:cs typeface="Times New Roman" panose="02020603050405020304" pitchFamily="18" charset="0"/>
              </a:rPr>
              <a:t>Unit Eight </a:t>
            </a:r>
          </a:p>
          <a:p>
            <a:pPr marL="0" indent="0" algn="ctr">
              <a:buNone/>
            </a:pPr>
            <a:r>
              <a:rPr lang="en-US" sz="106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Caring of Woman with Gynecological Disorders</a:t>
            </a:r>
            <a:endParaRPr lang="en-US" sz="10600" b="1" dirty="0">
              <a:solidFill>
                <a:srgbClr val="C00000"/>
              </a:solidFill>
              <a:latin typeface="Times New Roman" panose="02020603050405020304" pitchFamily="18" charset="0"/>
              <a:cs typeface="Times New Roman" panose="02020603050405020304" pitchFamily="18" charset="0"/>
            </a:endParaRPr>
          </a:p>
          <a:p>
            <a:pPr marL="0" indent="0" algn="ctr">
              <a:buNone/>
            </a:pPr>
            <a:r>
              <a:rPr lang="en-US" sz="9600" b="1" dirty="0">
                <a:solidFill>
                  <a:srgbClr val="C00000"/>
                </a:solidFill>
                <a:latin typeface="Times New Roman" panose="02020603050405020304" pitchFamily="18" charset="0"/>
                <a:cs typeface="Times New Roman" panose="02020603050405020304" pitchFamily="18" charset="0"/>
              </a:rPr>
              <a:t> </a:t>
            </a:r>
            <a:endParaRPr lang="en-US" sz="19900" dirty="0">
              <a:solidFill>
                <a:srgbClr val="C00000"/>
              </a:solidFill>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a16="http://schemas.microsoft.com/office/drawing/2014/main" id="{C2BE6019-9820-0D77-E69F-629A9C76209E}"/>
              </a:ext>
            </a:extLst>
          </p:cNvPr>
          <p:cNvPicPr>
            <a:picLocks noChangeAspect="1"/>
          </p:cNvPicPr>
          <p:nvPr/>
        </p:nvPicPr>
        <p:blipFill>
          <a:blip r:embed="rId2"/>
          <a:stretch>
            <a:fillRect/>
          </a:stretch>
        </p:blipFill>
        <p:spPr>
          <a:xfrm>
            <a:off x="6970426" y="76201"/>
            <a:ext cx="5221574" cy="6695607"/>
          </a:xfrm>
          <a:prstGeom prst="rect">
            <a:avLst/>
          </a:prstGeom>
        </p:spPr>
      </p:pic>
    </p:spTree>
    <p:extLst>
      <p:ext uri="{BB962C8B-B14F-4D97-AF65-F5344CB8AC3E}">
        <p14:creationId xmlns:p14="http://schemas.microsoft.com/office/powerpoint/2010/main" val="19955621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931" y="0"/>
            <a:ext cx="11602387" cy="1417638"/>
          </a:xfrm>
        </p:spPr>
        <p:txBody>
          <a:bodyPr>
            <a:normAutofit/>
          </a:bodyPr>
          <a:lstStyle/>
          <a:p>
            <a:pPr algn="ctr"/>
            <a:r>
              <a:rPr lang="en-US" sz="6000" b="1" dirty="0">
                <a:solidFill>
                  <a:srgbClr val="C00000"/>
                </a:solidFill>
                <a:latin typeface="Times New Roman" pitchFamily="18" charset="0"/>
                <a:cs typeface="Times New Roman" pitchFamily="18" charset="0"/>
              </a:rPr>
              <a:t>Diagnostic Investigation </a:t>
            </a:r>
            <a:endParaRPr lang="en-US" sz="6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 y="1214203"/>
            <a:ext cx="6989165" cy="5643797"/>
          </a:xfrm>
        </p:spPr>
        <p:txBody>
          <a:bodyPr>
            <a:noAutofit/>
          </a:bodyPr>
          <a:lstStyle/>
          <a:p>
            <a:pPr lvl="0">
              <a:buFont typeface="Wingdings" panose="05000000000000000000" pitchFamily="2" charset="2"/>
              <a:buChar char="§"/>
            </a:pPr>
            <a:r>
              <a:rPr lang="en-US" sz="4800" dirty="0">
                <a:latin typeface="Times New Roman" pitchFamily="18" charset="0"/>
                <a:cs typeface="Times New Roman" pitchFamily="18" charset="0"/>
              </a:rPr>
              <a:t>A physical exam and medical history.</a:t>
            </a:r>
          </a:p>
          <a:p>
            <a:pPr lvl="0">
              <a:buFont typeface="Wingdings" panose="05000000000000000000" pitchFamily="2" charset="2"/>
              <a:buChar char="§"/>
            </a:pPr>
            <a:r>
              <a:rPr lang="en-US" sz="4800" dirty="0">
                <a:latin typeface="Times New Roman" pitchFamily="18" charset="0"/>
                <a:cs typeface="Times New Roman" pitchFamily="18" charset="0"/>
              </a:rPr>
              <a:t>A pelvic examination.</a:t>
            </a:r>
          </a:p>
          <a:p>
            <a:pPr lvl="0">
              <a:buFont typeface="Wingdings" panose="05000000000000000000" pitchFamily="2" charset="2"/>
              <a:buChar char="§"/>
            </a:pPr>
            <a:r>
              <a:rPr lang="en-US" sz="4800" dirty="0">
                <a:latin typeface="Times New Roman" pitchFamily="18" charset="0"/>
                <a:cs typeface="Times New Roman" pitchFamily="18" charset="0"/>
              </a:rPr>
              <a:t>ECG </a:t>
            </a:r>
          </a:p>
          <a:p>
            <a:pPr lvl="0">
              <a:buFont typeface="Wingdings" panose="05000000000000000000" pitchFamily="2" charset="2"/>
              <a:buChar char="§"/>
            </a:pPr>
            <a:r>
              <a:rPr lang="en-US" sz="4800" dirty="0">
                <a:latin typeface="Times New Roman" pitchFamily="18" charset="0"/>
                <a:cs typeface="Times New Roman" pitchFamily="18" charset="0"/>
              </a:rPr>
              <a:t>Pap smear</a:t>
            </a:r>
          </a:p>
          <a:p>
            <a:pPr>
              <a:buFont typeface="Wingdings" panose="05000000000000000000" pitchFamily="2" charset="2"/>
              <a:buChar char="§"/>
            </a:pPr>
            <a:r>
              <a:rPr lang="en-US" sz="4800" dirty="0">
                <a:latin typeface="Times New Roman" pitchFamily="18" charset="0"/>
                <a:cs typeface="Times New Roman" pitchFamily="18" charset="0"/>
              </a:rPr>
              <a:t> Endometrial biopsy</a:t>
            </a:r>
          </a:p>
          <a:p>
            <a:pPr>
              <a:buFont typeface="Wingdings" panose="05000000000000000000" pitchFamily="2" charset="2"/>
              <a:buChar char="§"/>
            </a:pPr>
            <a:r>
              <a:rPr lang="en-US" sz="4800" dirty="0">
                <a:latin typeface="Times New Roman" pitchFamily="18" charset="0"/>
                <a:cs typeface="Times New Roman" pitchFamily="18" charset="0"/>
              </a:rPr>
              <a:t>Pelvic ultrasound</a:t>
            </a:r>
            <a:endParaRPr lang="en-US" sz="3200"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1DD427E4-6577-F65E-6316-76BB26AFE7D1}"/>
              </a:ext>
            </a:extLst>
          </p:cNvPr>
          <p:cNvSpPr txBox="1"/>
          <p:nvPr/>
        </p:nvSpPr>
        <p:spPr>
          <a:xfrm>
            <a:off x="6715592" y="1214203"/>
            <a:ext cx="5476407" cy="3785652"/>
          </a:xfrm>
          <a:prstGeom prst="rect">
            <a:avLst/>
          </a:prstGeom>
          <a:noFill/>
        </p:spPr>
        <p:txBody>
          <a:bodyPr wrap="square">
            <a:spAutoFit/>
          </a:bodyPr>
          <a:lstStyle/>
          <a:p>
            <a:pPr marL="857250" indent="-857250">
              <a:buFont typeface="Wingdings" panose="05000000000000000000" pitchFamily="2" charset="2"/>
              <a:buChar char="§"/>
            </a:pPr>
            <a:r>
              <a:rPr lang="en-US" sz="4800" dirty="0">
                <a:latin typeface="Times New Roman" panose="02020603050405020304" pitchFamily="18" charset="0"/>
                <a:cs typeface="Times New Roman" panose="02020603050405020304" pitchFamily="18" charset="0"/>
              </a:rPr>
              <a:t>A pregnancy test</a:t>
            </a:r>
          </a:p>
          <a:p>
            <a:pPr marL="857250" indent="-857250">
              <a:buFont typeface="Wingdings" panose="05000000000000000000" pitchFamily="2" charset="2"/>
              <a:buChar char="§"/>
            </a:pPr>
            <a:r>
              <a:rPr lang="en-US" sz="4800" dirty="0">
                <a:latin typeface="Times New Roman" panose="02020603050405020304" pitchFamily="18" charset="0"/>
                <a:cs typeface="Times New Roman" panose="02020603050405020304" pitchFamily="18" charset="0"/>
              </a:rPr>
              <a:t>Urine tests </a:t>
            </a:r>
          </a:p>
          <a:p>
            <a:pPr marL="857250" indent="-857250">
              <a:buFont typeface="Wingdings" panose="05000000000000000000" pitchFamily="2" charset="2"/>
              <a:buChar char="§"/>
            </a:pPr>
            <a:r>
              <a:rPr lang="en-US" sz="4800" dirty="0">
                <a:latin typeface="Times New Roman" panose="02020603050405020304" pitchFamily="18" charset="0"/>
                <a:cs typeface="Times New Roman" panose="02020603050405020304" pitchFamily="18" charset="0"/>
              </a:rPr>
              <a:t>Chest x-ray </a:t>
            </a:r>
          </a:p>
          <a:p>
            <a:pPr marL="857250" indent="-857250">
              <a:buFont typeface="Wingdings" panose="05000000000000000000" pitchFamily="2" charset="2"/>
              <a:buChar char="§"/>
            </a:pPr>
            <a:r>
              <a:rPr lang="en-US" sz="4800" dirty="0">
                <a:latin typeface="Times New Roman" panose="02020603050405020304" pitchFamily="18" charset="0"/>
                <a:cs typeface="Times New Roman" panose="02020603050405020304" pitchFamily="18" charset="0"/>
              </a:rPr>
              <a:t>Blood typing</a:t>
            </a:r>
          </a:p>
          <a:p>
            <a:pPr marL="857250" indent="-857250">
              <a:buFont typeface="Wingdings" panose="05000000000000000000" pitchFamily="2" charset="2"/>
              <a:buChar char="§"/>
            </a:pPr>
            <a:r>
              <a:rPr lang="en-US" sz="4800" dirty="0">
                <a:latin typeface="Times New Roman" panose="02020603050405020304" pitchFamily="18" charset="0"/>
                <a:cs typeface="Times New Roman" panose="02020603050405020304" pitchFamily="18" charset="0"/>
              </a:rPr>
              <a:t>Blood clotting</a:t>
            </a:r>
            <a:endParaRPr lang="en-US" sz="16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228600"/>
            <a:ext cx="8991600" cy="1189038"/>
          </a:xfrm>
        </p:spPr>
        <p:txBody>
          <a:bodyPr>
            <a:noAutofit/>
          </a:bodyPr>
          <a:lstStyle/>
          <a:p>
            <a:br>
              <a:rPr lang="en-US" sz="6000" b="1" dirty="0">
                <a:solidFill>
                  <a:srgbClr val="C00000"/>
                </a:solidFill>
                <a:latin typeface="Times New Roman" panose="02020603050405020304" pitchFamily="18" charset="0"/>
                <a:cs typeface="Times New Roman" panose="02020603050405020304" pitchFamily="18" charset="0"/>
              </a:rPr>
            </a:br>
            <a:r>
              <a:rPr lang="en-US" sz="6000" b="1" dirty="0">
                <a:solidFill>
                  <a:srgbClr val="C00000"/>
                </a:solidFill>
                <a:latin typeface="Times New Roman" panose="02020603050405020304" pitchFamily="18" charset="0"/>
                <a:cs typeface="Times New Roman" panose="02020603050405020304" pitchFamily="18" charset="0"/>
              </a:rPr>
              <a:t>Life after A Hysterectomy</a:t>
            </a:r>
            <a:br>
              <a:rPr lang="en-US" sz="6000" dirty="0">
                <a:solidFill>
                  <a:srgbClr val="C00000"/>
                </a:solidFill>
                <a:latin typeface="Times New Roman" panose="02020603050405020304" pitchFamily="18" charset="0"/>
                <a:cs typeface="Times New Roman" panose="02020603050405020304" pitchFamily="18" charset="0"/>
              </a:rPr>
            </a:br>
            <a:endParaRPr lang="en-US" sz="6000"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 y="1600200"/>
            <a:ext cx="12007122" cy="5257800"/>
          </a:xfrm>
        </p:spPr>
        <p:txBody>
          <a:bodyPr>
            <a:normAutofit/>
          </a:bodyPr>
          <a:lstStyle/>
          <a:p>
            <a:pPr lvl="0"/>
            <a:r>
              <a:rPr lang="en-US" sz="4400" dirty="0">
                <a:latin typeface="Times New Roman" pitchFamily="18" charset="0"/>
                <a:cs typeface="Times New Roman" pitchFamily="18" charset="0"/>
              </a:rPr>
              <a:t>No menstrual periods.</a:t>
            </a:r>
          </a:p>
          <a:p>
            <a:pPr lvl="0"/>
            <a:r>
              <a:rPr lang="en-US" sz="4400" dirty="0">
                <a:latin typeface="Times New Roman" pitchFamily="18" charset="0"/>
                <a:cs typeface="Times New Roman" pitchFamily="18" charset="0"/>
              </a:rPr>
              <a:t>No pregnancy </a:t>
            </a:r>
          </a:p>
          <a:p>
            <a:pPr lvl="0"/>
            <a:r>
              <a:rPr lang="en-US" sz="4400" dirty="0">
                <a:latin typeface="Times New Roman" pitchFamily="18" charset="0"/>
                <a:cs typeface="Times New Roman" pitchFamily="18" charset="0"/>
              </a:rPr>
              <a:t>Starts menopause.</a:t>
            </a:r>
          </a:p>
          <a:p>
            <a:pPr lvl="0"/>
            <a:r>
              <a:rPr lang="en-US" sz="4400" dirty="0">
                <a:latin typeface="Times New Roman" pitchFamily="18" charset="0"/>
                <a:cs typeface="Times New Roman" pitchFamily="18" charset="0"/>
              </a:rPr>
              <a:t>Relief from symptoms that cause surgery </a:t>
            </a:r>
          </a:p>
          <a:p>
            <a:pPr lvl="0"/>
            <a:r>
              <a:rPr lang="en-US" sz="4400" dirty="0">
                <a:latin typeface="Times New Roman" pitchFamily="18" charset="0"/>
                <a:cs typeface="Times New Roman" pitchFamily="18" charset="0"/>
              </a:rPr>
              <a:t>If the cervix remains in place there is still a risk of cervical cancer.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9901" y="0"/>
            <a:ext cx="11857219" cy="1417638"/>
          </a:xfrm>
        </p:spPr>
        <p:txBody>
          <a:bodyPr>
            <a:normAutofit fontScale="90000"/>
          </a:bodyPr>
          <a:lstStyle/>
          <a:p>
            <a:pPr algn="ctr"/>
            <a:br>
              <a:rPr lang="en-US" b="1" dirty="0">
                <a:latin typeface="Times New Roman" panose="02020603050405020304" pitchFamily="18" charset="0"/>
                <a:cs typeface="Times New Roman" panose="02020603050405020304" pitchFamily="18" charset="0"/>
              </a:rPr>
            </a:br>
            <a:r>
              <a:rPr lang="en-US" sz="5300" b="1" dirty="0">
                <a:solidFill>
                  <a:srgbClr val="C00000"/>
                </a:solidFill>
                <a:latin typeface="Times New Roman" pitchFamily="18" charset="0"/>
                <a:cs typeface="Times New Roman" pitchFamily="18" charset="0"/>
              </a:rPr>
              <a:t>Dilation (Dilatation) And Curettage (D&amp;C</a:t>
            </a:r>
            <a:r>
              <a:rPr lang="en-US" b="1" dirty="0">
                <a:solidFill>
                  <a:srgbClr val="C00000"/>
                </a:solidFill>
                <a:latin typeface="Times New Roman" pitchFamily="18" charset="0"/>
                <a:cs typeface="Times New Roman" pitchFamily="18" charset="0"/>
              </a:rPr>
              <a:t>)</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49901" y="1417638"/>
            <a:ext cx="12042098" cy="5410200"/>
          </a:xfrm>
        </p:spPr>
        <p:txBody>
          <a:bodyPr>
            <a:noAutofit/>
          </a:bodyPr>
          <a:lstStyle/>
          <a:p>
            <a:pPr>
              <a:lnSpc>
                <a:spcPct val="100000"/>
              </a:lnSpc>
              <a:buNone/>
            </a:pPr>
            <a:r>
              <a:rPr lang="en-US" sz="4800" dirty="0">
                <a:latin typeface="Times New Roman" pitchFamily="18" charset="0"/>
                <a:cs typeface="Times New Roman" pitchFamily="18" charset="0"/>
              </a:rPr>
              <a:t>-Is a brief surgical procedure in which the cervix is dilated and a special instrument called </a:t>
            </a:r>
            <a:r>
              <a:rPr lang="en-US" sz="4800" b="1" dirty="0">
                <a:solidFill>
                  <a:srgbClr val="C00000"/>
                </a:solidFill>
                <a:latin typeface="Times New Roman" pitchFamily="18" charset="0"/>
                <a:cs typeface="Times New Roman" pitchFamily="18" charset="0"/>
              </a:rPr>
              <a:t>a curette </a:t>
            </a:r>
            <a:r>
              <a:rPr lang="en-US" sz="4800" dirty="0">
                <a:latin typeface="Times New Roman" pitchFamily="18" charset="0"/>
                <a:cs typeface="Times New Roman" pitchFamily="18" charset="0"/>
              </a:rPr>
              <a:t>used to scrape and remove uterine tissue (lining) </a:t>
            </a:r>
          </a:p>
          <a:p>
            <a:pPr>
              <a:lnSpc>
                <a:spcPct val="100000"/>
              </a:lnSpc>
              <a:buNone/>
            </a:pPr>
            <a:r>
              <a:rPr lang="en-US" sz="4800" dirty="0">
                <a:latin typeface="Times New Roman" pitchFamily="18" charset="0"/>
                <a:cs typeface="Times New Roman" pitchFamily="18" charset="0"/>
              </a:rPr>
              <a:t>-It usually takes only 10 to 15 minutes</a:t>
            </a:r>
          </a:p>
          <a:p>
            <a:pPr>
              <a:buNone/>
            </a:pPr>
            <a:endParaRPr lang="en-US" sz="4800" dirty="0">
              <a:latin typeface="Times New Roman" pitchFamily="18" charset="0"/>
              <a:cs typeface="Times New Roman" pitchFamily="18" charset="0"/>
            </a:endParaRPr>
          </a:p>
        </p:txBody>
      </p:sp>
      <p:pic>
        <p:nvPicPr>
          <p:cNvPr id="4" name="Picture 3">
            <a:extLst>
              <a:ext uri="{FF2B5EF4-FFF2-40B4-BE49-F238E27FC236}">
                <a16:creationId xmlns:a16="http://schemas.microsoft.com/office/drawing/2014/main" id="{6C65D48F-3EA4-805F-6976-8F9F95FC20D4}"/>
              </a:ext>
            </a:extLst>
          </p:cNvPr>
          <p:cNvPicPr>
            <a:picLocks noChangeAspect="1"/>
          </p:cNvPicPr>
          <p:nvPr/>
        </p:nvPicPr>
        <p:blipFill>
          <a:blip r:embed="rId2"/>
          <a:stretch>
            <a:fillRect/>
          </a:stretch>
        </p:blipFill>
        <p:spPr>
          <a:xfrm>
            <a:off x="9012723" y="5440362"/>
            <a:ext cx="2591025" cy="1273678"/>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Autofit/>
          </a:bodyPr>
          <a:lstStyle/>
          <a:p>
            <a:br>
              <a:rPr lang="en-US" sz="5400" b="1" dirty="0">
                <a:solidFill>
                  <a:srgbClr val="C00000"/>
                </a:solidFill>
                <a:latin typeface="Times New Roman" pitchFamily="18" charset="0"/>
                <a:cs typeface="Times New Roman" pitchFamily="18" charset="0"/>
              </a:rPr>
            </a:br>
            <a:r>
              <a:rPr lang="en-US" sz="5400" b="1" dirty="0">
                <a:solidFill>
                  <a:srgbClr val="C00000"/>
                </a:solidFill>
                <a:latin typeface="Times New Roman" pitchFamily="18" charset="0"/>
                <a:cs typeface="Times New Roman" pitchFamily="18" charset="0"/>
              </a:rPr>
              <a:t>Reasons to Perform a D&amp;C: </a:t>
            </a:r>
            <a:br>
              <a:rPr lang="en-US" sz="5400" dirty="0">
                <a:solidFill>
                  <a:srgbClr val="C00000"/>
                </a:solidFill>
                <a:latin typeface="Times New Roman" pitchFamily="18" charset="0"/>
                <a:cs typeface="Times New Roman" pitchFamily="18" charset="0"/>
              </a:rPr>
            </a:br>
            <a:endParaRPr lang="en-US" sz="54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 y="1229193"/>
            <a:ext cx="12192000" cy="5771214"/>
          </a:xfrm>
        </p:spPr>
        <p:txBody>
          <a:bodyPr>
            <a:normAutofit fontScale="92500" lnSpcReduction="20000"/>
          </a:bodyPr>
          <a:lstStyle/>
          <a:p>
            <a:pPr>
              <a:lnSpc>
                <a:spcPct val="120000"/>
              </a:lnSpc>
              <a:buFont typeface="Wingdings" pitchFamily="2" charset="2"/>
              <a:buChar char="Ø"/>
            </a:pPr>
            <a:r>
              <a:rPr lang="en-US" sz="4300" dirty="0">
                <a:latin typeface="Times New Roman" pitchFamily="18" charset="0"/>
                <a:cs typeface="Times New Roman" pitchFamily="18" charset="0"/>
              </a:rPr>
              <a:t>Remove tissue in uterus during or after </a:t>
            </a:r>
            <a:r>
              <a:rPr lang="en-US" sz="4300" u="sng" dirty="0">
                <a:latin typeface="Times New Roman" pitchFamily="18" charset="0"/>
                <a:cs typeface="Times New Roman" pitchFamily="18" charset="0"/>
              </a:rPr>
              <a:t>a miscarriage or abortion </a:t>
            </a:r>
          </a:p>
          <a:p>
            <a:pPr>
              <a:lnSpc>
                <a:spcPct val="120000"/>
              </a:lnSpc>
              <a:buFont typeface="Wingdings" pitchFamily="2" charset="2"/>
              <a:buChar char="Ø"/>
            </a:pPr>
            <a:r>
              <a:rPr lang="en-US" sz="4300" dirty="0">
                <a:latin typeface="Times New Roman" pitchFamily="18" charset="0"/>
                <a:cs typeface="Times New Roman" pitchFamily="18" charset="0"/>
              </a:rPr>
              <a:t>To remove small pieces of </a:t>
            </a:r>
            <a:r>
              <a:rPr lang="en-US" sz="4300" u="sng" dirty="0">
                <a:latin typeface="Times New Roman" pitchFamily="18" charset="0"/>
                <a:cs typeface="Times New Roman" pitchFamily="18" charset="0"/>
              </a:rPr>
              <a:t>placenta </a:t>
            </a:r>
            <a:r>
              <a:rPr lang="en-US" sz="4300" dirty="0">
                <a:latin typeface="Times New Roman" pitchFamily="18" charset="0"/>
                <a:cs typeface="Times New Roman" pitchFamily="18" charset="0"/>
              </a:rPr>
              <a:t>after childbirth.  </a:t>
            </a:r>
          </a:p>
          <a:p>
            <a:pPr>
              <a:lnSpc>
                <a:spcPct val="120000"/>
              </a:lnSpc>
              <a:buFont typeface="Wingdings" pitchFamily="2" charset="2"/>
              <a:buChar char="Ø"/>
            </a:pPr>
            <a:r>
              <a:rPr lang="en-US" sz="4300" dirty="0">
                <a:latin typeface="Times New Roman" pitchFamily="18" charset="0"/>
                <a:cs typeface="Times New Roman" pitchFamily="18" charset="0"/>
              </a:rPr>
              <a:t>Selective abortion</a:t>
            </a:r>
          </a:p>
          <a:p>
            <a:pPr>
              <a:lnSpc>
                <a:spcPct val="120000"/>
              </a:lnSpc>
              <a:buFont typeface="Wingdings" pitchFamily="2" charset="2"/>
              <a:buChar char="Ø"/>
            </a:pPr>
            <a:r>
              <a:rPr lang="en-US" sz="4300" dirty="0">
                <a:latin typeface="Times New Roman" pitchFamily="18" charset="0"/>
                <a:cs typeface="Times New Roman" pitchFamily="18" charset="0"/>
              </a:rPr>
              <a:t>Diagnose or treat growths such as fibroids, polyps, hormonal imbalances, or uterine cancer. A sample of uterine tissue is viewed under a microscope to check for abnormal cells.</a:t>
            </a:r>
          </a:p>
          <a:p>
            <a:pPr>
              <a:buNone/>
            </a:pPr>
            <a:endParaRPr lang="en-US"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4321" y="0"/>
            <a:ext cx="9893509" cy="1417638"/>
          </a:xfrm>
        </p:spPr>
        <p:txBody>
          <a:bodyPr>
            <a:normAutofit fontScale="90000"/>
          </a:bodyPr>
          <a:lstStyle/>
          <a:p>
            <a:pPr algn="ctr"/>
            <a:br>
              <a:rPr lang="en-US" b="1" dirty="0">
                <a:solidFill>
                  <a:srgbClr val="C00000"/>
                </a:solidFill>
                <a:latin typeface="Times New Roman" pitchFamily="18" charset="0"/>
                <a:cs typeface="Times New Roman" pitchFamily="18" charset="0"/>
              </a:rPr>
            </a:br>
            <a:r>
              <a:rPr lang="en-US" sz="6000" b="1" dirty="0">
                <a:solidFill>
                  <a:srgbClr val="C00000"/>
                </a:solidFill>
                <a:latin typeface="Times New Roman" pitchFamily="18" charset="0"/>
                <a:cs typeface="Times New Roman" pitchFamily="18" charset="0"/>
              </a:rPr>
              <a:t>Complications of D&amp;C:</a:t>
            </a:r>
            <a:br>
              <a:rPr lang="en-US" sz="6000" dirty="0">
                <a:solidFill>
                  <a:srgbClr val="C00000"/>
                </a:solidFill>
                <a:latin typeface="Times New Roman" pitchFamily="18" charset="0"/>
                <a:cs typeface="Times New Roman" pitchFamily="18" charset="0"/>
              </a:rPr>
            </a:br>
            <a:endParaRPr lang="en-US"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 y="1600200"/>
            <a:ext cx="11812249" cy="5257800"/>
          </a:xfrm>
        </p:spPr>
        <p:txBody>
          <a:bodyPr>
            <a:normAutofit/>
          </a:bodyPr>
          <a:lstStyle/>
          <a:p>
            <a:r>
              <a:rPr lang="en-US" sz="4800" dirty="0">
                <a:latin typeface="Times New Roman" pitchFamily="18" charset="0"/>
                <a:cs typeface="Times New Roman" pitchFamily="18" charset="0"/>
              </a:rPr>
              <a:t>It is usually very safe</a:t>
            </a:r>
          </a:p>
          <a:p>
            <a:r>
              <a:rPr lang="en-US" sz="4800" dirty="0">
                <a:latin typeface="Times New Roman" pitchFamily="18" charset="0"/>
                <a:cs typeface="Times New Roman" pitchFamily="18" charset="0"/>
              </a:rPr>
              <a:t>Perforation of the uterus</a:t>
            </a:r>
          </a:p>
          <a:p>
            <a:r>
              <a:rPr lang="en-US" sz="4800" dirty="0">
                <a:latin typeface="Times New Roman" pitchFamily="18" charset="0"/>
                <a:cs typeface="Times New Roman" pitchFamily="18" charset="0"/>
              </a:rPr>
              <a:t>Damage to the cervix</a:t>
            </a:r>
          </a:p>
          <a:p>
            <a:pPr lvl="0"/>
            <a:r>
              <a:rPr lang="en-US" sz="4800" dirty="0">
                <a:latin typeface="Times New Roman" pitchFamily="18" charset="0"/>
                <a:cs typeface="Times New Roman" pitchFamily="18" charset="0"/>
              </a:rPr>
              <a:t>Scar tissue on the uterine wall</a:t>
            </a:r>
          </a:p>
          <a:p>
            <a:pPr lvl="0"/>
            <a:r>
              <a:rPr lang="en-US" sz="4800" dirty="0">
                <a:latin typeface="Times New Roman" pitchFamily="18" charset="0"/>
                <a:cs typeface="Times New Roman" pitchFamily="18" charset="0"/>
              </a:rPr>
              <a:t> Infection. .</a:t>
            </a:r>
          </a:p>
          <a:p>
            <a:pPr lvl="0"/>
            <a:r>
              <a:rPr lang="en-US" sz="4800" dirty="0">
                <a:latin typeface="Times New Roman" pitchFamily="18" charset="0"/>
                <a:cs typeface="Times New Roman" pitchFamily="18" charset="0"/>
              </a:rPr>
              <a:t>Heavy or prolonged bleeding or blood clots</a:t>
            </a:r>
          </a:p>
          <a:p>
            <a:pPr lvl="0"/>
            <a:endParaRPr lang="en-US" sz="48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rmAutofit/>
          </a:bodyPr>
          <a:lstStyle/>
          <a:p>
            <a:pPr algn="ctr"/>
            <a:r>
              <a:rPr lang="en-US" sz="8000" b="1" dirty="0" err="1">
                <a:solidFill>
                  <a:srgbClr val="C00000"/>
                </a:solidFill>
                <a:latin typeface="Times New Roman" panose="02020603050405020304" pitchFamily="18" charset="0"/>
                <a:cs typeface="Times New Roman" panose="02020603050405020304" pitchFamily="18" charset="0"/>
              </a:rPr>
              <a:t>Salpingectomy</a:t>
            </a:r>
            <a:r>
              <a:rPr lang="en-US" sz="8000" b="1" dirty="0">
                <a:solidFill>
                  <a:srgbClr val="C00000"/>
                </a:solidFill>
                <a:latin typeface="Times New Roman" panose="02020603050405020304" pitchFamily="18" charset="0"/>
                <a:cs typeface="Times New Roman" panose="02020603050405020304" pitchFamily="18" charset="0"/>
              </a:rPr>
              <a:t> </a:t>
            </a:r>
          </a:p>
        </p:txBody>
      </p:sp>
      <p:sp>
        <p:nvSpPr>
          <p:cNvPr id="3" name="Content Placeholder 2"/>
          <p:cNvSpPr>
            <a:spLocks noGrp="1"/>
          </p:cNvSpPr>
          <p:nvPr>
            <p:ph idx="1"/>
          </p:nvPr>
        </p:nvSpPr>
        <p:spPr>
          <a:xfrm>
            <a:off x="-1" y="1417637"/>
            <a:ext cx="12192001" cy="5957523"/>
          </a:xfrm>
        </p:spPr>
        <p:txBody>
          <a:bodyPr>
            <a:normAutofit fontScale="40000" lnSpcReduction="20000"/>
          </a:bodyPr>
          <a:lstStyle/>
          <a:p>
            <a:pPr lvl="0">
              <a:lnSpc>
                <a:spcPct val="120000"/>
              </a:lnSpc>
            </a:pPr>
            <a:r>
              <a:rPr lang="en-US" sz="8000" dirty="0">
                <a:latin typeface="Times New Roman" pitchFamily="18" charset="0"/>
                <a:cs typeface="Times New Roman" pitchFamily="18" charset="0"/>
              </a:rPr>
              <a:t> A surgical removal of one (unilateral) or both (bilateral) fallopian tubes. </a:t>
            </a:r>
          </a:p>
          <a:p>
            <a:pPr lvl="0">
              <a:lnSpc>
                <a:spcPct val="120000"/>
              </a:lnSpc>
            </a:pPr>
            <a:r>
              <a:rPr lang="en-US" sz="8000" dirty="0">
                <a:latin typeface="Times New Roman" pitchFamily="18" charset="0"/>
                <a:cs typeface="Times New Roman" pitchFamily="18" charset="0"/>
              </a:rPr>
              <a:t>If ovaries and uterus not removed, the woman will continue to have periods.</a:t>
            </a:r>
          </a:p>
          <a:p>
            <a:pPr lvl="0">
              <a:lnSpc>
                <a:spcPct val="120000"/>
              </a:lnSpc>
            </a:pPr>
            <a:r>
              <a:rPr lang="en-US" sz="8000" dirty="0">
                <a:latin typeface="Times New Roman" pitchFamily="18" charset="0"/>
                <a:cs typeface="Times New Roman" pitchFamily="18" charset="0"/>
              </a:rPr>
              <a:t>Removal of one fallopian tube won’t make the patient infertile. She still needs contraception.</a:t>
            </a:r>
          </a:p>
          <a:p>
            <a:pPr lvl="0">
              <a:lnSpc>
                <a:spcPct val="120000"/>
              </a:lnSpc>
            </a:pPr>
            <a:r>
              <a:rPr lang="en-US" sz="8000" dirty="0">
                <a:latin typeface="Times New Roman" pitchFamily="18" charset="0"/>
                <a:cs typeface="Times New Roman" pitchFamily="18" charset="0"/>
              </a:rPr>
              <a:t>Removal of both fallopian tubes means that patient can’t conceive a child and won’t need contraception.</a:t>
            </a:r>
          </a:p>
          <a:p>
            <a:pPr lvl="0">
              <a:lnSpc>
                <a:spcPct val="120000"/>
              </a:lnSpc>
            </a:pPr>
            <a:r>
              <a:rPr lang="en-US" sz="8000" dirty="0">
                <a:latin typeface="Times New Roman" pitchFamily="18" charset="0"/>
                <a:cs typeface="Times New Roman" pitchFamily="18" charset="0"/>
              </a:rPr>
              <a:t>If still have the uterus, it may be possible to carry a baby with the help of in vitro fertilization (IVF).</a:t>
            </a:r>
          </a:p>
          <a:p>
            <a:pPr lvl="0">
              <a:lnSpc>
                <a:spcPct val="120000"/>
              </a:lnSpc>
            </a:pPr>
            <a:endParaRPr lang="en-US" sz="6000" dirty="0">
              <a:latin typeface="Times New Roman" pitchFamily="18" charset="0"/>
              <a:cs typeface="Times New Roman" pitchFamily="18" charset="0"/>
            </a:endParaRPr>
          </a:p>
          <a:p>
            <a:pPr lvl="0"/>
            <a:endParaRPr lang="en-US" sz="6000" dirty="0">
              <a:latin typeface="Times New Roman" pitchFamily="18" charset="0"/>
              <a:cs typeface="Times New Roman" pitchFamily="18" charset="0"/>
            </a:endParaRPr>
          </a:p>
          <a:p>
            <a:endParaRPr lang="en-US" sz="6000"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Autofit/>
          </a:bodyPr>
          <a:lstStyle/>
          <a:p>
            <a:pPr algn="ctr"/>
            <a:br>
              <a:rPr lang="en-US" b="1" dirty="0">
                <a:solidFill>
                  <a:srgbClr val="C00000"/>
                </a:solidFill>
                <a:latin typeface="Times New Roman" pitchFamily="18" charset="0"/>
                <a:cs typeface="Times New Roman" pitchFamily="18" charset="0"/>
              </a:rPr>
            </a:br>
            <a:r>
              <a:rPr lang="en-US" sz="4800" b="1" dirty="0">
                <a:solidFill>
                  <a:srgbClr val="C00000"/>
                </a:solidFill>
                <a:latin typeface="Times New Roman" pitchFamily="18" charset="0"/>
                <a:cs typeface="Times New Roman" pitchFamily="18" charset="0"/>
              </a:rPr>
              <a:t>Purpose of </a:t>
            </a:r>
            <a:r>
              <a:rPr lang="en-US" sz="4800" b="1" dirty="0" err="1">
                <a:solidFill>
                  <a:srgbClr val="C00000"/>
                </a:solidFill>
                <a:latin typeface="Times New Roman" pitchFamily="18" charset="0"/>
                <a:cs typeface="Times New Roman" pitchFamily="18" charset="0"/>
              </a:rPr>
              <a:t>Salpingectomy</a:t>
            </a:r>
            <a:br>
              <a:rPr lang="en-US" dirty="0">
                <a:solidFill>
                  <a:srgbClr val="C00000"/>
                </a:solidFill>
                <a:latin typeface="Times New Roman" pitchFamily="18" charset="0"/>
                <a:cs typeface="Times New Roman" pitchFamily="18" charset="0"/>
              </a:rPr>
            </a:br>
            <a:endParaRPr lang="en-US" dirty="0">
              <a:solidFill>
                <a:srgbClr val="C00000"/>
              </a:solidFill>
              <a:latin typeface="Times New Roman" pitchFamily="18" charset="0"/>
              <a:cs typeface="Times New Roman" pitchFamily="18" charset="0"/>
            </a:endParaRPr>
          </a:p>
        </p:txBody>
      </p:sp>
      <p:sp>
        <p:nvSpPr>
          <p:cNvPr id="4" name="Content Placeholder 3"/>
          <p:cNvSpPr>
            <a:spLocks noGrp="1"/>
          </p:cNvSpPr>
          <p:nvPr>
            <p:ph idx="1"/>
          </p:nvPr>
        </p:nvSpPr>
        <p:spPr>
          <a:xfrm>
            <a:off x="-1" y="1524000"/>
            <a:ext cx="11992132" cy="5334000"/>
          </a:xfrm>
        </p:spPr>
        <p:txBody>
          <a:bodyPr>
            <a:normAutofit/>
          </a:bodyPr>
          <a:lstStyle/>
          <a:p>
            <a:r>
              <a:rPr lang="en-US" sz="3900" dirty="0">
                <a:latin typeface="Times New Roman" pitchFamily="18" charset="0"/>
                <a:cs typeface="Times New Roman" pitchFamily="18" charset="0"/>
              </a:rPr>
              <a:t>A blocked fallopian tube due to previous tubal surgery</a:t>
            </a:r>
          </a:p>
          <a:p>
            <a:r>
              <a:rPr lang="en-US" sz="3900" dirty="0">
                <a:latin typeface="Times New Roman" pitchFamily="18" charset="0"/>
                <a:cs typeface="Times New Roman" pitchFamily="18" charset="0"/>
              </a:rPr>
              <a:t> Ruptured fallopian tube</a:t>
            </a:r>
          </a:p>
          <a:p>
            <a:r>
              <a:rPr lang="en-US" sz="3900" dirty="0">
                <a:latin typeface="Times New Roman" pitchFamily="18" charset="0"/>
                <a:cs typeface="Times New Roman" pitchFamily="18" charset="0"/>
              </a:rPr>
              <a:t>An infection</a:t>
            </a:r>
          </a:p>
          <a:p>
            <a:r>
              <a:rPr lang="en-US" sz="3900" dirty="0">
                <a:latin typeface="Times New Roman" pitchFamily="18" charset="0"/>
                <a:cs typeface="Times New Roman" pitchFamily="18" charset="0"/>
              </a:rPr>
              <a:t>Fallopian tube cancer. </a:t>
            </a:r>
          </a:p>
          <a:p>
            <a:r>
              <a:rPr lang="en-US" sz="3900" dirty="0">
                <a:latin typeface="Times New Roman" pitchFamily="18" charset="0"/>
                <a:cs typeface="Times New Roman" pitchFamily="18" charset="0"/>
              </a:rPr>
              <a:t>Permanent birth control</a:t>
            </a:r>
          </a:p>
          <a:p>
            <a:r>
              <a:rPr lang="en-US" sz="3900" dirty="0">
                <a:latin typeface="Times New Roman" pitchFamily="18" charset="0"/>
                <a:cs typeface="Times New Roman" pitchFamily="18" charset="0"/>
              </a:rPr>
              <a:t>Endometriosis</a:t>
            </a:r>
          </a:p>
          <a:p>
            <a:r>
              <a:rPr lang="en-US" sz="3900" dirty="0">
                <a:latin typeface="Times New Roman" pitchFamily="18" charset="0"/>
                <a:cs typeface="Times New Roman" pitchFamily="18" charset="0"/>
              </a:rPr>
              <a:t>Tubal adhesions</a:t>
            </a:r>
          </a:p>
          <a:p>
            <a:pPr>
              <a:buNone/>
            </a:pPr>
            <a:endParaRPr lang="en-US" sz="3600" dirty="0">
              <a:latin typeface="Times New Roman" pitchFamily="18" charset="0"/>
              <a:cs typeface="Times New Roman" pitchFamily="18" charset="0"/>
            </a:endParaRPr>
          </a:p>
          <a:p>
            <a:pPr>
              <a:buNone/>
            </a:pPr>
            <a:endParaRPr lang="en-US" sz="3600" dirty="0">
              <a:latin typeface="Times New Roman" pitchFamily="18" charset="0"/>
              <a:cs typeface="Times New Roman" pitchFamily="18" charset="0"/>
            </a:endParaRPr>
          </a:p>
          <a:p>
            <a:pPr>
              <a:buNone/>
            </a:pPr>
            <a:endParaRPr lang="en-US" sz="3600" dirty="0">
              <a:latin typeface="Times New Roman" pitchFamily="18" charset="0"/>
              <a:cs typeface="Times New Roman" pitchFamily="18" charset="0"/>
            </a:endParaRPr>
          </a:p>
          <a:p>
            <a:pPr>
              <a:buNone/>
            </a:pPr>
            <a:endParaRPr lang="en-US" sz="3600" dirty="0">
              <a:solidFill>
                <a:srgbClr val="C00000"/>
              </a:solidFill>
              <a:latin typeface="Times New Roman" pitchFamily="18" charset="0"/>
              <a:cs typeface="Times New Roman" pitchFamily="18" charset="0"/>
            </a:endParaRPr>
          </a:p>
          <a:p>
            <a:pPr lvl="0">
              <a:buNone/>
            </a:pPr>
            <a:endParaRPr lang="en-US" sz="3600" dirty="0">
              <a:latin typeface="Times New Roman" pitchFamily="18" charset="0"/>
              <a:cs typeface="Times New Roman" pitchFamily="18" charset="0"/>
            </a:endParaRPr>
          </a:p>
          <a:p>
            <a:endParaRPr lang="en-US"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882" y="0"/>
            <a:ext cx="11197652" cy="1417638"/>
          </a:xfrm>
        </p:spPr>
        <p:txBody>
          <a:bodyPr>
            <a:noAutofit/>
          </a:bodyPr>
          <a:lstStyle/>
          <a:p>
            <a:pPr algn="ctr"/>
            <a:br>
              <a:rPr lang="en-US" sz="4000" dirty="0">
                <a:solidFill>
                  <a:srgbClr val="C00000"/>
                </a:solidFill>
                <a:latin typeface="Times New Roman" panose="02020603050405020304" pitchFamily="18" charset="0"/>
                <a:cs typeface="Times New Roman" panose="02020603050405020304" pitchFamily="18" charset="0"/>
              </a:rPr>
            </a:br>
            <a:r>
              <a:rPr lang="en-US" b="1" dirty="0">
                <a:solidFill>
                  <a:srgbClr val="C00000"/>
                </a:solidFill>
                <a:latin typeface="Times New Roman" panose="02020603050405020304" pitchFamily="18" charset="0"/>
                <a:cs typeface="Times New Roman" panose="02020603050405020304" pitchFamily="18" charset="0"/>
              </a:rPr>
              <a:t>Methods of Performing </a:t>
            </a:r>
            <a:r>
              <a:rPr lang="en-US" b="1" dirty="0" err="1">
                <a:solidFill>
                  <a:srgbClr val="C00000"/>
                </a:solidFill>
                <a:latin typeface="Times New Roman" panose="02020603050405020304" pitchFamily="18" charset="0"/>
                <a:cs typeface="Times New Roman" panose="02020603050405020304" pitchFamily="18" charset="0"/>
              </a:rPr>
              <a:t>Salpingectomy</a:t>
            </a:r>
            <a:r>
              <a:rPr lang="en-US" b="1" dirty="0">
                <a:solidFill>
                  <a:srgbClr val="C00000"/>
                </a:solidFill>
                <a:latin typeface="Times New Roman" panose="02020603050405020304" pitchFamily="18" charset="0"/>
                <a:cs typeface="Times New Roman" panose="02020603050405020304" pitchFamily="18" charset="0"/>
              </a:rPr>
              <a:t> </a:t>
            </a:r>
            <a:br>
              <a:rPr lang="en-US" sz="4000" dirty="0">
                <a:solidFill>
                  <a:srgbClr val="C00000"/>
                </a:solidFill>
                <a:latin typeface="Times New Roman" panose="02020603050405020304" pitchFamily="18" charset="0"/>
                <a:cs typeface="Times New Roman" panose="02020603050405020304" pitchFamily="18" charset="0"/>
              </a:rPr>
            </a:br>
            <a:endParaRPr lang="en-US" sz="4000"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417638"/>
            <a:ext cx="12192000" cy="5440362"/>
          </a:xfrm>
        </p:spPr>
        <p:txBody>
          <a:bodyPr>
            <a:normAutofit/>
          </a:bodyPr>
          <a:lstStyle/>
          <a:p>
            <a:pPr marL="514350" indent="-514350">
              <a:buAutoNum type="arabicParenR"/>
            </a:pPr>
            <a:r>
              <a:rPr lang="en-US" sz="3200" dirty="0">
                <a:latin typeface="Times New Roman" pitchFamily="18" charset="0"/>
                <a:cs typeface="Times New Roman" pitchFamily="18" charset="0"/>
              </a:rPr>
              <a:t>Abdominal salpingectomy</a:t>
            </a:r>
          </a:p>
          <a:p>
            <a:pPr>
              <a:buNone/>
            </a:pPr>
            <a:r>
              <a:rPr lang="en-US" sz="3200" dirty="0">
                <a:latin typeface="Times New Roman" pitchFamily="18" charset="0"/>
                <a:cs typeface="Times New Roman" pitchFamily="18" charset="0"/>
              </a:rPr>
              <a:t>2) Laparoscopic salpingectomy</a:t>
            </a:r>
          </a:p>
          <a:p>
            <a:pPr>
              <a:buFont typeface="Courier New" pitchFamily="49" charset="0"/>
              <a:buChar char="o"/>
            </a:pPr>
            <a:r>
              <a:rPr lang="en-US" sz="3200" dirty="0">
                <a:latin typeface="Times New Roman" pitchFamily="18" charset="0"/>
                <a:cs typeface="Times New Roman" pitchFamily="18" charset="0"/>
              </a:rPr>
              <a:t>It is a less invasive procedure.  Performed under general or local anesthesia.</a:t>
            </a:r>
          </a:p>
          <a:p>
            <a:pPr>
              <a:buFont typeface="Courier New" pitchFamily="49" charset="0"/>
              <a:buChar char="o"/>
            </a:pPr>
            <a:r>
              <a:rPr lang="en-US" sz="3200" dirty="0">
                <a:latin typeface="Times New Roman" pitchFamily="18" charset="0"/>
                <a:cs typeface="Times New Roman" pitchFamily="18" charset="0"/>
              </a:rPr>
              <a:t>A tiny incision will be made in lower abdomen</a:t>
            </a:r>
          </a:p>
          <a:p>
            <a:pPr>
              <a:buFont typeface="Courier New" pitchFamily="49" charset="0"/>
              <a:buChar char="o"/>
            </a:pPr>
            <a:r>
              <a:rPr lang="en-US" sz="3200" dirty="0">
                <a:latin typeface="Times New Roman" pitchFamily="18" charset="0"/>
                <a:cs typeface="Times New Roman" pitchFamily="18" charset="0"/>
              </a:rPr>
              <a:t>A laparoscope with a light and camera on end. It will be inserted into incision. </a:t>
            </a:r>
          </a:p>
          <a:p>
            <a:pPr>
              <a:buFont typeface="Courier New" pitchFamily="49" charset="0"/>
              <a:buChar char="o"/>
            </a:pPr>
            <a:r>
              <a:rPr lang="en-US" sz="3200" dirty="0">
                <a:latin typeface="Times New Roman" pitchFamily="18" charset="0"/>
                <a:cs typeface="Times New Roman" pitchFamily="18" charset="0"/>
              </a:rPr>
              <a:t>The abdomen will be inflated with gas. This allows the surgeon to get a clear view of the pelvic organs. 2 further ports are inserted lower in the pelvis, one in the midline and one to one side.</a:t>
            </a:r>
          </a:p>
          <a:p>
            <a:pPr marL="514350" indent="-514350">
              <a:buAutoNum type="arabicParenR"/>
            </a:pPr>
            <a:endParaRPr lang="en-US" dirty="0">
              <a:latin typeface="Times New Roman" pitchFamily="18" charset="0"/>
              <a:cs typeface="Times New Roman" pitchFamily="18" charset="0"/>
            </a:endParaRPr>
          </a:p>
          <a:p>
            <a:pPr marL="0" indent="0">
              <a:buNone/>
            </a:pPr>
            <a:endParaRPr lang="en-US"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9901" y="0"/>
            <a:ext cx="11647358" cy="1417638"/>
          </a:xfrm>
        </p:spPr>
        <p:txBody>
          <a:bodyPr>
            <a:noAutofit/>
          </a:bodyPr>
          <a:lstStyle/>
          <a:p>
            <a:pPr algn="ctr"/>
            <a:br>
              <a:rPr lang="en-US" b="1" dirty="0">
                <a:solidFill>
                  <a:srgbClr val="C00000"/>
                </a:solidFill>
                <a:latin typeface="Times New Roman" panose="02020603050405020304" pitchFamily="18" charset="0"/>
                <a:cs typeface="Times New Roman" panose="02020603050405020304" pitchFamily="18" charset="0"/>
              </a:rPr>
            </a:br>
            <a:r>
              <a:rPr lang="en-US" b="1" dirty="0">
                <a:solidFill>
                  <a:srgbClr val="C00000"/>
                </a:solidFill>
                <a:latin typeface="Times New Roman" panose="02020603050405020304" pitchFamily="18" charset="0"/>
                <a:cs typeface="Times New Roman" panose="02020603050405020304" pitchFamily="18" charset="0"/>
              </a:rPr>
              <a:t>Methods of Performing </a:t>
            </a:r>
            <a:r>
              <a:rPr lang="en-US" b="1" dirty="0" err="1">
                <a:solidFill>
                  <a:srgbClr val="C00000"/>
                </a:solidFill>
                <a:latin typeface="Times New Roman" panose="02020603050405020304" pitchFamily="18" charset="0"/>
                <a:cs typeface="Times New Roman" panose="02020603050405020304" pitchFamily="18" charset="0"/>
              </a:rPr>
              <a:t>Salpingectomy</a:t>
            </a:r>
            <a:r>
              <a:rPr lang="en-US" b="1" dirty="0">
                <a:solidFill>
                  <a:srgbClr val="C00000"/>
                </a:solidFill>
                <a:latin typeface="Times New Roman" panose="02020603050405020304" pitchFamily="18" charset="0"/>
                <a:cs typeface="Times New Roman" panose="02020603050405020304" pitchFamily="18" charset="0"/>
              </a:rPr>
              <a:t> </a:t>
            </a:r>
            <a:br>
              <a:rPr lang="en-US" b="1" dirty="0">
                <a:solidFill>
                  <a:srgbClr val="C00000"/>
                </a:solidFill>
                <a:latin typeface="Times New Roman" panose="02020603050405020304" pitchFamily="18" charset="0"/>
                <a:cs typeface="Times New Roman" panose="02020603050405020304" pitchFamily="18" charset="0"/>
              </a:rPr>
            </a:br>
            <a:endParaRPr lang="en-US" b="1"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49901" y="1417638"/>
            <a:ext cx="12042099" cy="5440362"/>
          </a:xfrm>
        </p:spPr>
        <p:txBody>
          <a:bodyPr>
            <a:normAutofit lnSpcReduction="10000"/>
          </a:bodyPr>
          <a:lstStyle/>
          <a:p>
            <a:pPr>
              <a:lnSpc>
                <a:spcPct val="100000"/>
              </a:lnSpc>
              <a:buNone/>
            </a:pPr>
            <a:r>
              <a:rPr lang="en-US" sz="3600" u="sng" dirty="0">
                <a:latin typeface="Times New Roman" pitchFamily="18" charset="0"/>
                <a:cs typeface="Times New Roman" pitchFamily="18" charset="0"/>
              </a:rPr>
              <a:t>2) Laparoscopic </a:t>
            </a:r>
            <a:r>
              <a:rPr lang="en-US" sz="3600" u="sng" dirty="0" err="1">
                <a:latin typeface="Times New Roman" pitchFamily="18" charset="0"/>
                <a:cs typeface="Times New Roman" pitchFamily="18" charset="0"/>
              </a:rPr>
              <a:t>salpingectomy</a:t>
            </a:r>
            <a:endParaRPr lang="en-US" sz="3600" dirty="0">
              <a:latin typeface="Times New Roman" pitchFamily="18" charset="0"/>
              <a:cs typeface="Times New Roman" pitchFamily="18" charset="0"/>
            </a:endParaRPr>
          </a:p>
          <a:p>
            <a:pPr lvl="0">
              <a:lnSpc>
                <a:spcPct val="100000"/>
              </a:lnSpc>
              <a:buFont typeface="Courier New" pitchFamily="49" charset="0"/>
              <a:buChar char="o"/>
            </a:pPr>
            <a:r>
              <a:rPr lang="en-US" sz="3600" dirty="0">
                <a:latin typeface="Times New Roman" pitchFamily="18" charset="0"/>
                <a:cs typeface="Times New Roman" pitchFamily="18" charset="0"/>
              </a:rPr>
              <a:t>The fallopian tube is identified and any adhesions around it divided to free up the tube. </a:t>
            </a:r>
          </a:p>
          <a:p>
            <a:pPr lvl="0">
              <a:lnSpc>
                <a:spcPct val="100000"/>
              </a:lnSpc>
              <a:buFont typeface="Courier New" pitchFamily="49" charset="0"/>
              <a:buChar char="o"/>
            </a:pPr>
            <a:r>
              <a:rPr lang="en-US" sz="3600" dirty="0">
                <a:latin typeface="Times New Roman" pitchFamily="18" charset="0"/>
                <a:cs typeface="Times New Roman" pitchFamily="18" charset="0"/>
              </a:rPr>
              <a:t>The tube is then removed by separating the tube from ovary and pelvic sidewall using a combination of diathermy to close its blood supply and cutting once its blood supply is closed. </a:t>
            </a:r>
          </a:p>
          <a:p>
            <a:pPr>
              <a:lnSpc>
                <a:spcPct val="100000"/>
              </a:lnSpc>
              <a:buFont typeface="Courier New" pitchFamily="49" charset="0"/>
              <a:buChar char="o"/>
            </a:pPr>
            <a:r>
              <a:rPr lang="en-US" sz="3600" dirty="0">
                <a:latin typeface="Times New Roman" pitchFamily="18" charset="0"/>
                <a:cs typeface="Times New Roman" pitchFamily="18" charset="0"/>
              </a:rPr>
              <a:t>Once separated the fallopian tube is then removed through the port on that side of the abdomen. </a:t>
            </a:r>
          </a:p>
          <a:p>
            <a:pPr>
              <a:lnSpc>
                <a:spcPct val="100000"/>
              </a:lnSpc>
              <a:buFont typeface="Courier New" pitchFamily="49" charset="0"/>
              <a:buChar char="o"/>
            </a:pPr>
            <a:r>
              <a:rPr lang="en-US" sz="3600" dirty="0">
                <a:latin typeface="Times New Roman" pitchFamily="18" charset="0"/>
                <a:cs typeface="Times New Roman" pitchFamily="18" charset="0"/>
              </a:rPr>
              <a:t>Then the small incisions will be closed.</a:t>
            </a:r>
          </a:p>
          <a:p>
            <a:pPr>
              <a:buFont typeface="Courier New" pitchFamily="49" charset="0"/>
              <a:buChar char="o"/>
            </a:pPr>
            <a:endParaRPr lang="en-US" sz="3600" dirty="0">
              <a:latin typeface="Times New Roman" pitchFamily="18" charset="0"/>
              <a:cs typeface="Times New Roman" pitchFamily="18" charset="0"/>
            </a:endParaRPr>
          </a:p>
          <a:p>
            <a:pPr lvl="0">
              <a:buFont typeface="Courier New" pitchFamily="49" charset="0"/>
              <a:buChar char="o"/>
            </a:pPr>
            <a:endParaRPr lang="en-US" sz="3600"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Autofit/>
          </a:bodyPr>
          <a:lstStyle/>
          <a:p>
            <a:br>
              <a:rPr lang="en-US" sz="6600" b="1" dirty="0">
                <a:solidFill>
                  <a:srgbClr val="C00000"/>
                </a:solidFill>
                <a:latin typeface="Times New Roman" pitchFamily="18" charset="0"/>
                <a:cs typeface="Times New Roman" pitchFamily="18" charset="0"/>
              </a:rPr>
            </a:br>
            <a:r>
              <a:rPr lang="en-US" sz="6600" b="1" dirty="0" err="1">
                <a:solidFill>
                  <a:srgbClr val="C00000"/>
                </a:solidFill>
                <a:latin typeface="Times New Roman" pitchFamily="18" charset="0"/>
                <a:cs typeface="Times New Roman" pitchFamily="18" charset="0"/>
              </a:rPr>
              <a:t>Salpingectomy</a:t>
            </a:r>
            <a:r>
              <a:rPr lang="en-US" sz="6600" b="1" dirty="0">
                <a:solidFill>
                  <a:srgbClr val="C00000"/>
                </a:solidFill>
                <a:latin typeface="Times New Roman" pitchFamily="18" charset="0"/>
                <a:cs typeface="Times New Roman" pitchFamily="18" charset="0"/>
              </a:rPr>
              <a:t> Recovery</a:t>
            </a:r>
            <a:br>
              <a:rPr lang="en-US" sz="6600" dirty="0">
                <a:solidFill>
                  <a:srgbClr val="C00000"/>
                </a:solidFill>
                <a:latin typeface="Times New Roman" pitchFamily="18" charset="0"/>
                <a:cs typeface="Times New Roman" pitchFamily="18" charset="0"/>
              </a:rPr>
            </a:br>
            <a:endParaRPr lang="en-US" sz="66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 y="1558977"/>
            <a:ext cx="12192001" cy="5186597"/>
          </a:xfrm>
        </p:spPr>
        <p:txBody>
          <a:bodyPr/>
          <a:lstStyle/>
          <a:p>
            <a:pPr>
              <a:lnSpc>
                <a:spcPct val="100000"/>
              </a:lnSpc>
            </a:pPr>
            <a:r>
              <a:rPr lang="en-US" sz="5400" dirty="0">
                <a:latin typeface="Times New Roman" pitchFamily="18" charset="0"/>
                <a:cs typeface="Times New Roman" pitchFamily="18" charset="0"/>
              </a:rPr>
              <a:t>Abdominal </a:t>
            </a:r>
            <a:r>
              <a:rPr lang="en-US" sz="5400" dirty="0" err="1">
                <a:latin typeface="Times New Roman" pitchFamily="18" charset="0"/>
                <a:cs typeface="Times New Roman" pitchFamily="18" charset="0"/>
              </a:rPr>
              <a:t>salpingectomy</a:t>
            </a:r>
            <a:r>
              <a:rPr lang="en-US" sz="5400" dirty="0">
                <a:latin typeface="Times New Roman" pitchFamily="18" charset="0"/>
                <a:cs typeface="Times New Roman" pitchFamily="18" charset="0"/>
              </a:rPr>
              <a:t> patients usually require about 3-6 weeks recovery time, </a:t>
            </a:r>
          </a:p>
          <a:p>
            <a:pPr>
              <a:lnSpc>
                <a:spcPct val="100000"/>
              </a:lnSpc>
            </a:pPr>
            <a:r>
              <a:rPr lang="en-US" sz="5400" dirty="0">
                <a:latin typeface="Times New Roman" pitchFamily="18" charset="0"/>
                <a:cs typeface="Times New Roman" pitchFamily="18" charset="0"/>
              </a:rPr>
              <a:t>Laparoscopic patients will typically heal within 2-4 weeks. </a:t>
            </a:r>
          </a:p>
          <a:p>
            <a:endParaRPr lang="en-US"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BCAD5-03F3-46B6-9530-B4EB36FD52B0}"/>
              </a:ext>
            </a:extLst>
          </p:cNvPr>
          <p:cNvSpPr>
            <a:spLocks noGrp="1"/>
          </p:cNvSpPr>
          <p:nvPr>
            <p:ph type="title"/>
          </p:nvPr>
        </p:nvSpPr>
        <p:spPr>
          <a:xfrm>
            <a:off x="0" y="0"/>
            <a:ext cx="12192000" cy="1417638"/>
          </a:xfrm>
        </p:spPr>
        <p:txBody>
          <a:bodyPr>
            <a:normAutofit fontScale="90000"/>
          </a:bodyPr>
          <a:lstStyle/>
          <a:p>
            <a:pPr algn="ctr"/>
            <a:br>
              <a:rPr lang="en-US"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br>
            <a:r>
              <a:rPr lang="en-US"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Caring of Woman with Gynecological Disorders</a:t>
            </a:r>
            <a:br>
              <a:rPr lang="en-US" sz="9600" b="1" dirty="0">
                <a:solidFill>
                  <a:srgbClr val="C00000"/>
                </a:solidFill>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B462816-62B4-4FED-BDAB-E39C6DEA7BA1}"/>
              </a:ext>
            </a:extLst>
          </p:cNvPr>
          <p:cNvSpPr>
            <a:spLocks noGrp="1"/>
          </p:cNvSpPr>
          <p:nvPr>
            <p:ph idx="1"/>
          </p:nvPr>
        </p:nvSpPr>
        <p:spPr>
          <a:xfrm>
            <a:off x="1524000" y="1600200"/>
            <a:ext cx="9144000" cy="5257800"/>
          </a:xfrm>
        </p:spPr>
        <p:txBody>
          <a:bodyPr>
            <a:normAutofit fontScale="92500" lnSpcReduction="10000"/>
          </a:bodyPr>
          <a:lstStyle/>
          <a:p>
            <a:pPr algn="ctr"/>
            <a:r>
              <a:rPr lang="en-US" sz="3500" dirty="0">
                <a:latin typeface="Times New Roman" panose="02020603050405020304" pitchFamily="18" charset="0"/>
                <a:cs typeface="Times New Roman" panose="02020603050405020304" pitchFamily="18" charset="0"/>
              </a:rPr>
              <a:t>Hysterectomy</a:t>
            </a:r>
          </a:p>
          <a:p>
            <a:pPr algn="ctr"/>
            <a:r>
              <a:rPr lang="en-US" sz="3500" dirty="0">
                <a:latin typeface="Times New Roman" panose="02020603050405020304" pitchFamily="18" charset="0"/>
                <a:cs typeface="Times New Roman" panose="02020603050405020304" pitchFamily="18" charset="0"/>
              </a:rPr>
              <a:t>Dilatation and Curettage </a:t>
            </a:r>
          </a:p>
          <a:p>
            <a:pPr algn="ctr"/>
            <a:r>
              <a:rPr lang="en-US" sz="3500" dirty="0">
                <a:latin typeface="Times New Roman" panose="02020603050405020304" pitchFamily="18" charset="0"/>
                <a:cs typeface="Times New Roman" panose="02020603050405020304" pitchFamily="18" charset="0"/>
              </a:rPr>
              <a:t>Salpingectomy </a:t>
            </a:r>
          </a:p>
          <a:p>
            <a:pPr algn="ctr"/>
            <a:r>
              <a:rPr lang="en-US" sz="3500" dirty="0">
                <a:latin typeface="Times New Roman" panose="02020603050405020304" pitchFamily="18" charset="0"/>
                <a:cs typeface="Times New Roman" panose="02020603050405020304" pitchFamily="18" charset="0"/>
              </a:rPr>
              <a:t>Oophorectomy</a:t>
            </a:r>
          </a:p>
          <a:p>
            <a:pPr algn="ctr"/>
            <a:r>
              <a:rPr lang="en-US" sz="3500" dirty="0">
                <a:latin typeface="Times New Roman" panose="02020603050405020304" pitchFamily="18" charset="0"/>
                <a:cs typeface="Times New Roman" panose="02020603050405020304" pitchFamily="18" charset="0"/>
              </a:rPr>
              <a:t>Ovarian Cysts</a:t>
            </a:r>
          </a:p>
          <a:p>
            <a:pPr algn="ctr"/>
            <a:r>
              <a:rPr lang="en-US" sz="3500" dirty="0">
                <a:latin typeface="Times New Roman" panose="02020603050405020304" pitchFamily="18" charset="0"/>
                <a:cs typeface="Times New Roman" panose="02020603050405020304" pitchFamily="18" charset="0"/>
              </a:rPr>
              <a:t>Uterine Fibroids</a:t>
            </a:r>
          </a:p>
          <a:p>
            <a:pPr lvl="0" algn="ctr" rtl="0"/>
            <a:r>
              <a:rPr lang="en-US" sz="3500" dirty="0">
                <a:latin typeface="Times New Roman" panose="02020603050405020304" pitchFamily="18" charset="0"/>
                <a:cs typeface="Times New Roman" panose="02020603050405020304" pitchFamily="18" charset="0"/>
              </a:rPr>
              <a:t>Menopause</a:t>
            </a:r>
          </a:p>
          <a:p>
            <a:pPr lvl="0" algn="ctr"/>
            <a:r>
              <a:rPr lang="en-US" sz="3500" dirty="0">
                <a:latin typeface="Times New Roman" panose="02020603050405020304" pitchFamily="18" charset="0"/>
                <a:cs typeface="Times New Roman" panose="02020603050405020304" pitchFamily="18" charset="0"/>
              </a:rPr>
              <a:t>Uterine Polyps</a:t>
            </a:r>
          </a:p>
          <a:p>
            <a:pPr lvl="0" algn="ctr"/>
            <a:r>
              <a:rPr lang="en-US" sz="3500" dirty="0">
                <a:latin typeface="Times New Roman" panose="02020603050405020304" pitchFamily="18" charset="0"/>
                <a:cs typeface="Times New Roman" panose="02020603050405020304" pitchFamily="18" charset="0"/>
              </a:rPr>
              <a:t>Polycystic ovary </a:t>
            </a:r>
          </a:p>
          <a:p>
            <a:pPr lvl="0" algn="ctr"/>
            <a:r>
              <a:rPr lang="en-US" sz="3500" dirty="0">
                <a:latin typeface="Times New Roman" panose="02020603050405020304" pitchFamily="18" charset="0"/>
                <a:cs typeface="Times New Roman" panose="02020603050405020304" pitchFamily="18" charset="0"/>
              </a:rPr>
              <a:t>Uterine Prolapse</a:t>
            </a:r>
          </a:p>
          <a:p>
            <a:endParaRPr lang="en-US" sz="3500"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59397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4852" y="0"/>
            <a:ext cx="11967148" cy="1417638"/>
          </a:xfrm>
        </p:spPr>
        <p:txBody>
          <a:bodyPr>
            <a:noAutofit/>
          </a:bodyPr>
          <a:lstStyle/>
          <a:p>
            <a:pPr algn="ctr"/>
            <a:br>
              <a:rPr lang="en-US" sz="6600" dirty="0">
                <a:solidFill>
                  <a:srgbClr val="C00000"/>
                </a:solidFill>
                <a:latin typeface="Times New Roman" panose="02020603050405020304" pitchFamily="18" charset="0"/>
                <a:cs typeface="Times New Roman" panose="02020603050405020304" pitchFamily="18" charset="0"/>
              </a:rPr>
            </a:br>
            <a:r>
              <a:rPr lang="en-US" sz="6000" b="1" dirty="0">
                <a:solidFill>
                  <a:srgbClr val="C00000"/>
                </a:solidFill>
                <a:latin typeface="Times New Roman" panose="02020603050405020304" pitchFamily="18" charset="0"/>
                <a:cs typeface="Times New Roman" panose="02020603050405020304" pitchFamily="18" charset="0"/>
              </a:rPr>
              <a:t>OOPHORECTOMY(ovariectomy)</a:t>
            </a:r>
            <a:br>
              <a:rPr lang="en-US" sz="6600" dirty="0">
                <a:solidFill>
                  <a:srgbClr val="C00000"/>
                </a:solidFill>
                <a:latin typeface="Times New Roman" panose="02020603050405020304" pitchFamily="18" charset="0"/>
                <a:cs typeface="Times New Roman" panose="02020603050405020304" pitchFamily="18" charset="0"/>
              </a:rPr>
            </a:br>
            <a:endParaRPr lang="en-US" sz="6600"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04931" y="1603948"/>
            <a:ext cx="11967148" cy="5254052"/>
          </a:xfrm>
        </p:spPr>
        <p:txBody>
          <a:bodyPr>
            <a:noAutofit/>
          </a:bodyPr>
          <a:lstStyle/>
          <a:p>
            <a:pPr lvl="0">
              <a:buFont typeface="Wingdings" panose="05000000000000000000" pitchFamily="2" charset="2"/>
              <a:buChar char="q"/>
            </a:pPr>
            <a:r>
              <a:rPr lang="en-US" sz="3600" dirty="0">
                <a:latin typeface="Times New Roman" pitchFamily="18" charset="0"/>
                <a:cs typeface="Times New Roman" pitchFamily="18" charset="0"/>
              </a:rPr>
              <a:t>It is a surgical procedure to remove one or both ovaries.</a:t>
            </a:r>
          </a:p>
          <a:p>
            <a:pPr lvl="0">
              <a:buNone/>
            </a:pPr>
            <a:r>
              <a:rPr lang="en-US" sz="3600" b="1" dirty="0">
                <a:latin typeface="Times New Roman" pitchFamily="18" charset="0"/>
                <a:cs typeface="Times New Roman" pitchFamily="18" charset="0"/>
              </a:rPr>
              <a:t>Types of Oophorectomy</a:t>
            </a:r>
          </a:p>
          <a:p>
            <a:pPr lvl="0">
              <a:buNone/>
            </a:pPr>
            <a:r>
              <a:rPr lang="en-US" sz="3600" b="1" dirty="0">
                <a:latin typeface="Times New Roman" pitchFamily="18" charset="0"/>
                <a:cs typeface="Times New Roman" pitchFamily="18" charset="0"/>
              </a:rPr>
              <a:t>1- Bilateral Oophorectomy</a:t>
            </a:r>
            <a:r>
              <a:rPr lang="en-US" sz="3600" dirty="0">
                <a:latin typeface="Times New Roman" pitchFamily="18" charset="0"/>
                <a:cs typeface="Times New Roman" pitchFamily="18" charset="0"/>
              </a:rPr>
              <a:t>: When both ovaries removed. </a:t>
            </a:r>
          </a:p>
          <a:p>
            <a:pPr lvl="0"/>
            <a:r>
              <a:rPr lang="en-US" sz="3600" dirty="0">
                <a:latin typeface="Times New Roman" pitchFamily="18" charset="0"/>
                <a:cs typeface="Times New Roman" pitchFamily="18" charset="0"/>
              </a:rPr>
              <a:t>The menstruation stops and a woman lose the ability to have children.</a:t>
            </a:r>
          </a:p>
          <a:p>
            <a:pPr lvl="0">
              <a:buNone/>
            </a:pPr>
            <a:r>
              <a:rPr lang="en-US" sz="3600" b="1" dirty="0">
                <a:latin typeface="Times New Roman" pitchFamily="18" charset="0"/>
                <a:cs typeface="Times New Roman" pitchFamily="18" charset="0"/>
              </a:rPr>
              <a:t>2-Unilateral Oophorectomy: </a:t>
            </a:r>
            <a:r>
              <a:rPr lang="en-US" sz="3600" dirty="0">
                <a:latin typeface="Times New Roman" pitchFamily="18" charset="0"/>
                <a:cs typeface="Times New Roman" pitchFamily="18" charset="0"/>
              </a:rPr>
              <a:t>When only one ovary removed. </a:t>
            </a:r>
          </a:p>
          <a:p>
            <a:pPr lvl="0"/>
            <a:r>
              <a:rPr lang="en-US" sz="3600" dirty="0">
                <a:latin typeface="Times New Roman" pitchFamily="18" charset="0"/>
                <a:cs typeface="Times New Roman" pitchFamily="18" charset="0"/>
              </a:rPr>
              <a:t>The woman may continue to menstruate and have children.</a:t>
            </a:r>
          </a:p>
          <a:p>
            <a:pPr lvl="0"/>
            <a:endParaRPr lang="en-US" sz="3600" dirty="0">
              <a:latin typeface="Times New Roman" pitchFamily="18" charset="0"/>
              <a:cs typeface="Times New Roman" pitchFamily="18" charset="0"/>
            </a:endParaRPr>
          </a:p>
          <a:p>
            <a:pPr lvl="0">
              <a:buNone/>
            </a:pPr>
            <a:endParaRPr lang="en-US" sz="6000" dirty="0">
              <a:solidFill>
                <a:srgbClr val="C00000"/>
              </a:solidFill>
              <a:latin typeface="Times New Roman" pitchFamily="18" charset="0"/>
              <a:cs typeface="Times New Roman" pitchFamily="18" charset="0"/>
            </a:endParaRPr>
          </a:p>
          <a:p>
            <a:pPr algn="ctr">
              <a:buNone/>
            </a:pPr>
            <a:endParaRPr lang="en-US" sz="66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rmAutofit/>
          </a:bodyPr>
          <a:lstStyle/>
          <a:p>
            <a:pPr algn="ctr"/>
            <a:r>
              <a:rPr lang="en-US" sz="6000" b="1" dirty="0">
                <a:solidFill>
                  <a:srgbClr val="C00000"/>
                </a:solidFill>
                <a:latin typeface="Times New Roman" pitchFamily="18" charset="0"/>
                <a:cs typeface="Times New Roman" pitchFamily="18" charset="0"/>
              </a:rPr>
              <a:t>Purpose of </a:t>
            </a:r>
            <a:r>
              <a:rPr lang="en-US" sz="6000" b="1" dirty="0" err="1">
                <a:solidFill>
                  <a:srgbClr val="C00000"/>
                </a:solidFill>
                <a:latin typeface="Times New Roman" pitchFamily="18" charset="0"/>
                <a:cs typeface="Times New Roman" pitchFamily="18" charset="0"/>
              </a:rPr>
              <a:t>Oophorectomy</a:t>
            </a:r>
            <a:endParaRPr lang="en-US" sz="6000"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600200"/>
            <a:ext cx="12192000" cy="5257800"/>
          </a:xfrm>
        </p:spPr>
        <p:txBody>
          <a:bodyPr>
            <a:normAutofit fontScale="62500" lnSpcReduction="20000"/>
          </a:bodyPr>
          <a:lstStyle/>
          <a:p>
            <a:pPr lvl="0">
              <a:lnSpc>
                <a:spcPct val="120000"/>
              </a:lnSpc>
              <a:buFont typeface="Wingdings" pitchFamily="2" charset="2"/>
              <a:buChar char="§"/>
            </a:pPr>
            <a:r>
              <a:rPr lang="en-US" sz="6600" dirty="0">
                <a:latin typeface="Times New Roman" pitchFamily="18" charset="0"/>
                <a:cs typeface="Times New Roman" pitchFamily="18" charset="0"/>
              </a:rPr>
              <a:t>Remove source of estrogen that stimulates some cancers</a:t>
            </a:r>
          </a:p>
          <a:p>
            <a:pPr>
              <a:lnSpc>
                <a:spcPct val="120000"/>
              </a:lnSpc>
              <a:buFont typeface="Wingdings" pitchFamily="2" charset="2"/>
              <a:buChar char="§"/>
            </a:pPr>
            <a:r>
              <a:rPr lang="en-US" sz="6600" dirty="0">
                <a:latin typeface="Times New Roman" pitchFamily="18" charset="0"/>
                <a:cs typeface="Times New Roman" pitchFamily="18" charset="0"/>
              </a:rPr>
              <a:t>Remove cancerous ovaries</a:t>
            </a:r>
          </a:p>
          <a:p>
            <a:pPr>
              <a:lnSpc>
                <a:spcPct val="120000"/>
              </a:lnSpc>
              <a:buFont typeface="Wingdings" pitchFamily="2" charset="2"/>
              <a:buChar char="§"/>
            </a:pPr>
            <a:r>
              <a:rPr lang="en-US" sz="6600" dirty="0">
                <a:latin typeface="Times New Roman" pitchFamily="18" charset="0"/>
                <a:cs typeface="Times New Roman" pitchFamily="18" charset="0"/>
              </a:rPr>
              <a:t>Remove noncancerous  ovarian tumors or cysts</a:t>
            </a:r>
          </a:p>
          <a:p>
            <a:pPr>
              <a:lnSpc>
                <a:spcPct val="120000"/>
              </a:lnSpc>
              <a:buFont typeface="Wingdings" pitchFamily="2" charset="2"/>
              <a:buChar char="§"/>
            </a:pPr>
            <a:r>
              <a:rPr lang="en-US" sz="6600" dirty="0">
                <a:latin typeface="Times New Roman" pitchFamily="18" charset="0"/>
                <a:cs typeface="Times New Roman" pitchFamily="18" charset="0"/>
              </a:rPr>
              <a:t>Remove an abscess</a:t>
            </a:r>
          </a:p>
          <a:p>
            <a:pPr>
              <a:lnSpc>
                <a:spcPct val="120000"/>
              </a:lnSpc>
              <a:buFont typeface="Wingdings" pitchFamily="2" charset="2"/>
              <a:buChar char="§"/>
            </a:pPr>
            <a:r>
              <a:rPr lang="en-US" sz="6600" dirty="0">
                <a:latin typeface="Times New Roman" pitchFamily="18" charset="0"/>
                <a:cs typeface="Times New Roman" pitchFamily="18" charset="0"/>
              </a:rPr>
              <a:t>Treat endometriosis</a:t>
            </a:r>
          </a:p>
          <a:p>
            <a:pPr>
              <a:lnSpc>
                <a:spcPct val="120000"/>
              </a:lnSpc>
              <a:buFont typeface="Wingdings" pitchFamily="2" charset="2"/>
              <a:buChar char="§"/>
            </a:pPr>
            <a:r>
              <a:rPr lang="en-US" sz="6600" dirty="0">
                <a:latin typeface="Times New Roman" pitchFamily="18" charset="0"/>
                <a:cs typeface="Times New Roman" pitchFamily="18" charset="0"/>
              </a:rPr>
              <a:t>Resolve ovarian torsion(the twisting of an ovary)</a:t>
            </a:r>
          </a:p>
          <a:p>
            <a:pPr marL="0" indent="0">
              <a:lnSpc>
                <a:spcPct val="120000"/>
              </a:lnSpc>
              <a:buNone/>
            </a:pPr>
            <a:endParaRPr lang="en-US" sz="6600" dirty="0">
              <a:latin typeface="Times New Roman" pitchFamily="18" charset="0"/>
              <a:cs typeface="Times New Roman" pitchFamily="18" charset="0"/>
            </a:endParaRPr>
          </a:p>
          <a:p>
            <a:pPr>
              <a:buFont typeface="Wingdings" pitchFamily="2" charset="2"/>
              <a:buChar char="§"/>
            </a:pPr>
            <a:endParaRPr lang="en-US" sz="6600" dirty="0">
              <a:latin typeface="Times New Roman" pitchFamily="18" charset="0"/>
              <a:cs typeface="Times New Roman" pitchFamily="18" charset="0"/>
            </a:endParaRPr>
          </a:p>
          <a:p>
            <a:pPr lvl="0">
              <a:buFont typeface="Wingdings" pitchFamily="2" charset="2"/>
              <a:buChar char="§"/>
            </a:pPr>
            <a:endParaRPr lang="en-US" sz="6600" dirty="0">
              <a:latin typeface="Times New Roman" pitchFamily="18" charset="0"/>
              <a:cs typeface="Times New Roman" pitchFamily="18" charset="0"/>
            </a:endParaRPr>
          </a:p>
          <a:p>
            <a:pPr>
              <a:buNone/>
            </a:pPr>
            <a:endParaRPr lang="en-US" sz="6600"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4911" y="0"/>
            <a:ext cx="12057089" cy="1417638"/>
          </a:xfrm>
        </p:spPr>
        <p:txBody>
          <a:bodyPr>
            <a:normAutofit fontScale="90000"/>
          </a:bodyPr>
          <a:lstStyle/>
          <a:p>
            <a:br>
              <a:rPr lang="en-US" b="1" dirty="0">
                <a:latin typeface="Times New Roman" pitchFamily="18" charset="0"/>
                <a:cs typeface="Times New Roman" pitchFamily="18" charset="0"/>
              </a:rPr>
            </a:br>
            <a:r>
              <a:rPr lang="en-US" sz="5300" b="1" dirty="0">
                <a:solidFill>
                  <a:srgbClr val="C00000"/>
                </a:solidFill>
                <a:latin typeface="Times New Roman" pitchFamily="18" charset="0"/>
                <a:cs typeface="Times New Roman" pitchFamily="18" charset="0"/>
              </a:rPr>
              <a:t>Methods of Performing An Oophorectomy </a:t>
            </a:r>
            <a:br>
              <a:rPr lang="en-US"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0" y="1600200"/>
            <a:ext cx="12192000" cy="5257800"/>
          </a:xfrm>
        </p:spPr>
        <p:txBody>
          <a:bodyPr>
            <a:normAutofit/>
          </a:bodyPr>
          <a:lstStyle/>
          <a:p>
            <a:pPr lvl="0">
              <a:buNone/>
            </a:pPr>
            <a:r>
              <a:rPr lang="en-US" sz="3600" b="1" dirty="0">
                <a:latin typeface="Times New Roman" pitchFamily="18" charset="0"/>
                <a:cs typeface="Times New Roman" pitchFamily="18" charset="0"/>
              </a:rPr>
              <a:t>1-Laparotomy</a:t>
            </a:r>
            <a:r>
              <a:rPr lang="en-US" sz="3600" dirty="0">
                <a:latin typeface="Times New Roman" pitchFamily="18" charset="0"/>
                <a:cs typeface="Times New Roman" pitchFamily="18" charset="0"/>
              </a:rPr>
              <a:t>. </a:t>
            </a:r>
          </a:p>
          <a:p>
            <a:r>
              <a:rPr lang="en-US" sz="3600" dirty="0">
                <a:latin typeface="Times New Roman" pitchFamily="18" charset="0"/>
                <a:cs typeface="Times New Roman" pitchFamily="18" charset="0"/>
              </a:rPr>
              <a:t>It  is done under general or regional anesthesia. </a:t>
            </a:r>
          </a:p>
          <a:p>
            <a:r>
              <a:rPr lang="en-US" sz="3600" dirty="0">
                <a:latin typeface="Times New Roman" pitchFamily="18" charset="0"/>
                <a:cs typeface="Times New Roman" pitchFamily="18" charset="0"/>
              </a:rPr>
              <a:t>It is done through abdominal incision, either vertical or horizontal one. </a:t>
            </a:r>
          </a:p>
          <a:p>
            <a:r>
              <a:rPr lang="en-US" sz="3600" dirty="0">
                <a:latin typeface="Times New Roman" pitchFamily="18" charset="0"/>
                <a:cs typeface="Times New Roman" pitchFamily="18" charset="0"/>
              </a:rPr>
              <a:t>The surgeon separates each ovary from the blood supply and tissue that surrounds it and removes the ovary.</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037102" cy="1417638"/>
          </a:xfrm>
        </p:spPr>
        <p:txBody>
          <a:bodyPr>
            <a:normAutofit fontScale="90000"/>
          </a:bodyPr>
          <a:lstStyle/>
          <a:p>
            <a:pPr algn="ctr"/>
            <a:br>
              <a:rPr lang="en-US" b="1" dirty="0">
                <a:latin typeface="Times New Roman" pitchFamily="18" charset="0"/>
                <a:cs typeface="Times New Roman" pitchFamily="18" charset="0"/>
              </a:rPr>
            </a:br>
            <a:r>
              <a:rPr lang="en-US" sz="4900" b="1" dirty="0">
                <a:solidFill>
                  <a:srgbClr val="C00000"/>
                </a:solidFill>
                <a:latin typeface="Times New Roman" pitchFamily="18" charset="0"/>
                <a:cs typeface="Times New Roman" pitchFamily="18" charset="0"/>
              </a:rPr>
              <a:t>Methods of Performing An Oophorectomy </a:t>
            </a:r>
            <a:br>
              <a:rPr lang="en-US"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104931" y="1304144"/>
            <a:ext cx="12037102" cy="5553856"/>
          </a:xfrm>
        </p:spPr>
        <p:txBody>
          <a:bodyPr>
            <a:noAutofit/>
          </a:bodyPr>
          <a:lstStyle/>
          <a:p>
            <a:pPr lvl="0">
              <a:buNone/>
            </a:pPr>
            <a:r>
              <a:rPr lang="en-US" sz="3200" b="1" dirty="0">
                <a:latin typeface="Times New Roman" pitchFamily="18" charset="0"/>
                <a:cs typeface="Times New Roman" pitchFamily="18" charset="0"/>
              </a:rPr>
              <a:t>2- Laparoscopic surgery. </a:t>
            </a:r>
          </a:p>
          <a:p>
            <a:r>
              <a:rPr lang="en-US" sz="3200" dirty="0">
                <a:latin typeface="Times New Roman" pitchFamily="18" charset="0"/>
                <a:cs typeface="Times New Roman" pitchFamily="18" charset="0"/>
              </a:rPr>
              <a:t>The surgeon makes three or four very small incisions in the abdomen.</a:t>
            </a:r>
          </a:p>
          <a:p>
            <a:r>
              <a:rPr lang="en-US" sz="3200" dirty="0">
                <a:latin typeface="Times New Roman" pitchFamily="18" charset="0"/>
                <a:cs typeface="Times New Roman" pitchFamily="18" charset="0"/>
              </a:rPr>
              <a:t>The surgeon inserts a tube with a tiny camera through one incision and special surgical tools through the others. </a:t>
            </a:r>
          </a:p>
          <a:p>
            <a:r>
              <a:rPr lang="en-US" sz="3200" dirty="0">
                <a:latin typeface="Times New Roman" pitchFamily="18" charset="0"/>
                <a:cs typeface="Times New Roman" pitchFamily="18" charset="0"/>
              </a:rPr>
              <a:t>Camera transmits video that surgeon uses to guide surgical tools.</a:t>
            </a:r>
          </a:p>
          <a:p>
            <a:r>
              <a:rPr lang="en-US" sz="3200" dirty="0">
                <a:latin typeface="Times New Roman" pitchFamily="18" charset="0"/>
                <a:cs typeface="Times New Roman" pitchFamily="18" charset="0"/>
              </a:rPr>
              <a:t>Each ovary is separated from the blood supply and surrounding tissue and placed in a pouch. </a:t>
            </a:r>
          </a:p>
          <a:p>
            <a:r>
              <a:rPr lang="en-US" sz="3200" dirty="0">
                <a:latin typeface="Times New Roman" pitchFamily="18" charset="0"/>
                <a:cs typeface="Times New Roman" pitchFamily="18" charset="0"/>
              </a:rPr>
              <a:t>The pouch is pulled out of abdomen through one of small incisions. </a:t>
            </a:r>
          </a:p>
          <a:p>
            <a:r>
              <a:rPr lang="en-US" sz="3200" dirty="0">
                <a:latin typeface="Times New Roman" pitchFamily="18" charset="0"/>
                <a:cs typeface="Times New Roman" pitchFamily="18" charset="0"/>
              </a:rPr>
              <a:t>The ovaries can also be cut into smaller sections and removed</a:t>
            </a:r>
          </a:p>
          <a:p>
            <a:endParaRPr lang="en-US" sz="3600"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859" y="0"/>
            <a:ext cx="11977141" cy="1417638"/>
          </a:xfrm>
        </p:spPr>
        <p:txBody>
          <a:bodyPr>
            <a:noAutofit/>
          </a:bodyPr>
          <a:lstStyle/>
          <a:p>
            <a:pPr algn="ctr"/>
            <a:br>
              <a:rPr lang="en-US" sz="5400" b="1" dirty="0">
                <a:solidFill>
                  <a:srgbClr val="C00000"/>
                </a:solidFill>
                <a:latin typeface="Times New Roman" pitchFamily="18" charset="0"/>
                <a:cs typeface="Times New Roman" pitchFamily="18" charset="0"/>
              </a:rPr>
            </a:br>
            <a:r>
              <a:rPr lang="en-US" sz="5400" b="1" dirty="0">
                <a:solidFill>
                  <a:srgbClr val="C00000"/>
                </a:solidFill>
                <a:latin typeface="Times New Roman" pitchFamily="18" charset="0"/>
                <a:cs typeface="Times New Roman" pitchFamily="18" charset="0"/>
              </a:rPr>
              <a:t>Risks of </a:t>
            </a:r>
            <a:r>
              <a:rPr lang="en-US" sz="5400" b="1" dirty="0" err="1">
                <a:solidFill>
                  <a:srgbClr val="C00000"/>
                </a:solidFill>
                <a:latin typeface="Times New Roman" pitchFamily="18" charset="0"/>
                <a:cs typeface="Times New Roman" pitchFamily="18" charset="0"/>
              </a:rPr>
              <a:t>Oophorectomy</a:t>
            </a:r>
            <a:br>
              <a:rPr lang="en-US" sz="5400" dirty="0">
                <a:solidFill>
                  <a:srgbClr val="C00000"/>
                </a:solidFill>
                <a:latin typeface="Times New Roman" pitchFamily="18" charset="0"/>
                <a:cs typeface="Times New Roman" pitchFamily="18" charset="0"/>
              </a:rPr>
            </a:br>
            <a:endParaRPr lang="en-US" sz="54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 y="1304145"/>
            <a:ext cx="12192001" cy="5553856"/>
          </a:xfrm>
        </p:spPr>
        <p:txBody>
          <a:bodyPr>
            <a:normAutofit/>
          </a:bodyPr>
          <a:lstStyle/>
          <a:p>
            <a:pPr lvl="0">
              <a:buFont typeface="Wingdings" pitchFamily="2" charset="2"/>
              <a:buChar char="Ø"/>
            </a:pPr>
            <a:r>
              <a:rPr lang="en-US" sz="4000" dirty="0">
                <a:latin typeface="Times New Roman" pitchFamily="18" charset="0"/>
                <a:cs typeface="Times New Roman" pitchFamily="18" charset="0"/>
              </a:rPr>
              <a:t>It is generally a safe procedure. </a:t>
            </a:r>
          </a:p>
          <a:p>
            <a:pPr>
              <a:buFont typeface="Wingdings" pitchFamily="2" charset="2"/>
              <a:buChar char="Ø"/>
            </a:pPr>
            <a:r>
              <a:rPr lang="en-US" sz="4000" dirty="0">
                <a:latin typeface="Times New Roman" pitchFamily="18" charset="0"/>
                <a:cs typeface="Times New Roman" pitchFamily="18" charset="0"/>
              </a:rPr>
              <a:t>Bleeding or Blood Clots</a:t>
            </a:r>
          </a:p>
          <a:p>
            <a:pPr lvl="0">
              <a:buFont typeface="Wingdings" pitchFamily="2" charset="2"/>
              <a:buChar char="Ø"/>
            </a:pPr>
            <a:r>
              <a:rPr lang="en-US" sz="4000" dirty="0">
                <a:latin typeface="Times New Roman" pitchFamily="18" charset="0"/>
                <a:cs typeface="Times New Roman" pitchFamily="18" charset="0"/>
              </a:rPr>
              <a:t>Infection</a:t>
            </a:r>
          </a:p>
          <a:p>
            <a:pPr lvl="0">
              <a:buFont typeface="Wingdings" pitchFamily="2" charset="2"/>
              <a:buChar char="Ø"/>
            </a:pPr>
            <a:r>
              <a:rPr lang="en-US" sz="4000" dirty="0">
                <a:latin typeface="Times New Roman" pitchFamily="18" charset="0"/>
                <a:cs typeface="Times New Roman" pitchFamily="18" charset="0"/>
              </a:rPr>
              <a:t>Damage to nearby organs</a:t>
            </a:r>
          </a:p>
          <a:p>
            <a:pPr lvl="0">
              <a:buFont typeface="Wingdings" pitchFamily="2" charset="2"/>
              <a:buChar char="Ø"/>
            </a:pPr>
            <a:r>
              <a:rPr lang="en-US" sz="4000" dirty="0">
                <a:latin typeface="Times New Roman" pitchFamily="18" charset="0"/>
                <a:cs typeface="Times New Roman" pitchFamily="18" charset="0"/>
              </a:rPr>
              <a:t>Rupture of a tumor, spreading potentially cancerous cells</a:t>
            </a:r>
          </a:p>
          <a:p>
            <a:pPr lvl="0">
              <a:buFont typeface="Wingdings" pitchFamily="2" charset="2"/>
              <a:buChar char="Ø"/>
            </a:pPr>
            <a:r>
              <a:rPr lang="en-US" sz="4000" dirty="0">
                <a:latin typeface="Times New Roman" pitchFamily="18" charset="0"/>
                <a:cs typeface="Times New Roman" pitchFamily="18" charset="0"/>
              </a:rPr>
              <a:t>Unanticipated reaction to anesthesia </a:t>
            </a:r>
          </a:p>
          <a:p>
            <a:pPr marL="0" indent="0">
              <a:buNone/>
            </a:pPr>
            <a:endParaRPr lang="en-US"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067082" cy="1364105"/>
          </a:xfrm>
        </p:spPr>
        <p:txBody>
          <a:bodyPr>
            <a:normAutofit/>
          </a:bodyPr>
          <a:lstStyle/>
          <a:p>
            <a:pPr algn="ctr"/>
            <a:r>
              <a:rPr lang="en-US" sz="5400" b="1" dirty="0">
                <a:solidFill>
                  <a:srgbClr val="C00000"/>
                </a:solidFill>
                <a:latin typeface="Times New Roman" pitchFamily="18" charset="0"/>
                <a:cs typeface="Times New Roman" pitchFamily="18" charset="0"/>
              </a:rPr>
              <a:t>Complications after an Oophorectomy</a:t>
            </a:r>
            <a:endParaRPr lang="en-US" sz="54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 y="1600200"/>
            <a:ext cx="12306925" cy="5105400"/>
          </a:xfrm>
        </p:spPr>
        <p:txBody>
          <a:bodyPr/>
          <a:lstStyle/>
          <a:p>
            <a:r>
              <a:rPr lang="en-US" sz="6000" dirty="0">
                <a:latin typeface="Times New Roman" pitchFamily="18" charset="0"/>
                <a:cs typeface="Times New Roman" pitchFamily="18" charset="0"/>
              </a:rPr>
              <a:t>Infertility  if both ovaries are removed</a:t>
            </a:r>
          </a:p>
          <a:p>
            <a:r>
              <a:rPr lang="en-US" sz="6000" dirty="0">
                <a:latin typeface="Times New Roman" pitchFamily="18" charset="0"/>
                <a:cs typeface="Times New Roman" pitchFamily="18" charset="0"/>
              </a:rPr>
              <a:t>Premature menopause if both ovaries are removed. </a:t>
            </a:r>
          </a:p>
          <a:p>
            <a:pPr>
              <a:buNone/>
            </a:pPr>
            <a:endParaRPr lang="en-US" sz="6000" dirty="0">
              <a:latin typeface="Times New Roman" pitchFamily="18" charset="0"/>
              <a:cs typeface="Times New Roman" pitchFamily="18" charset="0"/>
            </a:endParaRPr>
          </a:p>
          <a:p>
            <a:endParaRPr lang="en-US"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600200"/>
          </a:xfrm>
        </p:spPr>
        <p:txBody>
          <a:bodyPr>
            <a:noAutofit/>
          </a:bodyPr>
          <a:lstStyle/>
          <a:p>
            <a:br>
              <a:rPr lang="en-US" sz="5400" b="1" dirty="0">
                <a:solidFill>
                  <a:srgbClr val="C00000"/>
                </a:solidFill>
                <a:latin typeface="Times New Roman" pitchFamily="18" charset="0"/>
                <a:cs typeface="Times New Roman" pitchFamily="18" charset="0"/>
              </a:rPr>
            </a:br>
            <a:br>
              <a:rPr lang="en-US" sz="5400" b="1" dirty="0">
                <a:solidFill>
                  <a:srgbClr val="C00000"/>
                </a:solidFill>
                <a:latin typeface="Times New Roman" pitchFamily="18" charset="0"/>
                <a:cs typeface="Times New Roman" pitchFamily="18" charset="0"/>
              </a:rPr>
            </a:br>
            <a:r>
              <a:rPr lang="en-US" sz="5400" b="1" dirty="0">
                <a:solidFill>
                  <a:srgbClr val="C00000"/>
                </a:solidFill>
                <a:latin typeface="Times New Roman" pitchFamily="18" charset="0"/>
                <a:cs typeface="Times New Roman" pitchFamily="18" charset="0"/>
              </a:rPr>
              <a:t>Menopause( Climacteric) </a:t>
            </a:r>
            <a:br>
              <a:rPr lang="en-US" sz="5400" b="1" dirty="0">
                <a:solidFill>
                  <a:srgbClr val="C00000"/>
                </a:solidFill>
                <a:latin typeface="Times New Roman" pitchFamily="18" charset="0"/>
                <a:cs typeface="Times New Roman" pitchFamily="18" charset="0"/>
              </a:rPr>
            </a:br>
            <a:br>
              <a:rPr lang="en-US" sz="5400" b="1" dirty="0">
                <a:solidFill>
                  <a:srgbClr val="C00000"/>
                </a:solidFill>
                <a:latin typeface="Times New Roman" pitchFamily="18" charset="0"/>
                <a:cs typeface="Times New Roman" pitchFamily="18" charset="0"/>
              </a:rPr>
            </a:br>
            <a:endParaRPr lang="en-US" sz="5400" b="1"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1600200"/>
            <a:ext cx="12192000" cy="5257800"/>
          </a:xfrm>
        </p:spPr>
        <p:txBody>
          <a:bodyPr>
            <a:normAutofit/>
          </a:bodyPr>
          <a:lstStyle/>
          <a:p>
            <a:pPr>
              <a:buFont typeface="Wingdings" pitchFamily="2" charset="2"/>
              <a:buChar char="§"/>
            </a:pPr>
            <a:r>
              <a:rPr lang="en-US" sz="4700" dirty="0">
                <a:latin typeface="Times New Roman" pitchFamily="18" charset="0"/>
                <a:cs typeface="Times New Roman" pitchFamily="18" charset="0"/>
              </a:rPr>
              <a:t>Is period of waning ovarian function</a:t>
            </a:r>
          </a:p>
          <a:p>
            <a:pPr>
              <a:buFont typeface="Wingdings" pitchFamily="2" charset="2"/>
              <a:buChar char="§"/>
            </a:pPr>
            <a:r>
              <a:rPr lang="en-US" sz="4700" dirty="0">
                <a:latin typeface="Times New Roman" pitchFamily="18" charset="0"/>
                <a:cs typeface="Times New Roman" pitchFamily="18" charset="0"/>
              </a:rPr>
              <a:t>Is the stoppage of menses.</a:t>
            </a:r>
          </a:p>
          <a:p>
            <a:pPr>
              <a:buFont typeface="Wingdings" pitchFamily="2" charset="2"/>
              <a:buChar char="§"/>
            </a:pPr>
            <a:r>
              <a:rPr lang="en-US" sz="4700" dirty="0">
                <a:latin typeface="Times New Roman" pitchFamily="18" charset="0"/>
                <a:cs typeface="Times New Roman" pitchFamily="18" charset="0"/>
              </a:rPr>
              <a:t>Menopause is characterized by endocrinal, somatic and transitory psychological changes.</a:t>
            </a:r>
          </a:p>
          <a:p>
            <a:pPr>
              <a:buFont typeface="Wingdings" pitchFamily="2" charset="2"/>
              <a:buChar char="§"/>
            </a:pPr>
            <a:endParaRPr lang="en-US" sz="4800" dirty="0">
              <a:latin typeface="Times New Roman" pitchFamily="18" charset="0"/>
              <a:cs typeface="Times New Roman" pitchFamily="18" charset="0"/>
            </a:endParaRPr>
          </a:p>
          <a:p>
            <a:endParaRPr lang="en-US" sz="4800" dirty="0">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rmAutofit fontScale="90000"/>
          </a:bodyPr>
          <a:lstStyle/>
          <a:p>
            <a:r>
              <a:rPr lang="en-US" sz="8000" b="1" dirty="0">
                <a:solidFill>
                  <a:srgbClr val="C00000"/>
                </a:solidFill>
                <a:latin typeface="Times New Roman" pitchFamily="18" charset="0"/>
                <a:cs typeface="Times New Roman" pitchFamily="18" charset="0"/>
              </a:rPr>
              <a:t>Phases of Menopause</a:t>
            </a:r>
          </a:p>
        </p:txBody>
      </p:sp>
      <p:sp>
        <p:nvSpPr>
          <p:cNvPr id="3" name="Content Placeholder 2"/>
          <p:cNvSpPr>
            <a:spLocks noGrp="1"/>
          </p:cNvSpPr>
          <p:nvPr>
            <p:ph idx="1"/>
          </p:nvPr>
        </p:nvSpPr>
        <p:spPr>
          <a:xfrm>
            <a:off x="0" y="1600200"/>
            <a:ext cx="12192000" cy="5257800"/>
          </a:xfrm>
        </p:spPr>
        <p:txBody>
          <a:bodyPr>
            <a:normAutofit/>
          </a:bodyPr>
          <a:lstStyle/>
          <a:p>
            <a:pPr>
              <a:lnSpc>
                <a:spcPct val="100000"/>
              </a:lnSpc>
              <a:buNone/>
            </a:pPr>
            <a:r>
              <a:rPr lang="en-US" sz="4800" dirty="0">
                <a:latin typeface="Times New Roman" pitchFamily="18" charset="0"/>
                <a:cs typeface="Times New Roman" pitchFamily="18" charset="0"/>
              </a:rPr>
              <a:t>1-Pr-menopausal phase: period of beginning physiological failure of ovarian function and it lasts for a period ranging from two to six years.</a:t>
            </a:r>
          </a:p>
          <a:p>
            <a:pPr>
              <a:lnSpc>
                <a:spcPct val="100000"/>
              </a:lnSpc>
              <a:buNone/>
            </a:pPr>
            <a:r>
              <a:rPr lang="en-US" sz="4800" dirty="0">
                <a:latin typeface="Times New Roman" pitchFamily="18" charset="0"/>
                <a:cs typeface="Times New Roman" pitchFamily="18" charset="0"/>
              </a:rPr>
              <a:t>2-Menopausal phase.</a:t>
            </a:r>
          </a:p>
          <a:p>
            <a:pPr>
              <a:lnSpc>
                <a:spcPct val="100000"/>
              </a:lnSpc>
              <a:buNone/>
            </a:pPr>
            <a:r>
              <a:rPr lang="en-US" sz="4800" dirty="0">
                <a:latin typeface="Times New Roman" pitchFamily="18" charset="0"/>
                <a:cs typeface="Times New Roman" pitchFamily="18" charset="0"/>
              </a:rPr>
              <a:t>3-Post menopausal phase: life after menopause.</a:t>
            </a:r>
          </a:p>
          <a:p>
            <a:pPr>
              <a:lnSpc>
                <a:spcPct val="100000"/>
              </a:lnSpc>
            </a:pPr>
            <a:endParaRPr lang="en-US" sz="4800" dirty="0">
              <a:latin typeface="Times New Roman" pitchFamily="18" charset="0"/>
              <a:cs typeface="Times New Roman" pitchFamily="18" charset="0"/>
            </a:endParaRPr>
          </a:p>
          <a:p>
            <a:pPr>
              <a:buNone/>
            </a:pPr>
            <a:endParaRPr lang="en-US" sz="4400" dirty="0">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Autofit/>
          </a:bodyPr>
          <a:lstStyle/>
          <a:p>
            <a:br>
              <a:rPr lang="en-US" sz="6600" b="1" dirty="0">
                <a:solidFill>
                  <a:srgbClr val="C00000"/>
                </a:solidFill>
                <a:latin typeface="Times New Roman" pitchFamily="18" charset="0"/>
                <a:cs typeface="Times New Roman" pitchFamily="18" charset="0"/>
              </a:rPr>
            </a:br>
            <a:r>
              <a:rPr lang="en-US" sz="6600" b="1" dirty="0">
                <a:solidFill>
                  <a:srgbClr val="C00000"/>
                </a:solidFill>
                <a:latin typeface="Times New Roman" pitchFamily="18" charset="0"/>
                <a:cs typeface="Times New Roman" pitchFamily="18" charset="0"/>
              </a:rPr>
              <a:t>Types of  Menopause </a:t>
            </a:r>
            <a:br>
              <a:rPr lang="en-US" sz="6600" dirty="0">
                <a:solidFill>
                  <a:srgbClr val="C00000"/>
                </a:solidFill>
                <a:latin typeface="Times New Roman" pitchFamily="18" charset="0"/>
                <a:cs typeface="Times New Roman" pitchFamily="18" charset="0"/>
              </a:rPr>
            </a:br>
            <a:endParaRPr lang="en-US" sz="66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04931" y="1274164"/>
            <a:ext cx="12087069" cy="5583836"/>
          </a:xfrm>
        </p:spPr>
        <p:txBody>
          <a:bodyPr>
            <a:normAutofit/>
          </a:bodyPr>
          <a:lstStyle/>
          <a:p>
            <a:pPr>
              <a:lnSpc>
                <a:spcPct val="110000"/>
              </a:lnSpc>
              <a:buNone/>
            </a:pPr>
            <a:r>
              <a:rPr lang="en-US" sz="3800" b="1" dirty="0">
                <a:latin typeface="Times New Roman" pitchFamily="18" charset="0"/>
                <a:cs typeface="Times New Roman" pitchFamily="18" charset="0"/>
              </a:rPr>
              <a:t>1-Physiological </a:t>
            </a:r>
            <a:r>
              <a:rPr lang="en-US" sz="3800" dirty="0">
                <a:latin typeface="Times New Roman" pitchFamily="18" charset="0"/>
                <a:cs typeface="Times New Roman" pitchFamily="18" charset="0"/>
              </a:rPr>
              <a:t>: spontaneous progressive decline of ovarian function that starts at the age of 40 to 50 years. </a:t>
            </a:r>
          </a:p>
          <a:p>
            <a:pPr>
              <a:lnSpc>
                <a:spcPct val="110000"/>
              </a:lnSpc>
              <a:buNone/>
            </a:pPr>
            <a:r>
              <a:rPr lang="en-US" sz="3800" b="1" i="0" dirty="0">
                <a:latin typeface="Times New Roman" pitchFamily="18" charset="0"/>
                <a:cs typeface="Times New Roman" pitchFamily="18" charset="0"/>
              </a:rPr>
              <a:t>2-Pathological</a:t>
            </a:r>
            <a:r>
              <a:rPr lang="en-US" sz="3800" i="0" dirty="0">
                <a:latin typeface="Times New Roman" pitchFamily="18" charset="0"/>
                <a:cs typeface="Times New Roman" pitchFamily="18" charset="0"/>
              </a:rPr>
              <a:t> Menopause:</a:t>
            </a:r>
          </a:p>
          <a:p>
            <a:pPr>
              <a:lnSpc>
                <a:spcPct val="110000"/>
              </a:lnSpc>
              <a:buNone/>
            </a:pPr>
            <a:r>
              <a:rPr lang="en-US" sz="3800" i="0" dirty="0">
                <a:latin typeface="Times New Roman" pitchFamily="18" charset="0"/>
                <a:cs typeface="Times New Roman" pitchFamily="18" charset="0"/>
              </a:rPr>
              <a:t>a. Premature menopause: ovarian failure before age of 40</a:t>
            </a:r>
          </a:p>
          <a:p>
            <a:pPr>
              <a:lnSpc>
                <a:spcPct val="110000"/>
              </a:lnSpc>
              <a:buNone/>
            </a:pPr>
            <a:r>
              <a:rPr lang="en-US" sz="3800" i="0" dirty="0">
                <a:latin typeface="Times New Roman" pitchFamily="18" charset="0"/>
                <a:cs typeface="Times New Roman" pitchFamily="18" charset="0"/>
              </a:rPr>
              <a:t>b. Delayed menopause: cessation of menses above age of 50. </a:t>
            </a:r>
          </a:p>
          <a:p>
            <a:pPr>
              <a:lnSpc>
                <a:spcPct val="110000"/>
              </a:lnSpc>
              <a:buNone/>
            </a:pPr>
            <a:r>
              <a:rPr lang="en-US" sz="3800" i="0" dirty="0">
                <a:latin typeface="Times New Roman" pitchFamily="18" charset="0"/>
                <a:cs typeface="Times New Roman" pitchFamily="18" charset="0"/>
              </a:rPr>
              <a:t>c. Artificial menopause: caused by surgical removal of ovaries</a:t>
            </a:r>
          </a:p>
          <a:p>
            <a:pPr>
              <a:buNone/>
            </a:pPr>
            <a:endParaRPr lang="en-US" i="0" dirty="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a:p>
            <a:pPr>
              <a:buNone/>
            </a:pPr>
            <a:endParaRPr lang="en-US" i="0" dirty="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a:p>
            <a:pPr>
              <a:buNone/>
            </a:pPr>
            <a:endParaRPr lang="en-US" i="0" dirty="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a:p>
            <a:pPr>
              <a:buNone/>
            </a:pPr>
            <a:endParaRPr lang="en-US" i="0" dirty="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a:p>
            <a:pPr>
              <a:buNone/>
            </a:pPr>
            <a:endParaRPr lang="en-US" i="0" dirty="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a:p>
            <a:pPr>
              <a:buNone/>
            </a:pPr>
            <a:endParaRPr lang="en-US" i="0" dirty="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a:p>
            <a:pPr>
              <a:buNone/>
            </a:pPr>
            <a:endParaRPr lang="en-US" i="0" dirty="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a:p>
            <a:pPr>
              <a:buNone/>
            </a:pPr>
            <a:endParaRPr lang="en-US" i="0" dirty="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a:p>
            <a:pPr>
              <a:buNone/>
            </a:pPr>
            <a:endParaRPr lang="en-US" i="0" dirty="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a:p>
            <a:pPr>
              <a:buNone/>
            </a:pPr>
            <a:endParaRPr lang="en-US" i="0" dirty="0">
              <a:latin typeface="Times New Roman" pitchFamily="18" charset="0"/>
              <a:cs typeface="Times New Roman" pitchFamily="18" charset="0"/>
            </a:endParaRPr>
          </a:p>
          <a:p>
            <a:pPr>
              <a:buNone/>
            </a:pPr>
            <a:endParaRPr lang="en-US" i="0" dirty="0">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Autofit/>
          </a:bodyPr>
          <a:lstStyle/>
          <a:p>
            <a:br>
              <a:rPr lang="en-US" sz="7200" b="1" dirty="0">
                <a:solidFill>
                  <a:srgbClr val="C00000"/>
                </a:solidFill>
                <a:latin typeface="Times New Roman" pitchFamily="18" charset="0"/>
                <a:cs typeface="Times New Roman" pitchFamily="18" charset="0"/>
              </a:rPr>
            </a:br>
            <a:r>
              <a:rPr lang="en-US" sz="7200" b="1" dirty="0">
                <a:solidFill>
                  <a:srgbClr val="C00000"/>
                </a:solidFill>
                <a:latin typeface="Times New Roman" pitchFamily="18" charset="0"/>
                <a:cs typeface="Times New Roman" pitchFamily="18" charset="0"/>
              </a:rPr>
              <a:t>Menopausal Changes</a:t>
            </a:r>
            <a:br>
              <a:rPr lang="en-US" sz="7200" dirty="0">
                <a:solidFill>
                  <a:srgbClr val="C00000"/>
                </a:solidFill>
                <a:latin typeface="Times New Roman" pitchFamily="18" charset="0"/>
                <a:cs typeface="Times New Roman" pitchFamily="18" charset="0"/>
              </a:rPr>
            </a:br>
            <a:endParaRPr lang="en-US" sz="72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1600200"/>
            <a:ext cx="12192000" cy="5257800"/>
          </a:xfrm>
        </p:spPr>
        <p:txBody>
          <a:bodyPr>
            <a:normAutofit fontScale="62500" lnSpcReduction="20000"/>
          </a:bodyPr>
          <a:lstStyle/>
          <a:p>
            <a:pPr>
              <a:lnSpc>
                <a:spcPct val="120000"/>
              </a:lnSpc>
              <a:buFont typeface="Wingdings" panose="05000000000000000000" pitchFamily="2" charset="2"/>
              <a:buChar char="§"/>
            </a:pPr>
            <a:r>
              <a:rPr lang="en-US" sz="5400" dirty="0">
                <a:latin typeface="Times New Roman" pitchFamily="18" charset="0"/>
                <a:cs typeface="Times New Roman" pitchFamily="18" charset="0"/>
              </a:rPr>
              <a:t>Decreased in circulating Estrogen and </a:t>
            </a:r>
            <a:r>
              <a:rPr lang="en-US" sz="5400" dirty="0" err="1">
                <a:latin typeface="Times New Roman" pitchFamily="18" charset="0"/>
                <a:cs typeface="Times New Roman" pitchFamily="18" charset="0"/>
              </a:rPr>
              <a:t>Progesrton</a:t>
            </a:r>
            <a:r>
              <a:rPr lang="en-US" sz="5400" dirty="0">
                <a:latin typeface="Times New Roman" pitchFamily="18" charset="0"/>
                <a:cs typeface="Times New Roman" pitchFamily="18" charset="0"/>
              </a:rPr>
              <a:t>,</a:t>
            </a:r>
          </a:p>
          <a:p>
            <a:pPr>
              <a:lnSpc>
                <a:spcPct val="120000"/>
              </a:lnSpc>
              <a:buFont typeface="Wingdings" panose="05000000000000000000" pitchFamily="2" charset="2"/>
              <a:buChar char="§"/>
            </a:pPr>
            <a:r>
              <a:rPr lang="en-US" sz="5400" dirty="0">
                <a:latin typeface="Times New Roman" pitchFamily="18" charset="0"/>
                <a:cs typeface="Times New Roman" pitchFamily="18" charset="0"/>
              </a:rPr>
              <a:t>Changes differ from woman to another</a:t>
            </a:r>
          </a:p>
          <a:p>
            <a:pPr>
              <a:lnSpc>
                <a:spcPct val="120000"/>
              </a:lnSpc>
              <a:buFont typeface="Wingdings" panose="05000000000000000000" pitchFamily="2" charset="2"/>
              <a:buChar char="§"/>
            </a:pPr>
            <a:r>
              <a:rPr lang="en-US" sz="5400" dirty="0">
                <a:latin typeface="Times New Roman" pitchFamily="18" charset="0"/>
                <a:cs typeface="Times New Roman" pitchFamily="18" charset="0"/>
              </a:rPr>
              <a:t>Increased </a:t>
            </a:r>
            <a:r>
              <a:rPr lang="en-US" sz="5400" b="1" dirty="0">
                <a:latin typeface="Times New Roman" pitchFamily="18" charset="0"/>
                <a:cs typeface="Times New Roman" pitchFamily="18" charset="0"/>
              </a:rPr>
              <a:t>Breast</a:t>
            </a:r>
            <a:r>
              <a:rPr lang="en-US" sz="5400" dirty="0">
                <a:latin typeface="Times New Roman" pitchFamily="18" charset="0"/>
                <a:cs typeface="Times New Roman" pitchFamily="18" charset="0"/>
              </a:rPr>
              <a:t> subcutaneous fat, but later due to decease in circulating Estrogen, subcutaneous fat reabsorbed atrophy of gland tissue, the breast flattened and sagging.</a:t>
            </a:r>
          </a:p>
          <a:p>
            <a:pPr>
              <a:lnSpc>
                <a:spcPct val="120000"/>
              </a:lnSpc>
              <a:buFont typeface="Wingdings" panose="05000000000000000000" pitchFamily="2" charset="2"/>
              <a:buChar char="§"/>
            </a:pPr>
            <a:r>
              <a:rPr lang="en-US" sz="5400" b="1" dirty="0">
                <a:latin typeface="Times New Roman" pitchFamily="18" charset="0"/>
                <a:cs typeface="Times New Roman" pitchFamily="18" charset="0"/>
              </a:rPr>
              <a:t>Ovaries</a:t>
            </a:r>
            <a:r>
              <a:rPr lang="en-US" sz="5400" dirty="0">
                <a:latin typeface="Times New Roman" pitchFamily="18" charset="0"/>
                <a:cs typeface="Times New Roman" pitchFamily="18" charset="0"/>
              </a:rPr>
              <a:t>: decreased in  size, non functional.</a:t>
            </a:r>
          </a:p>
          <a:p>
            <a:pPr>
              <a:lnSpc>
                <a:spcPct val="120000"/>
              </a:lnSpc>
              <a:buFont typeface="Wingdings" panose="05000000000000000000" pitchFamily="2" charset="2"/>
              <a:buChar char="§"/>
            </a:pPr>
            <a:r>
              <a:rPr lang="en-US" sz="5400" b="1" dirty="0">
                <a:latin typeface="Times New Roman" pitchFamily="18" charset="0"/>
                <a:cs typeface="Times New Roman" pitchFamily="18" charset="0"/>
              </a:rPr>
              <a:t>Uterus</a:t>
            </a:r>
            <a:r>
              <a:rPr lang="en-US" sz="5400" dirty="0">
                <a:latin typeface="Times New Roman" pitchFamily="18" charset="0"/>
                <a:cs typeface="Times New Roman" pitchFamily="18" charset="0"/>
              </a:rPr>
              <a:t> and tubes:  become progressively atrophic.</a:t>
            </a:r>
          </a:p>
          <a:p>
            <a:pPr>
              <a:lnSpc>
                <a:spcPct val="120000"/>
              </a:lnSpc>
              <a:buFont typeface="Wingdings" panose="05000000000000000000" pitchFamily="2" charset="2"/>
              <a:buChar char="§"/>
            </a:pPr>
            <a:r>
              <a:rPr lang="en-US" sz="5400" b="1" dirty="0">
                <a:latin typeface="Times New Roman" pitchFamily="18" charset="0"/>
                <a:cs typeface="Times New Roman" pitchFamily="18" charset="0"/>
              </a:rPr>
              <a:t>Vagina</a:t>
            </a:r>
            <a:r>
              <a:rPr lang="en-US" sz="5400" dirty="0">
                <a:latin typeface="Times New Roman" pitchFamily="18" charset="0"/>
                <a:cs typeface="Times New Roman" pitchFamily="18" charset="0"/>
              </a:rPr>
              <a:t> and vulva: thinning and atrophy</a:t>
            </a:r>
          </a:p>
          <a:p>
            <a:pPr>
              <a:lnSpc>
                <a:spcPct val="110000"/>
              </a:lnSpc>
              <a:buFont typeface="Wingdings" panose="05000000000000000000" pitchFamily="2" charset="2"/>
              <a:buChar char="§"/>
            </a:pPr>
            <a:endParaRPr lang="en-US" sz="5400" dirty="0">
              <a:latin typeface="Times New Roman" pitchFamily="18" charset="0"/>
              <a:cs typeface="Times New Roman" pitchFamily="18" charset="0"/>
            </a:endParaRPr>
          </a:p>
          <a:p>
            <a:pPr algn="ctr">
              <a:buNone/>
            </a:pPr>
            <a:endParaRPr lang="en-US" sz="54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lstStyle/>
          <a:p>
            <a:pPr algn="ctr"/>
            <a:r>
              <a:rPr lang="en-US" sz="8000" b="1" dirty="0">
                <a:solidFill>
                  <a:srgbClr val="C00000"/>
                </a:solidFill>
                <a:latin typeface="Times New Roman" panose="02020603050405020304" pitchFamily="18" charset="0"/>
                <a:cs typeface="Times New Roman" panose="02020603050405020304" pitchFamily="18" charset="0"/>
              </a:rPr>
              <a:t>Hysterectomy</a:t>
            </a:r>
          </a:p>
        </p:txBody>
      </p:sp>
      <p:sp>
        <p:nvSpPr>
          <p:cNvPr id="3" name="Content Placeholder 2"/>
          <p:cNvSpPr>
            <a:spLocks noGrp="1"/>
          </p:cNvSpPr>
          <p:nvPr>
            <p:ph idx="1"/>
          </p:nvPr>
        </p:nvSpPr>
        <p:spPr>
          <a:xfrm>
            <a:off x="0" y="1558976"/>
            <a:ext cx="12192000" cy="5299023"/>
          </a:xfrm>
        </p:spPr>
        <p:txBody>
          <a:bodyPr>
            <a:normAutofit fontScale="47500" lnSpcReduction="20000"/>
          </a:bodyPr>
          <a:lstStyle/>
          <a:p>
            <a:pPr>
              <a:lnSpc>
                <a:spcPct val="120000"/>
              </a:lnSpc>
              <a:buFont typeface="Wingdings" panose="05000000000000000000" pitchFamily="2" charset="2"/>
              <a:buChar char="Ø"/>
            </a:pPr>
            <a:r>
              <a:rPr lang="en-US" sz="6500" dirty="0">
                <a:latin typeface="Times New Roman" pitchFamily="18" charset="0"/>
                <a:cs typeface="Times New Roman" pitchFamily="18" charset="0"/>
              </a:rPr>
              <a:t>It  is the surgical removal of a woman's uterus</a:t>
            </a:r>
          </a:p>
          <a:p>
            <a:pPr>
              <a:lnSpc>
                <a:spcPct val="120000"/>
              </a:lnSpc>
              <a:buNone/>
            </a:pPr>
            <a:r>
              <a:rPr lang="en-US" sz="6500" b="1" dirty="0">
                <a:solidFill>
                  <a:srgbClr val="C00000"/>
                </a:solidFill>
                <a:latin typeface="Times New Roman" panose="02020603050405020304" pitchFamily="18" charset="0"/>
                <a:cs typeface="Times New Roman" panose="02020603050405020304" pitchFamily="18" charset="0"/>
              </a:rPr>
              <a:t>Indication For Hysterectomy</a:t>
            </a:r>
            <a:endParaRPr lang="en-US" sz="6500" dirty="0">
              <a:latin typeface="Times New Roman" pitchFamily="18" charset="0"/>
              <a:cs typeface="Times New Roman" pitchFamily="18" charset="0"/>
            </a:endParaRPr>
          </a:p>
          <a:p>
            <a:pPr>
              <a:lnSpc>
                <a:spcPct val="120000"/>
              </a:lnSpc>
              <a:buFont typeface="Wingdings" panose="05000000000000000000" pitchFamily="2" charset="2"/>
              <a:buChar char="§"/>
            </a:pPr>
            <a:r>
              <a:rPr lang="en-US" sz="6500" dirty="0">
                <a:latin typeface="Times New Roman" pitchFamily="18" charset="0"/>
                <a:cs typeface="Times New Roman" pitchFamily="18" charset="0"/>
              </a:rPr>
              <a:t>Fibroids</a:t>
            </a:r>
          </a:p>
          <a:p>
            <a:pPr>
              <a:lnSpc>
                <a:spcPct val="120000"/>
              </a:lnSpc>
              <a:buFont typeface="Wingdings" panose="05000000000000000000" pitchFamily="2" charset="2"/>
              <a:buChar char="§"/>
            </a:pPr>
            <a:r>
              <a:rPr lang="en-US" sz="6500" dirty="0">
                <a:latin typeface="Times New Roman" pitchFamily="18" charset="0"/>
                <a:cs typeface="Times New Roman" pitchFamily="18" charset="0"/>
              </a:rPr>
              <a:t>Endometriosis</a:t>
            </a:r>
          </a:p>
          <a:p>
            <a:pPr>
              <a:lnSpc>
                <a:spcPct val="120000"/>
              </a:lnSpc>
              <a:buFont typeface="Wingdings" panose="05000000000000000000" pitchFamily="2" charset="2"/>
              <a:buChar char="§"/>
            </a:pPr>
            <a:r>
              <a:rPr lang="en-US" sz="6500" dirty="0">
                <a:latin typeface="Times New Roman" pitchFamily="18" charset="0"/>
                <a:cs typeface="Times New Roman" pitchFamily="18" charset="0"/>
              </a:rPr>
              <a:t>Cancer </a:t>
            </a:r>
          </a:p>
          <a:p>
            <a:pPr>
              <a:lnSpc>
                <a:spcPct val="120000"/>
              </a:lnSpc>
              <a:buFont typeface="Wingdings" panose="05000000000000000000" pitchFamily="2" charset="2"/>
              <a:buChar char="§"/>
            </a:pPr>
            <a:r>
              <a:rPr lang="en-US" sz="6500" dirty="0">
                <a:latin typeface="Times New Roman" pitchFamily="18" charset="0"/>
                <a:cs typeface="Times New Roman" pitchFamily="18" charset="0"/>
              </a:rPr>
              <a:t>Uterine prolapsed</a:t>
            </a:r>
          </a:p>
          <a:p>
            <a:pPr>
              <a:lnSpc>
                <a:spcPct val="120000"/>
              </a:lnSpc>
              <a:buFont typeface="Wingdings" panose="05000000000000000000" pitchFamily="2" charset="2"/>
              <a:buChar char="§"/>
            </a:pPr>
            <a:r>
              <a:rPr lang="en-US" sz="6500" dirty="0">
                <a:latin typeface="Times New Roman" pitchFamily="18" charset="0"/>
                <a:cs typeface="Times New Roman" pitchFamily="18" charset="0"/>
              </a:rPr>
              <a:t>Abnormal Bleeding</a:t>
            </a:r>
          </a:p>
          <a:p>
            <a:pPr>
              <a:lnSpc>
                <a:spcPct val="120000"/>
              </a:lnSpc>
              <a:buFont typeface="Wingdings" panose="05000000000000000000" pitchFamily="2" charset="2"/>
              <a:buChar char="§"/>
            </a:pPr>
            <a:r>
              <a:rPr lang="en-US" sz="6500" dirty="0">
                <a:latin typeface="Times New Roman" pitchFamily="18" charset="0"/>
                <a:cs typeface="Times New Roman" pitchFamily="18" charset="0"/>
              </a:rPr>
              <a:t>Chronic pelvic pain syndrome </a:t>
            </a:r>
          </a:p>
          <a:p>
            <a:pPr>
              <a:buNone/>
            </a:pPr>
            <a:endParaRPr lang="en-US" sz="6500" dirty="0">
              <a:latin typeface="Times New Roman" pitchFamily="18" charset="0"/>
              <a:cs typeface="Times New Roman" pitchFamily="18" charset="0"/>
            </a:endParaRPr>
          </a:p>
          <a:p>
            <a:pPr>
              <a:buNone/>
            </a:pPr>
            <a:endParaRPr lang="en-US" sz="6000" dirty="0">
              <a:latin typeface="Times New Roman" pitchFamily="18" charset="0"/>
              <a:cs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Autofit/>
          </a:bodyPr>
          <a:lstStyle/>
          <a:p>
            <a:br>
              <a:rPr lang="en-US" sz="7200" b="1" dirty="0">
                <a:solidFill>
                  <a:srgbClr val="C00000"/>
                </a:solidFill>
                <a:latin typeface="Times New Roman" pitchFamily="18" charset="0"/>
                <a:cs typeface="Times New Roman" pitchFamily="18" charset="0"/>
              </a:rPr>
            </a:br>
            <a:r>
              <a:rPr lang="en-US" sz="7200" b="1" dirty="0">
                <a:solidFill>
                  <a:srgbClr val="C00000"/>
                </a:solidFill>
                <a:latin typeface="Times New Roman" pitchFamily="18" charset="0"/>
                <a:cs typeface="Times New Roman" pitchFamily="18" charset="0"/>
              </a:rPr>
              <a:t>Menopausal Changes</a:t>
            </a:r>
            <a:br>
              <a:rPr lang="en-US" sz="7200" dirty="0">
                <a:solidFill>
                  <a:srgbClr val="C00000"/>
                </a:solidFill>
                <a:latin typeface="Times New Roman" pitchFamily="18" charset="0"/>
                <a:cs typeface="Times New Roman" pitchFamily="18" charset="0"/>
              </a:rPr>
            </a:br>
            <a:endParaRPr lang="en-US" sz="72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1600200"/>
            <a:ext cx="12192000" cy="5257800"/>
          </a:xfrm>
        </p:spPr>
        <p:txBody>
          <a:bodyPr>
            <a:normAutofit fontScale="70000" lnSpcReduction="20000"/>
          </a:bodyPr>
          <a:lstStyle/>
          <a:p>
            <a:pPr>
              <a:lnSpc>
                <a:spcPct val="120000"/>
              </a:lnSpc>
              <a:buFont typeface="Wingdings" panose="05000000000000000000" pitchFamily="2" charset="2"/>
              <a:buChar char="§"/>
            </a:pPr>
            <a:r>
              <a:rPr lang="en-US" sz="5400" b="1" dirty="0">
                <a:latin typeface="Times New Roman" pitchFamily="18" charset="0"/>
                <a:cs typeface="Times New Roman" pitchFamily="18" charset="0"/>
              </a:rPr>
              <a:t>Urethra</a:t>
            </a:r>
            <a:r>
              <a:rPr lang="en-US" sz="5400" dirty="0">
                <a:latin typeface="Times New Roman" pitchFamily="18" charset="0"/>
                <a:cs typeface="Times New Roman" pitchFamily="18" charset="0"/>
              </a:rPr>
              <a:t>:  atrophy of mucosa and development of  urethritis.</a:t>
            </a:r>
          </a:p>
          <a:p>
            <a:pPr>
              <a:lnSpc>
                <a:spcPct val="120000"/>
              </a:lnSpc>
              <a:buFont typeface="Wingdings" panose="05000000000000000000" pitchFamily="2" charset="2"/>
              <a:buChar char="§"/>
            </a:pPr>
            <a:r>
              <a:rPr lang="en-US" sz="5400" b="1" dirty="0">
                <a:latin typeface="Times New Roman" pitchFamily="18" charset="0"/>
                <a:cs typeface="Times New Roman" pitchFamily="18" charset="0"/>
              </a:rPr>
              <a:t>Pelvic floor muscles</a:t>
            </a:r>
            <a:r>
              <a:rPr lang="en-US" sz="5400" dirty="0">
                <a:latin typeface="Times New Roman" pitchFamily="18" charset="0"/>
                <a:cs typeface="Times New Roman" pitchFamily="18" charset="0"/>
              </a:rPr>
              <a:t> : loss tones and elasticity of connective tissue</a:t>
            </a:r>
          </a:p>
          <a:p>
            <a:pPr>
              <a:lnSpc>
                <a:spcPct val="120000"/>
              </a:lnSpc>
              <a:buFont typeface="Wingdings" panose="05000000000000000000" pitchFamily="2" charset="2"/>
              <a:buChar char="§"/>
            </a:pPr>
            <a:r>
              <a:rPr lang="en-US" sz="5400" b="1" dirty="0">
                <a:latin typeface="Times New Roman" pitchFamily="18" charset="0"/>
                <a:cs typeface="Times New Roman" pitchFamily="18" charset="0"/>
              </a:rPr>
              <a:t>Cardiovascular</a:t>
            </a:r>
            <a:r>
              <a:rPr lang="en-US" sz="5400" dirty="0">
                <a:latin typeface="Times New Roman" pitchFamily="18" charset="0"/>
                <a:cs typeface="Times New Roman" pitchFamily="18" charset="0"/>
              </a:rPr>
              <a:t> system: </a:t>
            </a:r>
            <a:r>
              <a:rPr lang="en-US" sz="5400" b="1" dirty="0">
                <a:latin typeface="Times New Roman" pitchFamily="18" charset="0"/>
                <a:cs typeface="Times New Roman" pitchFamily="18" charset="0"/>
              </a:rPr>
              <a:t>Hot flushes </a:t>
            </a:r>
            <a:r>
              <a:rPr lang="en-US" sz="5400" dirty="0">
                <a:latin typeface="Times New Roman" pitchFamily="18" charset="0"/>
                <a:cs typeface="Times New Roman" pitchFamily="18" charset="0"/>
              </a:rPr>
              <a:t>with feeling of heat centered on face which spreads to neck and chest and may become generalized. Each hot flush lasts between 1.5 and 3 minutes, associated with peripheral vasodilatation and increase of heart rate</a:t>
            </a:r>
          </a:p>
          <a:p>
            <a:pPr algn="ctr">
              <a:buNone/>
            </a:pPr>
            <a:endParaRPr lang="en-US" sz="5400" dirty="0">
              <a:latin typeface="Times New Roman" pitchFamily="18" charset="0"/>
              <a:cs typeface="Times New Roman" pitchFamily="18" charset="0"/>
            </a:endParaRPr>
          </a:p>
        </p:txBody>
      </p:sp>
    </p:spTree>
    <p:extLst>
      <p:ext uri="{BB962C8B-B14F-4D97-AF65-F5344CB8AC3E}">
        <p14:creationId xmlns:p14="http://schemas.microsoft.com/office/powerpoint/2010/main" val="15759770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Autofit/>
          </a:bodyPr>
          <a:lstStyle/>
          <a:p>
            <a:br>
              <a:rPr lang="en-US" sz="7200" b="1" dirty="0">
                <a:solidFill>
                  <a:srgbClr val="C00000"/>
                </a:solidFill>
                <a:latin typeface="Times New Roman" pitchFamily="18" charset="0"/>
                <a:cs typeface="Times New Roman" pitchFamily="18" charset="0"/>
              </a:rPr>
            </a:br>
            <a:r>
              <a:rPr lang="en-US" sz="7200" b="1" dirty="0">
                <a:solidFill>
                  <a:srgbClr val="C00000"/>
                </a:solidFill>
                <a:latin typeface="Times New Roman" pitchFamily="18" charset="0"/>
                <a:cs typeface="Times New Roman" pitchFamily="18" charset="0"/>
              </a:rPr>
              <a:t>Menopausal Changes</a:t>
            </a:r>
            <a:br>
              <a:rPr lang="en-US" sz="7200" dirty="0">
                <a:solidFill>
                  <a:srgbClr val="C00000"/>
                </a:solidFill>
                <a:latin typeface="Times New Roman" pitchFamily="18" charset="0"/>
                <a:cs typeface="Times New Roman" pitchFamily="18" charset="0"/>
              </a:rPr>
            </a:br>
            <a:endParaRPr lang="en-US" sz="72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1417638"/>
            <a:ext cx="12192000" cy="5440362"/>
          </a:xfrm>
        </p:spPr>
        <p:txBody>
          <a:bodyPr>
            <a:normAutofit fontScale="85000" lnSpcReduction="20000"/>
          </a:bodyPr>
          <a:lstStyle/>
          <a:p>
            <a:pPr>
              <a:lnSpc>
                <a:spcPct val="120000"/>
              </a:lnSpc>
              <a:buFont typeface="Wingdings" panose="05000000000000000000" pitchFamily="2" charset="2"/>
              <a:buChar char="§"/>
            </a:pPr>
            <a:r>
              <a:rPr lang="en-US" sz="5400" b="1" dirty="0">
                <a:latin typeface="Times New Roman" pitchFamily="18" charset="0"/>
                <a:cs typeface="Times New Roman" pitchFamily="18" charset="0"/>
              </a:rPr>
              <a:t>Psychological changes: </a:t>
            </a:r>
            <a:r>
              <a:rPr lang="en-US" sz="5400" dirty="0">
                <a:latin typeface="Times New Roman" pitchFamily="18" charset="0"/>
                <a:cs typeface="Times New Roman" pitchFamily="18" charset="0"/>
              </a:rPr>
              <a:t>irritation, depression, insomnia.</a:t>
            </a:r>
          </a:p>
          <a:p>
            <a:pPr>
              <a:lnSpc>
                <a:spcPct val="120000"/>
              </a:lnSpc>
              <a:buFont typeface="Wingdings" panose="05000000000000000000" pitchFamily="2" charset="2"/>
              <a:buChar char="§"/>
            </a:pPr>
            <a:r>
              <a:rPr lang="en-US" sz="5400" b="1" dirty="0">
                <a:latin typeface="Times New Roman" pitchFamily="18" charset="0"/>
                <a:cs typeface="Times New Roman" pitchFamily="18" charset="0"/>
              </a:rPr>
              <a:t>Obesity: </a:t>
            </a:r>
            <a:r>
              <a:rPr lang="en-US" sz="5400" dirty="0">
                <a:latin typeface="Times New Roman" pitchFamily="18" charset="0"/>
                <a:cs typeface="Times New Roman" pitchFamily="18" charset="0"/>
              </a:rPr>
              <a:t>due to: ↑appetite and alteration of carbohydrate metabolism as a result of hyper function of anterior lobe of pituitary gland</a:t>
            </a:r>
          </a:p>
          <a:p>
            <a:pPr>
              <a:lnSpc>
                <a:spcPct val="120000"/>
              </a:lnSpc>
              <a:buFont typeface="Wingdings" panose="05000000000000000000" pitchFamily="2" charset="2"/>
              <a:buChar char="§"/>
            </a:pPr>
            <a:r>
              <a:rPr lang="en-US" sz="5400" b="1" dirty="0">
                <a:latin typeface="Times New Roman" pitchFamily="18" charset="0"/>
                <a:cs typeface="Times New Roman" pitchFamily="18" charset="0"/>
              </a:rPr>
              <a:t>Osteoporosis</a:t>
            </a:r>
            <a:r>
              <a:rPr lang="en-US" sz="5400" dirty="0">
                <a:latin typeface="Times New Roman" pitchFamily="18" charset="0"/>
                <a:cs typeface="Times New Roman" pitchFamily="18" charset="0"/>
              </a:rPr>
              <a:t>: causing  bone pain, loss of height, compression fractures of vertebrae, kyphosis</a:t>
            </a:r>
          </a:p>
          <a:p>
            <a:pPr>
              <a:lnSpc>
                <a:spcPct val="120000"/>
              </a:lnSpc>
              <a:buFont typeface="Wingdings" panose="05000000000000000000" pitchFamily="2" charset="2"/>
              <a:buChar char="§"/>
            </a:pPr>
            <a:endParaRPr lang="en-US" sz="5400" dirty="0">
              <a:latin typeface="Times New Roman" pitchFamily="18" charset="0"/>
              <a:cs typeface="Times New Roman" pitchFamily="18" charset="0"/>
            </a:endParaRPr>
          </a:p>
        </p:txBody>
      </p:sp>
    </p:spTree>
    <p:extLst>
      <p:ext uri="{BB962C8B-B14F-4D97-AF65-F5344CB8AC3E}">
        <p14:creationId xmlns:p14="http://schemas.microsoft.com/office/powerpoint/2010/main" val="32489264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872" y="0"/>
            <a:ext cx="11527436" cy="1417638"/>
          </a:xfrm>
        </p:spPr>
        <p:txBody>
          <a:bodyPr>
            <a:noAutofit/>
          </a:bodyPr>
          <a:lstStyle/>
          <a:p>
            <a:r>
              <a:rPr lang="en-US" sz="5400" b="1" dirty="0">
                <a:solidFill>
                  <a:srgbClr val="C00000"/>
                </a:solidFill>
                <a:latin typeface="Times New Roman" pitchFamily="18" charset="0"/>
                <a:cs typeface="Times New Roman" pitchFamily="18" charset="0"/>
              </a:rPr>
              <a:t>Management of Menopausal Changes</a:t>
            </a:r>
            <a:endParaRPr lang="en-US" sz="54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1417638"/>
            <a:ext cx="11997128" cy="5440362"/>
          </a:xfrm>
        </p:spPr>
        <p:txBody>
          <a:bodyPr>
            <a:noAutofit/>
          </a:bodyPr>
          <a:lstStyle/>
          <a:p>
            <a:pPr>
              <a:lnSpc>
                <a:spcPct val="120000"/>
              </a:lnSpc>
              <a:buNone/>
            </a:pPr>
            <a:r>
              <a:rPr lang="en-US" sz="4000" dirty="0">
                <a:latin typeface="Times New Roman" pitchFamily="18" charset="0"/>
                <a:cs typeface="Times New Roman" pitchFamily="18" charset="0"/>
              </a:rPr>
              <a:t>1-General treatment: reassurance, improve general health, diet control (avoid obesity)</a:t>
            </a:r>
          </a:p>
          <a:p>
            <a:pPr>
              <a:lnSpc>
                <a:spcPct val="120000"/>
              </a:lnSpc>
              <a:buNone/>
            </a:pPr>
            <a:r>
              <a:rPr lang="en-US" sz="4000" dirty="0">
                <a:latin typeface="Times New Roman" pitchFamily="18" charset="0"/>
                <a:cs typeface="Times New Roman" pitchFamily="18" charset="0"/>
              </a:rPr>
              <a:t>2- Hormonal treatment: administration of estrogen, progestogen</a:t>
            </a:r>
          </a:p>
          <a:p>
            <a:pPr>
              <a:lnSpc>
                <a:spcPct val="120000"/>
              </a:lnSpc>
              <a:buNone/>
            </a:pPr>
            <a:r>
              <a:rPr lang="en-US" sz="4000" dirty="0">
                <a:latin typeface="Times New Roman" pitchFamily="18" charset="0"/>
                <a:cs typeface="Times New Roman" pitchFamily="18" charset="0"/>
              </a:rPr>
              <a:t>3-Medical treatment: sedative drugs and calcium intake</a:t>
            </a:r>
          </a:p>
          <a:p>
            <a:pPr>
              <a:lnSpc>
                <a:spcPct val="120000"/>
              </a:lnSpc>
              <a:buNone/>
            </a:pPr>
            <a:r>
              <a:rPr lang="en-US" sz="4000" dirty="0">
                <a:latin typeface="Times New Roman" pitchFamily="18" charset="0"/>
                <a:cs typeface="Times New Roman" pitchFamily="18" charset="0"/>
              </a:rPr>
              <a:t>4- Preventive treatment: a program of regular exercises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Autofit/>
          </a:bodyPr>
          <a:lstStyle/>
          <a:p>
            <a:pPr algn="ctr"/>
            <a:r>
              <a:rPr lang="en-US" sz="7200" b="1" dirty="0">
                <a:solidFill>
                  <a:srgbClr val="C00000"/>
                </a:solidFill>
                <a:latin typeface="Times New Roman" pitchFamily="18" charset="0"/>
                <a:cs typeface="Times New Roman" pitchFamily="18" charset="0"/>
              </a:rPr>
              <a:t>Ovarian Cysts</a:t>
            </a:r>
            <a:endParaRPr lang="en-US" sz="72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1371600"/>
            <a:ext cx="12067082" cy="5373974"/>
          </a:xfrm>
        </p:spPr>
        <p:txBody>
          <a:bodyPr>
            <a:normAutofit fontScale="55000" lnSpcReduction="20000"/>
          </a:bodyPr>
          <a:lstStyle/>
          <a:p>
            <a:pPr algn="just">
              <a:lnSpc>
                <a:spcPct val="120000"/>
              </a:lnSpc>
              <a:buFont typeface="Wingdings" pitchFamily="2" charset="2"/>
              <a:buChar char="ü"/>
            </a:pPr>
            <a:r>
              <a:rPr lang="en-US" sz="7300" dirty="0">
                <a:latin typeface="Times New Roman" pitchFamily="18" charset="0"/>
                <a:cs typeface="Times New Roman" pitchFamily="18" charset="0"/>
              </a:rPr>
              <a:t>It is a sac filled with fluid on or inside of an ovary.</a:t>
            </a:r>
          </a:p>
          <a:p>
            <a:pPr algn="just">
              <a:lnSpc>
                <a:spcPct val="120000"/>
              </a:lnSpc>
              <a:buFont typeface="Wingdings" pitchFamily="2" charset="2"/>
              <a:buChar char="ü"/>
            </a:pPr>
            <a:r>
              <a:rPr lang="en-US" sz="7300" dirty="0">
                <a:latin typeface="Times New Roman" pitchFamily="18" charset="0"/>
                <a:cs typeface="Times New Roman" pitchFamily="18" charset="0"/>
              </a:rPr>
              <a:t>It occur during the process of  ovulation. </a:t>
            </a:r>
          </a:p>
          <a:p>
            <a:pPr algn="just">
              <a:lnSpc>
                <a:spcPct val="120000"/>
              </a:lnSpc>
              <a:buFont typeface="Wingdings" pitchFamily="2" charset="2"/>
              <a:buChar char="ü"/>
            </a:pPr>
            <a:r>
              <a:rPr lang="en-US" sz="7300" dirty="0">
                <a:latin typeface="Times New Roman" pitchFamily="18" charset="0"/>
                <a:cs typeface="Times New Roman" pitchFamily="18" charset="0"/>
              </a:rPr>
              <a:t>During the days before ovulation, a follicle grows. </a:t>
            </a:r>
          </a:p>
          <a:p>
            <a:pPr algn="just">
              <a:lnSpc>
                <a:spcPct val="120000"/>
              </a:lnSpc>
              <a:buFont typeface="Wingdings" pitchFamily="2" charset="2"/>
              <a:buChar char="ü"/>
            </a:pPr>
            <a:r>
              <a:rPr lang="en-US" sz="7300" dirty="0">
                <a:latin typeface="Times New Roman" pitchFamily="18" charset="0"/>
                <a:cs typeface="Times New Roman" pitchFamily="18" charset="0"/>
              </a:rPr>
              <a:t>But when ovulation is supposed to occur, follicle fails to break open and release an egg</a:t>
            </a:r>
          </a:p>
          <a:p>
            <a:pPr algn="just">
              <a:lnSpc>
                <a:spcPct val="120000"/>
              </a:lnSpc>
              <a:buFont typeface="Wingdings" pitchFamily="2" charset="2"/>
              <a:buChar char="ü"/>
            </a:pPr>
            <a:r>
              <a:rPr lang="en-US" sz="7300" dirty="0">
                <a:latin typeface="Times New Roman" pitchFamily="18" charset="0"/>
                <a:cs typeface="Times New Roman" pitchFamily="18" charset="0"/>
              </a:rPr>
              <a:t>Instead, the fluid stays in follicle and forms a cyst.</a:t>
            </a:r>
          </a:p>
          <a:p>
            <a:pPr algn="just">
              <a:lnSpc>
                <a:spcPct val="120000"/>
              </a:lnSpc>
              <a:buFont typeface="Wingdings" pitchFamily="2" charset="2"/>
              <a:buChar char="ü"/>
            </a:pPr>
            <a:r>
              <a:rPr lang="en-US" sz="7300" dirty="0">
                <a:latin typeface="Times New Roman" pitchFamily="18" charset="0"/>
                <a:cs typeface="Times New Roman" pitchFamily="18" charset="0"/>
              </a:rPr>
              <a:t>No known risk factors have been found.</a:t>
            </a:r>
          </a:p>
          <a:p>
            <a:pPr algn="just">
              <a:lnSpc>
                <a:spcPct val="120000"/>
              </a:lnSpc>
              <a:buFont typeface="Wingdings" pitchFamily="2" charset="2"/>
              <a:buChar char="ü"/>
            </a:pPr>
            <a:endParaRPr lang="en-US" sz="5800" dirty="0">
              <a:latin typeface="Times New Roman" pitchFamily="18" charset="0"/>
              <a:cs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1857220" cy="1417638"/>
          </a:xfrm>
        </p:spPr>
        <p:txBody>
          <a:bodyPr>
            <a:noAutofit/>
          </a:bodyPr>
          <a:lstStyle/>
          <a:p>
            <a:pPr algn="ctr"/>
            <a:r>
              <a:rPr lang="en-US" sz="5400" b="1" dirty="0">
                <a:solidFill>
                  <a:srgbClr val="C00000"/>
                </a:solidFill>
                <a:latin typeface="Times New Roman" pitchFamily="18" charset="0"/>
                <a:cs typeface="Times New Roman" pitchFamily="18" charset="0"/>
              </a:rPr>
              <a:t>Signs and Symptoms of Ovarian Cysts</a:t>
            </a:r>
          </a:p>
        </p:txBody>
      </p:sp>
      <p:sp>
        <p:nvSpPr>
          <p:cNvPr id="3" name="Content Placeholder 2"/>
          <p:cNvSpPr>
            <a:spLocks noGrp="1"/>
          </p:cNvSpPr>
          <p:nvPr>
            <p:ph idx="1"/>
          </p:nvPr>
        </p:nvSpPr>
        <p:spPr>
          <a:xfrm>
            <a:off x="0" y="1229193"/>
            <a:ext cx="12192000" cy="5628807"/>
          </a:xfrm>
        </p:spPr>
        <p:txBody>
          <a:bodyPr>
            <a:normAutofit fontScale="25000" lnSpcReduction="20000"/>
          </a:bodyPr>
          <a:lstStyle/>
          <a:p>
            <a:pPr>
              <a:lnSpc>
                <a:spcPct val="120000"/>
              </a:lnSpc>
              <a:buFont typeface="Wingdings" panose="05000000000000000000" pitchFamily="2" charset="2"/>
              <a:buChar char="§"/>
            </a:pPr>
            <a:r>
              <a:rPr lang="en-US" sz="17600" dirty="0">
                <a:latin typeface="Times New Roman" pitchFamily="18" charset="0"/>
                <a:cs typeface="Times New Roman" pitchFamily="18" charset="0"/>
              </a:rPr>
              <a:t>No symptoms.</a:t>
            </a:r>
          </a:p>
          <a:p>
            <a:pPr>
              <a:lnSpc>
                <a:spcPct val="120000"/>
              </a:lnSpc>
              <a:buFont typeface="Wingdings" panose="05000000000000000000" pitchFamily="2" charset="2"/>
              <a:buChar char="§"/>
            </a:pPr>
            <a:r>
              <a:rPr lang="en-US" sz="17600" dirty="0">
                <a:latin typeface="Times New Roman" pitchFamily="18" charset="0"/>
                <a:cs typeface="Times New Roman" pitchFamily="18" charset="0"/>
              </a:rPr>
              <a:t>Bloating or swelling in the abdomen</a:t>
            </a:r>
          </a:p>
          <a:p>
            <a:pPr>
              <a:lnSpc>
                <a:spcPct val="120000"/>
              </a:lnSpc>
              <a:buFont typeface="Wingdings" panose="05000000000000000000" pitchFamily="2" charset="2"/>
              <a:buChar char="§"/>
            </a:pPr>
            <a:r>
              <a:rPr lang="en-US" sz="17600" dirty="0">
                <a:latin typeface="Times New Roman" pitchFamily="18" charset="0"/>
                <a:cs typeface="Times New Roman" pitchFamily="18" charset="0"/>
              </a:rPr>
              <a:t>Pain during bowel movements</a:t>
            </a:r>
          </a:p>
          <a:p>
            <a:pPr>
              <a:lnSpc>
                <a:spcPct val="120000"/>
              </a:lnSpc>
              <a:buFont typeface="Wingdings" panose="05000000000000000000" pitchFamily="2" charset="2"/>
              <a:buChar char="§"/>
            </a:pPr>
            <a:r>
              <a:rPr lang="en-US" sz="17600" dirty="0">
                <a:latin typeface="Times New Roman" pitchFamily="18" charset="0"/>
                <a:cs typeface="Times New Roman" pitchFamily="18" charset="0"/>
              </a:rPr>
              <a:t>Pelvic pain </a:t>
            </a:r>
          </a:p>
          <a:p>
            <a:pPr>
              <a:lnSpc>
                <a:spcPct val="120000"/>
              </a:lnSpc>
              <a:buFont typeface="Wingdings" panose="05000000000000000000" pitchFamily="2" charset="2"/>
              <a:buChar char="§"/>
            </a:pPr>
            <a:r>
              <a:rPr lang="en-US" sz="17600" dirty="0">
                <a:latin typeface="Times New Roman" pitchFamily="18" charset="0"/>
                <a:cs typeface="Times New Roman" pitchFamily="18" charset="0"/>
              </a:rPr>
              <a:t>Irregular menstruation: absent, longer or  shorter cycle</a:t>
            </a:r>
          </a:p>
          <a:p>
            <a:pPr>
              <a:lnSpc>
                <a:spcPct val="120000"/>
              </a:lnSpc>
              <a:buFont typeface="Wingdings" panose="05000000000000000000" pitchFamily="2" charset="2"/>
              <a:buChar char="§"/>
            </a:pPr>
            <a:r>
              <a:rPr lang="en-US" sz="17600" dirty="0">
                <a:latin typeface="Times New Roman" pitchFamily="18" charset="0"/>
                <a:cs typeface="Times New Roman" pitchFamily="18" charset="0"/>
              </a:rPr>
              <a:t>Abnormal uterine bleeding</a:t>
            </a:r>
          </a:p>
          <a:p>
            <a:pPr>
              <a:lnSpc>
                <a:spcPct val="120000"/>
              </a:lnSpc>
              <a:buFont typeface="Wingdings" panose="05000000000000000000" pitchFamily="2" charset="2"/>
              <a:buChar char="§"/>
            </a:pPr>
            <a:endParaRPr lang="en-US" sz="12800" dirty="0">
              <a:latin typeface="Times New Roman" pitchFamily="18" charset="0"/>
              <a:cs typeface="Times New Roman"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Autofit/>
          </a:bodyPr>
          <a:lstStyle/>
          <a:p>
            <a:br>
              <a:rPr lang="en-US" sz="5400" b="1" dirty="0">
                <a:solidFill>
                  <a:srgbClr val="C00000"/>
                </a:solidFill>
                <a:latin typeface="Times New Roman" pitchFamily="18" charset="0"/>
                <a:cs typeface="Times New Roman" pitchFamily="18" charset="0"/>
              </a:rPr>
            </a:br>
            <a:r>
              <a:rPr lang="en-US" sz="5400" b="1" dirty="0">
                <a:solidFill>
                  <a:srgbClr val="C00000"/>
                </a:solidFill>
                <a:latin typeface="Times New Roman" pitchFamily="18" charset="0"/>
                <a:cs typeface="Times New Roman" pitchFamily="18" charset="0"/>
              </a:rPr>
              <a:t>Types of Ovarian Cysts</a:t>
            </a:r>
            <a:br>
              <a:rPr lang="en-US" sz="5400" dirty="0">
                <a:solidFill>
                  <a:srgbClr val="C00000"/>
                </a:solidFill>
                <a:latin typeface="Times New Roman" pitchFamily="18" charset="0"/>
                <a:cs typeface="Times New Roman" pitchFamily="18" charset="0"/>
              </a:rPr>
            </a:br>
            <a:endParaRPr lang="en-US" sz="54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 y="1600200"/>
            <a:ext cx="12082073" cy="5257800"/>
          </a:xfrm>
        </p:spPr>
        <p:txBody>
          <a:bodyPr>
            <a:normAutofit fontScale="92500"/>
          </a:bodyPr>
          <a:lstStyle/>
          <a:p>
            <a:pPr>
              <a:lnSpc>
                <a:spcPct val="100000"/>
              </a:lnSpc>
              <a:buNone/>
            </a:pPr>
            <a:r>
              <a:rPr lang="en-US" sz="3600" dirty="0">
                <a:latin typeface="Times New Roman" pitchFamily="18" charset="0"/>
                <a:cs typeface="Times New Roman" pitchFamily="18" charset="0"/>
              </a:rPr>
              <a:t>1. Follicle cyst: begins when follicle doesn't rupture or release its egg, but continues to grow and fluid inside follicle can form a cyst on the ovary.</a:t>
            </a:r>
          </a:p>
          <a:p>
            <a:pPr>
              <a:lnSpc>
                <a:spcPct val="100000"/>
              </a:lnSpc>
              <a:buNone/>
            </a:pPr>
            <a:r>
              <a:rPr lang="en-US" sz="3600" dirty="0">
                <a:latin typeface="Times New Roman" pitchFamily="18" charset="0"/>
                <a:cs typeface="Times New Roman" pitchFamily="18" charset="0"/>
              </a:rPr>
              <a:t>2. Corpus Luteum cysts: (corpus Luteum is a follicle releases its egg)</a:t>
            </a:r>
          </a:p>
          <a:p>
            <a:pPr>
              <a:lnSpc>
                <a:spcPct val="100000"/>
              </a:lnSpc>
            </a:pPr>
            <a:r>
              <a:rPr lang="en-US" sz="3600" dirty="0">
                <a:latin typeface="Times New Roman" pitchFamily="18" charset="0"/>
                <a:cs typeface="Times New Roman" pitchFamily="18" charset="0"/>
              </a:rPr>
              <a:t>Follicle sacs typically dissolve after releasing an egg. But if the sac doesn’t dissolve and the opening of the follicle seals, additional fluid can develop inside the sac, and this accumulation of fluid causes a corpus Luteum to grow into a cyst </a:t>
            </a:r>
          </a:p>
          <a:p>
            <a:pPr marL="0" indent="0">
              <a:lnSpc>
                <a:spcPct val="100000"/>
              </a:lnSpc>
              <a:buNone/>
            </a:pPr>
            <a:r>
              <a:rPr lang="en-US" sz="3600" dirty="0">
                <a:latin typeface="Times New Roman" pitchFamily="18" charset="0"/>
                <a:cs typeface="Times New Roman" pitchFamily="18" charset="0"/>
              </a:rPr>
              <a:t> </a:t>
            </a:r>
          </a:p>
        </p:txBody>
      </p:sp>
    </p:spTree>
    <p:extLst>
      <p:ext uri="{BB962C8B-B14F-4D97-AF65-F5344CB8AC3E}">
        <p14:creationId xmlns:p14="http://schemas.microsoft.com/office/powerpoint/2010/main" val="153004257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Autofit/>
          </a:bodyPr>
          <a:lstStyle/>
          <a:p>
            <a:br>
              <a:rPr lang="en-US" sz="5400" b="1" dirty="0">
                <a:solidFill>
                  <a:srgbClr val="C00000"/>
                </a:solidFill>
                <a:latin typeface="Times New Roman" pitchFamily="18" charset="0"/>
                <a:cs typeface="Times New Roman" pitchFamily="18" charset="0"/>
              </a:rPr>
            </a:br>
            <a:r>
              <a:rPr lang="en-US" sz="5400" b="1" dirty="0">
                <a:solidFill>
                  <a:srgbClr val="C00000"/>
                </a:solidFill>
                <a:latin typeface="Times New Roman" pitchFamily="18" charset="0"/>
                <a:cs typeface="Times New Roman" pitchFamily="18" charset="0"/>
              </a:rPr>
              <a:t>Types of Ovarian Cysts</a:t>
            </a:r>
            <a:br>
              <a:rPr lang="en-US" sz="5400" dirty="0">
                <a:solidFill>
                  <a:srgbClr val="C00000"/>
                </a:solidFill>
                <a:latin typeface="Times New Roman" pitchFamily="18" charset="0"/>
                <a:cs typeface="Times New Roman" pitchFamily="18" charset="0"/>
              </a:rPr>
            </a:br>
            <a:endParaRPr lang="en-US" sz="54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 y="1600200"/>
            <a:ext cx="12082073" cy="5257800"/>
          </a:xfrm>
        </p:spPr>
        <p:txBody>
          <a:bodyPr>
            <a:normAutofit/>
          </a:bodyPr>
          <a:lstStyle/>
          <a:p>
            <a:pPr>
              <a:buNone/>
            </a:pPr>
            <a:r>
              <a:rPr lang="en-US" sz="3200" dirty="0">
                <a:latin typeface="Times New Roman" pitchFamily="18" charset="0"/>
                <a:cs typeface="Times New Roman" pitchFamily="18" charset="0"/>
              </a:rPr>
              <a:t>3. Types of cysts not related to the normal function of menstrual cycle include:</a:t>
            </a:r>
          </a:p>
          <a:p>
            <a:pPr>
              <a:buFont typeface="Wingdings" panose="05000000000000000000" pitchFamily="2" charset="2"/>
              <a:buChar char="ü"/>
            </a:pPr>
            <a:r>
              <a:rPr lang="en-US" sz="3200" dirty="0">
                <a:latin typeface="Times New Roman" pitchFamily="18" charset="0"/>
                <a:cs typeface="Times New Roman" pitchFamily="18" charset="0"/>
              </a:rPr>
              <a:t>Dermoid cysts (Teratomas): cysts form from embryonic cells that contain tissue such as hair, fat, skin or teeth. </a:t>
            </a:r>
          </a:p>
          <a:p>
            <a:pPr>
              <a:buFont typeface="Wingdings" panose="05000000000000000000" pitchFamily="2" charset="2"/>
              <a:buChar char="ü"/>
            </a:pPr>
            <a:r>
              <a:rPr lang="en-US" sz="3200" dirty="0">
                <a:latin typeface="Times New Roman" pitchFamily="18" charset="0"/>
                <a:cs typeface="Times New Roman" pitchFamily="18" charset="0"/>
              </a:rPr>
              <a:t>Cystadenomas: Noncancerous growths develop on the surface of an ovary and might be filled with a watery or a mucous material. </a:t>
            </a:r>
          </a:p>
          <a:p>
            <a:pPr>
              <a:buFont typeface="Wingdings" panose="05000000000000000000" pitchFamily="2" charset="2"/>
              <a:buChar char="ü"/>
            </a:pPr>
            <a:r>
              <a:rPr lang="en-US" sz="3200" dirty="0">
                <a:latin typeface="Times New Roman" pitchFamily="18" charset="0"/>
                <a:cs typeface="Times New Roman" pitchFamily="18" charset="0"/>
              </a:rPr>
              <a:t>Endometriomas: develop as a result of uterine endometrial cells grow outside uterus and attach to the ovaries</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3306361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052092" cy="1417638"/>
          </a:xfrm>
        </p:spPr>
        <p:txBody>
          <a:bodyPr>
            <a:noAutofit/>
          </a:bodyPr>
          <a:lstStyle/>
          <a:p>
            <a:pPr algn="ctr"/>
            <a:r>
              <a:rPr lang="en-US" sz="5400" b="1" dirty="0">
                <a:solidFill>
                  <a:srgbClr val="C00000"/>
                </a:solidFill>
                <a:latin typeface="Times New Roman" pitchFamily="18" charset="0"/>
                <a:cs typeface="Times New Roman" pitchFamily="18" charset="0"/>
              </a:rPr>
              <a:t>Diagnosis &amp; Tests of Ovarian cysts</a:t>
            </a:r>
          </a:p>
        </p:txBody>
      </p:sp>
      <p:sp>
        <p:nvSpPr>
          <p:cNvPr id="3" name="Content Placeholder 2"/>
          <p:cNvSpPr>
            <a:spLocks noGrp="1"/>
          </p:cNvSpPr>
          <p:nvPr>
            <p:ph idx="1"/>
          </p:nvPr>
        </p:nvSpPr>
        <p:spPr>
          <a:xfrm>
            <a:off x="0" y="1600200"/>
            <a:ext cx="12052091" cy="5257800"/>
          </a:xfrm>
        </p:spPr>
        <p:txBody>
          <a:bodyPr>
            <a:normAutofit/>
          </a:bodyPr>
          <a:lstStyle/>
          <a:p>
            <a:pPr>
              <a:buFont typeface="Wingdings" pitchFamily="2" charset="2"/>
              <a:buChar char="Ø"/>
            </a:pPr>
            <a:r>
              <a:rPr lang="en-US" sz="4000" dirty="0">
                <a:latin typeface="Times New Roman" pitchFamily="18" charset="0"/>
                <a:cs typeface="Times New Roman" pitchFamily="18" charset="0"/>
              </a:rPr>
              <a:t>CT scan</a:t>
            </a:r>
          </a:p>
          <a:p>
            <a:pPr>
              <a:buFont typeface="Wingdings" pitchFamily="2" charset="2"/>
              <a:buChar char="Ø"/>
            </a:pPr>
            <a:r>
              <a:rPr lang="en-US" sz="4000" dirty="0">
                <a:latin typeface="Times New Roman" pitchFamily="18" charset="0"/>
                <a:cs typeface="Times New Roman" pitchFamily="18" charset="0"/>
              </a:rPr>
              <a:t>MRI</a:t>
            </a:r>
          </a:p>
          <a:p>
            <a:pPr>
              <a:buFont typeface="Wingdings" pitchFamily="2" charset="2"/>
              <a:buChar char="Ø"/>
            </a:pPr>
            <a:r>
              <a:rPr lang="en-US" sz="4000" dirty="0">
                <a:latin typeface="Times New Roman" pitchFamily="18" charset="0"/>
                <a:cs typeface="Times New Roman" pitchFamily="18" charset="0"/>
              </a:rPr>
              <a:t>Pelvic exam</a:t>
            </a:r>
          </a:p>
          <a:p>
            <a:pPr>
              <a:buFont typeface="Wingdings" pitchFamily="2" charset="2"/>
              <a:buChar char="Ø"/>
            </a:pPr>
            <a:r>
              <a:rPr lang="en-US" sz="4000" dirty="0">
                <a:latin typeface="Times New Roman" pitchFamily="18" charset="0"/>
                <a:cs typeface="Times New Roman" pitchFamily="18" charset="0"/>
              </a:rPr>
              <a:t>Ultrasound</a:t>
            </a:r>
          </a:p>
          <a:p>
            <a:pPr>
              <a:buFont typeface="Wingdings" pitchFamily="2" charset="2"/>
              <a:buChar char="Ø"/>
            </a:pPr>
            <a:r>
              <a:rPr lang="en-US" sz="4000" dirty="0">
                <a:latin typeface="Times New Roman" pitchFamily="18" charset="0"/>
                <a:cs typeface="Times New Roman" pitchFamily="18" charset="0"/>
              </a:rPr>
              <a:t>The blood tests: Hormone levels</a:t>
            </a:r>
          </a:p>
          <a:p>
            <a:pPr>
              <a:buFont typeface="Wingdings" pitchFamily="2" charset="2"/>
              <a:buChar char="Ø"/>
            </a:pPr>
            <a:r>
              <a:rPr lang="en-US" sz="4000" dirty="0">
                <a:latin typeface="Times New Roman" pitchFamily="18" charset="0"/>
                <a:cs typeface="Times New Roman" pitchFamily="18" charset="0"/>
              </a:rPr>
              <a:t> Serum HCG (pregnancy test)</a:t>
            </a:r>
          </a:p>
          <a:p>
            <a:pPr>
              <a:buNone/>
            </a:pPr>
            <a:endParaRPr lang="en-US" sz="4000" dirty="0">
              <a:latin typeface="Times New Roman" pitchFamily="18" charset="0"/>
              <a:cs typeface="Times New Roman" pitchFamily="18" charset="0"/>
            </a:endParaRPr>
          </a:p>
          <a:p>
            <a:endParaRPr lang="en-US" i="0" dirty="0">
              <a:latin typeface="Times New Roman" pitchFamily="18" charset="0"/>
              <a:cs typeface="Times New Roman"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Autofit/>
          </a:bodyPr>
          <a:lstStyle/>
          <a:p>
            <a:r>
              <a:rPr lang="en-US" sz="6000" b="1" dirty="0">
                <a:solidFill>
                  <a:srgbClr val="C00000"/>
                </a:solidFill>
                <a:latin typeface="Times New Roman" pitchFamily="18" charset="0"/>
                <a:cs typeface="Times New Roman" pitchFamily="18" charset="0"/>
              </a:rPr>
              <a:t>Ovarian Cysts: Treatment</a:t>
            </a:r>
            <a:endParaRPr lang="en-US" sz="60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 y="1600200"/>
            <a:ext cx="11962151" cy="5257800"/>
          </a:xfrm>
        </p:spPr>
        <p:txBody>
          <a:bodyPr>
            <a:normAutofit/>
          </a:bodyPr>
          <a:lstStyle/>
          <a:p>
            <a:pPr>
              <a:lnSpc>
                <a:spcPct val="110000"/>
              </a:lnSpc>
              <a:buFont typeface="Wingdings" pitchFamily="2" charset="2"/>
              <a:buChar char="§"/>
            </a:pPr>
            <a:r>
              <a:rPr lang="en-US" sz="4800" dirty="0">
                <a:latin typeface="Times New Roman" pitchFamily="18" charset="0"/>
                <a:cs typeface="Times New Roman" pitchFamily="18" charset="0"/>
              </a:rPr>
              <a:t>Birth control pills </a:t>
            </a:r>
          </a:p>
          <a:p>
            <a:pPr>
              <a:lnSpc>
                <a:spcPct val="110000"/>
              </a:lnSpc>
              <a:buFont typeface="Wingdings" pitchFamily="2" charset="2"/>
              <a:buChar char="§"/>
            </a:pPr>
            <a:r>
              <a:rPr lang="en-US" sz="4800" dirty="0">
                <a:latin typeface="Times New Roman" pitchFamily="18" charset="0"/>
                <a:cs typeface="Times New Roman" pitchFamily="18" charset="0"/>
              </a:rPr>
              <a:t>Surgery removal (laparoscopy or  laparotomy) of  simple ovarian cysts (5 – 10cm) and complex ovarian cysts</a:t>
            </a:r>
            <a:endParaRPr lang="en-US" sz="5400" dirty="0">
              <a:latin typeface="Times New Roman" pitchFamily="18" charset="0"/>
              <a:cs typeface="Times New Roman" pitchFamily="18" charset="0"/>
            </a:endParaRPr>
          </a:p>
          <a:p>
            <a:pPr>
              <a:buNone/>
            </a:pPr>
            <a:endParaRPr lang="en-US" sz="4800" dirty="0">
              <a:latin typeface="Times New Roman" pitchFamily="18" charset="0"/>
              <a:cs typeface="Times New Roman" pitchFamily="18"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Autofit/>
          </a:bodyPr>
          <a:lstStyle/>
          <a:p>
            <a:pPr lvl="0" algn="ctr"/>
            <a:br>
              <a:rPr lang="en-US" sz="6600" b="1" dirty="0">
                <a:solidFill>
                  <a:srgbClr val="C00000"/>
                </a:solidFill>
                <a:latin typeface="Times New Roman" pitchFamily="18" charset="0"/>
                <a:cs typeface="Times New Roman" pitchFamily="18" charset="0"/>
              </a:rPr>
            </a:br>
            <a:r>
              <a:rPr lang="en-US" sz="6600" b="1" dirty="0">
                <a:solidFill>
                  <a:srgbClr val="C00000"/>
                </a:solidFill>
                <a:latin typeface="Times New Roman" pitchFamily="18" charset="0"/>
                <a:cs typeface="Times New Roman" pitchFamily="18" charset="0"/>
              </a:rPr>
              <a:t>Ovarian Torsion:  </a:t>
            </a:r>
            <a:br>
              <a:rPr lang="en-US" sz="6600" b="1" dirty="0">
                <a:solidFill>
                  <a:srgbClr val="C00000"/>
                </a:solidFill>
                <a:latin typeface="Times New Roman" pitchFamily="18" charset="0"/>
                <a:cs typeface="Times New Roman" pitchFamily="18" charset="0"/>
              </a:rPr>
            </a:br>
            <a:endParaRPr lang="en-US" sz="6600" b="1"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1600200"/>
            <a:ext cx="12192000" cy="5257800"/>
          </a:xfrm>
        </p:spPr>
        <p:txBody>
          <a:bodyPr>
            <a:normAutofit/>
          </a:bodyPr>
          <a:lstStyle/>
          <a:p>
            <a:pPr lvl="0"/>
            <a:r>
              <a:rPr lang="en-US" sz="4000" dirty="0" err="1">
                <a:latin typeface="Times New Roman" pitchFamily="18" charset="0"/>
                <a:cs typeface="Times New Roman" pitchFamily="18" charset="0"/>
              </a:rPr>
              <a:t>Dermoid</a:t>
            </a:r>
            <a:r>
              <a:rPr lang="en-US" sz="4000" dirty="0">
                <a:latin typeface="Times New Roman" pitchFamily="18" charset="0"/>
                <a:cs typeface="Times New Roman" pitchFamily="18" charset="0"/>
              </a:rPr>
              <a:t> cysts and </a:t>
            </a:r>
            <a:r>
              <a:rPr lang="en-US" sz="4000" dirty="0" err="1">
                <a:latin typeface="Times New Roman" pitchFamily="18" charset="0"/>
                <a:cs typeface="Times New Roman" pitchFamily="18" charset="0"/>
              </a:rPr>
              <a:t>Cystadenomas</a:t>
            </a:r>
            <a:r>
              <a:rPr lang="en-US" sz="4000" dirty="0">
                <a:latin typeface="Times New Roman" pitchFamily="18" charset="0"/>
                <a:cs typeface="Times New Roman" pitchFamily="18" charset="0"/>
              </a:rPr>
              <a:t> can become large, causing the ovary to move out of position. </a:t>
            </a:r>
          </a:p>
          <a:p>
            <a:pPr lvl="0"/>
            <a:r>
              <a:rPr lang="en-US" sz="4000" dirty="0">
                <a:latin typeface="Times New Roman" pitchFamily="18" charset="0"/>
                <a:cs typeface="Times New Roman" pitchFamily="18" charset="0"/>
              </a:rPr>
              <a:t>This increases the chance of painful twisting of ovary. </a:t>
            </a:r>
          </a:p>
          <a:p>
            <a:pPr lvl="0"/>
            <a:r>
              <a:rPr lang="en-US" sz="4000" u="sng" dirty="0">
                <a:latin typeface="Times New Roman" pitchFamily="18" charset="0"/>
                <a:cs typeface="Times New Roman" pitchFamily="18" charset="0"/>
              </a:rPr>
              <a:t>Symptoms can include</a:t>
            </a:r>
            <a:r>
              <a:rPr lang="en-US" sz="4000" dirty="0">
                <a:latin typeface="Times New Roman" pitchFamily="18" charset="0"/>
                <a:cs typeface="Times New Roman" pitchFamily="18" charset="0"/>
              </a:rPr>
              <a:t>: </a:t>
            </a:r>
          </a:p>
          <a:p>
            <a:pPr>
              <a:buFont typeface="Wingdings" pitchFamily="2" charset="2"/>
              <a:buChar char="ü"/>
            </a:pPr>
            <a:r>
              <a:rPr lang="en-US" sz="4000" dirty="0">
                <a:latin typeface="Times New Roman" pitchFamily="18" charset="0"/>
                <a:cs typeface="Times New Roman" pitchFamily="18" charset="0"/>
              </a:rPr>
              <a:t>An abrupt onset of severe pelvic pain,  and vomiting. </a:t>
            </a:r>
          </a:p>
          <a:p>
            <a:r>
              <a:rPr lang="en-US" sz="4000" dirty="0">
                <a:latin typeface="Times New Roman" pitchFamily="18" charset="0"/>
                <a:cs typeface="Times New Roman" pitchFamily="18" charset="0"/>
              </a:rPr>
              <a:t>Ovarian torsion can also decrease or stop blood flow to the ovaries.</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191033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lstStyle/>
          <a:p>
            <a:pPr algn="ctr"/>
            <a:r>
              <a:rPr lang="en-US" sz="8000" b="1" dirty="0">
                <a:solidFill>
                  <a:srgbClr val="C00000"/>
                </a:solidFill>
                <a:latin typeface="Times New Roman" panose="02020603050405020304" pitchFamily="18" charset="0"/>
                <a:cs typeface="Times New Roman" panose="02020603050405020304" pitchFamily="18" charset="0"/>
              </a:rPr>
              <a:t>Hysterectomy</a:t>
            </a:r>
          </a:p>
        </p:txBody>
      </p:sp>
      <p:sp>
        <p:nvSpPr>
          <p:cNvPr id="3" name="Content Placeholder 2"/>
          <p:cNvSpPr>
            <a:spLocks noGrp="1"/>
          </p:cNvSpPr>
          <p:nvPr>
            <p:ph idx="1"/>
          </p:nvPr>
        </p:nvSpPr>
        <p:spPr>
          <a:xfrm>
            <a:off x="0" y="1558976"/>
            <a:ext cx="12192000" cy="5299023"/>
          </a:xfrm>
        </p:spPr>
        <p:txBody>
          <a:bodyPr>
            <a:normAutofit fontScale="62500" lnSpcReduction="20000"/>
          </a:bodyPr>
          <a:lstStyle/>
          <a:p>
            <a:pPr>
              <a:buNone/>
            </a:pPr>
            <a:r>
              <a:rPr lang="en-US" sz="6500" b="1" dirty="0">
                <a:solidFill>
                  <a:srgbClr val="C00000"/>
                </a:solidFill>
                <a:latin typeface="Times New Roman" panose="02020603050405020304" pitchFamily="18" charset="0"/>
                <a:cs typeface="Times New Roman" panose="02020603050405020304" pitchFamily="18" charset="0"/>
              </a:rPr>
              <a:t>Types of Hysterectomy:</a:t>
            </a:r>
          </a:p>
          <a:p>
            <a:pPr>
              <a:buNone/>
            </a:pPr>
            <a:r>
              <a:rPr lang="en-US" sz="6500" dirty="0">
                <a:latin typeface="Times New Roman" pitchFamily="18" charset="0"/>
                <a:cs typeface="Times New Roman" pitchFamily="18" charset="0"/>
              </a:rPr>
              <a:t>1) Total hysterectomy: It is removal of uterus and  Cervix</a:t>
            </a:r>
          </a:p>
          <a:p>
            <a:pPr>
              <a:lnSpc>
                <a:spcPct val="120000"/>
              </a:lnSpc>
              <a:buNone/>
            </a:pPr>
            <a:r>
              <a:rPr lang="en-US" sz="6500" dirty="0">
                <a:latin typeface="Times New Roman" pitchFamily="18" charset="0"/>
                <a:cs typeface="Times New Roman" pitchFamily="18" charset="0"/>
              </a:rPr>
              <a:t>2) Subtotal hysterectomy( supra-cervical" or "partial" hysterectomy): removal of the uterus, leaving the cervix in place. </a:t>
            </a:r>
          </a:p>
          <a:p>
            <a:pPr>
              <a:lnSpc>
                <a:spcPct val="120000"/>
              </a:lnSpc>
              <a:buNone/>
            </a:pPr>
            <a:r>
              <a:rPr lang="en-US" sz="6500" dirty="0">
                <a:latin typeface="Times New Roman" pitchFamily="18" charset="0"/>
                <a:cs typeface="Times New Roman" pitchFamily="18" charset="0"/>
              </a:rPr>
              <a:t>3) Radical hysterectomy: removal of uterus, cervix, ovaries, structures that support the uterus, and sometimes the lymph nodes. </a:t>
            </a:r>
          </a:p>
          <a:p>
            <a:pPr>
              <a:buNone/>
            </a:pPr>
            <a:endParaRPr lang="en-US" sz="6500" dirty="0">
              <a:latin typeface="Times New Roman" pitchFamily="18" charset="0"/>
              <a:cs typeface="Times New Roman" pitchFamily="18" charset="0"/>
            </a:endParaRPr>
          </a:p>
          <a:p>
            <a:pPr>
              <a:buNone/>
            </a:pPr>
            <a:endParaRPr lang="en-US" sz="6000" dirty="0">
              <a:latin typeface="Times New Roman" pitchFamily="18" charset="0"/>
              <a:cs typeface="Times New Roman" pitchFamily="18" charset="0"/>
            </a:endParaRPr>
          </a:p>
          <a:p>
            <a:pPr>
              <a:buNone/>
            </a:pPr>
            <a:endParaRPr lang="en-US" sz="6000" dirty="0">
              <a:latin typeface="Times New Roman" pitchFamily="18" charset="0"/>
              <a:cs typeface="Times New Roman" pitchFamily="18" charset="0"/>
            </a:endParaRPr>
          </a:p>
        </p:txBody>
      </p:sp>
    </p:spTree>
    <p:extLst>
      <p:ext uri="{BB962C8B-B14F-4D97-AF65-F5344CB8AC3E}">
        <p14:creationId xmlns:p14="http://schemas.microsoft.com/office/powerpoint/2010/main" val="381071971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417638"/>
          </a:xfrm>
        </p:spPr>
        <p:txBody>
          <a:bodyPr>
            <a:noAutofit/>
          </a:bodyPr>
          <a:lstStyle/>
          <a:p>
            <a:pPr lvl="0" algn="ctr"/>
            <a:br>
              <a:rPr lang="en-US" b="1" dirty="0">
                <a:solidFill>
                  <a:srgbClr val="C00000"/>
                </a:solidFill>
                <a:latin typeface="Times New Roman" pitchFamily="18" charset="0"/>
                <a:cs typeface="Times New Roman" pitchFamily="18" charset="0"/>
              </a:rPr>
            </a:br>
            <a:r>
              <a:rPr lang="en-US" sz="5400" b="1" dirty="0">
                <a:solidFill>
                  <a:srgbClr val="C00000"/>
                </a:solidFill>
                <a:latin typeface="Times New Roman" pitchFamily="18" charset="0"/>
                <a:cs typeface="Times New Roman" pitchFamily="18" charset="0"/>
              </a:rPr>
              <a:t>Polycystic Ovary Syndrome (PCOS):</a:t>
            </a:r>
            <a:br>
              <a:rPr lang="en-US" sz="5400" b="1" dirty="0">
                <a:solidFill>
                  <a:srgbClr val="C00000"/>
                </a:solidFill>
                <a:latin typeface="Times New Roman" pitchFamily="18" charset="0"/>
                <a:cs typeface="Times New Roman" pitchFamily="18" charset="0"/>
              </a:rPr>
            </a:br>
            <a:endParaRPr lang="en-US" b="1"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1417638"/>
            <a:ext cx="12192000" cy="5440362"/>
          </a:xfrm>
        </p:spPr>
        <p:txBody>
          <a:bodyPr>
            <a:normAutofit lnSpcReduction="10000"/>
          </a:bodyPr>
          <a:lstStyle/>
          <a:p>
            <a:pPr lvl="0">
              <a:lnSpc>
                <a:spcPct val="100000"/>
              </a:lnSpc>
            </a:pPr>
            <a:r>
              <a:rPr lang="en-US" sz="3600" dirty="0">
                <a:latin typeface="Times New Roman" pitchFamily="18" charset="0"/>
                <a:cs typeface="Times New Roman" pitchFamily="18" charset="0"/>
              </a:rPr>
              <a:t>PCOS causes lots of small, harmless cysts to develop on ovaries. </a:t>
            </a:r>
          </a:p>
          <a:p>
            <a:pPr lvl="0">
              <a:lnSpc>
                <a:spcPct val="100000"/>
              </a:lnSpc>
            </a:pPr>
            <a:r>
              <a:rPr lang="en-US" sz="3600" dirty="0">
                <a:latin typeface="Times New Roman" pitchFamily="18" charset="0"/>
                <a:cs typeface="Times New Roman" pitchFamily="18" charset="0"/>
              </a:rPr>
              <a:t>The cysts are small egg follicles that don't grow to ovulation and are the result of altered hormone levels. </a:t>
            </a:r>
          </a:p>
          <a:p>
            <a:pPr lvl="0">
              <a:lnSpc>
                <a:spcPct val="100000"/>
              </a:lnSpc>
            </a:pPr>
            <a:r>
              <a:rPr lang="en-US" sz="3600" dirty="0">
                <a:latin typeface="Times New Roman" pitchFamily="18" charset="0"/>
                <a:cs typeface="Times New Roman" pitchFamily="18" charset="0"/>
              </a:rPr>
              <a:t>It can cause the ovaries to enlarge. </a:t>
            </a:r>
          </a:p>
          <a:p>
            <a:pPr lvl="0">
              <a:lnSpc>
                <a:spcPct val="100000"/>
              </a:lnSpc>
            </a:pPr>
            <a:r>
              <a:rPr lang="en-US" sz="3600" dirty="0">
                <a:latin typeface="Times New Roman" pitchFamily="18" charset="0"/>
                <a:cs typeface="Times New Roman" pitchFamily="18" charset="0"/>
              </a:rPr>
              <a:t>If left untreated, polycystic ovaries can cause infertility</a:t>
            </a:r>
          </a:p>
          <a:p>
            <a:pPr>
              <a:lnSpc>
                <a:spcPct val="100000"/>
              </a:lnSpc>
            </a:pPr>
            <a:r>
              <a:rPr lang="en-US" sz="3600" dirty="0">
                <a:latin typeface="Times New Roman" pitchFamily="18" charset="0"/>
                <a:cs typeface="Times New Roman" pitchFamily="18" charset="0"/>
              </a:rPr>
              <a:t>Women are usually diagnosed when in their 20s or 30s. </a:t>
            </a:r>
          </a:p>
          <a:p>
            <a:pPr>
              <a:lnSpc>
                <a:spcPct val="100000"/>
              </a:lnSpc>
            </a:pPr>
            <a:r>
              <a:rPr lang="en-US" sz="3600" dirty="0">
                <a:latin typeface="Times New Roman" pitchFamily="18" charset="0"/>
                <a:cs typeface="Times New Roman" pitchFamily="18" charset="0"/>
              </a:rPr>
              <a:t>Women with this disorder often have a mother or sister with PCOS</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31685961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931" y="0"/>
            <a:ext cx="11632367" cy="1143000"/>
          </a:xfrm>
        </p:spPr>
        <p:txBody>
          <a:bodyPr>
            <a:noAutofit/>
          </a:bodyPr>
          <a:lstStyle/>
          <a:p>
            <a:pPr algn="ctr"/>
            <a:br>
              <a:rPr lang="en-US" sz="5400" b="1" dirty="0">
                <a:solidFill>
                  <a:srgbClr val="C00000"/>
                </a:solidFill>
                <a:latin typeface="Times New Roman" pitchFamily="18" charset="0"/>
                <a:cs typeface="Times New Roman" pitchFamily="18" charset="0"/>
              </a:rPr>
            </a:br>
            <a:r>
              <a:rPr lang="en-US" sz="5400" b="1" dirty="0">
                <a:solidFill>
                  <a:srgbClr val="C00000"/>
                </a:solidFill>
                <a:latin typeface="Times New Roman" pitchFamily="18" charset="0"/>
                <a:cs typeface="Times New Roman" pitchFamily="18" charset="0"/>
              </a:rPr>
              <a:t>Risk Factors of Ovarian Cysts</a:t>
            </a:r>
            <a:br>
              <a:rPr lang="en-US" sz="5400" dirty="0">
                <a:solidFill>
                  <a:srgbClr val="C00000"/>
                </a:solidFill>
                <a:latin typeface="Times New Roman" pitchFamily="18" charset="0"/>
                <a:cs typeface="Times New Roman" pitchFamily="18" charset="0"/>
              </a:rPr>
            </a:br>
            <a:endParaRPr lang="en-US" sz="54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04931" y="1259174"/>
            <a:ext cx="12087069" cy="5598826"/>
          </a:xfrm>
        </p:spPr>
        <p:txBody>
          <a:bodyPr>
            <a:normAutofit/>
          </a:bodyPr>
          <a:lstStyle/>
          <a:p>
            <a:pPr lvl="0"/>
            <a:r>
              <a:rPr lang="en-US" sz="4000" dirty="0">
                <a:latin typeface="Times New Roman" pitchFamily="18" charset="0"/>
                <a:cs typeface="Times New Roman" pitchFamily="18" charset="0"/>
              </a:rPr>
              <a:t>Hormonal problems:  include taking the fertility drug Clomiphene (Clomid</a:t>
            </a:r>
          </a:p>
          <a:p>
            <a:pPr lvl="0"/>
            <a:r>
              <a:rPr lang="en-US" sz="4000" dirty="0">
                <a:latin typeface="Times New Roman" pitchFamily="18" charset="0"/>
                <a:cs typeface="Times New Roman" pitchFamily="18" charset="0"/>
              </a:rPr>
              <a:t>Pregnancy: the cyst forms when ovulate stays on ovary throughout pregnancy.</a:t>
            </a:r>
          </a:p>
          <a:p>
            <a:pPr lvl="0"/>
            <a:r>
              <a:rPr lang="en-US" sz="4000" dirty="0">
                <a:latin typeface="Times New Roman" pitchFamily="18" charset="0"/>
                <a:cs typeface="Times New Roman" pitchFamily="18" charset="0"/>
              </a:rPr>
              <a:t>Endometriosis. </a:t>
            </a:r>
          </a:p>
          <a:p>
            <a:pPr lvl="0"/>
            <a:r>
              <a:rPr lang="en-US" sz="4000" dirty="0">
                <a:latin typeface="Times New Roman" pitchFamily="18" charset="0"/>
                <a:cs typeface="Times New Roman" pitchFamily="18" charset="0"/>
              </a:rPr>
              <a:t>A severe pelvic infection: if it  spreads to the ovaries.</a:t>
            </a:r>
          </a:p>
          <a:p>
            <a:pPr lvl="0"/>
            <a:r>
              <a:rPr lang="en-US" sz="4000" dirty="0">
                <a:latin typeface="Times New Roman" pitchFamily="18" charset="0"/>
                <a:cs typeface="Times New Roman" pitchFamily="18" charset="0"/>
              </a:rPr>
              <a:t>A previous ovarian cyst.  </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21257383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Autofit/>
          </a:bodyPr>
          <a:lstStyle/>
          <a:p>
            <a:br>
              <a:rPr lang="en-US" sz="6600" b="1" dirty="0">
                <a:solidFill>
                  <a:srgbClr val="C00000"/>
                </a:solidFill>
                <a:latin typeface="Times New Roman" pitchFamily="18" charset="0"/>
                <a:cs typeface="Times New Roman" pitchFamily="18" charset="0"/>
              </a:rPr>
            </a:br>
            <a:br>
              <a:rPr lang="en-US" sz="6600" b="1" dirty="0">
                <a:solidFill>
                  <a:srgbClr val="C00000"/>
                </a:solidFill>
                <a:latin typeface="Times New Roman" pitchFamily="18" charset="0"/>
                <a:cs typeface="Times New Roman" pitchFamily="18" charset="0"/>
              </a:rPr>
            </a:br>
            <a:r>
              <a:rPr lang="en-US" sz="5400" b="1" dirty="0">
                <a:solidFill>
                  <a:srgbClr val="C00000"/>
                </a:solidFill>
                <a:latin typeface="Times New Roman" pitchFamily="18" charset="0"/>
                <a:cs typeface="Times New Roman" pitchFamily="18" charset="0"/>
              </a:rPr>
              <a:t>Polycystic Ovary Disease S&amp;S </a:t>
            </a:r>
            <a:br>
              <a:rPr lang="en-US" sz="6600" dirty="0">
                <a:solidFill>
                  <a:srgbClr val="C00000"/>
                </a:solidFill>
                <a:latin typeface="Times New Roman" pitchFamily="18" charset="0"/>
                <a:cs typeface="Times New Roman" pitchFamily="18" charset="0"/>
              </a:rPr>
            </a:br>
            <a:br>
              <a:rPr lang="en-US" sz="6600" dirty="0">
                <a:solidFill>
                  <a:srgbClr val="C00000"/>
                </a:solidFill>
                <a:latin typeface="Times New Roman" pitchFamily="18" charset="0"/>
                <a:cs typeface="Times New Roman" pitchFamily="18" charset="0"/>
              </a:rPr>
            </a:br>
            <a:endParaRPr lang="en-US" sz="66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49902" y="1417638"/>
            <a:ext cx="11932170" cy="5440362"/>
          </a:xfrm>
        </p:spPr>
        <p:txBody>
          <a:bodyPr>
            <a:normAutofit fontScale="32500" lnSpcReduction="20000"/>
          </a:bodyPr>
          <a:lstStyle/>
          <a:p>
            <a:pPr>
              <a:lnSpc>
                <a:spcPct val="120000"/>
              </a:lnSpc>
              <a:buNone/>
            </a:pPr>
            <a:r>
              <a:rPr lang="en-US" sz="8600" dirty="0">
                <a:latin typeface="Times New Roman" pitchFamily="18" charset="0"/>
                <a:cs typeface="Times New Roman" pitchFamily="18" charset="0"/>
              </a:rPr>
              <a:t>-Abnormal, irregular or very light or infrequent menstrual periods, Absent periods (amenorrhea)</a:t>
            </a:r>
          </a:p>
          <a:p>
            <a:pPr>
              <a:lnSpc>
                <a:spcPct val="120000"/>
              </a:lnSpc>
              <a:buNone/>
            </a:pPr>
            <a:r>
              <a:rPr lang="en-US" sz="8600" dirty="0">
                <a:latin typeface="Times New Roman" pitchFamily="18" charset="0"/>
                <a:cs typeface="Times New Roman" pitchFamily="18" charset="0"/>
              </a:rPr>
              <a:t>-Acne that gets worse</a:t>
            </a:r>
          </a:p>
          <a:p>
            <a:pPr>
              <a:lnSpc>
                <a:spcPct val="120000"/>
              </a:lnSpc>
              <a:buNone/>
            </a:pPr>
            <a:r>
              <a:rPr lang="en-US" sz="8600" dirty="0">
                <a:latin typeface="Times New Roman" pitchFamily="18" charset="0"/>
                <a:cs typeface="Times New Roman" pitchFamily="18" charset="0"/>
              </a:rPr>
              <a:t>-Decreased breast size</a:t>
            </a:r>
          </a:p>
          <a:p>
            <a:pPr>
              <a:lnSpc>
                <a:spcPct val="120000"/>
              </a:lnSpc>
              <a:buNone/>
            </a:pPr>
            <a:r>
              <a:rPr lang="en-US" sz="8600" dirty="0">
                <a:latin typeface="Times New Roman" pitchFamily="18" charset="0"/>
                <a:cs typeface="Times New Roman" pitchFamily="18" charset="0"/>
              </a:rPr>
              <a:t>-Infertility</a:t>
            </a:r>
          </a:p>
          <a:p>
            <a:pPr>
              <a:lnSpc>
                <a:spcPct val="120000"/>
              </a:lnSpc>
              <a:buNone/>
            </a:pPr>
            <a:r>
              <a:rPr lang="en-US" sz="8600" dirty="0">
                <a:latin typeface="Times New Roman" pitchFamily="18" charset="0"/>
                <a:cs typeface="Times New Roman" pitchFamily="18" charset="0"/>
              </a:rPr>
              <a:t>-Weight gain, or obesity</a:t>
            </a:r>
          </a:p>
          <a:p>
            <a:pPr>
              <a:lnSpc>
                <a:spcPct val="120000"/>
              </a:lnSpc>
              <a:buNone/>
            </a:pPr>
            <a:r>
              <a:rPr lang="en-US" sz="8600" dirty="0">
                <a:latin typeface="Times New Roman" pitchFamily="18" charset="0"/>
                <a:cs typeface="Times New Roman" pitchFamily="18" charset="0"/>
              </a:rPr>
              <a:t>-Diabetes</a:t>
            </a:r>
          </a:p>
          <a:p>
            <a:pPr>
              <a:lnSpc>
                <a:spcPct val="120000"/>
              </a:lnSpc>
              <a:buNone/>
            </a:pPr>
            <a:r>
              <a:rPr lang="en-US" sz="8600" dirty="0">
                <a:latin typeface="Times New Roman" pitchFamily="18" charset="0"/>
                <a:cs typeface="Times New Roman" pitchFamily="18" charset="0"/>
              </a:rPr>
              <a:t>-Development of male sex characteristics (virilization), such as increased body hair, facial hair, a deepening of the voice, male-pattern baldness</a:t>
            </a:r>
          </a:p>
          <a:p>
            <a:pPr>
              <a:lnSpc>
                <a:spcPct val="120000"/>
              </a:lnSpc>
              <a:buNone/>
            </a:pPr>
            <a:endParaRPr lang="en-US" sz="8400" dirty="0">
              <a:latin typeface="Times New Roman" pitchFamily="18" charset="0"/>
              <a:cs typeface="Times New Roman" pitchFamily="18" charset="0"/>
            </a:endParaRPr>
          </a:p>
          <a:p>
            <a:pPr>
              <a:buNone/>
            </a:pPr>
            <a:endParaRPr lang="en-US" sz="7300" dirty="0">
              <a:latin typeface="Times New Roman" pitchFamily="18" charset="0"/>
              <a:cs typeface="Times New Roman" pitchFamily="18" charset="0"/>
            </a:endParaRPr>
          </a:p>
          <a:p>
            <a:pPr>
              <a:buNone/>
            </a:pPr>
            <a:endParaRPr lang="en-US" i="0" dirty="0">
              <a:latin typeface="Times New Roman" pitchFamily="18" charset="0"/>
              <a:cs typeface="Times New Roman" pitchFamily="18"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9902" y="0"/>
            <a:ext cx="12261954" cy="1417638"/>
          </a:xfrm>
        </p:spPr>
        <p:txBody>
          <a:bodyPr>
            <a:noAutofit/>
          </a:bodyPr>
          <a:lstStyle/>
          <a:p>
            <a:br>
              <a:rPr lang="en-US" sz="6600" b="1" dirty="0">
                <a:latin typeface="Times New Roman" pitchFamily="18" charset="0"/>
                <a:cs typeface="Times New Roman" pitchFamily="18" charset="0"/>
              </a:rPr>
            </a:br>
            <a:br>
              <a:rPr lang="en-US" sz="6600" b="1" dirty="0">
                <a:latin typeface="Times New Roman" pitchFamily="18" charset="0"/>
                <a:cs typeface="Times New Roman" pitchFamily="18" charset="0"/>
              </a:rPr>
            </a:br>
            <a:br>
              <a:rPr lang="en-US" sz="6600" b="1" dirty="0">
                <a:latin typeface="Times New Roman" pitchFamily="18" charset="0"/>
                <a:cs typeface="Times New Roman" pitchFamily="18" charset="0"/>
              </a:rPr>
            </a:br>
            <a:r>
              <a:rPr lang="en-US" b="1" i="0" dirty="0">
                <a:solidFill>
                  <a:srgbClr val="C00000"/>
                </a:solidFill>
                <a:latin typeface="Times New Roman" pitchFamily="18" charset="0"/>
                <a:cs typeface="Times New Roman" pitchFamily="18" charset="0"/>
              </a:rPr>
              <a:t>Polycystic ovary disease: </a:t>
            </a:r>
            <a:r>
              <a:rPr lang="en-US" b="1" dirty="0">
                <a:solidFill>
                  <a:srgbClr val="C00000"/>
                </a:solidFill>
                <a:latin typeface="Times New Roman" pitchFamily="18" charset="0"/>
                <a:cs typeface="Times New Roman" pitchFamily="18" charset="0"/>
              </a:rPr>
              <a:t>Diagnosis &amp; Tests</a:t>
            </a:r>
            <a:br>
              <a:rPr lang="en-US" b="1" dirty="0">
                <a:solidFill>
                  <a:srgbClr val="C00000"/>
                </a:solidFill>
                <a:latin typeface="Times New Roman" pitchFamily="18" charset="0"/>
                <a:cs typeface="Times New Roman" pitchFamily="18" charset="0"/>
              </a:rPr>
            </a:br>
            <a:br>
              <a:rPr lang="en-US" sz="6600" dirty="0">
                <a:latin typeface="Times New Roman" pitchFamily="18" charset="0"/>
                <a:cs typeface="Times New Roman" pitchFamily="18" charset="0"/>
              </a:rPr>
            </a:br>
            <a:br>
              <a:rPr lang="en-US" sz="6600" dirty="0">
                <a:latin typeface="Times New Roman" pitchFamily="18" charset="0"/>
                <a:cs typeface="Times New Roman" pitchFamily="18" charset="0"/>
              </a:rPr>
            </a:br>
            <a:endParaRPr lang="en-US" sz="6600" dirty="0">
              <a:latin typeface="Times New Roman" pitchFamily="18" charset="0"/>
              <a:cs typeface="Times New Roman" pitchFamily="18" charset="0"/>
            </a:endParaRPr>
          </a:p>
        </p:txBody>
      </p:sp>
      <p:sp>
        <p:nvSpPr>
          <p:cNvPr id="3" name="Content Placeholder 2"/>
          <p:cNvSpPr>
            <a:spLocks noGrp="1"/>
          </p:cNvSpPr>
          <p:nvPr>
            <p:ph idx="1"/>
          </p:nvPr>
        </p:nvSpPr>
        <p:spPr>
          <a:xfrm>
            <a:off x="149902" y="1600200"/>
            <a:ext cx="11752288" cy="5257800"/>
          </a:xfrm>
        </p:spPr>
        <p:txBody>
          <a:bodyPr>
            <a:normAutofit fontScale="92500" lnSpcReduction="20000"/>
          </a:bodyPr>
          <a:lstStyle/>
          <a:p>
            <a:pPr>
              <a:buFont typeface="Wingdings" pitchFamily="2" charset="2"/>
              <a:buChar char="§"/>
            </a:pPr>
            <a:r>
              <a:rPr lang="en-US" sz="4800" dirty="0">
                <a:latin typeface="Times New Roman" pitchFamily="18" charset="0"/>
                <a:cs typeface="Times New Roman" pitchFamily="18" charset="0"/>
              </a:rPr>
              <a:t>Abdominal U/S</a:t>
            </a:r>
          </a:p>
          <a:p>
            <a:pPr>
              <a:buFont typeface="Wingdings" pitchFamily="2" charset="2"/>
              <a:buChar char="§"/>
            </a:pPr>
            <a:r>
              <a:rPr lang="en-US" sz="4800" dirty="0">
                <a:latin typeface="Times New Roman" pitchFamily="18" charset="0"/>
                <a:cs typeface="Times New Roman" pitchFamily="18" charset="0"/>
              </a:rPr>
              <a:t>Abdominal MRI</a:t>
            </a:r>
          </a:p>
          <a:p>
            <a:pPr>
              <a:buFont typeface="Wingdings" pitchFamily="2" charset="2"/>
              <a:buChar char="§"/>
            </a:pPr>
            <a:r>
              <a:rPr lang="en-US" sz="4800" dirty="0">
                <a:latin typeface="Times New Roman" pitchFamily="18" charset="0"/>
                <a:cs typeface="Times New Roman" pitchFamily="18" charset="0"/>
              </a:rPr>
              <a:t>Biopsy of the ovary</a:t>
            </a:r>
          </a:p>
          <a:p>
            <a:pPr>
              <a:buFont typeface="Wingdings" pitchFamily="2" charset="2"/>
              <a:buChar char="§"/>
            </a:pPr>
            <a:r>
              <a:rPr lang="en-US" sz="4800" dirty="0">
                <a:latin typeface="Times New Roman" pitchFamily="18" charset="0"/>
                <a:cs typeface="Times New Roman" pitchFamily="18" charset="0"/>
              </a:rPr>
              <a:t>Estrogen levels</a:t>
            </a:r>
          </a:p>
          <a:p>
            <a:pPr>
              <a:buFont typeface="Wingdings" pitchFamily="2" charset="2"/>
              <a:buChar char="§"/>
            </a:pPr>
            <a:r>
              <a:rPr lang="en-US" sz="4800" dirty="0">
                <a:latin typeface="Times New Roman" pitchFamily="18" charset="0"/>
                <a:cs typeface="Times New Roman" pitchFamily="18" charset="0"/>
              </a:rPr>
              <a:t>Fasting glucose and insulin levels</a:t>
            </a:r>
          </a:p>
          <a:p>
            <a:pPr>
              <a:buFont typeface="Wingdings" pitchFamily="2" charset="2"/>
              <a:buChar char="§"/>
            </a:pPr>
            <a:r>
              <a:rPr lang="en-US" sz="4800" dirty="0">
                <a:latin typeface="Times New Roman" pitchFamily="18" charset="0"/>
                <a:cs typeface="Times New Roman" pitchFamily="18" charset="0"/>
              </a:rPr>
              <a:t>FSH levels</a:t>
            </a:r>
          </a:p>
          <a:p>
            <a:pPr>
              <a:buFont typeface="Wingdings" pitchFamily="2" charset="2"/>
              <a:buChar char="§"/>
            </a:pPr>
            <a:r>
              <a:rPr lang="en-US" sz="4800" dirty="0">
                <a:latin typeface="Times New Roman" pitchFamily="18" charset="0"/>
                <a:cs typeface="Times New Roman" pitchFamily="18" charset="0"/>
              </a:rPr>
              <a:t>LH levels</a:t>
            </a:r>
          </a:p>
          <a:p>
            <a:pPr>
              <a:buFont typeface="Wingdings" pitchFamily="2" charset="2"/>
              <a:buChar char="§"/>
            </a:pPr>
            <a:r>
              <a:rPr lang="en-US" sz="4800" dirty="0">
                <a:latin typeface="Times New Roman" pitchFamily="18" charset="0"/>
                <a:cs typeface="Times New Roman" pitchFamily="18" charset="0"/>
              </a:rPr>
              <a:t>Laparoscopy</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Autofit/>
          </a:bodyPr>
          <a:lstStyle/>
          <a:p>
            <a:pPr algn="ctr"/>
            <a:br>
              <a:rPr lang="en-US" sz="5400" b="1" dirty="0">
                <a:solidFill>
                  <a:srgbClr val="C00000"/>
                </a:solidFill>
                <a:latin typeface="Times New Roman" pitchFamily="18" charset="0"/>
                <a:cs typeface="Times New Roman" pitchFamily="18" charset="0"/>
              </a:rPr>
            </a:br>
            <a:r>
              <a:rPr lang="en-US" sz="5400" b="1" dirty="0">
                <a:solidFill>
                  <a:srgbClr val="C00000"/>
                </a:solidFill>
                <a:latin typeface="Times New Roman" pitchFamily="18" charset="0"/>
                <a:cs typeface="Times New Roman" pitchFamily="18" charset="0"/>
              </a:rPr>
              <a:t>Treatment of Ovarian Cysts</a:t>
            </a:r>
            <a:br>
              <a:rPr lang="en-US" sz="5400" dirty="0">
                <a:solidFill>
                  <a:srgbClr val="C00000"/>
                </a:solidFill>
                <a:latin typeface="Times New Roman" pitchFamily="18" charset="0"/>
                <a:cs typeface="Times New Roman" pitchFamily="18" charset="0"/>
              </a:rPr>
            </a:br>
            <a:endParaRPr lang="en-US" sz="54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1417638"/>
            <a:ext cx="12082072" cy="5440362"/>
          </a:xfrm>
        </p:spPr>
        <p:txBody>
          <a:bodyPr>
            <a:noAutofit/>
          </a:bodyPr>
          <a:lstStyle/>
          <a:p>
            <a:pPr>
              <a:buFont typeface="Wingdings" panose="05000000000000000000" pitchFamily="2" charset="2"/>
              <a:buChar char="§"/>
            </a:pPr>
            <a:r>
              <a:rPr lang="en-US" sz="3200" dirty="0">
                <a:latin typeface="Times New Roman" pitchFamily="18" charset="0"/>
                <a:cs typeface="Times New Roman" pitchFamily="18" charset="0"/>
              </a:rPr>
              <a:t>Treatment depends on age, the type and size of cyst, and symptoms.</a:t>
            </a:r>
          </a:p>
          <a:p>
            <a:pPr marL="0" indent="0">
              <a:buNone/>
            </a:pPr>
            <a:r>
              <a:rPr lang="en-US" sz="3200" dirty="0">
                <a:latin typeface="Times New Roman" pitchFamily="18" charset="0"/>
                <a:cs typeface="Times New Roman" pitchFamily="18" charset="0"/>
              </a:rPr>
              <a:t>1. Watchful waiting : wait and re-examined to see if the cyst goes away within a few months. </a:t>
            </a:r>
          </a:p>
          <a:p>
            <a:pPr>
              <a:buNone/>
            </a:pPr>
            <a:r>
              <a:rPr lang="en-US" sz="3200" dirty="0">
                <a:latin typeface="Times New Roman" pitchFamily="18" charset="0"/>
                <a:cs typeface="Times New Roman" pitchFamily="18" charset="0"/>
              </a:rPr>
              <a:t>2. Birth control pills</a:t>
            </a:r>
          </a:p>
          <a:p>
            <a:pPr>
              <a:buNone/>
            </a:pPr>
            <a:r>
              <a:rPr lang="en-US" sz="3200" dirty="0">
                <a:latin typeface="Times New Roman" pitchFamily="18" charset="0"/>
                <a:cs typeface="Times New Roman" pitchFamily="18" charset="0"/>
              </a:rPr>
              <a:t>3. Spironolactone (Aldactone)</a:t>
            </a:r>
          </a:p>
          <a:p>
            <a:pPr>
              <a:buNone/>
            </a:pPr>
            <a:r>
              <a:rPr lang="en-US" sz="3200" dirty="0">
                <a:latin typeface="Times New Roman" pitchFamily="18" charset="0"/>
                <a:cs typeface="Times New Roman" pitchFamily="18" charset="0"/>
              </a:rPr>
              <a:t>4. Clomiphene citrate : causes the pituitary gland to produce more FSH. This causes the egg to mature and be released. </a:t>
            </a:r>
          </a:p>
          <a:p>
            <a:pPr>
              <a:buNone/>
            </a:pPr>
            <a:r>
              <a:rPr lang="en-US" sz="3200" dirty="0">
                <a:latin typeface="Times New Roman" pitchFamily="18" charset="0"/>
                <a:cs typeface="Times New Roman" pitchFamily="18" charset="0"/>
              </a:rPr>
              <a:t>5. Glucophage (Metformin): makes cells more sensitive to insulin.</a:t>
            </a:r>
          </a:p>
          <a:p>
            <a:pPr>
              <a:buNone/>
            </a:pPr>
            <a:r>
              <a:rPr lang="en-US" sz="3200" dirty="0">
                <a:latin typeface="Times New Roman" pitchFamily="18" charset="0"/>
                <a:cs typeface="Times New Roman" pitchFamily="18" charset="0"/>
              </a:rPr>
              <a:t>6. Losing weight </a:t>
            </a:r>
          </a:p>
          <a:p>
            <a:pPr>
              <a:buNone/>
            </a:pPr>
            <a:r>
              <a:rPr lang="en-US" sz="3200" dirty="0">
                <a:latin typeface="Times New Roman" pitchFamily="18" charset="0"/>
                <a:cs typeface="Times New Roman" pitchFamily="18" charset="0"/>
              </a:rPr>
              <a:t>7. Surgery: remove the cyst</a:t>
            </a:r>
          </a:p>
        </p:txBody>
      </p:sp>
    </p:spTree>
    <p:extLst>
      <p:ext uri="{BB962C8B-B14F-4D97-AF65-F5344CB8AC3E}">
        <p14:creationId xmlns:p14="http://schemas.microsoft.com/office/powerpoint/2010/main" val="298883442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872" y="0"/>
            <a:ext cx="10473128" cy="1417638"/>
          </a:xfrm>
        </p:spPr>
        <p:txBody>
          <a:bodyPr>
            <a:noAutofit/>
          </a:bodyPr>
          <a:lstStyle/>
          <a:p>
            <a:br>
              <a:rPr lang="en-US" b="1" dirty="0">
                <a:solidFill>
                  <a:srgbClr val="C00000"/>
                </a:solidFill>
                <a:latin typeface="Times New Roman" pitchFamily="18" charset="0"/>
                <a:cs typeface="Times New Roman" pitchFamily="18" charset="0"/>
              </a:rPr>
            </a:br>
            <a:r>
              <a:rPr lang="en-US" b="1" dirty="0">
                <a:solidFill>
                  <a:srgbClr val="C00000"/>
                </a:solidFill>
                <a:latin typeface="Times New Roman" pitchFamily="18" charset="0"/>
                <a:cs typeface="Times New Roman" pitchFamily="18" charset="0"/>
              </a:rPr>
              <a:t>Complications of Ovarian Cysts</a:t>
            </a:r>
            <a:br>
              <a:rPr lang="en-US" dirty="0">
                <a:solidFill>
                  <a:srgbClr val="C00000"/>
                </a:solidFill>
                <a:latin typeface="Times New Roman" pitchFamily="18" charset="0"/>
                <a:cs typeface="Times New Roman" pitchFamily="18" charset="0"/>
              </a:rPr>
            </a:br>
            <a:endParaRPr lang="en-US"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94872" y="1229193"/>
            <a:ext cx="11997129" cy="4896971"/>
          </a:xfrm>
        </p:spPr>
        <p:txBody>
          <a:bodyPr/>
          <a:lstStyle/>
          <a:p>
            <a:pPr lvl="0">
              <a:buFont typeface="Wingdings" panose="05000000000000000000" pitchFamily="2" charset="2"/>
              <a:buChar char="Ø"/>
            </a:pPr>
            <a:r>
              <a:rPr lang="en-US" sz="4000" dirty="0">
                <a:latin typeface="Times New Roman" pitchFamily="18" charset="0"/>
                <a:cs typeface="Times New Roman" pitchFamily="18" charset="0"/>
              </a:rPr>
              <a:t>Ovarian torsion </a:t>
            </a:r>
          </a:p>
          <a:p>
            <a:pPr lvl="0">
              <a:buFont typeface="Wingdings" panose="05000000000000000000" pitchFamily="2" charset="2"/>
              <a:buChar char="Ø"/>
            </a:pPr>
            <a:r>
              <a:rPr lang="en-US" sz="4000" dirty="0">
                <a:latin typeface="Times New Roman" pitchFamily="18" charset="0"/>
                <a:cs typeface="Times New Roman" pitchFamily="18" charset="0"/>
              </a:rPr>
              <a:t>Rupture</a:t>
            </a:r>
          </a:p>
          <a:p>
            <a:pPr marL="0" lvl="0" indent="0">
              <a:buNone/>
            </a:pPr>
            <a:r>
              <a:rPr lang="en-US" sz="4400" b="1" dirty="0">
                <a:solidFill>
                  <a:srgbClr val="C00000"/>
                </a:solidFill>
                <a:latin typeface="Times New Roman" pitchFamily="18" charset="0"/>
                <a:cs typeface="Times New Roman" pitchFamily="18" charset="0"/>
              </a:rPr>
              <a:t>Prevention of Ovarian Cysts</a:t>
            </a:r>
          </a:p>
          <a:p>
            <a:pPr lvl="0">
              <a:buFont typeface="Wingdings" panose="05000000000000000000" pitchFamily="2" charset="2"/>
              <a:buChar char="ü"/>
            </a:pPr>
            <a:r>
              <a:rPr kumimoji="0" lang="en-US" sz="40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There is no way to prevent ovarian cysts, regular pelvic examinations help ensure that changes in ovaries are diagnosed as early as possible. </a:t>
            </a:r>
          </a:p>
          <a:p>
            <a:pPr marL="0" lvl="0" indent="0">
              <a:buNone/>
            </a:pP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31978012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8448C-E6E1-94BC-1EAB-963D1131B025}"/>
              </a:ext>
            </a:extLst>
          </p:cNvPr>
          <p:cNvSpPr>
            <a:spLocks noGrp="1"/>
          </p:cNvSpPr>
          <p:nvPr>
            <p:ph type="title"/>
          </p:nvPr>
        </p:nvSpPr>
        <p:spPr>
          <a:xfrm>
            <a:off x="0" y="1"/>
            <a:ext cx="12192000" cy="1274163"/>
          </a:xfrm>
        </p:spPr>
        <p:txBody>
          <a:bodyPr>
            <a:normAutofit/>
          </a:bodyPr>
          <a:lstStyle/>
          <a:p>
            <a:pPr algn="ctr"/>
            <a:r>
              <a:rPr lang="en-US" sz="6000" b="1" dirty="0">
                <a:solidFill>
                  <a:srgbClr val="C00000"/>
                </a:solidFill>
                <a:latin typeface="Times New Roman" pitchFamily="18" charset="0"/>
                <a:cs typeface="Times New Roman" pitchFamily="18" charset="0"/>
              </a:rPr>
              <a:t>Uterine Fibroids</a:t>
            </a:r>
            <a:endParaRPr lang="en-US" sz="6000" dirty="0"/>
          </a:p>
        </p:txBody>
      </p:sp>
      <p:sp>
        <p:nvSpPr>
          <p:cNvPr id="3" name="Content Placeholder 2">
            <a:extLst>
              <a:ext uri="{FF2B5EF4-FFF2-40B4-BE49-F238E27FC236}">
                <a16:creationId xmlns:a16="http://schemas.microsoft.com/office/drawing/2014/main" id="{F31E9734-65F9-2A33-AE06-612980CE0963}"/>
              </a:ext>
            </a:extLst>
          </p:cNvPr>
          <p:cNvSpPr>
            <a:spLocks noGrp="1"/>
          </p:cNvSpPr>
          <p:nvPr>
            <p:ph idx="1"/>
          </p:nvPr>
        </p:nvSpPr>
        <p:spPr>
          <a:xfrm>
            <a:off x="0" y="1274164"/>
            <a:ext cx="12192000" cy="5583835"/>
          </a:xfrm>
        </p:spPr>
        <p:txBody>
          <a:bodyPr>
            <a:normAutofit lnSpcReduction="10000"/>
          </a:bodyPr>
          <a:lstStyle/>
          <a:p>
            <a:r>
              <a:rPr lang="en-US" sz="3200" dirty="0">
                <a:latin typeface="Times New Roman" panose="02020603050405020304" pitchFamily="18" charset="0"/>
                <a:cs typeface="Times New Roman" panose="02020603050405020304" pitchFamily="18" charset="0"/>
              </a:rPr>
              <a:t>Are noncancerous tumors that develop in uterus. The most common pelvic tumor. </a:t>
            </a:r>
          </a:p>
          <a:p>
            <a:r>
              <a:rPr lang="en-US" sz="3200" dirty="0">
                <a:latin typeface="Times New Roman" panose="02020603050405020304" pitchFamily="18" charset="0"/>
                <a:cs typeface="Times New Roman" panose="02020603050405020304" pitchFamily="18" charset="0"/>
              </a:rPr>
              <a:t>1 in 5 women may have fibroids during their childbearing years </a:t>
            </a:r>
          </a:p>
          <a:p>
            <a:r>
              <a:rPr lang="en-US" sz="3200" dirty="0">
                <a:latin typeface="Times New Roman" panose="02020603050405020304" pitchFamily="18" charset="0"/>
                <a:cs typeface="Times New Roman" panose="02020603050405020304" pitchFamily="18" charset="0"/>
              </a:rPr>
              <a:t>Fibroids usually affect women over age 30. </a:t>
            </a:r>
          </a:p>
          <a:p>
            <a:r>
              <a:rPr lang="en-US" sz="3200" dirty="0">
                <a:latin typeface="Times New Roman" panose="02020603050405020304" pitchFamily="18" charset="0"/>
                <a:cs typeface="Times New Roman" panose="02020603050405020304" pitchFamily="18" charset="0"/>
              </a:rPr>
              <a:t>The cause is unknown. But  fibroid growth depend on Estrogen. As long as a woman with fibroids is menstruating, a fibroid will probably continue to grow, usually slowly.</a:t>
            </a:r>
          </a:p>
          <a:p>
            <a:r>
              <a:rPr lang="en-US" sz="3200" dirty="0">
                <a:latin typeface="Times New Roman" panose="02020603050405020304" pitchFamily="18" charset="0"/>
                <a:cs typeface="Times New Roman" panose="02020603050405020304" pitchFamily="18" charset="0"/>
              </a:rPr>
              <a:t>Fibroids can be so tiny but they can grow very large.</a:t>
            </a:r>
          </a:p>
          <a:p>
            <a:r>
              <a:rPr lang="en-US" sz="3200" dirty="0">
                <a:latin typeface="Times New Roman" panose="02020603050405020304" pitchFamily="18" charset="0"/>
                <a:cs typeface="Times New Roman" panose="02020603050405020304" pitchFamily="18" charset="0"/>
              </a:rPr>
              <a:t>It is possible for just one fibroid to develop, usually there are more than one.</a:t>
            </a:r>
          </a:p>
          <a:p>
            <a:r>
              <a:rPr lang="en-US" sz="3200" dirty="0">
                <a:latin typeface="Times New Roman" panose="02020603050405020304" pitchFamily="18" charset="0"/>
                <a:cs typeface="Times New Roman" panose="02020603050405020304" pitchFamily="18" charset="0"/>
              </a:rPr>
              <a:t>In extreme cases, multiple fibroids expand uterus so much and reaches rib cage.</a:t>
            </a:r>
          </a:p>
          <a:p>
            <a:endParaRPr lang="en-US" dirty="0"/>
          </a:p>
        </p:txBody>
      </p:sp>
    </p:spTree>
    <p:extLst>
      <p:ext uri="{BB962C8B-B14F-4D97-AF65-F5344CB8AC3E}">
        <p14:creationId xmlns:p14="http://schemas.microsoft.com/office/powerpoint/2010/main" val="312926921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Autofit/>
          </a:bodyPr>
          <a:lstStyle/>
          <a:p>
            <a:r>
              <a:rPr lang="en-US" sz="6600" b="1" dirty="0">
                <a:solidFill>
                  <a:srgbClr val="C00000"/>
                </a:solidFill>
                <a:latin typeface="Times New Roman" pitchFamily="18" charset="0"/>
                <a:cs typeface="Times New Roman" pitchFamily="18" charset="0"/>
              </a:rPr>
              <a:t>Types of Uterine fibroids</a:t>
            </a:r>
            <a:endParaRPr lang="en-US" sz="66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1417638"/>
            <a:ext cx="12192000" cy="5440362"/>
          </a:xfrm>
        </p:spPr>
        <p:txBody>
          <a:bodyPr>
            <a:normAutofit/>
          </a:bodyPr>
          <a:lstStyle/>
          <a:p>
            <a:pPr>
              <a:lnSpc>
                <a:spcPct val="100000"/>
              </a:lnSpc>
              <a:buNone/>
            </a:pPr>
            <a:r>
              <a:rPr lang="en-US" sz="4000" dirty="0">
                <a:latin typeface="Times New Roman" pitchFamily="18" charset="0"/>
                <a:cs typeface="Times New Roman" pitchFamily="18" charset="0"/>
              </a:rPr>
              <a:t>According location in the uterus:</a:t>
            </a:r>
          </a:p>
          <a:p>
            <a:pPr marL="742950" indent="-742950">
              <a:lnSpc>
                <a:spcPct val="100000"/>
              </a:lnSpc>
              <a:buFont typeface="+mj-lt"/>
              <a:buAutoNum type="arabicPeriod"/>
            </a:pPr>
            <a:r>
              <a:rPr lang="en-US" sz="4000" dirty="0" err="1">
                <a:latin typeface="Times New Roman" pitchFamily="18" charset="0"/>
                <a:cs typeface="Times New Roman" pitchFamily="18" charset="0"/>
              </a:rPr>
              <a:t>Myometrial</a:t>
            </a:r>
            <a:r>
              <a:rPr lang="en-US" sz="4000" dirty="0">
                <a:latin typeface="Times New Roman" pitchFamily="18" charset="0"/>
                <a:cs typeface="Times New Roman" pitchFamily="18" charset="0"/>
              </a:rPr>
              <a:t>: in the muscle wall of the uterus</a:t>
            </a:r>
          </a:p>
          <a:p>
            <a:pPr marL="742950" indent="-742950">
              <a:lnSpc>
                <a:spcPct val="100000"/>
              </a:lnSpc>
              <a:buFont typeface="+mj-lt"/>
              <a:buAutoNum type="arabicPeriod"/>
            </a:pPr>
            <a:r>
              <a:rPr lang="en-US" sz="4000" dirty="0" err="1">
                <a:latin typeface="Times New Roman" pitchFamily="18" charset="0"/>
                <a:cs typeface="Times New Roman" pitchFamily="18" charset="0"/>
              </a:rPr>
              <a:t>Submucosal</a:t>
            </a:r>
            <a:r>
              <a:rPr lang="en-US" sz="4000" dirty="0">
                <a:latin typeface="Times New Roman" pitchFamily="18" charset="0"/>
                <a:cs typeface="Times New Roman" pitchFamily="18" charset="0"/>
              </a:rPr>
              <a:t>: just under surface of uterine lining</a:t>
            </a:r>
          </a:p>
          <a:p>
            <a:pPr marL="742950" indent="-742950">
              <a:lnSpc>
                <a:spcPct val="100000"/>
              </a:lnSpc>
              <a:buFont typeface="+mj-lt"/>
              <a:buAutoNum type="arabicPeriod"/>
            </a:pPr>
            <a:r>
              <a:rPr lang="en-US" sz="4000" dirty="0" err="1">
                <a:latin typeface="Times New Roman" pitchFamily="18" charset="0"/>
                <a:cs typeface="Times New Roman" pitchFamily="18" charset="0"/>
              </a:rPr>
              <a:t>Subserosal</a:t>
            </a:r>
            <a:r>
              <a:rPr lang="en-US" sz="4000" dirty="0">
                <a:latin typeface="Times New Roman" pitchFamily="18" charset="0"/>
                <a:cs typeface="Times New Roman" pitchFamily="18" charset="0"/>
              </a:rPr>
              <a:t> : just under outside covering of uterus</a:t>
            </a:r>
          </a:p>
          <a:p>
            <a:pPr marL="742950" indent="-742950">
              <a:lnSpc>
                <a:spcPct val="100000"/>
              </a:lnSpc>
              <a:buFont typeface="+mj-lt"/>
              <a:buAutoNum type="arabicPeriod"/>
            </a:pPr>
            <a:r>
              <a:rPr lang="en-US" sz="4000" dirty="0" err="1">
                <a:latin typeface="Times New Roman" pitchFamily="18" charset="0"/>
                <a:cs typeface="Times New Roman" pitchFamily="18" charset="0"/>
              </a:rPr>
              <a:t>Pendunculated</a:t>
            </a:r>
            <a:r>
              <a:rPr lang="en-US" sz="4000" dirty="0">
                <a:latin typeface="Times New Roman" pitchFamily="18" charset="0"/>
                <a:cs typeface="Times New Roman" pitchFamily="18" charset="0"/>
              </a:rPr>
              <a:t>: occurring on a long stalk on outside of uterus or inside the cavity of the uterus</a:t>
            </a:r>
          </a:p>
          <a:p>
            <a:endParaRPr lang="en-US" i="0" dirty="0">
              <a:latin typeface="Times New Roman" pitchFamily="18" charset="0"/>
              <a:cs typeface="Times New Roman" pitchFamily="18"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Autofit/>
          </a:bodyPr>
          <a:lstStyle/>
          <a:p>
            <a:r>
              <a:rPr lang="en-US" sz="6600" b="1" dirty="0">
                <a:solidFill>
                  <a:srgbClr val="C00000"/>
                </a:solidFill>
                <a:latin typeface="Times New Roman" pitchFamily="18" charset="0"/>
                <a:cs typeface="Times New Roman" pitchFamily="18" charset="0"/>
              </a:rPr>
              <a:t>Uterine Fibroids S&amp;S</a:t>
            </a:r>
            <a:endParaRPr lang="en-US" sz="66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1600200"/>
            <a:ext cx="12192000" cy="5257800"/>
          </a:xfrm>
        </p:spPr>
        <p:txBody>
          <a:bodyPr>
            <a:normAutofit/>
          </a:bodyPr>
          <a:lstStyle/>
          <a:p>
            <a:pPr>
              <a:buFont typeface="Wingdings" pitchFamily="2" charset="2"/>
              <a:buChar char="§"/>
            </a:pPr>
            <a:r>
              <a:rPr lang="en-US" sz="3600" dirty="0">
                <a:latin typeface="Times New Roman" pitchFamily="18" charset="0"/>
                <a:cs typeface="Times New Roman" pitchFamily="18" charset="0"/>
              </a:rPr>
              <a:t>No symptoms</a:t>
            </a:r>
          </a:p>
          <a:p>
            <a:pPr>
              <a:buFont typeface="Wingdings" pitchFamily="2" charset="2"/>
              <a:buChar char="§"/>
            </a:pPr>
            <a:r>
              <a:rPr lang="en-US" sz="3600" dirty="0">
                <a:latin typeface="Times New Roman" pitchFamily="18" charset="0"/>
                <a:cs typeface="Times New Roman" pitchFamily="18" charset="0"/>
              </a:rPr>
              <a:t>Abdominal fullness, gas, or constipation</a:t>
            </a:r>
          </a:p>
          <a:p>
            <a:pPr>
              <a:buFont typeface="Wingdings" pitchFamily="2" charset="2"/>
              <a:buChar char="§"/>
            </a:pPr>
            <a:r>
              <a:rPr lang="en-US" sz="3600" dirty="0">
                <a:latin typeface="Times New Roman" pitchFamily="18" charset="0"/>
                <a:cs typeface="Times New Roman" pitchFamily="18" charset="0"/>
              </a:rPr>
              <a:t>Bleeding between periods</a:t>
            </a:r>
          </a:p>
          <a:p>
            <a:pPr>
              <a:buFont typeface="Wingdings" pitchFamily="2" charset="2"/>
              <a:buChar char="§"/>
            </a:pPr>
            <a:r>
              <a:rPr lang="en-US" sz="3600" dirty="0">
                <a:latin typeface="Times New Roman" pitchFamily="18" charset="0"/>
                <a:cs typeface="Times New Roman" pitchFamily="18" charset="0"/>
              </a:rPr>
              <a:t>Increase in urinary frequency</a:t>
            </a:r>
          </a:p>
          <a:p>
            <a:pPr>
              <a:buFont typeface="Wingdings" pitchFamily="2" charset="2"/>
              <a:buChar char="§"/>
            </a:pPr>
            <a:r>
              <a:rPr lang="en-US" sz="3600" dirty="0">
                <a:latin typeface="Times New Roman" pitchFamily="18" charset="0"/>
                <a:cs typeface="Times New Roman" pitchFamily="18" charset="0"/>
              </a:rPr>
              <a:t>Heavy menstrual bleeding (</a:t>
            </a:r>
            <a:r>
              <a:rPr lang="en-US" sz="3600" dirty="0" err="1">
                <a:latin typeface="Times New Roman" pitchFamily="18" charset="0"/>
                <a:cs typeface="Times New Roman" pitchFamily="18" charset="0"/>
              </a:rPr>
              <a:t>menorrhagia</a:t>
            </a:r>
            <a:r>
              <a:rPr lang="en-US" sz="3600" dirty="0">
                <a:latin typeface="Times New Roman" pitchFamily="18" charset="0"/>
                <a:cs typeface="Times New Roman" pitchFamily="18" charset="0"/>
              </a:rPr>
              <a:t>), sometimes with the passage of blood clots</a:t>
            </a:r>
          </a:p>
          <a:p>
            <a:pPr>
              <a:buFont typeface="Wingdings" pitchFamily="2" charset="2"/>
              <a:buChar char="§"/>
            </a:pPr>
            <a:r>
              <a:rPr lang="en-US" sz="3600" dirty="0">
                <a:latin typeface="Times New Roman" pitchFamily="18" charset="0"/>
                <a:cs typeface="Times New Roman" pitchFamily="18" charset="0"/>
              </a:rPr>
              <a:t>Longer Menstrual periods </a:t>
            </a:r>
          </a:p>
          <a:p>
            <a:pPr>
              <a:buFont typeface="Wingdings" pitchFamily="2" charset="2"/>
              <a:buChar char="§"/>
            </a:pPr>
            <a:r>
              <a:rPr lang="en-US" sz="3600" dirty="0">
                <a:latin typeface="Times New Roman" pitchFamily="18" charset="0"/>
                <a:cs typeface="Times New Roman" pitchFamily="18" charset="0"/>
              </a:rPr>
              <a:t>Pelvic cramping or pain with periods</a:t>
            </a:r>
            <a:endParaRPr lang="en-US" i="0" dirty="0">
              <a:latin typeface="Times New Roman" pitchFamily="18" charset="0"/>
              <a:cs typeface="Times New Roman" pitchFamily="18"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057088" cy="1199212"/>
          </a:xfrm>
        </p:spPr>
        <p:txBody>
          <a:bodyPr>
            <a:noAutofit/>
          </a:bodyPr>
          <a:lstStyle/>
          <a:p>
            <a:pPr algn="ctr"/>
            <a:r>
              <a:rPr lang="en-US" b="1" dirty="0">
                <a:solidFill>
                  <a:srgbClr val="C00000"/>
                </a:solidFill>
                <a:latin typeface="Times New Roman" pitchFamily="18" charset="0"/>
                <a:cs typeface="Times New Roman" pitchFamily="18" charset="0"/>
              </a:rPr>
              <a:t>Causes and Risk Factors of Uterine Fibroids</a:t>
            </a:r>
            <a:endParaRPr lang="en-US"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34911" y="1199213"/>
            <a:ext cx="12057089" cy="5658787"/>
          </a:xfrm>
        </p:spPr>
        <p:txBody>
          <a:bodyPr>
            <a:normAutofit/>
          </a:bodyPr>
          <a:lstStyle/>
          <a:p>
            <a:pPr>
              <a:buFont typeface="Wingdings" panose="05000000000000000000" pitchFamily="2" charset="2"/>
              <a:buChar char="q"/>
            </a:pPr>
            <a:r>
              <a:rPr lang="en-US" sz="3200" dirty="0">
                <a:latin typeface="Times New Roman" pitchFamily="18" charset="0"/>
                <a:cs typeface="Times New Roman" pitchFamily="18" charset="0"/>
              </a:rPr>
              <a:t>Unknown causes, but associated with </a:t>
            </a:r>
            <a:r>
              <a:rPr lang="en-US" sz="3200" u="sng" dirty="0">
                <a:latin typeface="Times New Roman" pitchFamily="18" charset="0"/>
                <a:cs typeface="Times New Roman" pitchFamily="18" charset="0"/>
              </a:rPr>
              <a:t>these factors</a:t>
            </a:r>
            <a:r>
              <a:rPr lang="en-US" sz="3200" dirty="0">
                <a:latin typeface="Times New Roman" pitchFamily="18" charset="0"/>
                <a:cs typeface="Times New Roman" pitchFamily="18" charset="0"/>
              </a:rPr>
              <a:t>:</a:t>
            </a:r>
          </a:p>
          <a:p>
            <a:pPr lvl="0">
              <a:buFont typeface="Wingdings" panose="05000000000000000000" pitchFamily="2" charset="2"/>
              <a:buChar char="ü"/>
            </a:pPr>
            <a:r>
              <a:rPr lang="en-US" sz="3200" dirty="0">
                <a:latin typeface="Times New Roman" pitchFamily="18" charset="0"/>
                <a:cs typeface="Times New Roman" pitchFamily="18" charset="0"/>
              </a:rPr>
              <a:t>Genetic changes. </a:t>
            </a:r>
          </a:p>
          <a:p>
            <a:pPr lvl="0">
              <a:buFont typeface="Wingdings" panose="05000000000000000000" pitchFamily="2" charset="2"/>
              <a:buChar char="ü"/>
            </a:pPr>
            <a:r>
              <a:rPr lang="en-US" sz="3200" dirty="0">
                <a:latin typeface="Times New Roman" pitchFamily="18" charset="0"/>
                <a:cs typeface="Times New Roman" pitchFamily="18" charset="0"/>
              </a:rPr>
              <a:t>Hormones. Estrogen and progesterone</a:t>
            </a:r>
          </a:p>
          <a:p>
            <a:pPr lvl="0">
              <a:buFont typeface="Wingdings" panose="05000000000000000000" pitchFamily="2" charset="2"/>
              <a:buChar char="ü"/>
            </a:pPr>
            <a:r>
              <a:rPr lang="en-US" sz="3200" dirty="0">
                <a:latin typeface="Times New Roman" pitchFamily="18" charset="0"/>
                <a:cs typeface="Times New Roman" pitchFamily="18" charset="0"/>
              </a:rPr>
              <a:t>Other growth factors: such as insulin-like growth factor</a:t>
            </a:r>
          </a:p>
          <a:p>
            <a:pPr>
              <a:buFont typeface="Wingdings" panose="05000000000000000000" pitchFamily="2" charset="2"/>
              <a:buChar char="ü"/>
            </a:pPr>
            <a:r>
              <a:rPr lang="en-US" sz="3200" dirty="0">
                <a:latin typeface="Times New Roman" pitchFamily="18" charset="0"/>
                <a:cs typeface="Times New Roman" pitchFamily="18" charset="0"/>
              </a:rPr>
              <a:t>Woman in the reproductive age</a:t>
            </a:r>
          </a:p>
          <a:p>
            <a:pPr>
              <a:buFont typeface="Wingdings" panose="05000000000000000000" pitchFamily="2" charset="2"/>
              <a:buChar char="ü"/>
            </a:pPr>
            <a:r>
              <a:rPr lang="en-US" sz="3200" dirty="0">
                <a:latin typeface="Times New Roman" pitchFamily="18" charset="0"/>
                <a:cs typeface="Times New Roman" pitchFamily="18" charset="0"/>
              </a:rPr>
              <a:t>Heredity</a:t>
            </a:r>
          </a:p>
          <a:p>
            <a:pPr>
              <a:buFont typeface="Wingdings" panose="05000000000000000000" pitchFamily="2" charset="2"/>
              <a:buChar char="ü"/>
            </a:pPr>
            <a:r>
              <a:rPr lang="en-US" sz="3200" dirty="0">
                <a:latin typeface="Times New Roman" pitchFamily="18" charset="0"/>
                <a:cs typeface="Times New Roman" pitchFamily="18" charset="0"/>
              </a:rPr>
              <a:t>Use of birth control; </a:t>
            </a:r>
          </a:p>
          <a:p>
            <a:pPr>
              <a:buFont typeface="Wingdings" panose="05000000000000000000" pitchFamily="2" charset="2"/>
              <a:buChar char="ü"/>
            </a:pPr>
            <a:r>
              <a:rPr lang="en-US" sz="3200" dirty="0">
                <a:latin typeface="Times New Roman" pitchFamily="18" charset="0"/>
                <a:cs typeface="Times New Roman" pitchFamily="18" charset="0"/>
              </a:rPr>
              <a:t>Obesity; </a:t>
            </a:r>
          </a:p>
          <a:p>
            <a:pPr>
              <a:buFont typeface="Wingdings" panose="05000000000000000000" pitchFamily="2" charset="2"/>
              <a:buChar char="ü"/>
            </a:pPr>
            <a:r>
              <a:rPr lang="en-US" sz="3200" dirty="0">
                <a:latin typeface="Times New Roman" pitchFamily="18" charset="0"/>
                <a:cs typeface="Times New Roman" pitchFamily="18" charset="0"/>
              </a:rPr>
              <a:t>Vitamin D deficiency; </a:t>
            </a:r>
          </a:p>
          <a:p>
            <a:endParaRPr lang="en-US"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4793" y="0"/>
            <a:ext cx="11542427" cy="1417638"/>
          </a:xfrm>
        </p:spPr>
        <p:txBody>
          <a:bodyPr>
            <a:noAutofit/>
          </a:bodyPr>
          <a:lstStyle/>
          <a:p>
            <a:pPr algn="ctr"/>
            <a:br>
              <a:rPr lang="en-US" sz="5400" b="1" dirty="0">
                <a:solidFill>
                  <a:srgbClr val="C00000"/>
                </a:solidFill>
                <a:latin typeface="Times New Roman" panose="02020603050405020304" pitchFamily="18" charset="0"/>
                <a:cs typeface="Times New Roman" panose="02020603050405020304" pitchFamily="18" charset="0"/>
              </a:rPr>
            </a:br>
            <a:r>
              <a:rPr lang="en-US" sz="5400" b="1" dirty="0">
                <a:solidFill>
                  <a:srgbClr val="C00000"/>
                </a:solidFill>
                <a:latin typeface="Times New Roman" panose="02020603050405020304" pitchFamily="18" charset="0"/>
                <a:cs typeface="Times New Roman" panose="02020603050405020304" pitchFamily="18" charset="0"/>
              </a:rPr>
              <a:t>Hysterectomy Procedures</a:t>
            </a:r>
            <a:br>
              <a:rPr lang="en-US" sz="5400" b="1" dirty="0">
                <a:solidFill>
                  <a:srgbClr val="C00000"/>
                </a:solidFill>
                <a:latin typeface="Times New Roman" panose="02020603050405020304" pitchFamily="18" charset="0"/>
                <a:cs typeface="Times New Roman" panose="02020603050405020304" pitchFamily="18" charset="0"/>
              </a:rPr>
            </a:br>
            <a:endParaRPr lang="en-US" sz="5400" b="1"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9980" y="1417639"/>
            <a:ext cx="12192000" cy="5440362"/>
          </a:xfrm>
        </p:spPr>
        <p:txBody>
          <a:bodyPr>
            <a:normAutofit fontScale="25000" lnSpcReduction="20000"/>
          </a:bodyPr>
          <a:lstStyle/>
          <a:p>
            <a:pPr lvl="0">
              <a:lnSpc>
                <a:spcPct val="120000"/>
              </a:lnSpc>
              <a:buNone/>
            </a:pPr>
            <a:r>
              <a:rPr lang="en-US" sz="14400" b="1" dirty="0">
                <a:solidFill>
                  <a:srgbClr val="C00000"/>
                </a:solidFill>
                <a:latin typeface="Times New Roman" panose="02020603050405020304" pitchFamily="18" charset="0"/>
                <a:cs typeface="Times New Roman" panose="02020603050405020304" pitchFamily="18" charset="0"/>
              </a:rPr>
              <a:t>1- Vaginal Hysterectomy : </a:t>
            </a:r>
            <a:r>
              <a:rPr lang="en-US" sz="14400" dirty="0">
                <a:latin typeface="Times New Roman" panose="02020603050405020304" pitchFamily="18" charset="0"/>
                <a:cs typeface="Times New Roman" pitchFamily="18" charset="0"/>
              </a:rPr>
              <a:t>remove uterus through vagina.</a:t>
            </a:r>
          </a:p>
          <a:p>
            <a:pPr lvl="0">
              <a:lnSpc>
                <a:spcPct val="120000"/>
              </a:lnSpc>
              <a:buNone/>
            </a:pPr>
            <a:r>
              <a:rPr lang="en-US" sz="14400" b="1" dirty="0">
                <a:solidFill>
                  <a:srgbClr val="C00000"/>
                </a:solidFill>
                <a:latin typeface="Times New Roman" panose="02020603050405020304" pitchFamily="18" charset="0"/>
                <a:cs typeface="Times New Roman" pitchFamily="18" charset="0"/>
              </a:rPr>
              <a:t>2- Abdominal Hysterectomy: </a:t>
            </a:r>
            <a:r>
              <a:rPr lang="en-US" sz="14400" dirty="0">
                <a:latin typeface="Times New Roman" panose="02020603050405020304" pitchFamily="18" charset="0"/>
                <a:cs typeface="Times New Roman" pitchFamily="18" charset="0"/>
              </a:rPr>
              <a:t>removes uterus through a larger incision in the lower abdomen</a:t>
            </a:r>
          </a:p>
          <a:p>
            <a:pPr lvl="0">
              <a:lnSpc>
                <a:spcPct val="120000"/>
              </a:lnSpc>
              <a:buFont typeface="Wingdings" panose="05000000000000000000" pitchFamily="2" charset="2"/>
              <a:buChar char="ü"/>
            </a:pPr>
            <a:r>
              <a:rPr lang="en-US" sz="14400" dirty="0">
                <a:latin typeface="Times New Roman" panose="02020603050405020304" pitchFamily="18" charset="0"/>
                <a:cs typeface="Times New Roman" pitchFamily="18" charset="0"/>
              </a:rPr>
              <a:t>It is performed under general anesthesia</a:t>
            </a:r>
          </a:p>
          <a:p>
            <a:pPr lvl="0">
              <a:lnSpc>
                <a:spcPct val="120000"/>
              </a:lnSpc>
              <a:buFont typeface="Wingdings" panose="05000000000000000000" pitchFamily="2" charset="2"/>
              <a:buChar char="ü"/>
            </a:pPr>
            <a:r>
              <a:rPr lang="en-US" sz="14400" dirty="0">
                <a:latin typeface="Times New Roman" panose="02020603050405020304" pitchFamily="18" charset="0"/>
                <a:cs typeface="Times New Roman" pitchFamily="18" charset="0"/>
              </a:rPr>
              <a:t>The surgeon makes incision in lower abdomen, using one of two approaches:</a:t>
            </a:r>
          </a:p>
          <a:p>
            <a:pPr lvl="0">
              <a:lnSpc>
                <a:spcPct val="120000"/>
              </a:lnSpc>
              <a:buNone/>
            </a:pPr>
            <a:r>
              <a:rPr lang="en-US" sz="14400" dirty="0">
                <a:latin typeface="Times New Roman" panose="02020603050405020304" pitchFamily="18" charset="0"/>
                <a:cs typeface="Times New Roman" pitchFamily="18" charset="0"/>
              </a:rPr>
              <a:t>a. A vertical incision,</a:t>
            </a:r>
          </a:p>
          <a:p>
            <a:pPr lvl="0">
              <a:lnSpc>
                <a:spcPct val="120000"/>
              </a:lnSpc>
              <a:buNone/>
            </a:pPr>
            <a:r>
              <a:rPr lang="en-US" sz="14400" dirty="0">
                <a:latin typeface="Times New Roman" panose="02020603050405020304" pitchFamily="18" charset="0"/>
                <a:cs typeface="Times New Roman" pitchFamily="18" charset="0"/>
              </a:rPr>
              <a:t>b. A horizontal line incision</a:t>
            </a:r>
          </a:p>
          <a:p>
            <a:pPr lvl="0">
              <a:lnSpc>
                <a:spcPct val="120000"/>
              </a:lnSpc>
              <a:buNone/>
            </a:pPr>
            <a:endParaRPr lang="en-US" sz="14400" dirty="0">
              <a:latin typeface="Times New Roman" panose="02020603050405020304" pitchFamily="18" charset="0"/>
              <a:cs typeface="Times New Roman" pitchFamily="18" charset="0"/>
            </a:endParaRPr>
          </a:p>
          <a:p>
            <a:pPr>
              <a:buNone/>
            </a:pPr>
            <a:r>
              <a:rPr lang="en-US" sz="6000" b="1" dirty="0">
                <a:latin typeface="Times New Roman" pitchFamily="18" charset="0"/>
                <a:cs typeface="Times New Roman" pitchFamily="18" charset="0"/>
              </a:rPr>
              <a:t> </a:t>
            </a:r>
            <a:endParaRPr lang="en-US" sz="6000" dirty="0">
              <a:latin typeface="Times New Roman" pitchFamily="18" charset="0"/>
              <a:cs typeface="Times New Roman" pitchFamily="18" charset="0"/>
            </a:endParaRPr>
          </a:p>
          <a:p>
            <a:endParaRPr lang="en-US"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882" y="0"/>
            <a:ext cx="12012118" cy="1417638"/>
          </a:xfrm>
        </p:spPr>
        <p:txBody>
          <a:bodyPr>
            <a:noAutofit/>
          </a:bodyPr>
          <a:lstStyle/>
          <a:p>
            <a:br>
              <a:rPr lang="en-US" sz="5400" b="1" dirty="0">
                <a:solidFill>
                  <a:srgbClr val="C00000"/>
                </a:solidFill>
                <a:latin typeface="Times New Roman" pitchFamily="18" charset="0"/>
                <a:cs typeface="Times New Roman" pitchFamily="18" charset="0"/>
              </a:rPr>
            </a:br>
            <a:r>
              <a:rPr lang="en-US" sz="5400" b="1" dirty="0">
                <a:solidFill>
                  <a:srgbClr val="C00000"/>
                </a:solidFill>
                <a:latin typeface="Times New Roman" pitchFamily="18" charset="0"/>
                <a:cs typeface="Times New Roman" pitchFamily="18" charset="0"/>
              </a:rPr>
              <a:t>Uterine fibroids: </a:t>
            </a:r>
            <a:r>
              <a:rPr lang="en-US" sz="5400" dirty="0">
                <a:solidFill>
                  <a:srgbClr val="C00000"/>
                </a:solidFill>
                <a:latin typeface="Times New Roman" pitchFamily="18" charset="0"/>
                <a:cs typeface="Times New Roman" pitchFamily="18" charset="0"/>
              </a:rPr>
              <a:t>Diagnosis &amp; Tests</a:t>
            </a:r>
            <a:br>
              <a:rPr lang="en-US" sz="5400" dirty="0">
                <a:solidFill>
                  <a:srgbClr val="C00000"/>
                </a:solidFill>
                <a:latin typeface="Times New Roman" pitchFamily="18" charset="0"/>
                <a:cs typeface="Times New Roman" pitchFamily="18" charset="0"/>
              </a:rPr>
            </a:br>
            <a:endParaRPr lang="en-US" sz="54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1417638"/>
            <a:ext cx="12192000" cy="5440362"/>
          </a:xfrm>
        </p:spPr>
        <p:txBody>
          <a:bodyPr>
            <a:noAutofit/>
          </a:bodyPr>
          <a:lstStyle/>
          <a:p>
            <a:pPr>
              <a:buFont typeface="Wingdings" pitchFamily="2" charset="2"/>
              <a:buChar char="§"/>
            </a:pPr>
            <a:r>
              <a:rPr lang="en-US" sz="4400" dirty="0">
                <a:latin typeface="Times New Roman" pitchFamily="18" charset="0"/>
                <a:cs typeface="Times New Roman" pitchFamily="18" charset="0"/>
              </a:rPr>
              <a:t>A pelvic examination </a:t>
            </a:r>
          </a:p>
          <a:p>
            <a:pPr>
              <a:buFont typeface="Wingdings" pitchFamily="2" charset="2"/>
              <a:buChar char="§"/>
            </a:pPr>
            <a:r>
              <a:rPr lang="en-US" sz="4400" dirty="0">
                <a:latin typeface="Times New Roman" pitchFamily="18" charset="0"/>
                <a:cs typeface="Times New Roman" pitchFamily="18" charset="0"/>
              </a:rPr>
              <a:t>Ultrasound </a:t>
            </a:r>
          </a:p>
          <a:p>
            <a:pPr>
              <a:buFont typeface="Wingdings" pitchFamily="2" charset="2"/>
              <a:buChar char="§"/>
            </a:pPr>
            <a:r>
              <a:rPr lang="en-US" sz="4400" dirty="0">
                <a:latin typeface="Times New Roman" pitchFamily="18" charset="0"/>
                <a:cs typeface="Times New Roman" pitchFamily="18" charset="0"/>
              </a:rPr>
              <a:t>A pelvic MRI </a:t>
            </a:r>
          </a:p>
          <a:p>
            <a:pPr>
              <a:buFont typeface="Wingdings" pitchFamily="2" charset="2"/>
              <a:buChar char="§"/>
            </a:pPr>
            <a:r>
              <a:rPr lang="en-US" sz="4400" dirty="0">
                <a:latin typeface="Times New Roman" pitchFamily="18" charset="0"/>
                <a:cs typeface="Times New Roman" pitchFamily="18" charset="0"/>
              </a:rPr>
              <a:t>An endometrial biopsy </a:t>
            </a:r>
          </a:p>
          <a:p>
            <a:pPr>
              <a:buFont typeface="Wingdings" pitchFamily="2" charset="2"/>
              <a:buChar char="§"/>
            </a:pPr>
            <a:r>
              <a:rPr lang="en-US" sz="4400" dirty="0">
                <a:latin typeface="Times New Roman" pitchFamily="18" charset="0"/>
                <a:cs typeface="Times New Roman" pitchFamily="18" charset="0"/>
              </a:rPr>
              <a:t>Laparoscopy to rule out cancer.</a:t>
            </a:r>
          </a:p>
          <a:p>
            <a:pPr marL="0" indent="0">
              <a:buNone/>
            </a:pPr>
            <a:endParaRPr lang="en-US" sz="4400" dirty="0">
              <a:latin typeface="Times New Roman" pitchFamily="18" charset="0"/>
              <a:cs typeface="Times New Roman" pitchFamily="18" charset="0"/>
            </a:endParaRPr>
          </a:p>
          <a:p>
            <a:pPr>
              <a:buFont typeface="Wingdings" pitchFamily="2" charset="2"/>
              <a:buChar char="§"/>
            </a:pPr>
            <a:endParaRPr lang="en-US" sz="4400" dirty="0">
              <a:latin typeface="Times New Roman" pitchFamily="18" charset="0"/>
              <a:cs typeface="Times New Roman" pitchFamily="18" charset="0"/>
            </a:endParaRPr>
          </a:p>
          <a:p>
            <a:pPr>
              <a:buFont typeface="Wingdings" pitchFamily="2" charset="2"/>
              <a:buChar char="§"/>
            </a:pPr>
            <a:endParaRPr lang="en-US" sz="4400" dirty="0">
              <a:latin typeface="Times New Roman" pitchFamily="18" charset="0"/>
              <a:cs typeface="Times New Roman" pitchFamily="18"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
            <a:ext cx="11977141" cy="1371600"/>
          </a:xfrm>
        </p:spPr>
        <p:txBody>
          <a:bodyPr>
            <a:noAutofit/>
          </a:bodyPr>
          <a:lstStyle/>
          <a:p>
            <a:pPr algn="ctr"/>
            <a:br>
              <a:rPr lang="en-US" sz="4800" b="1" dirty="0">
                <a:solidFill>
                  <a:srgbClr val="C00000"/>
                </a:solidFill>
                <a:latin typeface="Times New Roman" pitchFamily="18" charset="0"/>
                <a:cs typeface="Times New Roman" pitchFamily="18" charset="0"/>
              </a:rPr>
            </a:br>
            <a:r>
              <a:rPr lang="en-US" sz="4800" b="1" dirty="0">
                <a:solidFill>
                  <a:srgbClr val="C00000"/>
                </a:solidFill>
                <a:latin typeface="Times New Roman" pitchFamily="18" charset="0"/>
                <a:cs typeface="Times New Roman" pitchFamily="18" charset="0"/>
              </a:rPr>
              <a:t>Treatment of Uterine Fibroids</a:t>
            </a:r>
            <a:br>
              <a:rPr lang="en-US" sz="4800" dirty="0">
                <a:solidFill>
                  <a:srgbClr val="C00000"/>
                </a:solidFill>
                <a:latin typeface="Times New Roman" pitchFamily="18" charset="0"/>
                <a:cs typeface="Times New Roman" pitchFamily="18" charset="0"/>
              </a:rPr>
            </a:br>
            <a:endParaRPr lang="en-US" sz="48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1214203"/>
            <a:ext cx="12192000" cy="5643797"/>
          </a:xfrm>
        </p:spPr>
        <p:txBody>
          <a:bodyPr>
            <a:normAutofit lnSpcReduction="10000"/>
          </a:bodyPr>
          <a:lstStyle/>
          <a:p>
            <a:pPr lvl="0">
              <a:buFont typeface="Wingdings" panose="05000000000000000000" pitchFamily="2" charset="2"/>
              <a:buChar char="ü"/>
            </a:pPr>
            <a:r>
              <a:rPr lang="en-US" sz="3000" dirty="0">
                <a:latin typeface="Times New Roman" pitchFamily="18" charset="0"/>
                <a:cs typeface="Times New Roman" pitchFamily="18" charset="0"/>
              </a:rPr>
              <a:t>Watchful waiting</a:t>
            </a:r>
          </a:p>
          <a:p>
            <a:pPr>
              <a:buFont typeface="Wingdings" panose="05000000000000000000" pitchFamily="2" charset="2"/>
              <a:buChar char="ü"/>
            </a:pPr>
            <a:r>
              <a:rPr lang="en-US" sz="3000" dirty="0">
                <a:latin typeface="Times New Roman" pitchFamily="18" charset="0"/>
                <a:cs typeface="Times New Roman" pitchFamily="18" charset="0"/>
              </a:rPr>
              <a:t>Birth control pills</a:t>
            </a:r>
          </a:p>
          <a:p>
            <a:pPr>
              <a:buFont typeface="Wingdings" panose="05000000000000000000" pitchFamily="2" charset="2"/>
              <a:buChar char="ü"/>
            </a:pPr>
            <a:r>
              <a:rPr lang="en-US" sz="3000" dirty="0">
                <a:latin typeface="Times New Roman" pitchFamily="18" charset="0"/>
                <a:cs typeface="Times New Roman" pitchFamily="18" charset="0"/>
              </a:rPr>
              <a:t>Hormonal Intrauterine devices (IUDs)  </a:t>
            </a:r>
          </a:p>
          <a:p>
            <a:pPr>
              <a:buFont typeface="Wingdings" panose="05000000000000000000" pitchFamily="2" charset="2"/>
              <a:buChar char="ü"/>
            </a:pPr>
            <a:r>
              <a:rPr lang="en-US" sz="3000" dirty="0">
                <a:latin typeface="Times New Roman" pitchFamily="18" charset="0"/>
                <a:cs typeface="Times New Roman" pitchFamily="18" charset="0"/>
              </a:rPr>
              <a:t>Hormonal therapy to shrink the fibroids. </a:t>
            </a:r>
          </a:p>
          <a:p>
            <a:pPr>
              <a:buFont typeface="Wingdings" panose="05000000000000000000" pitchFamily="2" charset="2"/>
              <a:buChar char="ü"/>
            </a:pPr>
            <a:r>
              <a:rPr lang="en-US" sz="3000" dirty="0">
                <a:latin typeface="Times New Roman" pitchFamily="18" charset="0"/>
                <a:cs typeface="Times New Roman" pitchFamily="18" charset="0"/>
              </a:rPr>
              <a:t>Iron supplements for  anemia </a:t>
            </a:r>
          </a:p>
          <a:p>
            <a:pPr>
              <a:buFont typeface="Wingdings" panose="05000000000000000000" pitchFamily="2" charset="2"/>
              <a:buChar char="ü"/>
            </a:pPr>
            <a:r>
              <a:rPr lang="en-US" sz="3000" dirty="0">
                <a:latin typeface="Times New Roman" pitchFamily="18" charset="0"/>
                <a:cs typeface="Times New Roman" pitchFamily="18" charset="0"/>
              </a:rPr>
              <a:t>NSAID</a:t>
            </a:r>
          </a:p>
          <a:p>
            <a:pPr>
              <a:buFont typeface="Wingdings" panose="05000000000000000000" pitchFamily="2" charset="2"/>
              <a:buChar char="ü"/>
            </a:pPr>
            <a:r>
              <a:rPr lang="en-US" sz="3000" dirty="0">
                <a:latin typeface="Times New Roman" pitchFamily="18" charset="0"/>
                <a:cs typeface="Times New Roman" pitchFamily="18" charset="0"/>
              </a:rPr>
              <a:t>Hysteroscopic </a:t>
            </a:r>
          </a:p>
          <a:p>
            <a:pPr>
              <a:buFont typeface="Wingdings" panose="05000000000000000000" pitchFamily="2" charset="2"/>
              <a:buChar char="ü"/>
            </a:pPr>
            <a:r>
              <a:rPr lang="en-US" sz="3000" dirty="0">
                <a:latin typeface="Times New Roman" pitchFamily="18" charset="0"/>
                <a:cs typeface="Times New Roman" pitchFamily="18" charset="0"/>
              </a:rPr>
              <a:t>Uterine artery embolization: to stops blood supply to fibroid, causing it to die and shrink.</a:t>
            </a:r>
          </a:p>
          <a:p>
            <a:pPr>
              <a:buFont typeface="Wingdings" panose="05000000000000000000" pitchFamily="2" charset="2"/>
              <a:buChar char="ü"/>
            </a:pPr>
            <a:r>
              <a:rPr lang="en-US" sz="3000" dirty="0">
                <a:latin typeface="Times New Roman" pitchFamily="18" charset="0"/>
                <a:cs typeface="Times New Roman" pitchFamily="18" charset="0"/>
              </a:rPr>
              <a:t>Myomectomy: surgery removes the fibroids. </a:t>
            </a:r>
          </a:p>
          <a:p>
            <a:pPr>
              <a:buFont typeface="Wingdings" panose="05000000000000000000" pitchFamily="2" charset="2"/>
              <a:buChar char="ü"/>
            </a:pPr>
            <a:r>
              <a:rPr lang="en-US" sz="3000" dirty="0">
                <a:latin typeface="Times New Roman" pitchFamily="18" charset="0"/>
                <a:cs typeface="Times New Roman" pitchFamily="18" charset="0"/>
              </a:rPr>
              <a:t>Hysterectomy</a:t>
            </a:r>
          </a:p>
          <a:p>
            <a:pPr>
              <a:buNone/>
            </a:pPr>
            <a:endParaRPr lang="en-US" dirty="0">
              <a:latin typeface="Times New Roman" pitchFamily="18" charset="0"/>
              <a:cs typeface="Times New Roman" pitchFamily="18"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Autofit/>
          </a:bodyPr>
          <a:lstStyle/>
          <a:p>
            <a:r>
              <a:rPr lang="en-US" sz="8000" b="1" dirty="0">
                <a:solidFill>
                  <a:srgbClr val="C00000"/>
                </a:solidFill>
                <a:latin typeface="Times New Roman" pitchFamily="18" charset="0"/>
                <a:cs typeface="Times New Roman" pitchFamily="18" charset="0"/>
              </a:rPr>
              <a:t>Uterine Polyps</a:t>
            </a:r>
            <a:endParaRPr lang="en-US" sz="80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 y="1417638"/>
            <a:ext cx="12022111" cy="5440362"/>
          </a:xfrm>
        </p:spPr>
        <p:txBody>
          <a:bodyPr>
            <a:normAutofit fontScale="85000" lnSpcReduction="10000"/>
          </a:bodyPr>
          <a:lstStyle/>
          <a:p>
            <a:pPr>
              <a:lnSpc>
                <a:spcPct val="110000"/>
              </a:lnSpc>
            </a:pPr>
            <a:r>
              <a:rPr lang="en-US" sz="4000" dirty="0">
                <a:latin typeface="Times New Roman" pitchFamily="18" charset="0"/>
                <a:cs typeface="Times New Roman" pitchFamily="18" charset="0"/>
              </a:rPr>
              <a:t>Overgrowth of cells in endometrium that extend into uterine cavity</a:t>
            </a:r>
          </a:p>
          <a:p>
            <a:pPr>
              <a:lnSpc>
                <a:spcPct val="110000"/>
              </a:lnSpc>
            </a:pPr>
            <a:r>
              <a:rPr lang="en-US" sz="4000" dirty="0">
                <a:latin typeface="Times New Roman" pitchFamily="18" charset="0"/>
                <a:cs typeface="Times New Roman" pitchFamily="18" charset="0"/>
              </a:rPr>
              <a:t>Usually  polyps are noncancerous</a:t>
            </a:r>
          </a:p>
          <a:p>
            <a:pPr marL="0" indent="0">
              <a:lnSpc>
                <a:spcPct val="110000"/>
              </a:lnSpc>
              <a:buNone/>
            </a:pPr>
            <a:r>
              <a:rPr lang="en-US" sz="4000" b="1" dirty="0">
                <a:latin typeface="Times New Roman" pitchFamily="18" charset="0"/>
                <a:cs typeface="Times New Roman" pitchFamily="18" charset="0"/>
              </a:rPr>
              <a:t>Signs and symptoms: </a:t>
            </a:r>
          </a:p>
          <a:p>
            <a:pPr>
              <a:lnSpc>
                <a:spcPct val="110000"/>
              </a:lnSpc>
              <a:buFont typeface="Courier New" panose="02070309020205020404" pitchFamily="49" charset="0"/>
              <a:buChar char="o"/>
            </a:pPr>
            <a:r>
              <a:rPr lang="en-US" sz="4000" dirty="0">
                <a:latin typeface="Times New Roman" pitchFamily="18" charset="0"/>
                <a:cs typeface="Times New Roman" pitchFamily="18" charset="0"/>
              </a:rPr>
              <a:t>Irregular menstrual bleeding </a:t>
            </a:r>
          </a:p>
          <a:p>
            <a:pPr>
              <a:lnSpc>
                <a:spcPct val="110000"/>
              </a:lnSpc>
              <a:buFont typeface="Courier New" panose="02070309020205020404" pitchFamily="49" charset="0"/>
              <a:buChar char="o"/>
            </a:pPr>
            <a:r>
              <a:rPr lang="en-US" sz="4000" dirty="0">
                <a:latin typeface="Times New Roman" pitchFamily="18" charset="0"/>
                <a:cs typeface="Times New Roman" pitchFamily="18" charset="0"/>
              </a:rPr>
              <a:t>Bleeding between menstrual periods</a:t>
            </a:r>
          </a:p>
          <a:p>
            <a:pPr>
              <a:lnSpc>
                <a:spcPct val="110000"/>
              </a:lnSpc>
              <a:buFont typeface="Courier New" panose="02070309020205020404" pitchFamily="49" charset="0"/>
              <a:buChar char="o"/>
            </a:pPr>
            <a:r>
              <a:rPr lang="en-US" sz="4000" dirty="0">
                <a:latin typeface="Times New Roman" pitchFamily="18" charset="0"/>
                <a:cs typeface="Times New Roman" pitchFamily="18" charset="0"/>
              </a:rPr>
              <a:t>Excessively heavy menstrual periods</a:t>
            </a:r>
          </a:p>
          <a:p>
            <a:pPr>
              <a:lnSpc>
                <a:spcPct val="110000"/>
              </a:lnSpc>
              <a:buFont typeface="Courier New" panose="02070309020205020404" pitchFamily="49" charset="0"/>
              <a:buChar char="o"/>
            </a:pPr>
            <a:r>
              <a:rPr lang="en-US" sz="4000" dirty="0">
                <a:latin typeface="Times New Roman" pitchFamily="18" charset="0"/>
                <a:cs typeface="Times New Roman" pitchFamily="18" charset="0"/>
              </a:rPr>
              <a:t>Vaginal bleeding after menopause</a:t>
            </a:r>
          </a:p>
          <a:p>
            <a:pPr>
              <a:lnSpc>
                <a:spcPct val="110000"/>
              </a:lnSpc>
              <a:buFont typeface="Courier New" panose="02070309020205020404" pitchFamily="49" charset="0"/>
              <a:buChar char="o"/>
            </a:pPr>
            <a:r>
              <a:rPr lang="en-US" sz="4000" dirty="0">
                <a:latin typeface="Times New Roman" pitchFamily="18" charset="0"/>
                <a:cs typeface="Times New Roman" pitchFamily="18" charset="0"/>
              </a:rPr>
              <a:t>Infertility</a:t>
            </a:r>
          </a:p>
          <a:p>
            <a:pPr marL="0" indent="0">
              <a:buNone/>
            </a:pPr>
            <a:endParaRPr lang="en-US" sz="4000" b="1" dirty="0">
              <a:latin typeface="Times New Roman" pitchFamily="18" charset="0"/>
              <a:cs typeface="Times New Roman" pitchFamily="18"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Autofit/>
          </a:bodyPr>
          <a:lstStyle/>
          <a:p>
            <a:r>
              <a:rPr lang="en-US" sz="7200" b="1" dirty="0">
                <a:solidFill>
                  <a:srgbClr val="C00000"/>
                </a:solidFill>
                <a:latin typeface="Times New Roman" pitchFamily="18" charset="0"/>
                <a:cs typeface="Times New Roman" pitchFamily="18" charset="0"/>
              </a:rPr>
              <a:t>Uterine Polyps: </a:t>
            </a:r>
            <a:r>
              <a:rPr lang="en-US" sz="7200" dirty="0">
                <a:solidFill>
                  <a:srgbClr val="C00000"/>
                </a:solidFill>
                <a:latin typeface="Times New Roman" pitchFamily="18" charset="0"/>
                <a:cs typeface="Times New Roman" pitchFamily="18" charset="0"/>
              </a:rPr>
              <a:t>Causes</a:t>
            </a:r>
          </a:p>
        </p:txBody>
      </p:sp>
      <p:sp>
        <p:nvSpPr>
          <p:cNvPr id="3" name="Content Placeholder 2"/>
          <p:cNvSpPr>
            <a:spLocks noGrp="1"/>
          </p:cNvSpPr>
          <p:nvPr>
            <p:ph idx="1"/>
          </p:nvPr>
        </p:nvSpPr>
        <p:spPr>
          <a:xfrm>
            <a:off x="134911" y="1600200"/>
            <a:ext cx="11632368" cy="5257800"/>
          </a:xfrm>
        </p:spPr>
        <p:txBody>
          <a:bodyPr>
            <a:normAutofit/>
          </a:bodyPr>
          <a:lstStyle/>
          <a:p>
            <a:r>
              <a:rPr lang="en-US" sz="4000" dirty="0">
                <a:latin typeface="Times New Roman" pitchFamily="18" charset="0"/>
                <a:cs typeface="Times New Roman" pitchFamily="18" charset="0"/>
              </a:rPr>
              <a:t>The exact cause is unknown, </a:t>
            </a:r>
          </a:p>
          <a:p>
            <a:r>
              <a:rPr lang="en-US" sz="4000" dirty="0">
                <a:latin typeface="Times New Roman" pitchFamily="18" charset="0"/>
                <a:cs typeface="Times New Roman" pitchFamily="18" charset="0"/>
              </a:rPr>
              <a:t>Hormonal factors </a:t>
            </a:r>
          </a:p>
          <a:p>
            <a:r>
              <a:rPr lang="en-US" sz="4000" dirty="0">
                <a:latin typeface="Times New Roman" pitchFamily="18" charset="0"/>
                <a:cs typeface="Times New Roman" pitchFamily="18" charset="0"/>
              </a:rPr>
              <a:t>Uterine polyps are estrogen-sensitive</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9902" y="0"/>
            <a:ext cx="11752288" cy="1417638"/>
          </a:xfrm>
        </p:spPr>
        <p:txBody>
          <a:bodyPr>
            <a:noAutofit/>
          </a:bodyPr>
          <a:lstStyle/>
          <a:p>
            <a:br>
              <a:rPr lang="en-US" sz="6000" b="1" dirty="0">
                <a:solidFill>
                  <a:srgbClr val="C00000"/>
                </a:solidFill>
                <a:latin typeface="Times New Roman" pitchFamily="18" charset="0"/>
                <a:cs typeface="Times New Roman" pitchFamily="18" charset="0"/>
              </a:rPr>
            </a:br>
            <a:r>
              <a:rPr lang="en-US" sz="6000" b="1" dirty="0">
                <a:solidFill>
                  <a:srgbClr val="C00000"/>
                </a:solidFill>
                <a:latin typeface="Times New Roman" pitchFamily="18" charset="0"/>
                <a:cs typeface="Times New Roman" pitchFamily="18" charset="0"/>
              </a:rPr>
              <a:t>Uterine Polyps: </a:t>
            </a:r>
            <a:r>
              <a:rPr lang="en-US" sz="6000" dirty="0">
                <a:solidFill>
                  <a:srgbClr val="C00000"/>
                </a:solidFill>
                <a:latin typeface="Times New Roman" pitchFamily="18" charset="0"/>
                <a:cs typeface="Times New Roman" pitchFamily="18" charset="0"/>
              </a:rPr>
              <a:t>Tests and Diagnosis</a:t>
            </a:r>
            <a:br>
              <a:rPr lang="en-US" sz="9600" dirty="0">
                <a:latin typeface="Times New Roman" pitchFamily="18" charset="0"/>
                <a:cs typeface="Times New Roman" pitchFamily="18" charset="0"/>
              </a:rPr>
            </a:br>
            <a:endParaRPr lang="en-US" sz="9600" dirty="0">
              <a:latin typeface="Times New Roman" pitchFamily="18" charset="0"/>
              <a:cs typeface="Times New Roman" pitchFamily="18" charset="0"/>
            </a:endParaRPr>
          </a:p>
        </p:txBody>
      </p:sp>
      <p:sp>
        <p:nvSpPr>
          <p:cNvPr id="3" name="Content Placeholder 2"/>
          <p:cNvSpPr>
            <a:spLocks noGrp="1"/>
          </p:cNvSpPr>
          <p:nvPr>
            <p:ph idx="1"/>
          </p:nvPr>
        </p:nvSpPr>
        <p:spPr>
          <a:xfrm>
            <a:off x="0" y="1600200"/>
            <a:ext cx="11902190" cy="5257800"/>
          </a:xfrm>
        </p:spPr>
        <p:txBody>
          <a:bodyPr>
            <a:normAutofit/>
          </a:bodyPr>
          <a:lstStyle/>
          <a:p>
            <a:pPr>
              <a:buFont typeface="Wingdings" pitchFamily="2" charset="2"/>
              <a:buChar char="§"/>
            </a:pPr>
            <a:r>
              <a:rPr lang="en-US" sz="4800" dirty="0">
                <a:latin typeface="Times New Roman" pitchFamily="18" charset="0"/>
                <a:cs typeface="Times New Roman" pitchFamily="18" charset="0"/>
              </a:rPr>
              <a:t>Trans-vaginal ultrasound. </a:t>
            </a:r>
          </a:p>
          <a:p>
            <a:pPr>
              <a:buFont typeface="Wingdings" pitchFamily="2" charset="2"/>
              <a:buChar char="§"/>
            </a:pPr>
            <a:r>
              <a:rPr lang="en-US" sz="4800" dirty="0">
                <a:latin typeface="Times New Roman" pitchFamily="18" charset="0"/>
                <a:cs typeface="Times New Roman" pitchFamily="18" charset="0"/>
              </a:rPr>
              <a:t>Hysteroscopy. </a:t>
            </a:r>
          </a:p>
          <a:p>
            <a:pPr>
              <a:buFont typeface="Wingdings" pitchFamily="2" charset="2"/>
              <a:buChar char="§"/>
            </a:pPr>
            <a:r>
              <a:rPr lang="en-US" sz="4800" dirty="0">
                <a:latin typeface="Times New Roman" pitchFamily="18" charset="0"/>
                <a:cs typeface="Times New Roman" pitchFamily="18" charset="0"/>
              </a:rPr>
              <a:t>Curettage :a tissue sample for lab analysis to be certain it’s not uterine cancer.</a:t>
            </a:r>
          </a:p>
          <a:p>
            <a:pPr>
              <a:buNone/>
            </a:pPr>
            <a:endParaRPr lang="en-US" sz="4800" dirty="0">
              <a:latin typeface="Times New Roman" pitchFamily="18" charset="0"/>
              <a:cs typeface="Times New Roman" pitchFamily="18"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Autofit/>
          </a:bodyPr>
          <a:lstStyle/>
          <a:p>
            <a:r>
              <a:rPr lang="en-US" sz="6000" b="1" dirty="0">
                <a:solidFill>
                  <a:srgbClr val="C00000"/>
                </a:solidFill>
                <a:latin typeface="Times New Roman" pitchFamily="18" charset="0"/>
                <a:cs typeface="Times New Roman" pitchFamily="18" charset="0"/>
              </a:rPr>
              <a:t>Uterine Polyps: </a:t>
            </a:r>
            <a:r>
              <a:rPr lang="en-US" sz="6000" dirty="0">
                <a:solidFill>
                  <a:srgbClr val="C00000"/>
                </a:solidFill>
                <a:latin typeface="Times New Roman" pitchFamily="18" charset="0"/>
                <a:cs typeface="Times New Roman" pitchFamily="18" charset="0"/>
              </a:rPr>
              <a:t>Treatments</a:t>
            </a:r>
            <a:r>
              <a:rPr lang="en-US" sz="6000" u="sng" dirty="0">
                <a:solidFill>
                  <a:srgbClr val="C00000"/>
                </a:solidFill>
                <a:latin typeface="Times New Roman" pitchFamily="18" charset="0"/>
                <a:cs typeface="Times New Roman" pitchFamily="18" charset="0"/>
              </a:rPr>
              <a:t> </a:t>
            </a:r>
            <a:endParaRPr lang="en-US" sz="60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49902" y="1417638"/>
            <a:ext cx="12042098" cy="5440362"/>
          </a:xfrm>
        </p:spPr>
        <p:txBody>
          <a:bodyPr>
            <a:normAutofit fontScale="92500" lnSpcReduction="20000"/>
          </a:bodyPr>
          <a:lstStyle/>
          <a:p>
            <a:pPr>
              <a:lnSpc>
                <a:spcPct val="120000"/>
              </a:lnSpc>
              <a:buFont typeface="Wingdings" pitchFamily="2" charset="2"/>
              <a:buChar char="§"/>
            </a:pPr>
            <a:r>
              <a:rPr lang="en-US" sz="5400" dirty="0">
                <a:latin typeface="Times New Roman" pitchFamily="18" charset="0"/>
                <a:cs typeface="Times New Roman" pitchFamily="18" charset="0"/>
              </a:rPr>
              <a:t>Watchful waiting: small polyps resolve on their own.</a:t>
            </a:r>
          </a:p>
          <a:p>
            <a:pPr>
              <a:lnSpc>
                <a:spcPct val="120000"/>
              </a:lnSpc>
              <a:buFont typeface="Wingdings" pitchFamily="2" charset="2"/>
              <a:buChar char="§"/>
            </a:pPr>
            <a:r>
              <a:rPr lang="en-US" sz="5400" dirty="0">
                <a:latin typeface="Times New Roman" pitchFamily="18" charset="0"/>
                <a:cs typeface="Times New Roman" pitchFamily="18" charset="0"/>
              </a:rPr>
              <a:t>Hormone </a:t>
            </a:r>
            <a:r>
              <a:rPr lang="en-US" sz="5400" dirty="0" err="1">
                <a:latin typeface="Times New Roman" pitchFamily="18" charset="0"/>
                <a:cs typeface="Times New Roman" pitchFamily="18" charset="0"/>
              </a:rPr>
              <a:t>e.g</a:t>
            </a:r>
            <a:r>
              <a:rPr lang="en-US" sz="5400" dirty="0">
                <a:latin typeface="Times New Roman" pitchFamily="18" charset="0"/>
                <a:cs typeface="Times New Roman" pitchFamily="18" charset="0"/>
              </a:rPr>
              <a:t> progestins shrink a uterine polyp and lessen symptoms. </a:t>
            </a:r>
          </a:p>
          <a:p>
            <a:pPr>
              <a:lnSpc>
                <a:spcPct val="120000"/>
              </a:lnSpc>
              <a:buFont typeface="Wingdings" pitchFamily="2" charset="2"/>
              <a:buChar char="§"/>
            </a:pPr>
            <a:r>
              <a:rPr lang="en-US" sz="5400" dirty="0">
                <a:latin typeface="Times New Roman" pitchFamily="18" charset="0"/>
                <a:cs typeface="Times New Roman" pitchFamily="18" charset="0"/>
              </a:rPr>
              <a:t>Curettage: to remove a polyp. </a:t>
            </a:r>
          </a:p>
          <a:p>
            <a:pPr>
              <a:lnSpc>
                <a:spcPct val="120000"/>
              </a:lnSpc>
              <a:buFont typeface="Wingdings" pitchFamily="2" charset="2"/>
              <a:buChar char="§"/>
            </a:pPr>
            <a:r>
              <a:rPr lang="en-US" sz="5400" dirty="0">
                <a:latin typeface="Times New Roman" pitchFamily="18" charset="0"/>
                <a:cs typeface="Times New Roman" pitchFamily="18" charset="0"/>
              </a:rPr>
              <a:t>Surgical removal: Hysteroscopy</a:t>
            </a:r>
          </a:p>
          <a:p>
            <a:pPr>
              <a:lnSpc>
                <a:spcPct val="120000"/>
              </a:lnSpc>
              <a:buFont typeface="Wingdings" pitchFamily="2" charset="2"/>
              <a:buChar char="§"/>
            </a:pPr>
            <a:endParaRPr lang="en-US" sz="5400" dirty="0">
              <a:latin typeface="Times New Roman" pitchFamily="18" charset="0"/>
              <a:cs typeface="Times New Roman" pitchFamily="18" charset="0"/>
            </a:endParaRPr>
          </a:p>
          <a:p>
            <a:pPr>
              <a:buFont typeface="Wingdings" pitchFamily="2" charset="2"/>
              <a:buChar char="§"/>
            </a:pPr>
            <a:endParaRPr lang="en-US" sz="5400" dirty="0">
              <a:latin typeface="Times New Roman" pitchFamily="18" charset="0"/>
              <a:cs typeface="Times New Roman" pitchFamily="18" charset="0"/>
            </a:endParaRPr>
          </a:p>
          <a:p>
            <a:endParaRPr lang="en-US" sz="5400" dirty="0">
              <a:latin typeface="Times New Roman" pitchFamily="18" charset="0"/>
              <a:cs typeface="Times New Roman" pitchFamily="18" charset="0"/>
            </a:endParaRPr>
          </a:p>
          <a:p>
            <a:endParaRPr lang="en-US" sz="5400" dirty="0">
              <a:latin typeface="Times New Roman" pitchFamily="18" charset="0"/>
              <a:cs typeface="Times New Roman" pitchFamily="18"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881" y="0"/>
            <a:ext cx="11767279" cy="1417638"/>
          </a:xfrm>
        </p:spPr>
        <p:txBody>
          <a:bodyPr>
            <a:noAutofit/>
          </a:bodyPr>
          <a:lstStyle/>
          <a:p>
            <a:pPr algn="ctr"/>
            <a:br>
              <a:rPr lang="en-US" b="1" dirty="0">
                <a:solidFill>
                  <a:srgbClr val="C00000"/>
                </a:solidFill>
                <a:latin typeface="Times New Roman" pitchFamily="18" charset="0"/>
                <a:cs typeface="Times New Roman" pitchFamily="18" charset="0"/>
              </a:rPr>
            </a:br>
            <a:r>
              <a:rPr lang="en-US" b="1" dirty="0">
                <a:solidFill>
                  <a:srgbClr val="C00000"/>
                </a:solidFill>
                <a:latin typeface="Times New Roman" pitchFamily="18" charset="0"/>
                <a:cs typeface="Times New Roman" pitchFamily="18" charset="0"/>
              </a:rPr>
              <a:t>PELVIC ORGAN PROLAPSE</a:t>
            </a:r>
            <a:br>
              <a:rPr lang="en-US" dirty="0">
                <a:solidFill>
                  <a:srgbClr val="C00000"/>
                </a:solidFill>
                <a:latin typeface="Times New Roman" pitchFamily="18" charset="0"/>
                <a:cs typeface="Times New Roman" pitchFamily="18" charset="0"/>
              </a:rPr>
            </a:br>
            <a:endParaRPr lang="en-US"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1600200"/>
            <a:ext cx="12192000" cy="5257800"/>
          </a:xfrm>
        </p:spPr>
        <p:txBody>
          <a:bodyPr/>
          <a:lstStyle/>
          <a:p>
            <a:pPr>
              <a:buNone/>
            </a:pPr>
            <a:r>
              <a:rPr lang="en-US" sz="4000" dirty="0">
                <a:latin typeface="Times New Roman" pitchFamily="18" charset="0"/>
                <a:cs typeface="Times New Roman" pitchFamily="18" charset="0"/>
              </a:rPr>
              <a:t>1) Uterine Prolapse</a:t>
            </a:r>
          </a:p>
          <a:p>
            <a:pPr>
              <a:buNone/>
            </a:pPr>
            <a:r>
              <a:rPr lang="en-US" sz="4000" dirty="0">
                <a:latin typeface="Times New Roman" pitchFamily="18" charset="0"/>
                <a:cs typeface="Times New Roman" pitchFamily="18" charset="0"/>
              </a:rPr>
              <a:t>2) Anterior Virginal Prolapse (Cystocele)</a:t>
            </a:r>
          </a:p>
          <a:p>
            <a:pPr>
              <a:buNone/>
            </a:pPr>
            <a:r>
              <a:rPr lang="en-US" sz="4000" dirty="0">
                <a:latin typeface="Times New Roman" pitchFamily="18" charset="0"/>
                <a:cs typeface="Times New Roman" pitchFamily="18" charset="0"/>
              </a:rPr>
              <a:t>3) Posterior Vaginal Prolapse (Rectocele)</a:t>
            </a:r>
          </a:p>
          <a:p>
            <a:pPr>
              <a:buFont typeface="Wingdings" pitchFamily="2" charset="2"/>
              <a:buChar char="Ø"/>
            </a:pPr>
            <a:r>
              <a:rPr lang="en-US" sz="4000" dirty="0">
                <a:latin typeface="Times New Roman" pitchFamily="18" charset="0"/>
                <a:cs typeface="Times New Roman" pitchFamily="18" charset="0"/>
              </a:rPr>
              <a:t>Pelvic organs prolapsed often experienced individually. </a:t>
            </a:r>
          </a:p>
          <a:p>
            <a:pPr>
              <a:buFont typeface="Wingdings" pitchFamily="2" charset="2"/>
              <a:buChar char="Ø"/>
            </a:pPr>
            <a:r>
              <a:rPr lang="en-US" sz="4000" dirty="0">
                <a:latin typeface="Times New Roman" pitchFamily="18" charset="0"/>
                <a:cs typeface="Times New Roman" pitchFamily="18" charset="0"/>
              </a:rPr>
              <a:t>But sometimes it is associated with prolapse of other pelvic organ </a:t>
            </a:r>
          </a:p>
          <a:p>
            <a:endParaRPr lang="en-US" dirty="0">
              <a:latin typeface="Times New Roman" pitchFamily="18" charset="0"/>
              <a:cs typeface="Times New Roman" pitchFamily="18"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Autofit/>
          </a:bodyPr>
          <a:lstStyle/>
          <a:p>
            <a:br>
              <a:rPr lang="en-US" sz="5400" b="1" dirty="0">
                <a:solidFill>
                  <a:srgbClr val="C00000"/>
                </a:solidFill>
                <a:latin typeface="Times New Roman" pitchFamily="18" charset="0"/>
                <a:cs typeface="Times New Roman" pitchFamily="18" charset="0"/>
              </a:rPr>
            </a:br>
            <a:r>
              <a:rPr lang="en-US" sz="5400" b="1" dirty="0">
                <a:solidFill>
                  <a:srgbClr val="C00000"/>
                </a:solidFill>
                <a:latin typeface="Times New Roman" pitchFamily="18" charset="0"/>
                <a:cs typeface="Times New Roman" pitchFamily="18" charset="0"/>
              </a:rPr>
              <a:t>1) Uterine Prolapse</a:t>
            </a:r>
            <a:br>
              <a:rPr lang="en-US" sz="5400" dirty="0">
                <a:solidFill>
                  <a:srgbClr val="C00000"/>
                </a:solidFill>
                <a:latin typeface="Times New Roman" pitchFamily="18" charset="0"/>
                <a:cs typeface="Times New Roman" pitchFamily="18" charset="0"/>
              </a:rPr>
            </a:br>
            <a:endParaRPr lang="en-US" sz="54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 y="1417638"/>
            <a:ext cx="12067083" cy="5440362"/>
          </a:xfrm>
        </p:spPr>
        <p:txBody>
          <a:bodyPr>
            <a:normAutofit/>
          </a:bodyPr>
          <a:lstStyle/>
          <a:p>
            <a:pPr lvl="0"/>
            <a:r>
              <a:rPr lang="en-US" sz="3600" dirty="0">
                <a:latin typeface="Times New Roman" pitchFamily="18" charset="0"/>
                <a:cs typeface="Times New Roman" pitchFamily="18" charset="0"/>
              </a:rPr>
              <a:t>Uterine Prolapse occurs when pelvic floor muscles and ligaments stretched, weaken and no longer provide enough support for the uterus. </a:t>
            </a:r>
          </a:p>
          <a:p>
            <a:pPr lvl="0"/>
            <a:r>
              <a:rPr lang="en-US" sz="3600" dirty="0">
                <a:latin typeface="Times New Roman" pitchFamily="18" charset="0"/>
                <a:cs typeface="Times New Roman" pitchFamily="18" charset="0"/>
              </a:rPr>
              <a:t>As a result, the uterus falls down into or protrudes out of the vagina.</a:t>
            </a:r>
          </a:p>
          <a:p>
            <a:pPr lvl="0"/>
            <a:r>
              <a:rPr lang="en-US" sz="3600" dirty="0">
                <a:latin typeface="Times New Roman" pitchFamily="18" charset="0"/>
                <a:cs typeface="Times New Roman" pitchFamily="18" charset="0"/>
              </a:rPr>
              <a:t>It can occur in women of any age. But it often affects postmenopausal women who've had one or more vaginal deliveries.</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Autofit/>
          </a:bodyPr>
          <a:lstStyle/>
          <a:p>
            <a:br>
              <a:rPr lang="en-US" sz="5400" b="1" dirty="0">
                <a:solidFill>
                  <a:srgbClr val="C00000"/>
                </a:solidFill>
                <a:latin typeface="Times New Roman" pitchFamily="18" charset="0"/>
                <a:cs typeface="Times New Roman" pitchFamily="18" charset="0"/>
              </a:rPr>
            </a:br>
            <a:r>
              <a:rPr lang="en-US" sz="5400" b="1" dirty="0">
                <a:solidFill>
                  <a:srgbClr val="C00000"/>
                </a:solidFill>
                <a:latin typeface="Times New Roman" pitchFamily="18" charset="0"/>
                <a:cs typeface="Times New Roman" pitchFamily="18" charset="0"/>
              </a:rPr>
              <a:t>1) Uterine </a:t>
            </a:r>
            <a:r>
              <a:rPr lang="en-US" sz="5400" b="1" dirty="0" err="1">
                <a:solidFill>
                  <a:srgbClr val="C00000"/>
                </a:solidFill>
                <a:latin typeface="Times New Roman" pitchFamily="18" charset="0"/>
                <a:cs typeface="Times New Roman" pitchFamily="18" charset="0"/>
              </a:rPr>
              <a:t>Prolapse</a:t>
            </a:r>
            <a:br>
              <a:rPr lang="en-US" sz="5400" dirty="0">
                <a:solidFill>
                  <a:srgbClr val="C00000"/>
                </a:solidFill>
                <a:latin typeface="Times New Roman" pitchFamily="18" charset="0"/>
                <a:cs typeface="Times New Roman" pitchFamily="18" charset="0"/>
              </a:rPr>
            </a:br>
            <a:endParaRPr lang="en-US" sz="54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1600200"/>
            <a:ext cx="12082072" cy="5257800"/>
          </a:xfrm>
        </p:spPr>
        <p:txBody>
          <a:bodyPr>
            <a:normAutofit/>
          </a:bodyPr>
          <a:lstStyle/>
          <a:p>
            <a:pPr lvl="0">
              <a:lnSpc>
                <a:spcPct val="100000"/>
              </a:lnSpc>
              <a:buFont typeface="Wingdings" panose="05000000000000000000" pitchFamily="2" charset="2"/>
              <a:buChar char="v"/>
            </a:pPr>
            <a:r>
              <a:rPr lang="en-US" sz="3200" dirty="0">
                <a:latin typeface="Times New Roman" pitchFamily="18" charset="0"/>
                <a:cs typeface="Times New Roman" pitchFamily="18" charset="0"/>
              </a:rPr>
              <a:t>Mild uterine prolapse generally doesn't cause signs or symptoms.  And doesn't require treatment.</a:t>
            </a:r>
          </a:p>
          <a:p>
            <a:pPr lvl="0">
              <a:lnSpc>
                <a:spcPct val="100000"/>
              </a:lnSpc>
            </a:pPr>
            <a:r>
              <a:rPr lang="en-US" sz="3200" dirty="0">
                <a:latin typeface="Times New Roman" pitchFamily="18" charset="0"/>
                <a:cs typeface="Times New Roman" pitchFamily="18" charset="0"/>
              </a:rPr>
              <a:t>Symptoms are less inconvenient in morning and worsen during the day </a:t>
            </a:r>
          </a:p>
          <a:p>
            <a:pPr>
              <a:lnSpc>
                <a:spcPct val="100000"/>
              </a:lnSpc>
              <a:buFont typeface="Wingdings" panose="05000000000000000000" pitchFamily="2" charset="2"/>
              <a:buChar char="v"/>
            </a:pPr>
            <a:r>
              <a:rPr lang="en-US" sz="3200" dirty="0">
                <a:latin typeface="Times New Roman" pitchFamily="18" charset="0"/>
                <a:cs typeface="Times New Roman" pitchFamily="18" charset="0"/>
              </a:rPr>
              <a:t>Moderate to Severe Uterine Prolapse cause:</a:t>
            </a:r>
          </a:p>
          <a:p>
            <a:pPr>
              <a:lnSpc>
                <a:spcPct val="100000"/>
              </a:lnSpc>
            </a:pPr>
            <a:r>
              <a:rPr lang="en-US" sz="3200" dirty="0">
                <a:latin typeface="Times New Roman" pitchFamily="18" charset="0"/>
                <a:cs typeface="Times New Roman" pitchFamily="18" charset="0"/>
              </a:rPr>
              <a:t>Sensation of heaviness or pulling in the pelvis</a:t>
            </a:r>
          </a:p>
          <a:p>
            <a:pPr>
              <a:lnSpc>
                <a:spcPct val="100000"/>
              </a:lnSpc>
            </a:pPr>
            <a:r>
              <a:rPr lang="en-US" sz="3200" dirty="0">
                <a:latin typeface="Times New Roman" pitchFamily="18" charset="0"/>
                <a:cs typeface="Times New Roman" pitchFamily="18" charset="0"/>
              </a:rPr>
              <a:t>Tissue protruding from the vagina</a:t>
            </a:r>
          </a:p>
          <a:p>
            <a:pPr>
              <a:lnSpc>
                <a:spcPct val="100000"/>
              </a:lnSpc>
            </a:pPr>
            <a:r>
              <a:rPr lang="en-US" sz="3200" dirty="0">
                <a:latin typeface="Times New Roman" pitchFamily="18" charset="0"/>
                <a:cs typeface="Times New Roman" pitchFamily="18" charset="0"/>
              </a:rPr>
              <a:t>Urinary problems, such as incontinence, or urine retention</a:t>
            </a:r>
          </a:p>
          <a:p>
            <a:pPr>
              <a:lnSpc>
                <a:spcPct val="100000"/>
              </a:lnSpc>
            </a:pPr>
            <a:r>
              <a:rPr lang="en-US" sz="3200" dirty="0">
                <a:latin typeface="Times New Roman" pitchFamily="18" charset="0"/>
                <a:cs typeface="Times New Roman" pitchFamily="18" charset="0"/>
              </a:rPr>
              <a:t>Trouble having a bowel movement</a:t>
            </a:r>
          </a:p>
          <a:p>
            <a:endParaRPr lang="en-US" dirty="0">
              <a:latin typeface="Times New Roman" pitchFamily="18" charset="0"/>
              <a:cs typeface="Times New Roman" pitchFamily="18" charset="0"/>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931" y="0"/>
            <a:ext cx="12192000" cy="1417638"/>
          </a:xfrm>
        </p:spPr>
        <p:txBody>
          <a:bodyPr>
            <a:noAutofit/>
          </a:bodyPr>
          <a:lstStyle/>
          <a:p>
            <a:pPr algn="ctr"/>
            <a:br>
              <a:rPr lang="en-US" sz="4800" b="1" dirty="0">
                <a:solidFill>
                  <a:srgbClr val="C00000"/>
                </a:solidFill>
                <a:latin typeface="Times New Roman" pitchFamily="18" charset="0"/>
                <a:cs typeface="Times New Roman" pitchFamily="18" charset="0"/>
              </a:rPr>
            </a:br>
            <a:r>
              <a:rPr lang="en-US" sz="4800" b="1" dirty="0">
                <a:solidFill>
                  <a:srgbClr val="C00000"/>
                </a:solidFill>
                <a:latin typeface="Times New Roman" pitchFamily="18" charset="0"/>
                <a:cs typeface="Times New Roman" pitchFamily="18" charset="0"/>
              </a:rPr>
              <a:t>2) Anterior Virginal </a:t>
            </a:r>
            <a:r>
              <a:rPr lang="en-US" sz="4800" b="1" dirty="0" err="1">
                <a:solidFill>
                  <a:srgbClr val="C00000"/>
                </a:solidFill>
                <a:latin typeface="Times New Roman" pitchFamily="18" charset="0"/>
                <a:cs typeface="Times New Roman" pitchFamily="18" charset="0"/>
              </a:rPr>
              <a:t>Prolapse</a:t>
            </a:r>
            <a:r>
              <a:rPr lang="en-US" sz="4800" b="1" dirty="0">
                <a:solidFill>
                  <a:srgbClr val="C00000"/>
                </a:solidFill>
                <a:latin typeface="Times New Roman" pitchFamily="18" charset="0"/>
                <a:cs typeface="Times New Roman" pitchFamily="18" charset="0"/>
              </a:rPr>
              <a:t> (</a:t>
            </a:r>
            <a:r>
              <a:rPr lang="en-US" sz="4800" b="1" dirty="0" err="1">
                <a:solidFill>
                  <a:srgbClr val="C00000"/>
                </a:solidFill>
                <a:latin typeface="Times New Roman" pitchFamily="18" charset="0"/>
                <a:cs typeface="Times New Roman" pitchFamily="18" charset="0"/>
              </a:rPr>
              <a:t>Cystocele</a:t>
            </a:r>
            <a:r>
              <a:rPr lang="en-US" sz="4800" b="1" dirty="0">
                <a:solidFill>
                  <a:srgbClr val="C00000"/>
                </a:solidFill>
                <a:latin typeface="Times New Roman" pitchFamily="18" charset="0"/>
                <a:cs typeface="Times New Roman" pitchFamily="18" charset="0"/>
              </a:rPr>
              <a:t>)</a:t>
            </a:r>
            <a:br>
              <a:rPr lang="en-US" sz="4800" dirty="0">
                <a:solidFill>
                  <a:srgbClr val="C00000"/>
                </a:solidFill>
                <a:latin typeface="Times New Roman" pitchFamily="18" charset="0"/>
                <a:cs typeface="Times New Roman" pitchFamily="18" charset="0"/>
              </a:rPr>
            </a:br>
            <a:endParaRPr lang="en-US" sz="48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1417638"/>
            <a:ext cx="12192000" cy="5440362"/>
          </a:xfrm>
        </p:spPr>
        <p:txBody>
          <a:bodyPr>
            <a:normAutofit/>
          </a:bodyPr>
          <a:lstStyle/>
          <a:p>
            <a:r>
              <a:rPr lang="en-US" sz="4000" dirty="0">
                <a:latin typeface="Times New Roman" pitchFamily="18" charset="0"/>
                <a:cs typeface="Times New Roman" pitchFamily="18" charset="0"/>
              </a:rPr>
              <a:t>Prolapsed bladder :  is bladder bulge into the vagina. </a:t>
            </a:r>
          </a:p>
          <a:p>
            <a:r>
              <a:rPr lang="en-US" sz="4000" dirty="0">
                <a:latin typeface="Times New Roman" pitchFamily="18" charset="0"/>
                <a:cs typeface="Times New Roman" pitchFamily="18" charset="0"/>
              </a:rPr>
              <a:t>A Straining the muscles that support pelvic occurs during vaginal childbirth or with chronic constipation, violent coughing or heavy lifting.</a:t>
            </a:r>
          </a:p>
          <a:p>
            <a:pPr lvl="0"/>
            <a:r>
              <a:rPr lang="en-US" sz="4000" dirty="0">
                <a:latin typeface="Times New Roman" pitchFamily="18" charset="0"/>
                <a:cs typeface="Times New Roman" pitchFamily="18" charset="0"/>
              </a:rPr>
              <a:t> For a mild or moderate anterior prolapse, nonsurgical treatment is often effective. </a:t>
            </a:r>
          </a:p>
          <a:p>
            <a:pPr lvl="0"/>
            <a:r>
              <a:rPr lang="en-US" sz="4000" dirty="0">
                <a:latin typeface="Times New Roman" pitchFamily="18" charset="0"/>
                <a:cs typeface="Times New Roman" pitchFamily="18" charset="0"/>
              </a:rPr>
              <a:t>In more severe cases, surgery may be necessary</a:t>
            </a:r>
          </a:p>
          <a:p>
            <a:pPr lvl="0"/>
            <a:endParaRPr lang="en-US" dirty="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11962151" cy="1417638"/>
          </a:xfrm>
        </p:spPr>
        <p:txBody>
          <a:bodyPr>
            <a:normAutofit/>
          </a:bodyPr>
          <a:lstStyle/>
          <a:p>
            <a:pPr algn="ctr"/>
            <a:r>
              <a:rPr lang="en-US" sz="5400" b="1" dirty="0">
                <a:solidFill>
                  <a:srgbClr val="C00000"/>
                </a:solidFill>
                <a:latin typeface="Times New Roman" pitchFamily="18" charset="0"/>
                <a:cs typeface="Times New Roman" pitchFamily="18" charset="0"/>
              </a:rPr>
              <a:t>Causes of Abdominal Hysterectomy</a:t>
            </a:r>
          </a:p>
        </p:txBody>
      </p:sp>
      <p:sp>
        <p:nvSpPr>
          <p:cNvPr id="3" name="Content Placeholder 2"/>
          <p:cNvSpPr>
            <a:spLocks noGrp="1"/>
          </p:cNvSpPr>
          <p:nvPr>
            <p:ph idx="1"/>
          </p:nvPr>
        </p:nvSpPr>
        <p:spPr>
          <a:xfrm>
            <a:off x="0" y="1600200"/>
            <a:ext cx="11962150" cy="5257800"/>
          </a:xfrm>
        </p:spPr>
        <p:txBody>
          <a:bodyPr>
            <a:normAutofit/>
          </a:bodyPr>
          <a:lstStyle/>
          <a:p>
            <a:r>
              <a:rPr lang="en-US" sz="3600" dirty="0">
                <a:latin typeface="Times New Roman" pitchFamily="18" charset="0"/>
                <a:cs typeface="Times New Roman" pitchFamily="18" charset="0"/>
              </a:rPr>
              <a:t>The uterus is very large.</a:t>
            </a:r>
          </a:p>
          <a:p>
            <a:r>
              <a:rPr lang="en-US" sz="3600" dirty="0">
                <a:latin typeface="Times New Roman" pitchFamily="18" charset="0"/>
                <a:cs typeface="Times New Roman" pitchFamily="18" charset="0"/>
              </a:rPr>
              <a:t>Uterine fibroids are larger than 20cm across or located around blood vessels.</a:t>
            </a:r>
          </a:p>
          <a:p>
            <a:r>
              <a:rPr lang="en-US" sz="3600" dirty="0">
                <a:latin typeface="Times New Roman" pitchFamily="18" charset="0"/>
                <a:cs typeface="Times New Roman" pitchFamily="18" charset="0"/>
              </a:rPr>
              <a:t>Cancer of the uterus, ovaries, or cervix</a:t>
            </a:r>
          </a:p>
          <a:p>
            <a:r>
              <a:rPr lang="en-US" sz="3600" dirty="0">
                <a:latin typeface="Times New Roman" pitchFamily="18" charset="0"/>
                <a:cs typeface="Times New Roman" pitchFamily="18" charset="0"/>
              </a:rPr>
              <a:t>An ovarian mass is suspected but can't be diagnosed on ultrasound.</a:t>
            </a:r>
          </a:p>
          <a:p>
            <a:r>
              <a:rPr lang="en-US" sz="3600" dirty="0">
                <a:latin typeface="Times New Roman" pitchFamily="18" charset="0"/>
                <a:cs typeface="Times New Roman" pitchFamily="18" charset="0"/>
              </a:rPr>
              <a:t>Significant scarring or severe endometriosis in the pelvic area, or scar tissue (adhesions) must be removed from other organs.</a:t>
            </a:r>
          </a:p>
          <a:p>
            <a:endParaRPr lang="en-US"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022110" cy="1417638"/>
          </a:xfrm>
        </p:spPr>
        <p:txBody>
          <a:bodyPr>
            <a:noAutofit/>
          </a:bodyPr>
          <a:lstStyle/>
          <a:p>
            <a:pPr algn="ctr"/>
            <a:br>
              <a:rPr lang="en-US" sz="4800" b="1" dirty="0">
                <a:solidFill>
                  <a:srgbClr val="C00000"/>
                </a:solidFill>
                <a:latin typeface="Times New Roman" pitchFamily="18" charset="0"/>
                <a:cs typeface="Times New Roman" pitchFamily="18" charset="0"/>
              </a:rPr>
            </a:br>
            <a:r>
              <a:rPr lang="en-US" sz="4800" b="1" dirty="0">
                <a:solidFill>
                  <a:srgbClr val="C00000"/>
                </a:solidFill>
                <a:latin typeface="Times New Roman" pitchFamily="18" charset="0"/>
                <a:cs typeface="Times New Roman" pitchFamily="18" charset="0"/>
              </a:rPr>
              <a:t>2) Anterior Virginal Prolapse (Cystocele):</a:t>
            </a:r>
            <a:br>
              <a:rPr lang="en-US" sz="4800" b="1" dirty="0">
                <a:solidFill>
                  <a:srgbClr val="C00000"/>
                </a:solidFill>
                <a:latin typeface="Times New Roman" pitchFamily="18" charset="0"/>
                <a:cs typeface="Times New Roman" pitchFamily="18" charset="0"/>
              </a:rPr>
            </a:br>
            <a:r>
              <a:rPr lang="en-US" sz="4800" b="1" dirty="0">
                <a:solidFill>
                  <a:srgbClr val="C00000"/>
                </a:solidFill>
                <a:latin typeface="Times New Roman" pitchFamily="18" charset="0"/>
                <a:cs typeface="Times New Roman" pitchFamily="18" charset="0"/>
              </a:rPr>
              <a:t>Signs or Symptoms</a:t>
            </a:r>
            <a:br>
              <a:rPr lang="en-US" sz="4800" dirty="0">
                <a:solidFill>
                  <a:srgbClr val="C00000"/>
                </a:solidFill>
                <a:latin typeface="Times New Roman" pitchFamily="18" charset="0"/>
                <a:cs typeface="Times New Roman" pitchFamily="18" charset="0"/>
              </a:rPr>
            </a:br>
            <a:endParaRPr lang="en-US" sz="48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 y="1417638"/>
            <a:ext cx="12191999" cy="5440361"/>
          </a:xfrm>
        </p:spPr>
        <p:txBody>
          <a:bodyPr>
            <a:normAutofit fontScale="77500" lnSpcReduction="20000"/>
          </a:bodyPr>
          <a:lstStyle/>
          <a:p>
            <a:pPr lvl="0">
              <a:lnSpc>
                <a:spcPct val="120000"/>
              </a:lnSpc>
            </a:pPr>
            <a:r>
              <a:rPr lang="en-US" sz="3900" dirty="0">
                <a:latin typeface="Times New Roman" pitchFamily="18" charset="0"/>
                <a:cs typeface="Times New Roman" pitchFamily="18" charset="0"/>
              </a:rPr>
              <a:t>In mild cases there is no signs or symptoms. </a:t>
            </a:r>
          </a:p>
          <a:p>
            <a:pPr lvl="0">
              <a:lnSpc>
                <a:spcPct val="120000"/>
              </a:lnSpc>
            </a:pPr>
            <a:r>
              <a:rPr lang="en-US" sz="3900" dirty="0">
                <a:latin typeface="Times New Roman" pitchFamily="18" charset="0"/>
                <a:cs typeface="Times New Roman" pitchFamily="18" charset="0"/>
              </a:rPr>
              <a:t>S&amp;S often are manifest after standing for long periods of time and may disappear when lies down.</a:t>
            </a:r>
          </a:p>
          <a:p>
            <a:pPr>
              <a:lnSpc>
                <a:spcPct val="120000"/>
              </a:lnSpc>
            </a:pPr>
            <a:r>
              <a:rPr lang="en-US" sz="3900" dirty="0">
                <a:latin typeface="Times New Roman" pitchFamily="18" charset="0"/>
                <a:cs typeface="Times New Roman" pitchFamily="18" charset="0"/>
              </a:rPr>
              <a:t>A feeling of fullness or pressure in pelvis and vagina</a:t>
            </a:r>
          </a:p>
          <a:p>
            <a:pPr>
              <a:lnSpc>
                <a:spcPct val="120000"/>
              </a:lnSpc>
            </a:pPr>
            <a:r>
              <a:rPr lang="en-US" sz="3900" dirty="0">
                <a:latin typeface="Times New Roman" pitchFamily="18" charset="0"/>
                <a:cs typeface="Times New Roman" pitchFamily="18" charset="0"/>
              </a:rPr>
              <a:t>Increased discomfort when strain, cough, bear down or lift</a:t>
            </a:r>
          </a:p>
          <a:p>
            <a:pPr>
              <a:lnSpc>
                <a:spcPct val="120000"/>
              </a:lnSpc>
            </a:pPr>
            <a:r>
              <a:rPr lang="en-US" sz="3900" dirty="0">
                <a:latin typeface="Times New Roman" pitchFamily="18" charset="0"/>
                <a:cs typeface="Times New Roman" pitchFamily="18" charset="0"/>
              </a:rPr>
              <a:t>A feeling that haven’t completely emptied bladder after urinating</a:t>
            </a:r>
          </a:p>
          <a:p>
            <a:pPr>
              <a:lnSpc>
                <a:spcPct val="120000"/>
              </a:lnSpc>
            </a:pPr>
            <a:r>
              <a:rPr lang="en-US" sz="3900" dirty="0">
                <a:latin typeface="Times New Roman" pitchFamily="18" charset="0"/>
                <a:cs typeface="Times New Roman" pitchFamily="18" charset="0"/>
              </a:rPr>
              <a:t>Repeated bladder infections</a:t>
            </a:r>
          </a:p>
          <a:p>
            <a:pPr>
              <a:lnSpc>
                <a:spcPct val="120000"/>
              </a:lnSpc>
            </a:pPr>
            <a:r>
              <a:rPr lang="en-US" sz="3900" dirty="0">
                <a:latin typeface="Times New Roman" pitchFamily="18" charset="0"/>
                <a:cs typeface="Times New Roman" pitchFamily="18" charset="0"/>
              </a:rPr>
              <a:t>Pain or urinary leakage</a:t>
            </a:r>
          </a:p>
          <a:p>
            <a:pPr>
              <a:lnSpc>
                <a:spcPct val="120000"/>
              </a:lnSpc>
            </a:pPr>
            <a:r>
              <a:rPr lang="en-US" sz="3900" dirty="0">
                <a:latin typeface="Times New Roman" pitchFamily="18" charset="0"/>
                <a:cs typeface="Times New Roman" pitchFamily="18" charset="0"/>
              </a:rPr>
              <a:t>In severe cases, a bulge of tissue that protrudes through vaginal opening</a:t>
            </a:r>
          </a:p>
          <a:p>
            <a:endParaRPr lang="en-US" dirty="0">
              <a:latin typeface="Times New Roman" pitchFamily="18" charset="0"/>
              <a:cs typeface="Times New Roman" pitchFamily="18" charset="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417638"/>
          </a:xfrm>
        </p:spPr>
        <p:txBody>
          <a:bodyPr>
            <a:noAutofit/>
          </a:bodyPr>
          <a:lstStyle/>
          <a:p>
            <a:pPr algn="ctr"/>
            <a:br>
              <a:rPr lang="en-US" sz="4800" b="1" dirty="0">
                <a:solidFill>
                  <a:srgbClr val="C00000"/>
                </a:solidFill>
                <a:latin typeface="Times New Roman" pitchFamily="18" charset="0"/>
                <a:cs typeface="Times New Roman" pitchFamily="18" charset="0"/>
              </a:rPr>
            </a:br>
            <a:r>
              <a:rPr lang="en-US" sz="4800" b="1" dirty="0">
                <a:solidFill>
                  <a:srgbClr val="C00000"/>
                </a:solidFill>
                <a:latin typeface="Times New Roman" pitchFamily="18" charset="0"/>
                <a:cs typeface="Times New Roman" pitchFamily="18" charset="0"/>
              </a:rPr>
              <a:t>3) Posterior Vaginal Prolapse (Rectocele)</a:t>
            </a:r>
            <a:br>
              <a:rPr lang="en-US" sz="4800" dirty="0">
                <a:solidFill>
                  <a:srgbClr val="C00000"/>
                </a:solidFill>
                <a:latin typeface="Times New Roman" pitchFamily="18" charset="0"/>
                <a:cs typeface="Times New Roman" pitchFamily="18" charset="0"/>
              </a:rPr>
            </a:br>
            <a:endParaRPr lang="en-US" sz="48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19920" y="1600200"/>
            <a:ext cx="12072079" cy="5257800"/>
          </a:xfrm>
        </p:spPr>
        <p:txBody>
          <a:bodyPr>
            <a:normAutofit/>
          </a:bodyPr>
          <a:lstStyle/>
          <a:p>
            <a:pPr lvl="0"/>
            <a:r>
              <a:rPr lang="en-US" sz="4000" dirty="0">
                <a:latin typeface="Times New Roman" pitchFamily="18" charset="0"/>
                <a:cs typeface="Times New Roman" pitchFamily="18" charset="0"/>
              </a:rPr>
              <a:t>Occurs when the thin wall of tissue that separates the rectum from the vagina weakens, allowing the vaginal wall to bulge. </a:t>
            </a:r>
          </a:p>
          <a:p>
            <a:pPr lvl="0"/>
            <a:r>
              <a:rPr lang="en-US" sz="4000" dirty="0">
                <a:latin typeface="Times New Roman" pitchFamily="18" charset="0"/>
                <a:cs typeface="Times New Roman" pitchFamily="18" charset="0"/>
              </a:rPr>
              <a:t>Caused by childbirth and other processes that put pressure on pelvic tissues</a:t>
            </a:r>
          </a:p>
          <a:p>
            <a:pPr lvl="0"/>
            <a:r>
              <a:rPr lang="en-US" sz="4000" dirty="0">
                <a:latin typeface="Times New Roman" pitchFamily="18" charset="0"/>
                <a:cs typeface="Times New Roman" pitchFamily="18" charset="0"/>
              </a:rPr>
              <a:t>If a posterior vaginal prolapse is large, it may create a visible bulge of tissue through the vaginal opening. This bulge may be uncomfortable, but it's rarely painful. </a:t>
            </a:r>
          </a:p>
          <a:p>
            <a:endParaRPr lang="en-US" dirty="0">
              <a:latin typeface="Times New Roman" pitchFamily="18" charset="0"/>
              <a:cs typeface="Times New Roman" pitchFamily="18" charset="0"/>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931" y="0"/>
            <a:ext cx="11932169" cy="1417638"/>
          </a:xfrm>
        </p:spPr>
        <p:txBody>
          <a:bodyPr>
            <a:noAutofit/>
          </a:bodyPr>
          <a:lstStyle/>
          <a:p>
            <a:pPr algn="ctr"/>
            <a:br>
              <a:rPr lang="en-US" b="1" dirty="0">
                <a:latin typeface="Times New Roman" pitchFamily="18" charset="0"/>
                <a:cs typeface="Times New Roman" pitchFamily="18" charset="0"/>
              </a:rPr>
            </a:br>
            <a:r>
              <a:rPr lang="en-US" b="1" dirty="0">
                <a:solidFill>
                  <a:srgbClr val="C00000"/>
                </a:solidFill>
                <a:latin typeface="Times New Roman" pitchFamily="18" charset="0"/>
                <a:cs typeface="Times New Roman" pitchFamily="18" charset="0"/>
              </a:rPr>
              <a:t>Symptoms of Posterior Vaginal </a:t>
            </a:r>
            <a:r>
              <a:rPr lang="en-US" b="1" dirty="0" err="1">
                <a:solidFill>
                  <a:srgbClr val="C00000"/>
                </a:solidFill>
                <a:latin typeface="Times New Roman" pitchFamily="18" charset="0"/>
                <a:cs typeface="Times New Roman" pitchFamily="18" charset="0"/>
              </a:rPr>
              <a:t>Prolapse</a:t>
            </a:r>
            <a:r>
              <a:rPr lang="en-US" b="1" dirty="0">
                <a:solidFill>
                  <a:srgbClr val="C00000"/>
                </a:solidFill>
                <a:latin typeface="Times New Roman" pitchFamily="18" charset="0"/>
                <a:cs typeface="Times New Roman" pitchFamily="18" charset="0"/>
              </a:rPr>
              <a:t> (</a:t>
            </a:r>
            <a:r>
              <a:rPr lang="en-US" b="1" dirty="0" err="1">
                <a:solidFill>
                  <a:srgbClr val="C00000"/>
                </a:solidFill>
                <a:latin typeface="Times New Roman" pitchFamily="18" charset="0"/>
                <a:cs typeface="Times New Roman" pitchFamily="18" charset="0"/>
              </a:rPr>
              <a:t>Rectocele</a:t>
            </a:r>
            <a:r>
              <a:rPr lang="en-US" b="1" dirty="0">
                <a:solidFill>
                  <a:srgbClr val="C00000"/>
                </a:solidFill>
                <a:latin typeface="Times New Roman" pitchFamily="18" charset="0"/>
                <a:cs typeface="Times New Roman" pitchFamily="18" charset="0"/>
              </a:rPr>
              <a:t>)</a:t>
            </a:r>
            <a:br>
              <a:rPr lang="en-US" dirty="0">
                <a:solidFill>
                  <a:srgbClr val="C00000"/>
                </a:solidFill>
                <a:latin typeface="Times New Roman" pitchFamily="18" charset="0"/>
                <a:cs typeface="Times New Roman" pitchFamily="18" charset="0"/>
              </a:rPr>
            </a:br>
            <a:endParaRPr lang="en-US"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04931" y="1600200"/>
            <a:ext cx="11932169" cy="5257800"/>
          </a:xfrm>
        </p:spPr>
        <p:txBody>
          <a:bodyPr>
            <a:normAutofit/>
          </a:bodyPr>
          <a:lstStyle/>
          <a:p>
            <a:r>
              <a:rPr lang="en-US" sz="4000" dirty="0">
                <a:latin typeface="Times New Roman" pitchFamily="18" charset="0"/>
                <a:cs typeface="Times New Roman" pitchFamily="18" charset="0"/>
              </a:rPr>
              <a:t>A small rectocele cause no signs or symptoms.</a:t>
            </a:r>
          </a:p>
          <a:p>
            <a:pPr lvl="0"/>
            <a:r>
              <a:rPr lang="en-US" sz="4000" dirty="0">
                <a:latin typeface="Times New Roman" pitchFamily="18" charset="0"/>
                <a:cs typeface="Times New Roman" pitchFamily="18" charset="0"/>
              </a:rPr>
              <a:t>A soft bulge of tissue in  vagina that might protrude through the vaginal opening</a:t>
            </a:r>
          </a:p>
          <a:p>
            <a:pPr lvl="0"/>
            <a:r>
              <a:rPr lang="en-US" sz="4000" dirty="0">
                <a:latin typeface="Times New Roman" pitchFamily="18" charset="0"/>
                <a:cs typeface="Times New Roman" pitchFamily="18" charset="0"/>
              </a:rPr>
              <a:t>Bowel movement difficulty </a:t>
            </a:r>
          </a:p>
          <a:p>
            <a:pPr lvl="0"/>
            <a:r>
              <a:rPr lang="en-US" sz="4000" dirty="0">
                <a:latin typeface="Times New Roman" pitchFamily="18" charset="0"/>
                <a:cs typeface="Times New Roman" pitchFamily="18" charset="0"/>
              </a:rPr>
              <a:t>Sensation of rectal pressure or fullness</a:t>
            </a:r>
          </a:p>
          <a:p>
            <a:pPr lvl="0"/>
            <a:r>
              <a:rPr lang="en-US" sz="4000" dirty="0">
                <a:latin typeface="Times New Roman" pitchFamily="18" charset="0"/>
                <a:cs typeface="Times New Roman" pitchFamily="18" charset="0"/>
              </a:rPr>
              <a:t>A feeling that the rectum has not completely emptied after a bowel movement</a:t>
            </a:r>
          </a:p>
          <a:p>
            <a:endParaRPr lang="en-US" dirty="0">
              <a:latin typeface="Times New Roman" pitchFamily="18" charset="0"/>
              <a:cs typeface="Times New Roman" pitchFamily="18" charset="0"/>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295400"/>
          </a:xfrm>
        </p:spPr>
        <p:txBody>
          <a:bodyPr>
            <a:noAutofit/>
          </a:bodyPr>
          <a:lstStyle/>
          <a:p>
            <a:pPr algn="ctr"/>
            <a:br>
              <a:rPr lang="en-US" sz="5400" b="1" dirty="0">
                <a:solidFill>
                  <a:srgbClr val="C00000"/>
                </a:solidFill>
                <a:latin typeface="Times New Roman" pitchFamily="18" charset="0"/>
                <a:cs typeface="Times New Roman" pitchFamily="18" charset="0"/>
              </a:rPr>
            </a:br>
            <a:r>
              <a:rPr lang="en-US" sz="4800" b="1" dirty="0">
                <a:solidFill>
                  <a:srgbClr val="C00000"/>
                </a:solidFill>
                <a:latin typeface="Times New Roman" pitchFamily="18" charset="0"/>
                <a:cs typeface="Times New Roman" pitchFamily="18" charset="0"/>
              </a:rPr>
              <a:t>Causes and Risk Factors of Pelvic Organ Prolapse</a:t>
            </a:r>
            <a:br>
              <a:rPr lang="en-US" sz="4800" dirty="0">
                <a:solidFill>
                  <a:srgbClr val="C00000"/>
                </a:solidFill>
                <a:latin typeface="Times New Roman" pitchFamily="18" charset="0"/>
                <a:cs typeface="Times New Roman" pitchFamily="18" charset="0"/>
              </a:rPr>
            </a:br>
            <a:endParaRPr lang="en-US" sz="54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1295400"/>
            <a:ext cx="12192000" cy="5562600"/>
          </a:xfrm>
        </p:spPr>
        <p:txBody>
          <a:bodyPr>
            <a:noAutofit/>
          </a:bodyPr>
          <a:lstStyle/>
          <a:p>
            <a:pPr>
              <a:buFont typeface="Wingdings" pitchFamily="2" charset="2"/>
              <a:buChar char="§"/>
            </a:pPr>
            <a:r>
              <a:rPr lang="en-US" sz="3200" dirty="0">
                <a:latin typeface="Times New Roman" pitchFamily="18" charset="0"/>
                <a:cs typeface="Times New Roman" pitchFamily="18" charset="0"/>
              </a:rPr>
              <a:t>Pregnancy and multiple vaginal births</a:t>
            </a:r>
          </a:p>
          <a:p>
            <a:pPr lvl="0">
              <a:buFont typeface="Wingdings" pitchFamily="2" charset="2"/>
              <a:buChar char="§"/>
            </a:pPr>
            <a:r>
              <a:rPr lang="en-US" sz="3200" dirty="0">
                <a:latin typeface="Times New Roman" pitchFamily="18" charset="0"/>
                <a:cs typeface="Times New Roman" pitchFamily="18" charset="0"/>
              </a:rPr>
              <a:t>Difficult labor and delivery or trauma during childbirth or large baby</a:t>
            </a:r>
          </a:p>
          <a:p>
            <a:pPr lvl="0">
              <a:buFont typeface="Wingdings" pitchFamily="2" charset="2"/>
              <a:buChar char="§"/>
            </a:pPr>
            <a:r>
              <a:rPr lang="en-US" sz="3200" dirty="0">
                <a:latin typeface="Times New Roman" pitchFamily="18" charset="0"/>
                <a:cs typeface="Times New Roman" pitchFamily="18" charset="0"/>
              </a:rPr>
              <a:t>Being overweight or obese</a:t>
            </a:r>
          </a:p>
          <a:p>
            <a:pPr lvl="0">
              <a:buFont typeface="Wingdings" pitchFamily="2" charset="2"/>
              <a:buChar char="§"/>
            </a:pPr>
            <a:r>
              <a:rPr lang="en-US" sz="3200" dirty="0">
                <a:latin typeface="Times New Roman" pitchFamily="18" charset="0"/>
                <a:cs typeface="Times New Roman" pitchFamily="18" charset="0"/>
              </a:rPr>
              <a:t>Lower estrogen level after menopause</a:t>
            </a:r>
          </a:p>
          <a:p>
            <a:pPr lvl="0">
              <a:buFont typeface="Wingdings" pitchFamily="2" charset="2"/>
              <a:buChar char="§"/>
            </a:pPr>
            <a:r>
              <a:rPr lang="en-US" sz="3200" dirty="0">
                <a:latin typeface="Times New Roman" pitchFamily="18" charset="0"/>
                <a:cs typeface="Times New Roman" pitchFamily="18" charset="0"/>
              </a:rPr>
              <a:t>Chronic constipation or straining with bowel movements</a:t>
            </a:r>
          </a:p>
          <a:p>
            <a:pPr lvl="0">
              <a:buFont typeface="Wingdings" pitchFamily="2" charset="2"/>
              <a:buChar char="§"/>
            </a:pPr>
            <a:r>
              <a:rPr lang="en-US" sz="3200" dirty="0">
                <a:latin typeface="Times New Roman" pitchFamily="18" charset="0"/>
                <a:cs typeface="Times New Roman" pitchFamily="18" charset="0"/>
              </a:rPr>
              <a:t>Chronic cough or bronchitis</a:t>
            </a:r>
          </a:p>
          <a:p>
            <a:pPr lvl="0">
              <a:buFont typeface="Wingdings" pitchFamily="2" charset="2"/>
              <a:buChar char="§"/>
            </a:pPr>
            <a:r>
              <a:rPr lang="en-US" sz="3200" dirty="0">
                <a:latin typeface="Times New Roman" pitchFamily="18" charset="0"/>
                <a:cs typeface="Times New Roman" pitchFamily="18" charset="0"/>
              </a:rPr>
              <a:t>Repeated heavy lifting</a:t>
            </a:r>
          </a:p>
          <a:p>
            <a:pPr lvl="0">
              <a:buFont typeface="Wingdings" pitchFamily="2" charset="2"/>
              <a:buChar char="§"/>
            </a:pPr>
            <a:r>
              <a:rPr lang="en-US" sz="3200" dirty="0">
                <a:latin typeface="Times New Roman" pitchFamily="18" charset="0"/>
                <a:cs typeface="Times New Roman" pitchFamily="18" charset="0"/>
              </a:rPr>
              <a:t>Prior pelvic surgery: Hysterectomy</a:t>
            </a:r>
          </a:p>
          <a:p>
            <a:pPr lvl="0">
              <a:buFont typeface="Wingdings" pitchFamily="2" charset="2"/>
              <a:buChar char="§"/>
            </a:pPr>
            <a:r>
              <a:rPr lang="en-US" sz="3200" dirty="0">
                <a:latin typeface="Times New Roman" pitchFamily="18" charset="0"/>
                <a:cs typeface="Times New Roman" pitchFamily="18" charset="0"/>
              </a:rPr>
              <a:t>Genetics: family history of weak connective tissue</a:t>
            </a:r>
          </a:p>
          <a:p>
            <a:pPr lvl="0">
              <a:buFont typeface="Wingdings" pitchFamily="2" charset="2"/>
              <a:buChar char="§"/>
            </a:pPr>
            <a:endParaRPr lang="en-US" sz="3200" dirty="0">
              <a:latin typeface="Times New Roman" pitchFamily="18" charset="0"/>
              <a:cs typeface="Times New Roman" pitchFamily="18" charset="0"/>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931" y="152400"/>
            <a:ext cx="11392525" cy="1265238"/>
          </a:xfrm>
        </p:spPr>
        <p:txBody>
          <a:bodyPr>
            <a:noAutofit/>
          </a:bodyPr>
          <a:lstStyle/>
          <a:p>
            <a:pPr algn="ctr"/>
            <a:br>
              <a:rPr lang="en-US" sz="5400" b="1" dirty="0">
                <a:solidFill>
                  <a:srgbClr val="C00000"/>
                </a:solidFill>
                <a:latin typeface="Times New Roman" pitchFamily="18" charset="0"/>
                <a:cs typeface="Times New Roman" pitchFamily="18" charset="0"/>
              </a:rPr>
            </a:br>
            <a:r>
              <a:rPr lang="en-US" sz="5400" b="1" dirty="0">
                <a:solidFill>
                  <a:srgbClr val="C00000"/>
                </a:solidFill>
                <a:latin typeface="Times New Roman" pitchFamily="18" charset="0"/>
                <a:cs typeface="Times New Roman" pitchFamily="18" charset="0"/>
              </a:rPr>
              <a:t>Diagnosis of Pelvic Organ Prolapse</a:t>
            </a:r>
            <a:br>
              <a:rPr lang="en-US" sz="5400" dirty="0">
                <a:solidFill>
                  <a:srgbClr val="C00000"/>
                </a:solidFill>
                <a:latin typeface="Times New Roman" pitchFamily="18" charset="0"/>
                <a:cs typeface="Times New Roman" pitchFamily="18" charset="0"/>
              </a:rPr>
            </a:br>
            <a:endParaRPr lang="en-US" sz="54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04930" y="1600200"/>
            <a:ext cx="12087069" cy="5257800"/>
          </a:xfrm>
        </p:spPr>
        <p:txBody>
          <a:bodyPr>
            <a:normAutofit/>
          </a:bodyPr>
          <a:lstStyle/>
          <a:p>
            <a:pPr>
              <a:buNone/>
            </a:pPr>
            <a:r>
              <a:rPr lang="en-US" sz="4000" dirty="0">
                <a:latin typeface="Times New Roman" pitchFamily="18" charset="0"/>
                <a:cs typeface="Times New Roman" pitchFamily="18" charset="0"/>
              </a:rPr>
              <a:t>a. Pelvic exam</a:t>
            </a:r>
          </a:p>
          <a:p>
            <a:pPr>
              <a:buNone/>
            </a:pPr>
            <a:r>
              <a:rPr lang="en-US" sz="4000" dirty="0">
                <a:latin typeface="Times New Roman" pitchFamily="18" charset="0"/>
                <a:cs typeface="Times New Roman" pitchFamily="18" charset="0"/>
              </a:rPr>
              <a:t>b. Bladder and urine tests: to test how well and completely bladder empties.  </a:t>
            </a:r>
          </a:p>
          <a:p>
            <a:pPr>
              <a:buNone/>
            </a:pPr>
            <a:r>
              <a:rPr lang="en-US" sz="4000" dirty="0">
                <a:latin typeface="Times New Roman" pitchFamily="18" charset="0"/>
                <a:cs typeface="Times New Roman" pitchFamily="18" charset="0"/>
              </a:rPr>
              <a:t>c. MRI or an X-ray can determine the size of the tissue bulge</a:t>
            </a:r>
          </a:p>
          <a:p>
            <a:pPr>
              <a:buNone/>
            </a:pPr>
            <a:r>
              <a:rPr lang="en-US" sz="4000" dirty="0">
                <a:latin typeface="Times New Roman" pitchFamily="18" charset="0"/>
                <a:cs typeface="Times New Roman" pitchFamily="18" charset="0"/>
              </a:rPr>
              <a:t>d. </a:t>
            </a:r>
            <a:r>
              <a:rPr lang="en-US" sz="4000" dirty="0" err="1">
                <a:latin typeface="Times New Roman" pitchFamily="18" charset="0"/>
                <a:cs typeface="Times New Roman" pitchFamily="18" charset="0"/>
              </a:rPr>
              <a:t>Defecography</a:t>
            </a:r>
            <a:r>
              <a:rPr lang="en-US" sz="4000" dirty="0">
                <a:latin typeface="Times New Roman" pitchFamily="18" charset="0"/>
                <a:cs typeface="Times New Roman" pitchFamily="18" charset="0"/>
              </a:rPr>
              <a:t> can determine how efficiently rectum empties</a:t>
            </a:r>
          </a:p>
          <a:p>
            <a:endParaRPr lang="en-US" dirty="0">
              <a:latin typeface="Times New Roman" pitchFamily="18" charset="0"/>
              <a:cs typeface="Times New Roman" pitchFamily="18" charset="0"/>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417638"/>
          </a:xfrm>
        </p:spPr>
        <p:txBody>
          <a:bodyPr>
            <a:noAutofit/>
          </a:bodyPr>
          <a:lstStyle/>
          <a:p>
            <a:pPr algn="ctr"/>
            <a:br>
              <a:rPr lang="en-US" sz="4800" b="1" dirty="0">
                <a:solidFill>
                  <a:srgbClr val="C00000"/>
                </a:solidFill>
                <a:latin typeface="Times New Roman" pitchFamily="18" charset="0"/>
                <a:cs typeface="Times New Roman" pitchFamily="18" charset="0"/>
              </a:rPr>
            </a:br>
            <a:r>
              <a:rPr lang="en-US" sz="4800" b="1" dirty="0">
                <a:solidFill>
                  <a:srgbClr val="C00000"/>
                </a:solidFill>
                <a:latin typeface="Times New Roman" pitchFamily="18" charset="0"/>
                <a:cs typeface="Times New Roman" pitchFamily="18" charset="0"/>
              </a:rPr>
              <a:t>Treatment of Pelvic Organ Prolapse</a:t>
            </a:r>
            <a:br>
              <a:rPr lang="en-US" sz="4800" dirty="0">
                <a:solidFill>
                  <a:srgbClr val="C00000"/>
                </a:solidFill>
                <a:latin typeface="Times New Roman" pitchFamily="18" charset="0"/>
                <a:cs typeface="Times New Roman" pitchFamily="18" charset="0"/>
              </a:rPr>
            </a:br>
            <a:endParaRPr lang="en-US" sz="48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1371600"/>
            <a:ext cx="12067082" cy="5486400"/>
          </a:xfrm>
        </p:spPr>
        <p:txBody>
          <a:bodyPr>
            <a:normAutofit fontScale="70000" lnSpcReduction="20000"/>
          </a:bodyPr>
          <a:lstStyle/>
          <a:p>
            <a:pPr>
              <a:lnSpc>
                <a:spcPct val="120000"/>
              </a:lnSpc>
              <a:buFont typeface="Wingdings" panose="05000000000000000000" pitchFamily="2" charset="2"/>
              <a:buChar char="§"/>
            </a:pPr>
            <a:r>
              <a:rPr lang="en-US" sz="4100" dirty="0">
                <a:latin typeface="Times New Roman" pitchFamily="18" charset="0"/>
                <a:cs typeface="Times New Roman" pitchFamily="18" charset="0"/>
              </a:rPr>
              <a:t>Treatment depends on the severity of the </a:t>
            </a:r>
            <a:r>
              <a:rPr lang="en-US" sz="4100" dirty="0" err="1">
                <a:latin typeface="Times New Roman" pitchFamily="18" charset="0"/>
                <a:cs typeface="Times New Roman" pitchFamily="18" charset="0"/>
              </a:rPr>
              <a:t>prolapse</a:t>
            </a:r>
            <a:r>
              <a:rPr lang="en-US" sz="4100" dirty="0">
                <a:latin typeface="Times New Roman" pitchFamily="18" charset="0"/>
                <a:cs typeface="Times New Roman" pitchFamily="18" charset="0"/>
              </a:rPr>
              <a:t>. </a:t>
            </a:r>
          </a:p>
          <a:p>
            <a:pPr>
              <a:lnSpc>
                <a:spcPct val="120000"/>
              </a:lnSpc>
              <a:buFont typeface="Wingdings" panose="05000000000000000000" pitchFamily="2" charset="2"/>
              <a:buChar char="§"/>
            </a:pPr>
            <a:r>
              <a:rPr lang="en-US" sz="4100" dirty="0">
                <a:latin typeface="Times New Roman" pitchFamily="18" charset="0"/>
                <a:cs typeface="Times New Roman" pitchFamily="18" charset="0"/>
              </a:rPr>
              <a:t>If the organ prolapse causes few or no symptoms, simple </a:t>
            </a:r>
            <a:r>
              <a:rPr lang="en-US" sz="4100" u="sng" dirty="0">
                <a:latin typeface="Times New Roman" pitchFamily="18" charset="0"/>
                <a:cs typeface="Times New Roman" pitchFamily="18" charset="0"/>
              </a:rPr>
              <a:t>self-care measures</a:t>
            </a:r>
            <a:r>
              <a:rPr lang="en-US" sz="4100" dirty="0">
                <a:latin typeface="Times New Roman" pitchFamily="18" charset="0"/>
                <a:cs typeface="Times New Roman" pitchFamily="18" charset="0"/>
              </a:rPr>
              <a:t> may provide relief or help prevent worsening prolapse </a:t>
            </a:r>
            <a:r>
              <a:rPr lang="en-US" sz="4100" u="sng" dirty="0">
                <a:latin typeface="Times New Roman" pitchFamily="18" charset="0"/>
                <a:cs typeface="Times New Roman" pitchFamily="18" charset="0"/>
              </a:rPr>
              <a:t>include </a:t>
            </a:r>
            <a:endParaRPr lang="en-US" sz="4100" dirty="0">
              <a:latin typeface="Times New Roman" pitchFamily="18" charset="0"/>
              <a:cs typeface="Times New Roman" pitchFamily="18" charset="0"/>
            </a:endParaRPr>
          </a:p>
          <a:p>
            <a:pPr lvl="0">
              <a:lnSpc>
                <a:spcPct val="120000"/>
              </a:lnSpc>
              <a:buFont typeface="Wingdings" panose="05000000000000000000" pitchFamily="2" charset="2"/>
              <a:buChar char="ü"/>
            </a:pPr>
            <a:r>
              <a:rPr lang="en-US" sz="4100" dirty="0">
                <a:latin typeface="Times New Roman" pitchFamily="18" charset="0"/>
                <a:cs typeface="Times New Roman" pitchFamily="18" charset="0"/>
              </a:rPr>
              <a:t>Avoid constipation</a:t>
            </a:r>
          </a:p>
          <a:p>
            <a:pPr lvl="0">
              <a:lnSpc>
                <a:spcPct val="120000"/>
              </a:lnSpc>
              <a:buFont typeface="Wingdings" panose="05000000000000000000" pitchFamily="2" charset="2"/>
              <a:buChar char="ü"/>
            </a:pPr>
            <a:r>
              <a:rPr lang="en-US" sz="4100" dirty="0">
                <a:latin typeface="Times New Roman" pitchFamily="18" charset="0"/>
                <a:cs typeface="Times New Roman" pitchFamily="18" charset="0"/>
              </a:rPr>
              <a:t>Avoid bearing down to move bowels</a:t>
            </a:r>
          </a:p>
          <a:p>
            <a:pPr lvl="0">
              <a:lnSpc>
                <a:spcPct val="120000"/>
              </a:lnSpc>
              <a:buFont typeface="Wingdings" panose="05000000000000000000" pitchFamily="2" charset="2"/>
              <a:buChar char="ü"/>
            </a:pPr>
            <a:r>
              <a:rPr lang="en-US" sz="4100" dirty="0">
                <a:latin typeface="Times New Roman" pitchFamily="18" charset="0"/>
                <a:cs typeface="Times New Roman" pitchFamily="18" charset="0"/>
              </a:rPr>
              <a:t>Avoid heavy lifting</a:t>
            </a:r>
          </a:p>
          <a:p>
            <a:pPr lvl="0">
              <a:lnSpc>
                <a:spcPct val="120000"/>
              </a:lnSpc>
              <a:buFont typeface="Wingdings" panose="05000000000000000000" pitchFamily="2" charset="2"/>
              <a:buChar char="ü"/>
            </a:pPr>
            <a:r>
              <a:rPr lang="en-US" sz="4100" dirty="0">
                <a:latin typeface="Times New Roman" pitchFamily="18" charset="0"/>
                <a:cs typeface="Times New Roman" pitchFamily="18" charset="0"/>
              </a:rPr>
              <a:t>Control coughing</a:t>
            </a:r>
          </a:p>
          <a:p>
            <a:pPr lvl="0">
              <a:lnSpc>
                <a:spcPct val="120000"/>
              </a:lnSpc>
              <a:buFont typeface="Wingdings" panose="05000000000000000000" pitchFamily="2" charset="2"/>
              <a:buChar char="ü"/>
            </a:pPr>
            <a:r>
              <a:rPr lang="en-US" sz="4100" dirty="0">
                <a:latin typeface="Times New Roman" pitchFamily="18" charset="0"/>
                <a:cs typeface="Times New Roman" pitchFamily="18" charset="0"/>
              </a:rPr>
              <a:t>Lose weight </a:t>
            </a:r>
          </a:p>
          <a:p>
            <a:pPr>
              <a:lnSpc>
                <a:spcPct val="120000"/>
              </a:lnSpc>
              <a:buFont typeface="Wingdings" panose="05000000000000000000" pitchFamily="2" charset="2"/>
              <a:buChar char="ü"/>
            </a:pPr>
            <a:r>
              <a:rPr lang="en-US" sz="4100" dirty="0">
                <a:latin typeface="Times New Roman" pitchFamily="18" charset="0"/>
                <a:cs typeface="Times New Roman" pitchFamily="18" charset="0"/>
              </a:rPr>
              <a:t>Perform exercises to strengthen pelvic muscles</a:t>
            </a:r>
          </a:p>
          <a:p>
            <a:endParaRPr lang="en-US" sz="4000" dirty="0">
              <a:latin typeface="Times New Roman" pitchFamily="18" charset="0"/>
              <a:cs typeface="Times New Roman" pitchFamily="18" charset="0"/>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11617377" cy="1417638"/>
          </a:xfrm>
        </p:spPr>
        <p:txBody>
          <a:bodyPr>
            <a:noAutofit/>
          </a:bodyPr>
          <a:lstStyle/>
          <a:p>
            <a:pPr algn="ctr"/>
            <a:br>
              <a:rPr lang="en-US" sz="4800" b="1" dirty="0">
                <a:solidFill>
                  <a:srgbClr val="C00000"/>
                </a:solidFill>
                <a:latin typeface="Times New Roman" pitchFamily="18" charset="0"/>
                <a:cs typeface="Times New Roman" pitchFamily="18" charset="0"/>
              </a:rPr>
            </a:br>
            <a:r>
              <a:rPr lang="en-US" sz="4800" b="1" dirty="0">
                <a:solidFill>
                  <a:srgbClr val="C00000"/>
                </a:solidFill>
                <a:latin typeface="Times New Roman" pitchFamily="18" charset="0"/>
                <a:cs typeface="Times New Roman" pitchFamily="18" charset="0"/>
              </a:rPr>
              <a:t>Treatment of Pelvic Organ </a:t>
            </a:r>
            <a:r>
              <a:rPr lang="en-US" sz="4800" b="1" dirty="0" err="1">
                <a:solidFill>
                  <a:srgbClr val="C00000"/>
                </a:solidFill>
                <a:latin typeface="Times New Roman" pitchFamily="18" charset="0"/>
                <a:cs typeface="Times New Roman" pitchFamily="18" charset="0"/>
              </a:rPr>
              <a:t>Prolapse</a:t>
            </a:r>
            <a:br>
              <a:rPr lang="en-US" sz="4800" dirty="0">
                <a:solidFill>
                  <a:srgbClr val="C00000"/>
                </a:solidFill>
                <a:latin typeface="Times New Roman" pitchFamily="18" charset="0"/>
                <a:cs typeface="Times New Roman" pitchFamily="18" charset="0"/>
              </a:rPr>
            </a:br>
            <a:endParaRPr lang="en-US" sz="48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04931" y="1371600"/>
            <a:ext cx="11857220" cy="5486400"/>
          </a:xfrm>
        </p:spPr>
        <p:txBody>
          <a:bodyPr>
            <a:normAutofit/>
          </a:bodyPr>
          <a:lstStyle/>
          <a:p>
            <a:pPr>
              <a:buNone/>
            </a:pPr>
            <a:r>
              <a:rPr lang="en-US" sz="4800" dirty="0">
                <a:latin typeface="Times New Roman" pitchFamily="18" charset="0"/>
                <a:cs typeface="Times New Roman" pitchFamily="18" charset="0"/>
              </a:rPr>
              <a:t>2) Estrogen therapy.  </a:t>
            </a:r>
          </a:p>
          <a:p>
            <a:pPr>
              <a:buNone/>
            </a:pPr>
            <a:r>
              <a:rPr lang="en-US" sz="4800" dirty="0">
                <a:latin typeface="Times New Roman" pitchFamily="18" charset="0"/>
                <a:cs typeface="Times New Roman" pitchFamily="18" charset="0"/>
              </a:rPr>
              <a:t>3) Surgery</a:t>
            </a:r>
            <a:r>
              <a:rPr lang="en-US" sz="4800" u="sng" dirty="0">
                <a:latin typeface="Times New Roman" pitchFamily="18" charset="0"/>
                <a:cs typeface="Times New Roman" pitchFamily="18" charset="0"/>
              </a:rPr>
              <a:t>: can involve:</a:t>
            </a:r>
            <a:endParaRPr lang="en-US" sz="4800" dirty="0">
              <a:latin typeface="Times New Roman" pitchFamily="18" charset="0"/>
              <a:cs typeface="Times New Roman" pitchFamily="18" charset="0"/>
            </a:endParaRPr>
          </a:p>
          <a:p>
            <a:pPr>
              <a:buNone/>
            </a:pPr>
            <a:r>
              <a:rPr lang="en-US" sz="4800" dirty="0">
                <a:latin typeface="Times New Roman" pitchFamily="18" charset="0"/>
                <a:cs typeface="Times New Roman" pitchFamily="18" charset="0"/>
              </a:rPr>
              <a:t>a. Repair of weakened pelvic floor tissues. </a:t>
            </a:r>
          </a:p>
          <a:p>
            <a:pPr>
              <a:buNone/>
            </a:pPr>
            <a:r>
              <a:rPr lang="en-US" sz="4800" dirty="0">
                <a:latin typeface="Times New Roman" pitchFamily="18" charset="0"/>
                <a:cs typeface="Times New Roman" pitchFamily="18" charset="0"/>
              </a:rPr>
              <a:t>b. Hysterectomy: If uterine prolapse is severe.</a:t>
            </a:r>
          </a:p>
          <a:p>
            <a:pPr>
              <a:buNone/>
            </a:pPr>
            <a:endParaRPr lang="en-US" sz="3600" dirty="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4793" y="0"/>
            <a:ext cx="11542427" cy="1417638"/>
          </a:xfrm>
        </p:spPr>
        <p:txBody>
          <a:bodyPr>
            <a:noAutofit/>
          </a:bodyPr>
          <a:lstStyle/>
          <a:p>
            <a:pPr algn="ctr"/>
            <a:br>
              <a:rPr lang="en-US" sz="5400" b="1" dirty="0">
                <a:solidFill>
                  <a:srgbClr val="C00000"/>
                </a:solidFill>
                <a:latin typeface="Times New Roman" panose="02020603050405020304" pitchFamily="18" charset="0"/>
                <a:cs typeface="Times New Roman" panose="02020603050405020304" pitchFamily="18" charset="0"/>
              </a:rPr>
            </a:br>
            <a:r>
              <a:rPr lang="en-US" sz="5400" b="1" dirty="0">
                <a:solidFill>
                  <a:srgbClr val="C00000"/>
                </a:solidFill>
                <a:latin typeface="Times New Roman" panose="02020603050405020304" pitchFamily="18" charset="0"/>
                <a:cs typeface="Times New Roman" panose="02020603050405020304" pitchFamily="18" charset="0"/>
              </a:rPr>
              <a:t>Hysterectomy Procedures</a:t>
            </a:r>
            <a:br>
              <a:rPr lang="en-US" sz="5400" b="1" dirty="0">
                <a:solidFill>
                  <a:srgbClr val="C00000"/>
                </a:solidFill>
                <a:latin typeface="Times New Roman" panose="02020603050405020304" pitchFamily="18" charset="0"/>
                <a:cs typeface="Times New Roman" panose="02020603050405020304" pitchFamily="18" charset="0"/>
              </a:rPr>
            </a:br>
            <a:endParaRPr lang="en-US" sz="5400" b="1"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9980" y="1049311"/>
            <a:ext cx="12192000" cy="5808690"/>
          </a:xfrm>
        </p:spPr>
        <p:txBody>
          <a:bodyPr>
            <a:normAutofit fontScale="32500" lnSpcReduction="20000"/>
          </a:bodyPr>
          <a:lstStyle/>
          <a:p>
            <a:pPr>
              <a:lnSpc>
                <a:spcPct val="120000"/>
              </a:lnSpc>
              <a:buNone/>
            </a:pPr>
            <a:r>
              <a:rPr lang="en-US" sz="16000" b="1" dirty="0">
                <a:solidFill>
                  <a:srgbClr val="C00000"/>
                </a:solidFill>
                <a:latin typeface="Times New Roman" pitchFamily="18" charset="0"/>
                <a:cs typeface="Times New Roman" pitchFamily="18" charset="0"/>
              </a:rPr>
              <a:t>3- Laparoscopic Hysterectomy:</a:t>
            </a:r>
          </a:p>
          <a:p>
            <a:pPr marL="0" indent="0">
              <a:lnSpc>
                <a:spcPct val="120000"/>
              </a:lnSpc>
              <a:buNone/>
            </a:pPr>
            <a:r>
              <a:rPr lang="en-US" sz="12800" dirty="0">
                <a:latin typeface="Times New Roman" pitchFamily="18" charset="0"/>
                <a:cs typeface="Times New Roman" pitchFamily="18" charset="0"/>
              </a:rPr>
              <a:t>a. </a:t>
            </a:r>
            <a:r>
              <a:rPr lang="en-US" sz="12800" u="sng" dirty="0">
                <a:latin typeface="Times New Roman" pitchFamily="18" charset="0"/>
                <a:cs typeface="Times New Roman" pitchFamily="18" charset="0"/>
              </a:rPr>
              <a:t>Laparoscopic Assisted Vaginal Hysterectomy </a:t>
            </a:r>
            <a:r>
              <a:rPr lang="en-US" sz="12800" dirty="0">
                <a:latin typeface="Times New Roman" pitchFamily="18" charset="0"/>
                <a:cs typeface="Times New Roman" pitchFamily="18" charset="0"/>
              </a:rPr>
              <a:t>(LAVH):</a:t>
            </a:r>
          </a:p>
          <a:p>
            <a:pPr>
              <a:lnSpc>
                <a:spcPct val="120000"/>
              </a:lnSpc>
              <a:buFont typeface="Wingdings" panose="05000000000000000000" pitchFamily="2" charset="2"/>
              <a:buChar char="ü"/>
            </a:pPr>
            <a:r>
              <a:rPr lang="en-US" sz="12800" dirty="0">
                <a:latin typeface="Times New Roman" pitchFamily="18" charset="0"/>
                <a:cs typeface="Times New Roman" pitchFamily="18" charset="0"/>
              </a:rPr>
              <a:t>Performed through  vaginal</a:t>
            </a:r>
          </a:p>
          <a:p>
            <a:pPr>
              <a:lnSpc>
                <a:spcPct val="120000"/>
              </a:lnSpc>
              <a:buFont typeface="Wingdings" panose="05000000000000000000" pitchFamily="2" charset="2"/>
              <a:buChar char="ü"/>
            </a:pPr>
            <a:r>
              <a:rPr lang="en-US" sz="12800" dirty="0">
                <a:latin typeface="Times New Roman" pitchFamily="18" charset="0"/>
                <a:cs typeface="Times New Roman" pitchFamily="18" charset="0"/>
              </a:rPr>
              <a:t>Surgeon use a laparoscope and surgical instruments inserted through a vaginal incision and one or more small abdominal incisions. </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877275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4793" y="0"/>
            <a:ext cx="11542427" cy="1417638"/>
          </a:xfrm>
        </p:spPr>
        <p:txBody>
          <a:bodyPr>
            <a:noAutofit/>
          </a:bodyPr>
          <a:lstStyle/>
          <a:p>
            <a:pPr algn="ctr"/>
            <a:br>
              <a:rPr lang="en-US" sz="5400" b="1" dirty="0">
                <a:solidFill>
                  <a:srgbClr val="C00000"/>
                </a:solidFill>
                <a:latin typeface="Times New Roman" panose="02020603050405020304" pitchFamily="18" charset="0"/>
                <a:cs typeface="Times New Roman" panose="02020603050405020304" pitchFamily="18" charset="0"/>
              </a:rPr>
            </a:br>
            <a:r>
              <a:rPr lang="en-US" sz="5400" b="1" dirty="0">
                <a:solidFill>
                  <a:srgbClr val="C00000"/>
                </a:solidFill>
                <a:latin typeface="Times New Roman" panose="02020603050405020304" pitchFamily="18" charset="0"/>
                <a:cs typeface="Times New Roman" panose="02020603050405020304" pitchFamily="18" charset="0"/>
              </a:rPr>
              <a:t>Hysterectomy Procedures</a:t>
            </a:r>
            <a:br>
              <a:rPr lang="en-US" sz="5400" b="1" dirty="0">
                <a:solidFill>
                  <a:srgbClr val="C00000"/>
                </a:solidFill>
                <a:latin typeface="Times New Roman" panose="02020603050405020304" pitchFamily="18" charset="0"/>
                <a:cs typeface="Times New Roman" panose="02020603050405020304" pitchFamily="18" charset="0"/>
              </a:rPr>
            </a:br>
            <a:endParaRPr lang="en-US" sz="5400" b="1"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9980" y="1049311"/>
            <a:ext cx="12192000" cy="5808690"/>
          </a:xfrm>
        </p:spPr>
        <p:txBody>
          <a:bodyPr>
            <a:normAutofit fontScale="25000" lnSpcReduction="20000"/>
          </a:bodyPr>
          <a:lstStyle/>
          <a:p>
            <a:pPr>
              <a:lnSpc>
                <a:spcPct val="120000"/>
              </a:lnSpc>
              <a:buNone/>
            </a:pPr>
            <a:r>
              <a:rPr lang="en-US" sz="19200" b="1" dirty="0">
                <a:solidFill>
                  <a:srgbClr val="C00000"/>
                </a:solidFill>
                <a:latin typeface="Times New Roman" pitchFamily="18" charset="0"/>
                <a:cs typeface="Times New Roman" pitchFamily="18" charset="0"/>
              </a:rPr>
              <a:t>3- Laparoscopic Hysterectomy:</a:t>
            </a:r>
          </a:p>
          <a:p>
            <a:pPr marL="0" indent="0">
              <a:lnSpc>
                <a:spcPct val="120000"/>
              </a:lnSpc>
              <a:buNone/>
            </a:pPr>
            <a:r>
              <a:rPr lang="en-US" sz="16000" dirty="0">
                <a:latin typeface="Times New Roman" pitchFamily="18" charset="0"/>
                <a:cs typeface="Times New Roman" pitchFamily="18" charset="0"/>
              </a:rPr>
              <a:t>b. </a:t>
            </a:r>
            <a:r>
              <a:rPr lang="en-US" sz="16000" u="sng" dirty="0">
                <a:latin typeface="Times New Roman" pitchFamily="18" charset="0"/>
                <a:cs typeface="Times New Roman" pitchFamily="18" charset="0"/>
              </a:rPr>
              <a:t>Supra-Cervical Hysterectomy</a:t>
            </a:r>
            <a:r>
              <a:rPr lang="en-US" sz="16000" dirty="0">
                <a:latin typeface="Times New Roman" pitchFamily="18" charset="0"/>
                <a:cs typeface="Times New Roman" pitchFamily="18" charset="0"/>
              </a:rPr>
              <a:t>: </a:t>
            </a:r>
          </a:p>
          <a:p>
            <a:pPr>
              <a:lnSpc>
                <a:spcPct val="120000"/>
              </a:lnSpc>
              <a:buFont typeface="Wingdings" panose="05000000000000000000" pitchFamily="2" charset="2"/>
              <a:buChar char="ü"/>
            </a:pPr>
            <a:r>
              <a:rPr lang="en-US" sz="16000" dirty="0">
                <a:latin typeface="Times New Roman" pitchFamily="18" charset="0"/>
                <a:cs typeface="Times New Roman" pitchFamily="18" charset="0"/>
              </a:rPr>
              <a:t>Performed through abdomen</a:t>
            </a:r>
          </a:p>
          <a:p>
            <a:pPr>
              <a:lnSpc>
                <a:spcPct val="120000"/>
              </a:lnSpc>
              <a:buFont typeface="Wingdings" panose="05000000000000000000" pitchFamily="2" charset="2"/>
              <a:buChar char="ü"/>
            </a:pPr>
            <a:r>
              <a:rPr lang="en-US" sz="16000" dirty="0">
                <a:latin typeface="Times New Roman" pitchFamily="18" charset="0"/>
                <a:cs typeface="Times New Roman" pitchFamily="18" charset="0"/>
              </a:rPr>
              <a:t>Surgeon use a laparoscope and surgical instruments inserted several small abdominal incisions. </a:t>
            </a:r>
          </a:p>
          <a:p>
            <a:pPr>
              <a:lnSpc>
                <a:spcPct val="120000"/>
              </a:lnSpc>
              <a:buFont typeface="Wingdings" panose="05000000000000000000" pitchFamily="2" charset="2"/>
              <a:buChar char="ü"/>
            </a:pPr>
            <a:r>
              <a:rPr lang="en-US" sz="16000" dirty="0">
                <a:latin typeface="Times New Roman" pitchFamily="18" charset="0"/>
                <a:cs typeface="Times New Roman" pitchFamily="18" charset="0"/>
              </a:rPr>
              <a:t>The uterus is removed in small pieces through one of the incisions and the cervix is left intact. </a:t>
            </a:r>
          </a:p>
          <a:p>
            <a:pPr>
              <a:lnSpc>
                <a:spcPct val="120000"/>
              </a:lnSpc>
              <a:buFont typeface="Wingdings" panose="05000000000000000000" pitchFamily="2" charset="2"/>
              <a:buChar char="ü"/>
            </a:pPr>
            <a:endParaRPr lang="en-US" sz="12800" dirty="0">
              <a:latin typeface="Times New Roman" panose="02020603050405020304" pitchFamily="18" charset="0"/>
              <a:cs typeface="Times New Roman" pitchFamily="18" charset="0"/>
            </a:endParaRPr>
          </a:p>
          <a:p>
            <a:pPr>
              <a:lnSpc>
                <a:spcPct val="120000"/>
              </a:lnSpc>
              <a:buNone/>
            </a:pPr>
            <a:endParaRPr lang="en-US" sz="12300" dirty="0">
              <a:latin typeface="Times New Roman" panose="02020603050405020304" pitchFamily="18" charset="0"/>
              <a:cs typeface="Times New Roman" pitchFamily="18" charset="0"/>
            </a:endParaRPr>
          </a:p>
          <a:p>
            <a:pPr lvl="0">
              <a:buNone/>
            </a:pPr>
            <a:endParaRPr lang="en-US" sz="6000" dirty="0">
              <a:latin typeface="Times New Roman" pitchFamily="18" charset="0"/>
              <a:cs typeface="Times New Roman" pitchFamily="18" charset="0"/>
            </a:endParaRPr>
          </a:p>
          <a:p>
            <a:pPr>
              <a:buNone/>
            </a:pPr>
            <a:r>
              <a:rPr lang="en-US" sz="6000" b="1" dirty="0">
                <a:latin typeface="Times New Roman" pitchFamily="18" charset="0"/>
                <a:cs typeface="Times New Roman" pitchFamily="18" charset="0"/>
              </a:rPr>
              <a:t> </a:t>
            </a:r>
            <a:endParaRPr lang="en-US" sz="6000" dirty="0">
              <a:latin typeface="Times New Roman" pitchFamily="18" charset="0"/>
              <a:cs typeface="Times New Roman"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362241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11812249" cy="1417638"/>
          </a:xfrm>
        </p:spPr>
        <p:txBody>
          <a:bodyPr>
            <a:noAutofit/>
          </a:bodyPr>
          <a:lstStyle/>
          <a:p>
            <a:pPr algn="ctr"/>
            <a:br>
              <a:rPr lang="en-US" sz="4800" b="1" dirty="0">
                <a:solidFill>
                  <a:srgbClr val="C00000"/>
                </a:solidFill>
                <a:latin typeface="Times New Roman" pitchFamily="18" charset="0"/>
                <a:cs typeface="Times New Roman" pitchFamily="18" charset="0"/>
              </a:rPr>
            </a:br>
            <a:r>
              <a:rPr lang="en-US" sz="4800" b="1" dirty="0">
                <a:solidFill>
                  <a:srgbClr val="C00000"/>
                </a:solidFill>
                <a:latin typeface="Times New Roman" pitchFamily="18" charset="0"/>
                <a:cs typeface="Times New Roman" pitchFamily="18" charset="0"/>
              </a:rPr>
              <a:t>Causes of  Laparoscopic Hysterectomy</a:t>
            </a:r>
            <a:br>
              <a:rPr lang="en-US" sz="4800" b="1" dirty="0">
                <a:solidFill>
                  <a:srgbClr val="C00000"/>
                </a:solidFill>
                <a:latin typeface="Times New Roman" pitchFamily="18" charset="0"/>
                <a:cs typeface="Times New Roman" pitchFamily="18" charset="0"/>
              </a:rPr>
            </a:br>
            <a:endParaRPr lang="en-US" sz="4800"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447800"/>
            <a:ext cx="12067082" cy="5410200"/>
          </a:xfrm>
        </p:spPr>
        <p:txBody>
          <a:bodyPr>
            <a:noAutofit/>
          </a:bodyPr>
          <a:lstStyle/>
          <a:p>
            <a:pPr marL="0" indent="0">
              <a:buNone/>
            </a:pPr>
            <a:r>
              <a:rPr lang="en-US" sz="3600" b="1" dirty="0">
                <a:solidFill>
                  <a:srgbClr val="C00000"/>
                </a:solidFill>
                <a:latin typeface="Times New Roman" pitchFamily="18" charset="0"/>
                <a:cs typeface="Times New Roman" pitchFamily="18" charset="0"/>
              </a:rPr>
              <a:t>a. LAVH Hysterectomy</a:t>
            </a:r>
          </a:p>
          <a:p>
            <a:pPr>
              <a:buFont typeface="Wingdings" panose="05000000000000000000" pitchFamily="2" charset="2"/>
              <a:buChar char="ü"/>
            </a:pPr>
            <a:r>
              <a:rPr lang="en-US" sz="3600" dirty="0">
                <a:latin typeface="Times New Roman" pitchFamily="18" charset="0"/>
                <a:cs typeface="Times New Roman" pitchFamily="18" charset="0"/>
              </a:rPr>
              <a:t>Uterine fibroids are small to moderate in size</a:t>
            </a:r>
          </a:p>
          <a:p>
            <a:pPr lvl="0">
              <a:buFont typeface="Wingdings" panose="05000000000000000000" pitchFamily="2" charset="2"/>
              <a:buChar char="ü"/>
            </a:pPr>
            <a:r>
              <a:rPr lang="en-US" sz="3600" dirty="0">
                <a:latin typeface="Times New Roman" pitchFamily="18" charset="0"/>
                <a:cs typeface="Times New Roman" pitchFamily="18" charset="0"/>
              </a:rPr>
              <a:t>Uterus is slightly larger than normal</a:t>
            </a:r>
          </a:p>
          <a:p>
            <a:pPr lvl="0">
              <a:buFont typeface="Wingdings" panose="05000000000000000000" pitchFamily="2" charset="2"/>
              <a:buChar char="ü"/>
            </a:pPr>
            <a:r>
              <a:rPr lang="en-US" sz="3600" dirty="0">
                <a:latin typeface="Times New Roman" pitchFamily="18" charset="0"/>
                <a:cs typeface="Times New Roman" pitchFamily="18" charset="0"/>
              </a:rPr>
              <a:t>To remove endometriosis and scar tissue (adhesions) confined to the uterus, fallopian tubes, and ovaries.</a:t>
            </a:r>
          </a:p>
          <a:p>
            <a:pPr marL="0" indent="0">
              <a:buNone/>
            </a:pPr>
            <a:r>
              <a:rPr lang="en-US" sz="3600" b="1" dirty="0">
                <a:solidFill>
                  <a:srgbClr val="C00000"/>
                </a:solidFill>
                <a:latin typeface="Times New Roman" pitchFamily="18" charset="0"/>
                <a:cs typeface="Times New Roman" pitchFamily="18" charset="0"/>
              </a:rPr>
              <a:t>b. Supra-Cervical Hysterectomy</a:t>
            </a:r>
          </a:p>
          <a:p>
            <a:pPr>
              <a:buFont typeface="Wingdings" panose="05000000000000000000" pitchFamily="2" charset="2"/>
              <a:buChar char="ü"/>
            </a:pPr>
            <a:r>
              <a:rPr lang="en-US" sz="3600" dirty="0">
                <a:latin typeface="Times New Roman" panose="02020603050405020304" pitchFamily="18" charset="0"/>
                <a:cs typeface="Times New Roman" panose="02020603050405020304" pitchFamily="18" charset="0"/>
              </a:rPr>
              <a:t>Uterine fibroids of any size</a:t>
            </a:r>
          </a:p>
          <a:p>
            <a:pPr>
              <a:buFont typeface="Wingdings" panose="05000000000000000000" pitchFamily="2" charset="2"/>
              <a:buChar char="ü"/>
            </a:pPr>
            <a:r>
              <a:rPr lang="en-US" sz="3600" dirty="0">
                <a:latin typeface="Times New Roman" panose="02020603050405020304" pitchFamily="18" charset="0"/>
                <a:cs typeface="Times New Roman" panose="02020603050405020304" pitchFamily="18" charset="0"/>
              </a:rPr>
              <a:t>A uterus of any size</a:t>
            </a:r>
          </a:p>
          <a:p>
            <a:pPr marL="0" indent="0">
              <a:buNone/>
            </a:pP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02951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774</TotalTime>
  <Words>3521</Words>
  <Application>Microsoft Office PowerPoint</Application>
  <PresentationFormat>Widescreen</PresentationFormat>
  <Paragraphs>460</Paragraphs>
  <Slides>66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66</vt:i4>
      </vt:variant>
    </vt:vector>
  </HeadingPairs>
  <TitlesOfParts>
    <vt:vector size="73" baseType="lpstr">
      <vt:lpstr>Arial</vt:lpstr>
      <vt:lpstr>Calibri</vt:lpstr>
      <vt:lpstr>Calibri Light</vt:lpstr>
      <vt:lpstr>Courier New</vt:lpstr>
      <vt:lpstr>Times New Roman</vt:lpstr>
      <vt:lpstr>Wingdings</vt:lpstr>
      <vt:lpstr>Office Theme</vt:lpstr>
      <vt:lpstr>PowerPoint Presentation</vt:lpstr>
      <vt:lpstr> Caring of Woman with Gynecological Disorders </vt:lpstr>
      <vt:lpstr>Hysterectomy</vt:lpstr>
      <vt:lpstr>Hysterectomy</vt:lpstr>
      <vt:lpstr> Hysterectomy Procedures </vt:lpstr>
      <vt:lpstr>Causes of Abdominal Hysterectomy</vt:lpstr>
      <vt:lpstr> Hysterectomy Procedures </vt:lpstr>
      <vt:lpstr> Hysterectomy Procedures </vt:lpstr>
      <vt:lpstr> Causes of  Laparoscopic Hysterectomy </vt:lpstr>
      <vt:lpstr>Diagnostic Investigation </vt:lpstr>
      <vt:lpstr> Life after A Hysterectomy </vt:lpstr>
      <vt:lpstr> Dilation (Dilatation) And Curettage (D&amp;C) </vt:lpstr>
      <vt:lpstr> Reasons to Perform a D&amp;C:  </vt:lpstr>
      <vt:lpstr> Complications of D&amp;C: </vt:lpstr>
      <vt:lpstr>Salpingectomy </vt:lpstr>
      <vt:lpstr> Purpose of Salpingectomy </vt:lpstr>
      <vt:lpstr> Methods of Performing Salpingectomy  </vt:lpstr>
      <vt:lpstr> Methods of Performing Salpingectomy  </vt:lpstr>
      <vt:lpstr> Salpingectomy Recovery </vt:lpstr>
      <vt:lpstr> OOPHORECTOMY(ovariectomy) </vt:lpstr>
      <vt:lpstr>Purpose of Oophorectomy</vt:lpstr>
      <vt:lpstr> Methods of Performing An Oophorectomy  </vt:lpstr>
      <vt:lpstr> Methods of Performing An Oophorectomy  </vt:lpstr>
      <vt:lpstr> Risks of Oophorectomy </vt:lpstr>
      <vt:lpstr>Complications after an Oophorectomy</vt:lpstr>
      <vt:lpstr>  Menopause( Climacteric)   </vt:lpstr>
      <vt:lpstr>Phases of Menopause</vt:lpstr>
      <vt:lpstr> Types of  Menopause  </vt:lpstr>
      <vt:lpstr> Menopausal Changes </vt:lpstr>
      <vt:lpstr> Menopausal Changes </vt:lpstr>
      <vt:lpstr> Menopausal Changes </vt:lpstr>
      <vt:lpstr>Management of Menopausal Changes</vt:lpstr>
      <vt:lpstr>Ovarian Cysts</vt:lpstr>
      <vt:lpstr>Signs and Symptoms of Ovarian Cysts</vt:lpstr>
      <vt:lpstr> Types of Ovarian Cysts </vt:lpstr>
      <vt:lpstr> Types of Ovarian Cysts </vt:lpstr>
      <vt:lpstr>Diagnosis &amp; Tests of Ovarian cysts</vt:lpstr>
      <vt:lpstr>Ovarian Cysts: Treatment</vt:lpstr>
      <vt:lpstr> Ovarian Torsion:   </vt:lpstr>
      <vt:lpstr> Polycystic Ovary Syndrome (PCOS): </vt:lpstr>
      <vt:lpstr> Risk Factors of Ovarian Cysts </vt:lpstr>
      <vt:lpstr>  Polycystic Ovary Disease S&amp;S   </vt:lpstr>
      <vt:lpstr>   Polycystic ovary disease: Diagnosis &amp; Tests   </vt:lpstr>
      <vt:lpstr> Treatment of Ovarian Cysts </vt:lpstr>
      <vt:lpstr> Complications of Ovarian Cysts </vt:lpstr>
      <vt:lpstr>Uterine Fibroids</vt:lpstr>
      <vt:lpstr>Types of Uterine fibroids</vt:lpstr>
      <vt:lpstr>Uterine Fibroids S&amp;S</vt:lpstr>
      <vt:lpstr>Causes and Risk Factors of Uterine Fibroids</vt:lpstr>
      <vt:lpstr> Uterine fibroids: Diagnosis &amp; Tests </vt:lpstr>
      <vt:lpstr> Treatment of Uterine Fibroids </vt:lpstr>
      <vt:lpstr>Uterine Polyps</vt:lpstr>
      <vt:lpstr>Uterine Polyps: Causes</vt:lpstr>
      <vt:lpstr> Uterine Polyps: Tests and Diagnosis </vt:lpstr>
      <vt:lpstr>Uterine Polyps: Treatments </vt:lpstr>
      <vt:lpstr> PELVIC ORGAN PROLAPSE </vt:lpstr>
      <vt:lpstr> 1) Uterine Prolapse </vt:lpstr>
      <vt:lpstr> 1) Uterine Prolapse </vt:lpstr>
      <vt:lpstr> 2) Anterior Virginal Prolapse (Cystocele) </vt:lpstr>
      <vt:lpstr> 2) Anterior Virginal Prolapse (Cystocele): Signs or Symptoms </vt:lpstr>
      <vt:lpstr> 3) Posterior Vaginal Prolapse (Rectocele) </vt:lpstr>
      <vt:lpstr> Symptoms of Posterior Vaginal Prolapse (Rectocele) </vt:lpstr>
      <vt:lpstr> Causes and Risk Factors of Pelvic Organ Prolapse </vt:lpstr>
      <vt:lpstr> Diagnosis of Pelvic Organ Prolapse </vt:lpstr>
      <vt:lpstr> Treatment of Pelvic Organ Prolapse </vt:lpstr>
      <vt:lpstr> Treatment of Pelvic Organ Prolapse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owner</cp:lastModifiedBy>
  <cp:revision>20</cp:revision>
  <dcterms:created xsi:type="dcterms:W3CDTF">2024-08-09T05:11:28Z</dcterms:created>
  <dcterms:modified xsi:type="dcterms:W3CDTF">2024-08-09T18:46:32Z</dcterms:modified>
</cp:coreProperties>
</file>