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34" r:id="rId2"/>
    <p:sldId id="351" r:id="rId3"/>
    <p:sldId id="258" r:id="rId4"/>
    <p:sldId id="262" r:id="rId5"/>
    <p:sldId id="263" r:id="rId6"/>
    <p:sldId id="267" r:id="rId7"/>
    <p:sldId id="269" r:id="rId8"/>
    <p:sldId id="271" r:id="rId9"/>
    <p:sldId id="272" r:id="rId10"/>
    <p:sldId id="274" r:id="rId11"/>
    <p:sldId id="276" r:id="rId12"/>
    <p:sldId id="282" r:id="rId13"/>
    <p:sldId id="281" r:id="rId14"/>
    <p:sldId id="280" r:id="rId15"/>
    <p:sldId id="279" r:id="rId16"/>
    <p:sldId id="278" r:id="rId17"/>
    <p:sldId id="288" r:id="rId18"/>
    <p:sldId id="289" r:id="rId19"/>
    <p:sldId id="297" r:id="rId20"/>
    <p:sldId id="303" r:id="rId21"/>
    <p:sldId id="307" r:id="rId22"/>
    <p:sldId id="635" r:id="rId23"/>
    <p:sldId id="311" r:id="rId24"/>
    <p:sldId id="314" r:id="rId25"/>
    <p:sldId id="317" r:id="rId26"/>
    <p:sldId id="318" r:id="rId27"/>
    <p:sldId id="319" r:id="rId28"/>
    <p:sldId id="320" r:id="rId29"/>
    <p:sldId id="321" r:id="rId30"/>
    <p:sldId id="324" r:id="rId31"/>
    <p:sldId id="326" r:id="rId32"/>
    <p:sldId id="32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1234-C3E8-3917-5A4E-396AB703B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3B805-709E-DFAC-AF10-83CCEF2E6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4085D-A798-1708-ECB7-E25B61DC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DDD5-23F9-4C2F-935F-C2A54C5A8C3F}" type="datetimeFigureOut">
              <a:rPr lang="en-US" smtClean="0"/>
              <a:t>18/8/2024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6C5B9-32E6-94D9-8B28-2088869D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E4A7E-7525-1E52-64F7-BDC52CD3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F531-8E2B-435E-AEE5-726040D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5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9E22-9A44-7E32-B2DA-7CB85D32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31EAC-EF0F-D71C-BE8E-7A5CB90CA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2B6AE-A345-F6FA-1CB4-167A7E0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DDD5-23F9-4C2F-935F-C2A54C5A8C3F}" type="datetimeFigureOut">
              <a:rPr lang="en-US" smtClean="0"/>
              <a:t>18/8/2024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3FBC8-39C8-809D-CF10-BC1D6399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E6A8B-FCF9-1EAC-416F-EA5F12E8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F531-8E2B-435E-AEE5-726040D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86299F-4926-653A-E348-E7C382726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6253B-6885-A60A-7ECC-D9FA27D01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643FB-030E-A7FF-CF36-F7D8F670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DDD5-23F9-4C2F-935F-C2A54C5A8C3F}" type="datetimeFigureOut">
              <a:rPr lang="en-US" smtClean="0"/>
              <a:t>18/8/2024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E12CD-8542-8ABD-85B8-8ADDD16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2FF-2FFA-A6AC-D212-B42F6C37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F531-8E2B-435E-AEE5-726040D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724B-72A9-9274-54C0-BC79AC4D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A3B7A-9310-BEED-6D24-47BC9E392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0B7FA-D813-8D15-2FAA-3CF200E3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DDD5-23F9-4C2F-935F-C2A54C5A8C3F}" type="datetimeFigureOut">
              <a:rPr lang="en-US" smtClean="0"/>
              <a:t>18/8/2024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DB93E-9003-EB85-1999-82CB0687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B7994-2699-B4B6-2558-38A21E0B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F531-8E2B-435E-AEE5-726040D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BCE9-0E82-D318-C367-A741241F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08BC1-D4E4-0083-46F9-7A2D4C8E4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91012-4B10-584A-A4C1-C765AAA0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DDD5-23F9-4C2F-935F-C2A54C5A8C3F}" type="datetimeFigureOut">
              <a:rPr lang="en-US" smtClean="0"/>
              <a:t>18/8/2024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98F98-5105-5DEB-1323-2394275B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BA11A-7D19-EBC6-6463-A28FDECD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F531-8E2B-435E-AEE5-726040D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1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0EF0-1D43-B792-AE31-CCECBBE1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52B5-A001-D54A-0015-45E187052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E965E-6F3F-5A61-B77C-51FCACF31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25A2D-44EA-97F3-43B8-C62CA98B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DDD5-23F9-4C2F-935F-C2A54C5A8C3F}" type="datetimeFigureOut">
              <a:rPr lang="en-US" smtClean="0"/>
              <a:t>18/8/2024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654D6-14C5-3EDA-8C16-CA41E472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943AB-CD24-0FDF-AE6E-9C7461D3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F531-8E2B-435E-AEE5-726040D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2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6714-D317-3A45-9DC4-549DF8EE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15F55-5ACA-0114-C54F-BE85F2D6A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2DDBA-E1FD-D8F6-9067-72B81C862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9F80B-BF08-070B-BDAB-AF6E3819A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5E935-9A5F-DA31-E9EC-8A653026D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15621-AFEC-0811-796A-7B802E83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DDD5-23F9-4C2F-935F-C2A54C5A8C3F}" type="datetimeFigureOut">
              <a:rPr lang="en-US" smtClean="0"/>
              <a:t>18/8/2024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A0562-6381-38E6-B633-90C7D7EF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89BCE-5A41-A578-4A07-5229E73F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F531-8E2B-435E-AEE5-726040D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1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4F25-3055-5B54-97D6-FBB4A45F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EED9F-CF18-57C6-79EB-B55441F3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DDD5-23F9-4C2F-935F-C2A54C5A8C3F}" type="datetimeFigureOut">
              <a:rPr lang="en-US" smtClean="0"/>
              <a:t>18/8/2024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76BC9-0B2B-D877-793E-E2458136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9746A-31D8-8BBB-B34D-D8931773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F531-8E2B-435E-AEE5-726040D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06AE3-5317-AFC8-10A3-999A3DA3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DDD5-23F9-4C2F-935F-C2A54C5A8C3F}" type="datetimeFigureOut">
              <a:rPr lang="en-US" smtClean="0"/>
              <a:t>18/8/2024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F2172-9DD0-1A76-12AD-F7CD9F07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03A44-80C1-69E7-DAB9-F52544C2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F531-8E2B-435E-AEE5-726040D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51E9-A292-1322-7B35-9B860CB3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9208-178F-CF51-DD53-A23966128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B76D4-DB8E-D057-7327-FA1282B68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3EFD6-0032-40D0-5227-D57E6487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DDD5-23F9-4C2F-935F-C2A54C5A8C3F}" type="datetimeFigureOut">
              <a:rPr lang="en-US" smtClean="0"/>
              <a:t>18/8/2024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1A7E8-DC9B-579F-AF42-FA9B165B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354D9-D6EF-B8BD-1D45-BC0582D4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F531-8E2B-435E-AEE5-726040D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5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8A30-613F-9F9A-5CBD-309E97F3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3688E-7E08-29EE-CC45-427DCC3A1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1CF9F-92D6-0962-17C0-DA756144A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75B1F-5448-A94C-C7B3-6B13C028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DDD5-23F9-4C2F-935F-C2A54C5A8C3F}" type="datetimeFigureOut">
              <a:rPr lang="en-US" smtClean="0"/>
              <a:t>18/8/2024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ED44A-5EFC-0A6E-F3FD-B68DE75E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FB30C-72A8-B28E-FED2-F0840A96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F531-8E2B-435E-AEE5-726040D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6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7CD0EB-1FAB-D4E2-8289-FCC2FA7B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7D4F-C000-B14C-6E46-F780A61EA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27AE9-7783-FA1D-2C2C-293AF7979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6DDD5-23F9-4C2F-935F-C2A54C5A8C3F}" type="datetimeFigureOut">
              <a:rPr lang="en-US" smtClean="0"/>
              <a:t>18/8/2024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EC801-1273-0F69-CBA6-DCE092899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81A5A-FBB5-8E13-A49B-8E3CEDF0D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F531-8E2B-435E-AEE5-726040D2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B5A7-7196-4EC0-8FCC-5D1B29B2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9548"/>
            <a:ext cx="6970426" cy="60822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0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Gynecology and </a:t>
            </a:r>
          </a:p>
          <a:p>
            <a:pPr marL="0" indent="0" algn="ctr">
              <a:buNone/>
            </a:pPr>
            <a:r>
              <a:rPr lang="en-US" sz="10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Maternity Nursing</a:t>
            </a:r>
          </a:p>
          <a:p>
            <a:pPr marL="0" indent="0" algn="ctr">
              <a:buNone/>
            </a:pPr>
            <a:r>
              <a:rPr lang="en-US" sz="10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Eight </a:t>
            </a:r>
          </a:p>
          <a:p>
            <a:pPr marL="0" indent="0" algn="ctr">
              <a:buNone/>
            </a:pPr>
            <a:r>
              <a:rPr lang="en-US" sz="10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Planning </a:t>
            </a:r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E6019-9820-0D77-E69F-629A9C76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76201"/>
            <a:ext cx="5221574" cy="66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6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41763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Advantage of Natural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7638"/>
            <a:ext cx="12192000" cy="5440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-Have no medical side effects 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-Immediate return to fertility </a:t>
            </a:r>
          </a:p>
          <a:p>
            <a:pPr algn="ctr">
              <a:buNone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Disadvantages of Natural Methods: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-High failure rate 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-No protection from STI’s/HIV 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-May be difficult to detect ovulation time .</a:t>
            </a:r>
          </a:p>
          <a:p>
            <a:pPr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</p:spPr>
        <p:txBody>
          <a:bodyPr>
            <a:noAutofit/>
          </a:bodyPr>
          <a:lstStyle/>
          <a:p>
            <a:pPr algn="ctr"/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B.) </a:t>
            </a:r>
            <a:r>
              <a:rPr lang="en-GB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Mechanical Family Planning Methods</a:t>
            </a:r>
            <a:b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1" y="1603948"/>
            <a:ext cx="11812249" cy="52540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6500" dirty="0">
                <a:latin typeface="Times New Roman" pitchFamily="18" charset="0"/>
                <a:cs typeface="Times New Roman" pitchFamily="18" charset="0"/>
              </a:rPr>
              <a:t>1.Male condoms </a:t>
            </a:r>
            <a:endParaRPr lang="en-US" sz="6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6500" dirty="0">
                <a:latin typeface="Times New Roman" pitchFamily="18" charset="0"/>
                <a:cs typeface="Times New Roman" pitchFamily="18" charset="0"/>
              </a:rPr>
              <a:t>2.Female condoms 	</a:t>
            </a:r>
            <a:endParaRPr lang="en-US" sz="6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6500" dirty="0">
                <a:latin typeface="Times New Roman" pitchFamily="18" charset="0"/>
                <a:cs typeface="Times New Roman" pitchFamily="18" charset="0"/>
              </a:rPr>
              <a:t>3.Diaphragms </a:t>
            </a:r>
            <a:endParaRPr lang="en-US" sz="6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6500" dirty="0">
                <a:latin typeface="Times New Roman" pitchFamily="18" charset="0"/>
                <a:cs typeface="Times New Roman" pitchFamily="18" charset="0"/>
              </a:rPr>
              <a:t>4.Spermicidal</a:t>
            </a:r>
            <a:endParaRPr lang="en-US" sz="6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6500" dirty="0">
                <a:latin typeface="Times New Roman" pitchFamily="18" charset="0"/>
                <a:cs typeface="Times New Roman" pitchFamily="18" charset="0"/>
              </a:rPr>
              <a:t>5. Intrauterine devices (IUD) </a:t>
            </a:r>
            <a:endParaRPr lang="en-US" sz="6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47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1-Male Condom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121920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A thin latex or plastic sheath used by man to trap sperm.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Effectiveness: 94%-98% 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5600" b="1" u="sng" dirty="0"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Protect against sexually transmitted infections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82" y="0"/>
            <a:ext cx="11857220" cy="1447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2-Female Condom (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Femidom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2037103" cy="5257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 Thin Polyurethane Sheath placed inside vagina to stop sperm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Effectiveness: 95%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Protect Against Sexually Transmitted Infections, including HIV/AIDS. </a:t>
            </a:r>
          </a:p>
          <a:p>
            <a:pPr>
              <a:lnSpc>
                <a:spcPct val="110000"/>
              </a:lnSpc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3-Diaphragms/Cervical 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1" y="1600200"/>
            <a:ext cx="11692329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Is a dome of rubber which is fitted  over cervix.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It acts as a barrier to stop sperm getting through to uterus.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Effectiveness: 92%-96% </a:t>
            </a:r>
          </a:p>
          <a:p>
            <a:pPr>
              <a:buNone/>
            </a:pPr>
            <a:endParaRPr lang="en-US" sz="7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Spermicides: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2037103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Creams, gels, contain a chemical that kills sperm. </a:t>
            </a:r>
          </a:p>
          <a:p>
            <a:pPr>
              <a:lnSpc>
                <a:spcPct val="120000"/>
              </a:lnSpc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Increase effectiveness of certain barrier methods of contraception such as a diaphragm. </a:t>
            </a:r>
          </a:p>
          <a:p>
            <a:pPr>
              <a:lnSpc>
                <a:spcPct val="120000"/>
              </a:lnSpc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They don't provide reliable contraception when used alone</a:t>
            </a:r>
          </a:p>
          <a:p>
            <a:pPr>
              <a:buNone/>
            </a:pPr>
            <a:endParaRPr lang="en-US" sz="65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47800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Intrauterine Devices (IUD) 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1259174"/>
            <a:ext cx="12037103" cy="559882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A small plastic and copper device, usually shaped like a 'T', which is fitted into the uterus by a doctor using a simple procedure.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It works by preventing an egg from settling in uterus.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IUD can stay in place for five years - sometimes for 10.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Effectiveness: 98%-99%.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Advantages: 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It last for a long time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Disadvantage: 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It may cause heavier, more painful periods.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BADD4-5357-66C5-0196-108D1AE1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128" y="2342214"/>
            <a:ext cx="1653915" cy="34327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37102" cy="1905000"/>
          </a:xfrm>
        </p:spPr>
        <p:txBody>
          <a:bodyPr>
            <a:noAutofit/>
          </a:bodyPr>
          <a:lstStyle/>
          <a:p>
            <a:pPr algn="ctr"/>
            <a:b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C.) </a:t>
            </a:r>
            <a:r>
              <a:rPr lang="en-GB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Hormonal Family Planning Methods </a:t>
            </a:r>
            <a:b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2278504"/>
            <a:ext cx="11707318" cy="45794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5400" dirty="0">
                <a:latin typeface="Times New Roman" pitchFamily="18" charset="0"/>
                <a:cs typeface="Times New Roman" pitchFamily="18" charset="0"/>
              </a:rPr>
              <a:t>Skin patch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5400" dirty="0">
                <a:latin typeface="Times New Roman" pitchFamily="18" charset="0"/>
                <a:cs typeface="Times New Roman" pitchFamily="18" charset="0"/>
              </a:rPr>
              <a:t>Pills ( Combined &amp; Minipill )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5400" dirty="0">
                <a:latin typeface="Times New Roman" pitchFamily="18" charset="0"/>
                <a:cs typeface="Times New Roman" pitchFamily="18" charset="0"/>
              </a:rPr>
              <a:t>Injection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5400" dirty="0">
                <a:latin typeface="Times New Roman" pitchFamily="18" charset="0"/>
                <a:cs typeface="Times New Roman" pitchFamily="18" charset="0"/>
              </a:rPr>
              <a:t>Implant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61FFB-9909-48C7-D771-E9910CD85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411" y="4568251"/>
            <a:ext cx="4724809" cy="21525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905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1-Contraceptive Skin Patch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Looks like a square band-aid.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It is applied to abdomen, buttocks, upper arm, or upper torso.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Patch is changed each week for a schedule of 3 weeks on and 1 week off.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It works by slowly releasing a combination of estrogen and progestin hormones through skin. These hormones prevent ovulation and thicken cervical mucus, creating a barrier to prevent sperm from entering uterus.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Effectiveness: It’s about 99% effective</a:t>
            </a:r>
          </a:p>
          <a:p>
            <a:pPr marL="514350" indent="-514350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2-Combined Pill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The most common type.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Contains two hormones Estrogen and Progesterone which prevent an ovum from being released.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It is not reliable if taken over 12 hours late or if have vomiting and diarrhea.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Some drugs like antibiotics can affect its reliability.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-Effectiveness: 99%.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5400" b="1" u="sng" dirty="0">
                <a:latin typeface="Times New Roman" pitchFamily="18" charset="0"/>
                <a:cs typeface="Times New Roman" pitchFamily="18" charset="0"/>
              </a:rPr>
              <a:t>Advantages: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a-Reduce pre-menstrual syndrome (PMS) and period pain.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b-Protect against cancer of uterus and ovaries.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br>
              <a:rPr lang="en-GB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Methods of Contraception</a:t>
            </a:r>
            <a:b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12191999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There are many types of contraception</a:t>
            </a:r>
          </a:p>
          <a:p>
            <a:pPr>
              <a:lnSpc>
                <a:spcPct val="120000"/>
              </a:lnSpc>
            </a:pP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No method of contraception is completely effective </a:t>
            </a:r>
          </a:p>
          <a:p>
            <a:pPr>
              <a:lnSpc>
                <a:spcPct val="120000"/>
              </a:lnSpc>
            </a:pP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Each method has its advantages and suits special cases and choice of contraception depends on needs of patients</a:t>
            </a:r>
          </a:p>
          <a:p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11" y="0"/>
            <a:ext cx="11752289" cy="1905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3-Progesterone Only Pill (Mini Pill)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2192001" cy="5257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Contains only progesterone hormone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Works by thickening cervical mucus, which acts as a barrier to stop sperm entering uterus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Makes lining of womb thinner, to prevent it implanting  a fertilized egg. </a:t>
            </a:r>
          </a:p>
          <a:p>
            <a:pPr>
              <a:lnSpc>
                <a:spcPct val="110000"/>
              </a:lnSpc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It is good for: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Breast-feeding women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Older women,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Smokers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Who cannot use the combined pill.</a:t>
            </a:r>
          </a:p>
          <a:p>
            <a:pPr>
              <a:lnSpc>
                <a:spcPct val="110000"/>
              </a:lnSpc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62" y="3837482"/>
            <a:ext cx="4472066" cy="30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2" y="0"/>
            <a:ext cx="11902190" cy="110927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3-Progesterone Only Pill (Mini Pill)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9272"/>
            <a:ext cx="12192000" cy="57487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6300" dirty="0">
                <a:latin typeface="Times New Roman" pitchFamily="18" charset="0"/>
                <a:cs typeface="Times New Roman" pitchFamily="18" charset="0"/>
              </a:rPr>
              <a:t>-It must be taken at the same time each day or at most within three hours of that time. </a:t>
            </a:r>
          </a:p>
          <a:p>
            <a:pPr>
              <a:lnSpc>
                <a:spcPct val="120000"/>
              </a:lnSpc>
              <a:buNone/>
            </a:pPr>
            <a:r>
              <a:rPr lang="en-US" sz="6300" dirty="0">
                <a:latin typeface="Times New Roman" pitchFamily="18" charset="0"/>
                <a:cs typeface="Times New Roman" pitchFamily="18" charset="0"/>
              </a:rPr>
              <a:t>-It will not work if taken over three hours late, or if have vomiting and diarrhea</a:t>
            </a:r>
          </a:p>
          <a:p>
            <a:pPr>
              <a:lnSpc>
                <a:spcPct val="120000"/>
              </a:lnSpc>
              <a:buNone/>
            </a:pPr>
            <a:r>
              <a:rPr lang="en-US" sz="6300" dirty="0">
                <a:latin typeface="Times New Roman" pitchFamily="18" charset="0"/>
                <a:cs typeface="Times New Roman" pitchFamily="18" charset="0"/>
              </a:rPr>
              <a:t> -It can cause irregular bleeding and periods may stop altogether </a:t>
            </a:r>
          </a:p>
          <a:p>
            <a:pPr>
              <a:lnSpc>
                <a:spcPct val="120000"/>
              </a:lnSpc>
              <a:buNone/>
            </a:pPr>
            <a:r>
              <a:rPr lang="en-US" sz="6300" dirty="0">
                <a:latin typeface="Times New Roman" pitchFamily="18" charset="0"/>
                <a:cs typeface="Times New Roman" pitchFamily="18" charset="0"/>
              </a:rPr>
              <a:t>-Effectiveness: 98% </a:t>
            </a:r>
          </a:p>
          <a:p>
            <a:pPr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82" y="0"/>
            <a:ext cx="12012118" cy="1905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4-Contraceptive Injection (Depo-Provera)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2" y="1600200"/>
            <a:ext cx="12012118" cy="525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Injection of hormones that provides a longer-acting alternative to pill.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It  works by slowly releasing hormone progesterone into the body to stop ovulation.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Each injection lasts for 8-12 weeks. 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Effectiveness: 99%. </a:t>
            </a:r>
          </a:p>
          <a:p>
            <a:pPr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67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92" y="0"/>
            <a:ext cx="12027108" cy="134911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4-Contraceptive Injection (Depo-Provera)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5"/>
            <a:ext cx="12192000" cy="550888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>
              <a:lnSpc>
                <a:spcPct val="120000"/>
              </a:lnSpc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Reduce heavy or painful periods</a:t>
            </a:r>
          </a:p>
          <a:p>
            <a:pPr>
              <a:lnSpc>
                <a:spcPct val="120000"/>
              </a:lnSpc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Protection against cancer of the uterus. </a:t>
            </a:r>
          </a:p>
          <a:p>
            <a:pPr>
              <a:lnSpc>
                <a:spcPct val="120000"/>
              </a:lnSpc>
              <a:buNone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Disadvantage </a:t>
            </a:r>
          </a:p>
          <a:p>
            <a:pPr>
              <a:lnSpc>
                <a:spcPct val="120000"/>
              </a:lnSpc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Periods can become irregular or stop altogether. </a:t>
            </a:r>
          </a:p>
          <a:p>
            <a:pPr>
              <a:lnSpc>
                <a:spcPct val="120000"/>
              </a:lnSpc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It can take over a year for fertility to return to normal after stopping contraceptive injections.</a:t>
            </a:r>
          </a:p>
          <a:p>
            <a:pPr marL="0" indent="0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04144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5-Contraceptive Implant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9213"/>
            <a:ext cx="12192000" cy="56587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A small stick containing progesterone hormone which is inserted under skin in arm.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Hormone is slowly released into body, preventing ovum from being released from the ovaries, ovum settling in the womb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Effectiveness: 99%.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: It  lasts for three years.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Disadvantages: </a:t>
            </a: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Periods can become irregular or stop altogether. 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17180" cy="1417638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Side Effects Of Hormonal Family Planning Methods 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600200"/>
            <a:ext cx="10473128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Nausea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Weight gain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Headache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Breast tenderness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Breakthrough bleeding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Vaginal infections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Mild hypertension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Depression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82072" cy="1417638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Contraindications of Hormonal Family Planning Methods 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2082071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Breast feeding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Family history of CVA or coronary artery disease (CAD)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History of </a:t>
            </a:r>
            <a:r>
              <a:rPr lang="en-GB" sz="4800" dirty="0" err="1">
                <a:latin typeface="Times New Roman" pitchFamily="18" charset="0"/>
                <a:cs typeface="Times New Roman" pitchFamily="18" charset="0"/>
              </a:rPr>
              <a:t>Thromboembolic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 disease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History of liver disease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Undiagnosed vaginal bleeding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947161" cy="1417638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latin typeface="Times New Roman" pitchFamily="18" charset="0"/>
                <a:cs typeface="Times New Roman" pitchFamily="18" charset="0"/>
              </a:rPr>
            </a:br>
            <a:r>
              <a:rPr lang="en-GB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Contraindications of Hormonal Family Planning Methods 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42620"/>
              </p:ext>
            </p:extLst>
          </p:nvPr>
        </p:nvGraphicFramePr>
        <p:xfrm>
          <a:off x="239843" y="1726367"/>
          <a:ext cx="11707317" cy="5131633"/>
        </p:xfrm>
        <a:graphic>
          <a:graphicData uri="http://schemas.openxmlformats.org/drawingml/2006/table">
            <a:tbl>
              <a:tblPr/>
              <a:tblGrid>
                <a:gridCol w="614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1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3600" dirty="0">
                          <a:latin typeface="Times New Roman"/>
                          <a:ea typeface="Times New Roman"/>
                          <a:cs typeface="Arial"/>
                        </a:rPr>
                        <a:t>Age 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Arial"/>
                        </a:rPr>
                        <a:t>&gt; 40 years </a:t>
                      </a:r>
                      <a:endParaRPr lang="en-US" sz="36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3600" dirty="0">
                          <a:latin typeface="Times New Roman"/>
                          <a:ea typeface="Times New Roman"/>
                          <a:cs typeface="Arial"/>
                        </a:rPr>
                        <a:t>Breast or reproductive tract malignancy </a:t>
                      </a:r>
                      <a:endParaRPr lang="en-US" sz="36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3600" dirty="0">
                          <a:latin typeface="Times New Roman"/>
                          <a:ea typeface="Times New Roman"/>
                          <a:cs typeface="Arial"/>
                        </a:rPr>
                        <a:t>DM</a:t>
                      </a:r>
                      <a:endParaRPr lang="en-US" sz="36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3600" dirty="0">
                          <a:latin typeface="Times New Roman"/>
                          <a:ea typeface="Times New Roman"/>
                          <a:cs typeface="Arial"/>
                        </a:rPr>
                        <a:t>Elevated cholesterol and triglyceride </a:t>
                      </a:r>
                      <a:endParaRPr lang="en-US" sz="36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3600" dirty="0">
                          <a:latin typeface="Times New Roman"/>
                          <a:ea typeface="Times New Roman"/>
                          <a:cs typeface="Arial"/>
                        </a:rPr>
                        <a:t>High blood pressure </a:t>
                      </a:r>
                      <a:endParaRPr lang="en-US" sz="36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3600" dirty="0">
                          <a:latin typeface="Times New Roman"/>
                          <a:ea typeface="Times New Roman"/>
                          <a:cs typeface="Arial"/>
                        </a:rPr>
                        <a:t>Mental depression </a:t>
                      </a:r>
                      <a:endParaRPr lang="en-US" sz="3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1888" marR="61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3600" dirty="0">
                          <a:latin typeface="Times New Roman"/>
                          <a:ea typeface="Times New Roman"/>
                          <a:cs typeface="Arial"/>
                        </a:rPr>
                        <a:t>Migraine and other types of vascular headache  </a:t>
                      </a:r>
                      <a:endParaRPr lang="en-US" sz="36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3600" dirty="0">
                          <a:latin typeface="Times New Roman"/>
                          <a:ea typeface="Times New Roman"/>
                          <a:cs typeface="Arial"/>
                        </a:rPr>
                        <a:t>Obesity </a:t>
                      </a:r>
                      <a:endParaRPr lang="en-US" sz="36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3600" dirty="0">
                          <a:latin typeface="Times New Roman"/>
                          <a:ea typeface="Times New Roman"/>
                          <a:cs typeface="Arial"/>
                        </a:rPr>
                        <a:t>Pregnancy </a:t>
                      </a:r>
                      <a:endParaRPr lang="en-US" sz="36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3600" dirty="0">
                          <a:latin typeface="Times New Roman"/>
                          <a:ea typeface="Times New Roman"/>
                          <a:cs typeface="Arial"/>
                        </a:rPr>
                        <a:t>Seizure disorders </a:t>
                      </a:r>
                      <a:endParaRPr lang="en-US" sz="36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3600" dirty="0">
                          <a:latin typeface="Times New Roman"/>
                          <a:ea typeface="Times New Roman"/>
                          <a:cs typeface="Arial"/>
                        </a:rPr>
                        <a:t>Sickle cell </a:t>
                      </a:r>
                      <a:endParaRPr lang="en-US" sz="36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3600" dirty="0">
                          <a:latin typeface="Times New Roman"/>
                          <a:ea typeface="Times New Roman"/>
                          <a:cs typeface="Arial"/>
                        </a:rPr>
                        <a:t>Smoking .</a:t>
                      </a:r>
                      <a:endParaRPr lang="en-US" sz="3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1888" marR="61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1" y="0"/>
            <a:ext cx="12072079" cy="1417638"/>
          </a:xfrm>
        </p:spPr>
        <p:txBody>
          <a:bodyPr>
            <a:noAutofit/>
          </a:bodyPr>
          <a:lstStyle/>
          <a:p>
            <a:pPr algn="ctr"/>
            <a:br>
              <a:rPr lang="en-GB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D.) Surgical Family Planning Methods (Sterilization) </a:t>
            </a:r>
            <a:b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7200" dirty="0">
                <a:latin typeface="Times New Roman" pitchFamily="18" charset="0"/>
                <a:cs typeface="Times New Roman" pitchFamily="18" charset="0"/>
              </a:rPr>
              <a:t>1-Vasectomy (Male)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7200" dirty="0">
                <a:latin typeface="Times New Roman" pitchFamily="18" charset="0"/>
                <a:cs typeface="Times New Roman" pitchFamily="18" charset="0"/>
              </a:rPr>
              <a:t>2-Tubal ligation (Female)</a:t>
            </a:r>
          </a:p>
          <a:p>
            <a:pPr>
              <a:buNone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Surgery may be done by a. </a:t>
            </a:r>
            <a:r>
              <a:rPr lang="en-GB" sz="7200" dirty="0">
                <a:latin typeface="Times New Roman" pitchFamily="18" charset="0"/>
                <a:cs typeface="Times New Roman" pitchFamily="18" charset="0"/>
              </a:rPr>
              <a:t>Mini-</a:t>
            </a:r>
            <a:r>
              <a:rPr lang="en-GB" sz="7200" dirty="0" err="1">
                <a:latin typeface="Times New Roman" pitchFamily="18" charset="0"/>
                <a:cs typeface="Times New Roman" pitchFamily="18" charset="0"/>
              </a:rPr>
              <a:t>laprotomy</a:t>
            </a:r>
            <a:r>
              <a:rPr lang="en-GB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or    b. </a:t>
            </a:r>
            <a:r>
              <a:rPr lang="en-GB" sz="7200" dirty="0">
                <a:latin typeface="Times New Roman" pitchFamily="18" charset="0"/>
                <a:cs typeface="Times New Roman" pitchFamily="18" charset="0"/>
              </a:rPr>
              <a:t>Laparoscopy 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1-Male Sterilization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1600200"/>
            <a:ext cx="12042098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Division or occlusion of vas deference prevents passage of sperms.</a:t>
            </a:r>
          </a:p>
          <a:p>
            <a:pPr>
              <a:lnSpc>
                <a:spcPct val="12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The success of procedure is verified by absence of sperms from two consecutive samples of ejaculate collected at least 4 weeks apart.</a:t>
            </a:r>
          </a:p>
          <a:p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pPr algn="l"/>
            <a:br>
              <a:rPr lang="en-GB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Contraception</a:t>
            </a:r>
            <a:b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11902190" cy="5410200"/>
          </a:xfrm>
        </p:spPr>
        <p:txBody>
          <a:bodyPr>
            <a:normAutofit/>
          </a:bodyPr>
          <a:lstStyle/>
          <a:p>
            <a:pPr marL="914400" indent="-914400" algn="ctr">
              <a:buFont typeface="+mj-lt"/>
              <a:buAutoNum type="arabicPeriod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Natural contraception 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Mechanical contraception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Hormonal contraception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Surgical contraception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2-Female Sterilization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1887200" cy="5440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Surgically blocking both fallopian tubes by three ways: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Laparotomy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b. Mini-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laparatomy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c. Laparoscopy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8" y="0"/>
            <a:ext cx="11912184" cy="141763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Female Sterilization Methods of Tubal Occlusions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052092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a. Ligation by absorbable or non-absorbable sutures 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Electrocautery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Falope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ring of silicone or rubber is placed over a loop of the tube 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d. Clips: stainless steel and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polycarbonal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clip,  silicon rubber. 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e. Laser divides tube very cleanly but may allow a high incidence of recanalization(spontaneous restoration).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b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Rights of Clients</a:t>
            </a:r>
            <a:br>
              <a:rPr lang="en-US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1600200"/>
            <a:ext cx="12192001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1-Information about all the methods / services available. </a:t>
            </a:r>
          </a:p>
          <a:p>
            <a:pPr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2-Knowledge of benefits and risks / side effects of all the contraceptive methods / to make an independent decision.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1" y="0"/>
            <a:ext cx="11917179" cy="141763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A.) Natural Family Planning Methods</a:t>
            </a:r>
            <a:br>
              <a:rPr lang="en-US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44" y="1600200"/>
            <a:ext cx="7045377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1- Rhythm method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2-Basal body temperature 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3- Cervical mucous method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Sympto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-thermal method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5-Lactational amenorrhea method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AE709-BA0B-E1E1-9830-CDD2CE7D7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417638"/>
            <a:ext cx="4706910" cy="54403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1-Rhythm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31" y="1417638"/>
            <a:ext cx="12087069" cy="54403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This method can be used for patients with regular cycles only. </a:t>
            </a:r>
          </a:p>
          <a:p>
            <a:pPr>
              <a:lnSpc>
                <a:spcPct val="12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Depending on exact knowledge of ovulation day and avoiding intercourse during the days before and after ovulation; for example in a regular period that occurs every 28 days exact day of ovulation should be day 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so intercourse should be avoided 4-5 days before and after this days. 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992131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Basal Body Temperature (BBT)Method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2" y="1600200"/>
            <a:ext cx="11467476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 woman’s temperature rises between 0.4 F and 0.8 F on day of ovulation and stays elevated until next menstrual period. 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1738" y="4344650"/>
            <a:ext cx="2895600" cy="234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73" y="0"/>
            <a:ext cx="11047751" cy="141763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Cervical Mucus Method: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31" y="1600200"/>
            <a:ext cx="11917180" cy="52578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Right before ovulation, cervical  mucus changes from being cloudy and small to being clear and smooth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After the ovulation, the mucus tends to dry up again.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4-Symptothermal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83" y="1600200"/>
            <a:ext cx="11257613" cy="52578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It is combined with the use of cervical mucus and BBT method.</a:t>
            </a:r>
          </a:p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The woman takes her temp and observe for mucus changes.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1" y="0"/>
            <a:ext cx="11557417" cy="141763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5-Lactational Amenorrhea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1887200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-As long as woman is breast feeding an infant, there is some natural suppression of ovulation. </a:t>
            </a:r>
          </a:p>
          <a:p>
            <a:pPr>
              <a:lnSpc>
                <a:spcPct val="120000"/>
              </a:lnSpc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-But  may ovulate but not menstruate</a:t>
            </a:r>
          </a:p>
          <a:p>
            <a:pPr>
              <a:lnSpc>
                <a:spcPct val="120000"/>
              </a:lnSpc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-As a rule after 6 months, the breastfeeding women are advised to choose another method of contraception.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1300</Words>
  <Application>Microsoft Office PowerPoint</Application>
  <PresentationFormat>Widescreen</PresentationFormat>
  <Paragraphs>177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 Methods of Contraception </vt:lpstr>
      <vt:lpstr> Types  of Contraception </vt:lpstr>
      <vt:lpstr> A.) Natural Family Planning Methods </vt:lpstr>
      <vt:lpstr> 1-Rhythm Method</vt:lpstr>
      <vt:lpstr> 2. Basal Body Temperature (BBT)Method </vt:lpstr>
      <vt:lpstr> 3. Cervical Mucus Method: </vt:lpstr>
      <vt:lpstr>4-Symptothermal method</vt:lpstr>
      <vt:lpstr>5-Lactational Amenorrhea Method</vt:lpstr>
      <vt:lpstr>Advantage of Natural Methods </vt:lpstr>
      <vt:lpstr> B.) Mechanical Family Planning Methods </vt:lpstr>
      <vt:lpstr>1-Male Condom</vt:lpstr>
      <vt:lpstr>2-Female Condom (Femidom)</vt:lpstr>
      <vt:lpstr>3-Diaphragms/Cervical Cap</vt:lpstr>
      <vt:lpstr>4- Spermicides:</vt:lpstr>
      <vt:lpstr>5. Intrauterine Devices (IUD) </vt:lpstr>
      <vt:lpstr> C.) Hormonal Family Planning Methods  </vt:lpstr>
      <vt:lpstr>1-Contraceptive Skin Patch </vt:lpstr>
      <vt:lpstr>2-Combined Pill </vt:lpstr>
      <vt:lpstr>3-Progesterone Only Pill (Mini Pill) </vt:lpstr>
      <vt:lpstr>3-Progesterone Only Pill (Mini Pill) </vt:lpstr>
      <vt:lpstr>4-Contraceptive Injection (Depo-Provera)</vt:lpstr>
      <vt:lpstr>4-Contraceptive Injection (Depo-Provera)</vt:lpstr>
      <vt:lpstr>5-Contraceptive Implant </vt:lpstr>
      <vt:lpstr> Side Effects Of Hormonal Family Planning Methods  </vt:lpstr>
      <vt:lpstr> Contraindications of Hormonal Family Planning Methods  </vt:lpstr>
      <vt:lpstr>  Contraindications of Hormonal Family Planning Methods  </vt:lpstr>
      <vt:lpstr> D.) Surgical Family Planning Methods (Sterilization)  </vt:lpstr>
      <vt:lpstr>1-Male Sterilization</vt:lpstr>
      <vt:lpstr>2-Female Sterilization</vt:lpstr>
      <vt:lpstr>Female Sterilization Methods of Tubal Occlusions</vt:lpstr>
      <vt:lpstr> Rights of Clients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</cp:revision>
  <dcterms:created xsi:type="dcterms:W3CDTF">2024-08-18T14:42:41Z</dcterms:created>
  <dcterms:modified xsi:type="dcterms:W3CDTF">2024-08-18T16:21:09Z</dcterms:modified>
</cp:coreProperties>
</file>