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303" r:id="rId2"/>
    <p:sldId id="258" r:id="rId3"/>
    <p:sldId id="262" r:id="rId4"/>
    <p:sldId id="263" r:id="rId5"/>
    <p:sldId id="264" r:id="rId6"/>
    <p:sldId id="267" r:id="rId7"/>
    <p:sldId id="268" r:id="rId8"/>
    <p:sldId id="270" r:id="rId9"/>
    <p:sldId id="304" r:id="rId10"/>
    <p:sldId id="273" r:id="rId11"/>
    <p:sldId id="272" r:id="rId12"/>
    <p:sldId id="283" r:id="rId13"/>
    <p:sldId id="291" r:id="rId14"/>
    <p:sldId id="284" r:id="rId15"/>
    <p:sldId id="285" r:id="rId16"/>
    <p:sldId id="287" r:id="rId17"/>
    <p:sldId id="290" r:id="rId18"/>
    <p:sldId id="300" r:id="rId19"/>
    <p:sldId id="301" r:id="rId20"/>
    <p:sldId id="295" r:id="rId21"/>
    <p:sldId id="296" r:id="rId22"/>
  </p:sldIdLst>
  <p:sldSz cx="12192000" cy="6858000"/>
  <p:notesSz cx="6858000" cy="9144000"/>
  <p:defaultTextStyle>
    <a:defPPr>
      <a:defRPr lang="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5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07E4F0-42C3-4490-B3EE-50536D3333B8}" type="datetimeFigureOut">
              <a:rPr lang="en-US" smtClean="0"/>
              <a:t>23/7/2024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71D772-917F-471D-9224-55193B89A9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666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8210E0-A207-4F29-81CE-51C2ACD96C88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3078-A86C-D392-A4EF-E0A6863143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B9BC8D-0677-B622-65D7-B4187E9500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BBEB4F-C65E-EF00-56D3-6D356F2D0C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D63DA-0952-4861-BACA-BF5F4C19CACD}" type="datetimeFigureOut">
              <a:rPr lang="en-US" smtClean="0"/>
              <a:t>23/7/2024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55616E-3562-11D4-3938-AC830E3AB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B1F992-7B66-C106-C113-8770DCF72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A1AC0-222B-4180-8CD8-85F289546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101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DC0B9F-8AC8-B4BF-7C20-DE6A9EDEA5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EED3DD-376F-8321-B838-638DC5C6B0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CDDA71-9007-75FA-62FB-401A982897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D63DA-0952-4861-BACA-BF5F4C19CACD}" type="datetimeFigureOut">
              <a:rPr lang="en-US" smtClean="0"/>
              <a:t>23/7/2024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CF0E70-492F-5B6A-4FC6-8EA411211A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E5C863-A665-4C08-BE73-5E2C19A1E6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A1AC0-222B-4180-8CD8-85F289546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767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A2EABAF-A1C4-8382-C4FE-588BE39733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A825493-3CBC-9E36-F3FB-33E169CEC6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CDD8AA-34E2-9CED-9281-0613D6C4A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D63DA-0952-4861-BACA-BF5F4C19CACD}" type="datetimeFigureOut">
              <a:rPr lang="en-US" smtClean="0"/>
              <a:t>23/7/2024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159714-CFE5-3FB2-64E9-7F17480F7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CAAF3F-C18D-36E7-2ED8-F46100AB3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A1AC0-222B-4180-8CD8-85F289546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387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EA7FA6-C925-10F5-7FA8-FE898BFE18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FF02F0-38B9-8783-85BF-3018C11CA2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FB6860-BC44-A1B9-8621-82ABB2DCA7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D63DA-0952-4861-BACA-BF5F4C19CACD}" type="datetimeFigureOut">
              <a:rPr lang="en-US" smtClean="0"/>
              <a:t>23/7/2024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D4B5C4-918F-7CDD-0078-22A977F2D5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AB726A-33D9-5191-DF81-B00C547FA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A1AC0-222B-4180-8CD8-85F289546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900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25D4C2-A18E-48E7-AD4B-035D845B81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255F01-5A18-0075-B932-1AC4FDE303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72213D-3D85-EFFC-032B-78AF763A13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D63DA-0952-4861-BACA-BF5F4C19CACD}" type="datetimeFigureOut">
              <a:rPr lang="en-US" smtClean="0"/>
              <a:t>23/7/2024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9CC555-8EFE-B4B0-E0ED-80764DF798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AD9E13-3935-A577-4258-056B737B0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A1AC0-222B-4180-8CD8-85F289546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566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27E85F-0EAC-77AF-4731-17674E6D9D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49F9C2-3627-0E3E-9B2F-1A9197A7B4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CAB232-0C22-2E63-208B-B6EDB3CB3D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803C52-D686-ABEB-432F-C28A6F5560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D63DA-0952-4861-BACA-BF5F4C19CACD}" type="datetimeFigureOut">
              <a:rPr lang="en-US" smtClean="0"/>
              <a:t>23/7/2024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3674D6-48E5-57EF-5698-72859DB004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104A24-A761-06EC-7EEA-7FDCFB04E0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A1AC0-222B-4180-8CD8-85F289546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610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E83631-5BF7-0291-D2E2-AF2AD116F8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A76150-0133-EA87-FB61-2D38178382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2378A2-42F8-F63D-8C1F-4E9479ABC2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BE72A5D-0540-B583-1E9B-8636209D71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62CA908-F996-6702-2EDF-917ED77477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C358665-7E74-734F-BEC9-B54B14AD21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D63DA-0952-4861-BACA-BF5F4C19CACD}" type="datetimeFigureOut">
              <a:rPr lang="en-US" smtClean="0"/>
              <a:t>23/7/2024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7ED5B20-7F77-982B-F102-B11219074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C718A37-6D2E-49CD-2CB3-767B146BA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A1AC0-222B-4180-8CD8-85F289546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885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272556-7AB3-726F-5468-2D526068F2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2BBE3B5-6850-AF67-CFEF-563BA1C158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D63DA-0952-4861-BACA-BF5F4C19CACD}" type="datetimeFigureOut">
              <a:rPr lang="en-US" smtClean="0"/>
              <a:t>23/7/2024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DB0836-B285-00ED-96AF-420B3C7CF0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64A1EB-7E7F-051E-B234-13A95EEF0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A1AC0-222B-4180-8CD8-85F289546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564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8D5CD70-228E-CBFB-602C-221EBC461A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D63DA-0952-4861-BACA-BF5F4C19CACD}" type="datetimeFigureOut">
              <a:rPr lang="en-US" smtClean="0"/>
              <a:t>23/7/2024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1C7C168-2840-D6E9-B14D-B8C3F6FBB4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3A9A2B-E5FC-769C-E6AA-4594D0ED9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A1AC0-222B-4180-8CD8-85F289546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028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948FD3-4548-7826-9994-9258D457D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7312D2-3275-39A4-F766-226AA12EEF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590BCF-FBEF-115B-D1D0-D1D566A531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E0B3C3-47E3-8695-186D-8B6FA36485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D63DA-0952-4861-BACA-BF5F4C19CACD}" type="datetimeFigureOut">
              <a:rPr lang="en-US" smtClean="0"/>
              <a:t>23/7/2024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A0D9BE-F780-E19A-A6BC-52928BDE97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5C3E4A-06FC-AE01-C225-2D820E5523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A1AC0-222B-4180-8CD8-85F289546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696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946D4A-CAE3-5533-18A6-CC90D9F93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1F475C3-D59C-70B7-4F49-E073811DDE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FE896F-E569-813F-783F-A24621D386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2EF8FB-B7A4-5553-EF11-98B2EA7F10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D63DA-0952-4861-BACA-BF5F4C19CACD}" type="datetimeFigureOut">
              <a:rPr lang="en-US" smtClean="0"/>
              <a:t>23/7/2024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D5A689-E1C1-D181-86F0-FBBA33AD60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A38C2A-8DD7-8EDE-CA4D-38F9576A80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A1AC0-222B-4180-8CD8-85F289546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267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BF6A9B8-9DCD-5858-A521-B5FFD81AB4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805697-4F83-A243-E3D1-6BA9C8471E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F8AD14-7746-5372-FD9B-A870BE189C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ED63DA-0952-4861-BACA-BF5F4C19CACD}" type="datetimeFigureOut">
              <a:rPr lang="en-US" smtClean="0"/>
              <a:t>23/7/2024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E85D5B-034E-AD35-5B06-B7F1B472A7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0FD8E4-F138-F73B-0559-C2EC6112B9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A1AC0-222B-4180-8CD8-85F289546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111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4AB5A7-7196-4EC0-8FCC-5D1B29B2AD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76201"/>
            <a:ext cx="6970426" cy="669560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6600" b="1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xmlns:a="http://schemas.openxmlformats.org/drawingml/2006/main" marL="0" indent="0" algn="ctr">
              <a:buNone/>
              <a:bidi/>
            </a:pPr>
            <a:r xmlns:a="http://schemas.openxmlformats.org/drawingml/2006/main">
              <a:rPr lang="ar" sz="96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أمراض النساء و</a:t>
            </a:r>
          </a:p>
          <a:p>
            <a:pPr xmlns:a="http://schemas.openxmlformats.org/drawingml/2006/main" marL="0" indent="0" algn="ctr">
              <a:buNone/>
              <a:bidi/>
            </a:pPr>
            <a:r xmlns:a="http://schemas.openxmlformats.org/drawingml/2006/main">
              <a:rPr lang="ar" sz="96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تمريض الامومة</a:t>
            </a:r>
            <a:endParaRPr xmlns:a="http://schemas.openxmlformats.org/drawingml/2006/main" lang="en-US" sz="19900" dirty="0">
              <a:solidFill>
                <a:srgbClr val="C00000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2BE6019-9820-0D77-E69F-629A9C7620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70426" y="76201"/>
            <a:ext cx="5221574" cy="6695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55621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"/>
            <a:ext cx="12192000" cy="1753849"/>
          </a:xfrm>
        </p:spPr>
        <p:txBody>
          <a:bodyPr>
            <a:normAutofit/>
          </a:bodyPr>
          <a:lstStyle/>
          <a:p>
            <a:pPr xmlns:a="http://schemas.openxmlformats.org/drawingml/2006/main" algn="ctr">
              <a:bidi/>
            </a:pPr>
            <a:r xmlns:a="http://schemas.openxmlformats.org/drawingml/2006/main">
              <a:rPr lang="ar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أدوار الممرضات في صحة الأم والطفل</a:t>
            </a:r>
            <a:endParaRPr xmlns:a="http://schemas.openxmlformats.org/drawingml/2006/main" lang="en-US" sz="5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023672"/>
            <a:ext cx="12192000" cy="4834328"/>
          </a:xfrm>
        </p:spPr>
        <p:txBody>
          <a:bodyPr>
            <a:noAutofit/>
          </a:bodyPr>
          <a:lstStyle/>
          <a:p>
            <a:pPr xmlns:a="http://schemas.openxmlformats.org/drawingml/2006/main">
              <a:buNone/>
              <a:bidi/>
            </a:pPr>
            <a:r xmlns:a="http://schemas.openxmlformats.org/drawingml/2006/main">
              <a:rPr lang="ar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أ </a:t>
            </a:r>
            <a:r xmlns:a="http://schemas.openxmlformats.org/drawingml/2006/main">
              <a:rPr lang="ar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الأدوار الأساسية لممرضة صحة الأم والطفل:</a:t>
            </a:r>
          </a:p>
          <a:p>
            <a:pPr xmlns:a="http://schemas.openxmlformats.org/drawingml/2006/main">
              <a:buNone/>
              <a:bidi/>
            </a:pPr>
            <a:r xmlns:a="http://schemas.openxmlformats.org/drawingml/2006/main">
              <a:rPr lang="ar" sz="3600" dirty="0">
                <a:latin typeface="Times New Roman" pitchFamily="18" charset="0"/>
                <a:cs typeface="Times New Roman" pitchFamily="18" charset="0"/>
              </a:rPr>
              <a:t>1- مقدم الرعاية</a:t>
            </a:r>
          </a:p>
          <a:p>
            <a:pPr xmlns:a="http://schemas.openxmlformats.org/drawingml/2006/main">
              <a:buNone/>
              <a:bidi/>
            </a:pPr>
            <a:r xmlns:a="http://schemas.openxmlformats.org/drawingml/2006/main">
              <a:rPr lang="ar" sz="3600" dirty="0">
                <a:latin typeface="Times New Roman" pitchFamily="18" charset="0"/>
                <a:cs typeface="Times New Roman" pitchFamily="18" charset="0"/>
              </a:rPr>
              <a:t>2- تغيير الوكيل</a:t>
            </a:r>
          </a:p>
          <a:p>
            <a:pPr xmlns:a="http://schemas.openxmlformats.org/drawingml/2006/main">
              <a:buNone/>
              <a:bidi/>
            </a:pPr>
            <a:r xmlns:a="http://schemas.openxmlformats.org/drawingml/2006/main">
              <a:rPr lang="ar" sz="3600" dirty="0">
                <a:latin typeface="Times New Roman" pitchFamily="18" charset="0"/>
                <a:cs typeface="Times New Roman" pitchFamily="18" charset="0"/>
              </a:rPr>
              <a:t>3- باحث</a:t>
            </a:r>
          </a:p>
          <a:p>
            <a:pPr xmlns:a="http://schemas.openxmlformats.org/drawingml/2006/main">
              <a:buNone/>
              <a:bidi/>
            </a:pPr>
            <a:r xmlns:a="http://schemas.openxmlformats.org/drawingml/2006/main">
              <a:rPr lang="ar" sz="3600" dirty="0">
                <a:latin typeface="Times New Roman" pitchFamily="18" charset="0"/>
                <a:cs typeface="Times New Roman" pitchFamily="18" charset="0"/>
              </a:rPr>
              <a:t>4-المربي</a:t>
            </a:r>
          </a:p>
          <a:p>
            <a:pPr xmlns:a="http://schemas.openxmlformats.org/drawingml/2006/main">
              <a:buNone/>
              <a:bidi/>
            </a:pPr>
            <a:r xmlns:a="http://schemas.openxmlformats.org/drawingml/2006/main">
              <a:rPr lang="ar" sz="3600" dirty="0">
                <a:latin typeface="Times New Roman" pitchFamily="18" charset="0"/>
                <a:cs typeface="Times New Roman" pitchFamily="18" charset="0"/>
              </a:rPr>
              <a:t>5- مستشار</a:t>
            </a:r>
          </a:p>
          <a:p>
            <a:pPr xmlns:a="http://schemas.openxmlformats.org/drawingml/2006/main">
              <a:buNone/>
              <a:bidi/>
            </a:pPr>
            <a:r xmlns:a="http://schemas.openxmlformats.org/drawingml/2006/main">
              <a:rPr lang="ar" sz="3600" dirty="0">
                <a:latin typeface="Times New Roman" pitchFamily="18" charset="0"/>
                <a:cs typeface="Times New Roman" pitchFamily="18" charset="0"/>
              </a:rPr>
              <a:t>6- محامي العملاء</a:t>
            </a:r>
            <a:endParaRPr xmlns:a="http://schemas.openxmlformats.org/drawingml/2006/main" lang="en-US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888761"/>
          </a:xfrm>
        </p:spPr>
        <p:txBody>
          <a:bodyPr>
            <a:normAutofit/>
          </a:bodyPr>
          <a:lstStyle/>
          <a:p>
            <a:pPr xmlns:a="http://schemas.openxmlformats.org/drawingml/2006/main" algn="ctr">
              <a:bidi/>
            </a:pPr>
            <a:r xmlns:a="http://schemas.openxmlformats.org/drawingml/2006/main">
              <a:rPr kumimoji="0" lang="ar" sz="5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أدوار الممرضات في صحة الأم والطفل</a:t>
            </a:r>
            <a:endParaRPr xmlns:a="http://schemas.openxmlformats.org/drawingml/2006/main" lang="en-US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128604"/>
            <a:ext cx="12192000" cy="4729396"/>
          </a:xfrm>
        </p:spPr>
        <p:txBody>
          <a:bodyPr>
            <a:normAutofit lnSpcReduction="10000"/>
          </a:bodyPr>
          <a:lstStyle/>
          <a:p>
            <a:pPr xmlns:a="http://schemas.openxmlformats.org/drawingml/2006/main" algn="ctr">
              <a:buNone/>
              <a:bidi/>
            </a:pPr>
            <a:r xmlns:a="http://schemas.openxmlformats.org/drawingml/2006/main">
              <a:rPr lang="ar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ب. الدور الموسع لممرضة صحة الأم والطفل:</a:t>
            </a:r>
          </a:p>
          <a:p>
            <a:pPr xmlns:a="http://schemas.openxmlformats.org/drawingml/2006/main">
              <a:buNone/>
              <a:bidi/>
            </a:pPr>
            <a:r xmlns:a="http://schemas.openxmlformats.org/drawingml/2006/main">
              <a:rPr lang="ar" sz="3600" dirty="0">
                <a:latin typeface="Times New Roman" pitchFamily="18" charset="0"/>
                <a:cs typeface="Times New Roman" pitchFamily="18" charset="0"/>
              </a:rPr>
              <a:t>1-أخصائيو التمريض السريري: مستوى الماجستير</a:t>
            </a:r>
          </a:p>
          <a:p>
            <a:pPr xmlns:a="http://schemas.openxmlformats.org/drawingml/2006/main">
              <a:buNone/>
              <a:bidi/>
            </a:pPr>
            <a:r xmlns:a="http://schemas.openxmlformats.org/drawingml/2006/main">
              <a:rPr lang="ar" sz="3600" dirty="0">
                <a:latin typeface="Times New Roman" pitchFamily="18" charset="0"/>
                <a:cs typeface="Times New Roman" pitchFamily="18" charset="0"/>
              </a:rPr>
              <a:t>2- مدير</a:t>
            </a:r>
          </a:p>
          <a:p>
            <a:pPr xmlns:a="http://schemas.openxmlformats.org/drawingml/2006/main">
              <a:buNone/>
              <a:bidi/>
            </a:pPr>
            <a:r xmlns:a="http://schemas.openxmlformats.org/drawingml/2006/main">
              <a:rPr lang="ar" sz="3600" dirty="0">
                <a:latin typeface="Times New Roman" pitchFamily="18" charset="0"/>
                <a:cs typeface="Times New Roman" pitchFamily="18" charset="0"/>
              </a:rPr>
              <a:t>3-ممرضة صحة المرأة</a:t>
            </a:r>
          </a:p>
          <a:p>
            <a:pPr xmlns:a="http://schemas.openxmlformats.org/drawingml/2006/main">
              <a:buNone/>
              <a:bidi/>
            </a:pPr>
            <a:r xmlns:a="http://schemas.openxmlformats.org/drawingml/2006/main">
              <a:rPr lang="ar" sz="3600" dirty="0">
                <a:latin typeface="Times New Roman" pitchFamily="18" charset="0"/>
                <a:cs typeface="Times New Roman" pitchFamily="18" charset="0"/>
              </a:rPr>
              <a:t>4-ممرض الأسرة (FNP)</a:t>
            </a:r>
          </a:p>
          <a:p>
            <a:pPr xmlns:a="http://schemas.openxmlformats.org/drawingml/2006/main">
              <a:buNone/>
              <a:bidi/>
            </a:pPr>
            <a:r xmlns:a="http://schemas.openxmlformats.org/drawingml/2006/main">
              <a:rPr lang="ar" sz="3600" dirty="0">
                <a:latin typeface="Times New Roman" pitchFamily="18" charset="0"/>
                <a:cs typeface="Times New Roman" pitchFamily="18" charset="0"/>
              </a:rPr>
              <a:t>5-ممرض ممارس لحديثي الولادة (NNP):</a:t>
            </a:r>
          </a:p>
          <a:p>
            <a:pPr xmlns:a="http://schemas.openxmlformats.org/drawingml/2006/main">
              <a:buNone/>
              <a:bidi/>
            </a:pPr>
            <a:r xmlns:a="http://schemas.openxmlformats.org/drawingml/2006/main">
              <a:rPr lang="ar" sz="3600" dirty="0">
                <a:latin typeface="Times New Roman" pitchFamily="18" charset="0"/>
                <a:cs typeface="Times New Roman" pitchFamily="18" charset="0"/>
              </a:rPr>
              <a:t>6-ممرض ممرض أطفال (PNP</a:t>
            </a:r>
          </a:p>
          <a:p>
            <a:pPr xmlns:a="http://schemas.openxmlformats.org/drawingml/2006/main">
              <a:buNone/>
              <a:bidi/>
            </a:pPr>
            <a:r xmlns:a="http://schemas.openxmlformats.org/drawingml/2006/main">
              <a:rPr lang="ar" sz="3600" dirty="0">
                <a:latin typeface="Times New Roman" pitchFamily="18" charset="0"/>
                <a:cs typeface="Times New Roman" pitchFamily="18" charset="0"/>
              </a:rPr>
              <a:t>7-الممرضة-القابلة</a:t>
            </a: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873770"/>
          </a:xfrm>
        </p:spPr>
        <p:txBody>
          <a:bodyPr>
            <a:noAutofit/>
          </a:bodyPr>
          <a:lstStyle/>
          <a:p>
            <a:pPr xmlns:a="http://schemas.openxmlformats.org/drawingml/2006/main" algn="ctr">
              <a:bidi/>
            </a:pPr>
            <a:br xmlns:a="http://schemas.openxmlformats.org/drawingml/2006/main">
              <a:rPr lang="en-US" sz="4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 xmlns:a="http://schemas.openxmlformats.org/drawingml/2006/main">
              <a:rPr lang="ar" sz="6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الاعتبارات القانونية لممارسة الأم والطفل</a:t>
            </a:r>
            <a:br xmlns:a="http://schemas.openxmlformats.org/drawingml/2006/main">
              <a:rPr lang="en-US" sz="4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xmlns:a="http://schemas.openxmlformats.org/drawingml/2006/main" lang="en-US" sz="4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263515"/>
            <a:ext cx="12192000" cy="4482059"/>
          </a:xfrm>
        </p:spPr>
        <p:txBody>
          <a:bodyPr>
            <a:normAutofit/>
          </a:bodyPr>
          <a:lstStyle/>
          <a:p>
            <a:pPr xmlns:a="http://schemas.openxmlformats.org/drawingml/2006/main" lvl="0">
              <a:buFont typeface="Wingdings" panose="05000000000000000000" pitchFamily="2" charset="2"/>
              <a:buChar char="v"/>
              <a:bidi/>
            </a:pPr>
            <a:r xmlns:a="http://schemas.openxmlformats.org/drawingml/2006/main">
              <a:rPr lang="ar" sz="4000" dirty="0">
                <a:latin typeface="Times New Roman" pitchFamily="18" charset="0"/>
                <a:cs typeface="Times New Roman" pitchFamily="18" charset="0"/>
              </a:rPr>
              <a:t>حماية حقوق عملائها، بما في ذلك السرية،</a:t>
            </a:r>
          </a:p>
          <a:p>
            <a:pPr xmlns:a="http://schemas.openxmlformats.org/drawingml/2006/main" lvl="0">
              <a:buFont typeface="Wingdings" panose="05000000000000000000" pitchFamily="2" charset="2"/>
              <a:buChar char="v"/>
              <a:bidi/>
            </a:pPr>
            <a:r xmlns:a="http://schemas.openxmlformats.org/drawingml/2006/main">
              <a:rPr lang="ar" sz="4000" dirty="0">
                <a:latin typeface="Times New Roman" pitchFamily="18" charset="0"/>
                <a:cs typeface="Times New Roman" pitchFamily="18" charset="0"/>
              </a:rPr>
              <a:t>- مسؤول عن جودة الرعاية التمريضية الخاصة بهم وتلك الخاصة بأعضاء فريق الرعاية الصحية الآخرين.</a:t>
            </a:r>
          </a:p>
          <a:p>
            <a:pPr xmlns:a="http://schemas.openxmlformats.org/drawingml/2006/main" lvl="0">
              <a:buFont typeface="Wingdings" panose="05000000000000000000" pitchFamily="2" charset="2"/>
              <a:buChar char="v"/>
              <a:bidi/>
            </a:pPr>
            <a:r xmlns:a="http://schemas.openxmlformats.org/drawingml/2006/main">
              <a:rPr lang="ar" sz="4000" dirty="0">
                <a:latin typeface="Times New Roman" pitchFamily="18" charset="0"/>
                <a:cs typeface="Times New Roman" pitchFamily="18" charset="0"/>
              </a:rPr>
              <a:t>تحديد والإبلاغ عن حوادث سوء المعاملة المشتبه بها</a:t>
            </a:r>
          </a:p>
          <a:p>
            <a:pPr xmlns:a="http://schemas.openxmlformats.org/drawingml/2006/main" lvl="0">
              <a:buFont typeface="Wingdings" panose="05000000000000000000" pitchFamily="2" charset="2"/>
              <a:buChar char="v"/>
              <a:bidi/>
            </a:pPr>
            <a:r xmlns:a="http://schemas.openxmlformats.org/drawingml/2006/main">
              <a:rPr lang="ar" sz="4000" dirty="0">
                <a:latin typeface="Times New Roman" pitchFamily="18" charset="0"/>
                <a:cs typeface="Times New Roman" pitchFamily="18" charset="0"/>
              </a:rPr>
              <a:t>توثيق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2158584"/>
          </a:xfrm>
        </p:spPr>
        <p:txBody>
          <a:bodyPr>
            <a:noAutofit/>
          </a:bodyPr>
          <a:lstStyle/>
          <a:p>
            <a:pPr xmlns:a="http://schemas.openxmlformats.org/drawingml/2006/main" algn="ctr">
              <a:bidi/>
            </a:pPr>
            <a:br xmlns:a="http://schemas.openxmlformats.org/drawingml/2006/main">
              <a:rPr lang="en-US" sz="4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br xmlns:a="http://schemas.openxmlformats.org/drawingml/2006/main"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 xmlns:a="http://schemas.openxmlformats.org/drawingml/2006/main">
              <a:rPr kumimoji="0" lang="ar" sz="6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الاعتبارات القانونية لممارسة الأم والطفل</a:t>
            </a:r>
            <a:br xmlns:a="http://schemas.openxmlformats.org/drawingml/2006/main"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br xmlns:a="http://schemas.openxmlformats.org/drawingml/2006/main">
              <a:rPr lang="en-US" sz="4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xmlns:a="http://schemas.openxmlformats.org/drawingml/2006/main" lang="en-US" sz="4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1828800"/>
            <a:ext cx="12191999" cy="4876800"/>
          </a:xfrm>
        </p:spPr>
        <p:txBody>
          <a:bodyPr>
            <a:normAutofit/>
          </a:bodyPr>
          <a:lstStyle/>
          <a:p>
            <a:pPr lvl="0" algn="ctr"/>
            <a:endParaRPr lang="en-US" sz="3600" dirty="0">
              <a:latin typeface="Times New Roman" pitchFamily="18" charset="0"/>
              <a:cs typeface="Times New Roman" pitchFamily="18" charset="0"/>
            </a:endParaRPr>
          </a:p>
          <a:p>
            <a:pPr xmlns:a="http://schemas.openxmlformats.org/drawingml/2006/main" lvl="0">
              <a:buFont typeface="Wingdings" panose="05000000000000000000" pitchFamily="2" charset="2"/>
              <a:buChar char="v"/>
              <a:bidi/>
            </a:pPr>
            <a:r xmlns:a="http://schemas.openxmlformats.org/drawingml/2006/main">
              <a:rPr lang="ar" sz="4800" dirty="0">
                <a:latin typeface="Times New Roman" pitchFamily="18" charset="0"/>
                <a:cs typeface="Times New Roman" pitchFamily="18" charset="0"/>
              </a:rPr>
              <a:t>الحصول على موافقة مستنيرة للإجراءات الغازية</a:t>
            </a:r>
          </a:p>
          <a:p>
            <a:pPr xmlns:a="http://schemas.openxmlformats.org/drawingml/2006/main">
              <a:buFont typeface="Wingdings" panose="05000000000000000000" pitchFamily="2" charset="2"/>
              <a:buChar char="v"/>
              <a:bidi/>
            </a:pPr>
            <a:r xmlns:a="http://schemas.openxmlformats.org/drawingml/2006/main">
              <a:rPr lang="ar" sz="4800" dirty="0">
                <a:latin typeface="Times New Roman" pitchFamily="18" charset="0"/>
                <a:cs typeface="Times New Roman" pitchFamily="18" charset="0"/>
              </a:rPr>
              <a:t>إذا علمت الممرضة أن الرعاية المقدمة من ممارس آخر كانت غير مناسبة أو غير كافية، فهي مسؤولة قانونًا عن الإبلاغ عن الحادث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417638"/>
          </a:xfrm>
        </p:spPr>
        <p:txBody>
          <a:bodyPr>
            <a:noAutofit/>
          </a:bodyPr>
          <a:lstStyle/>
          <a:p>
            <a:pPr xmlns:a="http://schemas.openxmlformats.org/drawingml/2006/main" algn="ctr">
              <a:bidi/>
            </a:pPr>
            <a:br xmlns:a="http://schemas.openxmlformats.org/drawingml/2006/main"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 xmlns:a="http://schemas.openxmlformats.org/drawingml/2006/main">
              <a:rPr lang="ar" sz="6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الاعتبارات الأخلاقية للممارسة:</a:t>
            </a:r>
            <a:br xmlns:a="http://schemas.openxmlformats.org/drawingml/2006/main">
              <a:rPr lang="en-US" sz="6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xmlns:a="http://schemas.openxmlformats.org/drawingml/2006/main" lang="en-US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17638"/>
            <a:ext cx="12192000" cy="5440362"/>
          </a:xfrm>
        </p:spPr>
        <p:txBody>
          <a:bodyPr>
            <a:normAutofit fontScale="92500" lnSpcReduction="10000"/>
          </a:bodyPr>
          <a:lstStyle/>
          <a:p>
            <a:pPr xmlns:a="http://schemas.openxmlformats.org/drawingml/2006/main" algn="ctr">
              <a:buNone/>
              <a:bidi/>
            </a:pPr>
            <a:r xmlns:a="http://schemas.openxmlformats.org/drawingml/2006/main">
              <a:rPr lang="ar" sz="4200" b="1" dirty="0">
                <a:latin typeface="Times New Roman" pitchFamily="18" charset="0"/>
                <a:cs typeface="Times New Roman" pitchFamily="18" charset="0"/>
              </a:rPr>
              <a:t>الصراعات الرئيسية المحتملة:</a:t>
            </a:r>
          </a:p>
          <a:p>
            <a:pPr xmlns:a="http://schemas.openxmlformats.org/drawingml/2006/main" algn="just">
              <a:lnSpc>
                <a:spcPct val="120000"/>
              </a:lnSpc>
              <a:bidi/>
            </a:pPr>
            <a:r xmlns:a="http://schemas.openxmlformats.org/drawingml/2006/main">
              <a:rPr lang="ar" sz="3800" dirty="0">
                <a:latin typeface="Times New Roman" pitchFamily="18" charset="0"/>
                <a:cs typeface="Times New Roman" pitchFamily="18" charset="0"/>
              </a:rPr>
              <a:t>قضايا الحمل: الإخصاب في المختبر، نقل الأجنة، ملكية البويضات أو الحيوانات المنوية المجمدة، الاستنساخ، أبحاث الخلايا الجذعية، والأمهات البديلة</a:t>
            </a:r>
          </a:p>
          <a:p>
            <a:pPr xmlns:a="http://schemas.openxmlformats.org/drawingml/2006/main" algn="just">
              <a:lnSpc>
                <a:spcPct val="120000"/>
              </a:lnSpc>
              <a:bidi/>
            </a:pPr>
            <a:r xmlns:a="http://schemas.openxmlformats.org/drawingml/2006/main">
              <a:rPr lang="ar" sz="3800" dirty="0">
                <a:latin typeface="Times New Roman" pitchFamily="18" charset="0"/>
                <a:cs typeface="Times New Roman" pitchFamily="18" charset="0"/>
              </a:rPr>
              <a:t>الإجهاض: حقوق الجنين مقابل حقوق الأم.</a:t>
            </a:r>
          </a:p>
          <a:p>
            <a:pPr xmlns:a="http://schemas.openxmlformats.org/drawingml/2006/main" algn="just">
              <a:lnSpc>
                <a:spcPct val="120000"/>
              </a:lnSpc>
              <a:bidi/>
            </a:pPr>
            <a:r xmlns:a="http://schemas.openxmlformats.org/drawingml/2006/main">
              <a:rPr lang="ar" sz="3800" dirty="0">
                <a:latin typeface="Times New Roman" pitchFamily="18" charset="0"/>
                <a:cs typeface="Times New Roman" pitchFamily="18" charset="0"/>
              </a:rPr>
              <a:t>استخدام الأنسجة الجنينية للبحث</a:t>
            </a:r>
          </a:p>
          <a:p>
            <a:pPr xmlns:a="http://schemas.openxmlformats.org/drawingml/2006/main" algn="just">
              <a:lnSpc>
                <a:spcPct val="120000"/>
              </a:lnSpc>
              <a:bidi/>
            </a:pPr>
            <a:r xmlns:a="http://schemas.openxmlformats.org/drawingml/2006/main">
              <a:rPr lang="ar" sz="3800" dirty="0">
                <a:latin typeface="Times New Roman" pitchFamily="18" charset="0"/>
                <a:cs typeface="Times New Roman" pitchFamily="18" charset="0"/>
              </a:rPr>
              <a:t>الإنعاش: كم من الوقت يجب أن يستمر؟</a:t>
            </a:r>
          </a:p>
          <a:p>
            <a:pPr xmlns:a="http://schemas.openxmlformats.org/drawingml/2006/main" algn="just">
              <a:lnSpc>
                <a:spcPct val="120000"/>
              </a:lnSpc>
              <a:bidi/>
            </a:pPr>
            <a:r xmlns:a="http://schemas.openxmlformats.org/drawingml/2006/main">
              <a:rPr lang="ar" sz="3800" dirty="0">
                <a:latin typeface="Times New Roman" pitchFamily="18" charset="0"/>
                <a:cs typeface="Times New Roman" pitchFamily="18" charset="0"/>
              </a:rPr>
              <a:t>التوازن بين التكنولوجيا الحديثة وجودة الحياة.</a:t>
            </a:r>
          </a:p>
          <a:p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798820"/>
          </a:xfrm>
        </p:spPr>
        <p:txBody>
          <a:bodyPr>
            <a:normAutofit fontScale="90000"/>
          </a:bodyPr>
          <a:lstStyle/>
          <a:p>
            <a:pPr xmlns:a="http://schemas.openxmlformats.org/drawingml/2006/main" algn="ctr">
              <a:bidi/>
            </a:pPr>
            <a:br xmlns:a="http://schemas.openxmlformats.org/drawingml/2006/main">
              <a:rPr lang="en-US" b="1" dirty="0">
                <a:latin typeface="Times New Roman" pitchFamily="18" charset="0"/>
                <a:cs typeface="Times New Roman" pitchFamily="18" charset="0"/>
              </a:rPr>
            </a:br>
            <a:r xmlns:a="http://schemas.openxmlformats.org/drawingml/2006/main">
              <a:rPr lang="ar" sz="6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منظمة الصحة العالمية (WHO) حقوق المرأة</a:t>
            </a:r>
            <a:br xmlns:a="http://schemas.openxmlformats.org/drawingml/2006/main">
              <a:rPr lang="en-US" sz="6000" dirty="0">
                <a:latin typeface="Times New Roman" pitchFamily="18" charset="0"/>
                <a:cs typeface="Times New Roman" pitchFamily="18" charset="0"/>
              </a:rPr>
            </a:br>
            <a:endParaRPr xmlns:a="http://schemas.openxmlformats.org/drawingml/2006/main"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33732"/>
            <a:ext cx="12192000" cy="4924268"/>
          </a:xfrm>
        </p:spPr>
        <p:txBody>
          <a:bodyPr>
            <a:normAutofit fontScale="70000" lnSpcReduction="20000"/>
          </a:bodyPr>
          <a:lstStyle/>
          <a:p>
            <a:pPr xmlns:a="http://schemas.openxmlformats.org/drawingml/2006/main" algn="just">
              <a:lnSpc>
                <a:spcPct val="120000"/>
              </a:lnSpc>
              <a:buNone/>
              <a:bidi/>
            </a:pPr>
            <a:r xmlns:a="http://schemas.openxmlformats.org/drawingml/2006/main">
              <a:rPr lang="ar" sz="4600" dirty="0">
                <a:latin typeface="Times New Roman" pitchFamily="18" charset="0"/>
                <a:cs typeface="Times New Roman" pitchFamily="18" charset="0"/>
              </a:rPr>
              <a:t>1- القضاء على الفقر المدقع والجوع</a:t>
            </a:r>
          </a:p>
          <a:p>
            <a:pPr xmlns:a="http://schemas.openxmlformats.org/drawingml/2006/main" algn="just">
              <a:lnSpc>
                <a:spcPct val="120000"/>
              </a:lnSpc>
              <a:buNone/>
              <a:bidi/>
            </a:pPr>
            <a:r xmlns:a="http://schemas.openxmlformats.org/drawingml/2006/main">
              <a:rPr lang="ar" sz="4600" dirty="0">
                <a:latin typeface="Times New Roman" pitchFamily="18" charset="0"/>
                <a:cs typeface="Times New Roman" pitchFamily="18" charset="0"/>
              </a:rPr>
              <a:t>2- تحقيق تعميم التعليم الابتدائي</a:t>
            </a:r>
          </a:p>
          <a:p>
            <a:pPr xmlns:a="http://schemas.openxmlformats.org/drawingml/2006/main" algn="just">
              <a:lnSpc>
                <a:spcPct val="120000"/>
              </a:lnSpc>
              <a:buNone/>
              <a:bidi/>
            </a:pPr>
            <a:r xmlns:a="http://schemas.openxmlformats.org/drawingml/2006/main">
              <a:rPr lang="ar" sz="4600" dirty="0">
                <a:latin typeface="Times New Roman" pitchFamily="18" charset="0"/>
                <a:cs typeface="Times New Roman" pitchFamily="18" charset="0"/>
              </a:rPr>
              <a:t>3-تعزيز المساواة بين الجنسين وتمكين المرأة</a:t>
            </a:r>
          </a:p>
          <a:p>
            <a:pPr xmlns:a="http://schemas.openxmlformats.org/drawingml/2006/main" algn="just">
              <a:lnSpc>
                <a:spcPct val="120000"/>
              </a:lnSpc>
              <a:buNone/>
              <a:bidi/>
            </a:pPr>
            <a:r xmlns:a="http://schemas.openxmlformats.org/drawingml/2006/main">
              <a:rPr lang="ar" sz="4600" dirty="0">
                <a:latin typeface="Times New Roman" pitchFamily="18" charset="0"/>
                <a:cs typeface="Times New Roman" pitchFamily="18" charset="0"/>
              </a:rPr>
              <a:t>4- تقليل وفيات الأطفال</a:t>
            </a:r>
          </a:p>
          <a:p>
            <a:pPr xmlns:a="http://schemas.openxmlformats.org/drawingml/2006/main" algn="just">
              <a:lnSpc>
                <a:spcPct val="120000"/>
              </a:lnSpc>
              <a:buNone/>
              <a:bidi/>
            </a:pPr>
            <a:r xmlns:a="http://schemas.openxmlformats.org/drawingml/2006/main">
              <a:rPr lang="ar" sz="4600" dirty="0">
                <a:latin typeface="Times New Roman" pitchFamily="18" charset="0"/>
                <a:cs typeface="Times New Roman" pitchFamily="18" charset="0"/>
              </a:rPr>
              <a:t>5- تحسين صحة الأم</a:t>
            </a:r>
          </a:p>
          <a:p>
            <a:pPr xmlns:a="http://schemas.openxmlformats.org/drawingml/2006/main" algn="just">
              <a:lnSpc>
                <a:spcPct val="120000"/>
              </a:lnSpc>
              <a:buNone/>
              <a:bidi/>
            </a:pPr>
            <a:r xmlns:a="http://schemas.openxmlformats.org/drawingml/2006/main">
              <a:rPr lang="ar" sz="4600" dirty="0">
                <a:latin typeface="Times New Roman" pitchFamily="18" charset="0"/>
                <a:cs typeface="Times New Roman" pitchFamily="18" charset="0"/>
              </a:rPr>
              <a:t>6- مكافحة فيروس نقص المناعة البشرية والإيدز والملاريا وغيرها من الأمراض</a:t>
            </a:r>
          </a:p>
          <a:p>
            <a:pPr xmlns:a="http://schemas.openxmlformats.org/drawingml/2006/main" algn="just">
              <a:lnSpc>
                <a:spcPct val="120000"/>
              </a:lnSpc>
              <a:buNone/>
              <a:bidi/>
            </a:pPr>
            <a:r xmlns:a="http://schemas.openxmlformats.org/drawingml/2006/main">
              <a:rPr lang="ar" sz="4600" dirty="0">
                <a:latin typeface="Times New Roman" pitchFamily="18" charset="0"/>
                <a:cs typeface="Times New Roman" pitchFamily="18" charset="0"/>
              </a:rPr>
              <a:t>7- ضمان الاستدامة البيئية: مليار شخص يفتقرون إلى مياه الشرب.</a:t>
            </a:r>
          </a:p>
          <a:p>
            <a:pPr algn="just">
              <a:lnSpc>
                <a:spcPct val="120000"/>
              </a:lnSpc>
              <a:buNone/>
            </a:pPr>
            <a:endParaRPr lang="en-US" sz="46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613" y="0"/>
            <a:ext cx="11983387" cy="1843790"/>
          </a:xfrm>
        </p:spPr>
        <p:txBody>
          <a:bodyPr>
            <a:normAutofit fontScale="90000"/>
          </a:bodyPr>
          <a:lstStyle/>
          <a:p>
            <a:pPr xmlns:a="http://schemas.openxmlformats.org/drawingml/2006/main" algn="ctr">
              <a:bidi/>
            </a:pPr>
            <a:br xmlns:a="http://schemas.openxmlformats.org/drawingml/2006/main"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 xmlns:a="http://schemas.openxmlformats.org/drawingml/2006/main">
              <a:rPr lang="ar" sz="53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المصطلحات الإحصائية المستخدمة للإبلاغ عن صحة الأم والطفل:</a:t>
            </a:r>
            <a:br xmlns:a="http://schemas.openxmlformats.org/drawingml/2006/main">
              <a:rPr lang="en-US" sz="53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xmlns:a="http://schemas.openxmlformats.org/drawingml/2006/main" lang="en-US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6269021"/>
              </p:ext>
            </p:extLst>
          </p:nvPr>
        </p:nvGraphicFramePr>
        <p:xfrm>
          <a:off x="0" y="1843791"/>
          <a:ext cx="11983387" cy="2368446"/>
        </p:xfrm>
        <a:graphic>
          <a:graphicData uri="http://schemas.openxmlformats.org/drawingml/2006/table">
            <a:tbl>
              <a:tblPr/>
              <a:tblGrid>
                <a:gridCol w="38374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459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9205">
                <a:tc>
                  <a:txBody>
                    <a:bodyPr/>
                    <a:lstStyle/>
                    <a:p>
                      <a:pPr xmlns:a="http://schemas.openxmlformats.org/drawingml/2006/main" marL="342900" marR="0" lvl="0" indent="-342900" algn="justLow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  <a:bidi/>
                      </a:pPr>
                      <a:r xmlns:a="http://schemas.openxmlformats.org/drawingml/2006/main">
                        <a:rPr lang="ar" sz="3200" b="1" dirty="0">
                          <a:latin typeface="Times New Roman"/>
                          <a:ea typeface="Times New Roman"/>
                          <a:cs typeface="Arial"/>
                        </a:rPr>
                        <a:t>معدل المواليد</a:t>
                      </a:r>
                      <a:endParaRPr xmlns:a="http://schemas.openxmlformats.org/drawingml/2006/main" lang="en-US" sz="2000" b="1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1628" marR="6162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3200" dirty="0">
                          <a:latin typeface="Times New Roman"/>
                          <a:ea typeface="Times New Roman"/>
                          <a:cs typeface="Arial"/>
                        </a:rPr>
                        <a:t>عدد الولادات لكل 1000 نسمة.</a:t>
                      </a:r>
                      <a:endParaRPr xmlns:a="http://schemas.openxmlformats.org/drawingml/2006/main" lang="en-US" sz="20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1628" marR="6162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09241">
                <a:tc>
                  <a:txBody>
                    <a:bodyPr/>
                    <a:lstStyle/>
                    <a:p>
                      <a:pPr xmlns:a="http://schemas.openxmlformats.org/drawingml/2006/main" marL="342900" marR="0" lvl="0" indent="-342900" algn="justLow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  <a:bidi/>
                      </a:pPr>
                      <a:r xmlns:a="http://schemas.openxmlformats.org/drawingml/2006/main">
                        <a:rPr lang="ar" sz="3200" b="1" dirty="0">
                          <a:latin typeface="Times New Roman"/>
                          <a:ea typeface="Times New Roman"/>
                          <a:cs typeface="Arial"/>
                        </a:rPr>
                        <a:t>معدل الخصوبة</a:t>
                      </a:r>
                      <a:endParaRPr xmlns:a="http://schemas.openxmlformats.org/drawingml/2006/main" lang="en-US" sz="2000" b="1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1628" marR="6162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3200" dirty="0">
                          <a:latin typeface="Times New Roman"/>
                          <a:ea typeface="Times New Roman"/>
                          <a:cs typeface="Arial"/>
                        </a:rPr>
                        <a:t>عدد حالات الحمل لكل 1000 امرأة في سن الإنجاب.</a:t>
                      </a:r>
                      <a:endParaRPr xmlns:a="http://schemas.openxmlformats.org/drawingml/2006/main" lang="en-US" sz="20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1628" marR="6162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CB163A07-9DA3-B358-245E-F39F2647D1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2944445"/>
              </p:ext>
            </p:extLst>
          </p:nvPr>
        </p:nvGraphicFramePr>
        <p:xfrm>
          <a:off x="0" y="4032355"/>
          <a:ext cx="11983387" cy="2869048"/>
        </p:xfrm>
        <a:graphic>
          <a:graphicData uri="http://schemas.openxmlformats.org/drawingml/2006/table">
            <a:tbl>
              <a:tblPr/>
              <a:tblGrid>
                <a:gridCol w="3747541">
                  <a:extLst>
                    <a:ext uri="{9D8B030D-6E8A-4147-A177-3AD203B41FA5}">
                      <a16:colId xmlns:a16="http://schemas.microsoft.com/office/drawing/2014/main" val="1508284084"/>
                    </a:ext>
                  </a:extLst>
                </a:gridCol>
                <a:gridCol w="8235846">
                  <a:extLst>
                    <a:ext uri="{9D8B030D-6E8A-4147-A177-3AD203B41FA5}">
                      <a16:colId xmlns:a16="http://schemas.microsoft.com/office/drawing/2014/main" val="3229382140"/>
                    </a:ext>
                  </a:extLst>
                </a:gridCol>
              </a:tblGrid>
              <a:tr h="1341469">
                <a:tc>
                  <a:txBody>
                    <a:bodyPr/>
                    <a:lstStyle/>
                    <a:p>
                      <a:pPr xmlns:a="http://schemas.openxmlformats.org/drawingml/2006/main" marL="342900" marR="0" lvl="0" indent="-34290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  <a:bidi/>
                      </a:pPr>
                      <a:r xmlns:a="http://schemas.openxmlformats.org/drawingml/2006/main">
                        <a:rPr lang="ar" sz="3200" b="1" dirty="0">
                          <a:latin typeface="Times New Roman"/>
                          <a:ea typeface="Times New Roman"/>
                          <a:cs typeface="Arial"/>
                        </a:rPr>
                        <a:t>معدل وفيات الجنين</a:t>
                      </a:r>
                      <a:endParaRPr xmlns:a="http://schemas.openxmlformats.org/drawingml/2006/main" lang="en-US" sz="2000" b="1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1628" marR="6162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3200" dirty="0">
                          <a:latin typeface="Times New Roman"/>
                          <a:ea typeface="Times New Roman"/>
                          <a:cs typeface="Arial"/>
                        </a:rPr>
                        <a:t>عدد وفيات الأجنة (أكثر من 500 جرام) لكل 1000 مولود حي.</a:t>
                      </a:r>
                      <a:endParaRPr xmlns:a="http://schemas.openxmlformats.org/drawingml/2006/main" lang="en-US" sz="20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1628" marR="6162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4636329"/>
                  </a:ext>
                </a:extLst>
              </a:tr>
              <a:tr h="1484176">
                <a:tc>
                  <a:txBody>
                    <a:bodyPr/>
                    <a:lstStyle/>
                    <a:p>
                      <a:pPr xmlns:a="http://schemas.openxmlformats.org/drawingml/2006/main" marL="342900" marR="0" lvl="0" indent="-34290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  <a:bidi/>
                      </a:pPr>
                      <a:r xmlns:a="http://schemas.openxmlformats.org/drawingml/2006/main">
                        <a:rPr lang="ar" sz="3200" b="1" dirty="0">
                          <a:latin typeface="Times New Roman"/>
                          <a:ea typeface="Times New Roman"/>
                          <a:cs typeface="Arial"/>
                        </a:rPr>
                        <a:t>معدل وفيات الأطفال حديثي الولادة</a:t>
                      </a:r>
                      <a:endParaRPr xmlns:a="http://schemas.openxmlformats.org/drawingml/2006/main" lang="en-US" sz="2000" b="1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1628" marR="6162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3200" dirty="0">
                          <a:latin typeface="Times New Roman"/>
                          <a:ea typeface="Times New Roman"/>
                          <a:cs typeface="Arial"/>
                        </a:rPr>
                        <a:t>عدد الوفيات لكل 1000 مولود حي التي تحدث عند الولادة أو خلال أول 28 يومًا من الحياة.</a:t>
                      </a:r>
                      <a:endParaRPr xmlns:a="http://schemas.openxmlformats.org/drawingml/2006/main" lang="en-US" sz="20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1628" marR="6162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9661646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417638"/>
          </a:xfrm>
        </p:spPr>
        <p:txBody>
          <a:bodyPr>
            <a:normAutofit fontScale="90000"/>
          </a:bodyPr>
          <a:lstStyle/>
          <a:p>
            <a:pPr xmlns:a="http://schemas.openxmlformats.org/drawingml/2006/main" algn="ctr">
              <a:bidi/>
            </a:pPr>
            <a:br xmlns:a="http://schemas.openxmlformats.org/drawingml/2006/main"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br xmlns:a="http://schemas.openxmlformats.org/drawingml/2006/main"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 xmlns:a="http://schemas.openxmlformats.org/drawingml/2006/main">
              <a:rPr kumimoji="0" lang="ar" sz="53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المصطلحات الإحصائية المستخدمة للإبلاغ عن صحة الأم والطفل:</a:t>
            </a:r>
            <a:br xmlns:a="http://schemas.openxmlformats.org/drawingml/2006/main">
              <a:rPr kumimoji="0" lang="en-US" sz="53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br xmlns:a="http://schemas.openxmlformats.org/drawingml/2006/main"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endParaRPr xmlns:a="http://schemas.openxmlformats.org/drawingml/2006/main" lang="en-US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8341985"/>
              </p:ext>
            </p:extLst>
          </p:nvPr>
        </p:nvGraphicFramePr>
        <p:xfrm>
          <a:off x="-1" y="1558977"/>
          <a:ext cx="12192001" cy="5637604"/>
        </p:xfrm>
        <a:graphic>
          <a:graphicData uri="http://schemas.openxmlformats.org/drawingml/2006/table">
            <a:tbl>
              <a:tblPr/>
              <a:tblGrid>
                <a:gridCol w="29380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539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671581">
                <a:tc>
                  <a:txBody>
                    <a:bodyPr/>
                    <a:lstStyle/>
                    <a:p>
                      <a:pPr xmlns:a="http://schemas.openxmlformats.org/drawingml/2006/main" marL="342900" marR="0" lvl="0" indent="-34290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  <a:bidi/>
                      </a:pPr>
                      <a:r xmlns:a="http://schemas.openxmlformats.org/drawingml/2006/main">
                        <a:rPr lang="ar" sz="3200" b="1" dirty="0">
                          <a:latin typeface="Times New Roman"/>
                          <a:ea typeface="Times New Roman"/>
                          <a:cs typeface="Arial"/>
                        </a:rPr>
                        <a:t>معدل الوفيات </a:t>
                      </a:r>
                      <a:endParaRPr xmlns:a="http://schemas.openxmlformats.org/drawingml/2006/main" lang="en-US" sz="2000" b="1" dirty="0">
                        <a:latin typeface="Calibri"/>
                        <a:ea typeface="Times New Roman"/>
                        <a:cs typeface="Arial"/>
                      </a:endParaRPr>
                      <a:r xmlns:a="http://schemas.openxmlformats.org/drawingml/2006/main">
                        <a:rPr lang="ar" sz="3200" b="1" dirty="0" err="1">
                          <a:latin typeface="Times New Roman"/>
                          <a:ea typeface="Times New Roman"/>
                          <a:cs typeface="Arial"/>
                        </a:rPr>
                        <a:t>في الفترة المحيطة بالولادة</a:t>
                      </a:r>
                    </a:p>
                  </a:txBody>
                  <a:tcPr marL="61628" marR="6162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3200" dirty="0">
                          <a:latin typeface="Times New Roman"/>
                          <a:ea typeface="Times New Roman"/>
                          <a:cs typeface="Arial"/>
                        </a:rPr>
                        <a:t>عدد وفيات الأجنة التي يزيد وزنها عن 500 جرام وفي أول 28 يومًا من الحياة لكل 1000 مولود حي.</a:t>
                      </a:r>
                      <a:endParaRPr xmlns:a="http://schemas.openxmlformats.org/drawingml/2006/main" lang="en-US" sz="20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1628" marR="6162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46176">
                <a:tc>
                  <a:txBody>
                    <a:bodyPr/>
                    <a:lstStyle/>
                    <a:p>
                      <a:pPr xmlns:a="http://schemas.openxmlformats.org/drawingml/2006/main" marL="342900" marR="0" lvl="0" indent="-34290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None/>
                        <a:bidi/>
                      </a:pPr>
                      <a:r xmlns:a="http://schemas.openxmlformats.org/drawingml/2006/main">
                        <a:rPr lang="ar" sz="3200" b="1" dirty="0">
                          <a:latin typeface="Times New Roman"/>
                          <a:ea typeface="Times New Roman"/>
                          <a:cs typeface="Arial"/>
                        </a:rPr>
                        <a:t>معدل وفيات الأمهات</a:t>
                      </a:r>
                      <a:endParaRPr xmlns:a="http://schemas.openxmlformats.org/drawingml/2006/main" lang="en-US" sz="2000" b="1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1628" marR="6162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3200" dirty="0">
                          <a:latin typeface="Times New Roman"/>
                          <a:ea typeface="Times New Roman"/>
                          <a:cs typeface="Arial"/>
                        </a:rPr>
                        <a:t>عدد وفيات الأمهات لكل 100.000 مولود حي التي تحدث كنتيجة مباشرة لعملية الإنجاب.</a:t>
                      </a:r>
                      <a:endParaRPr xmlns:a="http://schemas.openxmlformats.org/drawingml/2006/main" lang="en-US" sz="20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1628" marR="6162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19847">
                <a:tc>
                  <a:txBody>
                    <a:bodyPr/>
                    <a:lstStyle/>
                    <a:p>
                      <a:pPr xmlns:a="http://schemas.openxmlformats.org/drawingml/2006/main" marL="342900" marR="0" lvl="0" indent="-34290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None/>
                        <a:bidi/>
                      </a:pPr>
                      <a:r xmlns:a="http://schemas.openxmlformats.org/drawingml/2006/main">
                        <a:rPr lang="ar" sz="3200" b="1" dirty="0">
                          <a:latin typeface="Times New Roman"/>
                          <a:ea typeface="Times New Roman"/>
                          <a:cs typeface="Arial"/>
                        </a:rPr>
                        <a:t>معدل وفيات الرضع</a:t>
                      </a:r>
                      <a:endParaRPr xmlns:a="http://schemas.openxmlformats.org/drawingml/2006/main" lang="en-US" sz="2000" b="1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1628" marR="6162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idi/>
                      </a:pPr>
                      <a:r xmlns:a="http://schemas.openxmlformats.org/drawingml/2006/main">
                        <a:rPr lang="ar" sz="3200" dirty="0">
                          <a:latin typeface="Times New Roman"/>
                          <a:ea typeface="Times New Roman"/>
                          <a:cs typeface="Arial"/>
                        </a:rPr>
                        <a:t>عدد الوفيات لكل 1000 مولود حي التي تحدث عند الولادة أو خلال الأشهر الـ 12 الأولى من الحياة.</a:t>
                      </a:r>
                      <a:endParaRPr xmlns:a="http://schemas.openxmlformats.org/drawingml/2006/main" lang="en-US" sz="20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1628" marR="6162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DA2B72-90EF-05E5-B4D8-4B24AAA597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0"/>
            <a:ext cx="11962152" cy="1600200"/>
          </a:xfrm>
        </p:spPr>
        <p:txBody>
          <a:bodyPr>
            <a:noAutofit/>
          </a:bodyPr>
          <a:lstStyle/>
          <a:p>
            <a:pPr xmlns:a="http://schemas.openxmlformats.org/drawingml/2006/main" algn="ctr">
              <a:bidi/>
            </a:pPr>
            <a:br xmlns:a="http://schemas.openxmlformats.org/drawingml/2006/main">
              <a:rPr lang="en-US" sz="4800" dirty="0"/>
            </a:br>
            <a:r xmlns:a="http://schemas.openxmlformats.org/drawingml/2006/main">
              <a:rPr lang="ar" sz="5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مؤشرات الرصد العالمي للصحة الإنجابية (منظمة الصحة العالمية)</a:t>
            </a:r>
            <a:br xmlns:a="http://schemas.openxmlformats.org/drawingml/2006/main">
              <a:rPr lang="en-US" sz="5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xmlns:a="http://schemas.openxmlformats.org/drawingml/2006/main" lang="en-US" sz="4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27C261-EDAC-E443-EC9F-8AFBD38E04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1753848"/>
            <a:ext cx="12192001" cy="5104151"/>
          </a:xfrm>
        </p:spPr>
        <p:txBody>
          <a:bodyPr>
            <a:normAutofit fontScale="85000" lnSpcReduction="20000"/>
          </a:bodyPr>
          <a:lstStyle/>
          <a:p>
            <a:pPr xmlns:a="http://schemas.openxmlformats.org/drawingml/2006/main" marL="0" indent="0" algn="just">
              <a:lnSpc>
                <a:spcPct val="100000"/>
              </a:lnSpc>
              <a:buNone/>
              <a:bidi/>
            </a:pPr>
            <a:r xmlns:a="http://schemas.openxmlformats.org/drawingml/2006/main">
              <a:rPr lang="ar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معدل الخصوبة الإجمالي</a:t>
            </a:r>
          </a:p>
          <a:p>
            <a:pPr xmlns:a="http://schemas.openxmlformats.org/drawingml/2006/main" marL="0" indent="0" algn="just">
              <a:lnSpc>
                <a:spcPct val="100000"/>
              </a:lnSpc>
              <a:buNone/>
              <a:bidi/>
            </a:pPr>
            <a:r xmlns:a="http://schemas.openxmlformats.org/drawingml/2006/main">
              <a:rPr lang="ar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انتشار وسائل منع الحمل</a:t>
            </a:r>
          </a:p>
          <a:p>
            <a:pPr xmlns:a="http://schemas.openxmlformats.org/drawingml/2006/main" marL="0" indent="0" algn="just">
              <a:lnSpc>
                <a:spcPct val="100000"/>
              </a:lnSpc>
              <a:buNone/>
              <a:bidi/>
            </a:pPr>
            <a:r xmlns:a="http://schemas.openxmlformats.org/drawingml/2006/main">
              <a:rPr lang="ar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نسبة وفيات الأمهات</a:t>
            </a:r>
          </a:p>
          <a:p>
            <a:pPr xmlns:a="http://schemas.openxmlformats.org/drawingml/2006/main" marL="0" indent="0" algn="just">
              <a:lnSpc>
                <a:spcPct val="100000"/>
              </a:lnSpc>
              <a:buNone/>
              <a:bidi/>
            </a:pPr>
            <a:r xmlns:a="http://schemas.openxmlformats.org/drawingml/2006/main">
              <a:rPr lang="ar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تغطية الرعاية السابقة للولادة</a:t>
            </a:r>
          </a:p>
          <a:p>
            <a:pPr xmlns:a="http://schemas.openxmlformats.org/drawingml/2006/main" marL="0" indent="0" algn="just">
              <a:lnSpc>
                <a:spcPct val="100000"/>
              </a:lnSpc>
              <a:buNone/>
              <a:bidi/>
            </a:pPr>
            <a:r xmlns:a="http://schemas.openxmlformats.org/drawingml/2006/main">
              <a:rPr lang="ar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ولادات تحت إشراف كوادر صحية ماهرة</a:t>
            </a:r>
          </a:p>
          <a:p>
            <a:pPr xmlns:a="http://schemas.openxmlformats.org/drawingml/2006/main" marL="0" indent="0" algn="just">
              <a:lnSpc>
                <a:spcPct val="100000"/>
              </a:lnSpc>
              <a:buNone/>
              <a:bidi/>
            </a:pPr>
            <a:r xmlns:a="http://schemas.openxmlformats.org/drawingml/2006/main">
              <a:rPr lang="ar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 توافر الرعاية التوليدية الأساسية</a:t>
            </a:r>
          </a:p>
          <a:p>
            <a:pPr xmlns:a="http://schemas.openxmlformats.org/drawingml/2006/main" marL="0" indent="0" algn="just">
              <a:lnSpc>
                <a:spcPct val="120000"/>
              </a:lnSpc>
              <a:buNone/>
              <a:bidi/>
            </a:pPr>
            <a:r xmlns:a="http://schemas.openxmlformats.org/drawingml/2006/main">
              <a:rPr lang="ar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 توافر الرعاية التوليدية الأساسية الشاملة</a:t>
            </a:r>
          </a:p>
          <a:p>
            <a:pPr xmlns:a="http://schemas.openxmlformats.org/drawingml/2006/main" marL="0" indent="0" algn="just">
              <a:lnSpc>
                <a:spcPct val="120000"/>
              </a:lnSpc>
              <a:buNone/>
              <a:bidi/>
            </a:pPr>
            <a:r xmlns:a="http://schemas.openxmlformats.org/drawingml/2006/main">
              <a:rPr lang="ar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 معدل وفيات الفترة المحيطة بالولادة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76556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DA2B72-90EF-05E5-B4D8-4B24AAA597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12082072" cy="1903751"/>
          </a:xfrm>
        </p:spPr>
        <p:txBody>
          <a:bodyPr>
            <a:normAutofit fontScale="90000"/>
          </a:bodyPr>
          <a:lstStyle/>
          <a:p>
            <a:pPr xmlns:a="http://schemas.openxmlformats.org/drawingml/2006/main" algn="ctr">
              <a:bidi/>
            </a:pPr>
            <a:br xmlns:a="http://schemas.openxmlformats.org/drawingml/2006/main">
              <a:rPr lang="en-US" dirty="0"/>
            </a:br>
            <a:r xmlns:a="http://schemas.openxmlformats.org/drawingml/2006/main">
              <a:rPr kumimoji="0" lang="ar" sz="5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مؤشرات الرصد العالمي للصحة الإنجابية (منظمة الصحة العالمية)</a:t>
            </a:r>
            <a:br xmlns:a="http://schemas.openxmlformats.org/drawingml/2006/main"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endParaRPr xmlns:a="http://schemas.openxmlformats.org/drawingml/2006/main" lang="en-US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27C261-EDAC-E443-EC9F-8AFBD38E04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1903750"/>
            <a:ext cx="12082073" cy="4954249"/>
          </a:xfrm>
        </p:spPr>
        <p:txBody>
          <a:bodyPr>
            <a:normAutofit fontScale="70000" lnSpcReduction="20000"/>
          </a:bodyPr>
          <a:lstStyle/>
          <a:p>
            <a:pPr xmlns:a="http://schemas.openxmlformats.org/drawingml/2006/main" marL="0" indent="0" algn="just">
              <a:lnSpc>
                <a:spcPct val="120000"/>
              </a:lnSpc>
              <a:buNone/>
              <a:bidi/>
            </a:pPr>
            <a:r xmlns:a="http://schemas.openxmlformats.org/drawingml/2006/main">
              <a:rPr lang="ar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 انتشار انخفاض الوزن عند الولادة</a:t>
            </a:r>
          </a:p>
          <a:p>
            <a:pPr xmlns:a="http://schemas.openxmlformats.org/drawingml/2006/main" marL="0" indent="0" algn="just">
              <a:lnSpc>
                <a:spcPct val="120000"/>
              </a:lnSpc>
              <a:buNone/>
              <a:bidi/>
            </a:pPr>
            <a:r xmlns:a="http://schemas.openxmlformats.org/drawingml/2006/main">
              <a:rPr lang="ar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مدى انتشار مرض الزهري المصلي الإيجابي لدى النساء الحوامل</a:t>
            </a:r>
          </a:p>
          <a:p>
            <a:pPr xmlns:a="http://schemas.openxmlformats.org/drawingml/2006/main" marL="0" indent="0" algn="just">
              <a:lnSpc>
                <a:spcPct val="120000"/>
              </a:lnSpc>
              <a:buNone/>
              <a:bidi/>
            </a:pPr>
            <a:r xmlns:a="http://schemas.openxmlformats.org/drawingml/2006/main">
              <a:rPr lang="ar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 انتشار فقر الدم عند النساء</a:t>
            </a:r>
          </a:p>
          <a:p>
            <a:pPr xmlns:a="http://schemas.openxmlformats.org/drawingml/2006/main" marL="0" indent="0" algn="just">
              <a:lnSpc>
                <a:spcPct val="120000"/>
              </a:lnSpc>
              <a:buNone/>
              <a:bidi/>
            </a:pPr>
            <a:r xmlns:a="http://schemas.openxmlformats.org/drawingml/2006/main">
              <a:rPr lang="ar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 نسبة دخول أمراض النساء والتوليد بسبب الإجهاض</a:t>
            </a:r>
          </a:p>
          <a:p>
            <a:pPr xmlns:a="http://schemas.openxmlformats.org/drawingml/2006/main" marL="0" indent="0" algn="just">
              <a:lnSpc>
                <a:spcPct val="120000"/>
              </a:lnSpc>
              <a:buNone/>
              <a:bidi/>
            </a:pPr>
            <a:r xmlns:a="http://schemas.openxmlformats.org/drawingml/2006/main">
              <a:rPr lang="ar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 انتشار العقم عند النساء</a:t>
            </a:r>
          </a:p>
          <a:p>
            <a:pPr xmlns:a="http://schemas.openxmlformats.org/drawingml/2006/main" marL="0" indent="0" algn="just">
              <a:lnSpc>
                <a:spcPct val="120000"/>
              </a:lnSpc>
              <a:buNone/>
              <a:bidi/>
            </a:pPr>
            <a:r xmlns:a="http://schemas.openxmlformats.org/drawingml/2006/main">
              <a:rPr lang="ar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 مدى انتشار الإصابة بفيروس نقص المناعة البشرية عند النساء الحوامل</a:t>
            </a:r>
          </a:p>
          <a:p>
            <a:pPr xmlns:a="http://schemas.openxmlformats.org/drawingml/2006/main" marL="0" indent="0" algn="just">
              <a:lnSpc>
                <a:spcPct val="120000"/>
              </a:lnSpc>
              <a:buNone/>
              <a:bidi/>
            </a:pPr>
            <a:r xmlns:a="http://schemas.openxmlformats.org/drawingml/2006/main">
              <a:rPr lang="ar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 المعرفة بالممارسات الوقائية المتعلقة بفيروس نقص المناعة البشرية</a:t>
            </a:r>
          </a:p>
          <a:p>
            <a:pPr marL="0" indent="0">
              <a:buNone/>
            </a:pP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58869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2401"/>
            <a:ext cx="11887200" cy="3173231"/>
          </a:xfrm>
        </p:spPr>
        <p:txBody>
          <a:bodyPr>
            <a:normAutofit/>
          </a:bodyPr>
          <a:lstStyle/>
          <a:p>
            <a:r xmlns:a="http://schemas.openxmlformats.org/drawingml/2006/main">
              <a:rPr lang="ar" sz="73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الوحدة الأولى </a:t>
            </a:r>
            <a:br xmlns:a="http://schemas.openxmlformats.org/drawingml/2006/main">
              <a:rPr lang="en-US" sz="73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 xmlns:a="http://schemas.openxmlformats.org/drawingml/2006/main">
              <a:rPr lang="ar" sz="73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مقدمة </a:t>
            </a:r>
            <a:br xmlns:a="http://schemas.openxmlformats.org/drawingml/2006/main">
              <a:rPr lang="en-US" sz="73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 xmlns:a="http://schemas.openxmlformats.org/drawingml/2006/main">
              <a:rPr lang="ar" sz="73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الخطوط العريضة</a:t>
            </a:r>
            <a:endParaRPr xmlns:a="http://schemas.openxmlformats.org/drawingml/2006/main" lang="en-US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66CB477-6026-C516-3EE3-E566C4A6FF4D}"/>
              </a:ext>
            </a:extLst>
          </p:cNvPr>
          <p:cNvSpPr txBox="1"/>
          <p:nvPr/>
        </p:nvSpPr>
        <p:spPr>
          <a:xfrm>
            <a:off x="0" y="3325632"/>
            <a:ext cx="12067082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xmlns:a="http://schemas.openxmlformats.org/drawingml/2006/main" marL="857250" indent="-857250">
              <a:buFont typeface="Arial" panose="020B0604020202020204" pitchFamily="34" charset="0"/>
              <a:buChar char="•"/>
              <a:bidi/>
            </a:pPr>
            <a:r xmlns:a="http://schemas.openxmlformats.org/drawingml/2006/main">
              <a:rPr lang="ar" sz="6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مقدمة/نظرة عامة على تمريض الأمومة،</a:t>
            </a:r>
          </a:p>
          <a:p>
            <a:pPr xmlns:a="http://schemas.openxmlformats.org/drawingml/2006/main" marL="857250" indent="-857250">
              <a:buFont typeface="Arial" panose="020B0604020202020204" pitchFamily="34" charset="0"/>
              <a:buChar char="•"/>
              <a:bidi/>
            </a:pPr>
            <a:r xmlns:a="http://schemas.openxmlformats.org/drawingml/2006/main">
              <a:rPr lang="ar" sz="6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إطار صحة الأم</a:t>
            </a:r>
            <a:endParaRPr xmlns:a="http://schemas.openxmlformats.org/drawingml/2006/main" lang="en-US" sz="6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417638"/>
          </a:xfrm>
        </p:spPr>
        <p:txBody>
          <a:bodyPr>
            <a:noAutofit/>
          </a:bodyPr>
          <a:lstStyle/>
          <a:p>
            <a:pPr xmlns:a="http://schemas.openxmlformats.org/drawingml/2006/main" algn="ctr">
              <a:bidi/>
            </a:pPr>
            <a:r xmlns:a="http://schemas.openxmlformats.org/drawingml/2006/main">
              <a:rPr lang="ar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معايير صحة الأم والطفل في الأردن:</a:t>
            </a:r>
            <a:endParaRPr xmlns:a="http://schemas.openxmlformats.org/drawingml/2006/main" lang="en-US" sz="54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78898"/>
            <a:ext cx="12082072" cy="5179101"/>
          </a:xfrm>
        </p:spPr>
        <p:txBody>
          <a:bodyPr>
            <a:normAutofit/>
          </a:bodyPr>
          <a:lstStyle/>
          <a:p>
            <a:pPr xmlns:a="http://schemas.openxmlformats.org/drawingml/2006/main">
              <a:buNone/>
              <a:bidi/>
            </a:pPr>
            <a:r xmlns:a="http://schemas.openxmlformats.org/drawingml/2006/main">
              <a:rPr lang="ar" sz="3600" u="sng" dirty="0">
                <a:latin typeface="Times New Roman" pitchFamily="18" charset="0"/>
                <a:cs typeface="Times New Roman" pitchFamily="18" charset="0"/>
              </a:rPr>
              <a:t>تمريض صحة الأم والطفل هو:</a:t>
            </a:r>
            <a:endParaRPr xmlns:a="http://schemas.openxmlformats.org/drawingml/2006/main" lang="en-US" sz="3600" dirty="0">
              <a:latin typeface="Times New Roman" pitchFamily="18" charset="0"/>
              <a:cs typeface="Times New Roman" pitchFamily="18" charset="0"/>
            </a:endParaRPr>
          </a:p>
          <a:p>
            <a:pPr xmlns:a="http://schemas.openxmlformats.org/drawingml/2006/main">
              <a:buNone/>
              <a:bidi/>
            </a:pPr>
            <a:r xmlns:a="http://schemas.openxmlformats.org/drawingml/2006/main">
              <a:rPr lang="ar" sz="3600" dirty="0">
                <a:latin typeface="Times New Roman" pitchFamily="18" charset="0"/>
                <a:cs typeface="Times New Roman" pitchFamily="18" charset="0"/>
              </a:rPr>
              <a:t>1- تتمحور حول الأسرة</a:t>
            </a:r>
          </a:p>
          <a:p>
            <a:pPr xmlns:a="http://schemas.openxmlformats.org/drawingml/2006/main">
              <a:buNone/>
              <a:bidi/>
            </a:pPr>
            <a:r xmlns:a="http://schemas.openxmlformats.org/drawingml/2006/main">
              <a:rPr lang="ar" sz="3600" dirty="0">
                <a:latin typeface="Times New Roman" pitchFamily="18" charset="0"/>
                <a:cs typeface="Times New Roman" pitchFamily="18" charset="0"/>
              </a:rPr>
              <a:t>2- تتمحور حول المجتمع</a:t>
            </a:r>
          </a:p>
          <a:p>
            <a:pPr xmlns:a="http://schemas.openxmlformats.org/drawingml/2006/main">
              <a:buNone/>
              <a:bidi/>
            </a:pPr>
            <a:r xmlns:a="http://schemas.openxmlformats.org/drawingml/2006/main">
              <a:rPr lang="ar" sz="3600" dirty="0">
                <a:latin typeface="Times New Roman" pitchFamily="18" charset="0"/>
                <a:cs typeface="Times New Roman" pitchFamily="18" charset="0"/>
              </a:rPr>
              <a:t>3- التوجه البحثي</a:t>
            </a:r>
          </a:p>
          <a:p>
            <a:pPr xmlns:a="http://schemas.openxmlformats.org/drawingml/2006/main">
              <a:buNone/>
              <a:bidi/>
            </a:pPr>
            <a:r xmlns:a="http://schemas.openxmlformats.org/drawingml/2006/main">
              <a:rPr lang="ar" sz="3600" dirty="0">
                <a:latin typeface="Times New Roman" pitchFamily="18" charset="0"/>
                <a:cs typeface="Times New Roman" pitchFamily="18" charset="0"/>
              </a:rPr>
              <a:t>4- التوجه النظري والممارسة المبنية على الأدلة</a:t>
            </a:r>
          </a:p>
          <a:p>
            <a:pPr xmlns:a="http://schemas.openxmlformats.org/drawingml/2006/main">
              <a:buNone/>
              <a:bidi/>
            </a:pPr>
            <a:r xmlns:a="http://schemas.openxmlformats.org/drawingml/2006/main">
              <a:rPr lang="ar" sz="3600" dirty="0">
                <a:latin typeface="Times New Roman" pitchFamily="18" charset="0"/>
                <a:cs typeface="Times New Roman" pitchFamily="18" charset="0"/>
              </a:rPr>
              <a:t>5- الدفاع عن حقوق جميع أفراد الأسرة وحمايتها، بما في ذلك الجنين.</a:t>
            </a:r>
            <a:r xmlns:a="http://schemas.openxmlformats.org/drawingml/2006/main">
              <a:rPr lang="ar" sz="3600" b="1" dirty="0">
                <a:latin typeface="Times New Roman" pitchFamily="18" charset="0"/>
                <a:cs typeface="Times New Roman" pitchFamily="18" charset="0"/>
              </a:rPr>
              <a:t> </a:t>
            </a:r>
            <a:endParaRPr xmlns:a="http://schemas.openxmlformats.org/drawingml/2006/main" lang="en-US" sz="36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037102" cy="1600200"/>
          </a:xfrm>
        </p:spPr>
        <p:txBody>
          <a:bodyPr>
            <a:normAutofit/>
          </a:bodyPr>
          <a:lstStyle/>
          <a:p>
            <a:pPr xmlns:a="http://schemas.openxmlformats.org/drawingml/2006/main" algn="ctr">
              <a:bidi/>
            </a:pPr>
            <a:r xmlns:a="http://schemas.openxmlformats.org/drawingml/2006/main">
              <a:rPr kumimoji="0" lang="ar" sz="5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معايير صحة الأم والطفل في الأردن:</a:t>
            </a:r>
            <a:endParaRPr xmlns:a="http://schemas.openxmlformats.org/drawingml/2006/main"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12192000" cy="5257800"/>
          </a:xfrm>
        </p:spPr>
        <p:txBody>
          <a:bodyPr>
            <a:normAutofit fontScale="85000" lnSpcReduction="20000"/>
          </a:bodyPr>
          <a:lstStyle/>
          <a:p>
            <a:pPr xmlns:a="http://schemas.openxmlformats.org/drawingml/2006/main" algn="just">
              <a:lnSpc>
                <a:spcPct val="120000"/>
              </a:lnSpc>
              <a:buNone/>
              <a:bidi/>
            </a:pPr>
            <a:r xmlns:a="http://schemas.openxmlformats.org/drawingml/2006/main">
              <a:rPr lang="ar" sz="3900" u="sng" dirty="0">
                <a:latin typeface="Times New Roman" pitchFamily="18" charset="0"/>
                <a:cs typeface="Times New Roman" pitchFamily="18" charset="0"/>
              </a:rPr>
              <a:t>تمريض صحة الأم والطفل هو:</a:t>
            </a:r>
            <a:endParaRPr xmlns:a="http://schemas.openxmlformats.org/drawingml/2006/main" lang="en-US" sz="3900" dirty="0">
              <a:latin typeface="Times New Roman" pitchFamily="18" charset="0"/>
              <a:cs typeface="Times New Roman" pitchFamily="18" charset="0"/>
            </a:endParaRPr>
          </a:p>
          <a:p>
            <a:pPr xmlns:a="http://schemas.openxmlformats.org/drawingml/2006/main" algn="just">
              <a:lnSpc>
                <a:spcPct val="120000"/>
              </a:lnSpc>
              <a:buNone/>
              <a:bidi/>
            </a:pPr>
            <a:r xmlns:a="http://schemas.openxmlformats.org/drawingml/2006/main">
              <a:rPr lang="ar" sz="3900" dirty="0">
                <a:latin typeface="Times New Roman" pitchFamily="18" charset="0"/>
                <a:cs typeface="Times New Roman" pitchFamily="18" charset="0"/>
              </a:rPr>
              <a:t>6- درجة عالية من وظائف التمريض المستقلة مثل التدريس والإرشاد.</a:t>
            </a:r>
          </a:p>
          <a:p>
            <a:pPr xmlns:a="http://schemas.openxmlformats.org/drawingml/2006/main" algn="just">
              <a:lnSpc>
                <a:spcPct val="120000"/>
              </a:lnSpc>
              <a:buNone/>
              <a:bidi/>
            </a:pPr>
            <a:r xmlns:a="http://schemas.openxmlformats.org/drawingml/2006/main">
              <a:rPr lang="ar" sz="3900" dirty="0">
                <a:latin typeface="Times New Roman" pitchFamily="18" charset="0"/>
                <a:cs typeface="Times New Roman" pitchFamily="18" charset="0"/>
              </a:rPr>
              <a:t>7- التعزيز الصحي لحماية صحة الجيل القادم.</a:t>
            </a:r>
          </a:p>
          <a:p>
            <a:pPr xmlns:a="http://schemas.openxmlformats.org/drawingml/2006/main" algn="just">
              <a:lnSpc>
                <a:spcPct val="120000"/>
              </a:lnSpc>
              <a:buNone/>
              <a:bidi/>
            </a:pPr>
            <a:r xmlns:a="http://schemas.openxmlformats.org/drawingml/2006/main">
              <a:rPr lang="ar" sz="3900" dirty="0">
                <a:latin typeface="Times New Roman" pitchFamily="18" charset="0"/>
                <a:cs typeface="Times New Roman" pitchFamily="18" charset="0"/>
              </a:rPr>
              <a:t>8- المواقف والمعتقدات الشخصية والثقافية والدينية تؤثر على معنى المرض وتأثيره على الأسرة.</a:t>
            </a:r>
          </a:p>
          <a:p>
            <a:pPr xmlns:a="http://schemas.openxmlformats.org/drawingml/2006/main" algn="just">
              <a:lnSpc>
                <a:spcPct val="120000"/>
              </a:lnSpc>
              <a:buNone/>
              <a:bidi/>
            </a:pPr>
            <a:r xmlns:a="http://schemas.openxmlformats.org/drawingml/2006/main">
              <a:rPr lang="ar" sz="3900" dirty="0">
                <a:latin typeface="Times New Roman" pitchFamily="18" charset="0"/>
                <a:cs typeface="Times New Roman" pitchFamily="18" charset="0"/>
              </a:rPr>
              <a:t>9- دور مليء بالتحديات: وهو عامل رئيسي في تعزيز الصحة عالية المستوى في الأسرة.</a:t>
            </a:r>
          </a:p>
          <a:p>
            <a:pPr xmlns:a="http://schemas.openxmlformats.org/drawingml/2006/main">
              <a:buNone/>
              <a:bidi/>
            </a:pPr>
            <a:r xmlns:a="http://schemas.openxmlformats.org/drawingml/2006/main">
              <a:rPr lang="ar" b="1" dirty="0">
                <a:latin typeface="Times New Roman" pitchFamily="18" charset="0"/>
                <a:cs typeface="Times New Roman" pitchFamily="18" charset="0"/>
              </a:rPr>
              <a:t> </a:t>
            </a:r>
            <a:endParaRPr xmlns:a="http://schemas.openxmlformats.org/drawingml/2006/main"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417638"/>
          </a:xfrm>
        </p:spPr>
        <p:txBody>
          <a:bodyPr>
            <a:noAutofit/>
          </a:bodyPr>
          <a:lstStyle/>
          <a:p>
            <a:pPr xmlns:a="http://schemas.openxmlformats.org/drawingml/2006/main" algn="ctr">
              <a:bidi/>
            </a:pPr>
            <a:br xmlns:a="http://schemas.openxmlformats.org/drawingml/2006/main"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 xmlns:a="http://schemas.openxmlformats.org/drawingml/2006/main">
              <a:rPr lang="ar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تعريف الصحة الإنجابية</a:t>
            </a:r>
            <a:br xmlns:a="http://schemas.openxmlformats.org/drawingml/2006/main">
              <a:rPr lang="en-US" sz="5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xmlns:a="http://schemas.openxmlformats.org/drawingml/2006/main" lang="en-US" sz="5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83830"/>
            <a:ext cx="12192000" cy="5074170"/>
          </a:xfrm>
        </p:spPr>
        <p:txBody>
          <a:bodyPr>
            <a:normAutofit/>
          </a:bodyPr>
          <a:lstStyle/>
          <a:p>
            <a:pPr xmlns:a="http://schemas.openxmlformats.org/drawingml/2006/main" algn="ctr">
              <a:buFont typeface="Wingdings" panose="05000000000000000000" pitchFamily="2" charset="2"/>
              <a:buChar char="§"/>
              <a:bidi/>
            </a:pPr>
            <a:r xmlns:a="http://schemas.openxmlformats.org/drawingml/2006/main">
              <a:rPr lang="ar" sz="4000" dirty="0">
                <a:latin typeface="Times New Roman" pitchFamily="18" charset="0"/>
                <a:cs typeface="Times New Roman" pitchFamily="18" charset="0"/>
              </a:rPr>
              <a:t>إنها حالة من السلامة البدنية والعقلية والاجتماعية الكاملة، وليس مجرد الخلو من المرض أو العجز، في جميع الأمور المتعلقة بنظام الصحة الإنجابية ووظائفه وعملياته.</a:t>
            </a:r>
            <a:r xmlns:a="http://schemas.openxmlformats.org/drawingml/2006/main">
              <a:rPr lang="ar" sz="4000" b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xmlns:a="http://schemas.openxmlformats.org/drawingml/2006/main" algn="ctr">
              <a:buFont typeface="Wingdings" panose="05000000000000000000" pitchFamily="2" charset="2"/>
              <a:buChar char="§"/>
              <a:bidi/>
            </a:pPr>
            <a:r xmlns:a="http://schemas.openxmlformats.org/drawingml/2006/main">
              <a:rPr lang="ar" sz="4000" dirty="0">
                <a:latin typeface="Times New Roman" pitchFamily="18" charset="0"/>
                <a:cs typeface="Times New Roman" pitchFamily="18" charset="0"/>
              </a:rPr>
              <a:t>هو - هي</a:t>
            </a:r>
            <a:r xmlns:a="http://schemas.openxmlformats.org/drawingml/2006/main">
              <a:rPr lang="ar" sz="4000" b="1" dirty="0">
                <a:latin typeface="Times New Roman" pitchFamily="18" charset="0"/>
                <a:cs typeface="Times New Roman" pitchFamily="18" charset="0"/>
              </a:rPr>
              <a:t> </a:t>
            </a:r>
            <a:r xmlns:a="http://schemas.openxmlformats.org/drawingml/2006/main">
              <a:rPr lang="ar" sz="4000" dirty="0">
                <a:latin typeface="Times New Roman" pitchFamily="18" charset="0"/>
                <a:cs typeface="Times New Roman" pitchFamily="18" charset="0"/>
              </a:rPr>
              <a:t>هي القدرة على الإنجاب وتنظيم الخصوبة، وتمر المرأة بأمان خلال فترة الحمل والولادة إلى نتيجة ناجحة من خلال بقاء الرضيع والطفل ونموهما وتطورهما الصحي.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0"/>
            <a:ext cx="12007121" cy="1798820"/>
          </a:xfrm>
        </p:spPr>
        <p:txBody>
          <a:bodyPr>
            <a:noAutofit/>
          </a:bodyPr>
          <a:lstStyle/>
          <a:p>
            <a:pPr xmlns:a="http://schemas.openxmlformats.org/drawingml/2006/main" algn="ctr">
              <a:bidi/>
            </a:pPr>
            <a:br xmlns:a="http://schemas.openxmlformats.org/drawingml/2006/main"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 xmlns:a="http://schemas.openxmlformats.org/drawingml/2006/main">
              <a:rPr lang="ar" sz="6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الاتجاهات والقضايا المتعلقة بالصحة الإنجابية:</a:t>
            </a:r>
            <a:br xmlns:a="http://schemas.openxmlformats.org/drawingml/2006/main">
              <a:rPr lang="en-US" sz="6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xmlns:a="http://schemas.openxmlformats.org/drawingml/2006/main" lang="en-US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2053652"/>
            <a:ext cx="12192001" cy="4804348"/>
          </a:xfrm>
        </p:spPr>
        <p:txBody>
          <a:bodyPr>
            <a:normAutofit fontScale="92500" lnSpcReduction="10000"/>
          </a:bodyPr>
          <a:lstStyle/>
          <a:p>
            <a:pPr xmlns:a="http://schemas.openxmlformats.org/drawingml/2006/main" algn="ctr">
              <a:buNone/>
              <a:bidi/>
            </a:pPr>
            <a:r xmlns:a="http://schemas.openxmlformats.org/drawingml/2006/main">
              <a:rPr lang="ar" sz="5400" b="1" dirty="0">
                <a:latin typeface="Times New Roman" pitchFamily="18" charset="0"/>
                <a:cs typeface="Times New Roman" pitchFamily="18" charset="0"/>
              </a:rPr>
              <a:t>تتغير </a:t>
            </a:r>
            <a:r xmlns:a="http://schemas.openxmlformats.org/drawingml/2006/main">
              <a:rPr lang="ar" sz="5400" dirty="0">
                <a:latin typeface="Times New Roman" pitchFamily="18" charset="0"/>
                <a:cs typeface="Times New Roman" pitchFamily="18" charset="0"/>
              </a:rPr>
              <a:t>بيئة الرعاية الصحية بما في ذلك صحة الأم والطفل باستمرار </a:t>
            </a:r>
            <a:r xmlns:a="http://schemas.openxmlformats.org/drawingml/2006/main">
              <a:rPr lang="ar" sz="5400" dirty="0">
                <a:latin typeface="Times New Roman" pitchFamily="18" charset="0"/>
                <a:cs typeface="Times New Roman" pitchFamily="18" charset="0"/>
              </a:rPr>
              <a:t>بسبب:</a:t>
            </a:r>
          </a:p>
          <a:p>
            <a:pPr xmlns:a="http://schemas.openxmlformats.org/drawingml/2006/main" algn="ctr">
              <a:buFont typeface="Wingdings" panose="05000000000000000000" pitchFamily="2" charset="2"/>
              <a:buChar char="ü"/>
              <a:bidi/>
            </a:pPr>
            <a:r xmlns:a="http://schemas.openxmlformats.org/drawingml/2006/main">
              <a:rPr lang="ar" sz="5400" dirty="0">
                <a:latin typeface="Times New Roman" pitchFamily="18" charset="0"/>
                <a:cs typeface="Times New Roman" pitchFamily="18" charset="0"/>
              </a:rPr>
              <a:t>الهيكل الاجتماعي،</a:t>
            </a:r>
          </a:p>
          <a:p>
            <a:pPr xmlns:a="http://schemas.openxmlformats.org/drawingml/2006/main" algn="ctr">
              <a:buFont typeface="Wingdings" panose="05000000000000000000" pitchFamily="2" charset="2"/>
              <a:buChar char="ü"/>
              <a:bidi/>
            </a:pPr>
            <a:r xmlns:a="http://schemas.openxmlformats.org/drawingml/2006/main">
              <a:rPr lang="ar" sz="5400" dirty="0">
                <a:latin typeface="Times New Roman" pitchFamily="18" charset="0"/>
                <a:cs typeface="Times New Roman" pitchFamily="18" charset="0"/>
              </a:rPr>
              <a:t>الاختلافات في نمط الحياة الأسري،</a:t>
            </a:r>
          </a:p>
          <a:p>
            <a:pPr xmlns:a="http://schemas.openxmlformats.org/drawingml/2006/main" algn="ctr">
              <a:buFont typeface="Wingdings" panose="05000000000000000000" pitchFamily="2" charset="2"/>
              <a:buChar char="ü"/>
              <a:bidi/>
            </a:pPr>
            <a:r xmlns:a="http://schemas.openxmlformats.org/drawingml/2006/main">
              <a:rPr lang="ar" sz="5400" dirty="0">
                <a:latin typeface="Times New Roman" pitchFamily="18" charset="0"/>
                <a:cs typeface="Times New Roman" pitchFamily="18" charset="0"/>
              </a:rPr>
              <a:t>أنماط المرض التي تؤدي إلى آثار مختلفة على الممرضات.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417638"/>
          </a:xfrm>
          <a:ln w="19050">
            <a:solidFill>
              <a:schemeClr val="tx1"/>
            </a:solidFill>
          </a:ln>
        </p:spPr>
        <p:txBody>
          <a:bodyPr>
            <a:noAutofit/>
          </a:bodyPr>
          <a:lstStyle/>
          <a:p>
            <a:pPr xmlns:a="http://schemas.openxmlformats.org/drawingml/2006/main" algn="ctr">
              <a:bidi/>
            </a:pPr>
            <a:br xmlns:a="http://schemas.openxmlformats.org/drawingml/2006/main">
              <a:rPr lang="en-US" sz="4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 xmlns:a="http://schemas.openxmlformats.org/drawingml/2006/main">
              <a:rPr lang="ar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الاتجاهات والقضايا المتعلقة بالصحة الإنجابية</a:t>
            </a:r>
            <a:br xmlns:a="http://schemas.openxmlformats.org/drawingml/2006/main">
              <a:rPr lang="en-US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xmlns:a="http://schemas.openxmlformats.org/drawingml/2006/main"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17638"/>
            <a:ext cx="12192000" cy="5440362"/>
          </a:xfrm>
        </p:spPr>
        <p:txBody>
          <a:bodyPr>
            <a:normAutofit fontScale="85000" lnSpcReduction="20000"/>
          </a:bodyPr>
          <a:lstStyle/>
          <a:p>
            <a:pPr xmlns:a="http://schemas.openxmlformats.org/drawingml/2006/main" lvl="0" algn="just">
              <a:lnSpc>
                <a:spcPct val="120000"/>
              </a:lnSpc>
              <a:bidi/>
            </a:pPr>
            <a:r xmlns:a="http://schemas.openxmlformats.org/drawingml/2006/main">
              <a:rPr lang="ar" sz="3300" dirty="0">
                <a:latin typeface="Times New Roman" pitchFamily="18" charset="0"/>
                <a:cs typeface="Times New Roman" pitchFamily="18" charset="0"/>
              </a:rPr>
              <a:t>يكلف</a:t>
            </a:r>
          </a:p>
          <a:p>
            <a:pPr xmlns:a="http://schemas.openxmlformats.org/drawingml/2006/main" lvl="0" algn="just">
              <a:lnSpc>
                <a:spcPct val="120000"/>
              </a:lnSpc>
              <a:bidi/>
            </a:pPr>
            <a:r xmlns:a="http://schemas.openxmlformats.org/drawingml/2006/main">
              <a:rPr lang="ar" sz="3300" dirty="0">
                <a:latin typeface="Times New Roman" pitchFamily="18" charset="0"/>
                <a:cs typeface="Times New Roman" pitchFamily="18" charset="0"/>
              </a:rPr>
              <a:t>زيادة الاعتماد على إعداد الرعاية الشاملة لتلبية جميع احتياجات العميل في مكان واحد.</a:t>
            </a:r>
          </a:p>
          <a:p>
            <a:pPr xmlns:a="http://schemas.openxmlformats.org/drawingml/2006/main" lvl="0" algn="just">
              <a:lnSpc>
                <a:spcPct val="120000"/>
              </a:lnSpc>
              <a:bidi/>
            </a:pPr>
            <a:r xmlns:a="http://schemas.openxmlformats.org/drawingml/2006/main">
              <a:rPr lang="ar" sz="3300" dirty="0">
                <a:latin typeface="Times New Roman" pitchFamily="18" charset="0"/>
                <a:cs typeface="Times New Roman" pitchFamily="18" charset="0"/>
              </a:rPr>
              <a:t>تقصير فترة الإقامة في المستشفى</a:t>
            </a:r>
          </a:p>
          <a:p>
            <a:pPr xmlns:a="http://schemas.openxmlformats.org/drawingml/2006/main" lvl="0" algn="just">
              <a:lnSpc>
                <a:spcPct val="120000"/>
              </a:lnSpc>
              <a:bidi/>
            </a:pPr>
            <a:r xmlns:a="http://schemas.openxmlformats.org/drawingml/2006/main">
              <a:rPr lang="ar" sz="3300" dirty="0">
                <a:latin typeface="Times New Roman" pitchFamily="18" charset="0"/>
                <a:cs typeface="Times New Roman" pitchFamily="18" charset="0"/>
              </a:rPr>
              <a:t>زيادة عدد وحدات العناية المركزة: (NICU) (PICU).</a:t>
            </a:r>
          </a:p>
          <a:p>
            <a:pPr xmlns:a="http://schemas.openxmlformats.org/drawingml/2006/main" lvl="0" algn="just">
              <a:lnSpc>
                <a:spcPct val="120000"/>
              </a:lnSpc>
              <a:bidi/>
            </a:pPr>
            <a:r xmlns:a="http://schemas.openxmlformats.org/drawingml/2006/main">
              <a:rPr lang="ar" sz="3300" dirty="0">
                <a:latin typeface="Times New Roman" pitchFamily="18" charset="0"/>
                <a:cs typeface="Times New Roman" pitchFamily="18" charset="0"/>
              </a:rPr>
              <a:t>إعدادات وأساليب بديلة للرعاية الصحية مثل الولادة في المنزل</a:t>
            </a:r>
          </a:p>
          <a:p>
            <a:pPr xmlns:a="http://schemas.openxmlformats.org/drawingml/2006/main" lvl="0" algn="just">
              <a:lnSpc>
                <a:spcPct val="120000"/>
              </a:lnSpc>
              <a:bidi/>
            </a:pPr>
            <a:r xmlns:a="http://schemas.openxmlformats.org/drawingml/2006/main">
              <a:rPr lang="ar" sz="3300" dirty="0">
                <a:latin typeface="Times New Roman" pitchFamily="18" charset="0"/>
                <a:cs typeface="Times New Roman" pitchFamily="18" charset="0"/>
              </a:rPr>
              <a:t>زيادة استخدام التكنولوجيا: التخصيب في المختبر</a:t>
            </a:r>
          </a:p>
          <a:p>
            <a:pPr xmlns:a="http://schemas.openxmlformats.org/drawingml/2006/main" lvl="0" algn="just">
              <a:lnSpc>
                <a:spcPct val="120000"/>
              </a:lnSpc>
              <a:bidi/>
            </a:pPr>
            <a:r xmlns:a="http://schemas.openxmlformats.org/drawingml/2006/main">
              <a:rPr lang="ar" sz="3300" dirty="0">
                <a:latin typeface="Times New Roman" pitchFamily="18" charset="0"/>
                <a:cs typeface="Times New Roman" pitchFamily="18" charset="0"/>
              </a:rPr>
              <a:t>زيادة التركيز على الرعاية التي تركز على الأسرة.</a:t>
            </a:r>
          </a:p>
          <a:p>
            <a:pPr xmlns:a="http://schemas.openxmlformats.org/drawingml/2006/main" lvl="0" algn="just">
              <a:lnSpc>
                <a:spcPct val="120000"/>
              </a:lnSpc>
              <a:bidi/>
            </a:pPr>
            <a:r xmlns:a="http://schemas.openxmlformats.org/drawingml/2006/main">
              <a:rPr lang="ar" sz="3300" dirty="0">
                <a:latin typeface="Times New Roman" pitchFamily="18" charset="0"/>
                <a:cs typeface="Times New Roman" pitchFamily="18" charset="0"/>
              </a:rPr>
              <a:t>أصبحت العائلات أصغر مما كانت عليه في العقود السابقة</a:t>
            </a:r>
          </a:p>
          <a:p>
            <a:pPr xmlns:a="http://schemas.openxmlformats.org/drawingml/2006/main" lvl="0" algn="just">
              <a:lnSpc>
                <a:spcPct val="120000"/>
              </a:lnSpc>
              <a:bidi/>
            </a:pPr>
            <a:r xmlns:a="http://schemas.openxmlformats.org/drawingml/2006/main">
              <a:rPr lang="ar" sz="3300" dirty="0">
                <a:latin typeface="Times New Roman" pitchFamily="18" charset="0"/>
                <a:cs typeface="Times New Roman" pitchFamily="18" charset="0"/>
              </a:rPr>
              <a:t>زيادة أعداد النساء العاملات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600200"/>
          </a:xfrm>
          <a:ln w="12700">
            <a:solidFill>
              <a:schemeClr val="tx1"/>
            </a:solidFill>
          </a:ln>
        </p:spPr>
        <p:txBody>
          <a:bodyPr>
            <a:noAutofit/>
          </a:bodyPr>
          <a:lstStyle/>
          <a:p>
            <a:pPr xmlns:a="http://schemas.openxmlformats.org/drawingml/2006/main" algn="ctr">
              <a:bidi/>
            </a:pPr>
            <a:br xmlns:a="http://schemas.openxmlformats.org/drawingml/2006/main"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 xmlns:a="http://schemas.openxmlformats.org/drawingml/2006/main">
              <a:rPr lang="ar" sz="4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إطار للرعاية التمريضية لصحة الأم والطفل</a:t>
            </a:r>
            <a:br xmlns:a="http://schemas.openxmlformats.org/drawingml/2006/main">
              <a:rPr lang="en-US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xmlns:a="http://schemas.openxmlformats.org/drawingml/2006/main" lang="en-US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48720"/>
            <a:ext cx="12192000" cy="4909279"/>
          </a:xfrm>
        </p:spPr>
        <p:txBody>
          <a:bodyPr/>
          <a:lstStyle/>
          <a:p>
            <a:pPr xmlns:a="http://schemas.openxmlformats.org/drawingml/2006/main">
              <a:buNone/>
              <a:bidi/>
            </a:pPr>
            <a:r xmlns:a="http://schemas.openxmlformats.org/drawingml/2006/main">
              <a:rPr lang="ar" sz="4400" dirty="0">
                <a:latin typeface="Times New Roman" pitchFamily="18" charset="0"/>
                <a:cs typeface="Times New Roman" pitchFamily="18" charset="0"/>
              </a:rPr>
              <a:t>يمكن تصور تمريض صحة الأم والطفل ضمن </a:t>
            </a:r>
            <a:r xmlns:a="http://schemas.openxmlformats.org/drawingml/2006/main">
              <a:rPr lang="ar" sz="4400" u="sng" dirty="0">
                <a:latin typeface="Times New Roman" pitchFamily="18" charset="0"/>
                <a:cs typeface="Times New Roman" pitchFamily="18" charset="0"/>
              </a:rPr>
              <a:t>إطار </a:t>
            </a:r>
            <a:r xmlns:a="http://schemas.openxmlformats.org/drawingml/2006/main">
              <a:rPr lang="ar" sz="4400" dirty="0">
                <a:latin typeface="Times New Roman" pitchFamily="18" charset="0"/>
                <a:cs typeface="Times New Roman" pitchFamily="18" charset="0"/>
              </a:rPr>
              <a:t>يستخدم فيه الممرضون:</a:t>
            </a:r>
          </a:p>
          <a:p>
            <a:pPr xmlns:a="http://schemas.openxmlformats.org/drawingml/2006/main" algn="ctr">
              <a:buFont typeface="Wingdings" pitchFamily="2" charset="2"/>
              <a:buChar char="§"/>
              <a:bidi/>
            </a:pPr>
            <a:r xmlns:a="http://schemas.openxmlformats.org/drawingml/2006/main">
              <a:rPr lang="ar" sz="4400" dirty="0">
                <a:latin typeface="Times New Roman" pitchFamily="18" charset="0"/>
                <a:cs typeface="Times New Roman" pitchFamily="18" charset="0"/>
              </a:rPr>
              <a:t>عملية التمريض,</a:t>
            </a:r>
          </a:p>
          <a:p>
            <a:pPr xmlns:a="http://schemas.openxmlformats.org/drawingml/2006/main" algn="ctr">
              <a:buFont typeface="Wingdings" pitchFamily="2" charset="2"/>
              <a:buChar char="§"/>
              <a:bidi/>
            </a:pPr>
            <a:r xmlns:a="http://schemas.openxmlformats.org/drawingml/2006/main">
              <a:rPr lang="ar" sz="4400" dirty="0">
                <a:latin typeface="Times New Roman" pitchFamily="18" charset="0"/>
                <a:cs typeface="Times New Roman" pitchFamily="18" charset="0"/>
              </a:rPr>
              <a:t>نظرية التمريض</a:t>
            </a:r>
          </a:p>
          <a:p>
            <a:pPr xmlns:a="http://schemas.openxmlformats.org/drawingml/2006/main" algn="ctr">
              <a:buFont typeface="Wingdings" pitchFamily="2" charset="2"/>
              <a:buChar char="§"/>
              <a:bidi/>
            </a:pPr>
            <a:r xmlns:a="http://schemas.openxmlformats.org/drawingml/2006/main">
              <a:rPr lang="ar" sz="4400" dirty="0">
                <a:latin typeface="Times New Roman" pitchFamily="18" charset="0"/>
                <a:cs typeface="Times New Roman" pitchFamily="18" charset="0"/>
              </a:rPr>
              <a:t>الممارسة القائمة على الأدلة لرعاية الأسر أثناء سنوات الإنجاب وتربية الأطفال من خلال أربع مراحل للرعاية الصحية.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930" y="0"/>
            <a:ext cx="12087069" cy="1417638"/>
          </a:xfrm>
        </p:spPr>
        <p:txBody>
          <a:bodyPr>
            <a:noAutofit/>
          </a:bodyPr>
          <a:lstStyle/>
          <a:p>
            <a:r xmlns:a="http://schemas.openxmlformats.org/drawingml/2006/main">
              <a:rPr lang="ar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مراحل الرعاية الصحية الإنجابية.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931" y="1738859"/>
            <a:ext cx="12087069" cy="5119141"/>
          </a:xfrm>
        </p:spPr>
        <p:txBody>
          <a:bodyPr>
            <a:normAutofit/>
          </a:bodyPr>
          <a:lstStyle/>
          <a:p>
            <a:pPr xmlns:a="http://schemas.openxmlformats.org/drawingml/2006/main">
              <a:buNone/>
              <a:bidi/>
            </a:pPr>
            <a:r xmlns:a="http://schemas.openxmlformats.org/drawingml/2006/main">
              <a:rPr lang="ar" sz="4000" b="1" dirty="0">
                <a:latin typeface="Times New Roman" pitchFamily="18" charset="0"/>
                <a:cs typeface="Times New Roman" pitchFamily="18" charset="0"/>
              </a:rPr>
              <a:t>1- تعزيز الصحة </a:t>
            </a:r>
            <a:r xmlns:a="http://schemas.openxmlformats.org/drawingml/2006/main">
              <a:rPr lang="ar" sz="4000" dirty="0">
                <a:latin typeface="Times New Roman" pitchFamily="18" charset="0"/>
                <a:cs typeface="Times New Roman" pitchFamily="18" charset="0"/>
              </a:rPr>
              <a:t>: التحصين قبل الحمل</a:t>
            </a:r>
          </a:p>
          <a:p>
            <a:pPr xmlns:a="http://schemas.openxmlformats.org/drawingml/2006/main">
              <a:buNone/>
              <a:bidi/>
            </a:pPr>
            <a:r xmlns:a="http://schemas.openxmlformats.org/drawingml/2006/main">
              <a:rPr lang="ar" sz="4000" b="1" dirty="0">
                <a:latin typeface="Times New Roman" pitchFamily="18" charset="0"/>
                <a:cs typeface="Times New Roman" pitchFamily="18" charset="0"/>
              </a:rPr>
              <a:t>2- صيانة الصحة: </a:t>
            </a:r>
            <a:r xmlns:a="http://schemas.openxmlformats.org/drawingml/2006/main">
              <a:rPr lang="ar" sz="4000" dirty="0">
                <a:latin typeface="Times New Roman" pitchFamily="18" charset="0"/>
                <a:cs typeface="Times New Roman" pitchFamily="18" charset="0"/>
              </a:rPr>
              <a:t>صيانة الطفل</a:t>
            </a:r>
          </a:p>
          <a:p>
            <a:pPr xmlns:a="http://schemas.openxmlformats.org/drawingml/2006/main">
              <a:buNone/>
              <a:bidi/>
            </a:pPr>
            <a:r xmlns:a="http://schemas.openxmlformats.org/drawingml/2006/main">
              <a:rPr lang="ar" sz="4000" b="1" dirty="0">
                <a:latin typeface="Times New Roman" pitchFamily="18" charset="0"/>
                <a:cs typeface="Times New Roman" pitchFamily="18" charset="0"/>
              </a:rPr>
              <a:t>3-استعادة الصحة </a:t>
            </a:r>
            <a:r xmlns:a="http://schemas.openxmlformats.org/drawingml/2006/main">
              <a:rPr lang="ar" sz="4000" dirty="0">
                <a:latin typeface="Times New Roman" pitchFamily="18" charset="0"/>
                <a:cs typeface="Times New Roman" pitchFamily="18" charset="0"/>
              </a:rPr>
              <a:t>: تشخيص المرض وعلاجه على الفور. رعاية المرأة أثناء مضاعفات الحمل أو الطفل أثناء مرض حاد</a:t>
            </a:r>
          </a:p>
          <a:p>
            <a:pPr xmlns:a="http://schemas.openxmlformats.org/drawingml/2006/main">
              <a:buNone/>
              <a:bidi/>
            </a:pPr>
            <a:r xmlns:a="http://schemas.openxmlformats.org/drawingml/2006/main">
              <a:rPr lang="ar" sz="4000" b="1" dirty="0">
                <a:latin typeface="Times New Roman" pitchFamily="18" charset="0"/>
                <a:cs typeface="Times New Roman" pitchFamily="18" charset="0"/>
              </a:rPr>
              <a:t>4-التأهيل الصحي </a:t>
            </a:r>
            <a:r xmlns:a="http://schemas.openxmlformats.org/drawingml/2006/main">
              <a:rPr lang="ar" sz="4000" dirty="0">
                <a:latin typeface="Times New Roman" pitchFamily="18" charset="0"/>
                <a:cs typeface="Times New Roman" pitchFamily="18" charset="0"/>
              </a:rPr>
              <a:t>: منع المزيد من المضاعفات الناجمة عن المرض. إعادة العميل المريض إلى حالته المثالية</a:t>
            </a: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239842"/>
            <a:ext cx="12201993" cy="1034321"/>
          </a:xfrm>
        </p:spPr>
        <p:txBody>
          <a:bodyPr>
            <a:noAutofit/>
          </a:bodyPr>
          <a:lstStyle/>
          <a:p>
            <a:pPr xmlns:a="http://schemas.openxmlformats.org/drawingml/2006/main" algn="ctr">
              <a:bidi/>
            </a:pPr>
            <a:br xmlns:a="http://schemas.openxmlformats.org/drawingml/2006/main"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 xmlns:a="http://schemas.openxmlformats.org/drawingml/2006/main">
              <a:rPr lang="ar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معايير الأداء المهني في الصحة الإنجابية:</a:t>
            </a:r>
            <a:br xmlns:a="http://schemas.openxmlformats.org/drawingml/2006/main">
              <a:rPr lang="en-US" sz="4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xmlns:a="http://schemas.openxmlformats.org/drawingml/2006/main" lang="en-US" sz="3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53848"/>
            <a:ext cx="12172014" cy="5516381"/>
          </a:xfrm>
        </p:spPr>
        <p:txBody>
          <a:bodyPr>
            <a:normAutofit fontScale="40000" lnSpcReduction="20000"/>
          </a:bodyPr>
          <a:lstStyle/>
          <a:p>
            <a:pPr xmlns:a="http://schemas.openxmlformats.org/drawingml/2006/main">
              <a:lnSpc>
                <a:spcPct val="120000"/>
              </a:lnSpc>
              <a:bidi/>
            </a:pPr>
            <a:r xmlns:a="http://schemas.openxmlformats.org/drawingml/2006/main">
              <a:rPr lang="ar" sz="7400" b="1" dirty="0">
                <a:latin typeface="Times New Roman" pitchFamily="18" charset="0"/>
                <a:cs typeface="Times New Roman" pitchFamily="18" charset="0"/>
              </a:rPr>
              <a:t>جودة الرعاية: </a:t>
            </a:r>
            <a:r xmlns:a="http://schemas.openxmlformats.org/drawingml/2006/main">
              <a:rPr lang="ar" sz="7400" dirty="0">
                <a:latin typeface="Times New Roman" pitchFamily="18" charset="0"/>
                <a:cs typeface="Times New Roman" pitchFamily="18" charset="0"/>
              </a:rPr>
              <a:t>يقيم بشكل منهجي جودة وفعالية ممارسة التمريض.</a:t>
            </a:r>
          </a:p>
          <a:p>
            <a:pPr xmlns:a="http://schemas.openxmlformats.org/drawingml/2006/main">
              <a:lnSpc>
                <a:spcPct val="120000"/>
              </a:lnSpc>
              <a:bidi/>
            </a:pPr>
            <a:r xmlns:a="http://schemas.openxmlformats.org/drawingml/2006/main">
              <a:rPr lang="ar" sz="7400" b="1" dirty="0">
                <a:latin typeface="Times New Roman" pitchFamily="18" charset="0"/>
                <a:cs typeface="Times New Roman" pitchFamily="18" charset="0"/>
              </a:rPr>
              <a:t>تقييم الأداء: </a:t>
            </a:r>
            <a:r xmlns:a="http://schemas.openxmlformats.org/drawingml/2006/main">
              <a:rPr lang="ar" sz="7400" dirty="0">
                <a:latin typeface="Times New Roman" pitchFamily="18" charset="0"/>
                <a:cs typeface="Times New Roman" pitchFamily="18" charset="0"/>
              </a:rPr>
              <a:t>تقييم ممارسته التمريضية فيما يتعلق بمعايير الممارسة المهنية والقوانين واللوائح ذات الصلة.</a:t>
            </a:r>
          </a:p>
          <a:p>
            <a:pPr xmlns:a="http://schemas.openxmlformats.org/drawingml/2006/main">
              <a:lnSpc>
                <a:spcPct val="120000"/>
              </a:lnSpc>
              <a:bidi/>
            </a:pPr>
            <a:r xmlns:a="http://schemas.openxmlformats.org/drawingml/2006/main">
              <a:rPr lang="ar" sz="7400" b="1" dirty="0">
                <a:latin typeface="Times New Roman" pitchFamily="18" charset="0"/>
                <a:cs typeface="Times New Roman" pitchFamily="18" charset="0"/>
              </a:rPr>
              <a:t>تعليم؛ </a:t>
            </a:r>
            <a:r xmlns:a="http://schemas.openxmlformats.org/drawingml/2006/main">
              <a:rPr lang="ar" sz="7400" dirty="0">
                <a:latin typeface="Times New Roman" pitchFamily="18" charset="0"/>
                <a:cs typeface="Times New Roman" pitchFamily="18" charset="0"/>
              </a:rPr>
              <a:t>يكتسب ويحافظ على المعرفة الحالية في ممارسة التمريض.</a:t>
            </a:r>
          </a:p>
          <a:p>
            <a:pPr xmlns:a="http://schemas.openxmlformats.org/drawingml/2006/main">
              <a:lnSpc>
                <a:spcPct val="120000"/>
              </a:lnSpc>
              <a:bidi/>
            </a:pPr>
            <a:r xmlns:a="http://schemas.openxmlformats.org/drawingml/2006/main">
              <a:rPr lang="ar" sz="7400" b="1" dirty="0">
                <a:latin typeface="Times New Roman" pitchFamily="18" charset="0"/>
                <a:cs typeface="Times New Roman" pitchFamily="18" charset="0"/>
              </a:rPr>
              <a:t>الزمالة: </a:t>
            </a:r>
            <a:r xmlns:a="http://schemas.openxmlformats.org/drawingml/2006/main">
              <a:rPr lang="ar" sz="7400" dirty="0">
                <a:latin typeface="Times New Roman" pitchFamily="18" charset="0"/>
                <a:cs typeface="Times New Roman" pitchFamily="18" charset="0"/>
              </a:rPr>
              <a:t>تساهم في التطوير المهني للأقران والزملاء وغيرهم</a:t>
            </a:r>
          </a:p>
          <a:p>
            <a:pPr xmlns:a="http://schemas.openxmlformats.org/drawingml/2006/main">
              <a:lnSpc>
                <a:spcPct val="120000"/>
              </a:lnSpc>
              <a:bidi/>
            </a:pPr>
            <a:r xmlns:a="http://schemas.openxmlformats.org/drawingml/2006/main">
              <a:rPr lang="ar" sz="7400" b="1" dirty="0">
                <a:latin typeface="Times New Roman" pitchFamily="18" charset="0"/>
                <a:cs typeface="Times New Roman" pitchFamily="18" charset="0"/>
              </a:rPr>
              <a:t>الأخلاق: </a:t>
            </a:r>
            <a:r xmlns:a="http://schemas.openxmlformats.org/drawingml/2006/main">
              <a:rPr lang="ar" sz="7400" dirty="0">
                <a:latin typeface="Times New Roman" pitchFamily="18" charset="0"/>
                <a:cs typeface="Times New Roman" pitchFamily="18" charset="0"/>
              </a:rPr>
              <a:t>يتم تحديد القرارات والإجراءات نيابة عن المرضى بطريقة أخلاقية.</a:t>
            </a:r>
          </a:p>
          <a:p>
            <a:pPr algn="ctr">
              <a:buNone/>
            </a:pPr>
            <a:endParaRPr lang="en-US" sz="6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60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sz="60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endParaRPr lang="en-US" sz="6000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0"/>
            <a:ext cx="12201993" cy="1379095"/>
          </a:xfrm>
        </p:spPr>
        <p:txBody>
          <a:bodyPr>
            <a:noAutofit/>
          </a:bodyPr>
          <a:lstStyle/>
          <a:p>
            <a:pPr xmlns:a="http://schemas.openxmlformats.org/drawingml/2006/main" algn="ctr">
              <a:bidi/>
            </a:pPr>
            <a:br xmlns:a="http://schemas.openxmlformats.org/drawingml/2006/main"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 xmlns:a="http://schemas.openxmlformats.org/drawingml/2006/main">
              <a:rPr lang="ar" sz="4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معايير الأداء المهني في الصحة الإنجابية:</a:t>
            </a:r>
            <a:br xmlns:a="http://schemas.openxmlformats.org/drawingml/2006/main">
              <a:rPr lang="en-US" sz="4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xmlns:a="http://schemas.openxmlformats.org/drawingml/2006/main" lang="en-US" sz="3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023672"/>
            <a:ext cx="12172014" cy="4834327"/>
          </a:xfrm>
        </p:spPr>
        <p:txBody>
          <a:bodyPr>
            <a:normAutofit fontScale="40000" lnSpcReduction="20000"/>
          </a:bodyPr>
          <a:lstStyle/>
          <a:p>
            <a:pPr xmlns:a="http://schemas.openxmlformats.org/drawingml/2006/main">
              <a:lnSpc>
                <a:spcPct val="120000"/>
              </a:lnSpc>
              <a:bidi/>
            </a:pPr>
            <a:r xmlns:a="http://schemas.openxmlformats.org/drawingml/2006/main">
              <a:rPr lang="ar" sz="8600" b="1" dirty="0">
                <a:latin typeface="Times New Roman" pitchFamily="18" charset="0"/>
                <a:cs typeface="Times New Roman" pitchFamily="18" charset="0"/>
              </a:rPr>
              <a:t>التعاون: </a:t>
            </a:r>
            <a:r xmlns:a="http://schemas.openxmlformats.org/drawingml/2006/main">
              <a:rPr lang="ar" sz="8600" dirty="0">
                <a:latin typeface="Times New Roman" pitchFamily="18" charset="0"/>
                <a:cs typeface="Times New Roman" pitchFamily="18" charset="0"/>
              </a:rPr>
              <a:t>يتعاون مع المريض والأشخاص المهمين ومقدمي الرعاية الصحية في توفير الرعاية للمرضى.</a:t>
            </a:r>
          </a:p>
          <a:p>
            <a:pPr xmlns:a="http://schemas.openxmlformats.org/drawingml/2006/main">
              <a:lnSpc>
                <a:spcPct val="120000"/>
              </a:lnSpc>
              <a:bidi/>
            </a:pPr>
            <a:r xmlns:a="http://schemas.openxmlformats.org/drawingml/2006/main">
              <a:rPr lang="ar" sz="8600" b="1" dirty="0">
                <a:latin typeface="Times New Roman" pitchFamily="18" charset="0"/>
                <a:cs typeface="Times New Roman" pitchFamily="18" charset="0"/>
              </a:rPr>
              <a:t>البحث: </a:t>
            </a:r>
            <a:r xmlns:a="http://schemas.openxmlformats.org/drawingml/2006/main">
              <a:rPr lang="ar" sz="8600" dirty="0">
                <a:latin typeface="Times New Roman" pitchFamily="18" charset="0"/>
                <a:cs typeface="Times New Roman" pitchFamily="18" charset="0"/>
              </a:rPr>
              <a:t>يستخدم نتائج البحث في الممارسة العملية.</a:t>
            </a:r>
          </a:p>
          <a:p>
            <a:pPr xmlns:a="http://schemas.openxmlformats.org/drawingml/2006/main">
              <a:lnSpc>
                <a:spcPct val="120000"/>
              </a:lnSpc>
              <a:bidi/>
            </a:pPr>
            <a:r xmlns:a="http://schemas.openxmlformats.org/drawingml/2006/main">
              <a:rPr lang="ar" sz="8600" b="1" dirty="0">
                <a:latin typeface="Times New Roman" pitchFamily="18" charset="0"/>
                <a:cs typeface="Times New Roman" pitchFamily="18" charset="0"/>
              </a:rPr>
              <a:t>استخدام الموارد: </a:t>
            </a:r>
            <a:r xmlns:a="http://schemas.openxmlformats.org/drawingml/2006/main">
              <a:rPr lang="ar" sz="8600" dirty="0">
                <a:latin typeface="Times New Roman" pitchFamily="18" charset="0"/>
                <a:cs typeface="Times New Roman" pitchFamily="18" charset="0"/>
              </a:rPr>
              <a:t>يأخذ في الاعتبار العوامل المتعلقة بالسلامة والفعالية والتكلفة في تخطيط وتقديم رعاية المرضى.</a:t>
            </a:r>
          </a:p>
          <a:p>
            <a:pPr xmlns:a="http://schemas.openxmlformats.org/drawingml/2006/main">
              <a:lnSpc>
                <a:spcPct val="120000"/>
              </a:lnSpc>
              <a:bidi/>
            </a:pPr>
            <a:r xmlns:a="http://schemas.openxmlformats.org/drawingml/2006/main">
              <a:rPr lang="ar" sz="8600" b="1" dirty="0">
                <a:latin typeface="Times New Roman" pitchFamily="18" charset="0"/>
                <a:cs typeface="Times New Roman" pitchFamily="18" charset="0"/>
              </a:rPr>
              <a:t>المساءلة: </a:t>
            </a:r>
            <a:r xmlns:a="http://schemas.openxmlformats.org/drawingml/2006/main">
              <a:rPr lang="ar" sz="8600" dirty="0">
                <a:latin typeface="Times New Roman" pitchFamily="18" charset="0"/>
                <a:cs typeface="Times New Roman" pitchFamily="18" charset="0"/>
              </a:rPr>
              <a:t>يكون مسؤولاً مهنياً وقانونياً عن ممارسته.</a:t>
            </a:r>
          </a:p>
          <a:p>
            <a:pPr algn="ctr">
              <a:lnSpc>
                <a:spcPct val="120000"/>
              </a:lnSpc>
              <a:buNone/>
            </a:pPr>
            <a:endParaRPr lang="en-US" sz="86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20000"/>
              </a:lnSpc>
              <a:buNone/>
            </a:pPr>
            <a:endParaRPr lang="en-US" sz="86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120000"/>
              </a:lnSpc>
              <a:buNone/>
            </a:pPr>
            <a:endParaRPr lang="en-US" sz="8600" b="1" dirty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endParaRPr lang="en-US" sz="6000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2205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1179</Words>
  <Application>Microsoft Office PowerPoint</Application>
  <PresentationFormat>Widescreen</PresentationFormat>
  <Paragraphs>140</Paragraphs>
  <Slides>21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Calibri</vt:lpstr>
      <vt:lpstr>Calibri Light</vt:lpstr>
      <vt:lpstr>Times New Roman</vt:lpstr>
      <vt:lpstr>Wingdings</vt:lpstr>
      <vt:lpstr>Office Theme</vt:lpstr>
      <vt:lpstr>PowerPoint Presentation</vt:lpstr>
      <vt:lpstr>UNIT  ONE INTRODUCTION outline </vt:lpstr>
      <vt:lpstr> Reproductive Health definition </vt:lpstr>
      <vt:lpstr> Trends and Issues Related to Reproductive Health: </vt:lpstr>
      <vt:lpstr> Trends and Issues Related to Reproductive Health </vt:lpstr>
      <vt:lpstr> A framework for Maternal and Child Health Nursing Care </vt:lpstr>
      <vt:lpstr>Phases of Reproductive Health Care.</vt:lpstr>
      <vt:lpstr> Standards of Professional Performance in Reproductive Health: </vt:lpstr>
      <vt:lpstr> Standards of Professional Performance in Reproductive Health: </vt:lpstr>
      <vt:lpstr>Nurses Roles in Maternal and Child Health</vt:lpstr>
      <vt:lpstr>Nurses Roles in Maternal and Child Health</vt:lpstr>
      <vt:lpstr> Legal Considerations of Maternal-child Practice </vt:lpstr>
      <vt:lpstr>  Legal Considerations of Maternal-child Practice  </vt:lpstr>
      <vt:lpstr> Ethical Considerations of Practice:  </vt:lpstr>
      <vt:lpstr> World Health Organization (WHO) Women’s Rights </vt:lpstr>
      <vt:lpstr> Statistical Terms Used to Report Maternal and Child Health: </vt:lpstr>
      <vt:lpstr>  Statistical Terms Used to Report Maternal and Child Health:  </vt:lpstr>
      <vt:lpstr> Indicators for Global Monitoring of Reproductive Health (WHO) </vt:lpstr>
      <vt:lpstr> Indicators for Global Monitoring of Reproductive Health (WHO) </vt:lpstr>
      <vt:lpstr>Standards of Maternal and Child Health in Jordan: </vt:lpstr>
      <vt:lpstr>Standards of Maternal and Child Health in Jordan: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owner</dc:creator>
  <cp:lastModifiedBy>owner</cp:lastModifiedBy>
  <cp:revision>5</cp:revision>
  <dcterms:created xsi:type="dcterms:W3CDTF">2024-07-23T03:07:41Z</dcterms:created>
  <dcterms:modified xsi:type="dcterms:W3CDTF">2024-07-23T04:07:13Z</dcterms:modified>
</cp:coreProperties>
</file>