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y="6858000" cx="12192000"/>
  <p:notesSz cx="6858000" cy="9144000"/>
  <p:embeddedFontLst>
    <p:embeddedFont>
      <p:font typeface="Constantia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4" roundtripDataSignature="AMtx7mjwrY+K3ePhe/BCO6JYjuPZQgtG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Constantia-italic.fntdata"/><Relationship Id="rId61" Type="http://schemas.openxmlformats.org/officeDocument/2006/relationships/font" Target="fonts/Constantia-bold.fntdata"/><Relationship Id="rId20" Type="http://schemas.openxmlformats.org/officeDocument/2006/relationships/slide" Target="slides/slide16.xml"/><Relationship Id="rId64" Type="http://customschemas.google.com/relationships/presentationmetadata" Target="metadata"/><Relationship Id="rId63" Type="http://schemas.openxmlformats.org/officeDocument/2006/relationships/font" Target="fonts/Constantia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Constantia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body"/>
          </p:nvPr>
        </p:nvSpPr>
        <p:spPr>
          <a:xfrm>
            <a:off x="0" y="76201"/>
            <a:ext cx="6970426" cy="6695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b="1"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b="1" lang="ar" sz="9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أمراض النساء و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b="1" lang="ar" sz="9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تمريض الامومة</a:t>
            </a:r>
            <a:endParaRPr sz="19900">
              <a:solidFill>
                <a:srgbClr val="C00000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0426" y="228601"/>
            <a:ext cx="5221574" cy="669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الأغشية 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خارج الجنين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-2" y="1600201"/>
            <a:ext cx="12192001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ar" sz="3600">
                <a:latin typeface="Times New Roman"/>
                <a:ea typeface="Times New Roman"/>
                <a:cs typeface="Times New Roman"/>
                <a:sym typeface="Times New Roman"/>
              </a:rPr>
              <a:t>3- المشيماء: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الغشاء الخارجي الذي يحيط بالجنين.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يساهم في تطور المشيمة.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ar" sz="3600">
                <a:latin typeface="Times New Roman"/>
                <a:ea typeface="Times New Roman"/>
                <a:cs typeface="Times New Roman"/>
                <a:sym typeface="Times New Roman"/>
              </a:rPr>
              <a:t>4- كيس الصفار: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كيس غشائي متصل بالجنين،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توفير التغذية المبكرة والعمل كجهاز الدورة الدموية للجنين البشري قبل بدء الدورة الدموية الداخلية.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35-</a:t>
            </a: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520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8594" y="365125"/>
            <a:ext cx="2743200" cy="104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idx="1" type="body"/>
          </p:nvPr>
        </p:nvSpPr>
        <p:spPr>
          <a:xfrm>
            <a:off x="1981200" y="2384686"/>
            <a:ext cx="8229600" cy="374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br>
              <a:rPr b="1" lang="ar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/>
          </a:p>
        </p:txBody>
      </p:sp>
      <p:pic>
        <p:nvPicPr>
          <p:cNvPr descr="Pin on Pregnancy" id="157" name="Google Shape;1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 txBox="1"/>
          <p:nvPr>
            <p:ph type="title"/>
          </p:nvPr>
        </p:nvSpPr>
        <p:spPr>
          <a:xfrm>
            <a:off x="1981200" y="176212"/>
            <a:ext cx="8229600" cy="1241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b="1" lang="ar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بويضة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-1" y="1417638"/>
            <a:ext cx="12192001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والبويضة هي الخلية الجنسية الأنثوية.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يتم إطلاقه بانتظام من قبل المبيض خلال عملية الإباضة.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تحتوي على طبقتين من الغطاء الواقي،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أ. الطبقة الخارجية هي </a:t>
            </a:r>
            <a:r>
              <a:rPr lang="ar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كورونا رادياتا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ب. الطبقة الداخلية هي </a:t>
            </a:r>
            <a:r>
              <a:rPr lang="ar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Zona Pellucida.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يبلغ عمر البويضة 24 ساعة، ولا يمكن تخصيبها إلا خلال هذه الفترة.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وبعد 24 ساعة، يتراجع ويتم إعادة امتصاصه.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4452" y="2835276"/>
            <a:ext cx="3165188" cy="199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خلية الحيوان المنوي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- تتكون الخلية المنوية من ثلاثة أجزاء: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1- رأس يحتوي على مواد الكروماتين،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2- قطعة الرقبة أو الوسط التي توفر الطاقة للحركة 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3- الذيل المسؤول عن حركته 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- عمر الخلية المنوية يتراوح بين 48 إلى 72 ساعة أو من 3 إلى 4 أيام بعد القذف.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-يجب أن يكون في الجهاز التناسلي لمدة 4-6 ساعات قبل أن يتمكن من تخصيب البويضة لإعطاء الوقت لتنشيط إنزيم الهيالورونيداز.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8734" y="269823"/>
            <a:ext cx="2306854" cy="197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Times New Roman"/>
              <a:buNone/>
            </a:pPr>
            <a:r>
              <a:rPr b="1" lang="ar" sz="8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أنواع الخلايا المنوية</a:t>
            </a:r>
            <a:endParaRPr/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89941" y="1558977"/>
            <a:ext cx="11829916" cy="5299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29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LcPeriod"/>
            </a:pPr>
            <a:r>
              <a:rPr b="1" lang="ar" sz="3200">
                <a:latin typeface="Times New Roman"/>
                <a:ea typeface="Times New Roman"/>
                <a:cs typeface="Times New Roman"/>
                <a:sym typeface="Times New Roman"/>
              </a:rPr>
              <a:t>الجينوسبيرم</a:t>
            </a: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هذه هي الخلية المنوية التي تحمل X.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لها رأس بيضاوي كبير، وعددها أقل من أندروسيرمز وتزدهر بشكل أفضل في البيئة الحمضية.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ar" sz="3200">
                <a:latin typeface="Times New Roman"/>
                <a:ea typeface="Times New Roman"/>
                <a:cs typeface="Times New Roman"/>
                <a:sym typeface="Times New Roman"/>
              </a:rPr>
              <a:t>ب. أندروسبيرم</a:t>
            </a: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الخلية المنوية التي تحمل كروموسوم Y، ذات رأس صغير، وتزدهر بشكل أفضل في البيئة القلوية.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>
            <p:ph type="title"/>
          </p:nvPr>
        </p:nvSpPr>
        <p:spPr>
          <a:xfrm>
            <a:off x="16764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br>
              <a:rPr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6"/>
          <p:cNvSpPr txBox="1"/>
          <p:nvPr>
            <p:ph idx="1" type="body"/>
          </p:nvPr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ar" sz="57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الزيجوت </a:t>
            </a:r>
            <a:r>
              <a:rPr b="1" lang="ar" sz="5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ar" sz="5700">
                <a:latin typeface="Times New Roman"/>
                <a:ea typeface="Times New Roman"/>
                <a:cs typeface="Times New Roman"/>
                <a:sym typeface="Times New Roman"/>
              </a:rPr>
              <a:t>الاسم الأولي للبويضة المخصبة (من الإخصاب إلى الغرس)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ar" sz="57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الجنين: </a:t>
            </a:r>
            <a:r>
              <a:rPr lang="ar" sz="5700">
                <a:latin typeface="Times New Roman"/>
                <a:ea typeface="Times New Roman"/>
                <a:cs typeface="Times New Roman"/>
                <a:sym typeface="Times New Roman"/>
              </a:rPr>
              <a:t>اسم ناتج الحمل من الأسبوع الثاني إلى الأسبوع </a:t>
            </a:r>
            <a:r>
              <a:rPr baseline="30000" lang="ar" sz="5700">
                <a:latin typeface="Times New Roman"/>
                <a:ea typeface="Times New Roman"/>
                <a:cs typeface="Times New Roman"/>
                <a:sym typeface="Times New Roman"/>
              </a:rPr>
              <a:t>الثامن </a:t>
            </a:r>
            <a:r>
              <a:rPr lang="ar" sz="5700">
                <a:latin typeface="Times New Roman"/>
                <a:ea typeface="Times New Roman"/>
                <a:cs typeface="Times New Roman"/>
                <a:sym typeface="Times New Roman"/>
              </a:rPr>
              <a:t>من الحمل (من الإخصاب إلى 5 إلى 8 أسابيع)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ar" sz="57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الجنين: </a:t>
            </a:r>
            <a:r>
              <a:rPr lang="ar" sz="5700">
                <a:latin typeface="Times New Roman"/>
                <a:ea typeface="Times New Roman"/>
                <a:cs typeface="Times New Roman"/>
                <a:sym typeface="Times New Roman"/>
              </a:rPr>
              <a:t>اسم ناتج الحمل من الأسبوع </a:t>
            </a:r>
            <a:r>
              <a:rPr baseline="30000" lang="ar" sz="5700">
                <a:latin typeface="Times New Roman"/>
                <a:ea typeface="Times New Roman"/>
                <a:cs typeface="Times New Roman"/>
                <a:sym typeface="Times New Roman"/>
              </a:rPr>
              <a:t>التاسع </a:t>
            </a:r>
            <a:r>
              <a:rPr lang="ar" sz="5700">
                <a:latin typeface="Times New Roman"/>
                <a:ea typeface="Times New Roman"/>
                <a:cs typeface="Times New Roman"/>
                <a:sym typeface="Times New Roman"/>
              </a:rPr>
              <a:t>وحتى مدة فترة الحمل (من 8 أسابيع حتى انتهاء المدة)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5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ar" sz="5700" u="sng">
                <a:latin typeface="Times New Roman"/>
                <a:ea typeface="Times New Roman"/>
                <a:cs typeface="Times New Roman"/>
                <a:sym typeface="Times New Roman"/>
              </a:rPr>
              <a:t>المفهوم </a:t>
            </a:r>
            <a:r>
              <a:rPr lang="ar" sz="5700">
                <a:latin typeface="Times New Roman"/>
                <a:ea typeface="Times New Roman"/>
                <a:cs typeface="Times New Roman"/>
                <a:sym typeface="Times New Roman"/>
              </a:rPr>
              <a:t>: تطور هياكل الجنين أو الجنين والمشيمة طوال فترة الحمل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lang="ar" sz="8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التخصيب</a:t>
            </a:r>
            <a:endParaRPr sz="6600">
              <a:solidFill>
                <a:srgbClr val="C00000"/>
              </a:solidFill>
            </a:endParaRPr>
          </a:p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1" y="1417638"/>
            <a:ext cx="12192000" cy="559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ar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أثناء الإباضة، تخرج البويضة من المبيض وتدخل إلى قناة فالوب.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ar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التخصيب</a:t>
            </a:r>
            <a:r>
              <a:rPr b="1" lang="ar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ar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يحدث عادة في الثلث الخارجي لقناة فالوب.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ar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التغييرات اللاحقة في المخصبة</a:t>
            </a:r>
            <a:r>
              <a:rPr b="1" lang="ar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ar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يتم تصوير البويضة من الحمل إلى الزرع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في كل قذفة، يحتوي متوسط 2.5 مل من السائل المنوي على 50 إلى 200 مليون حيوان منوي لكل مل أو 400 مليون لكل قذفة.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تصل الحيوانات المنوية إلى البويضة وتتجمع حولها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التخصيب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0" y="1219200"/>
            <a:ext cx="12067082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هيالورونيداز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300">
                <a:latin typeface="Times New Roman"/>
                <a:ea typeface="Times New Roman"/>
                <a:cs typeface="Times New Roman"/>
                <a:sym typeface="Times New Roman"/>
              </a:rPr>
              <a:t>يذيب المفرز من الحيوانات المنوية طبقة الخلايا التي تحمي البويضة، مما يسهل اختراق الحيوانات المنوية.</a:t>
            </a:r>
            <a:endParaRPr/>
          </a:p>
          <a:p>
            <a:pPr indent="-2362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يُسمح لحيوان منوي واحد فقط باختراق البويضة</a:t>
            </a:r>
            <a:endParaRPr/>
          </a:p>
          <a:p>
            <a:pPr indent="-2362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عندما يخترق الحيوان المنوي البويضة، تطلق البويضة على الفور مادة كيميائية مكونة "قشرة" صلبة حولها لإبعاد جميع الحيوانات المنوية الأخرى.</a:t>
            </a:r>
            <a:endParaRPr/>
          </a:p>
          <a:p>
            <a:pPr indent="-2362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عند الإخصاب، يسمى الهيكل الناتج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الزيجوت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080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التخصيب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9"/>
          <p:cNvSpPr txBox="1"/>
          <p:nvPr>
            <p:ph idx="1" type="body"/>
          </p:nvPr>
        </p:nvSpPr>
        <p:spPr>
          <a:xfrm>
            <a:off x="0" y="1600201"/>
            <a:ext cx="12050486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يمكن للأب فقط تحديد جنس الطفل – X – فحمل الحيوانات المنوية يؤدي إلى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تركيبة XX لنسل أنثى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؛ يؤدي الحيوان المنوي الحامل لـ Y إلى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مزيج XY لنسل ذكر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تحمل البويضة كروموسوم X فقط.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0" y="979714"/>
            <a:ext cx="12191999" cy="1523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ar" sz="4800"/>
            </a:br>
            <a:r>
              <a:rPr b="1" lang="ar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الوحدة 3 </a:t>
            </a:r>
            <a:br>
              <a:rPr b="1" lang="ar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تقييم ورعاية الجنين داخل الرحم ورفاهية المرأة الأم</a:t>
            </a: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0" y="4107305"/>
            <a:ext cx="11938415" cy="275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romanUcPeriod"/>
            </a:pPr>
            <a:r>
              <a:rPr i="0" lang="ar" sz="5400" u="none">
                <a:latin typeface="Times New Roman"/>
                <a:ea typeface="Times New Roman"/>
                <a:cs typeface="Times New Roman"/>
                <a:sym typeface="Times New Roman"/>
              </a:rPr>
              <a:t>الحمل، الإخصاب، الزرع.</a:t>
            </a:r>
            <a:endParaRPr/>
          </a:p>
          <a:p>
            <a:pPr indent="-857250" lvl="0" marL="8572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romanUcPeriod"/>
            </a:pPr>
            <a:r>
              <a:rPr i="0" lang="ar" sz="5400" u="none">
                <a:latin typeface="Times New Roman"/>
                <a:ea typeface="Times New Roman"/>
                <a:cs typeface="Times New Roman"/>
                <a:sym typeface="Times New Roman"/>
              </a:rPr>
              <a:t>التطور الجنيني والجيني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التقسيم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0"/>
          <p:cNvSpPr txBox="1"/>
          <p:nvPr>
            <p:ph idx="1" type="body"/>
          </p:nvPr>
        </p:nvSpPr>
        <p:spPr>
          <a:xfrm>
            <a:off x="-1" y="1600200"/>
            <a:ext cx="11985171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- خلال ساعات قليلة من الإخصاب، وبعد اتحاد نواة الحيوان المنوي مع نواة البويضة، ونتيجة اتحادهما، تبدأ الزيجوت عملية الانقسام الداخلي.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- تسمى عملية انقسام الخلايا أو انقسامها في الزيجوت بالتجزئة </a:t>
            </a:r>
            <a:r>
              <a:rPr b="1" lang="ar" sz="4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- أولاً تنقسم إلى خليتين، ثم أربع، وثمانية، وستة عشر، وهكذا، ويتضاعف العدد مع كل انقسام جديد.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التقسيم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-1" y="1600200"/>
            <a:ext cx="1190352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194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إنه يحول اللاقحة إلى مجموعة من الخلايا تسمى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Morula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والتي تشبه، عند رؤيتها من خلال المجهر، التوت التوت .</a:t>
            </a:r>
            <a:endParaRPr/>
          </a:p>
          <a:p>
            <a:pPr indent="-28194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تتحرك التوتية ببطء عبر قناة فالوب باتجاه الرحم، حيث تصل بعد حوالي ثلاثة أيام.</a:t>
            </a:r>
            <a:endParaRPr/>
          </a:p>
          <a:p>
            <a:pPr indent="-28194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بحلول هذا الوقت، تكون قد تطورت إلى كرة مجوفة من الخلايا تسمى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الكيسة الأريمية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زرع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2"/>
          <p:cNvSpPr txBox="1"/>
          <p:nvPr>
            <p:ph idx="1" type="body"/>
          </p:nvPr>
        </p:nvSpPr>
        <p:spPr>
          <a:xfrm>
            <a:off x="-1" y="1600200"/>
            <a:ext cx="12001501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- تستغرق رحلة الزيجوت إلى الرحم (حيث تتم عملية الانغراس) من 3 إلى 4 أيام، وخلال هذه الرحلة يحدث انقسام الخلايا الانقسامية.</a:t>
            </a:r>
            <a:endParaRPr/>
          </a:p>
          <a:p>
            <a:pPr indent="-508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زرع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3"/>
          <p:cNvSpPr txBox="1"/>
          <p:nvPr>
            <p:ph idx="1" type="body"/>
          </p:nvPr>
        </p:nvSpPr>
        <p:spPr>
          <a:xfrm>
            <a:off x="0" y="1600200"/>
            <a:ext cx="1219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تطفو بحرية في الرحم لمدة 3 إلى 4 أيام القادمة،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تنمو المورولا (التي تتكون من 16 إلى 50 خلية ذات مظهر وعرة ناتجة عن انقسام الخلايا الانقسامية) لتصبح كيسة أريمية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الأرومة التروبوبولوجية : تشكل المشيمة والغشاء الجنيني والحبل السري والسائل الأمنيوسي في التطور اللاحق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يمتص العناصر الغذائية من بطانة الرحم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يفرز هرمون HCG</a:t>
            </a:r>
            <a:endParaRPr/>
          </a:p>
          <a:p>
            <a:pPr indent="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152399" y="1676400"/>
            <a:ext cx="12039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BLASTOCOELE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أو القرص الجنيني إلى ظهور الطبقة الجرثومية الأولية الثلاثة.</a:t>
            </a:r>
            <a:endParaRPr/>
          </a:p>
          <a:p>
            <a:pPr indent="-2794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الأديم الظاهر</a:t>
            </a:r>
            <a:endParaRPr/>
          </a:p>
          <a:p>
            <a:pPr indent="-2794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الأديم الباطن</a:t>
            </a:r>
            <a:endParaRPr/>
          </a:p>
          <a:p>
            <a:pPr indent="-2794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الأديم المتوسط</a:t>
            </a:r>
            <a:endParaRPr/>
          </a:p>
        </p:txBody>
      </p:sp>
      <p:sp>
        <p:nvSpPr>
          <p:cNvPr id="231" name="Google Shape;23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زرع</a:t>
            </a: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0230" y="2773181"/>
            <a:ext cx="4573149" cy="408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زرع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5"/>
          <p:cNvSpPr txBox="1"/>
          <p:nvPr>
            <p:ph idx="1" type="body"/>
          </p:nvPr>
        </p:nvSpPr>
        <p:spPr>
          <a:xfrm>
            <a:off x="0" y="1600200"/>
            <a:ext cx="1219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559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5600">
                <a:latin typeface="Times New Roman"/>
                <a:ea typeface="Times New Roman"/>
                <a:cs typeface="Times New Roman"/>
                <a:sym typeface="Times New Roman"/>
              </a:rPr>
              <a:t>وتستغرق الفترة من 7 إلى 8 أيام من الإخصاب إلى الزرع </a:t>
            </a:r>
            <a:r>
              <a:rPr b="1" lang="ar" sz="5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sz="5600" u="none">
                <a:latin typeface="Times New Roman"/>
                <a:ea typeface="Times New Roman"/>
                <a:cs typeface="Times New Roman"/>
                <a:sym typeface="Times New Roman"/>
              </a:rPr>
              <a:t>- يحدث الانغراس في الجزء العلوي والخلفي من الرحم.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sz="5600" u="none">
                <a:latin typeface="Times New Roman"/>
                <a:ea typeface="Times New Roman"/>
                <a:cs typeface="Times New Roman"/>
                <a:sym typeface="Times New Roman"/>
              </a:rPr>
              <a:t>(الموقع المثالي للزرع هو الجزء الأساسي. يتم زرع ثلثي الحالات في العمود العلوي. الرحم وثلث السطح الأمامي لجزء الرحم.)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080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ar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زرع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0" y="1763486"/>
            <a:ext cx="12192000" cy="509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- عند الزرع، يسمى الهيكل </a:t>
            </a:r>
            <a:r>
              <a:rPr b="1"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جنينًا </a:t>
            </a: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حتى 5-8 أسابيع عندما يبدأ يشار إليه باسم الجنين.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نزيف الانغراس (خطأ على أنه فترة الحيض) ينتج عن تمزق الشعيرات الدموية عند الزرع.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تسمى بطانة الرحم (البطانة الداخلية للرحم)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بالساقط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عند الحمل.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7"/>
          <p:cNvSpPr txBox="1"/>
          <p:nvPr>
            <p:ph idx="1" type="body"/>
          </p:nvPr>
        </p:nvSpPr>
        <p:spPr>
          <a:xfrm>
            <a:off x="-1" y="1600200"/>
            <a:ext cx="1191985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u="none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في البداية يتحد الحيوان المنوي مع البويضة لتكوين خلية واحدة أصغر من حبة الملح.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- يجمع هذا الاتحاد 23 كروموسومًا من الأب مع 23 كروموسومًا من الأم لتكوين حياة واحدة جديدة تحتوي على 46 كروموسومًا - وهي الطبعة الوراثية لتطوير كل التفاصيل التي سيحصل عليها هذا الشخص الجديد على الإطلاق.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080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type="title"/>
          </p:nvPr>
        </p:nvSpPr>
        <p:spPr>
          <a:xfrm>
            <a:off x="1828800" y="152400"/>
            <a:ext cx="83820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8"/>
          <p:cNvSpPr txBox="1"/>
          <p:nvPr>
            <p:ph idx="1" type="body"/>
          </p:nvPr>
        </p:nvSpPr>
        <p:spPr>
          <a:xfrm>
            <a:off x="-1" y="1825624"/>
            <a:ext cx="12192001" cy="487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- خلال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الأيام القليلة التالية،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تنتقل البويضة المخصبة عبر قناة فالوب إلى الرحم </a:t>
            </a:r>
            <a:r>
              <a:rPr i="0" lang="ar" sz="4800" u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وفي نهاية الأسبوع الأول ينغرس في بطانة جدار الرحم ويستمد غذائه من أمه.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212271" y="1600200"/>
            <a:ext cx="1178922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5844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اليوم الأول - يحدث الحمل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7 أيام – زرعات بشرية صغيرة في رحم الأم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10 أيام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يتوقف الحيض عند الأم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من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الأيام 10 إلى 14،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يشير الجنين النامي إلى وجوده من خلال المواد الكيميائية والهرمونات المشيمية إلى جسم الأم ويطلب منه التوقف عن الدورة الشهرية.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مقدمة</a:t>
            </a:r>
            <a:endParaRPr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0" y="1600200"/>
            <a:ext cx="12052092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خلال فترة ما قبل الولادة، يجب مراقبة نمو الأم والجنين بشكل مستمر.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الرعاية الفردية سوف تحسن دقة الملاحظات السابقة للولادة.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-يتم تقييم حالة الجنين قبل الولادة من خلال: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* توثيق نمو الجنين 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* تسجيل حركات الجنين 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encrypted-tbn2.gstatic.com/images?q=tbn:ANd9GcTZmd9w_x50WmjMlT4BJ-KdRR0w-xcqdHJEMFgfki2ty1cfoMnl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4953000"/>
            <a:ext cx="2667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212271" y="1600200"/>
            <a:ext cx="1178922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844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اليوم 15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ويمكن رؤية الخط البدائي على الجانب الأيسر من هذا الجنين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اليوم 17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لا يزال من الممكن رؤية الخط البدائي، ويبدأ الطرف الآخر من الجنين في الطي.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18 يومًا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– يبدأ القلب بالنبض.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ينبض قلب الجنين 54 مليون نبضة خلال فترة الحمل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277584" y="355664"/>
            <a:ext cx="119144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اليوم 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يُرى الأنبوب العصبي جنبًا إلى جنب مع الجسيدات على جانبيه </a:t>
            </a:r>
            <a:r>
              <a:rPr lang="a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descr="day_15-21" id="274" name="Google Shape;2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14" y="2269671"/>
            <a:ext cx="4011385" cy="430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/>
          <p:nvPr/>
        </p:nvSpPr>
        <p:spPr>
          <a:xfrm>
            <a:off x="32655" y="1870264"/>
            <a:ext cx="8425543" cy="4031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الجسيدات </a:t>
            </a:r>
            <a:r>
              <a:rPr lang="a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a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حركة تشبه السحاب للأنبوب العصبي ينغلق معًا، وتتشكل ثلاثة أزواج من النتوءات الصغيرة على جانبي الإغلاق.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a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وسوف يشكلون الهيكل العظمي والعضلات الرئيسية في الجسم.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a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ثمانية وثلاثون زوجًا من الجسيدات سوف تصطف على الأنبوب العصبي خلال أسبوعين.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195943" y="1600200"/>
            <a:ext cx="11756571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وبحلول اليوم العشرين فقط، تكون أسس الدماغ والحبل الشوكي والجهاز العصبي قد تم تأسيسها بالفعل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21 يومًا - يضخ القلب دمه من خلال نظام الدورة الدموية المنفصل والمغلق مع فصيلة الدم الخاصة به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br>
              <a:rPr b="1"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3"/>
          <p:cNvSpPr txBox="1"/>
          <p:nvPr>
            <p:ph idx="1" type="body"/>
          </p:nvPr>
        </p:nvSpPr>
        <p:spPr>
          <a:xfrm>
            <a:off x="146957" y="1926771"/>
            <a:ext cx="12045043" cy="4931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بحلول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الأسبوع الرابع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، يتشكل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العمود الفقري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والعضلات . بدأت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الذراعين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والساقين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والعينين والأذنين في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الظهور .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28 يومًا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يبدأ تكوين العين والأذن والجهاز التنفسي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42 يومًا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– سجلت موجات الدماغ اكتمال الهيكل العظمي، ووجود ردود الفعل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4"/>
          <p:cNvSpPr txBox="1"/>
          <p:nvPr>
            <p:ph idx="1" type="body"/>
          </p:nvPr>
        </p:nvSpPr>
        <p:spPr>
          <a:xfrm>
            <a:off x="195943" y="1600200"/>
            <a:ext cx="1199605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ar" sz="54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بعمر شهر واحد، يصبح الجنين أكبر بـ 10000 مرة من البويضة الأصلية المخصبة ويتطور بسرعة.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168727" y="1650547"/>
            <a:ext cx="1171847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في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الأسبوع الخامس يمكن تمييز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خمسة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أصابع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في اليد.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تصبح العيون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داكنة مع إنتاج الصباغ. يمكن اكتشاف </a:t>
            </a:r>
            <a:r>
              <a:rPr b="1" lang="ar" sz="4400">
                <a:latin typeface="Times New Roman"/>
                <a:ea typeface="Times New Roman"/>
                <a:cs typeface="Times New Roman"/>
                <a:sym typeface="Times New Roman"/>
              </a:rPr>
              <a:t>موجات الدماغ </a:t>
            </a: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وتسجيلها</a:t>
            </a:r>
            <a:endParaRPr/>
          </a:p>
          <a:p>
            <a:pPr indent="-27940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يمتلك الجنين جسمًا مميزًا على شكل حرف C وذيلًا بدائيًا.</a:t>
            </a:r>
            <a:endParaRPr/>
          </a:p>
          <a:p>
            <a:pPr indent="-508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6"/>
          <p:cNvSpPr txBox="1"/>
          <p:nvPr>
            <p:ph idx="1" type="body"/>
          </p:nvPr>
        </p:nvSpPr>
        <p:spPr>
          <a:xfrm>
            <a:off x="-1" y="1600201"/>
            <a:ext cx="11968843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في </a:t>
            </a:r>
            <a:r>
              <a:rPr b="1" lang="ar" sz="5400">
                <a:latin typeface="Times New Roman"/>
                <a:ea typeface="Times New Roman"/>
                <a:cs typeface="Times New Roman"/>
                <a:sym typeface="Times New Roman"/>
              </a:rPr>
              <a:t>الأسبوع السادس </a:t>
            </a: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342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يتولى الكبد الآن إنتاج خلايا الدم، ويبدأ </a:t>
            </a:r>
            <a:r>
              <a:rPr b="1" lang="ar" sz="5400">
                <a:latin typeface="Times New Roman"/>
                <a:ea typeface="Times New Roman"/>
                <a:cs typeface="Times New Roman"/>
                <a:sym typeface="Times New Roman"/>
              </a:rPr>
              <a:t>الدماغ بالتحكم </a:t>
            </a: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في حركات العضلات والأعضاء.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37"/>
          <p:cNvSpPr txBox="1"/>
          <p:nvPr>
            <p:ph idx="1" type="body"/>
          </p:nvPr>
        </p:nvSpPr>
        <p:spPr>
          <a:xfrm>
            <a:off x="0" y="1600200"/>
            <a:ext cx="12192000" cy="509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الأسبوع 7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- يبدأ الجنين في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التحرك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بشكل عفوي.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يتكون الفك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، بما في ذلك براعم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الأسنان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في اللثة. قادرة على مص الإبهام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عيون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الجنين النامية الحساسة للضوء ، ويُعاد فتحها في الشهر السابع تقريبًا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الرأس مستدير ومنتصب تقريبًا.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تتحرك العيون إلى الأمام وتقترب من بعضها البعض، وتبدأ الجفون في التشكل.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i="0" sz="36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593272" y="1397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8"/>
          <p:cNvSpPr txBox="1"/>
          <p:nvPr>
            <p:ph idx="1" type="body"/>
          </p:nvPr>
        </p:nvSpPr>
        <p:spPr>
          <a:xfrm>
            <a:off x="-1" y="1600200"/>
            <a:ext cx="11968844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بحلول الأسبوع الثامن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، يصبح طول الجنين الذي يسمى الآن أكثر بقليل من بوصة واحدة.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يمتلك الجنين الآن كل ما هو موجود في الشخص البالغ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،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وجميع أجهزة الجسم موجودة.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القلب ينبض منذ أكثر من شهر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والكلى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تعمل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المعدة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تنتج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العصارات الهضمية.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ويستجيب للمس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title"/>
          </p:nvPr>
        </p:nvSpPr>
        <p:spPr>
          <a:xfrm>
            <a:off x="0" y="1"/>
            <a:ext cx="11723914" cy="169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9"/>
          <p:cNvSpPr txBox="1"/>
          <p:nvPr>
            <p:ph idx="1" type="body"/>
          </p:nvPr>
        </p:nvSpPr>
        <p:spPr>
          <a:xfrm>
            <a:off x="0" y="1600200"/>
            <a:ext cx="1219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في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الأسبوع التاسع،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يكون لدى الطفل الصغير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بصمات أصابع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وسيقوم </a:t>
            </a: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بثني يده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حول شيء موضوع في راحة يده.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ar" sz="3600">
                <a:latin typeface="Times New Roman"/>
                <a:ea typeface="Times New Roman"/>
                <a:cs typeface="Times New Roman"/>
                <a:sym typeface="Times New Roman"/>
              </a:rPr>
              <a:t>بحلول الأسبوع العاشر، </a:t>
            </a: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يصبح الجنين قادرًا على </a:t>
            </a:r>
            <a:r>
              <a:rPr b="1" lang="ar" sz="3600">
                <a:latin typeface="Times New Roman"/>
                <a:ea typeface="Times New Roman"/>
                <a:cs typeface="Times New Roman"/>
                <a:sym typeface="Times New Roman"/>
              </a:rPr>
              <a:t>الحول </a:t>
            </a: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والبلع </a:t>
            </a:r>
            <a:r>
              <a:rPr b="1" lang="ar" sz="3600">
                <a:latin typeface="Times New Roman"/>
                <a:ea typeface="Times New Roman"/>
                <a:cs typeface="Times New Roman"/>
                <a:sym typeface="Times New Roman"/>
              </a:rPr>
              <a:t>والتجعد </a:t>
            </a: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، ويحرك </a:t>
            </a:r>
            <a:r>
              <a:rPr b="1" lang="ar" sz="3600">
                <a:latin typeface="Times New Roman"/>
                <a:ea typeface="Times New Roman"/>
                <a:cs typeface="Times New Roman"/>
                <a:sym typeface="Times New Roman"/>
              </a:rPr>
              <a:t>لسانه </a:t>
            </a: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ويمسك قبضته.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11 أسبوعًا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- حركات تنفس عفوية، وأظافر، وجميع أجهزة الجسم تعمل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يبلغ طول الجنين الآن حوالي 2 بوصة.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التبول </a:t>
            </a: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3600" u="none">
                <a:latin typeface="Times New Roman"/>
                <a:ea typeface="Times New Roman"/>
                <a:cs typeface="Times New Roman"/>
                <a:sym typeface="Times New Roman"/>
              </a:rPr>
              <a:t>أصبحت حركات العضلات أكثر تنسيقًا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0" y="0"/>
            <a:ext cx="12066814" cy="2024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i="0" lang="ar" sz="6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طرق تقييم نمو الجنين</a:t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-1" y="2024742"/>
            <a:ext cx="12066813" cy="4833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1-قياس حجم الرحم عند فحص البطن.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2-جس رأس الجنين وجسمه عند فحص البطن.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ar" sz="3900">
                <a:latin typeface="Times New Roman"/>
                <a:ea typeface="Times New Roman"/>
                <a:cs typeface="Times New Roman"/>
                <a:sym typeface="Times New Roman"/>
              </a:rPr>
              <a:t>3-قياس حجم الجنين باستخدام الموجات فوق الصوتية (الموجات فوق الصوتية) قبل الولادة.</a:t>
            </a:r>
            <a:r>
              <a:rPr b="1" lang="ar" sz="3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i="0" lang="ar" sz="3900" u="none">
                <a:latin typeface="Times New Roman"/>
                <a:ea typeface="Times New Roman"/>
                <a:cs typeface="Times New Roman"/>
                <a:sym typeface="Times New Roman"/>
              </a:rPr>
              <a:t>إذا كان وزن الجنين المقدر ضمن النطاق المتوقع طوال مدة الحمل، فإن نمو الجنين يعتبر طبيعيا.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40"/>
          <p:cNvSpPr txBox="1"/>
          <p:nvPr>
            <p:ph idx="1" type="body"/>
          </p:nvPr>
        </p:nvSpPr>
        <p:spPr>
          <a:xfrm>
            <a:off x="-1" y="1600200"/>
            <a:ext cx="1193618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12 أسبوعًا </a:t>
            </a: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– يزن أونصة واحدة. الآن </a:t>
            </a:r>
            <a:r>
              <a:rPr b="1"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بعمر 3 أشهر ، ينام </a:t>
            </a: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الجنين ويستيقظ ويمرّن </a:t>
            </a:r>
            <a:r>
              <a:rPr b="1"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عضلاته </a:t>
            </a: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إنه " </a:t>
            </a:r>
            <a:r>
              <a:rPr b="1"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يتنفس </a:t>
            </a: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" السائل الأمنيوسي للمساعدة في تطوير جهازه التنفسي.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الشعر </a:t>
            </a:r>
            <a:r>
              <a:rPr i="0" lang="ar" sz="4400" u="none">
                <a:latin typeface="Times New Roman"/>
                <a:ea typeface="Times New Roman"/>
                <a:cs typeface="Times New Roman"/>
                <a:sym typeface="Times New Roman"/>
              </a:rPr>
              <a:t>الناعم على الرأس.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/>
          <p:nvPr>
            <p:ph type="title"/>
          </p:nvPr>
        </p:nvSpPr>
        <p:spPr>
          <a:xfrm>
            <a:off x="1524000" y="0"/>
            <a:ext cx="88392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ar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الجنين في الاسبوع 14</a:t>
            </a:r>
            <a:endParaRPr/>
          </a:p>
        </p:txBody>
      </p:sp>
      <p:sp>
        <p:nvSpPr>
          <p:cNvPr id="335" name="Google Shape;335;p41"/>
          <p:cNvSpPr txBox="1"/>
          <p:nvPr>
            <p:ph idx="1" type="body"/>
          </p:nvPr>
        </p:nvSpPr>
        <p:spPr>
          <a:xfrm>
            <a:off x="163286" y="1600201"/>
            <a:ext cx="12028714" cy="498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Char char="•"/>
            </a:pPr>
            <a:r>
              <a:rPr lang="ar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خلال هذه الفترة من النمو السريع، يكون الجلد شفافًا جدًا بحيث تظهر الأوعية الدموية تحته.</a:t>
            </a:r>
            <a:endParaRPr/>
          </a:p>
          <a:p>
            <a:pPr indent="-342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Char char="•"/>
            </a:pPr>
            <a:r>
              <a:rPr lang="ar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تطور المزيد من الأنسجة العضلية والهيكل العظمي للجسم،</a:t>
            </a:r>
            <a:r>
              <a:rPr b="1" lang="ar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ويجعلون الجنين أكثر انتصابًا.</a:t>
            </a:r>
            <a:endParaRPr i="1" sz="5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/>
          <p:nvPr>
            <p:ph type="title"/>
          </p:nvPr>
        </p:nvSpPr>
        <p:spPr>
          <a:xfrm>
            <a:off x="1524000" y="152400"/>
            <a:ext cx="86868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42"/>
          <p:cNvSpPr txBox="1"/>
          <p:nvPr>
            <p:ph idx="1" type="body"/>
          </p:nvPr>
        </p:nvSpPr>
        <p:spPr>
          <a:xfrm>
            <a:off x="-1" y="1600201"/>
            <a:ext cx="11413672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ar" sz="4000">
                <a:latin typeface="Times New Roman"/>
                <a:ea typeface="Times New Roman"/>
                <a:cs typeface="Times New Roman"/>
                <a:sym typeface="Times New Roman"/>
              </a:rPr>
              <a:t>16 اسبوع </a:t>
            </a: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الأعضاء التناسلية متباينة بشكل واضح،</a:t>
            </a:r>
            <a:endParaRPr/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يمسك بأيديهم،</a:t>
            </a:r>
            <a:endParaRPr/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السباحة، الركلات، الدوران، الشقلبات (لم تشعر بها الأم بعد)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43"/>
          <p:cNvSpPr txBox="1"/>
          <p:nvPr>
            <p:ph idx="1" type="body"/>
          </p:nvPr>
        </p:nvSpPr>
        <p:spPr>
          <a:xfrm>
            <a:off x="152400" y="1600200"/>
            <a:ext cx="11571514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i="0" lang="ar" sz="4800" u="none">
                <a:latin typeface="Times New Roman"/>
                <a:ea typeface="Times New Roman"/>
                <a:cs typeface="Times New Roman"/>
                <a:sym typeface="Times New Roman"/>
              </a:rPr>
              <a:t>في </a:t>
            </a:r>
            <a:r>
              <a:rPr b="1" i="0" lang="ar" sz="4800" u="none">
                <a:latin typeface="Times New Roman"/>
                <a:ea typeface="Times New Roman"/>
                <a:cs typeface="Times New Roman"/>
                <a:sym typeface="Times New Roman"/>
              </a:rPr>
              <a:t>الشهر الرابع </a:t>
            </a:r>
            <a:r>
              <a:rPr i="0" lang="ar" sz="4800" u="none">
                <a:latin typeface="Times New Roman"/>
                <a:ea typeface="Times New Roman"/>
                <a:cs typeface="Times New Roman"/>
                <a:sym typeface="Times New Roman"/>
              </a:rPr>
              <a:t>يبلغ طول الجنين من 8 إلى 10 بوصات ويزن نصف رطل.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i="0" lang="ar" sz="4800" u="none">
                <a:latin typeface="Times New Roman"/>
                <a:ea typeface="Times New Roman"/>
                <a:cs typeface="Times New Roman"/>
                <a:sym typeface="Times New Roman"/>
              </a:rPr>
              <a:t>تبدأ الأم في "العرض".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i="0" lang="ar" sz="4800" u="none">
                <a:latin typeface="Times New Roman"/>
                <a:ea typeface="Times New Roman"/>
                <a:cs typeface="Times New Roman"/>
                <a:sym typeface="Times New Roman"/>
              </a:rPr>
              <a:t>آذان </a:t>
            </a:r>
            <a:r>
              <a:rPr i="0" lang="ar" sz="4800" u="none">
                <a:latin typeface="Times New Roman"/>
                <a:ea typeface="Times New Roman"/>
                <a:cs typeface="Times New Roman"/>
                <a:sym typeface="Times New Roman"/>
              </a:rPr>
              <a:t>الطفل وظيفية. يمكنه سماع أمه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44"/>
          <p:cNvSpPr txBox="1"/>
          <p:nvPr>
            <p:ph idx="1" type="body"/>
          </p:nvPr>
        </p:nvSpPr>
        <p:spPr>
          <a:xfrm>
            <a:off x="-1" y="1417638"/>
            <a:ext cx="12192001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6700">
                <a:latin typeface="Times New Roman"/>
                <a:ea typeface="Times New Roman"/>
                <a:cs typeface="Times New Roman"/>
                <a:sym typeface="Times New Roman"/>
              </a:rPr>
              <a:t>18 أسبوعًا - </a:t>
            </a:r>
            <a:r>
              <a:rPr lang="ar" sz="6700">
                <a:latin typeface="Times New Roman"/>
                <a:ea typeface="Times New Roman"/>
                <a:cs typeface="Times New Roman"/>
                <a:sym typeface="Times New Roman"/>
              </a:rPr>
              <a:t>تعمل الحبال الصوتية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6700">
                <a:latin typeface="Times New Roman"/>
                <a:ea typeface="Times New Roman"/>
                <a:cs typeface="Times New Roman"/>
                <a:sym typeface="Times New Roman"/>
              </a:rPr>
              <a:t>20 أسبوعا</a:t>
            </a:r>
            <a:r>
              <a:rPr lang="ar" sz="67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6700">
                <a:latin typeface="Times New Roman"/>
                <a:ea typeface="Times New Roman"/>
                <a:cs typeface="Times New Roman"/>
                <a:sym typeface="Times New Roman"/>
              </a:rPr>
              <a:t>لديه شعر على رأسه، ويزن رطلاً واحداً، ويتراوح من 435 إلى 465 جراماً، ويبلغ طوله حوالي 19 سم.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6700">
                <a:latin typeface="Times New Roman"/>
                <a:ea typeface="Times New Roman"/>
                <a:cs typeface="Times New Roman"/>
                <a:sym typeface="Times New Roman"/>
              </a:rPr>
              <a:t>رواسب الدهون البنية تحت الجلد تجعل الجلد أقل شفافية. يغطي الشعر "الصوفي" الرأس، وتنمو الأظافر على أصابع اليدين والقدمين.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6700">
                <a:latin typeface="Times New Roman"/>
                <a:ea typeface="Times New Roman"/>
                <a:cs typeface="Times New Roman"/>
                <a:sym typeface="Times New Roman"/>
              </a:rPr>
              <a:t>هناك حركة واضحة تشعر بها الأم.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6700">
                <a:latin typeface="Times New Roman"/>
                <a:ea typeface="Times New Roman"/>
                <a:cs typeface="Times New Roman"/>
                <a:sym typeface="Times New Roman"/>
              </a:rPr>
              <a:t>قد يقفز الجنين كرد فعل على الأصوات المذهلة أو العالية.</a:t>
            </a:r>
            <a:endParaRPr/>
          </a:p>
          <a:p>
            <a:pPr indent="-14414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5"/>
          <p:cNvSpPr txBox="1"/>
          <p:nvPr>
            <p:ph idx="1" type="body"/>
          </p:nvPr>
        </p:nvSpPr>
        <p:spPr>
          <a:xfrm>
            <a:off x="152400" y="1600199"/>
            <a:ext cx="12039600" cy="5110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349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23 اسبوع –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فرصة البقاء على قيد الحياة خارج الرحم بنسبة 15% إذا كانت الولادة مبكرة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24 أسبوعًا </a:t>
            </a: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- 56% من الأطفال يبقون على قيد الحياة بعد الولادة المبكرة.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في الشهر السادس، تبدأ الغدد الدهنية والعرقية في العمل.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تتم حماية الجلد الحساس من مياه الجنين بواسطة مرهم خاص يسمى "الطلاء".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4000">
                <a:latin typeface="Times New Roman"/>
                <a:ea typeface="Times New Roman"/>
                <a:cs typeface="Times New Roman"/>
                <a:sym typeface="Times New Roman"/>
              </a:rPr>
              <a:t>25 أسبوعا</a:t>
            </a: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79% من الأطفال ينجون من الولادة المبكرة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6"/>
          <p:cNvSpPr txBox="1"/>
          <p:nvPr>
            <p:ph idx="1" type="body"/>
          </p:nvPr>
        </p:nvSpPr>
        <p:spPr>
          <a:xfrm>
            <a:off x="163286" y="1600201"/>
            <a:ext cx="12028714" cy="489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في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الشهر السابع، يستخدم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الطفل الحواس الأربع: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السمع والبصر والذوق واللمس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يمكن للطفل </a:t>
            </a:r>
            <a:r>
              <a:rPr b="1" lang="ar" sz="4800">
                <a:latin typeface="Times New Roman"/>
                <a:ea typeface="Times New Roman"/>
                <a:cs typeface="Times New Roman"/>
                <a:sym typeface="Times New Roman"/>
              </a:rPr>
              <a:t>أن يستجيب </a:t>
            </a: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لصوت أمه.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/>
          <p:nvPr>
            <p:ph type="title"/>
          </p:nvPr>
        </p:nvSpPr>
        <p:spPr>
          <a:xfrm>
            <a:off x="658586" y="209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مراحل نمو 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7"/>
          <p:cNvSpPr txBox="1"/>
          <p:nvPr>
            <p:ph idx="1" type="body"/>
          </p:nvPr>
        </p:nvSpPr>
        <p:spPr>
          <a:xfrm>
            <a:off x="146957" y="1534886"/>
            <a:ext cx="11887199" cy="532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5100">
                <a:latin typeface="Times New Roman"/>
                <a:ea typeface="Times New Roman"/>
                <a:cs typeface="Times New Roman"/>
                <a:sym typeface="Times New Roman"/>
              </a:rPr>
              <a:t>في </a:t>
            </a:r>
            <a:r>
              <a:rPr b="1" lang="ar" sz="5100">
                <a:latin typeface="Times New Roman"/>
                <a:ea typeface="Times New Roman"/>
                <a:cs typeface="Times New Roman"/>
                <a:sym typeface="Times New Roman"/>
              </a:rPr>
              <a:t>الشهر الثامن</a:t>
            </a:r>
            <a:r>
              <a:rPr lang="ar" sz="5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5100">
                <a:latin typeface="Times New Roman"/>
                <a:ea typeface="Times New Roman"/>
                <a:cs typeface="Times New Roman"/>
                <a:sym typeface="Times New Roman"/>
              </a:rPr>
              <a:t>يبدأ الجلد في التكاثف بطبقة من الدهون المخزنة تحته للعزل والتغذية.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5100">
                <a:latin typeface="Times New Roman"/>
                <a:ea typeface="Times New Roman"/>
                <a:cs typeface="Times New Roman"/>
                <a:sym typeface="Times New Roman"/>
              </a:rPr>
              <a:t>تتراكم الأجسام المضادة بشكل متزايد.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5100">
                <a:latin typeface="Times New Roman"/>
                <a:ea typeface="Times New Roman"/>
                <a:cs typeface="Times New Roman"/>
                <a:sym typeface="Times New Roman"/>
              </a:rPr>
              <a:t>يكون الطفل جاهزًا للحياة خارج الرحم تقريبًا وفي نهاية هذا الشهر يكون الطفل جاهزًا للولادة.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5100">
                <a:latin typeface="Times New Roman"/>
                <a:ea typeface="Times New Roman"/>
                <a:cs typeface="Times New Roman"/>
                <a:sym typeface="Times New Roman"/>
              </a:rPr>
              <a:t>بحلول هذا الوقت، يزن الرضيع عادة ما بين 6 إلى 9 أرطال، ويضخ قلبه 300 جالون من الدم يوميًا.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"/>
          <p:cNvSpPr txBox="1"/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هيكلان ملحقان رئيسيان للحمل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48"/>
          <p:cNvSpPr txBox="1"/>
          <p:nvPr>
            <p:ph idx="1" type="body"/>
          </p:nvPr>
        </p:nvSpPr>
        <p:spPr>
          <a:xfrm>
            <a:off x="-1" y="1600200"/>
            <a:ext cx="12034157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ar" sz="4000">
                <a:latin typeface="Times New Roman"/>
                <a:ea typeface="Times New Roman"/>
                <a:cs typeface="Times New Roman"/>
                <a:sym typeface="Times New Roman"/>
              </a:rPr>
              <a:t>1-الكيس السلوي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- كيس غشائي قوي ورقيق الجدران يغلف الجنين ويحميه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يُعرف أيضًا باسم غشاء الجنين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- الطبقة الخارجية للكيس تسمى المشيماء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- الطبقة الداخلية من الكيس تسمى السلى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" sz="3600">
                <a:latin typeface="Times New Roman"/>
                <a:ea typeface="Times New Roman"/>
                <a:cs typeface="Times New Roman"/>
                <a:sym typeface="Times New Roman"/>
              </a:rPr>
              <a:t>- السائل الأمنيوسي الموجود داخل وسائد الكيس ويحمي الجنين أثناء الحمل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9"/>
          <p:cNvSpPr txBox="1"/>
          <p:nvPr>
            <p:ph type="title"/>
          </p:nvPr>
        </p:nvSpPr>
        <p:spPr>
          <a:xfrm>
            <a:off x="146957" y="0"/>
            <a:ext cx="118055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هيكلان ملحقان رئيسيان للحمل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49"/>
          <p:cNvSpPr txBox="1"/>
          <p:nvPr>
            <p:ph idx="1" type="body"/>
          </p:nvPr>
        </p:nvSpPr>
        <p:spPr>
          <a:xfrm>
            <a:off x="0" y="1600200"/>
            <a:ext cx="11952514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4000">
                <a:latin typeface="Times New Roman"/>
                <a:ea typeface="Times New Roman"/>
                <a:cs typeface="Times New Roman"/>
                <a:sym typeface="Times New Roman"/>
              </a:rPr>
              <a:t>2- المشيمة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-جهاز مؤقت للحمل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-يوفر تنفس الجنين وتغذيته وإفرازه</a:t>
            </a:r>
            <a:r>
              <a:rPr b="1" lang="ar" sz="4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" sz="4000">
                <a:latin typeface="Times New Roman"/>
                <a:ea typeface="Times New Roman"/>
                <a:cs typeface="Times New Roman"/>
                <a:sym typeface="Times New Roman"/>
              </a:rPr>
              <a:t>-قطر 15-20 سم، عمق 2-3 سم، 400-600 جرام عند اكتمال الحمل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تحتوي المشيمة على 25-30 فلقة (أجزاء مشيمية تقع على جانب الأم)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- تعمل كغدة صماء عن طريق إنتاج الهرمونات اللازمة للحمل الطبيعي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- موجهة الغدد التناسلية المشيمية البشرية (HCG)، والإستروجين، والبروجسترون، واللاكتوجين المشيمي البشري (HPL).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حركات الجنين</a:t>
            </a: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179614" y="1600200"/>
            <a:ext cx="11430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يدل على أن الجنين بخير.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- حركات الجنين التي يتم الشعور بها لأول مرة: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أ. في حوالي 20 أسبوعًا في Primigravida 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ب. في حوالي 16 أسبوعًا في Multigravida 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"/>
          <p:cNvSpPr txBox="1"/>
          <p:nvPr>
            <p:ph type="title"/>
          </p:nvPr>
        </p:nvSpPr>
        <p:spPr>
          <a:xfrm>
            <a:off x="1752600" y="0"/>
            <a:ext cx="86868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</a:t>
            </a:r>
            <a:r>
              <a:rPr b="1" lang="ar" sz="8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المشيمة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50"/>
          <p:cNvSpPr txBox="1"/>
          <p:nvPr>
            <p:ph idx="1" type="body"/>
          </p:nvPr>
        </p:nvSpPr>
        <p:spPr>
          <a:xfrm>
            <a:off x="0" y="1600200"/>
            <a:ext cx="121920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5400">
                <a:latin typeface="Times New Roman"/>
                <a:ea typeface="Times New Roman"/>
                <a:cs typeface="Times New Roman"/>
                <a:sym typeface="Times New Roman"/>
              </a:rPr>
              <a:t>جانب الأم من المشيمة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تعلق على جدار الرحم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له مظهر أحمر "سمين" خشن وقذر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5400">
                <a:latin typeface="Times New Roman"/>
                <a:ea typeface="Times New Roman"/>
                <a:cs typeface="Times New Roman"/>
                <a:sym typeface="Times New Roman"/>
              </a:rPr>
              <a:t>جانب الجنين من المشيمة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له مظهر لامع ورمادي قليلاً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تحتوي على شرايين وأوردة تتشابك لتشكل الحبل السري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ينشأ الحبل السري من وسط المشيمة ويتصل بسرة الجنين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السائل الذي يحيط بالجنين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51"/>
          <p:cNvSpPr txBox="1"/>
          <p:nvPr>
            <p:ph idx="1" type="body"/>
          </p:nvPr>
        </p:nvSpPr>
        <p:spPr>
          <a:xfrm>
            <a:off x="146957" y="1600201"/>
            <a:ext cx="12045043" cy="51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77812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7000">
                <a:latin typeface="Times New Roman"/>
                <a:ea typeface="Times New Roman"/>
                <a:cs typeface="Times New Roman"/>
                <a:sym typeface="Times New Roman"/>
              </a:rPr>
              <a:t>800-1200 مل</a:t>
            </a:r>
            <a:endParaRPr sz="7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8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7000">
                <a:latin typeface="Times New Roman"/>
                <a:ea typeface="Times New Roman"/>
                <a:cs typeface="Times New Roman"/>
                <a:sym typeface="Times New Roman"/>
              </a:rPr>
              <a:t>يحتوي على بول الجنين، ولانجو من جلد الجنين، وخلايا ظهارية، ومواد تحت الماء.</a:t>
            </a:r>
            <a:endParaRPr/>
          </a:p>
          <a:p>
            <a:pPr indent="-2778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7000">
                <a:latin typeface="Times New Roman"/>
                <a:ea typeface="Times New Roman"/>
                <a:cs typeface="Times New Roman"/>
                <a:sym typeface="Times New Roman"/>
              </a:rPr>
              <a:t>الرقم الهيدروجيني - 7.2؛ الثقل النوعي – 1.005 – 1.025</a:t>
            </a:r>
            <a:endParaRPr/>
          </a:p>
          <a:p>
            <a:pPr indent="-2778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" sz="7000">
                <a:latin typeface="Times New Roman"/>
                <a:ea typeface="Times New Roman"/>
                <a:cs typeface="Times New Roman"/>
                <a:sym typeface="Times New Roman"/>
              </a:rPr>
              <a:t>يفرز الجنين السائل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43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ar" sz="43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74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/>
          <p:nvPr>
            <p:ph type="title"/>
          </p:nvPr>
        </p:nvSpPr>
        <p:spPr>
          <a:xfrm>
            <a:off x="0" y="134910"/>
            <a:ext cx="11827239" cy="1162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i="0" lang="ar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ar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وظائف </a:t>
            </a:r>
            <a:r>
              <a:rPr i="0" lang="ar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السائل </a:t>
            </a:r>
            <a:r>
              <a:rPr b="1" i="0" lang="ar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الأمنيوسي</a:t>
            </a:r>
            <a:br>
              <a:rPr i="0" lang="ar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0" sz="54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52"/>
          <p:cNvSpPr txBox="1"/>
          <p:nvPr>
            <p:ph idx="1" type="body"/>
          </p:nvPr>
        </p:nvSpPr>
        <p:spPr>
          <a:xfrm>
            <a:off x="0" y="1600200"/>
            <a:ext cx="12192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ar" sz="3200" u="none">
                <a:latin typeface="Times New Roman"/>
                <a:ea typeface="Times New Roman"/>
                <a:cs typeface="Times New Roman"/>
                <a:sym typeface="Times New Roman"/>
              </a:rPr>
              <a:t>-يحمي الجنين من تغير درجة الحرارة</a:t>
            </a:r>
            <a:endParaRPr i="0" sz="32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ar" sz="3200" u="none">
                <a:latin typeface="Times New Roman"/>
                <a:ea typeface="Times New Roman"/>
                <a:cs typeface="Times New Roman"/>
                <a:sym typeface="Times New Roman"/>
              </a:rPr>
              <a:t>- يساعد في نمو العضلات لأنه يتيح للجنين حرية الحركة</a:t>
            </a:r>
            <a:endParaRPr i="0" sz="32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ar" sz="3200" u="none">
                <a:latin typeface="Times New Roman"/>
                <a:ea typeface="Times New Roman"/>
                <a:cs typeface="Times New Roman"/>
                <a:sym typeface="Times New Roman"/>
              </a:rPr>
              <a:t>- يوفر وسادة ضد الإصابة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ar" sz="3200" u="none">
                <a:latin typeface="Times New Roman"/>
                <a:ea typeface="Times New Roman"/>
                <a:cs typeface="Times New Roman"/>
                <a:sym typeface="Times New Roman"/>
              </a:rPr>
              <a:t>- نظام جمع الإفرازات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ar" sz="3200" u="none">
                <a:latin typeface="Times New Roman"/>
                <a:ea typeface="Times New Roman"/>
                <a:cs typeface="Times New Roman"/>
                <a:sym typeface="Times New Roman"/>
              </a:rPr>
              <a:t>-يحمي الحبل السري من الضغط مما يحمي إمداد الجنين بالأكسجين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ar" sz="3200" u="none">
                <a:latin typeface="Times New Roman"/>
                <a:ea typeface="Times New Roman"/>
                <a:cs typeface="Times New Roman"/>
                <a:sym typeface="Times New Roman"/>
              </a:rPr>
              <a:t>- يوفر وسادة ضد الإصابة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ar" sz="3200" u="none">
                <a:latin typeface="Times New Roman"/>
                <a:ea typeface="Times New Roman"/>
                <a:cs typeface="Times New Roman"/>
                <a:sym typeface="Times New Roman"/>
              </a:rPr>
              <a:t>نظام جمع الإفرازات</a:t>
            </a:r>
            <a:endParaRPr/>
          </a:p>
          <a:p>
            <a:pPr indent="-3365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/>
          <p:nvPr>
            <p:ph type="title"/>
          </p:nvPr>
        </p:nvSpPr>
        <p:spPr>
          <a:xfrm>
            <a:off x="1524000" y="152400"/>
            <a:ext cx="8991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i="0" lang="ar" sz="6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السائل الذي يحيط بالجنين</a:t>
            </a:r>
            <a:endParaRPr/>
          </a:p>
        </p:txBody>
      </p:sp>
      <p:sp>
        <p:nvSpPr>
          <p:cNvPr id="407" name="Google Shape;407;p53"/>
          <p:cNvSpPr txBox="1"/>
          <p:nvPr>
            <p:ph idx="1" type="body"/>
          </p:nvPr>
        </p:nvSpPr>
        <p:spPr>
          <a:xfrm>
            <a:off x="244929" y="1600201"/>
            <a:ext cx="11740242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Poly- Hydramnios – زيادة السائل الأمنيوسي – أكثر من 2000 مل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ar" sz="4400">
                <a:latin typeface="Times New Roman"/>
                <a:ea typeface="Times New Roman"/>
                <a:cs typeface="Times New Roman"/>
                <a:sym typeface="Times New Roman"/>
              </a:rPr>
              <a:t>Oligohydramnios - انخفاض في كمية السائل الأمنيوسي - أقل من 300 مل .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"/>
          <p:cNvSpPr txBox="1"/>
          <p:nvPr>
            <p:ph type="title"/>
          </p:nvPr>
        </p:nvSpPr>
        <p:spPr>
          <a:xfrm>
            <a:off x="1524000" y="0"/>
            <a:ext cx="89154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حبل سري</a:t>
            </a:r>
            <a:br>
              <a:rPr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54"/>
          <p:cNvSpPr txBox="1"/>
          <p:nvPr>
            <p:ph idx="1" type="body"/>
          </p:nvPr>
        </p:nvSpPr>
        <p:spPr>
          <a:xfrm>
            <a:off x="195943" y="1600201"/>
            <a:ext cx="11996057" cy="51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تتشكل من السلى والمشيماء 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53 سم (21 بوصة) الطول؛ سماكة 2 سم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هلام وارتون - وهو عديد السكاريد المخاطي الجيلاتيني الذي يشكل الجزء الأكبر من الحبل السري ويعطيه جسمه؛ يمنع الضغط على الأوردة والشرايين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ar" sz="4000" u="none">
                <a:latin typeface="Times New Roman"/>
                <a:ea typeface="Times New Roman"/>
                <a:cs typeface="Times New Roman"/>
                <a:sym typeface="Times New Roman"/>
              </a:rPr>
              <a:t>السطح الخارجي مغطى بغشاء السلى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 txBox="1"/>
          <p:nvPr>
            <p:ph type="title"/>
          </p:nvPr>
        </p:nvSpPr>
        <p:spPr>
          <a:xfrm>
            <a:off x="1524000" y="0"/>
            <a:ext cx="89154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ar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حبل سري</a:t>
            </a:r>
            <a:br>
              <a:rPr lang="ar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5"/>
          <p:cNvSpPr txBox="1"/>
          <p:nvPr>
            <p:ph idx="1" type="body"/>
          </p:nvPr>
        </p:nvSpPr>
        <p:spPr>
          <a:xfrm>
            <a:off x="0" y="1600201"/>
            <a:ext cx="12191999" cy="5437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5100" u="none">
                <a:latin typeface="Times New Roman"/>
                <a:ea typeface="Times New Roman"/>
                <a:cs typeface="Times New Roman"/>
                <a:sym typeface="Times New Roman"/>
              </a:rPr>
              <a:t>يتكون من وريد واحد (يحمل الدم من الزغابات المشيمية إلى الجنين ) وشريانين (الدم من الجنين إلى المشيمة الزغابات المعوية )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5100" u="none">
                <a:latin typeface="Times New Roman"/>
                <a:ea typeface="Times New Roman"/>
                <a:cs typeface="Times New Roman"/>
                <a:sym typeface="Times New Roman"/>
              </a:rPr>
              <a:t>تدفق الدم هو 350 مل / دقيقة عند الأوان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ar" sz="5100" u="none">
                <a:latin typeface="Times New Roman"/>
                <a:ea typeface="Times New Roman"/>
                <a:cs typeface="Times New Roman"/>
                <a:sym typeface="Times New Roman"/>
              </a:rPr>
              <a:t>الجدران ذات عضلات ملساء، ولا يوجد بها إمداد عصبي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0" lang="ar" sz="5100" u="none">
                <a:latin typeface="Times New Roman"/>
                <a:ea typeface="Times New Roman"/>
                <a:cs typeface="Times New Roman"/>
                <a:sym typeface="Times New Roman"/>
              </a:rPr>
              <a:t>وظيفة </a:t>
            </a:r>
            <a:r>
              <a:rPr i="0" lang="ar" sz="5100" u="none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sz="5100" u="none">
                <a:latin typeface="Times New Roman"/>
                <a:ea typeface="Times New Roman"/>
                <a:cs typeface="Times New Roman"/>
                <a:sym typeface="Times New Roman"/>
              </a:rPr>
              <a:t>- ينقل الأكسجين والمواد المغذية إلى الجنين من المشيمة ويعيد الفضلات من الجنين إلى المشيمة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ar" u="non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0414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الحمل/الحمل</a:t>
            </a:r>
            <a:br>
              <a:rPr b="1"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130629" y="1600200"/>
            <a:ext cx="1157695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المدة الزمنية منذ حدوث الحمل (الإخصاب ثم </a:t>
            </a:r>
            <a:r>
              <a:rPr b="1" lang="ar" sz="5400">
                <a:latin typeface="Times New Roman"/>
                <a:ea typeface="Times New Roman"/>
                <a:cs typeface="Times New Roman"/>
                <a:sym typeface="Times New Roman"/>
              </a:rPr>
              <a:t>الزرع </a:t>
            </a: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) حتى الولادة حوالي تسعة أشهر (266 يومًا)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0" y="375557"/>
            <a:ext cx="11740243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ar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التنمية البشرية تنقسم إلى قسمين</a:t>
            </a:r>
            <a:br>
              <a:rPr b="1" lang="ar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310243" y="2057400"/>
            <a:ext cx="1174024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0" lvl="0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AutoNum type="alphaLcPeriod"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التطور الجنيني (الشهر الأول والثاني):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يتم تشكيل الأعضاء الرئيسية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ب نمو الجنين (الأشهر 3-9):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ar" sz="5400">
                <a:latin typeface="Times New Roman"/>
                <a:ea typeface="Times New Roman"/>
                <a:cs typeface="Times New Roman"/>
                <a:sym typeface="Times New Roman"/>
              </a:rPr>
              <a:t>يتم تحسين الهياكل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1523999" y="0"/>
            <a:ext cx="99386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الأغشية 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خارج الجنين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130629" y="1600200"/>
            <a:ext cx="11838214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الهياكل الغشائية التي تحيط بالجنين خلال فترة نموه.</a:t>
            </a:r>
            <a:endParaRPr/>
          </a:p>
          <a:p>
            <a:pPr indent="-3048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  <a:t>وظائفها هي الحماية والتغذية والتنفس وإفراز الجنين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الأغشية </a:t>
            </a:r>
            <a:br>
              <a:rPr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ar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خارج الجنين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0" y="1417638"/>
            <a:ext cx="12192000" cy="531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ar" sz="3200">
                <a:latin typeface="Times New Roman"/>
                <a:ea typeface="Times New Roman"/>
                <a:cs typeface="Times New Roman"/>
                <a:sym typeface="Times New Roman"/>
              </a:rPr>
              <a:t>1-الانتويس </a:t>
            </a: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كيس غشائي يتطور من الجزء الخلفي للقناة الهضمية في الأجنة.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وهو مهم في تكوين الحبل السري والمشيمة.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lang="ar" sz="3200">
                <a:latin typeface="Times New Roman"/>
                <a:ea typeface="Times New Roman"/>
                <a:cs typeface="Times New Roman"/>
                <a:sym typeface="Times New Roman"/>
              </a:rPr>
              <a:t>2- الأمنيون: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كيس رقيق وقوي وغشائي يحيط بالجنين.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" sz="3200">
                <a:latin typeface="Times New Roman"/>
                <a:ea typeface="Times New Roman"/>
                <a:cs typeface="Times New Roman"/>
                <a:sym typeface="Times New Roman"/>
              </a:rPr>
              <a:t>وهي مملوءة بسائل مصلي يعلق فيه الجنين ويمنعه من السقوط والغرق).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br>
              <a:rPr lang="ar" sz="4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2024-07-23T05:26:09Z</dcterms:created>
  <dc:creator>owner</dc:creator>
</cp:coreProperties>
</file>