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881" r:id="rId2"/>
    <p:sldId id="257" r:id="rId3"/>
    <p:sldId id="862" r:id="rId4"/>
    <p:sldId id="863" r:id="rId5"/>
    <p:sldId id="263" r:id="rId6"/>
    <p:sldId id="267" r:id="rId7"/>
    <p:sldId id="268" r:id="rId8"/>
    <p:sldId id="269" r:id="rId9"/>
    <p:sldId id="270" r:id="rId10"/>
    <p:sldId id="271" r:id="rId11"/>
    <p:sldId id="800" r:id="rId12"/>
    <p:sldId id="273" r:id="rId13"/>
    <p:sldId id="274" r:id="rId14"/>
    <p:sldId id="276" r:id="rId15"/>
    <p:sldId id="281" r:id="rId16"/>
    <p:sldId id="287" r:id="rId17"/>
    <p:sldId id="291" r:id="rId18"/>
    <p:sldId id="294" r:id="rId19"/>
    <p:sldId id="298" r:id="rId20"/>
    <p:sldId id="302" r:id="rId21"/>
    <p:sldId id="303" r:id="rId22"/>
    <p:sldId id="305" r:id="rId23"/>
    <p:sldId id="306" r:id="rId24"/>
    <p:sldId id="309" r:id="rId25"/>
    <p:sldId id="311" r:id="rId26"/>
    <p:sldId id="312" r:id="rId27"/>
    <p:sldId id="314" r:id="rId28"/>
    <p:sldId id="316" r:id="rId29"/>
    <p:sldId id="320" r:id="rId30"/>
    <p:sldId id="806" r:id="rId31"/>
    <p:sldId id="808" r:id="rId32"/>
    <p:sldId id="809" r:id="rId33"/>
    <p:sldId id="811" r:id="rId34"/>
    <p:sldId id="834" r:id="rId35"/>
    <p:sldId id="885" r:id="rId36"/>
    <p:sldId id="873" r:id="rId37"/>
    <p:sldId id="866" r:id="rId38"/>
    <p:sldId id="824" r:id="rId39"/>
    <p:sldId id="825" r:id="rId40"/>
    <p:sldId id="869" r:id="rId41"/>
    <p:sldId id="827" r:id="rId42"/>
    <p:sldId id="828" r:id="rId43"/>
    <p:sldId id="830" r:id="rId44"/>
    <p:sldId id="330" r:id="rId45"/>
    <p:sldId id="331" r:id="rId46"/>
    <p:sldId id="333" r:id="rId47"/>
    <p:sldId id="886" r:id="rId48"/>
    <p:sldId id="341" r:id="rId49"/>
    <p:sldId id="344" r:id="rId50"/>
    <p:sldId id="345" r:id="rId51"/>
    <p:sldId id="353" r:id="rId52"/>
    <p:sldId id="887" r:id="rId53"/>
    <p:sldId id="888" r:id="rId54"/>
    <p:sldId id="835" r:id="rId55"/>
    <p:sldId id="383" r:id="rId56"/>
    <p:sldId id="387" r:id="rId57"/>
    <p:sldId id="398" r:id="rId58"/>
    <p:sldId id="390" r:id="rId59"/>
    <p:sldId id="393" r:id="rId60"/>
    <p:sldId id="397" r:id="rId61"/>
    <p:sldId id="402" r:id="rId62"/>
    <p:sldId id="405" r:id="rId63"/>
    <p:sldId id="410" r:id="rId64"/>
    <p:sldId id="413" r:id="rId65"/>
    <p:sldId id="414" r:id="rId66"/>
    <p:sldId id="417" r:id="rId67"/>
    <p:sldId id="420" r:id="rId68"/>
    <p:sldId id="422" r:id="rId69"/>
    <p:sldId id="423" r:id="rId70"/>
    <p:sldId id="425" r:id="rId71"/>
    <p:sldId id="427" r:id="rId72"/>
    <p:sldId id="428" r:id="rId73"/>
    <p:sldId id="429" r:id="rId74"/>
    <p:sldId id="431" r:id="rId75"/>
    <p:sldId id="433" r:id="rId76"/>
    <p:sldId id="435" r:id="rId77"/>
    <p:sldId id="889" r:id="rId78"/>
    <p:sldId id="438" r:id="rId79"/>
    <p:sldId id="439" r:id="rId80"/>
    <p:sldId id="441" r:id="rId81"/>
    <p:sldId id="837" r:id="rId82"/>
    <p:sldId id="450" r:id="rId83"/>
    <p:sldId id="454" r:id="rId84"/>
    <p:sldId id="839" r:id="rId85"/>
    <p:sldId id="461" r:id="rId86"/>
    <p:sldId id="838" r:id="rId87"/>
    <p:sldId id="890" r:id="rId88"/>
    <p:sldId id="891" r:id="rId89"/>
    <p:sldId id="893" r:id="rId90"/>
    <p:sldId id="896" r:id="rId91"/>
    <p:sldId id="894" r:id="rId92"/>
    <p:sldId id="897" r:id="rId93"/>
    <p:sldId id="895" r:id="rId94"/>
  </p:sldIdLst>
  <p:sldSz cx="12192000" cy="6858000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497" autoAdjust="0"/>
  </p:normalViewPr>
  <p:slideViewPr>
    <p:cSldViewPr snapToGrid="0">
      <p:cViewPr varScale="1">
        <p:scale>
          <a:sx n="59" d="100"/>
          <a:sy n="59" d="100"/>
        </p:scale>
        <p:origin x="378" y="66"/>
      </p:cViewPr>
      <p:guideLst/>
    </p:cSldViewPr>
  </p:slideViewPr>
  <p:outlineViewPr>
    <p:cViewPr>
      <p:scale>
        <a:sx n="33" d="100"/>
        <a:sy n="33" d="100"/>
      </p:scale>
      <p:origin x="0" y="-1076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E87B-550A-4317-8BDD-19D4A2BEDC29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3A07C-E065-48C1-B938-4559079B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4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BCCE-914E-0EE4-032F-E99C22270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DB19D-85F4-EFA6-B819-8A4D6B887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69324-EA4B-1227-3D0C-ED4DF64A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24B76-D732-1B33-4F29-1250BF4D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4CEB9-A6AD-8BC2-DAEF-472960C7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2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8131-FBAF-2242-C216-336A56AF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FED07-1A9B-E926-C88B-2F38EB0DF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12A7-7DE6-24D4-FD00-0A74A77B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A8136-196B-DCF4-1DB7-4CAFFF9F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2EC6E-D348-DDB6-D4F5-C4360B80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C4E90-CDC3-045B-2731-70BBCC1DC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ACB60-C221-06C2-6CD2-D8016E4B5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E412D-1E5F-0AAF-5FF9-375C6D11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7BB19-0F54-1EE0-27E9-922B9C1E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CB044-3C78-A4C5-B4D8-B1BFB08D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015D-946A-4895-494A-E5393394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E824B-B15A-1500-D576-F258AFFF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C8A60-F141-DA11-ADE7-10E33AC7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E7448-14FC-4560-05D6-945C2393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9FD35-96F4-1262-8421-6DE53988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398B-5D61-F359-5936-3FDEF88E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0818A-EF19-5743-3B20-10BE5091E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A9DA7-145F-F913-52E0-835A0A38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9A27F-C98D-596D-B95E-01CB879B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8D069-88EB-31BA-FAAE-3B758D7F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3BAC-3E37-807F-BD58-CF90BE0F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34A7-A6C3-89AB-653C-991C6649B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8F179-FC87-71DE-66A0-91DCDDC6A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A2B36-6028-F6F0-8C30-1BB0ACC2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0977D-B770-FD99-217D-8DB470F4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9A873-95C7-AFEF-D578-E4B6C21E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3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C78F-5BDA-8063-96EC-E3814A62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C297B-E865-C2B1-A820-5910614BC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ED659-7921-EDC7-611E-D096A3C9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DD2C8-9853-FE8B-A18A-C99CDDA2A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805CE-BCEC-7EA2-7AFE-B5A22E7AD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BC82FA-74BF-0085-7E35-754CDCFE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B4968-9C5A-8648-13CD-A4138F90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879A8-718B-34E2-01AD-2CE0C6B2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2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6C57-0778-FEF4-8B99-C202E8C5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3EBAE-FF97-FC32-6D42-84C1E671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933AF-4BFE-60FB-7BCD-66CDBA53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5FE46-EBDC-1C0B-005E-F7DF5BD8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4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27016-22DF-D3A0-8086-ABD8F11D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08DB3-54A9-48E9-5979-2DA99C0A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3DE26-5B9F-0B05-4E69-F215F225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5ED6-19F9-A609-E189-5B2FA69B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2B8E-3CBC-E94F-94BD-2F8DD1F5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96DE7-7790-42DC-A60F-A487D98F1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ECC47-C5B0-5795-DBC1-A0A7B5F7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867CB-83BD-B1D9-366B-1B46F6AD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82851-A2DB-478A-C88E-693D91F6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7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8684-A18F-8658-4D18-5A087F43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4A796-0F4B-58C9-C99D-889395A29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2DC99-107D-7640-7D6B-395F96188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980C6-A4FD-FC8B-7A3D-1E476262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9E72C-9699-88B1-CF4D-4FB7E4AC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22C48-F616-95F4-1037-4401E59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837F4-72B9-657F-AE0C-9A30E685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37344-E65F-942B-8B25-647D460FE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26A76-C4FF-3613-509B-33B864F1A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FB2B-B954-4C67-A822-AC535537A157}" type="datetimeFigureOut">
              <a:rPr lang="en-US" smtClean="0"/>
              <a:t>26/7/2024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FB9C1-7B5D-947F-8855-BA04220B9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DB4B-EE50-0D90-F159-A97B0ACBF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526CE-8E20-45B8-BBD6-A7DD2BC7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0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6970426" cy="669560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xmlns:a="http://schemas.openxmlformats.org/drawingml/2006/main" marL="0" indent="0" algn="ctr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9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أمراض النساء و</a:t>
            </a:r>
          </a:p>
          <a:p>
            <a:pPr xmlns:a="http://schemas.openxmlformats.org/drawingml/2006/main" marL="0" indent="0" algn="ctr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9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تمريض الامومة</a:t>
            </a:r>
            <a:endParaRPr xmlns:a="http://schemas.openxmlformats.org/drawingml/2006/main" lang="en-US" sz="19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6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8915400" cy="1151744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تعريفات</a:t>
            </a:r>
            <a:r xmlns:a="http://schemas.openxmlformats.org/drawingml/2006/main">
              <a:rPr lang="a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" y="1304144"/>
            <a:ext cx="12125324" cy="5553856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3200" b="1" dirty="0">
                <a:latin typeface="Times New Roman" pitchFamily="18" charset="0"/>
                <a:cs typeface="Times New Roman" pitchFamily="18" charset="0"/>
              </a:rPr>
              <a:t>إجهاض:</a:t>
            </a: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فقدان الحمل قبل بقاء الجنين على قيد الحياة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أقل من 20 أسبوع و/أو أقل من 500 جرام من وزن الجنين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يشمل الإجهاض المستحث (العلاجي) والعفوي ( </a:t>
            </a:r>
            <a:r xmlns:a="http://schemas.openxmlformats.org/drawingml/2006/main">
              <a:rPr lang="ar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الإجهاض </a:t>
            </a: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200" b="1" dirty="0">
                <a:latin typeface="Times New Roman" pitchFamily="18" charset="0"/>
                <a:cs typeface="Times New Roman" pitchFamily="18" charset="0"/>
              </a:rPr>
              <a:t>ولادة جنين ميت: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فقدان الحمل بعد 20 أسبوعًا و/أو أكثر من 500 جرام من وزن الجنين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3200" u="sng" dirty="0">
                <a:latin typeface="Times New Roman" pitchFamily="18" charset="0"/>
                <a:cs typeface="Times New Roman" pitchFamily="18" charset="0"/>
              </a:rPr>
              <a:t>يسبب ولادة جنين ميت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1-الخداج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2- التشوهات الخلقية</a:t>
            </a:r>
          </a:p>
          <a:p>
            <a:pPr algn="just">
              <a:lnSpc>
                <a:spcPct val="10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6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Antenatal care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8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28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11677650" cy="1417638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أهداف ومبادئ الرعاية الجيدة قبل الولادة: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33350" y="1905000"/>
            <a:ext cx="12058650" cy="4953000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التأكد من أن الحمل </a:t>
            </a: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لا يسبب أي ضرر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للأم وللحفاظ على </a:t>
            </a: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صحة الجنين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خلال فترة ما قبل الولادة.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توفير التثقيف الصحي</a:t>
            </a:r>
          </a:p>
        </p:txBody>
      </p:sp>
    </p:spTree>
    <p:extLst>
      <p:ext uri="{BB962C8B-B14F-4D97-AF65-F5344CB8AC3E}">
        <p14:creationId xmlns:p14="http://schemas.microsoft.com/office/powerpoint/2010/main" val="93135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رعاية ما قبل الولادة</a:t>
            </a:r>
            <a:br xmlns:a="http://schemas.openxmlformats.org/drawingml/2006/main"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23824" y="1371600"/>
            <a:ext cx="11934826" cy="5486400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تحديد عوامل المضاعفات/الخطر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تقييم حالة الجنين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توفير التعليم في مجال الرعاية الصحية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تسجيل والإبلاغ عن جميع معلومات الحمل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6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تشخيص الحمل</a:t>
            </a:r>
            <a:r xmlns:a="http://schemas.openxmlformats.org/drawingml/2006/main">
              <a:rPr lang="ar" sz="4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95400"/>
            <a:ext cx="12125325" cy="5562600"/>
          </a:xfrm>
        </p:spPr>
        <p:txBody>
          <a:bodyPr>
            <a:normAutofit fontScale="850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تصنيف علامات الحمل وأعراضه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1- الظن أو الدلالات 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العلامات الذاتية التي لاحظتها المرأة وأبلغت عنها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2- محتمل:</a:t>
            </a:r>
          </a:p>
          <a:p>
            <a:pPr xmlns:a="http://schemas.openxmlformats.org/drawingml/2006/main" algn="just">
              <a:lnSpc>
                <a:spcPct val="120000"/>
              </a:lnSpc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العلامات الموضوعية التي لاحظها الفاحص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3-إيجابي: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تلك التي يمكن أن تكون ناجمة عن الحمل فقط.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4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العلامات الظنية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190171"/>
            <a:ext cx="12191999" cy="5439229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الأشهر الثلاثة الأولى: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1- انقطاع الطمث </a:t>
            </a: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: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انقطاع الحيض.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2-الغثيان والقيء (غثيان الصباح)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3-تغيرات الثدي: تبدأ في الأسبوع السادس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4-التعب وتكرار البول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4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2652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العلامات الظنية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14300" y="1567542"/>
            <a:ext cx="12077700" cy="5029200"/>
          </a:xfrm>
        </p:spPr>
        <p:txBody>
          <a:bodyPr>
            <a:normAutofit fontScale="775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الفصل الثاني: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1- الإسراع: حركات الجنين.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2-زيادة تصبغ الجلد:</a:t>
            </a:r>
          </a:p>
          <a:p>
            <a:pPr xmlns:a="http://schemas.openxmlformats.org/drawingml/2006/main" marL="742950" indent="-742950" algn="just">
              <a:lnSpc>
                <a:spcPct val="120000"/>
              </a:lnSpc>
              <a:buFont typeface="Wingdings" pitchFamily="2" charset="2"/>
              <a:buAutoNum type="alphaLcPeriod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الكلف (الكلف): صبغة داكنة على الوجه “قناع الحمل”.</a:t>
            </a:r>
          </a:p>
          <a:p>
            <a:pPr xmlns:a="http://schemas.openxmlformats.org/drawingml/2006/main" marL="742950" indent="-742950" algn="just">
              <a:lnSpc>
                <a:spcPct val="120000"/>
              </a:lnSpc>
              <a:buFont typeface="Wingdings" pitchFamily="2" charset="2"/>
              <a:buAutoNum type="alphaLcPeriod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الخط الأسود: خط من الصباغ الداكن على البطن</a:t>
            </a:r>
          </a:p>
          <a:p>
            <a:pPr xmlns:a="http://schemas.openxmlformats.org/drawingml/2006/main" marL="742950" indent="-742950" algn="just">
              <a:lnSpc>
                <a:spcPct val="120000"/>
              </a:lnSpc>
              <a:buFont typeface="Wingdings" pitchFamily="2" charset="2"/>
              <a:buAutoNum type="alphaLcPeriod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Striae gravidarum: خطوط حمراء على البطن</a:t>
            </a:r>
          </a:p>
          <a:p>
            <a:pPr marL="742950" indent="-742950" algn="just">
              <a:lnSpc>
                <a:spcPct val="120000"/>
              </a:lnSpc>
              <a:buFont typeface="Wingdings" pitchFamily="2" charset="2"/>
              <a:buAutoNum type="alphaLcPeriod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0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2652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الحمل المحتملة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fontScale="70000" lnSpcReduction="20000"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6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الفصل الأول: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200" b="1" u="sng" dirty="0">
                <a:latin typeface="Times New Roman" pitchFamily="18" charset="0"/>
                <a:cs typeface="Times New Roman" pitchFamily="18" charset="0"/>
              </a:rPr>
              <a:t>علامة تشادويك </a:t>
            </a:r>
            <a:r xmlns:a="http://schemas.openxmlformats.org/drawingml/2006/main">
              <a:rPr lang="ar" sz="52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200" dirty="0">
                <a:latin typeface="Times New Roman" pitchFamily="18" charset="0"/>
                <a:cs typeface="Times New Roman" pitchFamily="18" charset="0"/>
              </a:rPr>
              <a:t>تغير لون عنق الرحم والمهبل إلى اللون الأزرق لمدة 6 أسابيع بسبب الخلل الهرموني.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200" b="1" u="sng" dirty="0">
                <a:latin typeface="Times New Roman" pitchFamily="18" charset="0"/>
                <a:cs typeface="Times New Roman" pitchFamily="18" charset="0"/>
              </a:rPr>
              <a:t>علامة جودل </a:t>
            </a:r>
            <a:r xmlns:a="http://schemas.openxmlformats.org/drawingml/2006/main">
              <a:rPr lang="ar" sz="52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200" dirty="0">
                <a:latin typeface="Times New Roman" pitchFamily="18" charset="0"/>
                <a:cs typeface="Times New Roman" pitchFamily="18" charset="0"/>
              </a:rPr>
              <a:t>تليين عنق الرحم : 4-6 أسابيع بسبب الخلل الهرموني.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200" b="1" u="sng" dirty="0">
                <a:latin typeface="Times New Roman" pitchFamily="18" charset="0"/>
                <a:cs typeface="Times New Roman" pitchFamily="18" charset="0"/>
              </a:rPr>
              <a:t>علامة </a:t>
            </a:r>
            <a:r xmlns:a="http://schemas.openxmlformats.org/drawingml/2006/main">
              <a:rPr lang="ar" sz="5200" b="1" u="sng" dirty="0" err="1">
                <a:latin typeface="Times New Roman" pitchFamily="18" charset="0"/>
                <a:cs typeface="Times New Roman" pitchFamily="18" charset="0"/>
              </a:rPr>
              <a:t>هيجر </a:t>
            </a:r>
            <a:r xmlns:a="http://schemas.openxmlformats.org/drawingml/2006/main">
              <a:rPr lang="ar" sz="52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200" dirty="0">
                <a:latin typeface="Times New Roman" pitchFamily="18" charset="0"/>
                <a:cs typeface="Times New Roman" pitchFamily="18" charset="0"/>
              </a:rPr>
              <a:t>- ليونة برزخ الرحم: من 6 إلى 8 أسابيع بسبب الخلل الهرموني </a:t>
            </a:r>
            <a:r xmlns:a="http://schemas.openxmlformats.org/drawingml/2006/main">
              <a:rPr lang="ar" sz="5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الحمل المحتملة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12192000" cy="5638799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الأشهر الثلاثة الأولى:- </a:t>
            </a:r>
            <a:r xmlns:a="http://schemas.openxmlformats.org/drawingml/2006/main">
              <a:rPr lang="ar" sz="4400" b="1" dirty="0">
                <a:latin typeface="Times New Roman" pitchFamily="18" charset="0"/>
                <a:cs typeface="Times New Roman" pitchFamily="18" charset="0"/>
              </a:rPr>
              <a:t>إيجابية HCG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الفصل الثاني: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v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تضخم البطن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v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انقباضات براكستون هيكس: وجود الأورام العضلية يمكن أن يسبب انقباضات كاذبة وغير مؤلمة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AutoShape 2" descr="data:image/jpeg;base64,/9j/4AAQSkZJRgABAQAAAQABAAD/2wCEAAkGBxQSEhEUEhQVFBIUGBgYGRQYFRcVFxQWHBkaFxUWFBUZHikgGBolHxcWITEhJikrMC4uGB8zODMtNyotLisBCgoKDg0OGxAQGywkICQtLCwsNCwuLCwsLSwsLCwsLCwsLCw3LCwsLCwsLCwuLC8tLCwsLSwsLCwsLCwsLCwsLP/AABEIAJEA8AMBEQACEQEDEQH/xAAbAAEAAgMBAQAAAAAAAAAAAAAABAUCAwYBB//EAEMQAAICAQMCAwIKBwYFBQAAAAECAAMRBBIhBTEGE0EiUSMyYXFygZGxwdEUFVWClKHCBzNCYnOyFiSSk/A0Q1JTg//EABoBAQADAQEBAAAAAAAAAAAAAAABAgMEBQb/xAA1EQACAgECAwUGBgICAwAAAAAAAQIRAyExBBJBBRNRYaEUQlNxgZEykrHB0fAi4VLxFSMz/9oADAMBAAIRAxEAPwD7ddaEVmY4VQST7gBkmTGLk0luyG6Vs02a6tavOZ1FW0NvJwNpGQZdYpufdpa7UQ5JLmexG03XtPYlli2rsq+OT7Oz1G4HkZmk+EzQkouLt7efyKrLBptPYz6Z1inUbhTYGK43LyCAexIPOD75GbhsuGudVZMMkZ/hZqfxFpRb5RuQWbtm05Htnsue2eZZcHncOdRdVf0KvNjT5W9S0nMaiAIAgCAIBA6p1qjTbfPsWvdnGc84xnsPlE3w8NlzX3cboznlhD8TokaLWJcgetgyHOCM+nB7zPJjljlyzVMtGSkrRnqL1rUs7BVHJYnAH1yIxlN8sVbJbSVs2SpJW9R69p6G2XWqjY3YOfi9s8DtxOjFwmbKuaEbRnPLCDqTon02q6qykMrDII5BB7EGYSi4unuXTTVozkEmnV6tKl3WMFXIXJ97HCj6yQJeGOU3UVZEpKKtmVN6uCVYMASpIOcMDhh84PEiUXHdBNPY2SpIgCAIAgCAIAgCAIBD6zUX096qMs1bgD3kqQBNeHko5Yyeya/UrNXFpHGr4dvVQERiq16Ozy2fK2W1NutTknDYAGe3b3T2HxmJu5PVuatLZSWj/upx9zPoukfutyy6lp79Slj/AKKKyj0OquU8y8VvvZHKkgD3c95zYZ4sMlHvLtSWl1G1Saun89DSalNN8tbfN0Suim99Vba9bJSawB5iVq4bdnaChJKAZ7+pmfEd1HBGEWnK+jdVW+vUtj53Ntql50RNL4ceyzVec9i0tqfMFQ2bbAAhVicFsZXtkdprPjYwhDu0nJRq9bW/0KRwOUpcz0u68dist6HqBUrYsLPfYblJa0tUDZ5OE8xfZG4cAjuM9p0LisLm1ppFcvTXS9aeungZ91NK/N3101rqV3XUtpqcXPY9i6RNjeatb0vuO8uoclifZGQWztnRwzx5MieNJJzd6WmulOunnRnk5ox/yfu+O3r/ACdAvSr/ADjbizI1dZU7zgUeSi2ezuxjduyMZ4nD7Ri7vk0/A7097mda/I6e7lzc3mvtRTHpmtZdURVYj20WDaHP995gK4drCWOM4b2eOMTr7/hVKCck0pLp0rwS0+WpioZHelWvX7lrq+k3LZYAlr6Xz0c1hyS6eUwbblskb9pIzz3nNDiMcoJ2lPlautnenTw2NJY5J7aX+38mnWVWeZpaV31/pdYSys3F7KVqYPu3ZzkoWXcPXHeWxyhyzyOnyO06pNtVX3p18yslK4xWlrXXajovF+ke3SXJWpZ2AwowM+0D68Tz+ByRx54ym6R0cRFyxtIpdd07Utri+bAm+oo6ruVagD5iEmwBcnIPsnO4H047MebAuF5dLp2n49Hs7r5r1MZQm8t/L7ff9il/UOpajVVGq1wa1ILnbY1gfOCBYy2NtzluM8Tt9rwLLCaklq9tVVfJNK+mpj3M3CUWun966/Mt6dDeutSyuu3yiy5Fhx5dfl4O1xYcjP8AgZe/M5JZcT4ZxlJXXTq76qvVPY1UZrKmk68/l8/Qldd6NqLdTa9Nj0/8uFVxt2u+9jscEE4we4x37zLhuJw48MY5Epf5W1roq3RfLjnKbcXWhU6rpOpJoFaWUoKalrVQLDp7A3wmfhVHuOTuyBj5+qHEYEpOTUnzNvpzKtOj/amZSxztVaVKvJ/c36fpmpF+qCrYVsTUDe52lS390AyuRYMnjgFQJSWfA8ULatOOi8t9Kteertlownzv6/666+Xga30GqtUZqtAFeiXDsvL125uONx9BnPrLLNgg9JLfJt4NadCrhkl0fu+j1Iuo6FctbIlV4K36hsD267FdiaSR5gbOMYYdiSTNY8VjlNSlKOsY+TVLXo1v069CJYpJUk938vLqfQOm7/Kq8wbbNi7lyWw2ORuPJ+eeDl5e8fK7V6HdC+VWSZmWEAQBAEAQBAEAQBAEAQBAEAQDTdpUcqXRWZexKglfmJ7S8ckoqk2rIcU90bpQkQBANfkru37V34xuwN2PdnviW5pVy3oRSuzZKkiAIAgCAIAgCAIAgCAIAgCAIAgCAIAgCAIAgCAIAgFL1DxXpKLfKtvVHGN2c7U3fF8x8bUz6ZIllFsi0XUqSYu4UEkgADJJOAAO5J9BAMNNqFsRXRgyOAVYdmB5BHyQDX1HX10VtbcwStfjMc4HOPSSlYIHibVtXUNlnklnCm3bv2DkkhT3PGPrhastGLk6RS1dVA79SY//AIVj+mTyS8DX2fJ4HR9F1JspRi284wWxjcQcE4ldtzKUXF0yp1ml8260vqraQpCqiWrWAMAliDyScxqFF+BOpswawl5s9rkFkYlcHPbmRqHFroWyySp7AEAQCj654iGmdVZCwZc5BHHOOcy0YuRtiwvJdEBPGyMQoqfLEAZK9ycDMs8bNXwkkrs6oGZnIewBAEA8JgGum3cqnGMjOPdAMt/OPkzAM4AgCAIAgHLp4zT9JOnNb8uEVxggknGSvcD5eZ1S4SaxrJ0OGHaGKWZ4db/U6icp3HDtpdXp31tVWkTUDVX+atzsnlAMEBGoQsHO3aQAoOQB2mmjrUrqRr+kar9LZhXZ5v6XXYuqFgFS6Qbd9RTdxlQ67NpySG+ULVCtSFR4W1R8vclmX/WK2k25BR2zpQ3t9vcB25ziTzL9CKZ50LwvqCK/g7aDVoQle+3CrqwWyxRXOfeCQRgw5ImiNd4d1T6bUJVp7qg2lqR6rLVY36kOC1ik2EZADZckbsj3SeZXuQ06O28cVM1ChVLHeOACT2PoJnjas6+GaU9Thf1dd/8ATb/23/Kb8y8T0O8h4r7n0LwjWV0tYYFT7XBBB+MfQznyfiPN4hp5HRxfi8f83b9X3Cb4/wAJ3cM//Wj3wcB+l1/M3+0yMn4RxP8A82fTBOdHlnskCAIBxfjXQWW3J5aM+E5x6cnE0xySWp28LkjFNNlHpOiagWVk0uAHUk4HA3DPrNHNVudEs2Plep9PE5keUeyQIAgHjSARtA2a6z/lEkG3/F9QkMG2SBAEAQCF1fWrTUzswUdsnnBPA4HeXxwc5KKMs2WOKDnJ0kcX4N0vnag3HB2/CHBDBScpUoJ9pSB5mQfQLPQ42fLFY1/f2PJ7Kxc7lnlu/r/s+gzzD2xAML3KqxCliASFGAWIHCgnjJ7cwDmeneMg7Xi7T2aauhtltttlGxLNquqezYSSQ64wD3lnHwZFllf4o0aLW76qlUsBKMbFAYA4Yg57AkAn09ZHKxZ703xDRfqNRp62Bt0+3eMj174HfA4BPvMlxaVizLr2uWha7HzgOO3J7GVjHm0NMeNzdIrB40o91n2D85fumb+yT8i96ZqRZVW65wwyM95m1Whzzi4umVWrop8yw2VK7E9yAeMDiXV+JrDnrRmegoo8xTXSqMM+0AAe0O61Ynz1qy8EqYCAIAgEXZ8Kx/yAfzMgGdo9n7PvigbhJB7AEAQDxpAI2gGK6x/lEUDaD7X1D7zFA2yQIAgCAcF/aV1HmugHt7bfco+8z1ezMWrm/kj57t3iKUcS+b/YuvAfT/K0iMRhrfhD8x+KP+kCcXFZe8yt/Q9XgMHc8PGPXd/NnRznOwQBAOO6p4PexdVtsUNbrK9Ug9tR7FdSbGKkEE+WTuHbIPpLRlRDVlVrv7PrmqrFT012gXbnB1GVe2zzNwZrG8xRzlHGCeeJdTRFHT9F6LZRqdTYWR67xWScFXDogQ8D2cHvKN2iUjZ4r0LX1JWuNxcYz27HvIhKmbYcihK2cx/wXqP/AJV/afymveI7Pa4eZ2nRNMaqKkbG5VwcdvqmMnbs4cklKTaIl+kZ3sK44OOT8gllJUaRyJKjPR6NkcE4xz6w5Iic01SLaVMRAEAQCID8M30F+9pAN1vYxYNgkg9gCAIB40gEbp5zXWf8okg3f4vqgGyAIAgHjNgEnsIB8t6jpP03WMBnDuqEg54wS/BwVwqsOx5E9jvHg4dLq0fNrAuL41y6Jr0PqSqAABwB6e6eOfSHsAQBAEAQBAImvOPLPub+kyrBqXWn3SAS9OcqJIIRtKtZgd2/AQwZ13kkZ98igT5ZASQIAgFfqWIsO3vsH3mVYMfMfHI4kUCxBlkD2SBAEA8aQCq097BEAHGBK0CXprSWOe+PxgEuXAgCAc9446maNMdpw9h2j3j1Yj6p18Fi7zKr2Wp5/afE9xgbW70RR/2cadrGtuc5CZRCQM73w1xz3PZBz8s27RkudRXT+o5+xoy7lzl1br9/U72ecewIAgCAIAgCARdaOavp/wBJkA2hR7hIQMNF8QQDXpyA1ufV8fyEPQGVpBKYxw3P2dpIJKyQewBAEAhO4W12JwBWOfdy0q9FYMtRaCGUEbsA4+QngwCSssDKAIAgHjdpAIegYeVWDjO0H8zI60DYCC+RjG30+eTuCQJIPYAgHzD+0bqG68J/hqX7SeTj+Qnt9nwUMTm+v6I+W7ZySy544o9P1Z3fhjp36PpqqyMMBl/pty38zj6p4+SbnJyfU+lxYligoR2SotJQ0EAQBAEAQBAI2qPtVfS/pMgFVpLVJ02HBy9pHPxu+ce/GZnHYFtoT7C/NL9AV+scAruyM3qBweTge6Vl0A0NgJbB/wDfYe7kDmStwW4lwewBAEMFV1c4W87Sw8sDCjJJyeAPfKS2BqL/AAl3BGK6xkjA79gfUiRQLhZoDKAIAgGLesgFH5qgoDkMNOxIwe3GZT3gS+lEba8dvKX7OccSYgshLg9gGNjYBMA5zWadbraK2UNl/MORyErwc59MsUH1ma8ziqTMu7jKSk0tDpZkamrUqxRwjbXKkK2M7WxwceuD6S0GlJOStEO60OV/U3Vf2in8NX+U9P2ngPgv8zOTuuI+J6Ifqbqv7RT+Gr/KPaeA+C/zMd1xHxPRD9TdV/aKfw1f5R7TwHwX+ZjuuI+J6Ifqbqv7RT+Gr/KPaeA+C/zMd1xHxPRD9TdV/aKfw1f5R7TwHwX+ZjuuI+J6Ifqbqv7RT+Gr/KPaeA+C/wAzHdcR8T0R0q5RE81gWVQGfhQWxy2PTJzPKm1zNxWh1q61Iv6RSNuDV7OccqNue+PdmZKRJJ6Wc1J80uCNrOrUUnbZaiEc4ZgD/OQ2wRqesU22VrVZW53EkKwJHB54kRbBeCaA9gCAIBW9S6rXQRvJ55wqM5x+6DKO+gKu7xJTYNiFyzEAA1Wj1HqVxKpsHSLNQZQBAEAxccSGCov6/plJDXVAjjBZfslHJgy6Z1Cu6xjU6uqoBlTnHJ44kxdgthLg9gEPqFuBj/z/AM7yYrUhshdBq3PdceckVJ8ioTux87l/nwJMmI7FzKkiAIAgCAIAgCAVfXKwwqVgGBsGQRkH2W7iVBUjoVOR8DV/21/KVoF/01cVVj3KJcFY9Qay7gfH9wP+ESGDPTaXa9ZwB7R5wB6HiEC6EsD2AIAgFPq1zef9Nf8Ac0qDXbpzgnJxx94kAuxLg9gCAIBi8gHO6PTBqq+Byo9BKsE/plG127D2R2GPUyUC0EsD2Acf4g1r7maonfnagPZnyFXvxjJX+c6IRqNtHPKXNKkdR0/SCmquteQigZ9T7yflJ5+uc50EiAIAgCAIAgCAIBC6iuTV9P8ApaVBlWORAMtAPg0+aAR6V9q76f8ASIBsYc1/S/AwCbLAQBAEAr7B8M3+mv8AuaVBlePYb6vvEAmiWB7AEAQDFpAK3p6/BV/REgEmofCfuD7zJQJckGjW3bEZvcPt+QSUrdEN0rOf0lAt1SAfFpDWN7txO2se/v5p/dE1nJ8tGWOKvmOnmJsIAgCAIAgCAIAgETXLk1/T/AyAbFHMgGOgPwafNJBrpX2rfpfgJAFp5r+l+BgEwSwPYAgCAQ2X4U/QH3mVBjqjhG+r7xAJiywMoAgCAeNIBB0S4rT6IkA2Vn4T90feZKBLkgqetljsChWwclSxXJHI57fbxNcVXqY5ualyqzV4Sp+B805zcd+W+Ns7V7sfJz+8ZXI7ky+NVFIu5QuIAgCAIAgCAIAgEfVd6/pfgZAPCZAMemf3afNJArYZs+l+AkA03n2q/p/gYBYCWB7AEAQCIzjzGHrsH2ZMqwadcfYb5vxEAnJ2EmwZyQIAgHjSAQ9Kw8tMe4SAY1H4X9z8TAJwlgV/V9A1tbKpwX9ktnkKeHx8uCcSU6Iasn1oFAVRgAAADsAOABIJMoAgCAIAgCAIAgCAVfXku2BqFD2IwYKTgNwRgn07yGrBRDU9Uz/6ajH+qfyleVltDpemVMtSBwA+BkDkA+vMskQyl6rodb5jnTPSqNyd4LENgDjHpxIcQjzpeh13mKdTZS1anOEUg5xgd5HKTodMssip7JAgCAUXXOlXWMrUX+S2MMdobcO4GDx3JlWrBXUeHNYCN+uZ0yMr5aDIznGQI5UWtHVqJKKmWZIPYAgGLiAcg3TupL7NVmnFa8LuVmbb6bj75TlJLPoWj1Sszap62OAF8tSMdyc5iqJdF6JcqewBAEAQBAEAQBAEAQBAOO6X4jud68sjqXcOi0upqRd3ttaSVPxRxj1nsZ+CxRi6TTpU7WrdaVuevm4LFGLpNOlWq1brStyc3i5FTe9Nyg1m1MhM2ICASMMdvcH2scGYLs2blyxknrT30f21+hguzpOXLGSetPfR/bX6GT+ISVpZEPtm0bPYfdsXcNrq+AD7+ZC4JJyjJ7Vrqqt+DVkLg0nKMntWuqq34UR9J4nO2uy1CFahbWUAezusCF9274oBzjGcfZL5Oz1zOMH7zS+iuttzTJwK5nCD95pfa623JOs8VVIPiOxLWqBlF3CrixgWYDGeAO5Mzx9nTn1WyfX3tlovv4GUOz5ze62T6+9stPXwLrR6lba0sQ5R1DA/IRkTjyY3jk4S3WhyZIPHJwlujdKFDmfFfiCzSXaQKoalxa13GWVE8v2l59N5JHOcT0eC4SGfHO3UlSj4W709Dmz5njlGlprfyI9fjRUr3WDzGazU7dhRR5NVhUNl2AJI24APJmj7NcpVHTSN3e8ldaL/AKI9qSVvXf7Imf8AF1ZI2V2PVvprNo2bRZbtKggtuwA6knHrMf8Ax80v8pJOm61uo3fl0Zb2hXonWiv5mnV+Lwp1CLU/mVVvYoJTDBDg5wxKehwecS8Ozm+STkqbS66X9Nf5Ky4mrVapWe6DxMS+LVYArpcjao8trhZgs285UlAO3GR35xGTgUo3B/8AP68tdK8/qTHPr/l5fS7PNV42pRK32WEOjW4yikVK23fhmGSe4Uc8HtJh2ZklJxtaNLrv4bdOr2IfFxSTp6q/odLVYGVWU5VgCD7weQZ50k4umdKdq0ZyCTnNb4oFWquoap32jT7BXgu73fpB24YgAAafvn1gGOl8a6axEZRb7a1sqlQGZbFd1IBbHAqszzwVPyZgFdqfHyeT5yVsqhdQXFgUuhpRbMYRyrZDjs0Cix0/isWa2vTV1P5bfpINzYCs9BRWFWCSQGZgdwHbjMkHSwBAEAQBAEAQBAEAQBAIui6elVflqMp7XB5zuJJz9pmuTNLJPne/8GuTNKc+d7/wV9HhqpRgNbwuxD5hzUmc7az3HIH2ATolx2ST1S3t6bvzN5cbkk9lvb03fmZ6bw7SmD7RYM7kk/GZ1CMSAMdgBxKz43JLw2S+id/qRPjMkvsl9E7/AFGm8O0ou32mHlGn2jn4MnOO3p74nxuSTvRa82niJ8ZklLm0WvNp4i3w9UUqUF08oMqsrYba2N4J9c4HPfMLjcilKTp81NprTTb7ELjMilJunertaabFrUm0BRnAAHJyePeT3M5ZO3ZzN27MpBBD1XTa7LK7HGWrWxQP8JWzaHDD1+KJrDNOEHCPVp/a6/Uq4Ju3/bKqvwfp1rrSs2VivzArK5DbbCC67vdwPlE6n2jllJylTut1pa2ZiuGgkkrVX6kTX+GLH1AZCi1ebTaT5lm4mog81Y2sx2gbi3b04muPjYRxVK3KpLZe957peVFJYJOdra09308ibR4SoTdg2EFLEwX4CWHLqOPfznvMZdoZZeG6e3VbGi4eC9V9zYnhinZajF281K62Yt7W2vd5ZUgcEbjz80q+Oyc0ZKlTbX13J7iNNPr+xnrPDtVnl4L1mtPLBrcoTXwdhI9OByMHvK4+MyRvZ271V6+JMsMXXTpp4FuBOU1PYBAs6PS1vnFAbcod+WzmsWCvjOOBbZ/1fNAIw8L6Tai+Qu2upqVBLHFT/GTk8g/LyMn3wDWPCOj8s1+TlGDggvYc+YoSzJLZ5VVH1QCTR4f06XnULUBcd3tZbgvjeQudoLYBOByRkwCzgCAIAgCAIAgCAIAgCAIAgCAIAgCAIAgCAIAgCAIAgCAIAgCAI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AutoShape 4" descr="data:image/jpeg;base64,/9j/4AAQSkZJRgABAQAAAQABAAD/2wCEAAkGBxQSEhEUEhQVFBIUGBgYGRQYFRcVFxQWHBkaFxUWFBUZHikgGBolHxcWITEhJikrMC4uGB8zODMtNyotLisBCgoKDg0OGxAQGywkICQtLCwsNCwuLCwsLSwsLCwsLCwsLCw3LCwsLCwsLCwuLC8tLCwsLSwsLCwsLCwsLCwsLP/AABEIAJEA8AMBEQACEQEDEQH/xAAbAAEAAgMBAQAAAAAAAAAAAAAABAUCAwYBB//EAEMQAAICAQMCAwIKBwYFBQAAAAECAAMRBBIhBTEGE0EiUSMyYXFygZGxwdEUFVWClKHCBzNCYnOyFiSSk/A0Q1JTg//EABoBAQADAQEBAAAAAAAAAAAAAAABAgMEBQb/xAA1EQACAgECAwUGBgICAwAAAAAAAQIRAyExBBJBBRNRYaEUQlNxgZEykrHB0fAi4VLxFSMz/9oADAMBAAIRAxEAPwD7ddaEVmY4VQST7gBkmTGLk0luyG6Vs02a6tavOZ1FW0NvJwNpGQZdYpufdpa7UQ5JLmexG03XtPYlli2rsq+OT7Oz1G4HkZmk+EzQkouLt7efyKrLBptPYz6Z1inUbhTYGK43LyCAexIPOD75GbhsuGudVZMMkZ/hZqfxFpRb5RuQWbtm05Htnsue2eZZcHncOdRdVf0KvNjT5W9S0nMaiAIAgCAIBA6p1qjTbfPsWvdnGc84xnsPlE3w8NlzX3cboznlhD8TokaLWJcgetgyHOCM+nB7zPJjljlyzVMtGSkrRnqL1rUs7BVHJYnAH1yIxlN8sVbJbSVs2SpJW9R69p6G2XWqjY3YOfi9s8DtxOjFwmbKuaEbRnPLCDqTon02q6qykMrDII5BB7EGYSi4unuXTTVozkEmnV6tKl3WMFXIXJ97HCj6yQJeGOU3UVZEpKKtmVN6uCVYMASpIOcMDhh84PEiUXHdBNPY2SpIgCAIAgCAIAgCAIBD6zUX096qMs1bgD3kqQBNeHko5Yyeya/UrNXFpHGr4dvVQERiq16Ozy2fK2W1NutTknDYAGe3b3T2HxmJu5PVuatLZSWj/upx9zPoukfutyy6lp79Slj/AKKKyj0OquU8y8VvvZHKkgD3c95zYZ4sMlHvLtSWl1G1Saun89DSalNN8tbfN0Suim99Vba9bJSawB5iVq4bdnaChJKAZ7+pmfEd1HBGEWnK+jdVW+vUtj53Ntql50RNL4ceyzVec9i0tqfMFQ2bbAAhVicFsZXtkdprPjYwhDu0nJRq9bW/0KRwOUpcz0u68dist6HqBUrYsLPfYblJa0tUDZ5OE8xfZG4cAjuM9p0LisLm1ppFcvTXS9aeungZ91NK/N3101rqV3XUtpqcXPY9i6RNjeatb0vuO8uoclifZGQWztnRwzx5MieNJJzd6WmulOunnRnk5ox/yfu+O3r/ACdAvSr/ADjbizI1dZU7zgUeSi2ezuxjduyMZ4nD7Ri7vk0/A7097mda/I6e7lzc3mvtRTHpmtZdURVYj20WDaHP995gK4drCWOM4b2eOMTr7/hVKCck0pLp0rwS0+WpioZHelWvX7lrq+k3LZYAlr6Xz0c1hyS6eUwbblskb9pIzz3nNDiMcoJ2lPlautnenTw2NJY5J7aX+38mnWVWeZpaV31/pdYSys3F7KVqYPu3ZzkoWXcPXHeWxyhyzyOnyO06pNtVX3p18yslK4xWlrXXajovF+ke3SXJWpZ2AwowM+0D68Tz+ByRx54ym6R0cRFyxtIpdd07Utri+bAm+oo6ruVagD5iEmwBcnIPsnO4H047MebAuF5dLp2n49Hs7r5r1MZQm8t/L7ff9il/UOpajVVGq1wa1ILnbY1gfOCBYy2NtzluM8Tt9rwLLCaklq9tVVfJNK+mpj3M3CUWun966/Mt6dDeutSyuu3yiy5Fhx5dfl4O1xYcjP8AgZe/M5JZcT4ZxlJXXTq76qvVPY1UZrKmk68/l8/Qldd6NqLdTa9Nj0/8uFVxt2u+9jscEE4we4x37zLhuJw48MY5Epf5W1roq3RfLjnKbcXWhU6rpOpJoFaWUoKalrVQLDp7A3wmfhVHuOTuyBj5+qHEYEpOTUnzNvpzKtOj/amZSxztVaVKvJ/c36fpmpF+qCrYVsTUDe52lS390AyuRYMnjgFQJSWfA8ULatOOi8t9Kteertlownzv6/666+Xga30GqtUZqtAFeiXDsvL125uONx9BnPrLLNgg9JLfJt4NadCrhkl0fu+j1Iuo6FctbIlV4K36hsD267FdiaSR5gbOMYYdiSTNY8VjlNSlKOsY+TVLXo1v069CJYpJUk938vLqfQOm7/Kq8wbbNi7lyWw2ORuPJ+eeDl5e8fK7V6HdC+VWSZmWEAQBAEAQBAEAQBAEAQBAEAQDTdpUcqXRWZexKglfmJ7S8ckoqk2rIcU90bpQkQBANfkru37V34xuwN2PdnviW5pVy3oRSuzZKkiAIAgCAIAgCAIAgCAIAgCAIAgCAIAgCAIAgCAIAgFL1DxXpKLfKtvVHGN2c7U3fF8x8bUz6ZIllFsi0XUqSYu4UEkgADJJOAAO5J9BAMNNqFsRXRgyOAVYdmB5BHyQDX1HX10VtbcwStfjMc4HOPSSlYIHibVtXUNlnklnCm3bv2DkkhT3PGPrhastGLk6RS1dVA79SY//AIVj+mTyS8DX2fJ4HR9F1JspRi284wWxjcQcE4ldtzKUXF0yp1ml8260vqraQpCqiWrWAMAliDyScxqFF+BOpswawl5s9rkFkYlcHPbmRqHFroWyySp7AEAQCj654iGmdVZCwZc5BHHOOcy0YuRtiwvJdEBPGyMQoqfLEAZK9ycDMs8bNXwkkrs6oGZnIewBAEA8JgGum3cqnGMjOPdAMt/OPkzAM4AgCAIAgHLp4zT9JOnNb8uEVxggknGSvcD5eZ1S4SaxrJ0OGHaGKWZ4db/U6icp3HDtpdXp31tVWkTUDVX+atzsnlAMEBGoQsHO3aQAoOQB2mmjrUrqRr+kar9LZhXZ5v6XXYuqFgFS6Qbd9RTdxlQ67NpySG+ULVCtSFR4W1R8vclmX/WK2k25BR2zpQ3t9vcB25ziTzL9CKZ50LwvqCK/g7aDVoQle+3CrqwWyxRXOfeCQRgw5ImiNd4d1T6bUJVp7qg2lqR6rLVY36kOC1ik2EZADZckbsj3SeZXuQ06O28cVM1ChVLHeOACT2PoJnjas6+GaU9Thf1dd/8ATb/23/Kb8y8T0O8h4r7n0LwjWV0tYYFT7XBBB+MfQznyfiPN4hp5HRxfi8f83b9X3Cb4/wAJ3cM//Wj3wcB+l1/M3+0yMn4RxP8A82fTBOdHlnskCAIBxfjXQWW3J5aM+E5x6cnE0xySWp28LkjFNNlHpOiagWVk0uAHUk4HA3DPrNHNVudEs2Plep9PE5keUeyQIAgHjSARtA2a6z/lEkG3/F9QkMG2SBAEAQCF1fWrTUzswUdsnnBPA4HeXxwc5KKMs2WOKDnJ0kcX4N0vnag3HB2/CHBDBScpUoJ9pSB5mQfQLPQ42fLFY1/f2PJ7Kxc7lnlu/r/s+gzzD2xAML3KqxCliASFGAWIHCgnjJ7cwDmeneMg7Xi7T2aauhtltttlGxLNquqezYSSQ64wD3lnHwZFllf4o0aLW76qlUsBKMbFAYA4Yg57AkAn09ZHKxZ703xDRfqNRp62Bt0+3eMj174HfA4BPvMlxaVizLr2uWha7HzgOO3J7GVjHm0NMeNzdIrB40o91n2D85fumb+yT8i96ZqRZVW65wwyM95m1Whzzi4umVWrop8yw2VK7E9yAeMDiXV+JrDnrRmegoo8xTXSqMM+0AAe0O61Ynz1qy8EqYCAIAgEXZ8Kx/yAfzMgGdo9n7PvigbhJB7AEAQDxpAI2gGK6x/lEUDaD7X1D7zFA2yQIAgCAcF/aV1HmugHt7bfco+8z1ezMWrm/kj57t3iKUcS+b/YuvAfT/K0iMRhrfhD8x+KP+kCcXFZe8yt/Q9XgMHc8PGPXd/NnRznOwQBAOO6p4PexdVtsUNbrK9Ug9tR7FdSbGKkEE+WTuHbIPpLRlRDVlVrv7PrmqrFT012gXbnB1GVe2zzNwZrG8xRzlHGCeeJdTRFHT9F6LZRqdTYWR67xWScFXDogQ8D2cHvKN2iUjZ4r0LX1JWuNxcYz27HvIhKmbYcihK2cx/wXqP/AJV/afymveI7Pa4eZ2nRNMaqKkbG5VwcdvqmMnbs4cklKTaIl+kZ3sK44OOT8gllJUaRyJKjPR6NkcE4xz6w5Iic01SLaVMRAEAQCID8M30F+9pAN1vYxYNgkg9gCAIB40gEbp5zXWf8okg3f4vqgGyAIAgHjNgEnsIB8t6jpP03WMBnDuqEg54wS/BwVwqsOx5E9jvHg4dLq0fNrAuL41y6Jr0PqSqAABwB6e6eOfSHsAQBAEAQBAImvOPLPub+kyrBqXWn3SAS9OcqJIIRtKtZgd2/AQwZ13kkZ98igT5ZASQIAgFfqWIsO3vsH3mVYMfMfHI4kUCxBlkD2SBAEA8aQCq097BEAHGBK0CXprSWOe+PxgEuXAgCAc9446maNMdpw9h2j3j1Yj6p18Fi7zKr2Wp5/afE9xgbW70RR/2cadrGtuc5CZRCQM73w1xz3PZBz8s27RkudRXT+o5+xoy7lzl1br9/U72ecewIAgCAIAgCARdaOavp/wBJkA2hR7hIQMNF8QQDXpyA1ufV8fyEPQGVpBKYxw3P2dpIJKyQewBAEAhO4W12JwBWOfdy0q9FYMtRaCGUEbsA4+QngwCSssDKAIAgHjdpAIegYeVWDjO0H8zI60DYCC+RjG30+eTuCQJIPYAgHzD+0bqG68J/hqX7SeTj+Qnt9nwUMTm+v6I+W7ZySy544o9P1Z3fhjp36PpqqyMMBl/pty38zj6p4+SbnJyfU+lxYligoR2SotJQ0EAQBAEAQBAI2qPtVfS/pMgFVpLVJ02HBy9pHPxu+ce/GZnHYFtoT7C/NL9AV+scAruyM3qBweTge6Vl0A0NgJbB/wDfYe7kDmStwW4lwewBAEMFV1c4W87Sw8sDCjJJyeAPfKS2BqL/AAl3BGK6xkjA79gfUiRQLhZoDKAIAgGLesgFH5qgoDkMNOxIwe3GZT3gS+lEba8dvKX7OccSYgshLg9gGNjYBMA5zWadbraK2UNl/MORyErwc59MsUH1ma8ziqTMu7jKSk0tDpZkamrUqxRwjbXKkK2M7WxwceuD6S0GlJOStEO60OV/U3Vf2in8NX+U9P2ngPgv8zOTuuI+J6Ifqbqv7RT+Gr/KPaeA+C/zMd1xHxPRD9TdV/aKfw1f5R7TwHwX+ZjuuI+J6Ifqbqv7RT+Gr/KPaeA+C/zMd1xHxPRD9TdV/aKfw1f5R7TwHwX+ZjuuI+J6Ifqbqv7RT+Gr/KPaeA+C/wAzHdcR8T0R0q5RE81gWVQGfhQWxy2PTJzPKm1zNxWh1q61Iv6RSNuDV7OccqNue+PdmZKRJJ6Wc1J80uCNrOrUUnbZaiEc4ZgD/OQ2wRqesU22VrVZW53EkKwJHB54kRbBeCaA9gCAIBW9S6rXQRvJ55wqM5x+6DKO+gKu7xJTYNiFyzEAA1Wj1HqVxKpsHSLNQZQBAEAxccSGCov6/plJDXVAjjBZfslHJgy6Z1Cu6xjU6uqoBlTnHJ44kxdgthLg9gEPqFuBj/z/AM7yYrUhshdBq3PdceckVJ8ioTux87l/nwJMmI7FzKkiAIAgCAIAgCAVfXKwwqVgGBsGQRkH2W7iVBUjoVOR8DV/21/KVoF/01cVVj3KJcFY9Qay7gfH9wP+ESGDPTaXa9ZwB7R5wB6HiEC6EsD2AIAgFPq1zef9Nf8Ac0qDXbpzgnJxx94kAuxLg9gCAIBi8gHO6PTBqq+Byo9BKsE/plG127D2R2GPUyUC0EsD2Acf4g1r7maonfnagPZnyFXvxjJX+c6IRqNtHPKXNKkdR0/SCmquteQigZ9T7yflJ5+uc50EiAIAgCAIAgCAIBC6iuTV9P8ApaVBlWORAMtAPg0+aAR6V9q76f8ASIBsYc1/S/AwCbLAQBAEAr7B8M3+mv8AuaVBlePYb6vvEAmiWB7AEAQDFpAK3p6/BV/REgEmofCfuD7zJQJckGjW3bEZvcPt+QSUrdEN0rOf0lAt1SAfFpDWN7txO2se/v5p/dE1nJ8tGWOKvmOnmJsIAgCAIAgCAIAgETXLk1/T/AyAbFHMgGOgPwafNJBrpX2rfpfgJAFp5r+l+BgEwSwPYAgCAQ2X4U/QH3mVBjqjhG+r7xAJiywMoAgCAeNIBB0S4rT6IkA2Vn4T90feZKBLkgqetljsChWwclSxXJHI57fbxNcVXqY5ualyqzV4Sp+B805zcd+W+Ns7V7sfJz+8ZXI7ky+NVFIu5QuIAgCAIAgCAIAgEfVd6/pfgZAPCZAMemf3afNJArYZs+l+AkA03n2q/p/gYBYCWB7AEAQCIzjzGHrsH2ZMqwadcfYb5vxEAnJ2EmwZyQIAgHjSAQ9Kw8tMe4SAY1H4X9z8TAJwlgV/V9A1tbKpwX9ktnkKeHx8uCcSU6Iasn1oFAVRgAAADsAOABIJMoAgCAIAgCAIAgCAVfXku2BqFD2IwYKTgNwRgn07yGrBRDU9Uz/6ajH+qfyleVltDpemVMtSBwA+BkDkA+vMskQyl6rodb5jnTPSqNyd4LENgDjHpxIcQjzpeh13mKdTZS1anOEUg5xgd5HKTodMssip7JAgCAUXXOlXWMrUX+S2MMdobcO4GDx3JlWrBXUeHNYCN+uZ0yMr5aDIznGQI5UWtHVqJKKmWZIPYAgGLiAcg3TupL7NVmnFa8LuVmbb6bj75TlJLPoWj1Sszap62OAF8tSMdyc5iqJdF6JcqewBAEAQBAEAQBAEAQBAOO6X4jud68sjqXcOi0upqRd3ttaSVPxRxj1nsZ+CxRi6TTpU7WrdaVuevm4LFGLpNOlWq1brStyc3i5FTe9Nyg1m1MhM2ICASMMdvcH2scGYLs2blyxknrT30f21+hguzpOXLGSetPfR/bX6GT+ISVpZEPtm0bPYfdsXcNrq+AD7+ZC4JJyjJ7Vrqqt+DVkLg0nKMntWuqq34UR9J4nO2uy1CFahbWUAezusCF9274oBzjGcfZL5Oz1zOMH7zS+iuttzTJwK5nCD95pfa623JOs8VVIPiOxLWqBlF3CrixgWYDGeAO5Mzx9nTn1WyfX3tlovv4GUOz5ze62T6+9stPXwLrR6lba0sQ5R1DA/IRkTjyY3jk4S3WhyZIPHJwlujdKFDmfFfiCzSXaQKoalxa13GWVE8v2l59N5JHOcT0eC4SGfHO3UlSj4W709Dmz5njlGlprfyI9fjRUr3WDzGazU7dhRR5NVhUNl2AJI24APJmj7NcpVHTSN3e8ldaL/AKI9qSVvXf7Imf8AF1ZI2V2PVvprNo2bRZbtKggtuwA6knHrMf8Ax80v8pJOm61uo3fl0Zb2hXonWiv5mnV+Lwp1CLU/mVVvYoJTDBDg5wxKehwecS8Ozm+STkqbS66X9Nf5Ky4mrVapWe6DxMS+LVYArpcjao8trhZgs285UlAO3GR35xGTgUo3B/8AP68tdK8/qTHPr/l5fS7PNV42pRK32WEOjW4yikVK23fhmGSe4Uc8HtJh2ZklJxtaNLrv4bdOr2IfFxSTp6q/odLVYGVWU5VgCD7weQZ50k4umdKdq0ZyCTnNb4oFWquoap32jT7BXgu73fpB24YgAAafvn1gGOl8a6axEZRb7a1sqlQGZbFd1IBbHAqszzwVPyZgFdqfHyeT5yVsqhdQXFgUuhpRbMYRyrZDjs0Cix0/isWa2vTV1P5bfpINzYCs9BRWFWCSQGZgdwHbjMkHSwBAEAQBAEAQBAEAQBAIui6elVflqMp7XB5zuJJz9pmuTNLJPne/8GuTNKc+d7/wV9HhqpRgNbwuxD5hzUmc7az3HIH2ATolx2ST1S3t6bvzN5cbkk9lvb03fmZ6bw7SmD7RYM7kk/GZ1CMSAMdgBxKz43JLw2S+id/qRPjMkvsl9E7/AFGm8O0ou32mHlGn2jn4MnOO3p74nxuSTvRa82niJ8ZklLm0WvNp4i3w9UUqUF08oMqsrYba2N4J9c4HPfMLjcilKTp81NprTTb7ELjMilJunertaabFrUm0BRnAAHJyePeT3M5ZO3ZzN27MpBBD1XTa7LK7HGWrWxQP8JWzaHDD1+KJrDNOEHCPVp/a6/Uq4Ju3/bKqvwfp1rrSs2VivzArK5DbbCC67vdwPlE6n2jllJylTut1pa2ZiuGgkkrVX6kTX+GLH1AZCi1ebTaT5lm4mog81Y2sx2gbi3b04muPjYRxVK3KpLZe957peVFJYJOdra09308ibR4SoTdg2EFLEwX4CWHLqOPfznvMZdoZZeG6e3VbGi4eC9V9zYnhinZajF281K62Yt7W2vd5ZUgcEbjz80q+Oyc0ZKlTbX13J7iNNPr+xnrPDtVnl4L1mtPLBrcoTXwdhI9OByMHvK4+MyRvZ271V6+JMsMXXTpp4FuBOU1PYBAs6PS1vnFAbcod+WzmsWCvjOOBbZ/1fNAIw8L6Tai+Qu2upqVBLHFT/GTk8g/LyMn3wDWPCOj8s1+TlGDggvYc+YoSzJLZ5VVH1QCTR4f06XnULUBcd3tZbgvjeQudoLYBOByRkwCzgCAIAgCAIAgCAIAgCAIAgCAIAgCAIAgCAIAgCAIAgCAIAgCAI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AutoShape 6" descr="data:image/jpeg;base64,/9j/4AAQSkZJRgABAQAAAQABAAD/2wCEAAkGBxQSEhEUEhQVFBIUGBgYGRQYFRcVFxQWHBkaFxUWFBUZHikgGBolHxcWITEhJikrMC4uGB8zODMtNyotLisBCgoKDg0OGxAQGywkICQtLCwsNCwuLCwsLSwsLCwsLCwsLCw3LCwsLCwsLCwuLC8tLCwsLSwsLCwsLCwsLCwsLP/AABEIAJEA8AMBEQACEQEDEQH/xAAbAAEAAgMBAQAAAAAAAAAAAAAABAUCAwYBB//EAEMQAAICAQMCAwIKBwYFBQAAAAECAAMRBBIhBTEGE0EiUSMyYXFygZGxwdEUFVWClKHCBzNCYnOyFiSSk/A0Q1JTg//EABoBAQADAQEBAAAAAAAAAAAAAAABAgMEBQb/xAA1EQACAgECAwUGBgICAwAAAAAAAQIRAyExBBJBBRNRYaEUQlNxgZEykrHB0fAi4VLxFSMz/9oADAMBAAIRAxEAPwD7ddaEVmY4VQST7gBkmTGLk0luyG6Vs02a6tavOZ1FW0NvJwNpGQZdYpufdpa7UQ5JLmexG03XtPYlli2rsq+OT7Oz1G4HkZmk+EzQkouLt7efyKrLBptPYz6Z1inUbhTYGK43LyCAexIPOD75GbhsuGudVZMMkZ/hZqfxFpRb5RuQWbtm05Htnsue2eZZcHncOdRdVf0KvNjT5W9S0nMaiAIAgCAIBA6p1qjTbfPsWvdnGc84xnsPlE3w8NlzX3cboznlhD8TokaLWJcgetgyHOCM+nB7zPJjljlyzVMtGSkrRnqL1rUs7BVHJYnAH1yIxlN8sVbJbSVs2SpJW9R69p6G2XWqjY3YOfi9s8DtxOjFwmbKuaEbRnPLCDqTon02q6qykMrDII5BB7EGYSi4unuXTTVozkEmnV6tKl3WMFXIXJ97HCj6yQJeGOU3UVZEpKKtmVN6uCVYMASpIOcMDhh84PEiUXHdBNPY2SpIgCAIAgCAIAgCAIBD6zUX096qMs1bgD3kqQBNeHko5Yyeya/UrNXFpHGr4dvVQERiq16Ozy2fK2W1NutTknDYAGe3b3T2HxmJu5PVuatLZSWj/upx9zPoukfutyy6lp79Slj/AKKKyj0OquU8y8VvvZHKkgD3c95zYZ4sMlHvLtSWl1G1Saun89DSalNN8tbfN0Suim99Vba9bJSawB5iVq4bdnaChJKAZ7+pmfEd1HBGEWnK+jdVW+vUtj53Ntql50RNL4ceyzVec9i0tqfMFQ2bbAAhVicFsZXtkdprPjYwhDu0nJRq9bW/0KRwOUpcz0u68dist6HqBUrYsLPfYblJa0tUDZ5OE8xfZG4cAjuM9p0LisLm1ppFcvTXS9aeungZ91NK/N3101rqV3XUtpqcXPY9i6RNjeatb0vuO8uoclifZGQWztnRwzx5MieNJJzd6WmulOunnRnk5ox/yfu+O3r/ACdAvSr/ADjbizI1dZU7zgUeSi2ezuxjduyMZ4nD7Ri7vk0/A7097mda/I6e7lzc3mvtRTHpmtZdURVYj20WDaHP995gK4drCWOM4b2eOMTr7/hVKCck0pLp0rwS0+WpioZHelWvX7lrq+k3LZYAlr6Xz0c1hyS6eUwbblskb9pIzz3nNDiMcoJ2lPlautnenTw2NJY5J7aX+38mnWVWeZpaV31/pdYSys3F7KVqYPu3ZzkoWXcPXHeWxyhyzyOnyO06pNtVX3p18yslK4xWlrXXajovF+ke3SXJWpZ2AwowM+0D68Tz+ByRx54ym6R0cRFyxtIpdd07Utri+bAm+oo6ruVagD5iEmwBcnIPsnO4H047MebAuF5dLp2n49Hs7r5r1MZQm8t/L7ff9il/UOpajVVGq1wa1ILnbY1gfOCBYy2NtzluM8Tt9rwLLCaklq9tVVfJNK+mpj3M3CUWun966/Mt6dDeutSyuu3yiy5Fhx5dfl4O1xYcjP8AgZe/M5JZcT4ZxlJXXTq76qvVPY1UZrKmk68/l8/Qldd6NqLdTa9Nj0/8uFVxt2u+9jscEE4we4x37zLhuJw48MY5Epf5W1roq3RfLjnKbcXWhU6rpOpJoFaWUoKalrVQLDp7A3wmfhVHuOTuyBj5+qHEYEpOTUnzNvpzKtOj/amZSxztVaVKvJ/c36fpmpF+qCrYVsTUDe52lS390AyuRYMnjgFQJSWfA8ULatOOi8t9Kteertlownzv6/666+Xga30GqtUZqtAFeiXDsvL125uONx9BnPrLLNgg9JLfJt4NadCrhkl0fu+j1Iuo6FctbIlV4K36hsD267FdiaSR5gbOMYYdiSTNY8VjlNSlKOsY+TVLXo1v069CJYpJUk938vLqfQOm7/Kq8wbbNi7lyWw2ORuPJ+eeDl5e8fK7V6HdC+VWSZmWEAQBAEAQBAEAQBAEAQBAEAQDTdpUcqXRWZexKglfmJ7S8ckoqk2rIcU90bpQkQBANfkru37V34xuwN2PdnviW5pVy3oRSuzZKkiAIAgCAIAgCAIAgCAIAgCAIAgCAIAgCAIAgCAIAgFL1DxXpKLfKtvVHGN2c7U3fF8x8bUz6ZIllFsi0XUqSYu4UEkgADJJOAAO5J9BAMNNqFsRXRgyOAVYdmB5BHyQDX1HX10VtbcwStfjMc4HOPSSlYIHibVtXUNlnklnCm3bv2DkkhT3PGPrhastGLk6RS1dVA79SY//AIVj+mTyS8DX2fJ4HR9F1JspRi284wWxjcQcE4ldtzKUXF0yp1ml8260vqraQpCqiWrWAMAliDyScxqFF+BOpswawl5s9rkFkYlcHPbmRqHFroWyySp7AEAQCj654iGmdVZCwZc5BHHOOcy0YuRtiwvJdEBPGyMQoqfLEAZK9ycDMs8bNXwkkrs6oGZnIewBAEA8JgGum3cqnGMjOPdAMt/OPkzAM4AgCAIAgHLp4zT9JOnNb8uEVxggknGSvcD5eZ1S4SaxrJ0OGHaGKWZ4db/U6icp3HDtpdXp31tVWkTUDVX+atzsnlAMEBGoQsHO3aQAoOQB2mmjrUrqRr+kar9LZhXZ5v6XXYuqFgFS6Qbd9RTdxlQ67NpySG+ULVCtSFR4W1R8vclmX/WK2k25BR2zpQ3t9vcB25ziTzL9CKZ50LwvqCK/g7aDVoQle+3CrqwWyxRXOfeCQRgw5ImiNd4d1T6bUJVp7qg2lqR6rLVY36kOC1ik2EZADZckbsj3SeZXuQ06O28cVM1ChVLHeOACT2PoJnjas6+GaU9Thf1dd/8ATb/23/Kb8y8T0O8h4r7n0LwjWV0tYYFT7XBBB+MfQznyfiPN4hp5HRxfi8f83b9X3Cb4/wAJ3cM//Wj3wcB+l1/M3+0yMn4RxP8A82fTBOdHlnskCAIBxfjXQWW3J5aM+E5x6cnE0xySWp28LkjFNNlHpOiagWVk0uAHUk4HA3DPrNHNVudEs2Plep9PE5keUeyQIAgHjSARtA2a6z/lEkG3/F9QkMG2SBAEAQCF1fWrTUzswUdsnnBPA4HeXxwc5KKMs2WOKDnJ0kcX4N0vnag3HB2/CHBDBScpUoJ9pSB5mQfQLPQ42fLFY1/f2PJ7Kxc7lnlu/r/s+gzzD2xAML3KqxCliASFGAWIHCgnjJ7cwDmeneMg7Xi7T2aauhtltttlGxLNquqezYSSQ64wD3lnHwZFllf4o0aLW76qlUsBKMbFAYA4Yg57AkAn09ZHKxZ703xDRfqNRp62Bt0+3eMj174HfA4BPvMlxaVizLr2uWha7HzgOO3J7GVjHm0NMeNzdIrB40o91n2D85fumb+yT8i96ZqRZVW65wwyM95m1Whzzi4umVWrop8yw2VK7E9yAeMDiXV+JrDnrRmegoo8xTXSqMM+0AAe0O61Ynz1qy8EqYCAIAgEXZ8Kx/yAfzMgGdo9n7PvigbhJB7AEAQDxpAI2gGK6x/lEUDaD7X1D7zFA2yQIAgCAcF/aV1HmugHt7bfco+8z1ezMWrm/kj57t3iKUcS+b/YuvAfT/K0iMRhrfhD8x+KP+kCcXFZe8yt/Q9XgMHc8PGPXd/NnRznOwQBAOO6p4PexdVtsUNbrK9Ug9tR7FdSbGKkEE+WTuHbIPpLRlRDVlVrv7PrmqrFT012gXbnB1GVe2zzNwZrG8xRzlHGCeeJdTRFHT9F6LZRqdTYWR67xWScFXDogQ8D2cHvKN2iUjZ4r0LX1JWuNxcYz27HvIhKmbYcihK2cx/wXqP/AJV/afymveI7Pa4eZ2nRNMaqKkbG5VwcdvqmMnbs4cklKTaIl+kZ3sK44OOT8gllJUaRyJKjPR6NkcE4xz6w5Iic01SLaVMRAEAQCID8M30F+9pAN1vYxYNgkg9gCAIB40gEbp5zXWf8okg3f4vqgGyAIAgHjNgEnsIB8t6jpP03WMBnDuqEg54wS/BwVwqsOx5E9jvHg4dLq0fNrAuL41y6Jr0PqSqAABwB6e6eOfSHsAQBAEAQBAImvOPLPub+kyrBqXWn3SAS9OcqJIIRtKtZgd2/AQwZ13kkZ98igT5ZASQIAgFfqWIsO3vsH3mVYMfMfHI4kUCxBlkD2SBAEA8aQCq097BEAHGBK0CXprSWOe+PxgEuXAgCAc9446maNMdpw9h2j3j1Yj6p18Fi7zKr2Wp5/afE9xgbW70RR/2cadrGtuc5CZRCQM73w1xz3PZBz8s27RkudRXT+o5+xoy7lzl1br9/U72ecewIAgCAIAgCARdaOavp/wBJkA2hR7hIQMNF8QQDXpyA1ufV8fyEPQGVpBKYxw3P2dpIJKyQewBAEAhO4W12JwBWOfdy0q9FYMtRaCGUEbsA4+QngwCSssDKAIAgHjdpAIegYeVWDjO0H8zI60DYCC+RjG30+eTuCQJIPYAgHzD+0bqG68J/hqX7SeTj+Qnt9nwUMTm+v6I+W7ZySy544o9P1Z3fhjp36PpqqyMMBl/pty38zj6p4+SbnJyfU+lxYligoR2SotJQ0EAQBAEAQBAI2qPtVfS/pMgFVpLVJ02HBy9pHPxu+ce/GZnHYFtoT7C/NL9AV+scAruyM3qBweTge6Vl0A0NgJbB/wDfYe7kDmStwW4lwewBAEMFV1c4W87Sw8sDCjJJyeAPfKS2BqL/AAl3BGK6xkjA79gfUiRQLhZoDKAIAgGLesgFH5qgoDkMNOxIwe3GZT3gS+lEba8dvKX7OccSYgshLg9gGNjYBMA5zWadbraK2UNl/MORyErwc59MsUH1ma8ziqTMu7jKSk0tDpZkamrUqxRwjbXKkK2M7WxwceuD6S0GlJOStEO60OV/U3Vf2in8NX+U9P2ngPgv8zOTuuI+J6Ifqbqv7RT+Gr/KPaeA+C/zMd1xHxPRD9TdV/aKfw1f5R7TwHwX+ZjuuI+J6Ifqbqv7RT+Gr/KPaeA+C/zMd1xHxPRD9TdV/aKfw1f5R7TwHwX+ZjuuI+J6Ifqbqv7RT+Gr/KPaeA+C/wAzHdcR8T0R0q5RE81gWVQGfhQWxy2PTJzPKm1zNxWh1q61Iv6RSNuDV7OccqNue+PdmZKRJJ6Wc1J80uCNrOrUUnbZaiEc4ZgD/OQ2wRqesU22VrVZW53EkKwJHB54kRbBeCaA9gCAIBW9S6rXQRvJ55wqM5x+6DKO+gKu7xJTYNiFyzEAA1Wj1HqVxKpsHSLNQZQBAEAxccSGCov6/plJDXVAjjBZfslHJgy6Z1Cu6xjU6uqoBlTnHJ44kxdgthLg9gEPqFuBj/z/AM7yYrUhshdBq3PdceckVJ8ioTux87l/nwJMmI7FzKkiAIAgCAIAgCAVfXKwwqVgGBsGQRkH2W7iVBUjoVOR8DV/21/KVoF/01cVVj3KJcFY9Qay7gfH9wP+ESGDPTaXa9ZwB7R5wB6HiEC6EsD2AIAgFPq1zef9Nf8Ac0qDXbpzgnJxx94kAuxLg9gCAIBi8gHO6PTBqq+Byo9BKsE/plG127D2R2GPUyUC0EsD2Acf4g1r7maonfnagPZnyFXvxjJX+c6IRqNtHPKXNKkdR0/SCmquteQigZ9T7yflJ5+uc50EiAIAgCAIAgCAIBC6iuTV9P8ApaVBlWORAMtAPg0+aAR6V9q76f8ASIBsYc1/S/AwCbLAQBAEAr7B8M3+mv8AuaVBlePYb6vvEAmiWB7AEAQDFpAK3p6/BV/REgEmofCfuD7zJQJckGjW3bEZvcPt+QSUrdEN0rOf0lAt1SAfFpDWN7txO2se/v5p/dE1nJ8tGWOKvmOnmJsIAgCAIAgCAIAgETXLk1/T/AyAbFHMgGOgPwafNJBrpX2rfpfgJAFp5r+l+BgEwSwPYAgCAQ2X4U/QH3mVBjqjhG+r7xAJiywMoAgCAeNIBB0S4rT6IkA2Vn4T90feZKBLkgqetljsChWwclSxXJHI57fbxNcVXqY5ualyqzV4Sp+B805zcd+W+Ns7V7sfJz+8ZXI7ky+NVFIu5QuIAgCAIAgCAIAgEfVd6/pfgZAPCZAMemf3afNJArYZs+l+AkA03n2q/p/gYBYCWB7AEAQCIzjzGHrsH2ZMqwadcfYb5vxEAnJ2EmwZyQIAgHjSAQ9Kw8tMe4SAY1H4X9z8TAJwlgV/V9A1tbKpwX9ktnkKeHx8uCcSU6Iasn1oFAVRgAAADsAOABIJMoAgCAIAgCAIAgCAVfXku2BqFD2IwYKTgNwRgn07yGrBRDU9Uz/6ajH+qfyleVltDpemVMtSBwA+BkDkA+vMskQyl6rodb5jnTPSqNyd4LENgDjHpxIcQjzpeh13mKdTZS1anOEUg5xgd5HKTodMssip7JAgCAUXXOlXWMrUX+S2MMdobcO4GDx3JlWrBXUeHNYCN+uZ0yMr5aDIznGQI5UWtHVqJKKmWZIPYAgGLiAcg3TupL7NVmnFa8LuVmbb6bj75TlJLPoWj1Sszap62OAF8tSMdyc5iqJdF6JcqewBAEAQBAEAQBAEAQBAOO6X4jud68sjqXcOi0upqRd3ttaSVPxRxj1nsZ+CxRi6TTpU7WrdaVuevm4LFGLpNOlWq1brStyc3i5FTe9Nyg1m1MhM2ICASMMdvcH2scGYLs2blyxknrT30f21+hguzpOXLGSetPfR/bX6GT+ISVpZEPtm0bPYfdsXcNrq+AD7+ZC4JJyjJ7Vrqqt+DVkLg0nKMntWuqq34UR9J4nO2uy1CFahbWUAezusCF9274oBzjGcfZL5Oz1zOMH7zS+iuttzTJwK5nCD95pfa623JOs8VVIPiOxLWqBlF3CrixgWYDGeAO5Mzx9nTn1WyfX3tlovv4GUOz5ze62T6+9stPXwLrR6lba0sQ5R1DA/IRkTjyY3jk4S3WhyZIPHJwlujdKFDmfFfiCzSXaQKoalxa13GWVE8v2l59N5JHOcT0eC4SGfHO3UlSj4W709Dmz5njlGlprfyI9fjRUr3WDzGazU7dhRR5NVhUNl2AJI24APJmj7NcpVHTSN3e8ldaL/AKI9qSVvXf7Imf8AF1ZI2V2PVvprNo2bRZbtKggtuwA6knHrMf8Ax80v8pJOm61uo3fl0Zb2hXonWiv5mnV+Lwp1CLU/mVVvYoJTDBDg5wxKehwecS8Ozm+STkqbS66X9Nf5Ky4mrVapWe6DxMS+LVYArpcjao8trhZgs285UlAO3GR35xGTgUo3B/8AP68tdK8/qTHPr/l5fS7PNV42pRK32WEOjW4yikVK23fhmGSe4Uc8HtJh2ZklJxtaNLrv4bdOr2IfFxSTp6q/odLVYGVWU5VgCD7weQZ50k4umdKdq0ZyCTnNb4oFWquoap32jT7BXgu73fpB24YgAAafvn1gGOl8a6axEZRb7a1sqlQGZbFd1IBbHAqszzwVPyZgFdqfHyeT5yVsqhdQXFgUuhpRbMYRyrZDjs0Cix0/isWa2vTV1P5bfpINzYCs9BRWFWCSQGZgdwHbjMkHSwBAEAQBAEAQBAEAQBAIui6elVflqMp7XB5zuJJz9pmuTNLJPne/8GuTNKc+d7/wV9HhqpRgNbwuxD5hzUmc7az3HIH2ATolx2ST1S3t6bvzN5cbkk9lvb03fmZ6bw7SmD7RYM7kk/GZ1CMSAMdgBxKz43JLw2S+id/qRPjMkvsl9E7/AFGm8O0ou32mHlGn2jn4MnOO3p74nxuSTvRa82niJ8ZklLm0WvNp4i3w9UUqUF08oMqsrYba2N4J9c4HPfMLjcilKTp81NprTTb7ELjMilJunertaabFrUm0BRnAAHJyePeT3M5ZO3ZzN27MpBBD1XTa7LK7HGWrWxQP8JWzaHDD1+KJrDNOEHCPVp/a6/Uq4Ju3/bKqvwfp1rrSs2VivzArK5DbbCC67vdwPlE6n2jllJylTut1pa2ZiuGgkkrVX6kTX+GLH1AZCi1ebTaT5lm4mog81Y2sx2gbi3b04muPjYRxVK3KpLZe957peVFJYJOdra09308ibR4SoTdg2EFLEwX4CWHLqOPfznvMZdoZZeG6e3VbGi4eC9V9zYnhinZajF281K62Yt7W2vd5ZUgcEbjz80q+Oyc0ZKlTbX13J7iNNPr+xnrPDtVnl4L1mtPLBrcoTXwdhI9OByMHvK4+MyRvZ271V6+JMsMXXTpp4FuBOU1PYBAs6PS1vnFAbcod+WzmsWCvjOOBbZ/1fNAIw8L6Tai+Qu2upqVBLHFT/GTk8g/LyMn3wDWPCOj8s1+TlGDggvYc+YoSzJLZ5VVH1QCTR4f06XnULUBcd3tZbgvjeQudoLYBOByRkwCzgCAIAgCAIAgCAIAgCAIAgCAIAgCAIAgCAIAgCAIAgCAIAgCAI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90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إيجابية</a:t>
            </a: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79615" y="1600201"/>
            <a:ext cx="11698060" cy="5061856"/>
          </a:xfrm>
        </p:spPr>
        <p:txBody>
          <a:bodyPr/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الأشهر الثلاثة الأولى: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أدلة الموجات فوق الصوتية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الفصل الثاني :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1.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نغمات قلب الجنين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2. حركات الجنين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5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CEDE-268C-EFB6-5893-C463CF0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9714"/>
            <a:ext cx="12191999" cy="1473200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6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الوحدة الرابعة </a:t>
            </a:r>
            <a:br xmlns:a="http://schemas.openxmlformats.org/drawingml/2006/main">
              <a:rPr lang="en-US" sz="6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6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رعاية المرأة الحامل التي تعاني من تغيرات فسيولوجية ونفسية طبيعية</a:t>
            </a: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C97E-FF54-9D2F-24D6-996F2C912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05087"/>
            <a:ext cx="11938415" cy="2452911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ctr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فترة ما قبل الولادة</a:t>
            </a:r>
          </a:p>
          <a:p>
            <a:pPr algn="just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4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الزيارة السابقة للولادة الأولى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2192000" cy="5334000"/>
          </a:xfrm>
        </p:spPr>
        <p:txBody>
          <a:bodyPr/>
          <a:lstStyle/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ويجب التعامل مع المريضة بلطف وتفهم من أجل كسب ثقتها وضمان تعاونها المستقبلي وحضورها المنتظم.</a:t>
            </a: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65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347663"/>
            <a:ext cx="12192000" cy="1143000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أهداف الزيارة السابقة للولادة الأولى:</a:t>
            </a:r>
            <a:br xmlns:a="http://schemas.openxmlformats.org/drawingml/2006/main">
              <a:rPr lang="en-US" sz="6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61924" y="1600200"/>
            <a:ext cx="12030075" cy="5257800"/>
          </a:xfrm>
        </p:spPr>
        <p:txBody>
          <a:bodyPr>
            <a:noAutofit/>
          </a:bodyPr>
          <a:lstStyle/>
          <a:p>
            <a:pPr xmlns:a="http://schemas.openxmlformats.org/drawingml/2006/main" marL="914400" indent="-914400" algn="just">
              <a:lnSpc>
                <a:spcPct val="10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تاريخ</a:t>
            </a:r>
          </a:p>
          <a:p>
            <a:pPr xmlns:a="http://schemas.openxmlformats.org/drawingml/2006/main" marL="914400" indent="-914400" algn="just">
              <a:lnSpc>
                <a:spcPct val="10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الفحص البدني.</a:t>
            </a:r>
          </a:p>
          <a:p>
            <a:pPr xmlns:a="http://schemas.openxmlformats.org/drawingml/2006/main" marL="914400" indent="-914400" algn="just">
              <a:lnSpc>
                <a:spcPct val="10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تحديد مدة الحمل</a:t>
            </a:r>
          </a:p>
          <a:p>
            <a:pPr xmlns:a="http://schemas.openxmlformats.org/drawingml/2006/main" marL="914400" indent="-914400" algn="just">
              <a:lnSpc>
                <a:spcPct val="10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اختبارات الفحص</a:t>
            </a:r>
          </a:p>
          <a:p>
            <a:pPr xmlns:a="http://schemas.openxmlformats.org/drawingml/2006/main" marL="914400" indent="-914400" algn="just">
              <a:lnSpc>
                <a:spcPct val="10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تم تحديد المرضى المعرضين للخطر الشديد</a:t>
            </a:r>
          </a:p>
        </p:txBody>
      </p:sp>
    </p:spTree>
    <p:extLst>
      <p:ext uri="{BB962C8B-B14F-4D97-AF65-F5344CB8AC3E}">
        <p14:creationId xmlns:p14="http://schemas.microsoft.com/office/powerpoint/2010/main" val="390059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المرضى</a:t>
            </a:r>
            <a:endParaRPr xmlns:a="http://schemas.openxmlformats.org/drawingml/2006/main" lang="en-US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47649" y="1219200"/>
            <a:ext cx="11639551" cy="5638800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</a:t>
            </a: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تاريخ الولادة السابق والحالي.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- تاريخ طبي.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-حالة فيروس نقص المناعة البشرية.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– الأدوية والحساسية.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– تاريخ جراحي.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-تاريخ عائلي.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- الظروف الاجتماعية</a:t>
            </a:r>
          </a:p>
        </p:txBody>
      </p:sp>
    </p:spTree>
    <p:extLst>
      <p:ext uri="{BB962C8B-B14F-4D97-AF65-F5344CB8AC3E}">
        <p14:creationId xmlns:p14="http://schemas.microsoft.com/office/powerpoint/2010/main" val="250580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19075" y="0"/>
            <a:ext cx="11472182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الولادة السابق</a:t>
            </a: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11925300" cy="5257800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تحديد الجاذبية والتكافؤ والإجهاض والحمل خارج الرحم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الوزن السابق عند الولادة وعمر الحمل وطريقة الولادة والوفيات السابقة في الفترة المحيطة بالولادة.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المضاعفات السابقة للحمل أو المخاض: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4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1417638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الولادة الحالي:</a:t>
            </a: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1583871"/>
            <a:ext cx="11811000" cy="5274129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اليوم الأول من آخر دورة شهرية.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أي مشاكل طبية أو توليدية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يجب الانتباه إلى الأعراض البسيطة مثل الغثيان/القيء،</a:t>
            </a:r>
          </a:p>
        </p:txBody>
      </p:sp>
    </p:spTree>
    <p:extLst>
      <p:ext uri="{BB962C8B-B14F-4D97-AF65-F5344CB8AC3E}">
        <p14:creationId xmlns:p14="http://schemas.microsoft.com/office/powerpoint/2010/main" val="3068506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التاريخ الطبي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96001" cy="5257800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ارتفاع ضغط الدم.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السكرى.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الروماتيزم أو أمراض القلب الأخرى.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الصرع.</a:t>
            </a: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C8F87-2B08-258F-7D9E-5C2D9F9C052D}"/>
              </a:ext>
            </a:extLst>
          </p:cNvPr>
          <p:cNvSpPr txBox="1"/>
          <p:nvPr/>
        </p:nvSpPr>
        <p:spPr>
          <a:xfrm>
            <a:off x="6324600" y="1793199"/>
            <a:ext cx="5867400" cy="4084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xmlns:a="http://schemas.openxmlformats.org/drawingml/2006/main"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الربو.</a:t>
            </a:r>
          </a:p>
          <a:p>
            <a:pPr xmlns:a="http://schemas.openxmlformats.org/drawingml/2006/main"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مرض الدرن.</a:t>
            </a:r>
          </a:p>
          <a:p>
            <a:pPr xmlns:a="http://schemas.openxmlformats.org/drawingml/2006/main"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الأمراض النفسية.</a:t>
            </a:r>
          </a:p>
          <a:p>
            <a:pPr xmlns:a="http://schemas.openxmlformats.org/drawingml/2006/main" marL="571500" indent="-571500" algn="just">
              <a:lnSpc>
                <a:spcPct val="12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أي مرض خطير آخر.</a:t>
            </a:r>
            <a:endParaRPr xmlns:a="http://schemas.openxmlformats.org/drawingml/2006/main" lang="en-US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87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70871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الأدوية التي تم تناولها وتاريخ الحساسية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08859" y="1600200"/>
            <a:ext cx="12083141" cy="5257800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الاستخدام المنتظم للأدوية.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– بعض الأدوية يمكن أن تكون </a:t>
            </a: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ماسخة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(تضر بالجنين)، مثل الريتينويد الذي يستخدم لعلاج حب الشباب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-الحساسية مهمة أيضًا ويجب سؤال المريضة على وجه التحديد عما إذا كانت تعاني من حساسية للبنسلين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50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العمليات السابقة:</a:t>
            </a:r>
            <a:endParaRPr xmlns:a="http://schemas.openxmlformats.org/drawingml/2006/main" lang="en-US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614" y="1417638"/>
            <a:ext cx="12012386" cy="5202236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الولادة القيصرية، جراحة القلب.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تاريخ العائلة: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السكري،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حمل متعدد،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اتجاهات النزيف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التأخر العقلي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AutoShape 2" descr="data:image/jpeg;base64,/9j/4AAQSkZJRgABAQAAAQABAAD/2wCEAAkGBhQSEBUUEhQUFRUVFRUXFxQUFRQUFRUUFBQVFBQUFBQXHCYeFxkjGhQUHy8gIycpLCwsFR4xNTAqNSYrLCkBCQoKDgwOGg8PGikcHCQpLCksLCksKSwpKSwsLCksKSksKSwsKSwpLCkpLCkpKSwpKSksKSwsNjIpKSkpLCkpNv/AABEIAMYA/gMBIgACEQEDEQH/xAAcAAABBAMBAAAAAAAAAAAAAAAEAQIDBQAGCAf/xABLEAABAwICBAcNBAYJBQAAAAABAAIDBBEhMQUSQVEGVGFxgZHSBxMWInSTlKGxssHR8DI1QuEIFBUjJVIzNERTYnKCkvEkQ2Rzov/EABkBAAMBAQEAAAAAAAAAAAAAAAABAgMEBf/EACkRAAICAgICAgEDBQEAAAAAAAABAhEDIQQxEkEiURORobEyYXGB4RT/2gAMAwEAAhEDEQA/APKjp2o1h/1E+X99L2lM/TNRY/8AUT5f30vaVV+PqRY3LNlImj05UcYn89L2kaNLTkX7/P56XtKlaEdQyWNjkUMKJ6rS9Rgf1ifd/TS5/wC5Qt01UcYn89L2kRVUnim2WfUqxoQmDRaM0zPh+/n2j+ml5x+LnQ9dpmoFj+sT43H9NLmP9SjaMD19SGr35dJt1fJIGiT9vVHGJ/PS9pZ+3KjjE/npe0gCVgctCCwGnajjE/npe0sOnajjE/npe0gAldbbdAB/7dqOMT+el7Sa3TtRxifz0naQPNdOjGHOgCx/bU5yqJxzzS9pSM05UWxnnv8A+6XH/wClWNSgpSVji6LE6eqB/aJ/PS9pMfwgqP7+fz0vaQLTc2T5oybWyCivstz9B8XCGe39Yn89L2kPLwhqCcJ5/PS9pCNgP11prQhUtjty0Hw6aqL41FR56TtKyk0zUao/fz+elz/3Kniita+1GSlOyGTfticf2ifz0vaQrtOVHGJ/PS9pMdkhnhNAwxum6i39Yn89L2kn7ZqeMT+el7SHibgpGMTEwtumKjjE/npe0l/bFRxifz0vaQ1khQSwh2m6jjE/npe0o3adqB/aJ/PS9pCSFMeMgqEHO05UE/1ifz0vaXQHcLqXv0YS973n9YlF3uc42DY8LuJK5zYNq6H7gZ/hTvKZfdjQNHOcWJvyotmaFpwim5rNmqInjFTQlMmGKyI4oD2XME3i2KqXx2cRuKsIAoK9lnX3j2YfJSuymtGUwxQGkISHX6EfSpKtms5zepP2J9FMQlCWRls0wFaGRIEjnrGlO1QgBAU9RBS6yAECaXLCU1AEjHYjnR7BmgdXxQeXFWlNBrMLr2x25YAKZ9AnT2Czm1+b4IWMIueMnAC5NgLbb4CydPS96JBxLRZxzGttaObJZo1TII5Lo5wuFWtPjchxCPKskjkGCgLUTKFA5CExYczzfFTNaoKQ+Oeb4ovVTsGvZHZRvUxCgeU0ZsiOJTHnFOcM1DFmqEODvGIXRXcC+6neUy+7Guc2faPMujO4D91O8pl92NBRzvTqZpUUOSlYVmzZdD6gZcyjappsh1KLVQgZZUhwTtIs8Vp5T7FHQO2IjSTbRjkcPYVHsv0CQ4KGess85YFF0zr49fQqm2sb78etUuyG9DK94JBG5DBEVUdrdKhstEZiJ7SmOCQFIB90msmpWhMB4CyyewJdRAh0QwIRcbzqgXwxNulCMwKuNF8H5JCC4iNhFw5xADhs1ee2aGJqx2iZLSREi+q4nqa4gdYVTJIT4w+yfVyH5rZHaMewWADQDmDcHl1tqDraZoZqgYZnDaczzqLVlpNIodXC42G9lbMbgOtVQwKuICDGDzfXqQxoikah3tRcgUDrIQA1ObPHLh1qwLUBJHjcKxYdZt0pFRWqISFGWojVUbmqkzOa0CauaHZtRerig34O51ZmhsWZ5l0b3AR/CneUy+7GucozZxuuju4E6+ineUy+7GgtHPMYwWXSA2Cxg2rM0C9W7D0fJRs3KehNwVAcHdKS+in9ktLJquCtqtmtEevqVO7Yrhj7xHmUy+yl0AUrSWGxtfDehn09nauROR2H5FEUlS1uB58ES98TxbWtuuDgd91fRm99FRVxHVxGR/JBBXmk4rR5hwwFxv2XVIqRmxCEmqnAJUxjNVZqp6VIBGGymuoVLTQ6zgNm1MKLTR2h3PjMzhdjbi19o2nkWwUfCRjIgHRAkAAW24YXOzqVNTwuIwJDThYBxFuW2ChmpyzFt3MOz22WLfkaJUWM2nO+HEBu4DL80DpSsAZhmcAgJQM2Ho2jkITZXazMcwVSVCbsBkzVtop92Ebj7cfmq2yL0S+0lv5gfVj81UuhR7D5xh02Q8jUZKMeQe0/l7UJMboRMuwZ2aMopMLfWKGDUsRs7nwSkioumHuYo3BTPyBULypRq0gOaTZ60JO3DmRVQ3aoDitkcrVMHkbcXXRf6Ph/hLvKZfdiXOzBY2K6K/R+FtFO8pl92JA0c8OKeTgopMynE4KC7DtGnFRT/a6UlG+xS1X2jzpVsd6Fe7FWFFJ4jwdwPrVYEVHJaN/N8QhrQlLYTo9tnWwvtPMtjZoaOZtjcO2OFgfzWpaOqMzvK3Lg7V+ML7V5fJcovyR6eBRaplBpPRfedZjx+E+NjYt2EfWxawvdNL8G4q2nMdw19vEePwncd7TkQvH9N8HJ6R+rPG5uODrXY7lY/I+1dPE5Kyqn2c/K47xvXRVhYUtktl2nGNS2SgJzW3QUlYwNW+8EOATnt75UBzWnEMsQ5w/xbQOhbP3N+5YQ1tRUxnXOLI3WswbHOB/H7OfL0CupjC0+JhbB1g4B2wPBF23yviMV5PJ5bdxx/wC2d2DFBO59/Rp89PAyJzWhuu0WDCLC5GGsHAEZi29ecV9w7DMm2/pPrWycMOERc4hwGWBFgQP5Tzbtm9aHU1l73+rWU8WMr8jfkeLjTMqdUG7Tjt/xDagpTbDZcnrSsILrk4W/4CZK/WOGH1tXro8pkCKoGO7402NgcTsxwUtIGtBuQTfPM8wTmVp1SAMRlvNlLb6KjFPZaSw4dN0G+NWTjdoO/FCSBNGctME1U2NvjDnUhGKaB4w502CDGPuCN3xxHxQrnKSN37wje0er/lMnGKlI1k9A0uKGddFSPQxctUYSIpRt2hdE/o/Ovok+Uy+7GueiV0L+j822ineUy+7EgInOpOKeVY/qjTsVfJHqmx2KQTsWM2KIqcxzIUoiY+K08nxQUIxTSD92eUhDxoiqfqxD65EMEQ0j7BW1JX6tlQCqO4KeKpuLHNc2TF5HVjy+J7BwT0pcC5W8GnimjMcrWvY4WLXAEHo+K8J0Dp0sIBNl6hwe033wZheHmxSxyPYg45o0U3CPuH6xL6GQDb3mU4czJfg7rXm+muClTSm1RBJHja7m+If8rxdp6CvZ63hl3mo72biwBvle+7k+S2vR+m4qmMxyBr2PGq5rsWkEZEbV1YebONKezhzcOUfktnLGot17lPBn9ar2ucP3cNpHbi4HxG9eP+lGd0nucuoZO+w3dTPPinMxOP8A23n2Hblnnvncc0E6OiMhFjI4u5SMA31AHpXXyc9Yrj70c+OFfL6PSInNyAQ2mIP3L9Q2cGuI3EgHA8hyU9JFYXdt+gtf4UcLmRBzRiRcHffcBtzXnvWKpVb6XseLHLJlqGzn3hPpEPme5uGtiRuOR9i15xJW8zcA9dmu2X7QuGlvjX3FoN+q+xa3WcGZmX8Vxtt1SBmRmRyL0sE8aSimdPI4+a7aKkdSnaGjJD33rLLsTPMkh8rTsxSspj/NimBOExTJ2bBQOvEL5jBMqBYKLQstw4HkKIqGoRMgHVSOCkc1NKYkMlfaYHo60+pQlY7HoCWrqLtbyjFKui/LsjkcoSmhyW6sgUldEdwH7qd5TL7sa52BXRfcEA/ZRtxiX3Y02CR4SX2CGq2XGsNiR0t0rHqCVoCRL/sN6fas733y2ra/VfdZSzQOETbgjH2pNq6NEnVgoKLlbdrb5WseS6DCOZIA0X3fNNiiVJjsSDsSqSV93E8vswUZUlhFPJhjsW3cD9J2mZd1x8NxWmRuwKK0VG8yAscG2I8YkAfnzLDNiWSLR1cfO8c0eu8KKL9ZhLmNPfIQS12HjszLL82I5RylanojhS+G1jfk+K3bRmno4IQ2osCW3aW+NrjbqkYHmO1aKODckssj4I3GMSOLPFdi2+A3ci8jHC04zXR7/nG1JdHrvBnhTFVQ6kha9rxZzHWNuQjatvoKZscYYz7LRhzLyLRHBiRrQ4NdDM3oD+S9rHnGV16BoHSOu0sddrxZljnfVvgMzY3WHm4Ov5OTm8WNeeN/5S/k2CvkDInuc6wa0m55AvNtO0TpdR3en6rje+qbEm98SOW/RsTtD01XPpAwVhc9kDtdwH2XgeNFgPtNJ1T6it60bTvDna7GtuMNR73DO93XwL77Ry47F2qCyfLr0Y45ridPyb39foUegNAgRWAcJAM8Wh4wcMCMvw4oxnB6OSOz26pNwRawcRgf8wvl+Sv44CHlxdcG1hsH5/JKHXuDY8mGXMtfxxrZzT5eRyckznjuk8BxTO77ECGk+MMSBfEOBP1lyrQTEumOF8TJYHRua3VcQA42BBcQGEXwwNl5M+h2W57ZAjPELbBkdU/Qs8bqdVZoMdG52WHKpTQ85K3GTRvIq2qpQDZdPkcbRSaHuyYDY4EfEexXdUMFUyt1XgjYQR0Yq4qcbW2rVGUivcmFGyUthcoR7VRADVtx6EkRwUtU0GyHZuQULJCDkhZGEIxrL5ZpTTk5p2LoAa65suj+4H91O8ol92Nc+R0g1s74LoXuDR20W4f+TL7saBpnPCffBMcmPl1RylIRPQ5tO49Su2DWFs7hUFM7Iblc09QcABntXFyO9Hbg6pi1vB8HGLP+UnDLYfmqudpY2zgQRfA+pbHHPd3I3M8u4KeWmZI0Ne0HC/KL7jsWEOTKGp7Np8eMtx0aM1ZbEBbNU8EhYmNxv/K6xvyByho9Al2wDnxK7MeSOTcWck4Sx6ZJQcDNYgzVFPGzaQ8yP6GNGfSreo0LSPAFO6ZoaQHSFrQx9sy1p8ZzuXAb0+l0O2MAuNzsFgR60VTuGZGJ34pzHjm07WgvRWgIbasYLR+J5sXu53Wy5AAFt+j4AwBkeAz385vvWuU9ZYYI+DSazovzkzaXUmuLOkNtw2c2ClpaLvTw5knjWsdYXJb/AC3OPr6FRwaT5UazSu/5rOeNS7LhllHRtFBVh8t3M1XluqTscAbizhznA4or9UI1wJHOdfXbrG+FrBn+XA9a1ZmkgcnfQxWxaM0t31urgJAMCfxLmeNRVeipX/VEXR/CFjzqPBjkGbH4Ec3Jyo2sjEkbmg2uCL4G11rHCCrEgLZYXiRgNnNvrNO9pH/B5VruhuFr2TNglL7uHiF7dUutfIdB6lyynJaTtfudi4XkvyR+L+u/0/6T1+gJoY53Oe6Y2BisSTcZFzTtF88clpOiXuGsza0nWBwNyb5dK9LqdNB2F1XSU7JXX1RrfzWxtyncjDyfB7Vo1yceeSHyezR9JtO0A8iqJ5b4EL0LSOhm7Dhyi9uUWWr6QpYWyFjRJO8ZhjCGN/zPdYeterizQyL4nk5MU8f9RqVfSbrk+xE6Ks5ovbWbhb2H4dCk0j3wjWLYom6xaDI4kk5YNAtb5XWtQ6VfHLckOANjq5EbwumJzyRsVcMbIBzFaSPD2hwxBCAnIbnmb2HIMyfraFpaMqK+ojyQveXE4D4K2mDW3cRkM9qFpzrEvO7qGwIsYMJWgEE2N87YcmKlim1to6ENI3XNzgE00+obtz+sEmO/QcQvfO4Z92HyiX3Y14E11wvfe4Z92HyiX3Y0xLs5vMtionSXN+pNe+6xiTKQZTKzgltjtODeQb1VRvARDJOv2LlnGzpg6LqGYWDRlmT7VY0z7i5wGZPsC1+J4aMTz8vIimVd7XwA+yzed5XFPHfR1RmXj6wNBP0TsQ1PUkD28+5VktVc4nmA9v1yqaN5uBu2D2knLnKMaePaKklNUw6asKliqigHtub7QEsE2J3bOdd0cimrOGWNw0Wbat29FQVrtpVW2RSiVVRFl2zSClZpQqh/WEx1XbJOhWbXHpMKy0fwg1HtINjfBaPSlz8TgN+/5q9omMaMcTy/BTLHaNIZaZ63E5lXCHA2fa1wcj8QqGt4Fl0kUkjmWieH3GtrFwNwBcZHageDmke9OGqfFcbOGVtx6/arbTPCIAWJXj521JqtnpYVkWoP4v8AYpdJsa0m2CGoqmwJ34dA+vUqXS+nwScVXjTd2AX+rrD8bo755EtG0y14PKgqkj4lU0OlBfPJJJpYHbtQotdGDmn2LpinY4DWY1xOILgDbfmqWXRMJNzGw/6QB1BE1+kLkdKG/WgumHnXbOWfjfQr42sZ4oAGwAAD1KqmYL3+iBkOZTV1V4h5/VmqmKe3jPJtjbpXpcRPxbf2cPJe0v7CaUdezd+JSluqzoQ7tINLr/Vk59SHNNr9Vl2nGZC3CyyQBQkm2BIUIQA4zap5F0R3CX30WSOMS+7GudpBcLoL9H77pd5TL7saZSObE4KUMbypdRvL1qRmd5Iyx6UrHkZ3CewgbES2u5EUFkcRuc8eVPE5bnnlzJryx2wt5R8lG59xY7MnfNS4JlKbRZUpvtzzO08ysYiALD651r1LVWON1bQ1IIXDlg0d2OaZZAqGTxcb4JsUuKme8ZFZQk4M0nFTVDGy8qkEqBeADgcFnfF3J2rR50ouLphb6iyKpaW41n35B8/khtGxXOs7IZDZzqykkvYfXOtUqMW7CBLYXWNnO9CSOTTIqBMuqXSRbbHqWTRmYksl1XHJsmLOYOGLeoqmlmLRgLn1DlJTGSENu513HdkOZZSxxb2johmlFUmBabfLCbTMLQcnDxmHmcPYcVVs0y21rnqWzVuli6AgnEAWvYgi4u0g5oLSvBAX1oiLEA6p2EjYd3sR+GLQPkS9lO3TW4lP/aZ3oSq0U5hxFvWOtQahsk8EfoazssnaSNuZQyaRJwB+Cry+yeJARihYIg8rJnVpyvhuSlzHjFwbyfFASW3ppK1jDxM5S8g8Qs2Pb0/NSCI/4SOQhCROb+JvSE6QtGSsyoINrAXUUg2hRMkU7H3QBECuhu4F91O8pl92Nc9PbbFdCdwA/wAKd5TL7saBo5yAShqxoUjcUUKxuqssphGnd6SCyELLqQi+A60jokARujB+vakhqS02de3IiqenvmcUsmjCQfV9bllKcOmdMMc6tFhBUeLcCw6r9KGqqk7FK392wBxvYWuAEEDrElcsYq7OmcmlXsfHIURG/Ww61BE3AlFOjsdYZHPnG1bwklKmc+SDcbRZU0mwfWCJa78/kgaVpIFrjefgii7VFgPj610HESueBicEOyTWNwCG+t3yCgkfteeZoy6d5UT6m/5IoLCnyXNyeZN10OCn6vVyooaYPVS4LY9GVuvE2+YABWqSyXVpoee2CEVItK2MH5LX6yixu366FdvluEJKb3O5UQa5NAhHNsrydgdnnvQE1N0pFKQEGAprm2Ti2xSE3GKCyMO3KUtUTmqeE3CBkeslFQQle1REIFQ+SoJXRn6Ph/hLvKZfdiXN66Q/R7+6XeUy+7EgaOerJdRKAnAKjIkgk2FSuCgDVPFjgk0FiCBSx0+9SNantapATvAWGM7HdeKUJQVLin2VHJKPTBZ4HnaE2SmdazRdHXKcwWPOp/Gi/wA0vZBFTHVtbFOhD7Fpbgb44WCIcbc/MlLip/FEr/0SHNlsLA+vcnGS/wCWKGlAOY+udQGMjIrdHOFOYE0nmSMFhckoMvKYgsVACgnrCRYYKElIlZQgRlBJYoKympHYpDfRcueo5n+IUjTghqh2Ft6ZBCX4XOSBfKXG+xOqpbmwyGajjjv9ZIKGSIZ7LIuUjIdJUM8ms4kCw2JlJkBToTikLUjTZIoe8pgTpAm6qAFLV0b+j790u8pl92Nc66q6L7gA/hTvKZfdjQCNu8BNH8Ro/R4eys8BdH8RpPR4eysWIKoXwF0fxGk9Hh7KzwG0fxGk9Hh7KxYgKHeBVBxKl9Hi7KzwKoOJUvmIuysWICjPAqg4lS+jxdlZ4FUPEqXzEXZWLECoXwLoeJ0vmIuys8C6HidL5iLsrFiAozwLoeJ0vmIuysHAyh4nS+Yi7KxYgdGHgXQ8TpfMRdlIeBVBxKl9Hi7KxYgKE8CaDiVJ6PF2VngPQcSpPR4eykWIChfAeg4lSejw9lZ4D0HEqT0eHspFiAozwHoOJUno8PZSjgPQcSpPR4eysWIAeOBtDxOl8xF2U08CqHiVL5iLsrFiBUN8BdH8RpPR4eysHAbR/EaT0eHsrFiBieAmj+I0fo8PZSeAWjuI0fo0PZSrEAJ4BaO4hR+jQ9lZ4A6O4hR+jQ9lYsQBngFo7iFH6ND2VngFo7iNH6ND2UqxAGeAejuI0fo0PZVno7RUNOzUgijiZcnViY1jdY2udVoAvgOpYsQB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AutoShape 4" descr="data:image/jpeg;base64,/9j/4AAQSkZJRgABAQAAAQABAAD/2wCEAAkGBhQSEBUUEhQUFRUVFRUXFxQUFRQUFRUUFBQVFBQUFBQXHCYeFxkjGhQUHy8gIycpLCwsFR4xNTAqNSYrLCkBCQoKDgwOGg8PGikcHCQpLCksLCksKSwpKSwsLCksKSksKSwsKSwpLCkpLCkpKSwpKSksKSwsNjIpKSkpLCkpNv/AABEIAMYA/gMBIgACEQEDEQH/xAAcAAABBAMBAAAAAAAAAAAAAAAEAQIDBQAGCAf/xABLEAABAwICBAcNBAYJBQAAAAABAAIDBBEhMQUSQVEGVGFxgZHSBxMWInSTlKGxssHR8DI1QuEIFBUjJVIzNERTYnKCkvEkQ2Rzov/EABkBAAMBAQEAAAAAAAAAAAAAAAABAgMEBf/EACkRAAICAgICAgEDBQEAAAAAAAABAhEDIQQxEkEiURORobEyYXGB4RT/2gAMAwEAAhEDEQA/APKjp2o1h/1E+X99L2lM/TNRY/8AUT5f30vaVV+PqRY3LNlImj05UcYn89L2kaNLTkX7/P56XtKlaEdQyWNjkUMKJ6rS9Rgf1ifd/TS5/wC5Qt01UcYn89L2kRVUnim2WfUqxoQmDRaM0zPh+/n2j+ml5x+LnQ9dpmoFj+sT43H9NLmP9SjaMD19SGr35dJt1fJIGiT9vVHGJ/PS9pZ+3KjjE/npe0gCVgctCCwGnajjE/npe0sOnajjE/npe0gAldbbdAB/7dqOMT+el7Sa3TtRxifz0naQPNdOjGHOgCx/bU5yqJxzzS9pSM05UWxnnv8A+6XH/wClWNSgpSVji6LE6eqB/aJ/PS9pMfwgqP7+fz0vaQLTc2T5oybWyCivstz9B8XCGe39Yn89L2kPLwhqCcJ5/PS9pCNgP11prQhUtjty0Hw6aqL41FR56TtKyk0zUao/fz+elz/3Kniita+1GSlOyGTfticf2ifz0vaQrtOVHGJ/PS9pMdkhnhNAwxum6i39Yn89L2kn7ZqeMT+el7SHibgpGMTEwtumKjjE/npe0l/bFRxifz0vaQ1khQSwh2m6jjE/npe0o3adqB/aJ/PS9pCSFMeMgqEHO05UE/1ifz0vaXQHcLqXv0YS973n9YlF3uc42DY8LuJK5zYNq6H7gZ/hTvKZfdjQNHOcWJvyotmaFpwim5rNmqInjFTQlMmGKyI4oD2XME3i2KqXx2cRuKsIAoK9lnX3j2YfJSuymtGUwxQGkISHX6EfSpKtms5zepP2J9FMQlCWRls0wFaGRIEjnrGlO1QgBAU9RBS6yAECaXLCU1AEjHYjnR7BmgdXxQeXFWlNBrMLr2x25YAKZ9AnT2Czm1+b4IWMIueMnAC5NgLbb4CydPS96JBxLRZxzGttaObJZo1TII5Lo5wuFWtPjchxCPKskjkGCgLUTKFA5CExYczzfFTNaoKQ+Oeb4ovVTsGvZHZRvUxCgeU0ZsiOJTHnFOcM1DFmqEODvGIXRXcC+6neUy+7Guc2faPMujO4D91O8pl92NBRzvTqZpUUOSlYVmzZdD6gZcyjappsh1KLVQgZZUhwTtIs8Vp5T7FHQO2IjSTbRjkcPYVHsv0CQ4KGess85YFF0zr49fQqm2sb78etUuyG9DK94JBG5DBEVUdrdKhstEZiJ7SmOCQFIB90msmpWhMB4CyyewJdRAh0QwIRcbzqgXwxNulCMwKuNF8H5JCC4iNhFw5xADhs1ee2aGJqx2iZLSREi+q4nqa4gdYVTJIT4w+yfVyH5rZHaMewWADQDmDcHl1tqDraZoZqgYZnDaczzqLVlpNIodXC42G9lbMbgOtVQwKuICDGDzfXqQxoikah3tRcgUDrIQA1ObPHLh1qwLUBJHjcKxYdZt0pFRWqISFGWojVUbmqkzOa0CauaHZtRerig34O51ZmhsWZ5l0b3AR/CneUy+7GucozZxuuju4E6+ineUy+7GgtHPMYwWXSA2Cxg2rM0C9W7D0fJRs3KehNwVAcHdKS+in9ktLJquCtqtmtEevqVO7Yrhj7xHmUy+yl0AUrSWGxtfDehn09nauROR2H5FEUlS1uB58ES98TxbWtuuDgd91fRm99FRVxHVxGR/JBBXmk4rR5hwwFxv2XVIqRmxCEmqnAJUxjNVZqp6VIBGGymuoVLTQ6zgNm1MKLTR2h3PjMzhdjbi19o2nkWwUfCRjIgHRAkAAW24YXOzqVNTwuIwJDThYBxFuW2ChmpyzFt3MOz22WLfkaJUWM2nO+HEBu4DL80DpSsAZhmcAgJQM2Ho2jkITZXazMcwVSVCbsBkzVtop92Ebj7cfmq2yL0S+0lv5gfVj81UuhR7D5xh02Q8jUZKMeQe0/l7UJMboRMuwZ2aMopMLfWKGDUsRs7nwSkioumHuYo3BTPyBULypRq0gOaTZ60JO3DmRVQ3aoDitkcrVMHkbcXXRf6Ph/hLvKZfdiXOzBY2K6K/R+FtFO8pl92JA0c8OKeTgopMynE4KC7DtGnFRT/a6UlG+xS1X2jzpVsd6Fe7FWFFJ4jwdwPrVYEVHJaN/N8QhrQlLYTo9tnWwvtPMtjZoaOZtjcO2OFgfzWpaOqMzvK3Lg7V+ML7V5fJcovyR6eBRaplBpPRfedZjx+E+NjYt2EfWxawvdNL8G4q2nMdw19vEePwncd7TkQvH9N8HJ6R+rPG5uODrXY7lY/I+1dPE5Kyqn2c/K47xvXRVhYUtktl2nGNS2SgJzW3QUlYwNW+8EOATnt75UBzWnEMsQ5w/xbQOhbP3N+5YQ1tRUxnXOLI3WswbHOB/H7OfL0CupjC0+JhbB1g4B2wPBF23yviMV5PJ5bdxx/wC2d2DFBO59/Rp89PAyJzWhuu0WDCLC5GGsHAEZi29ecV9w7DMm2/pPrWycMOERc4hwGWBFgQP5Tzbtm9aHU1l73+rWU8WMr8jfkeLjTMqdUG7Tjt/xDagpTbDZcnrSsILrk4W/4CZK/WOGH1tXro8pkCKoGO7402NgcTsxwUtIGtBuQTfPM8wTmVp1SAMRlvNlLb6KjFPZaSw4dN0G+NWTjdoO/FCSBNGctME1U2NvjDnUhGKaB4w502CDGPuCN3xxHxQrnKSN37wje0er/lMnGKlI1k9A0uKGddFSPQxctUYSIpRt2hdE/o/Ovok+Uy+7GueiV0L+j822ineUy+7EgInOpOKeVY/qjTsVfJHqmx2KQTsWM2KIqcxzIUoiY+K08nxQUIxTSD92eUhDxoiqfqxD65EMEQ0j7BW1JX6tlQCqO4KeKpuLHNc2TF5HVjy+J7BwT0pcC5W8GnimjMcrWvY4WLXAEHo+K8J0Dp0sIBNl6hwe033wZheHmxSxyPYg45o0U3CPuH6xL6GQDb3mU4czJfg7rXm+muClTSm1RBJHja7m+If8rxdp6CvZ63hl3mo72biwBvle+7k+S2vR+m4qmMxyBr2PGq5rsWkEZEbV1YebONKezhzcOUfktnLGot17lPBn9ar2ucP3cNpHbi4HxG9eP+lGd0nucuoZO+w3dTPPinMxOP8A23n2Hblnnvncc0E6OiMhFjI4u5SMA31AHpXXyc9Yrj70c+OFfL6PSInNyAQ2mIP3L9Q2cGuI3EgHA8hyU9JFYXdt+gtf4UcLmRBzRiRcHffcBtzXnvWKpVb6XseLHLJlqGzn3hPpEPme5uGtiRuOR9i15xJW8zcA9dmu2X7QuGlvjX3FoN+q+xa3WcGZmX8Vxtt1SBmRmRyL0sE8aSimdPI4+a7aKkdSnaGjJD33rLLsTPMkh8rTsxSspj/NimBOExTJ2bBQOvEL5jBMqBYKLQstw4HkKIqGoRMgHVSOCkc1NKYkMlfaYHo60+pQlY7HoCWrqLtbyjFKui/LsjkcoSmhyW6sgUldEdwH7qd5TL7sa52BXRfcEA/ZRtxiX3Y02CR4SX2CGq2XGsNiR0t0rHqCVoCRL/sN6fas733y2ra/VfdZSzQOETbgjH2pNq6NEnVgoKLlbdrb5WseS6DCOZIA0X3fNNiiVJjsSDsSqSV93E8vswUZUlhFPJhjsW3cD9J2mZd1x8NxWmRuwKK0VG8yAscG2I8YkAfnzLDNiWSLR1cfO8c0eu8KKL9ZhLmNPfIQS12HjszLL82I5RylanojhS+G1jfk+K3bRmno4IQ2osCW3aW+NrjbqkYHmO1aKODckssj4I3GMSOLPFdi2+A3ci8jHC04zXR7/nG1JdHrvBnhTFVQ6kha9rxZzHWNuQjatvoKZscYYz7LRhzLyLRHBiRrQ4NdDM3oD+S9rHnGV16BoHSOu0sddrxZljnfVvgMzY3WHm4Ov5OTm8WNeeN/5S/k2CvkDInuc6wa0m55AvNtO0TpdR3en6rje+qbEm98SOW/RsTtD01XPpAwVhc9kDtdwH2XgeNFgPtNJ1T6it60bTvDna7GtuMNR73DO93XwL77Ry47F2qCyfLr0Y45ridPyb39foUegNAgRWAcJAM8Wh4wcMCMvw4oxnB6OSOz26pNwRawcRgf8wvl+Sv44CHlxdcG1hsH5/JKHXuDY8mGXMtfxxrZzT5eRyckznjuk8BxTO77ECGk+MMSBfEOBP1lyrQTEumOF8TJYHRua3VcQA42BBcQGEXwwNl5M+h2W57ZAjPELbBkdU/Qs8bqdVZoMdG52WHKpTQ85K3GTRvIq2qpQDZdPkcbRSaHuyYDY4EfEexXdUMFUyt1XgjYQR0Yq4qcbW2rVGUivcmFGyUthcoR7VRADVtx6EkRwUtU0GyHZuQULJCDkhZGEIxrL5ZpTTk5p2LoAa65suj+4H91O8ol92Nc+R0g1s74LoXuDR20W4f+TL7saBpnPCffBMcmPl1RylIRPQ5tO49Su2DWFs7hUFM7Iblc09QcABntXFyO9Hbg6pi1vB8HGLP+UnDLYfmqudpY2zgQRfA+pbHHPd3I3M8u4KeWmZI0Ne0HC/KL7jsWEOTKGp7Np8eMtx0aM1ZbEBbNU8EhYmNxv/K6xvyByho9Al2wDnxK7MeSOTcWck4Sx6ZJQcDNYgzVFPGzaQ8yP6GNGfSreo0LSPAFO6ZoaQHSFrQx9sy1p8ZzuXAb0+l0O2MAuNzsFgR60VTuGZGJ34pzHjm07WgvRWgIbasYLR+J5sXu53Wy5AAFt+j4AwBkeAz385vvWuU9ZYYI+DSazovzkzaXUmuLOkNtw2c2ClpaLvTw5knjWsdYXJb/AC3OPr6FRwaT5UazSu/5rOeNS7LhllHRtFBVh8t3M1XluqTscAbizhznA4or9UI1wJHOdfXbrG+FrBn+XA9a1ZmkgcnfQxWxaM0t31urgJAMCfxLmeNRVeipX/VEXR/CFjzqPBjkGbH4Ec3Jyo2sjEkbmg2uCL4G11rHCCrEgLZYXiRgNnNvrNO9pH/B5VruhuFr2TNglL7uHiF7dUutfIdB6lyynJaTtfudi4XkvyR+L+u/0/6T1+gJoY53Oe6Y2BisSTcZFzTtF88clpOiXuGsza0nWBwNyb5dK9LqdNB2F1XSU7JXX1RrfzWxtyncjDyfB7Vo1yceeSHyezR9JtO0A8iqJ5b4EL0LSOhm7Dhyi9uUWWr6QpYWyFjRJO8ZhjCGN/zPdYeterizQyL4nk5MU8f9RqVfSbrk+xE6Ks5ovbWbhb2H4dCk0j3wjWLYom6xaDI4kk5YNAtb5XWtQ6VfHLckOANjq5EbwumJzyRsVcMbIBzFaSPD2hwxBCAnIbnmb2HIMyfraFpaMqK+ojyQveXE4D4K2mDW3cRkM9qFpzrEvO7qGwIsYMJWgEE2N87YcmKlim1to6ENI3XNzgE00+obtz+sEmO/QcQvfO4Z92HyiX3Y14E11wvfe4Z92HyiX3Y0xLs5vMtionSXN+pNe+6xiTKQZTKzgltjtODeQb1VRvARDJOv2LlnGzpg6LqGYWDRlmT7VY0z7i5wGZPsC1+J4aMTz8vIimVd7XwA+yzed5XFPHfR1RmXj6wNBP0TsQ1PUkD28+5VktVc4nmA9v1yqaN5uBu2D2knLnKMaePaKklNUw6asKliqigHtub7QEsE2J3bOdd0cimrOGWNw0Wbat29FQVrtpVW2RSiVVRFl2zSClZpQqh/WEx1XbJOhWbXHpMKy0fwg1HtINjfBaPSlz8TgN+/5q9omMaMcTy/BTLHaNIZaZ63E5lXCHA2fa1wcj8QqGt4Fl0kUkjmWieH3GtrFwNwBcZHageDmke9OGqfFcbOGVtx6/arbTPCIAWJXj521JqtnpYVkWoP4v8AYpdJsa0m2CGoqmwJ34dA+vUqXS+nwScVXjTd2AX+rrD8bo755EtG0y14PKgqkj4lU0OlBfPJJJpYHbtQotdGDmn2LpinY4DWY1xOILgDbfmqWXRMJNzGw/6QB1BE1+kLkdKG/WgumHnXbOWfjfQr42sZ4oAGwAAD1KqmYL3+iBkOZTV1V4h5/VmqmKe3jPJtjbpXpcRPxbf2cPJe0v7CaUdezd+JSluqzoQ7tINLr/Vk59SHNNr9Vl2nGZC3CyyQBQkm2BIUIQA4zap5F0R3CX30WSOMS+7GudpBcLoL9H77pd5TL7saZSObE4KUMbypdRvL1qRmd5Iyx6UrHkZ3CewgbES2u5EUFkcRuc8eVPE5bnnlzJryx2wt5R8lG59xY7MnfNS4JlKbRZUpvtzzO08ysYiALD651r1LVWON1bQ1IIXDlg0d2OaZZAqGTxcb4JsUuKme8ZFZQk4M0nFTVDGy8qkEqBeADgcFnfF3J2rR50ouLphb6iyKpaW41n35B8/khtGxXOs7IZDZzqykkvYfXOtUqMW7CBLYXWNnO9CSOTTIqBMuqXSRbbHqWTRmYksl1XHJsmLOYOGLeoqmlmLRgLn1DlJTGSENu513HdkOZZSxxb2johmlFUmBabfLCbTMLQcnDxmHmcPYcVVs0y21rnqWzVuli6AgnEAWvYgi4u0g5oLSvBAX1oiLEA6p2EjYd3sR+GLQPkS9lO3TW4lP/aZ3oSq0U5hxFvWOtQahsk8EfoazssnaSNuZQyaRJwB+Cry+yeJARihYIg8rJnVpyvhuSlzHjFwbyfFASW3ppK1jDxM5S8g8Qs2Pb0/NSCI/4SOQhCROb+JvSE6QtGSsyoINrAXUUg2hRMkU7H3QBECuhu4F91O8pl92Nc9PbbFdCdwA/wAKd5TL7saBo5yAShqxoUjcUUKxuqssphGnd6SCyELLqQi+A60jokARujB+vakhqS02de3IiqenvmcUsmjCQfV9bllKcOmdMMc6tFhBUeLcCw6r9KGqqk7FK392wBxvYWuAEEDrElcsYq7OmcmlXsfHIURG/Ww61BE3AlFOjsdYZHPnG1bwklKmc+SDcbRZU0mwfWCJa78/kgaVpIFrjefgii7VFgPj610HESueBicEOyTWNwCG+t3yCgkfteeZoy6d5UT6m/5IoLCnyXNyeZN10OCn6vVyooaYPVS4LY9GVuvE2+YABWqSyXVpoee2CEVItK2MH5LX6yixu366FdvluEJKb3O5UQa5NAhHNsrydgdnnvQE1N0pFKQEGAprm2Ti2xSE3GKCyMO3KUtUTmqeE3CBkeslFQQle1REIFQ+SoJXRn6Ph/hLvKZfdiXN66Q/R7+6XeUy+7EgaOerJdRKAnAKjIkgk2FSuCgDVPFjgk0FiCBSx0+9SNantapATvAWGM7HdeKUJQVLin2VHJKPTBZ4HnaE2SmdazRdHXKcwWPOp/Gi/wA0vZBFTHVtbFOhD7Fpbgb44WCIcbc/MlLip/FEr/0SHNlsLA+vcnGS/wCWKGlAOY+udQGMjIrdHOFOYE0nmSMFhckoMvKYgsVACgnrCRYYKElIlZQgRlBJYoKympHYpDfRcueo5n+IUjTghqh2Ft6ZBCX4XOSBfKXG+xOqpbmwyGajjjv9ZIKGSIZ7LIuUjIdJUM8ms4kCw2JlJkBToTikLUjTZIoe8pgTpAm6qAFLV0b+j790u8pl92Nc66q6L7gA/hTvKZfdjQCNu8BNH8Ro/R4eys8BdH8RpPR4eysWIKoXwF0fxGk9Hh7KzwG0fxGk9Hh7KxYgKHeBVBxKl9Hi7KzwKoOJUvmIuysWICjPAqg4lS+jxdlZ4FUPEqXzEXZWLECoXwLoeJ0vmIuys8C6HidL5iLsrFiAozwLoeJ0vmIuysHAyh4nS+Yi7KxYgdGHgXQ8TpfMRdlIeBVBxKl9Hi7KxYgKE8CaDiVJ6PF2VngPQcSpPR4eykWIChfAeg4lSejw9lZ4D0HEqT0eHspFiAozwHoOJUno8PZSjgPQcSpPR4eysWIAeOBtDxOl8xF2U08CqHiVL5iLsrFiBUN8BdH8RpPR4eysHAbR/EaT0eHsrFiBieAmj+I0fo8PZSeAWjuI0fo0PZSrEAJ4BaO4hR+jQ9lZ4A6O4hR+jQ9lYsQBngFo7iFH6ND2VngFo7iNH6ND2UqxAGeAejuI0fo0PZVno7RUNOzUgijiZcnViY1jdY2udVoAvgOpYsQB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AutoShape 6" descr="data:image/jpeg;base64,/9j/4AAQSkZJRgABAQAAAQABAAD/2wCEAAkGBhQSEBUUEhQUFRUVFRUXFxQUFRQUFRUUFBQVFBQUFBQXHCYeFxkjGhQUHy8gIycpLCwsFR4xNTAqNSYrLCkBCQoKDgwOGg8PGikcHCQpLCksLCksKSwpKSwsLCksKSksKSwsKSwpLCkpLCkpKSwpKSksKSwsNjIpKSkpLCkpNv/AABEIAMYA/gMBIgACEQEDEQH/xAAcAAABBAMBAAAAAAAAAAAAAAAEAQIDBQAGCAf/xABLEAABAwICBAcNBAYJBQAAAAABAAIDBBEhMQUSQVEGVGFxgZHSBxMWInSTlKGxssHR8DI1QuEIFBUjJVIzNERTYnKCkvEkQ2Rzov/EABkBAAMBAQEAAAAAAAAAAAAAAAABAgMEBf/EACkRAAICAgICAgEDBQEAAAAAAAABAhEDIQQxEkEiURORobEyYXGB4RT/2gAMAwEAAhEDEQA/APKjp2o1h/1E+X99L2lM/TNRY/8AUT5f30vaVV+PqRY3LNlImj05UcYn89L2kaNLTkX7/P56XtKlaEdQyWNjkUMKJ6rS9Rgf1ifd/TS5/wC5Qt01UcYn89L2kRVUnim2WfUqxoQmDRaM0zPh+/n2j+ml5x+LnQ9dpmoFj+sT43H9NLmP9SjaMD19SGr35dJt1fJIGiT9vVHGJ/PS9pZ+3KjjE/npe0gCVgctCCwGnajjE/npe0sOnajjE/npe0gAldbbdAB/7dqOMT+el7Sa3TtRxifz0naQPNdOjGHOgCx/bU5yqJxzzS9pSM05UWxnnv8A+6XH/wClWNSgpSVji6LE6eqB/aJ/PS9pMfwgqP7+fz0vaQLTc2T5oybWyCivstz9B8XCGe39Yn89L2kPLwhqCcJ5/PS9pCNgP11prQhUtjty0Hw6aqL41FR56TtKyk0zUao/fz+elz/3Kniita+1GSlOyGTfticf2ifz0vaQrtOVHGJ/PS9pMdkhnhNAwxum6i39Yn89L2kn7ZqeMT+el7SHibgpGMTEwtumKjjE/npe0l/bFRxifz0vaQ1khQSwh2m6jjE/npe0o3adqB/aJ/PS9pCSFMeMgqEHO05UE/1ifz0vaXQHcLqXv0YS973n9YlF3uc42DY8LuJK5zYNq6H7gZ/hTvKZfdjQNHOcWJvyotmaFpwim5rNmqInjFTQlMmGKyI4oD2XME3i2KqXx2cRuKsIAoK9lnX3j2YfJSuymtGUwxQGkISHX6EfSpKtms5zepP2J9FMQlCWRls0wFaGRIEjnrGlO1QgBAU9RBS6yAECaXLCU1AEjHYjnR7BmgdXxQeXFWlNBrMLr2x25YAKZ9AnT2Czm1+b4IWMIueMnAC5NgLbb4CydPS96JBxLRZxzGttaObJZo1TII5Lo5wuFWtPjchxCPKskjkGCgLUTKFA5CExYczzfFTNaoKQ+Oeb4ovVTsGvZHZRvUxCgeU0ZsiOJTHnFOcM1DFmqEODvGIXRXcC+6neUy+7Guc2faPMujO4D91O8pl92NBRzvTqZpUUOSlYVmzZdD6gZcyjappsh1KLVQgZZUhwTtIs8Vp5T7FHQO2IjSTbRjkcPYVHsv0CQ4KGess85YFF0zr49fQqm2sb78etUuyG9DK94JBG5DBEVUdrdKhstEZiJ7SmOCQFIB90msmpWhMB4CyyewJdRAh0QwIRcbzqgXwxNulCMwKuNF8H5JCC4iNhFw5xADhs1ee2aGJqx2iZLSREi+q4nqa4gdYVTJIT4w+yfVyH5rZHaMewWADQDmDcHl1tqDraZoZqgYZnDaczzqLVlpNIodXC42G9lbMbgOtVQwKuICDGDzfXqQxoikah3tRcgUDrIQA1ObPHLh1qwLUBJHjcKxYdZt0pFRWqISFGWojVUbmqkzOa0CauaHZtRerig34O51ZmhsWZ5l0b3AR/CneUy+7GucozZxuuju4E6+ineUy+7GgtHPMYwWXSA2Cxg2rM0C9W7D0fJRs3KehNwVAcHdKS+in9ktLJquCtqtmtEevqVO7Yrhj7xHmUy+yl0AUrSWGxtfDehn09nauROR2H5FEUlS1uB58ES98TxbWtuuDgd91fRm99FRVxHVxGR/JBBXmk4rR5hwwFxv2XVIqRmxCEmqnAJUxjNVZqp6VIBGGymuoVLTQ6zgNm1MKLTR2h3PjMzhdjbi19o2nkWwUfCRjIgHRAkAAW24YXOzqVNTwuIwJDThYBxFuW2ChmpyzFt3MOz22WLfkaJUWM2nO+HEBu4DL80DpSsAZhmcAgJQM2Ho2jkITZXazMcwVSVCbsBkzVtop92Ebj7cfmq2yL0S+0lv5gfVj81UuhR7D5xh02Q8jUZKMeQe0/l7UJMboRMuwZ2aMopMLfWKGDUsRs7nwSkioumHuYo3BTPyBULypRq0gOaTZ60JO3DmRVQ3aoDitkcrVMHkbcXXRf6Ph/hLvKZfdiXOzBY2K6K/R+FtFO8pl92JA0c8OKeTgopMynE4KC7DtGnFRT/a6UlG+xS1X2jzpVsd6Fe7FWFFJ4jwdwPrVYEVHJaN/N8QhrQlLYTo9tnWwvtPMtjZoaOZtjcO2OFgfzWpaOqMzvK3Lg7V+ML7V5fJcovyR6eBRaplBpPRfedZjx+E+NjYt2EfWxawvdNL8G4q2nMdw19vEePwncd7TkQvH9N8HJ6R+rPG5uODrXY7lY/I+1dPE5Kyqn2c/K47xvXRVhYUtktl2nGNS2SgJzW3QUlYwNW+8EOATnt75UBzWnEMsQ5w/xbQOhbP3N+5YQ1tRUxnXOLI3WswbHOB/H7OfL0CupjC0+JhbB1g4B2wPBF23yviMV5PJ5bdxx/wC2d2DFBO59/Rp89PAyJzWhuu0WDCLC5GGsHAEZi29ecV9w7DMm2/pPrWycMOERc4hwGWBFgQP5Tzbtm9aHU1l73+rWU8WMr8jfkeLjTMqdUG7Tjt/xDagpTbDZcnrSsILrk4W/4CZK/WOGH1tXro8pkCKoGO7402NgcTsxwUtIGtBuQTfPM8wTmVp1SAMRlvNlLb6KjFPZaSw4dN0G+NWTjdoO/FCSBNGctME1U2NvjDnUhGKaB4w502CDGPuCN3xxHxQrnKSN37wje0er/lMnGKlI1k9A0uKGddFSPQxctUYSIpRt2hdE/o/Ovok+Uy+7GueiV0L+j822ineUy+7EgInOpOKeVY/qjTsVfJHqmx2KQTsWM2KIqcxzIUoiY+K08nxQUIxTSD92eUhDxoiqfqxD65EMEQ0j7BW1JX6tlQCqO4KeKpuLHNc2TF5HVjy+J7BwT0pcC5W8GnimjMcrWvY4WLXAEHo+K8J0Dp0sIBNl6hwe033wZheHmxSxyPYg45o0U3CPuH6xL6GQDb3mU4czJfg7rXm+muClTSm1RBJHja7m+If8rxdp6CvZ63hl3mo72biwBvle+7k+S2vR+m4qmMxyBr2PGq5rsWkEZEbV1YebONKezhzcOUfktnLGot17lPBn9ar2ucP3cNpHbi4HxG9eP+lGd0nucuoZO+w3dTPPinMxOP8A23n2Hblnnvncc0E6OiMhFjI4u5SMA31AHpXXyc9Yrj70c+OFfL6PSInNyAQ2mIP3L9Q2cGuI3EgHA8hyU9JFYXdt+gtf4UcLmRBzRiRcHffcBtzXnvWKpVb6XseLHLJlqGzn3hPpEPme5uGtiRuOR9i15xJW8zcA9dmu2X7QuGlvjX3FoN+q+xa3WcGZmX8Vxtt1SBmRmRyL0sE8aSimdPI4+a7aKkdSnaGjJD33rLLsTPMkh8rTsxSspj/NimBOExTJ2bBQOvEL5jBMqBYKLQstw4HkKIqGoRMgHVSOCkc1NKYkMlfaYHo60+pQlY7HoCWrqLtbyjFKui/LsjkcoSmhyW6sgUldEdwH7qd5TL7sa52BXRfcEA/ZRtxiX3Y02CR4SX2CGq2XGsNiR0t0rHqCVoCRL/sN6fas733y2ra/VfdZSzQOETbgjH2pNq6NEnVgoKLlbdrb5WseS6DCOZIA0X3fNNiiVJjsSDsSqSV93E8vswUZUlhFPJhjsW3cD9J2mZd1x8NxWmRuwKK0VG8yAscG2I8YkAfnzLDNiWSLR1cfO8c0eu8KKL9ZhLmNPfIQS12HjszLL82I5RylanojhS+G1jfk+K3bRmno4IQ2osCW3aW+NrjbqkYHmO1aKODckssj4I3GMSOLPFdi2+A3ci8jHC04zXR7/nG1JdHrvBnhTFVQ6kha9rxZzHWNuQjatvoKZscYYz7LRhzLyLRHBiRrQ4NdDM3oD+S9rHnGV16BoHSOu0sddrxZljnfVvgMzY3WHm4Ov5OTm8WNeeN/5S/k2CvkDInuc6wa0m55AvNtO0TpdR3en6rje+qbEm98SOW/RsTtD01XPpAwVhc9kDtdwH2XgeNFgPtNJ1T6it60bTvDna7GtuMNR73DO93XwL77Ry47F2qCyfLr0Y45ridPyb39foUegNAgRWAcJAM8Wh4wcMCMvw4oxnB6OSOz26pNwRawcRgf8wvl+Sv44CHlxdcG1hsH5/JKHXuDY8mGXMtfxxrZzT5eRyckznjuk8BxTO77ECGk+MMSBfEOBP1lyrQTEumOF8TJYHRua3VcQA42BBcQGEXwwNl5M+h2W57ZAjPELbBkdU/Qs8bqdVZoMdG52WHKpTQ85K3GTRvIq2qpQDZdPkcbRSaHuyYDY4EfEexXdUMFUyt1XgjYQR0Yq4qcbW2rVGUivcmFGyUthcoR7VRADVtx6EkRwUtU0GyHZuQULJCDkhZGEIxrL5ZpTTk5p2LoAa65suj+4H91O8ol92Nc+R0g1s74LoXuDR20W4f+TL7saBpnPCffBMcmPl1RylIRPQ5tO49Su2DWFs7hUFM7Iblc09QcABntXFyO9Hbg6pi1vB8HGLP+UnDLYfmqudpY2zgQRfA+pbHHPd3I3M8u4KeWmZI0Ne0HC/KL7jsWEOTKGp7Np8eMtx0aM1ZbEBbNU8EhYmNxv/K6xvyByho9Al2wDnxK7MeSOTcWck4Sx6ZJQcDNYgzVFPGzaQ8yP6GNGfSreo0LSPAFO6ZoaQHSFrQx9sy1p8ZzuXAb0+l0O2MAuNzsFgR60VTuGZGJ34pzHjm07WgvRWgIbasYLR+J5sXu53Wy5AAFt+j4AwBkeAz385vvWuU9ZYYI+DSazovzkzaXUmuLOkNtw2c2ClpaLvTw5knjWsdYXJb/AC3OPr6FRwaT5UazSu/5rOeNS7LhllHRtFBVh8t3M1XluqTscAbizhznA4or9UI1wJHOdfXbrG+FrBn+XA9a1ZmkgcnfQxWxaM0t31urgJAMCfxLmeNRVeipX/VEXR/CFjzqPBjkGbH4Ec3Jyo2sjEkbmg2uCL4G11rHCCrEgLZYXiRgNnNvrNO9pH/B5VruhuFr2TNglL7uHiF7dUutfIdB6lyynJaTtfudi4XkvyR+L+u/0/6T1+gJoY53Oe6Y2BisSTcZFzTtF88clpOiXuGsza0nWBwNyb5dK9LqdNB2F1XSU7JXX1RrfzWxtyncjDyfB7Vo1yceeSHyezR9JtO0A8iqJ5b4EL0LSOhm7Dhyi9uUWWr6QpYWyFjRJO8ZhjCGN/zPdYeterizQyL4nk5MU8f9RqVfSbrk+xE6Ks5ovbWbhb2H4dCk0j3wjWLYom6xaDI4kk5YNAtb5XWtQ6VfHLckOANjq5EbwumJzyRsVcMbIBzFaSPD2hwxBCAnIbnmb2HIMyfraFpaMqK+ojyQveXE4D4K2mDW3cRkM9qFpzrEvO7qGwIsYMJWgEE2N87YcmKlim1to6ENI3XNzgE00+obtz+sEmO/QcQvfO4Z92HyiX3Y14E11wvfe4Z92HyiX3Y0xLs5vMtionSXN+pNe+6xiTKQZTKzgltjtODeQb1VRvARDJOv2LlnGzpg6LqGYWDRlmT7VY0z7i5wGZPsC1+J4aMTz8vIimVd7XwA+yzed5XFPHfR1RmXj6wNBP0TsQ1PUkD28+5VktVc4nmA9v1yqaN5uBu2D2knLnKMaePaKklNUw6asKliqigHtub7QEsE2J3bOdd0cimrOGWNw0Wbat29FQVrtpVW2RSiVVRFl2zSClZpQqh/WEx1XbJOhWbXHpMKy0fwg1HtINjfBaPSlz8TgN+/5q9omMaMcTy/BTLHaNIZaZ63E5lXCHA2fa1wcj8QqGt4Fl0kUkjmWieH3GtrFwNwBcZHageDmke9OGqfFcbOGVtx6/arbTPCIAWJXj521JqtnpYVkWoP4v8AYpdJsa0m2CGoqmwJ34dA+vUqXS+nwScVXjTd2AX+rrD8bo755EtG0y14PKgqkj4lU0OlBfPJJJpYHbtQotdGDmn2LpinY4DWY1xOILgDbfmqWXRMJNzGw/6QB1BE1+kLkdKG/WgumHnXbOWfjfQr42sZ4oAGwAAD1KqmYL3+iBkOZTV1V4h5/VmqmKe3jPJtjbpXpcRPxbf2cPJe0v7CaUdezd+JSluqzoQ7tINLr/Vk59SHNNr9Vl2nGZC3CyyQBQkm2BIUIQA4zap5F0R3CX30WSOMS+7GudpBcLoL9H77pd5TL7saZSObE4KUMbypdRvL1qRmd5Iyx6UrHkZ3CewgbES2u5EUFkcRuc8eVPE5bnnlzJryx2wt5R8lG59xY7MnfNS4JlKbRZUpvtzzO08ysYiALD651r1LVWON1bQ1IIXDlg0d2OaZZAqGTxcb4JsUuKme8ZFZQk4M0nFTVDGy8qkEqBeADgcFnfF3J2rR50ouLphb6iyKpaW41n35B8/khtGxXOs7IZDZzqykkvYfXOtUqMW7CBLYXWNnO9CSOTTIqBMuqXSRbbHqWTRmYksl1XHJsmLOYOGLeoqmlmLRgLn1DlJTGSENu513HdkOZZSxxb2johmlFUmBabfLCbTMLQcnDxmHmcPYcVVs0y21rnqWzVuli6AgnEAWvYgi4u0g5oLSvBAX1oiLEA6p2EjYd3sR+GLQPkS9lO3TW4lP/aZ3oSq0U5hxFvWOtQahsk8EfoazssnaSNuZQyaRJwB+Cry+yeJARihYIg8rJnVpyvhuSlzHjFwbyfFASW3ppK1jDxM5S8g8Qs2Pb0/NSCI/4SOQhCROb+JvSE6QtGSsyoINrAXUUg2hRMkU7H3QBECuhu4F91O8pl92Nc9PbbFdCdwA/wAKd5TL7saBo5yAShqxoUjcUUKxuqssphGnd6SCyELLqQi+A60jokARujB+vakhqS02de3IiqenvmcUsmjCQfV9bllKcOmdMMc6tFhBUeLcCw6r9KGqqk7FK392wBxvYWuAEEDrElcsYq7OmcmlXsfHIURG/Ww61BE3AlFOjsdYZHPnG1bwklKmc+SDcbRZU0mwfWCJa78/kgaVpIFrjefgii7VFgPj610HESueBicEOyTWNwCG+t3yCgkfteeZoy6d5UT6m/5IoLCnyXNyeZN10OCn6vVyooaYPVS4LY9GVuvE2+YABWqSyXVpoee2CEVItK2MH5LX6yixu366FdvluEJKb3O5UQa5NAhHNsrydgdnnvQE1N0pFKQEGAprm2Ti2xSE3GKCyMO3KUtUTmqeE3CBkeslFQQle1REIFQ+SoJXRn6Ph/hLvKZfdiXN66Q/R7+6XeUy+7EgaOerJdRKAnAKjIkgk2FSuCgDVPFjgk0FiCBSx0+9SNantapATvAWGM7HdeKUJQVLin2VHJKPTBZ4HnaE2SmdazRdHXKcwWPOp/Gi/wA0vZBFTHVtbFOhD7Fpbgb44WCIcbc/MlLip/FEr/0SHNlsLA+vcnGS/wCWKGlAOY+udQGMjIrdHOFOYE0nmSMFhckoMvKYgsVACgnrCRYYKElIlZQgRlBJYoKympHYpDfRcueo5n+IUjTghqh2Ft6ZBCX4XOSBfKXG+xOqpbmwyGajjjv9ZIKGSIZ7LIuUjIdJUM8ms4kCw2JlJkBToTikLUjTZIoe8pgTpAm6qAFLV0b+j790u8pl92Nc66q6L7gA/hTvKZfdjQCNu8BNH8Ro/R4eys8BdH8RpPR4eysWIKoXwF0fxGk9Hh7KzwG0fxGk9Hh7KxYgKHeBVBxKl9Hi7KzwKoOJUvmIuysWICjPAqg4lS+jxdlZ4FUPEqXzEXZWLECoXwLoeJ0vmIuys8C6HidL5iLsrFiAozwLoeJ0vmIuysHAyh4nS+Yi7KxYgdGHgXQ8TpfMRdlIeBVBxKl9Hi7KxYgKE8CaDiVJ6PF2VngPQcSpPR4eykWIChfAeg4lSejw9lZ4D0HEqT0eHspFiAozwHoOJUno8PZSjgPQcSpPR4eysWIAeOBtDxOl8xF2U08CqHiVL5iLsrFiBUN8BdH8RpPR4eysHAbR/EaT0eHsrFiBieAmj+I0fo8PZSeAWjuI0fo0PZSrEAJ4BaO4hR+jQ9lZ4A6O4hR+jQ9lYsQBngFo7iFH6ND2VngFo7iNH6ND2UqxAGeAejuI0fo0PZVno7RUNOzUgijiZcnViY1jdY2udVoAvgOpYsQB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AutoShape 8" descr="data:image/jpeg;base64,/9j/4AAQSkZJRgABAQAAAQABAAD/2wCEAAkGBhQSEBUUEhQUFRUVFRUXFxQUFRQUFRUUFBQVFBQUFBQXHCYeFxkjGhQUHy8gIycpLCwsFR4xNTAqNSYrLCkBCQoKDgwOGg8PGikcHCQpLCksLCksKSwpKSwsLCksKSksKSwsKSwpLCkpLCkpKSwpKSksKSwsNjIpKSkpLCkpNv/AABEIAMYA/gMBIgACEQEDEQH/xAAcAAABBAMBAAAAAAAAAAAAAAAEAQIDBQAGCAf/xABLEAABAwICBAcNBAYJBQAAAAABAAIDBBEhMQUSQVEGVGFxgZHSBxMWInSTlKGxssHR8DI1QuEIFBUjJVIzNERTYnKCkvEkQ2Rzov/EABkBAAMBAQEAAAAAAAAAAAAAAAABAgMEBf/EACkRAAICAgICAgEDBQEAAAAAAAABAhEDIQQxEkEiURORobEyYXGB4RT/2gAMAwEAAhEDEQA/APKjp2o1h/1E+X99L2lM/TNRY/8AUT5f30vaVV+PqRY3LNlImj05UcYn89L2kaNLTkX7/P56XtKlaEdQyWNjkUMKJ6rS9Rgf1ifd/TS5/wC5Qt01UcYn89L2kRVUnim2WfUqxoQmDRaM0zPh+/n2j+ml5x+LnQ9dpmoFj+sT43H9NLmP9SjaMD19SGr35dJt1fJIGiT9vVHGJ/PS9pZ+3KjjE/npe0gCVgctCCwGnajjE/npe0sOnajjE/npe0gAldbbdAB/7dqOMT+el7Sa3TtRxifz0naQPNdOjGHOgCx/bU5yqJxzzS9pSM05UWxnnv8A+6XH/wClWNSgpSVji6LE6eqB/aJ/PS9pMfwgqP7+fz0vaQLTc2T5oybWyCivstz9B8XCGe39Yn89L2kPLwhqCcJ5/PS9pCNgP11prQhUtjty0Hw6aqL41FR56TtKyk0zUao/fz+elz/3Kniita+1GSlOyGTfticf2ifz0vaQrtOVHGJ/PS9pMdkhnhNAwxum6i39Yn89L2kn7ZqeMT+el7SHibgpGMTEwtumKjjE/npe0l/bFRxifz0vaQ1khQSwh2m6jjE/npe0o3adqB/aJ/PS9pCSFMeMgqEHO05UE/1ifz0vaXQHcLqXv0YS973n9YlF3uc42DY8LuJK5zYNq6H7gZ/hTvKZfdjQNHOcWJvyotmaFpwim5rNmqInjFTQlMmGKyI4oD2XME3i2KqXx2cRuKsIAoK9lnX3j2YfJSuymtGUwxQGkISHX6EfSpKtms5zepP2J9FMQlCWRls0wFaGRIEjnrGlO1QgBAU9RBS6yAECaXLCU1AEjHYjnR7BmgdXxQeXFWlNBrMLr2x25YAKZ9AnT2Czm1+b4IWMIueMnAC5NgLbb4CydPS96JBxLRZxzGttaObJZo1TII5Lo5wuFWtPjchxCPKskjkGCgLUTKFA5CExYczzfFTNaoKQ+Oeb4ovVTsGvZHZRvUxCgeU0ZsiOJTHnFOcM1DFmqEODvGIXRXcC+6neUy+7Guc2faPMujO4D91O8pl92NBRzvTqZpUUOSlYVmzZdD6gZcyjappsh1KLVQgZZUhwTtIs8Vp5T7FHQO2IjSTbRjkcPYVHsv0CQ4KGess85YFF0zr49fQqm2sb78etUuyG9DK94JBG5DBEVUdrdKhstEZiJ7SmOCQFIB90msmpWhMB4CyyewJdRAh0QwIRcbzqgXwxNulCMwKuNF8H5JCC4iNhFw5xADhs1ee2aGJqx2iZLSREi+q4nqa4gdYVTJIT4w+yfVyH5rZHaMewWADQDmDcHl1tqDraZoZqgYZnDaczzqLVlpNIodXC42G9lbMbgOtVQwKuICDGDzfXqQxoikah3tRcgUDrIQA1ObPHLh1qwLUBJHjcKxYdZt0pFRWqISFGWojVUbmqkzOa0CauaHZtRerig34O51ZmhsWZ5l0b3AR/CneUy+7GucozZxuuju4E6+ineUy+7GgtHPMYwWXSA2Cxg2rM0C9W7D0fJRs3KehNwVAcHdKS+in9ktLJquCtqtmtEevqVO7Yrhj7xHmUy+yl0AUrSWGxtfDehn09nauROR2H5FEUlS1uB58ES98TxbWtuuDgd91fRm99FRVxHVxGR/JBBXmk4rR5hwwFxv2XVIqRmxCEmqnAJUxjNVZqp6VIBGGymuoVLTQ6zgNm1MKLTR2h3PjMzhdjbi19o2nkWwUfCRjIgHRAkAAW24YXOzqVNTwuIwJDThYBxFuW2ChmpyzFt3MOz22WLfkaJUWM2nO+HEBu4DL80DpSsAZhmcAgJQM2Ho2jkITZXazMcwVSVCbsBkzVtop92Ebj7cfmq2yL0S+0lv5gfVj81UuhR7D5xh02Q8jUZKMeQe0/l7UJMboRMuwZ2aMopMLfWKGDUsRs7nwSkioumHuYo3BTPyBULypRq0gOaTZ60JO3DmRVQ3aoDitkcrVMHkbcXXRf6Ph/hLvKZfdiXOzBY2K6K/R+FtFO8pl92JA0c8OKeTgopMynE4KC7DtGnFRT/a6UlG+xS1X2jzpVsd6Fe7FWFFJ4jwdwPrVYEVHJaN/N8QhrQlLYTo9tnWwvtPMtjZoaOZtjcO2OFgfzWpaOqMzvK3Lg7V+ML7V5fJcovyR6eBRaplBpPRfedZjx+E+NjYt2EfWxawvdNL8G4q2nMdw19vEePwncd7TkQvH9N8HJ6R+rPG5uODrXY7lY/I+1dPE5Kyqn2c/K47xvXRVhYUtktl2nGNS2SgJzW3QUlYwNW+8EOATnt75UBzWnEMsQ5w/xbQOhbP3N+5YQ1tRUxnXOLI3WswbHOB/H7OfL0CupjC0+JhbB1g4B2wPBF23yviMV5PJ5bdxx/wC2d2DFBO59/Rp89PAyJzWhuu0WDCLC5GGsHAEZi29ecV9w7DMm2/pPrWycMOERc4hwGWBFgQP5Tzbtm9aHU1l73+rWU8WMr8jfkeLjTMqdUG7Tjt/xDagpTbDZcnrSsILrk4W/4CZK/WOGH1tXro8pkCKoGO7402NgcTsxwUtIGtBuQTfPM8wTmVp1SAMRlvNlLb6KjFPZaSw4dN0G+NWTjdoO/FCSBNGctME1U2NvjDnUhGKaB4w502CDGPuCN3xxHxQrnKSN37wje0er/lMnGKlI1k9A0uKGddFSPQxctUYSIpRt2hdE/o/Ovok+Uy+7GueiV0L+j822ineUy+7EgInOpOKeVY/qjTsVfJHqmx2KQTsWM2KIqcxzIUoiY+K08nxQUIxTSD92eUhDxoiqfqxD65EMEQ0j7BW1JX6tlQCqO4KeKpuLHNc2TF5HVjy+J7BwT0pcC5W8GnimjMcrWvY4WLXAEHo+K8J0Dp0sIBNl6hwe033wZheHmxSxyPYg45o0U3CPuH6xL6GQDb3mU4czJfg7rXm+muClTSm1RBJHja7m+If8rxdp6CvZ63hl3mo72biwBvle+7k+S2vR+m4qmMxyBr2PGq5rsWkEZEbV1YebONKezhzcOUfktnLGot17lPBn9ar2ucP3cNpHbi4HxG9eP+lGd0nucuoZO+w3dTPPinMxOP8A23n2Hblnnvncc0E6OiMhFjI4u5SMA31AHpXXyc9Yrj70c+OFfL6PSInNyAQ2mIP3L9Q2cGuI3EgHA8hyU9JFYXdt+gtf4UcLmRBzRiRcHffcBtzXnvWKpVb6XseLHLJlqGzn3hPpEPme5uGtiRuOR9i15xJW8zcA9dmu2X7QuGlvjX3FoN+q+xa3WcGZmX8Vxtt1SBmRmRyL0sE8aSimdPI4+a7aKkdSnaGjJD33rLLsTPMkh8rTsxSspj/NimBOExTJ2bBQOvEL5jBMqBYKLQstw4HkKIqGoRMgHVSOCkc1NKYkMlfaYHo60+pQlY7HoCWrqLtbyjFKui/LsjkcoSmhyW6sgUldEdwH7qd5TL7sa52BXRfcEA/ZRtxiX3Y02CR4SX2CGq2XGsNiR0t0rHqCVoCRL/sN6fas733y2ra/VfdZSzQOETbgjH2pNq6NEnVgoKLlbdrb5WseS6DCOZIA0X3fNNiiVJjsSDsSqSV93E8vswUZUlhFPJhjsW3cD9J2mZd1x8NxWmRuwKK0VG8yAscG2I8YkAfnzLDNiWSLR1cfO8c0eu8KKL9ZhLmNPfIQS12HjszLL82I5RylanojhS+G1jfk+K3bRmno4IQ2osCW3aW+NrjbqkYHmO1aKODckssj4I3GMSOLPFdi2+A3ci8jHC04zXR7/nG1JdHrvBnhTFVQ6kha9rxZzHWNuQjatvoKZscYYz7LRhzLyLRHBiRrQ4NdDM3oD+S9rHnGV16BoHSOu0sddrxZljnfVvgMzY3WHm4Ov5OTm8WNeeN/5S/k2CvkDInuc6wa0m55AvNtO0TpdR3en6rje+qbEm98SOW/RsTtD01XPpAwVhc9kDtdwH2XgeNFgPtNJ1T6it60bTvDna7GtuMNR73DO93XwL77Ry47F2qCyfLr0Y45ridPyb39foUegNAgRWAcJAM8Wh4wcMCMvw4oxnB6OSOz26pNwRawcRgf8wvl+Sv44CHlxdcG1hsH5/JKHXuDY8mGXMtfxxrZzT5eRyckznjuk8BxTO77ECGk+MMSBfEOBP1lyrQTEumOF8TJYHRua3VcQA42BBcQGEXwwNl5M+h2W57ZAjPELbBkdU/Qs8bqdVZoMdG52WHKpTQ85K3GTRvIq2qpQDZdPkcbRSaHuyYDY4EfEexXdUMFUyt1XgjYQR0Yq4qcbW2rVGUivcmFGyUthcoR7VRADVtx6EkRwUtU0GyHZuQULJCDkhZGEIxrL5ZpTTk5p2LoAa65suj+4H91O8ol92Nc+R0g1s74LoXuDR20W4f+TL7saBpnPCffBMcmPl1RylIRPQ5tO49Su2DWFs7hUFM7Iblc09QcABntXFyO9Hbg6pi1vB8HGLP+UnDLYfmqudpY2zgQRfA+pbHHPd3I3M8u4KeWmZI0Ne0HC/KL7jsWEOTKGp7Np8eMtx0aM1ZbEBbNU8EhYmNxv/K6xvyByho9Al2wDnxK7MeSOTcWck4Sx6ZJQcDNYgzVFPGzaQ8yP6GNGfSreo0LSPAFO6ZoaQHSFrQx9sy1p8ZzuXAb0+l0O2MAuNzsFgR60VTuGZGJ34pzHjm07WgvRWgIbasYLR+J5sXu53Wy5AAFt+j4AwBkeAz385vvWuU9ZYYI+DSazovzkzaXUmuLOkNtw2c2ClpaLvTw5knjWsdYXJb/AC3OPr6FRwaT5UazSu/5rOeNS7LhllHRtFBVh8t3M1XluqTscAbizhznA4or9UI1wJHOdfXbrG+FrBn+XA9a1ZmkgcnfQxWxaM0t31urgJAMCfxLmeNRVeipX/VEXR/CFjzqPBjkGbH4Ec3Jyo2sjEkbmg2uCL4G11rHCCrEgLZYXiRgNnNvrNO9pH/B5VruhuFr2TNglL7uHiF7dUutfIdB6lyynJaTtfudi4XkvyR+L+u/0/6T1+gJoY53Oe6Y2BisSTcZFzTtF88clpOiXuGsza0nWBwNyb5dK9LqdNB2F1XSU7JXX1RrfzWxtyncjDyfB7Vo1yceeSHyezR9JtO0A8iqJ5b4EL0LSOhm7Dhyi9uUWWr6QpYWyFjRJO8ZhjCGN/zPdYeterizQyL4nk5MU8f9RqVfSbrk+xE6Ks5ovbWbhb2H4dCk0j3wjWLYom6xaDI4kk5YNAtb5XWtQ6VfHLckOANjq5EbwumJzyRsVcMbIBzFaSPD2hwxBCAnIbnmb2HIMyfraFpaMqK+ojyQveXE4D4K2mDW3cRkM9qFpzrEvO7qGwIsYMJWgEE2N87YcmKlim1to6ENI3XNzgE00+obtz+sEmO/QcQvfO4Z92HyiX3Y14E11wvfe4Z92HyiX3Y0xLs5vMtionSXN+pNe+6xiTKQZTKzgltjtODeQb1VRvARDJOv2LlnGzpg6LqGYWDRlmT7VY0z7i5wGZPsC1+J4aMTz8vIimVd7XwA+yzed5XFPHfR1RmXj6wNBP0TsQ1PUkD28+5VktVc4nmA9v1yqaN5uBu2D2knLnKMaePaKklNUw6asKliqigHtub7QEsE2J3bOdd0cimrOGWNw0Wbat29FQVrtpVW2RSiVVRFl2zSClZpQqh/WEx1XbJOhWbXHpMKy0fwg1HtINjfBaPSlz8TgN+/5q9omMaMcTy/BTLHaNIZaZ63E5lXCHA2fa1wcj8QqGt4Fl0kUkjmWieH3GtrFwNwBcZHageDmke9OGqfFcbOGVtx6/arbTPCIAWJXj521JqtnpYVkWoP4v8AYpdJsa0m2CGoqmwJ34dA+vUqXS+nwScVXjTd2AX+rrD8bo755EtG0y14PKgqkj4lU0OlBfPJJJpYHbtQotdGDmn2LpinY4DWY1xOILgDbfmqWXRMJNzGw/6QB1BE1+kLkdKG/WgumHnXbOWfjfQr42sZ4oAGwAAD1KqmYL3+iBkOZTV1V4h5/VmqmKe3jPJtjbpXpcRPxbf2cPJe0v7CaUdezd+JSluqzoQ7tINLr/Vk59SHNNr9Vl2nGZC3CyyQBQkm2BIUIQA4zap5F0R3CX30WSOMS+7GudpBcLoL9H77pd5TL7saZSObE4KUMbypdRvL1qRmd5Iyx6UrHkZ3CewgbES2u5EUFkcRuc8eVPE5bnnlzJryx2wt5R8lG59xY7MnfNS4JlKbRZUpvtzzO08ysYiALD651r1LVWON1bQ1IIXDlg0d2OaZZAqGTxcb4JsUuKme8ZFZQk4M0nFTVDGy8qkEqBeADgcFnfF3J2rR50ouLphb6iyKpaW41n35B8/khtGxXOs7IZDZzqykkvYfXOtUqMW7CBLYXWNnO9CSOTTIqBMuqXSRbbHqWTRmYksl1XHJsmLOYOGLeoqmlmLRgLn1DlJTGSENu513HdkOZZSxxb2johmlFUmBabfLCbTMLQcnDxmHmcPYcVVs0y21rnqWzVuli6AgnEAWvYgi4u0g5oLSvBAX1oiLEA6p2EjYd3sR+GLQPkS9lO3TW4lP/aZ3oSq0U5hxFvWOtQahsk8EfoazssnaSNuZQyaRJwB+Cry+yeJARihYIg8rJnVpyvhuSlzHjFwbyfFASW3ppK1jDxM5S8g8Qs2Pb0/NSCI/4SOQhCROb+JvSE6QtGSsyoINrAXUUg2hRMkU7H3QBECuhu4F91O8pl92Nc9PbbFdCdwA/wAKd5TL7saBo5yAShqxoUjcUUKxuqssphGnd6SCyELLqQi+A60jokARujB+vakhqS02de3IiqenvmcUsmjCQfV9bllKcOmdMMc6tFhBUeLcCw6r9KGqqk7FK392wBxvYWuAEEDrElcsYq7OmcmlXsfHIURG/Ww61BE3AlFOjsdYZHPnG1bwklKmc+SDcbRZU0mwfWCJa78/kgaVpIFrjefgii7VFgPj610HESueBicEOyTWNwCG+t3yCgkfteeZoy6d5UT6m/5IoLCnyXNyeZN10OCn6vVyooaYPVS4LY9GVuvE2+YABWqSyXVpoee2CEVItK2MH5LX6yixu366FdvluEJKb3O5UQa5NAhHNsrydgdnnvQE1N0pFKQEGAprm2Ti2xSE3GKCyMO3KUtUTmqeE3CBkeslFQQle1REIFQ+SoJXRn6Ph/hLvKZfdiXN66Q/R7+6XeUy+7EgaOerJdRKAnAKjIkgk2FSuCgDVPFjgk0FiCBSx0+9SNantapATvAWGM7HdeKUJQVLin2VHJKPTBZ4HnaE2SmdazRdHXKcwWPOp/Gi/wA0vZBFTHVtbFOhD7Fpbgb44WCIcbc/MlLip/FEr/0SHNlsLA+vcnGS/wCWKGlAOY+udQGMjIrdHOFOYE0nmSMFhckoMvKYgsVACgnrCRYYKElIlZQgRlBJYoKympHYpDfRcueo5n+IUjTghqh2Ft6ZBCX4XOSBfKXG+xOqpbmwyGajjjv9ZIKGSIZ7LIuUjIdJUM8ms4kCw2JlJkBToTikLUjTZIoe8pgTpAm6qAFLV0b+j790u8pl92Nc66q6L7gA/hTvKZfdjQCNu8BNH8Ro/R4eys8BdH8RpPR4eysWIKoXwF0fxGk9Hh7KzwG0fxGk9Hh7KxYgKHeBVBxKl9Hi7KzwKoOJUvmIuysWICjPAqg4lS+jxdlZ4FUPEqXzEXZWLECoXwLoeJ0vmIuys8C6HidL5iLsrFiAozwLoeJ0vmIuysHAyh4nS+Yi7KxYgdGHgXQ8TpfMRdlIeBVBxKl9Hi7KxYgKE8CaDiVJ6PF2VngPQcSpPR4eykWIChfAeg4lSejw9lZ4D0HEqT0eHspFiAozwHoOJUno8PZSjgPQcSpPR4eysWIAeOBtDxOl8xF2U08CqHiVL5iLsrFiBUN8BdH8RpPR4eysHAbR/EaT0eHsrFiBieAmj+I0fo8PZSeAWjuI0fo0PZSrEAJ4BaO4hR+jQ9lZ4A6O4hR+jQ9lYsQBngFo7iFH6ND2VngFo7iNH6ND2UqxAGeAejuI0fo0PZVno7RUNOzUgijiZcnViY1jdY2udVoAvgOpYsQB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5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7" y="0"/>
            <a:ext cx="12028712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الظروف الاجتماعية للمريض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63286" y="1600200"/>
            <a:ext cx="12028713" cy="5187950"/>
          </a:xfrm>
        </p:spPr>
        <p:txBody>
          <a:bodyPr>
            <a:normAutofit lnSpcReduction="10000"/>
          </a:bodyPr>
          <a:lstStyle/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1-التدخين.</a:t>
            </a:r>
          </a:p>
          <a:p>
            <a:pPr xmlns:a="http://schemas.openxmlformats.org/drawingml/2006/main" algn="justLow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2-البطالة وسوء السكن والاكتظاظ (سوء التغذية)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3-التحصينات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4- العنف المنزلي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5- ممارسة الرياضة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5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75557" y="0"/>
            <a:ext cx="11168743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الفحص البدني:</a:t>
            </a:r>
            <a:r xmlns:a="http://schemas.openxmlformats.org/drawingml/2006/main">
              <a:rPr lang="ar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-1" y="1417638"/>
            <a:ext cx="12192001" cy="5440362"/>
          </a:xfrm>
        </p:spPr>
        <p:txBody>
          <a:bodyPr>
            <a:normAutofit fontScale="40000" lnSpcReduction="20000"/>
          </a:bodyPr>
          <a:lstStyle/>
          <a:p>
            <a:pPr xmlns:a="http://schemas.openxmlformats.org/drawingml/2006/main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9600" dirty="0">
                <a:latin typeface="Times New Roman" pitchFamily="18" charset="0"/>
                <a:cs typeface="Times New Roman" pitchFamily="18" charset="0"/>
              </a:rPr>
              <a:t>1- المظهر العام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9600" dirty="0">
                <a:latin typeface="Times New Roman" pitchFamily="18" charset="0"/>
                <a:cs typeface="Times New Roman" pitchFamily="18" charset="0"/>
              </a:rPr>
              <a:t>2- الارتفاع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9600" dirty="0">
                <a:latin typeface="Times New Roman" pitchFamily="18" charset="0"/>
                <a:cs typeface="Times New Roman" pitchFamily="18" charset="0"/>
              </a:rPr>
              <a:t>3- الوزن</a:t>
            </a:r>
          </a:p>
          <a:p>
            <a:pPr xmlns:a="http://schemas.openxmlformats.org/drawingml/2006/main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9600" dirty="0">
                <a:latin typeface="Times New Roman" pitchFamily="18" charset="0"/>
                <a:cs typeface="Times New Roman" pitchFamily="18" charset="0"/>
              </a:rPr>
              <a:t>4-فحص الثديين والبطن</a:t>
            </a:r>
          </a:p>
          <a:p>
            <a:pPr xmlns:a="http://schemas.openxmlformats.org/drawingml/2006/main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9600" dirty="0">
                <a:latin typeface="Times New Roman" pitchFamily="18" charset="0"/>
                <a:cs typeface="Times New Roman" pitchFamily="18" charset="0"/>
              </a:rPr>
              <a:t>5- الغدة الدرقية والعقد الليمفاوية في الرقبة والإبطين</a:t>
            </a:r>
          </a:p>
          <a:p>
            <a:pPr xmlns:a="http://schemas.openxmlformats.org/drawingml/2006/main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9600" dirty="0">
                <a:latin typeface="Times New Roman" pitchFamily="18" charset="0"/>
                <a:cs typeface="Times New Roman" pitchFamily="18" charset="0"/>
              </a:rPr>
              <a:t>6- نظام القلب والأوعية الدموية.</a:t>
            </a:r>
          </a:p>
          <a:p>
            <a:pPr xmlns:a="http://schemas.openxmlformats.org/drawingml/2006/main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9600" dirty="0">
                <a:latin typeface="Times New Roman" pitchFamily="18" charset="0"/>
                <a:cs typeface="Times New Roman" pitchFamily="18" charset="0"/>
              </a:rPr>
              <a:t>7- الجهاز التناسلي: فحص الرحم والجنين</a:t>
            </a:r>
          </a:p>
          <a:p>
            <a:pPr xmlns:a="http://schemas.openxmlformats.org/drawingml/2006/main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9600" dirty="0">
                <a:latin typeface="Times New Roman" pitchFamily="18" charset="0"/>
                <a:cs typeface="Times New Roman" pitchFamily="18" charset="0"/>
              </a:rPr>
              <a:t>8- الجهاز التنفسي.</a:t>
            </a:r>
          </a:p>
        </p:txBody>
      </p:sp>
    </p:spTree>
    <p:extLst>
      <p:ext uri="{BB962C8B-B14F-4D97-AF65-F5344CB8AC3E}">
        <p14:creationId xmlns:p14="http://schemas.microsoft.com/office/powerpoint/2010/main" val="380816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8FA5-9DBD-4DCD-A4B0-9D282FF4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8915400" cy="1417638"/>
          </a:xfrm>
        </p:spPr>
        <p:txBody>
          <a:bodyPr/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فترة ما قبل الولادة</a:t>
            </a:r>
            <a:endParaRPr xmlns:a="http://schemas.openxmlformats.org/drawingml/2006/main"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7E518-B8FF-48BC-8FEB-36A5FC4B0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تكيفات الأم الفسيولوجية والنفسية مع الحمل.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رعاية ما قبل الولادة.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الأشهر الثلاثة الأولى من الحمل.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الثلث الثاني من الحمل.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الثلث الثالث من الحمل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19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163287" y="1224643"/>
            <a:ext cx="11903528" cy="5910943"/>
          </a:xfrm>
        </p:spPr>
        <p:txBody>
          <a:bodyPr>
            <a:normAutofit fontScale="400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8000" dirty="0">
                <a:latin typeface="Times New Roman" pitchFamily="18" charset="0"/>
                <a:cs typeface="Times New Roman" pitchFamily="18" charset="0"/>
              </a:rPr>
              <a:t>أ) تحضير المريض للفحص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8000" dirty="0">
                <a:latin typeface="Times New Roman" pitchFamily="18" charset="0"/>
                <a:cs typeface="Times New Roman" pitchFamily="18" charset="0"/>
              </a:rPr>
              <a:t>– يجب أن يكون للمريض المثانة الفارغة.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8000" dirty="0">
                <a:latin typeface="Times New Roman" pitchFamily="18" charset="0"/>
                <a:cs typeface="Times New Roman" pitchFamily="18" charset="0"/>
              </a:rPr>
              <a:t>– يجب أن تستلقي بشكل مريح على ظهرها مع وضع وسادة تحت رأسها.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8000" dirty="0">
                <a:latin typeface="Times New Roman" pitchFamily="18" charset="0"/>
                <a:cs typeface="Times New Roman" pitchFamily="18" charset="0"/>
              </a:rPr>
              <a:t>ب) المظهر العام للبطن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8000" dirty="0">
                <a:latin typeface="Times New Roman" pitchFamily="18" charset="0"/>
                <a:cs typeface="Times New Roman" pitchFamily="18" charset="0"/>
              </a:rPr>
              <a:t>وجود السمنة.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8000" dirty="0">
                <a:latin typeface="Times New Roman" pitchFamily="18" charset="0"/>
                <a:cs typeface="Times New Roman" pitchFamily="18" charset="0"/>
              </a:rPr>
              <a:t>وجود أو عدم وجود الندوب.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8000" dirty="0">
                <a:latin typeface="Times New Roman" pitchFamily="18" charset="0"/>
                <a:cs typeface="Times New Roman" pitchFamily="18" charset="0"/>
              </a:rPr>
              <a:t>حجم وشكل الرحم.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8000" dirty="0">
                <a:latin typeface="Times New Roman" pitchFamily="18" charset="0"/>
                <a:cs typeface="Times New Roman" pitchFamily="18" charset="0"/>
              </a:rPr>
              <a:t>أي تشوهات أخرى.</a:t>
            </a:r>
            <a:endParaRPr xmlns:a="http://schemas.openxmlformats.org/drawingml/2006/main" lang="en-US" sz="6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5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1056774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11967" y="1287624"/>
            <a:ext cx="11922189" cy="5594024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just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ج) جس البطن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تحسس للأعضاء أو الكتل المتضخمة : الكبد والطحال والكلى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يجب الإبلاغ عن وجود عضو متضخم أو كتلة</a:t>
            </a:r>
          </a:p>
        </p:txBody>
      </p:sp>
    </p:spTree>
    <p:extLst>
      <p:ext uri="{BB962C8B-B14F-4D97-AF65-F5344CB8AC3E}">
        <p14:creationId xmlns:p14="http://schemas.microsoft.com/office/powerpoint/2010/main" val="213781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102638" y="1315616"/>
            <a:ext cx="12089362" cy="5542384"/>
          </a:xfrm>
        </p:spPr>
        <p:txBody>
          <a:bodyPr>
            <a:normAutofit fontScale="85000" lnSpcReduction="1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د) جس الرحم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التحقق مما إذا كان الرحم يقع في منتصف البطن.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يتم قياس ارتفاع قاع العين فوق الارتفاق العاني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تحسس جدار الرحم بحثًا عن عدم انتظام يحدث عادة بسبب وجود الأورام العضلية (الأورام الليفية) والتي عادة ما تتضخم أثناء الحمل وقد تصبح مؤلمة.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وجود تشوهات خلقية مثل الرحم ذو القرنين</a:t>
            </a:r>
          </a:p>
        </p:txBody>
      </p:sp>
      <p:sp>
        <p:nvSpPr>
          <p:cNvPr id="108548" name="AutoShape 5" descr="data:image/jpeg;base64,/9j/4AAQSkZJRgABAQAAAQABAAD/2wCEAAkGBhQSEBQUExQVFRQUFRQUFBcXFxcUFxcUFBQVFBQUFBQXHCYeFxwkHBQUHy8gJCcpLCwsFR4xNTAqNSYsLCkBCQoKDgwOFw8PGCkkHh0pLCwsKSkpLCwvLCksKS4sLCksKSwsLC0sKSwpKSksLCwsLCkpKSwpKSwpLCksKSksKf/AABEIAL8BCAMBIgACEQEDEQH/xAAbAAABBQEBAAAAAAAAAAAAAAADAQIEBQYAB//EAEYQAAEDAgEIBAoIBAUFAAAAAAEAAgMEESEFBhIxQVFxkWGBs9IHFiJSU5KhorHREyUyNUKCweEUJHLwIzM0YtMVF0Njwv/EABsBAAIDAQEBAAAAAAAAAAAAAAABAgQFAwYH/8QAMhEAAgECAggGAQMFAQAAAAAAAAECAxEEUgUSEyExUXGRFDIzQbHBYRUjQiIkcqHRgf/aAAwDAQACEQMRAD8A2eX84J46mRjH2aNGw0Wm12NOsjpKgtzoqfSe6zupmdP+sl/L2bFWtC9BRo03Ti3FcF7Hmq1aoqkkpPi/cuPGeo9J7rO6kOc9R6Q+qzuqrCa5dNjTyrsc9vUzPuWozoqPSH1Wd1OGc9R6T3Wd1VICUJbGnlXYe2qZn3LkZy1HpPdZ3UvjJUek91ndVQHJwKWxp5V2JqtUzPuW3jHUek91ndS+MU/pPdZ3VVBydpJbGnlXYe2qZn3LTxin9IfVZ8l3jFP6T3Wd1VgK4FGxp5V2HtqmZ9yz8YZ/Se6zurvGGf0h9VndVbdKjY08q7BtamZ9yx8YZ/Se6zurvGGf0nus7qr7JLI2NPKuwbWpmfcsPGKf0nus7q7xiqPSe6zuqvsksjY08q7BtamZ9yx8Yqj0nus+SQZx1HpPdZ3VXEJhRsaeVdhbapmfcsjnLUek91ndTDnPUD/ye6zuqse5Be9PY08q7EXXqZn3LV2dVR6U+qzuoTs7an0p9VndVO96C+RPY08q7HN4ipmfcuznhU+l91ndQpM86r0vuM7qonSoD5k9jTyrsQeJq5n3NAc9ar0p9SPuofjtWXwmPqR91CyNkN0nlOb5OwG7RxJGPUMVqsn5CjYbhoLt9rAcBt4m6q1J0IOyin/4i3SpYiok3NpdWRslVeUJRpOmLG9LI+6tJTTPaPKkLz/S0D2C6d9AbYpGxqjNqT4LsakIuCtdvqwxrHb/AGBOFS7f8EINTg1Q1VyJ3fMNDM4uAJw6ty5JAPKH97Eq41FZ7jtT4GGzo/1kvFnZsVaFaZzj+bl4s7NqrAvQ0fTj0R5ut6kur+RUwpznITpF0OTCaS7SUd06GZydSTaW9jW92RLMyT+IUUElEjgus+tjqcPLvNCjgak/NuCtnujAkpI4kdrFlVMfVlwduhr0sBSjxVxrWp4iT2hEDVVeJqZn3Law1PKuwMRJzYUUMTg1R8RUzMn4anlQP6Fd9D0otl1k1i6q/kyLwlJ/xQAxFIWFSLJCu8dIVl7nCWj6L9iK4HchvU2yQtVmGlJ+6RWnouL4NlY96jSSK4fCDrCjTUDTs5K3DSdN+ZNFKpouovK0ylklUaSZWFVkwAGzrcfmqsUjnGzcRvH6XVtY2hq31jPlgMRrauqDMqs83KMvqow4Atu64OOIY4jDiAn02R7a1f5JhEcjHbGuB6r2PsJWTX0o5y1aasjXw2h1Ba1R3fL2NRT5P3qwjpg0I7WJU7ljVGBmCBoqVdRpjYoQmDkjvxQI5TexRtJR5Nd1MgSadzvpGjDRN+rApElFUgvAuL4/ApVwq8TvT4GPzof/ADcv5ezYqp0qnZ3y2q5fydmxZqorrL0NBftx6I8xiJ2qS6v5J0lUhOeT0Km+kdK4Aag4Fx2Dbbrt7FbMbdUsVi3TlqwsW8HhVWjrTucG9aOyJPhgUtkSxquInPzM3aOFhT8qsDjhR2sTmsRGhVHIuxhYRrEVrFzGojWrm2dUjmsTwEoCh1uUAwAt8q7g028qwP4rDXjZRJpXJllFZXaRcGjFpLTc2xBt/fFcydriLykYagzbyQzBGCXCNz3utdx8kYYAnabDoT1SW5cQ76qxAJbc7AS7HdgmSTuAvs2YW+JumMpxYOe5rLbALHqGvaudF9Jg0EN2k6z0dATsiLBNrHvNmi2w2+F9p4c1IjbJx4uClUeTmtHC3QpL6drtWtSBpFaZJBraOaT+M3tPMFTXZN4ppybZIgQ3VfQeShz1TzqaBxxPIK1/hEoyeNqjdktVe5SRZNMhu8k9GzkFawZPAClxxAJxlSu3xBRS4AhSgJ4TJKgDaoFRlhjdbhfdrPJLgOxvcm1enEw7bWPFuB+HtR3Srzugz0MYc0RvcCQRawx1HWb7tifLnpO77MNuL/k1aMMRDVV2Z86E7uyN3JUWUSqr2ga7rA1GXqx2oMb1Od/9BUOUsr1jRd0uG3Ra1uvqJ9qsU6kZy1UyrVjKnHWaZ6TNlu2oKqrMvD8Tw3iQF5jLlGR/2pHni4n2XQLq8sPzZmSx3KJ6nm1lqKStia14JJfYC5vaN512tsXLI+Dk/WdPxk7GRIqeJgoSSXI0MHVdWDb5lzn3UWrZh0s7Jix9TOtJ4QHfWE/GPso1kpTcgbyBzNlsRnq0Y9F8HnakdavLq/k0tBS6ETBtI03cXi/sGiOpT4YkOQeWRuNuWH6KZCF5edVybb9z2NKioJJewRrUUBI1EaFxuWkhWhOaFwCcAokhzUQJgCeAgBSLixVG4OgLYzouab6BN9TbYEAfaseBsdWpXoCHUUrXizxcXvwOwgjEHpCTOkJapEikecRoN6kRznEYv5WHwTRkZux8lt12n2lt0jshtxtJIPzA/EKN2drwfEJSQRtJJNybewW+SSsyyGgtjbpO3Df/ALjsUD/oTZPxvIBOtxF7YHBthvUyDJjWtIsPJ2bNQN/an/U0J6nsZHK+dlZDZzoxo3bpaLjquCcLY4Yda02R8vum8pkcljtI0APWtfquraOljtqFwdwR2sa3G2PNNJkXLmFZMbeULdd12ldMa4H910lQxoxcAmcX+BxsgzTWQJqku/yx1nAfuohyW53+Y8noGA+Z61FvkNIdPlVoNgbncMTyChvqJX/ZGjxxPIKygycxgwaAjtYkSKQZJc77bnHrsOQR4sitGwK1ISIsguRW5PaERtKEZcUxAnxgBZvL9PpMfbcfZiFoKh6qqtuC605askzjWgpQa5nn10qdLHouI3EjkbJi9Snc8Q1Z2NN4OD9Z0/GTsZFyTwcfelPxl7GRKs3F+ddDa0f6b6/SJfhEd9Yz8Y+xjWVgN5Wf1N+K0vhHP1jPxj7GNZOOS0jT/uHxV2T/AGV0+jLS/uH/AJfZugPLd/U74lTIlGt5buklS4V5hnskgzQngJgKddImECe1CCMwJXCwQBODVwCI1qdx2G6KXRT9FKAlcBmilAT7LrJDIrKMtuGmwJJsRqJxNjuvc2ttKYaSTGzm4213PyU6y5IakyE2ldtfb+kW9punOyf/AOyT1ypZCRAXIoyc3e4/md80SOjYNTRx1nmUdciwXG2TU+yQhMQ0JCnWXWQA0hNsnJEwEKG9yeSgyFAAJioFRqU2RQqjUpIjIxWUYrSv435gH9VGLFZZUZ/inpA+Fv0UMtXrKKvTi/wjwuI/pqzX5Ze+Dlv1nT8ZOxkXIng8H1nT8ZOxkXLOxitNdDY0bvpPr9Ib4SD9ZVHGPsY1kfxtv5zfiFrfCT95VHGPsY1j5hiOKtP0l0M5+tLq/k9Gd/mO/qPIFSmhQabX1D4BT2rzTPYRe4XSTg9dopdBIkFabjBEhfdDijCmRpDTHsaihqRrU5IZ1l1kq4pDBucdgXROuhSh+Ibax9iPDHotASGOISWTlyYhpCROIXWQAlly5cmA0pbJVxCAGpCnJpTAaUwp5THFADHFBeUVxQHlFwAyKFUlTJCoNSU0RZm8pt8vqH6qG5qn5QHl9X6lRC1evwq/Zh0PBY1/3E+pd+D4fWVPxk7GRKn5gN+soOMnYyLlnY71F0NjRbvSfX6RF8JP3lUcY+xjWQcPKHELYeEj7yqOMfYxrIk2c0/7h8V3fpLoUH60ur+Te07vKKsowqqJ3+I7ifirWJebZ6+D3BmtTwxLGEXRSJjGtUiNBcbBMjrWHDSHMJXGk2TwU4FAa9KZrdepA0HJXaSiuqraxZOE11ElYPdOugten3QA+65ICuBQA5ckSoAQpEq6yAEsuSpEAIkKVNKYDSmOTyhlAA3IL0ZyDIgCPIoNSVOkVfVFNEZFHWjyur5qMQpVV9pRyvaYaNqMOiPnmLlfET6su8wR9YwcZOxkXJ2YX3jBxk7KRKsvH+oun/Td0T6L6/SIfhHH1lUcY+xjWOnW08IrfrGfjH2Max1S1Wbftx6GdJ/vS6v5NjTy3cHecGu5tBV3TlZLIdTpRx7wNE/lPystRSvwXnakLOx6qhU1opllGjtCjMKO0riWiuyo8k6LS2wxcDe5tw1f3ggxzDFr223XxuN4O0KwraIP6DsI1qphnLbCQBzPskgGwOy4OI4pWudoSsWjacAXa7q2KuyrLNGWSMaXaB8prcS5hBDrA7bG4G8KXNAALxuuMPJ1nXraT8CiUFZrDt/7/qNe5JredIyT3tDqPKbJwCCC3eMDh+EjYb6xrwUsQXNx1dP96uaqMs5vaRMsDjHJtLcNLdpN1OPSQqiTOKppm/4sYkaMCRdp5Yi/Aoct+8eqvY15jIXNlVfkfOWOoA1tcRgHAtdbpafiFahjSccOlFuRzatxEEie1yY6m3Hn80O5GCViJJuuQRInh6QD1yZppboAcuKbdddMDiU0rikJQAhKYU4ppQANyC9GchPCAI0qrqvUrCVV1YpR3shN2TKeoGJQCpMijuC93CNopckfNastacpc2XmYn3jBxk7KRInZifeEHGTspEixdIeoun2z0miPRfX6QLwgt+sZ+MfZRrIVTFts/Y/5+Y9LOyYspUQ3C0IRvSj0Rj1JWrz6v5IObNQQ+Rp1XDm8dTsfV5LdUU2CzeSsntDQ4a7K6pwQsCtG7Z6TDTaSuX0L1JYVVQSqdFIqUomnGVyYCq+uojpabNe0bD+/SpjHJ65tHZMo45A65Zg9ps9ntuP7sVO0WytFjovaAL9O5w2hR62ns8XJDb4OGtvRw6EsUdnEuOi7ANcNRGJx37MEyVw9JlA3LHfaGBH69I6VYCEPAwvt6xqVDVMdpjz27trejo/dXFHViwBwTsTjLcOZkptzcCxx/sKbDRi1hfmSmg3FwU6ORRskRcmxWhwNjddMy6J9KuDkC4lc7A2KXSUqeK/BQ5IyNWPxXNqxIIHJdNAbInaSADh67SQdJKCgAmkuum3XIELdNJXEpt0xnFCeiFNcgCHOqurVrUBU1a7WrOGhr1Yr8lPGT1KM5ckyDIgOCM4oDl7c+dsu8xR9YQcZOykXJcxfvCDjJ2Ui5YekfVXT7Z6bQ/ov/L6RKz3ivXTfk7NizU1Mtfnez+dl4s7NipXQBatH049F8GNiY3qz6v5KJocw3abbxsPUp1NlUaneT7Rz1hGmo1BlpFyq4WFTfwZOjiqtHct65MvIZxa+zeMRzCnQydKxoa5pu0lvA2UmDLMjddnew8x8ll1dHzXDea9HSlN+ZNGzilUhjlmqTOOM4Ou09OrmFdxTaje4Oo67rNqUJQ8yNijiIVF/S7kuWIOGKhzUxAsMW+af0Uxj08hV7WLSZSmI4G5uNQOscDtHQrSkOk21gR1jFdJT3QoYXMPkm29CZK4YxlurBOZUnbr5cimOa86yeaE6A9CNwrv2JYqhw4ogmwVa7SHTx+aEKgg7ktXkySnzRcNnRWkFVMdUUeKsUOBO6ZMlpAVGdTW6FJZPdOMiW4XAhFhHSk+k34KcWIToUWC5HEoTg5abJeR2tjGk0FzsTcch1fG6kSZLj8xvJWY4ZtXuVniUnwMjdNLlp35DjP4Qos2brNg5Fw/VPwsuYeJiZ8vSaStZMjRja4dfzUSTJTdkh6xf4WUXh5kvEQK+cYKgrXY9a0dRk6QDCzh0HHkVRVWTJi7CN56dEq9o6k1WTl7GbpSrrUHGG+5VvKCVajIE7tUTvYP1R2Zl1LvwAcXNC9JtoL+SPI+Gqv8Ai+wuYn3hBxk7KRcrXNbNieCuhc9rdEF9yHA64njVr1lKsbHyUqiaft9s9FouEoUmpK2/6QTOofzkvFnZsVVoq3zpH85Lxb2bFWtateh6ceiMiv6sur+QRhugS0qsmxp30K6HPVuZ6ajUOWlWnfSqNJRXQc3TMw6BGo698X2T5O1pxb+3UreWhUZ+T1CVOMlZoIudN3i95a0GcMbrB12HpxHrD9QFdxTB2III6MfgsU6hTmUxbqJHAkfBZ1TRkJeV2NWlparHdON/9G4Dk4FY6Otmbqe7rx+IUhuV5x+IH8o/RVHoufs0Xo6Yp+6ZrFxCywy9MNjD1H5p/jHJ5rfb81zejKv4Oq0tR/PY0L41GlplTnOWTzG8yhPzmk9G3mVH9Mq8g/VqHP8A0W7Yi3UmvZ1KjfnPJ5jPe+aE7OaXzWcnd5S/TKpH9Xoc32NBHUEKZFUrGvzjl3M5HvItHnKQbSN6290rlPRtWKujtT0tQk7N2NqJ+lSqBunI1u8i/AYn2ArOU2UmvF2uBHRs4jWFos1pbz/0scfa1v6lUIwkpqLRpOpFw1os2SaQka9cStIoiaCDM1SQoz3YqSIyBiNNMQ3DkiOKEQSpEBpiG5MMA3IoYnWTIgRENyV5sEWyhV7/ACSmIiUNSX1bN3lW9Ry5Ozeh/wATS4gciuXCpxLEOBn86P8AWS8W9m1QGLT5azVlmqHyNMei7RtcuBwa0YgN6CozMzJx+KL1nd1blLEUlTinJcEYFXDVXUk1F8WVDAiAK4bmjN50fN3dRPFSXfHzd3VPxNHMhLDVcrKQtTDGFf8AipLvj5u7qTxUl85nN3dS8TRzIl4arlZnnQoTqZabxTl85nN3dXeKcu+Pm7uo8TSzIXhauVmWNImGlWq8UZd8fN3dXeKMu+Pm7uo8TSzIXhKuVmVNIEn8KFqvFGXfHzd3UvihLvj5u7qXiaWZC8HUymRdSoZpVsDmdLvj5u7qG7Mubzo+bu6n4mlmQng6uVmOfToDqdbV2Y83nR+s7uoTsw5vOi9Z3cR4mlmRzeCrZWYaSBRnwreP8H05/FF6zu4gO8G9R50PrP7iPE0syObwVbKzCOahuaty/wAGNSfxw+s/uIZ8F1V58HrP7iTxFHMiKweIyMxLHFpu0kHeMCtv4Pcuj6Z4mexp+jswuIbpEubhjhewTP8AtXVefB6z/wDjSHwVVXnwes//AI1XqyoVOLV+ZboQxVF7ou3I9NunNkWIyJmvlKlwZNA5nmPfIW/l8i7epbKmjkLR9I1gdt0XFw6iWi6ozUVwaZs05Skt8WupID1HBRvoSmfw56FBNI6tMaE6y4UxvsSmA9CNZcxWYGRyUHBFNOehCjo3AnEW6/knrIWqxr3WGKq65+kLBXTqUncgDJ5vs9vyRrLmGq+QzJMGiBfX+y5TIoCCNS5cqjTe46wVlv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9" name="AutoShape 7" descr="data:image/jpeg;base64,/9j/4AAQSkZJRgABAQAAAQABAAD/2wCEAAkGBhQSEBIQDxAWFRUUGBYQFBQXFBcVEBQUGBYWFRgUFBQXHCYeGBkjHRIUHy8gIycpLC4tFR8xNTAqNSYrLCkBCQoKBQUFDQUFDSkYEhgpKSkpKSkpKSkpKSkpKSkpKSkpKSkpKSkpKSkpKSkpKSkpKSkpKSkpKSkpKSkpKSkpKf/AABEIASQArQMBIgACEQEDEQH/xAAbAAEAAgMBAQAAAAAAAAAAAAAABQYBAwQCB//EAE0QAAEDAgIGBgUIBgcHBQAAAAEAAgMEEQUSBhMhMUFRFCJhcYGRIzJUwdEHFlJicoKSoTNCU3OisSQ0RGODk6Qlo7PCw9LhFTVDlLL/xAAUAQEAAAAAAAAAAAAAAAAAAAAA/8QAFBEBAAAAAAAAAAAAAAAAAAAAAP/aAAwDAQACEQMRAD8A+j6R4TDDST1UdJHI+NhmynMM+XrP3cbB1u2y76XRujkY2RkDC14D2nbYtcLg7+RClcgczKRcEWI4EEWIVf0HkMcLqB5Oso3Gn273Q3JgkHMGMtF+bHIO/wCadL7MzyPxT5p0vszPI/FS6IIj5p0vszPI/FPmnS+zM8j8VLogiPmnS+zM8j8UOilL7OzyPxUpLKGtLnEAAXJJsABvJJ3BVSXGJ68mPD3GKn2tkrsty+2wto2n1jvGtPVHDMglxopS+zs8j8U+adL7MzyPxUhR02rYyMOc7K0NzPcXPNha7nHaT2regiPmnS+zM8j8V4n0RpixwZCxriCGuy3ykjY7KTttvsppEFCOhtVH6rKCpA4PimppD96N0jf4AttC6kEraeuom0szjaMOdmgm/cTizXH6pDXdivC5cQw2OeN0U8bZGO2Oa4AtPgePag4hopS+zM8j8U+adL7MzyPxUYMGq6T+oy6+If2WoeczRygqrFw+zIHDtC3UmnMGcRVQdSTHZq6gCMOP93LcxyfddfsQdvzTpfZmeR+KfNOl9mZ5H4qVa++0f+F6ugiPmnS+zM8j8U+adL7MzyPxUuiCI+adL7MzyPxVXxiPJVPp6GBvo445JSATtkdKGg8jaO/3grniuJx08L55nZWMGZx49gA4knYBxJChNHqCRkb56gZZ6p5qJW79WLNbHDf6jGsHfm5oLJFuHcFEY3o+ZXtqIJdTURjK2UDM1zN5imZ+vHfbwIO0Ebby8W4dwXooKnTaYTMklgqKJ73w5dY6lImZ1wXNOR2WQXAvax711DTuHjBVjsNHP7mFa2+jxk8qmkB7C+nlI88tQPwqzBBXPnzGfVpa033Wo5rnzA/NeHaQVcuylw17eUlU9sLB26thdIfIKzWSyCsR6IunIfidR0ixzCBrdXRNO/bFcmQjm8nuVljjDQAAABsAGwADYABwXtEBERAREQEREGLLTVUTJWlkrGvad7XNDmnvB2LeiCsHQOKPbRTT0h+jDJ6D/IkDo/IBOh4nH6lVSzj+9hfC/wAXxOLf4FZ0QVluKYi318Ohd2x1lv4ZIh/NeKzSGtbG95w1rAxrnudJVR5A1oJJIY1xO5WiyrnyhSWwypaN8rRTDneZ7Ydn+YUGnCMHfVamtrZRJsbPBAxpZTRFwu15a7rSSAEbXbjewCsFWN3j7lvhiDWho3NAaO4C3uWmt4ePuQbotw7gva8Rbh3Be0FY0qGSqwyo5TupnfZqIntt+NsZ8FZgq3p8LU0Ul7aqppJP9RG0/k8qyoCIiAiIgIiICIiAiIgIiICIiAqzpoc5oIP2tZCSPqwh9QfC8LR4qzKsY0M2KYaz6LaufyZHED/vvzQWYLnreHj7l0Bc9bw8fcg3Rbh3Be14i3DuC9oK18pH/tdU76DWyDvZIx4//Ksl1WvlKH+ya390f5hecKldV1slTmIp6Yvp4QCQ2ab1ZpTwc1v6NvaHnkgtCIiAiIgIiICIiAiIgIiICwTbaVleZGAggi4IsQdxHIoMteCAQbg7QRuI5hVuTrY0z+6onn/NnYP+gtWjDzSzSYY89Ro19G47zTk2dF2mJxA+y5vJbMP62MVh/Z01LH+KSof7kFmXNW8PH3LpXNW8PH3IN0W4dwXteItw7gvRQVf5Q/S0homfpK1wpY+y/WfIexjGuce4Dip7CsMZTwxwRCzI2hjR3cTzJ2knmSoHCG9JxCoqjtjpr0MHLPsdUSD72SP/AA3K0oCIiAiIgIiIMFQ2iMUzaSNtVm1uaXNmOZ1jNIWXIP0S23YpkqJ0Xxg1VMydzQ0uMjbDd1JXx8fsX8UEuiIgIiICIiCv6Y4e90TKmAXnpXdIiA3vAFpIe57Mw78vJcWh1eyoq8QqYnZmP6I1p5t6OJR/x1bCFVtFYhTVVXQ2Abm6bBssTDKbOb9yRrgOTXNHJBalzVvDx9y6VzVvDx9yDdFuHcFGaU4uaakmnaLva20bfpSuIZG3xe5oUnFuHcFW8d9PiFHSb2xZsQlH7v0cIP8AiPLv8JBKaOYR0alhgvcsaA9305D1nvPa5xcfFSawAs3QEWiCtY8vEb2uLHat4aQSx9gcrrbjYg2PNb0BERAREQYK4MErYpoWyU4tGS8ABuTa17mu6v2mu7967yuDBcKZTQthiLi1peQXG7uu90h2jteUEgiIgIiICIiAqxph6F1LXjdTyCObh/R5yI3k8w12qf8AcKs65MUw9s8EsEgu2VjonfZc0tP80HU1c9bw8fcovQrEHS0UWtPpYs1NNz1sLjE8nvLM33gpSt4ePuQbWeqO4fyVc0XGtqa+sO58wpI9txqqYZDbleV058ApbF8RFPSy1Dt0UTpbc8jC63jay59D8MMFDTRO9cRtdJcWJlf15CRwJe9xQTKIiCM/9BjFV0tmZkjm6uQNIDJh+qZW26zm7bO2HaRtGxdGHYpHOHOhkDw1zonW3te02c1wO0Eciuqyj48IijnkqmMtJI0NkLb2ky+qXMGxzwNl99tiCRRcGD41FUxiWB1xcsIIyvY9ps5j2na1wO8Fd6AiIgwVD6JYW+npWQy2zNdK42JI680jxtPY8KYcobRKulmpWSVH6QulB6uTY2aRrerw6rWoJpERAREQEREBYKyiCr4P6HE62n3NnbFiDBwzEaib+KKN33+1T9bw8fcoHSUaqtw6qG7WPopD9SoZdt+zWwxDvcp2sPq+PuQQGnIz0sNL7VPT0xHNmcSSf7uJ/hdWhqq+JjWYnh0XCKOorHDtDI6dh/1D1aAgyiIgLBCyiCPfSMh19RFBeR4zvDLCSVzGkNG0gF1tl+5ZwbGI6qFs0LrtOwgiz2uGxzHtO1rgdhBXeQo7EHGnillp6fWPvrHRsysfKdgcb2s5+UbL77AXQSKLjwnFY6mJs0LrscNmyxBBsWuB2hwIII4EFdiDBUdgOMNqoGzsaWhxe0B1swySOjO7ZvZfxUi5cODQQsia2ly6q7y3K7M25e4u23+kXeN0HeiIgIiICIiAiIgrnygQk4fUPZ60IbVs2bc0D2zC3b6MjxUrJMHtY9puHDMDwIIBB8iumqpxIx0bvVe0sPc4WP5FVrQyoL8No83rMZ0d3PPCTC6/jGUGcM6+L1LuENLTQjbxkfNK7Z3Nj8laVWdFAHVOJy86iOEd0VLALfie9WZAREQEREBERBGY7VSwwmSnhEpa4OfGDlkdHtz6rgZOIB32PFdlBVtliZKy+V7Q9twWusRcXadoPYVvIURpBVVETWS00Ylaw3mht6WSMi14XXtnaduU+tu2bEEsQovRrCDS07IC4OymQ3AsOvI+S1uzPbwUjG+4B2i+2xFjt59qitE2zClZ0rNrc0ubMbutrpMm3lky/kgmUREBERAREQEREGCqjoqMorId2qrakAcmyZKgf8e/ireqphLw3EsTjcbAmlqByu+HVG3/ANYINmgJvFVSfTrKx3gJiwfkweSs5VX+Tj+oA/SnrHf6uf4K0IIeu0qghl1Ejnh/VNhDK9vWNh1mtLfzXRi2ORUzWumLgHHKMsb5DexO0MaSBYbypBEHBHjUZp+kgu1eUvvkeH2H92Rmv2WXjCcfiqQ4wFxy2BzRyR777s7RfcdykbLKCIpdKIJJujsL9YC4WMUrW3be/Xc0N4c0xPSmCneI5nPDiA7qwyvFibDrMaQpdEHDimMx07BJMXBpIYMsb3m5BI6rASNx2rFNjEckBqGF2rs51yx7XWbe/UIzcN1l3ogqZ0hfPLHJQF0rGZWVFO+J0RLJHACaN8jRd7Mpu29i2+42XvRvT2GpDGODmyufJHlEcpZdkkjB6XJl2iO+/jZWgqtUoe6SGpoJA6meTFLCeoxoa94M0OzY8PzBzTsdcbrIJHFtJoaZzWzl4LhmGWKSQWBtvY0geK312MxwxCeQuDDl2hj3u627qNBdx5LrBXtBw0OMRzRGaMuyC97se13V39VwB/JaMK0mhqXFsJeSBmOaKWMWvbe9oB3qVRBESaUwCfoxL9ZmDLamUsubW9Jly8RtutmL6RQ02XXlwzXtlikk3b75Gm2/ipNEHDU4xHHCKh5dkIabhj3Os61uoBm48ti9YZirJ254i4i+XrMcw337ngHiuxEBfONKakxYpKW/r01MT3iWrb/Ky+jr5vp8LVoNt8EY3cpJ/wDuQWH5OR/s9lv2tV2f2udWdVj5OtlDl+jPWN5/2uY+9WdAREQEREBERAREQYKjsDwdtNA2Bji5rS9wLrZuvI6Q7uRfbwUg5RGieHyQUrIp/Xa6Umzsws6aR7esfqub/JAbhEjKwzxTeilHpoX3cA8NAbJCf1DsAc3cbX3qYDuSWURQ4DqKiWWKUiKUF74CLsE17mVhO1lxfM0bCdu+9wmEWqnqWvaHMcHNO0OaQWkdhGwragIiICIiAvnXyg36Wy37JvH68q+ir5rp0++IFmzq08LvxS1I/wCRBYtBBlbWx/QrarwD3CYflKFaFV9GX5a/EoubqaqHdJTtiJA76ZWdBlERAREQEREBERBgqG0RxR9RSRzTAB7nSg2FhZs0jBs+yxqmSuHBsUZURNnjBDXF4GYWd1HuYbjvYUHesELKIIegweOjM8jHlkTrzOi2amJwBL3sFrtDt5G642b1JU1WyRjZI3hzHgOa5pu1zTtBBHBbSFDspYKCGaRocyK7p3NAc9kd/WMcbQS1t7uIAttJQTKLVT1DXta9jg5rgHNc03a4HaCCN4W1AREQFSZqDpOK1g4RQ0jOy5NS/wD5grqVUtHZM1RiU4/XqtSO6CCGK34xJ5oNpOrxeI7hU0bo+99PK17f4amTyVoBVX0xOqbRVm7o1REXnlFMDTSeHpmu+6rO1B6REQEREBERAREQYK4cGo4oomx01tWC8ts7OLl7nO61z+s538l2uUZozhRpqdkDnBxaZDcXA68r5Bv+3bwQSqIiAsObdZRBDSGDDqcubG5sLXFzhGC5sYe67n5b9WME3IbsAvYWUrDO17Q9hDmuAcHAgtIO0EEbwvbhfeoevrWUMUeWC0DSGO1YAZAw365YNuS++2690Eyi8RSBwBBBBsQRtBB4gr2g8SShoLnGwAJJO4AbSVVtDWE4fBK4EOnMtW6+03nkdMAbcmvaPBdWntS5tDNHGfST5aOPnnncIQfAPLvuqSdTNjZHGwWawBjRwDWgNA8gEGMXw0VFJLTvNhLG6InlmaRm8N/gubRDFjUUUMj/ANIAYphe9poyY5B+JpPcQpUMuwA7iLHyXzn5MZejamndsjqoy+LgBUUxME7O9zY45PB/iH0tFgLKAiIgIiICIiDBUPoo+Y0rDVZtbmlzZhZ1hLIG3Fvo5bdllMFRmjuL9Kp21GXLmMjct83qSPj39uS/iglEREBERAsvLmX2Hcdh7uS9Ig8sZYWG4bAOAXpFpq6lsbHSSHK1gL3E7g0C5PkEFexM9IxOmgHqUrTXS/vHh0MDfznd90KdrBu8fcoHQNutgfXu9eteajnliHUgj+7G0X+s5yn63h4+5Btj9UdwVDwfB3T4S3U9WaGoqainduAlZVzkA/VcC5h7HlXxh6o7gq78nVzhsDj+vrZueySaSQfk8IJTAMZbVU7J2AtzXDmH1o5GnK+N31muBHgpFVPEr0FS6saP6LOR0sD/AOGXY1tUBwaQA1/c13Aq1seCAQbg7QRtBCDKyiICIiAiIgwVxYQ+IxNNMG6u7suUWbfO7NYfazeN13LgwXChTQtha4uDS83Iseu9z+HLPZB3oiICIiAiIgxdUrTqrM4koWHqMidV1jhsAiYHOjhvwdI5m36jHc1PaR470djQxusnlOrp4QbOkk7eTGja53AA9iiajAzTYXW5n555YZ5Z5bWMkpicLgcGgANaOAAQS2h1Pkw+jZygh89W0n8yV31vDx9y04Cf6LT23aqK34GrdW8PH3IOXHa3U0U837OF8ni1hI/Oy86LUOpoaSG1tXDFGR2hjQfzUZp51qEQcamSnpPCWVjX/wAGdWYIPM0Qc0tcAQQWkEXBB3gjiFwYFggpYzCyR7ow4uja431TDa0TTvLBttfcNnBSSygIiICLDlXHY5WsuZMNztHGGoY99uxjw2/mgsiKFwrS2Cd+qDnRzbzBMwxTjuY71h2tuFMgoMoiICIvLn2FzuG0ngEHpFXJdNo3OLKOKWrcNh1LRqmnk6d5EfkSV1YXiFW+T09GyGOxN+kCSTNssC1rQOfFBMrBWUQR7MFjFQ6qsTK5oiDi4kMYNuVgOxtybm2+wWzF6fWU80f043s/E0j3rsWCgh9C6jPh1E/nBDfvEbQfzBUhW8PH3KD+T85aJsHGnlnpbchHM9rf4Mh8VOVvDx9yCAxo6yuwyDg3XVrh+6iETL/eqQe9oVnAVXw30mL1D7/1elp4ByDpXyTP/JkXkrSgLCyiAiIgIiII/FsChqWZKiNrwNrSdj2H6THja09oKgn1U+Hfp3PqaMb5rZqqmHOYAemjH0wMw4g71bVhzUGumqWyMa+Nwc1wDmuBBa5p3EEbwtqqFVQSYc91RSML6VxL6ilaLuiJuXT0rR5uiG/aW7dhnZ9IIG0vTNc0w5RIJAbhzTuy23kkgAb7m29B7xnGoqWJ007rNGwADM97juZGwbXPPABQUOCS13pMQBjh2FlEDsI4OqnN9d31B1Ru2rZgmFyTytxCubZ/9mgO0UsZ4uHGdw9Y/q+qOKs9kGunp2saGMaGtGwNaAGgcgBsC2oiAiIgLBWUQVjRs6uuxKntb0kVY3tbPEGuP+ZBJ5qereHj7lBVTdXjED+FTTSwH7cEjZWfwyzeQU7W8PH3IIPRI5p8Rk51IiHdFTU7Lfiz+asqg9FsNfC2p1gAMtTUVDbEG8b33YTYbDltsU4gIiICIiAiIgIiIMFqrMegsQqdcHvEQf0gUuzowqf24bbYdpOXdmOa11Z0QYAWURAREQEREBERBWtMBkkw+cD9HVxsJ+rOySnI7ryM8lN1h3ePuUH8omzD5XjfG6CYdhjniffyBU3V8PH3IPLKk2Gwbl66WeQREDpZ5BOlnkERA6WeQTpZ5BEQOlnkE6WeQREDpZ5BOlnkERA6WeQTpZ5BEQOlnkE6WeQREDpZ5BOlnkERA6WeQTpZ5BEQOlnkE6WeQREERpY3XUVRE7YHxlpI9YdovcX2clITTk23cf5oi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0" name="AutoShape 9" descr="data:image/jpeg;base64,/9j/4AAQSkZJRgABAQAAAQABAAD/2wCEAAkGBhQSEBIQDxAWFRUUGBYQFBQXFBcVEBQUGBYWFRgUFBQXHCYeGBkjHRIUHy8gIycpLC4tFR8xNTAqNSYrLCkBCQoKBQUFDQUFDSkYEhgpKSkpKSkpKSkpKSkpKSkpKSkpKSkpKSkpKSkpKSkpKSkpKSkpKSkpKSkpKSkpKSkpKf/AABEIASQArQMBIgACEQEDEQH/xAAbAAEAAgMBAQAAAAAAAAAAAAAABQYBAwQCB//EAE0QAAEDAgIGBgUIBgcHBQAAAAEAAgMEEQUSBhMhMUFRFCJhcYGRIzJUwdEHFlJicoKSoTNCU3OisSQ0RGODk6Qlo7PCw9LhFTVDlLL/xAAUAQEAAAAAAAAAAAAAAAAAAAAA/8QAFBEBAAAAAAAAAAAAAAAAAAAAAP/aAAwDAQACEQMRAD8A+j6R4TDDST1UdJHI+NhmynMM+XrP3cbB1u2y76XRujkY2RkDC14D2nbYtcLg7+RClcgczKRcEWI4EEWIVf0HkMcLqB5Oso3Gn273Q3JgkHMGMtF+bHIO/wCadL7MzyPxT5p0vszPI/FS6IIj5p0vszPI/FPmnS+zM8j8VLogiPmnS+zM8j8UOilL7OzyPxUpLKGtLnEAAXJJsABvJJ3BVSXGJ68mPD3GKn2tkrsty+2wto2n1jvGtPVHDMglxopS+zs8j8U+adL7MzyPxUhR02rYyMOc7K0NzPcXPNha7nHaT2regiPmnS+zM8j8V4n0RpixwZCxriCGuy3ykjY7KTttvsppEFCOhtVH6rKCpA4PimppD96N0jf4AttC6kEraeuom0szjaMOdmgm/cTizXH6pDXdivC5cQw2OeN0U8bZGO2Oa4AtPgePag4hopS+zM8j8U+adL7MzyPxUYMGq6T+oy6+If2WoeczRygqrFw+zIHDtC3UmnMGcRVQdSTHZq6gCMOP93LcxyfddfsQdvzTpfZmeR+KfNOl9mZ5H4qVa++0f+F6ugiPmnS+zM8j8U+adL7MzyPxUuiCI+adL7MzyPxVXxiPJVPp6GBvo445JSATtkdKGg8jaO/3grniuJx08L55nZWMGZx49gA4knYBxJChNHqCRkb56gZZ6p5qJW79WLNbHDf6jGsHfm5oLJFuHcFEY3o+ZXtqIJdTURjK2UDM1zN5imZ+vHfbwIO0Ebby8W4dwXooKnTaYTMklgqKJ73w5dY6lImZ1wXNOR2WQXAvax711DTuHjBVjsNHP7mFa2+jxk8qmkB7C+nlI88tQPwqzBBXPnzGfVpa033Wo5rnzA/NeHaQVcuylw17eUlU9sLB26thdIfIKzWSyCsR6IunIfidR0ixzCBrdXRNO/bFcmQjm8nuVljjDQAAABsAGwADYABwXtEBERAREQEREGLLTVUTJWlkrGvad7XNDmnvB2LeiCsHQOKPbRTT0h+jDJ6D/IkDo/IBOh4nH6lVSzj+9hfC/wAXxOLf4FZ0QVluKYi318Ohd2x1lv4ZIh/NeKzSGtbG95w1rAxrnudJVR5A1oJJIY1xO5WiyrnyhSWwypaN8rRTDneZ7Ydn+YUGnCMHfVamtrZRJsbPBAxpZTRFwu15a7rSSAEbXbjewCsFWN3j7lvhiDWho3NAaO4C3uWmt4ePuQbotw7gva8Rbh3Be0FY0qGSqwyo5TupnfZqIntt+NsZ8FZgq3p8LU0Ul7aqppJP9RG0/k8qyoCIiAiIgIiICIiAiIgIiICIiAqzpoc5oIP2tZCSPqwh9QfC8LR4qzKsY0M2KYaz6LaufyZHED/vvzQWYLnreHj7l0Bc9bw8fcg3Rbh3Be14i3DuC9oK18pH/tdU76DWyDvZIx4//Ksl1WvlKH+ya390f5hecKldV1slTmIp6Yvp4QCQ2ab1ZpTwc1v6NvaHnkgtCIiAiIgIiICIiAiIgIiICwTbaVleZGAggi4IsQdxHIoMteCAQbg7QRuI5hVuTrY0z+6onn/NnYP+gtWjDzSzSYY89Ro19G47zTk2dF2mJxA+y5vJbMP62MVh/Z01LH+KSof7kFmXNW8PH3LpXNW8PH3IN0W4dwXteItw7gvRQVf5Q/S0homfpK1wpY+y/WfIexjGuce4Dip7CsMZTwxwRCzI2hjR3cTzJ2knmSoHCG9JxCoqjtjpr0MHLPsdUSD72SP/AA3K0oCIiAiIgIiIMFQ2iMUzaSNtVm1uaXNmOZ1jNIWXIP0S23YpkqJ0Xxg1VMydzQ0uMjbDd1JXx8fsX8UEuiIgIiICIiCv6Y4e90TKmAXnpXdIiA3vAFpIe57Mw78vJcWh1eyoq8QqYnZmP6I1p5t6OJR/x1bCFVtFYhTVVXQ2Abm6bBssTDKbOb9yRrgOTXNHJBalzVvDx9y6VzVvDx9yDdFuHcFGaU4uaakmnaLva20bfpSuIZG3xe5oUnFuHcFW8d9PiFHSb2xZsQlH7v0cIP8AiPLv8JBKaOYR0alhgvcsaA9305D1nvPa5xcfFSawAs3QEWiCtY8vEb2uLHat4aQSx9gcrrbjYg2PNb0BERAREQYK4MErYpoWyU4tGS8ABuTa17mu6v2mu7967yuDBcKZTQthiLi1peQXG7uu90h2jteUEgiIgIiICIiAqxph6F1LXjdTyCObh/R5yI3k8w12qf8AcKs65MUw9s8EsEgu2VjonfZc0tP80HU1c9bw8fcovQrEHS0UWtPpYs1NNz1sLjE8nvLM33gpSt4ePuQbWeqO4fyVc0XGtqa+sO58wpI9txqqYZDbleV058ApbF8RFPSy1Dt0UTpbc8jC63jay59D8MMFDTRO9cRtdJcWJlf15CRwJe9xQTKIiCM/9BjFV0tmZkjm6uQNIDJh+qZW26zm7bO2HaRtGxdGHYpHOHOhkDw1zonW3te02c1wO0Eciuqyj48IijnkqmMtJI0NkLb2ky+qXMGxzwNl99tiCRRcGD41FUxiWB1xcsIIyvY9ps5j2na1wO8Fd6AiIgwVD6JYW+npWQy2zNdK42JI680jxtPY8KYcobRKulmpWSVH6QulB6uTY2aRrerw6rWoJpERAREQEREBYKyiCr4P6HE62n3NnbFiDBwzEaib+KKN33+1T9bw8fcoHSUaqtw6qG7WPopD9SoZdt+zWwxDvcp2sPq+PuQQGnIz0sNL7VPT0xHNmcSSf7uJ/hdWhqq+JjWYnh0XCKOorHDtDI6dh/1D1aAgyiIgLBCyiCPfSMh19RFBeR4zvDLCSVzGkNG0gF1tl+5ZwbGI6qFs0LrtOwgiz2uGxzHtO1rgdhBXeQo7EHGnillp6fWPvrHRsysfKdgcb2s5+UbL77AXQSKLjwnFY6mJs0LrscNmyxBBsWuB2hwIII4EFdiDBUdgOMNqoGzsaWhxe0B1swySOjO7ZvZfxUi5cODQQsia2ly6q7y3K7M25e4u23+kXeN0HeiIgIiICIiAiIgrnygQk4fUPZ60IbVs2bc0D2zC3b6MjxUrJMHtY9puHDMDwIIBB8iumqpxIx0bvVe0sPc4WP5FVrQyoL8No83rMZ0d3PPCTC6/jGUGcM6+L1LuENLTQjbxkfNK7Z3Nj8laVWdFAHVOJy86iOEd0VLALfie9WZAREQEREBERBGY7VSwwmSnhEpa4OfGDlkdHtz6rgZOIB32PFdlBVtliZKy+V7Q9twWusRcXadoPYVvIURpBVVETWS00Ylaw3mht6WSMi14XXtnaduU+tu2bEEsQovRrCDS07IC4OymQ3AsOvI+S1uzPbwUjG+4B2i+2xFjt59qitE2zClZ0rNrc0ubMbutrpMm3lky/kgmUREBERAREQEREGCqjoqMorId2qrakAcmyZKgf8e/ireqphLw3EsTjcbAmlqByu+HVG3/ANYINmgJvFVSfTrKx3gJiwfkweSs5VX+Tj+oA/SnrHf6uf4K0IIeu0qghl1Ejnh/VNhDK9vWNh1mtLfzXRi2ORUzWumLgHHKMsb5DexO0MaSBYbypBEHBHjUZp+kgu1eUvvkeH2H92Rmv2WXjCcfiqQ4wFxy2BzRyR777s7RfcdykbLKCIpdKIJJujsL9YC4WMUrW3be/Xc0N4c0xPSmCneI5nPDiA7qwyvFibDrMaQpdEHDimMx07BJMXBpIYMsb3m5BI6rASNx2rFNjEckBqGF2rs51yx7XWbe/UIzcN1l3ogqZ0hfPLHJQF0rGZWVFO+J0RLJHACaN8jRd7Mpu29i2+42XvRvT2GpDGODmyufJHlEcpZdkkjB6XJl2iO+/jZWgqtUoe6SGpoJA6meTFLCeoxoa94M0OzY8PzBzTsdcbrIJHFtJoaZzWzl4LhmGWKSQWBtvY0geK312MxwxCeQuDDl2hj3u627qNBdx5LrBXtBw0OMRzRGaMuyC97se13V39VwB/JaMK0mhqXFsJeSBmOaKWMWvbe9oB3qVRBESaUwCfoxL9ZmDLamUsubW9Jly8RtutmL6RQ02XXlwzXtlikk3b75Gm2/ipNEHDU4xHHCKh5dkIabhj3Os61uoBm48ti9YZirJ254i4i+XrMcw337ngHiuxEBfONKakxYpKW/r01MT3iWrb/Ky+jr5vp8LVoNt8EY3cpJ/wDuQWH5OR/s9lv2tV2f2udWdVj5OtlDl+jPWN5/2uY+9WdAREQEREBERAREQYKjsDwdtNA2Bji5rS9wLrZuvI6Q7uRfbwUg5RGieHyQUrIp/Xa6Umzsws6aR7esfqub/JAbhEjKwzxTeilHpoX3cA8NAbJCf1DsAc3cbX3qYDuSWURQ4DqKiWWKUiKUF74CLsE17mVhO1lxfM0bCdu+9wmEWqnqWvaHMcHNO0OaQWkdhGwragIiICIiAvnXyg36Wy37JvH68q+ir5rp0++IFmzq08LvxS1I/wCRBYtBBlbWx/QrarwD3CYflKFaFV9GX5a/EoubqaqHdJTtiJA76ZWdBlERAREQEREBERBgqG0RxR9RSRzTAB7nSg2FhZs0jBs+yxqmSuHBsUZURNnjBDXF4GYWd1HuYbjvYUHesELKIIegweOjM8jHlkTrzOi2amJwBL3sFrtDt5G642b1JU1WyRjZI3hzHgOa5pu1zTtBBHBbSFDspYKCGaRocyK7p3NAc9kd/WMcbQS1t7uIAttJQTKLVT1DXta9jg5rgHNc03a4HaCCN4W1AREQFSZqDpOK1g4RQ0jOy5NS/wD5grqVUtHZM1RiU4/XqtSO6CCGK34xJ5oNpOrxeI7hU0bo+99PK17f4amTyVoBVX0xOqbRVm7o1REXnlFMDTSeHpmu+6rO1B6REQEREBERAREQYK4cGo4oomx01tWC8ts7OLl7nO61z+s538l2uUZozhRpqdkDnBxaZDcXA68r5Bv+3bwQSqIiAsObdZRBDSGDDqcubG5sLXFzhGC5sYe67n5b9WME3IbsAvYWUrDO17Q9hDmuAcHAgtIO0EEbwvbhfeoevrWUMUeWC0DSGO1YAZAw365YNuS++2690Eyi8RSBwBBBBsQRtBB4gr2g8SShoLnGwAJJO4AbSVVtDWE4fBK4EOnMtW6+03nkdMAbcmvaPBdWntS5tDNHGfST5aOPnnncIQfAPLvuqSdTNjZHGwWawBjRwDWgNA8gEGMXw0VFJLTvNhLG6InlmaRm8N/gubRDFjUUUMj/ANIAYphe9poyY5B+JpPcQpUMuwA7iLHyXzn5MZejamndsjqoy+LgBUUxME7O9zY45PB/iH0tFgLKAiIgIiICIiDBUPoo+Y0rDVZtbmlzZhZ1hLIG3Fvo5bdllMFRmjuL9Kp21GXLmMjct83qSPj39uS/iglEREBERAsvLmX2Hcdh7uS9Ig8sZYWG4bAOAXpFpq6lsbHSSHK1gL3E7g0C5PkEFexM9IxOmgHqUrTXS/vHh0MDfznd90KdrBu8fcoHQNutgfXu9eteajnliHUgj+7G0X+s5yn63h4+5Btj9UdwVDwfB3T4S3U9WaGoqainduAlZVzkA/VcC5h7HlXxh6o7gq78nVzhsDj+vrZueySaSQfk8IJTAMZbVU7J2AtzXDmH1o5GnK+N31muBHgpFVPEr0FS6saP6LOR0sD/AOGXY1tUBwaQA1/c13Aq1seCAQbg7QRtBCDKyiICIiAiIgwVxYQ+IxNNMG6u7suUWbfO7NYfazeN13LgwXChTQtha4uDS83Iseu9z+HLPZB3oiICIiAiIgxdUrTqrM4koWHqMidV1jhsAiYHOjhvwdI5m36jHc1PaR470djQxusnlOrp4QbOkk7eTGja53AA9iiajAzTYXW5n555YZ5Z5bWMkpicLgcGgANaOAAQS2h1Pkw+jZygh89W0n8yV31vDx9y04Cf6LT23aqK34GrdW8PH3IOXHa3U0U837OF8ni1hI/Oy86LUOpoaSG1tXDFGR2hjQfzUZp51qEQcamSnpPCWVjX/wAGdWYIPM0Qc0tcAQQWkEXBB3gjiFwYFggpYzCyR7ow4uja431TDa0TTvLBttfcNnBSSygIiICLDlXHY5WsuZMNztHGGoY99uxjw2/mgsiKFwrS2Cd+qDnRzbzBMwxTjuY71h2tuFMgoMoiICIvLn2FzuG0ngEHpFXJdNo3OLKOKWrcNh1LRqmnk6d5EfkSV1YXiFW+T09GyGOxN+kCSTNssC1rQOfFBMrBWUQR7MFjFQ6qsTK5oiDi4kMYNuVgOxtybm2+wWzF6fWU80f043s/E0j3rsWCgh9C6jPh1E/nBDfvEbQfzBUhW8PH3KD+T85aJsHGnlnpbchHM9rf4Mh8VOVvDx9yCAxo6yuwyDg3XVrh+6iETL/eqQe9oVnAVXw30mL1D7/1elp4ByDpXyTP/JkXkrSgLCyiAiIgIiII/FsChqWZKiNrwNrSdj2H6THja09oKgn1U+Hfp3PqaMb5rZqqmHOYAemjH0wMw4g71bVhzUGumqWyMa+Nwc1wDmuBBa5p3EEbwtqqFVQSYc91RSML6VxL6ilaLuiJuXT0rR5uiG/aW7dhnZ9IIG0vTNc0w5RIJAbhzTuy23kkgAb7m29B7xnGoqWJ007rNGwADM97juZGwbXPPABQUOCS13pMQBjh2FlEDsI4OqnN9d31B1Ru2rZgmFyTytxCubZ/9mgO0UsZ4uHGdw9Y/q+qOKs9kGunp2saGMaGtGwNaAGgcgBsC2oiAiIgLBWUQVjRs6uuxKntb0kVY3tbPEGuP+ZBJ5qereHj7lBVTdXjED+FTTSwH7cEjZWfwyzeQU7W8PH3IIPRI5p8Rk51IiHdFTU7Lfiz+asqg9FsNfC2p1gAMtTUVDbEG8b33YTYbDltsU4gIiICIiAiIgIiIMFqrMegsQqdcHvEQf0gUuzowqf24bbYdpOXdmOa11Z0QYAWURAREQEREBERBWtMBkkw+cD9HVxsJ+rOySnI7ryM8lN1h3ePuUH8omzD5XjfG6CYdhjniffyBU3V8PH3IPLKk2Gwbl66WeQREDpZ5BOlnkERA6WeQTpZ5BEQOlnkE6WeQREDpZ5BOlnkERA6WeQTpZ5BEQOlnkE6WeQREDpZ5BOlnkERA6WeQTpZ5BEQOlnkE6WeQREERpY3XUVRE7YHxlpI9YdovcX2clITTk23cf5oi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1" name="AutoShape 11" descr="data:image/jpeg;base64,/9j/4AAQSkZJRgABAQAAAQABAAD/2wCEAAkGBhQSEBIQDxAWFRUUGBYQFBQXFBcVEBQUGBYWFRgUFBQXHCYeGBkjHRIUHy8gIycpLC4tFR8xNTAqNSYrLCkBCQoKBQUFDQUFDSkYEhgpKSkpKSkpKSkpKSkpKSkpKSkpKSkpKSkpKSkpKSkpKSkpKSkpKSkpKSkpKSkpKSkpKf/AABEIASQArQMBIgACEQEDEQH/xAAbAAEAAgMBAQAAAAAAAAAAAAAABQYBAwQCB//EAE0QAAEDAgIGBgUIBgcHBQAAAAEAAgMEEQUSBhMhMUFRFCJhcYGRIzJUwdEHFlJicoKSoTNCU3OisSQ0RGODk6Qlo7PCw9LhFTVDlLL/xAAUAQEAAAAAAAAAAAAAAAAAAAAA/8QAFBEBAAAAAAAAAAAAAAAAAAAAAP/aAAwDAQACEQMRAD8A+j6R4TDDST1UdJHI+NhmynMM+XrP3cbB1u2y76XRujkY2RkDC14D2nbYtcLg7+RClcgczKRcEWI4EEWIVf0HkMcLqB5Oso3Gn273Q3JgkHMGMtF+bHIO/wCadL7MzyPxT5p0vszPI/FS6IIj5p0vszPI/FPmnS+zM8j8VLogiPmnS+zM8j8UOilL7OzyPxUpLKGtLnEAAXJJsABvJJ3BVSXGJ68mPD3GKn2tkrsty+2wto2n1jvGtPVHDMglxopS+zs8j8U+adL7MzyPxUhR02rYyMOc7K0NzPcXPNha7nHaT2regiPmnS+zM8j8V4n0RpixwZCxriCGuy3ykjY7KTttvsppEFCOhtVH6rKCpA4PimppD96N0jf4AttC6kEraeuom0szjaMOdmgm/cTizXH6pDXdivC5cQw2OeN0U8bZGO2Oa4AtPgePag4hopS+zM8j8U+adL7MzyPxUYMGq6T+oy6+If2WoeczRygqrFw+zIHDtC3UmnMGcRVQdSTHZq6gCMOP93LcxyfddfsQdvzTpfZmeR+KfNOl9mZ5H4qVa++0f+F6ugiPmnS+zM8j8U+adL7MzyPxUuiCI+adL7MzyPxVXxiPJVPp6GBvo445JSATtkdKGg8jaO/3grniuJx08L55nZWMGZx49gA4knYBxJChNHqCRkb56gZZ6p5qJW79WLNbHDf6jGsHfm5oLJFuHcFEY3o+ZXtqIJdTURjK2UDM1zN5imZ+vHfbwIO0Ebby8W4dwXooKnTaYTMklgqKJ73w5dY6lImZ1wXNOR2WQXAvax711DTuHjBVjsNHP7mFa2+jxk8qmkB7C+nlI88tQPwqzBBXPnzGfVpa033Wo5rnzA/NeHaQVcuylw17eUlU9sLB26thdIfIKzWSyCsR6IunIfidR0ixzCBrdXRNO/bFcmQjm8nuVljjDQAAABsAGwADYABwXtEBERAREQEREGLLTVUTJWlkrGvad7XNDmnvB2LeiCsHQOKPbRTT0h+jDJ6D/IkDo/IBOh4nH6lVSzj+9hfC/wAXxOLf4FZ0QVluKYi318Ohd2x1lv4ZIh/NeKzSGtbG95w1rAxrnudJVR5A1oJJIY1xO5WiyrnyhSWwypaN8rRTDneZ7Ydn+YUGnCMHfVamtrZRJsbPBAxpZTRFwu15a7rSSAEbXbjewCsFWN3j7lvhiDWho3NAaO4C3uWmt4ePuQbotw7gva8Rbh3Be0FY0qGSqwyo5TupnfZqIntt+NsZ8FZgq3p8LU0Ul7aqppJP9RG0/k8qyoCIiAiIgIiICIiAiIgIiICIiAqzpoc5oIP2tZCSPqwh9QfC8LR4qzKsY0M2KYaz6LaufyZHED/vvzQWYLnreHj7l0Bc9bw8fcg3Rbh3Be14i3DuC9oK18pH/tdU76DWyDvZIx4//Ksl1WvlKH+ya390f5hecKldV1slTmIp6Yvp4QCQ2ab1ZpTwc1v6NvaHnkgtCIiAiIgIiICIiAiIgIiICwTbaVleZGAggi4IsQdxHIoMteCAQbg7QRuI5hVuTrY0z+6onn/NnYP+gtWjDzSzSYY89Ro19G47zTk2dF2mJxA+y5vJbMP62MVh/Z01LH+KSof7kFmXNW8PH3LpXNW8PH3IN0W4dwXteItw7gvRQVf5Q/S0homfpK1wpY+y/WfIexjGuce4Dip7CsMZTwxwRCzI2hjR3cTzJ2knmSoHCG9JxCoqjtjpr0MHLPsdUSD72SP/AA3K0oCIiAiIgIiIMFQ2iMUzaSNtVm1uaXNmOZ1jNIWXIP0S23YpkqJ0Xxg1VMydzQ0uMjbDd1JXx8fsX8UEuiIgIiICIiCv6Y4e90TKmAXnpXdIiA3vAFpIe57Mw78vJcWh1eyoq8QqYnZmP6I1p5t6OJR/x1bCFVtFYhTVVXQ2Abm6bBssTDKbOb9yRrgOTXNHJBalzVvDx9y6VzVvDx9yDdFuHcFGaU4uaakmnaLva20bfpSuIZG3xe5oUnFuHcFW8d9PiFHSb2xZsQlH7v0cIP8AiPLv8JBKaOYR0alhgvcsaA9305D1nvPa5xcfFSawAs3QEWiCtY8vEb2uLHat4aQSx9gcrrbjYg2PNb0BERAREQYK4MErYpoWyU4tGS8ABuTa17mu6v2mu7967yuDBcKZTQthiLi1peQXG7uu90h2jteUEgiIgIiICIiAqxph6F1LXjdTyCObh/R5yI3k8w12qf8AcKs65MUw9s8EsEgu2VjonfZc0tP80HU1c9bw8fcovQrEHS0UWtPpYs1NNz1sLjE8nvLM33gpSt4ePuQbWeqO4fyVc0XGtqa+sO58wpI9txqqYZDbleV058ApbF8RFPSy1Dt0UTpbc8jC63jay59D8MMFDTRO9cRtdJcWJlf15CRwJe9xQTKIiCM/9BjFV0tmZkjm6uQNIDJh+qZW26zm7bO2HaRtGxdGHYpHOHOhkDw1zonW3te02c1wO0Eciuqyj48IijnkqmMtJI0NkLb2ky+qXMGxzwNl99tiCRRcGD41FUxiWB1xcsIIyvY9ps5j2na1wO8Fd6AiIgwVD6JYW+npWQy2zNdK42JI680jxtPY8KYcobRKulmpWSVH6QulB6uTY2aRrerw6rWoJpERAREQEREBYKyiCr4P6HE62n3NnbFiDBwzEaib+KKN33+1T9bw8fcoHSUaqtw6qG7WPopD9SoZdt+zWwxDvcp2sPq+PuQQGnIz0sNL7VPT0xHNmcSSf7uJ/hdWhqq+JjWYnh0XCKOorHDtDI6dh/1D1aAgyiIgLBCyiCPfSMh19RFBeR4zvDLCSVzGkNG0gF1tl+5ZwbGI6qFs0LrtOwgiz2uGxzHtO1rgdhBXeQo7EHGnillp6fWPvrHRsysfKdgcb2s5+UbL77AXQSKLjwnFY6mJs0LrscNmyxBBsWuB2hwIII4EFdiDBUdgOMNqoGzsaWhxe0B1swySOjO7ZvZfxUi5cODQQsia2ly6q7y3K7M25e4u23+kXeN0HeiIgIiICIiAiIgrnygQk4fUPZ60IbVs2bc0D2zC3b6MjxUrJMHtY9puHDMDwIIBB8iumqpxIx0bvVe0sPc4WP5FVrQyoL8No83rMZ0d3PPCTC6/jGUGcM6+L1LuENLTQjbxkfNK7Z3Nj8laVWdFAHVOJy86iOEd0VLALfie9WZAREQEREBERBGY7VSwwmSnhEpa4OfGDlkdHtz6rgZOIB32PFdlBVtliZKy+V7Q9twWusRcXadoPYVvIURpBVVETWS00Ylaw3mht6WSMi14XXtnaduU+tu2bEEsQovRrCDS07IC4OymQ3AsOvI+S1uzPbwUjG+4B2i+2xFjt59qitE2zClZ0rNrc0ubMbutrpMm3lky/kgmUREBERAREQEREGCqjoqMorId2qrakAcmyZKgf8e/ireqphLw3EsTjcbAmlqByu+HVG3/ANYINmgJvFVSfTrKx3gJiwfkweSs5VX+Tj+oA/SnrHf6uf4K0IIeu0qghl1Ejnh/VNhDK9vWNh1mtLfzXRi2ORUzWumLgHHKMsb5DexO0MaSBYbypBEHBHjUZp+kgu1eUvvkeH2H92Rmv2WXjCcfiqQ4wFxy2BzRyR777s7RfcdykbLKCIpdKIJJujsL9YC4WMUrW3be/Xc0N4c0xPSmCneI5nPDiA7qwyvFibDrMaQpdEHDimMx07BJMXBpIYMsb3m5BI6rASNx2rFNjEckBqGF2rs51yx7XWbe/UIzcN1l3ogqZ0hfPLHJQF0rGZWVFO+J0RLJHACaN8jRd7Mpu29i2+42XvRvT2GpDGODmyufJHlEcpZdkkjB6XJl2iO+/jZWgqtUoe6SGpoJA6meTFLCeoxoa94M0OzY8PzBzTsdcbrIJHFtJoaZzWzl4LhmGWKSQWBtvY0geK312MxwxCeQuDDl2hj3u627qNBdx5LrBXtBw0OMRzRGaMuyC97se13V39VwB/JaMK0mhqXFsJeSBmOaKWMWvbe9oB3qVRBESaUwCfoxL9ZmDLamUsubW9Jly8RtutmL6RQ02XXlwzXtlikk3b75Gm2/ipNEHDU4xHHCKh5dkIabhj3Os61uoBm48ti9YZirJ254i4i+XrMcw337ngHiuxEBfONKakxYpKW/r01MT3iWrb/Ky+jr5vp8LVoNt8EY3cpJ/wDuQWH5OR/s9lv2tV2f2udWdVj5OtlDl+jPWN5/2uY+9WdAREQEREBERAREQYKjsDwdtNA2Bji5rS9wLrZuvI6Q7uRfbwUg5RGieHyQUrIp/Xa6Umzsws6aR7esfqub/JAbhEjKwzxTeilHpoX3cA8NAbJCf1DsAc3cbX3qYDuSWURQ4DqKiWWKUiKUF74CLsE17mVhO1lxfM0bCdu+9wmEWqnqWvaHMcHNO0OaQWkdhGwragIiICIiAvnXyg36Wy37JvH68q+ir5rp0++IFmzq08LvxS1I/wCRBYtBBlbWx/QrarwD3CYflKFaFV9GX5a/EoubqaqHdJTtiJA76ZWdBlERAREQEREBERBgqG0RxR9RSRzTAB7nSg2FhZs0jBs+yxqmSuHBsUZURNnjBDXF4GYWd1HuYbjvYUHesELKIIegweOjM8jHlkTrzOi2amJwBL3sFrtDt5G642b1JU1WyRjZI3hzHgOa5pu1zTtBBHBbSFDspYKCGaRocyK7p3NAc9kd/WMcbQS1t7uIAttJQTKLVT1DXta9jg5rgHNc03a4HaCCN4W1AREQFSZqDpOK1g4RQ0jOy5NS/wD5grqVUtHZM1RiU4/XqtSO6CCGK34xJ5oNpOrxeI7hU0bo+99PK17f4amTyVoBVX0xOqbRVm7o1REXnlFMDTSeHpmu+6rO1B6REQEREBERAREQYK4cGo4oomx01tWC8ts7OLl7nO61z+s538l2uUZozhRpqdkDnBxaZDcXA68r5Bv+3bwQSqIiAsObdZRBDSGDDqcubG5sLXFzhGC5sYe67n5b9WME3IbsAvYWUrDO17Q9hDmuAcHAgtIO0EEbwvbhfeoevrWUMUeWC0DSGO1YAZAw365YNuS++2690Eyi8RSBwBBBBsQRtBB4gr2g8SShoLnGwAJJO4AbSVVtDWE4fBK4EOnMtW6+03nkdMAbcmvaPBdWntS5tDNHGfST5aOPnnncIQfAPLvuqSdTNjZHGwWawBjRwDWgNA8gEGMXw0VFJLTvNhLG6InlmaRm8N/gubRDFjUUUMj/ANIAYphe9poyY5B+JpPcQpUMuwA7iLHyXzn5MZejamndsjqoy+LgBUUxME7O9zY45PB/iH0tFgLKAiIgIiICIiDBUPoo+Y0rDVZtbmlzZhZ1hLIG3Fvo5bdllMFRmjuL9Kp21GXLmMjct83qSPj39uS/iglEREBERAsvLmX2Hcdh7uS9Ig8sZYWG4bAOAXpFpq6lsbHSSHK1gL3E7g0C5PkEFexM9IxOmgHqUrTXS/vHh0MDfznd90KdrBu8fcoHQNutgfXu9eteajnliHUgj+7G0X+s5yn63h4+5Btj9UdwVDwfB3T4S3U9WaGoqainduAlZVzkA/VcC5h7HlXxh6o7gq78nVzhsDj+vrZueySaSQfk8IJTAMZbVU7J2AtzXDmH1o5GnK+N31muBHgpFVPEr0FS6saP6LOR0sD/AOGXY1tUBwaQA1/c13Aq1seCAQbg7QRtBCDKyiICIiAiIgwVxYQ+IxNNMG6u7suUWbfO7NYfazeN13LgwXChTQtha4uDS83Iseu9z+HLPZB3oiICIiAiIgxdUrTqrM4koWHqMidV1jhsAiYHOjhvwdI5m36jHc1PaR470djQxusnlOrp4QbOkk7eTGja53AA9iiajAzTYXW5n555YZ5Z5bWMkpicLgcGgANaOAAQS2h1Pkw+jZygh89W0n8yV31vDx9y04Cf6LT23aqK34GrdW8PH3IOXHa3U0U837OF8ni1hI/Oy86LUOpoaSG1tXDFGR2hjQfzUZp51qEQcamSnpPCWVjX/wAGdWYIPM0Qc0tcAQQWkEXBB3gjiFwYFggpYzCyR7ow4uja431TDa0TTvLBttfcNnBSSygIiICLDlXHY5WsuZMNztHGGoY99uxjw2/mgsiKFwrS2Cd+qDnRzbzBMwxTjuY71h2tuFMgoMoiICIvLn2FzuG0ngEHpFXJdNo3OLKOKWrcNh1LRqmnk6d5EfkSV1YXiFW+T09GyGOxN+kCSTNssC1rQOfFBMrBWUQR7MFjFQ6qsTK5oiDi4kMYNuVgOxtybm2+wWzF6fWU80f043s/E0j3rsWCgh9C6jPh1E/nBDfvEbQfzBUhW8PH3KD+T85aJsHGnlnpbchHM9rf4Mh8VOVvDx9yCAxo6yuwyDg3XVrh+6iETL/eqQe9oVnAVXw30mL1D7/1elp4ByDpXyTP/JkXkrSgLCyiAiIgIiII/FsChqWZKiNrwNrSdj2H6THja09oKgn1U+Hfp3PqaMb5rZqqmHOYAemjH0wMw4g71bVhzUGumqWyMa+Nwc1wDmuBBa5p3EEbwtqqFVQSYc91RSML6VxL6ilaLuiJuXT0rR5uiG/aW7dhnZ9IIG0vTNc0w5RIJAbhzTuy23kkgAb7m29B7xnGoqWJ007rNGwADM97juZGwbXPPABQUOCS13pMQBjh2FlEDsI4OqnN9d31B1Ru2rZgmFyTytxCubZ/9mgO0UsZ4uHGdw9Y/q+qOKs9kGunp2saGMaGtGwNaAGgcgBsC2oiAiIgLBWUQVjRs6uuxKntb0kVY3tbPEGuP+ZBJ5qereHj7lBVTdXjED+FTTSwH7cEjZWfwyzeQU7W8PH3IIPRI5p8Rk51IiHdFTU7Lfiz+asqg9FsNfC2p1gAMtTUVDbEG8b33YTYbDltsU4gIiICIiAiIgIiIMFqrMegsQqdcHvEQf0gUuzowqf24bbYdpOXdmOa11Z0QYAWURAREQEREBERBWtMBkkw+cD9HVxsJ+rOySnI7ryM8lN1h3ePuUH8omzD5XjfG6CYdhjniffyBU3V8PH3IPLKk2Gwbl66WeQREDpZ5BOlnkERA6WeQTpZ5BEQOlnkE6WeQREDpZ5BOlnkERA6WeQTpZ5BEQOlnkE6WeQREDpZ5BOlnkERA6WeQTpZ5BEQOlnkE6WeQREERpY3XUVRE7YHxlpI9YdovcX2clITTk23cf5oiD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2" name="AutoShape 13" descr="data:image/jpeg;base64,/9j/4AAQSkZJRgABAQAAAQABAAD/2wCEAAkGBhQSEBQUExQVFRQUFRQUFBcXFxcUFxcUFBQVFBQUFBQXHCYeFxwkHBQUHy8gJCcpLCwsFR4xNTAqNSYsLCkBCQoKDgwOFw8PGCkkHh0pLCwsKSkpLCwvLCksKS4sLCksKSwsLC0sKSwpKSksLCwsLCkpKSwpKSwpLCksKSksKf/AABEIAL8BCAMBIgACEQEDEQH/xAAbAAABBQEBAAAAAAAAAAAAAAADAQIEBQYAB//EAEYQAAEDAgEIBAoIBAUFAAAAAAEAAgMEESEFBhIxQVFxkWGBs9IHFiJSU5KhorHREyUyNUKCweEUJHLwIzM0YtMVF0Njwv/EABsBAAIDAQEBAAAAAAAAAAAAAAABAgQFAwYH/8QAMhEAAgECAggGAQMFAQAAAAAAAAECAxEEUgUSEyExUXGRFDIzQbHBYRUjQiIkcqHRgf/aAAwDAQACEQMRAD8A2eX84J46mRjH2aNGw0Wm12NOsjpKgtzoqfSe6zupmdP+sl/L2bFWtC9BRo03Ti3FcF7Hmq1aoqkkpPi/cuPGeo9J7rO6kOc9R6Q+qzuqrCa5dNjTyrsc9vUzPuWozoqPSH1Wd1OGc9R6T3Wd1VICUJbGnlXYe2qZn3LkZy1HpPdZ3UvjJUek91ndVQHJwKWxp5V2JqtUzPuW3jHUek91ndS+MU/pPdZ3VVBydpJbGnlXYe2qZn3LTxin9IfVZ8l3jFP6T3Wd1VgK4FGxp5V2HtqmZ9yz8YZ/Se6zurvGGf0h9VndVbdKjY08q7BtamZ9yx8YZ/Se6zurvGGf0nus7qr7JLI2NPKuwbWpmfcsPGKf0nus7q7xiqPSe6zuqvsksjY08q7BtamZ9yx8Yqj0nus+SQZx1HpPdZ3VXEJhRsaeVdhbapmfcsjnLUek91ndTDnPUD/ye6zuqse5Be9PY08q7EXXqZn3LV2dVR6U+qzuoTs7an0p9VndVO96C+RPY08q7HN4ipmfcuznhU+l91ndQpM86r0vuM7qonSoD5k9jTyrsQeJq5n3NAc9ar0p9SPuofjtWXwmPqR91CyNkN0nlOb5OwG7RxJGPUMVqsn5CjYbhoLt9rAcBt4m6q1J0IOyin/4i3SpYiok3NpdWRslVeUJRpOmLG9LI+6tJTTPaPKkLz/S0D2C6d9AbYpGxqjNqT4LsakIuCtdvqwxrHb/AGBOFS7f8EINTg1Q1VyJ3fMNDM4uAJw6ty5JAPKH97Eq41FZ7jtT4GGzo/1kvFnZsVaFaZzj+bl4s7NqrAvQ0fTj0R5ut6kur+RUwpznITpF0OTCaS7SUd06GZydSTaW9jW92RLMyT+IUUElEjgus+tjqcPLvNCjgak/NuCtnujAkpI4kdrFlVMfVlwduhr0sBSjxVxrWp4iT2hEDVVeJqZn3Law1PKuwMRJzYUUMTg1R8RUzMn4anlQP6Fd9D0otl1k1i6q/kyLwlJ/xQAxFIWFSLJCu8dIVl7nCWj6L9iK4HchvU2yQtVmGlJ+6RWnouL4NlY96jSSK4fCDrCjTUDTs5K3DSdN+ZNFKpouovK0ylklUaSZWFVkwAGzrcfmqsUjnGzcRvH6XVtY2hq31jPlgMRrauqDMqs83KMvqow4Atu64OOIY4jDiAn02R7a1f5JhEcjHbGuB6r2PsJWTX0o5y1aasjXw2h1Ba1R3fL2NRT5P3qwjpg0I7WJU7ljVGBmCBoqVdRpjYoQmDkjvxQI5TexRtJR5Nd1MgSadzvpGjDRN+rApElFUgvAuL4/ApVwq8TvT4GPzof/ADcv5ezYqp0qnZ3y2q5fydmxZqorrL0NBftx6I8xiJ2qS6v5J0lUhOeT0Km+kdK4Aag4Fx2Dbbrt7FbMbdUsVi3TlqwsW8HhVWjrTucG9aOyJPhgUtkSxquInPzM3aOFhT8qsDjhR2sTmsRGhVHIuxhYRrEVrFzGojWrm2dUjmsTwEoCh1uUAwAt8q7g028qwP4rDXjZRJpXJllFZXaRcGjFpLTc2xBt/fFcydriLykYagzbyQzBGCXCNz3utdx8kYYAnabDoT1SW5cQ76qxAJbc7AS7HdgmSTuAvs2YW+JumMpxYOe5rLbALHqGvaudF9Jg0EN2k6z0dATsiLBNrHvNmi2w2+F9p4c1IjbJx4uClUeTmtHC3QpL6drtWtSBpFaZJBraOaT+M3tPMFTXZN4ppybZIgQ3VfQeShz1TzqaBxxPIK1/hEoyeNqjdktVe5SRZNMhu8k9GzkFawZPAClxxAJxlSu3xBRS4AhSgJ4TJKgDaoFRlhjdbhfdrPJLgOxvcm1enEw7bWPFuB+HtR3Srzugz0MYc0RvcCQRawx1HWb7tifLnpO77MNuL/k1aMMRDVV2Z86E7uyN3JUWUSqr2ga7rA1GXqx2oMb1Od/9BUOUsr1jRd0uG3Ra1uvqJ9qsU6kZy1UyrVjKnHWaZ6TNlu2oKqrMvD8Tw3iQF5jLlGR/2pHni4n2XQLq8sPzZmSx3KJ6nm1lqKStia14JJfYC5vaN512tsXLI+Dk/WdPxk7GRIqeJgoSSXI0MHVdWDb5lzn3UWrZh0s7Jix9TOtJ4QHfWE/GPso1kpTcgbyBzNlsRnq0Y9F8HnakdavLq/k0tBS6ETBtI03cXi/sGiOpT4YkOQeWRuNuWH6KZCF5edVybb9z2NKioJJewRrUUBI1EaFxuWkhWhOaFwCcAokhzUQJgCeAgBSLixVG4OgLYzouab6BN9TbYEAfaseBsdWpXoCHUUrXizxcXvwOwgjEHpCTOkJapEikecRoN6kRznEYv5WHwTRkZux8lt12n2lt0jshtxtJIPzA/EKN2drwfEJSQRtJJNybewW+SSsyyGgtjbpO3Df/ALjsUD/oTZPxvIBOtxF7YHBthvUyDJjWtIsPJ2bNQN/an/U0J6nsZHK+dlZDZzoxo3bpaLjquCcLY4Yda02R8vum8pkcljtI0APWtfquraOljtqFwdwR2sa3G2PNNJkXLmFZMbeULdd12ldMa4H910lQxoxcAmcX+BxsgzTWQJqku/yx1nAfuohyW53+Y8noGA+Z61FvkNIdPlVoNgbncMTyChvqJX/ZGjxxPIKygycxgwaAjtYkSKQZJc77bnHrsOQR4sitGwK1ISIsguRW5PaERtKEZcUxAnxgBZvL9PpMfbcfZiFoKh6qqtuC605askzjWgpQa5nn10qdLHouI3EjkbJi9Snc8Q1Z2NN4OD9Z0/GTsZFyTwcfelPxl7GRKs3F+ddDa0f6b6/SJfhEd9Yz8Y+xjWVgN5Wf1N+K0vhHP1jPxj7GNZOOS0jT/uHxV2T/AGV0+jLS/uH/AJfZugPLd/U74lTIlGt5buklS4V5hnskgzQngJgKddImECe1CCMwJXCwQBODVwCI1qdx2G6KXRT9FKAlcBmilAT7LrJDIrKMtuGmwJJsRqJxNjuvc2ttKYaSTGzm4213PyU6y5IakyE2ldtfb+kW9punOyf/AOyT1ypZCRAXIoyc3e4/md80SOjYNTRx1nmUdciwXG2TU+yQhMQ0JCnWXWQA0hNsnJEwEKG9yeSgyFAAJioFRqU2RQqjUpIjIxWUYrSv435gH9VGLFZZUZ/inpA+Fv0UMtXrKKvTi/wjwuI/pqzX5Ze+Dlv1nT8ZOxkXIng8H1nT8ZOxkXLOxitNdDY0bvpPr9Ib4SD9ZVHGPsY1kfxtv5zfiFrfCT95VHGPsY1j5hiOKtP0l0M5+tLq/k9Gd/mO/qPIFSmhQabX1D4BT2rzTPYRe4XSTg9dopdBIkFabjBEhfdDijCmRpDTHsaihqRrU5IZ1l1kq4pDBucdgXROuhSh+Ibax9iPDHotASGOISWTlyYhpCROIXWQAlly5cmA0pbJVxCAGpCnJpTAaUwp5THFADHFBeUVxQHlFwAyKFUlTJCoNSU0RZm8pt8vqH6qG5qn5QHl9X6lRC1evwq/Zh0PBY1/3E+pd+D4fWVPxk7GRKn5gN+soOMnYyLlnY71F0NjRbvSfX6RF8JP3lUcY+xjWQcPKHELYeEj7yqOMfYxrIk2c0/7h8V3fpLoUH60ur+Te07vKKsowqqJ3+I7ifirWJebZ6+D3BmtTwxLGEXRSJjGtUiNBcbBMjrWHDSHMJXGk2TwU4FAa9KZrdepA0HJXaSiuqraxZOE11ElYPdOugten3QA+65ICuBQA5ckSoAQpEq6yAEsuSpEAIkKVNKYDSmOTyhlAA3IL0ZyDIgCPIoNSVOkVfVFNEZFHWjyur5qMQpVV9pRyvaYaNqMOiPnmLlfET6su8wR9YwcZOxkXJ2YX3jBxk7KRKsvH+oun/Td0T6L6/SIfhHH1lUcY+xjWOnW08IrfrGfjH2Max1S1Wbftx6GdJ/vS6v5NjTy3cHecGu5tBV3TlZLIdTpRx7wNE/lPystRSvwXnakLOx6qhU1opllGjtCjMKO0riWiuyo8k6LS2wxcDe5tw1f3ggxzDFr223XxuN4O0KwraIP6DsI1qphnLbCQBzPskgGwOy4OI4pWudoSsWjacAXa7q2KuyrLNGWSMaXaB8prcS5hBDrA7bG4G8KXNAALxuuMPJ1nXraT8CiUFZrDt/7/qNe5JredIyT3tDqPKbJwCCC3eMDh+EjYb6xrwUsQXNx1dP96uaqMs5vaRMsDjHJtLcNLdpN1OPSQqiTOKppm/4sYkaMCRdp5Yi/Aoct+8eqvY15jIXNlVfkfOWOoA1tcRgHAtdbpafiFahjSccOlFuRzatxEEie1yY6m3Hn80O5GCViJJuuQRInh6QD1yZppboAcuKbdddMDiU0rikJQAhKYU4ppQANyC9GchPCAI0qrqvUrCVV1YpR3shN2TKeoGJQCpMijuC93CNopckfNastacpc2XmYn3jBxk7KRInZifeEHGTspEixdIeoun2z0miPRfX6QLwgt+sZ+MfZRrIVTFts/Y/5+Y9LOyYspUQ3C0IRvSj0Rj1JWrz6v5IObNQQ+Rp1XDm8dTsfV5LdUU2CzeSsntDQ4a7K6pwQsCtG7Z6TDTaSuX0L1JYVVQSqdFIqUomnGVyYCq+uojpabNe0bD+/SpjHJ65tHZMo45A65Zg9ps9ntuP7sVO0WytFjovaAL9O5w2hR62ns8XJDb4OGtvRw6EsUdnEuOi7ANcNRGJx37MEyVw9JlA3LHfaGBH69I6VYCEPAwvt6xqVDVMdpjz27trejo/dXFHViwBwTsTjLcOZkptzcCxx/sKbDRi1hfmSmg3FwU6ORRskRcmxWhwNjddMy6J9KuDkC4lc7A2KXSUqeK/BQ5IyNWPxXNqxIIHJdNAbInaSADh67SQdJKCgAmkuum3XIELdNJXEpt0xnFCeiFNcgCHOqurVrUBU1a7WrOGhr1Yr8lPGT1KM5ckyDIgOCM4oDl7c+dsu8xR9YQcZOykXJcxfvCDjJ2Ui5YekfVXT7Z6bQ/ov/L6RKz3ivXTfk7NizU1Mtfnez+dl4s7NipXQBatH049F8GNiY3qz6v5KJocw3abbxsPUp1NlUaneT7Rz1hGmo1BlpFyq4WFTfwZOjiqtHct65MvIZxa+zeMRzCnQydKxoa5pu0lvA2UmDLMjddnew8x8ll1dHzXDea9HSlN+ZNGzilUhjlmqTOOM4Ou09OrmFdxTaje4Oo67rNqUJQ8yNijiIVF/S7kuWIOGKhzUxAsMW+af0Uxj08hV7WLSZSmI4G5uNQOscDtHQrSkOk21gR1jFdJT3QoYXMPkm29CZK4YxlurBOZUnbr5cimOa86yeaE6A9CNwrv2JYqhw4ogmwVa7SHTx+aEKgg7ktXkySnzRcNnRWkFVMdUUeKsUOBO6ZMlpAVGdTW6FJZPdOMiW4XAhFhHSk+k34KcWIToUWC5HEoTg5abJeR2tjGk0FzsTcch1fG6kSZLj8xvJWY4ZtXuVniUnwMjdNLlp35DjP4Qos2brNg5Fw/VPwsuYeJiZ8vSaStZMjRja4dfzUSTJTdkh6xf4WUXh5kvEQK+cYKgrXY9a0dRk6QDCzh0HHkVRVWTJi7CN56dEq9o6k1WTl7GbpSrrUHGG+5VvKCVajIE7tUTvYP1R2Zl1LvwAcXNC9JtoL+SPI+Gqv8Ai+wuYn3hBxk7KRcrXNbNieCuhc9rdEF9yHA64njVr1lKsbHyUqiaft9s9FouEoUmpK2/6QTOofzkvFnZsVVoq3zpH85Lxb2bFWtateh6ceiMiv6sur+QRhugS0qsmxp30K6HPVuZ6ajUOWlWnfSqNJRXQc3TMw6BGo698X2T5O1pxb+3UreWhUZ+T1CVOMlZoIudN3i95a0GcMbrB12HpxHrD9QFdxTB2III6MfgsU6hTmUxbqJHAkfBZ1TRkJeV2NWlparHdON/9G4Dk4FY6Otmbqe7rx+IUhuV5x+IH8o/RVHoufs0Xo6Yp+6ZrFxCywy9MNjD1H5p/jHJ5rfb81zejKv4Oq0tR/PY0L41GlplTnOWTzG8yhPzmk9G3mVH9Mq8g/VqHP8A0W7Yi3UmvZ1KjfnPJ5jPe+aE7OaXzWcnd5S/TKpH9Xoc32NBHUEKZFUrGvzjl3M5HvItHnKQbSN6290rlPRtWKujtT0tQk7N2NqJ+lSqBunI1u8i/AYn2ArOU2UmvF2uBHRs4jWFos1pbz/0scfa1v6lUIwkpqLRpOpFw1os2SaQka9cStIoiaCDM1SQoz3YqSIyBiNNMQ3DkiOKEQSpEBpiG5MMA3IoYnWTIgRENyV5sEWyhV7/ACSmIiUNSX1bN3lW9Ry5Ozeh/wATS4gciuXCpxLEOBn86P8AWS8W9m1QGLT5azVlmqHyNMei7RtcuBwa0YgN6CozMzJx+KL1nd1blLEUlTinJcEYFXDVXUk1F8WVDAiAK4bmjN50fN3dRPFSXfHzd3VPxNHMhLDVcrKQtTDGFf8AipLvj5u7qTxUl85nN3dS8TRzIl4arlZnnQoTqZabxTl85nN3dXeKcu+Pm7uo8TSzIXhauVmWNImGlWq8UZd8fN3dXeKMu+Pm7uo8TSzIXhKuVmVNIEn8KFqvFGXfHzd3UvihLvj5u7qXiaWZC8HUymRdSoZpVsDmdLvj5u7qG7Mubzo+bu6n4mlmQng6uVmOfToDqdbV2Y83nR+s7uoTsw5vOi9Z3cR4mlmRzeCrZWYaSBRnwreP8H05/FF6zu4gO8G9R50PrP7iPE0syObwVbKzCOahuaty/wAGNSfxw+s/uIZ8F1V58HrP7iTxFHMiKweIyMxLHFpu0kHeMCtv4Pcuj6Z4mexp+jswuIbpEubhjhewTP8AtXVefB6z/wDjSHwVVXnwes//AI1XqyoVOLV+ZboQxVF7ou3I9NunNkWIyJmvlKlwZNA5nmPfIW/l8i7epbKmjkLR9I1gdt0XFw6iWi6ozUVwaZs05Skt8WupID1HBRvoSmfw56FBNI6tMaE6y4UxvsSmA9CNZcxWYGRyUHBFNOehCjo3AnEW6/knrIWqxr3WGKq65+kLBXTqUncgDJ5vs9vyRrLmGq+QzJMGiBfX+y5TIoCCNS5cqjTe46wVlv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84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0" y="1240971"/>
            <a:ext cx="12192000" cy="5617030"/>
          </a:xfrm>
        </p:spPr>
        <p:txBody>
          <a:bodyPr>
            <a:normAutofit fontScale="70000" lnSpcReduction="20000"/>
          </a:bodyPr>
          <a:lstStyle/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هـ) تحديد حجم الرحم قبل الأسبوع الثامن عشر من الحمل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يتم استخدام المعالم التشريحية:</a:t>
            </a:r>
          </a:p>
          <a:p>
            <a:pPr xmlns:a="http://schemas.openxmlformats.org/drawingml/2006/main" marL="742950" indent="-742950" algn="just">
              <a:lnSpc>
                <a:spcPct val="110000"/>
              </a:lnSpc>
              <a:buFont typeface="+mj-lt"/>
              <a:buAutoNum type="alphaLcPeriod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ارتفاق العانة</a:t>
            </a:r>
          </a:p>
          <a:p>
            <a:pPr xmlns:a="http://schemas.openxmlformats.org/drawingml/2006/main" marL="742950" indent="-742950" algn="just">
              <a:lnSpc>
                <a:spcPct val="110000"/>
              </a:lnSpc>
              <a:buFont typeface="+mj-lt"/>
              <a:buAutoNum type="alphaLcPeriod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السرة.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تحسس البطن بلطف باليد اليسرى لتحديد ارتفاع قاع الرحم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إذا كانت الأموال واضحة فوق ارتفاق العانة مباشرة، فمن المحتمل أن يكون عمر الحمل 12 أسبوعًا.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إذا وصل قاع العين إلى منتصف الطريق بين الارتفاق والسرة، فمن المحتمل أن يكون عمر الحمل 16 أسبوعًا.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lphaLcPeriod"/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24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152400" y="1231641"/>
            <a:ext cx="11898086" cy="5626359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إذا كان قاع العين بنفس ارتفاع السرة، فمن المحتمل أن يكون عمر الحمل 22 أسبوعًا (إصبع واحد تحت السرة = 20 أسبوعًا وإصبع واحد فوق السرة = 24 أسبوعًا).</a:t>
            </a: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و) تحديد ارتفاع قاع العين من الأسبوع 18 من الحمل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5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5732F-AC8D-931C-47B7-58AA8F24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3112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150944-733C-5D8F-5DC0-579677E2A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29" y="767443"/>
            <a:ext cx="8060871" cy="48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66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12092473" cy="5309733"/>
          </a:xfrm>
        </p:spPr>
        <p:txBody>
          <a:bodyPr>
            <a:normAutofit fontScale="77500" lnSpcReduction="20000"/>
          </a:bodyPr>
          <a:lstStyle/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ز) جس الجنين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يصبح الكذب وتقديم جزء من الجنين مهمًا فقط عندما يصل عمر الحمل إلى 34 أسبوعًا.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ويجب تحديد ما يلي: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1- كذب الجنين.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هذه هي علاقة المحور الطويل للجنين بمحور الأم.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قد تكون الكذبة طولية أو عرضية أو مائلة.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8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0" y="1314450"/>
            <a:ext cx="12191999" cy="5543550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3600" b="1" dirty="0">
                <a:latin typeface="Times New Roman" pitchFamily="18" charset="0"/>
                <a:cs typeface="Times New Roman" pitchFamily="18" charset="0"/>
              </a:rPr>
              <a:t>2-عرض الجنين. ( </a:t>
            </a: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الجزء التقديمي)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-إذا كان هناك مؤخر، فهو عرض مؤخر.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- إذا كان هناك رأس فهو عرض رأسي.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-إذا لم يكن من الممكن الشعور بالجزء المعروض، فهي كذبة مستعرضة أو مائلة.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600" b="1" dirty="0">
                <a:latin typeface="Times New Roman" pitchFamily="18" charset="0"/>
                <a:cs typeface="Times New Roman" pitchFamily="18" charset="0"/>
              </a:rPr>
              <a:t>3-وضعية ظهر الجنين.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ما إذا كان ظهر الجنين على الجانب الأيسر أو الأيمن من الرحم، وسوف يساعد في تحديد موضع الجزء المعروض.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7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6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133349" y="1676400"/>
            <a:ext cx="11851822" cy="5181600"/>
          </a:xfrm>
        </p:spPr>
        <p:txBody>
          <a:bodyPr>
            <a:normAutofit fontScale="77500" lnSpcReduction="20000"/>
          </a:bodyPr>
          <a:lstStyle/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ح) تقييم كمية السائل الأمنيوسي الموجود: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ليس من السهل دائمًا الشعور بهذا.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تقل كمية السائل الأمنيوسي مع اقتراب موعد الحمل.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يتم تقييم كمية السائل الأمنيوسي سريريًا من خلال الشعور بالطريقة التي يمكن بها تحريك الجنين (الاقتراع) أثناء ملامسته.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8" name="AutoShape 5" descr="data:image/jpeg;base64,/9j/4AAQSkZJRgABAQAAAQABAAD/2wCEAAkGBxQSEBUUEhQWFBUXFhUYFxcVFxgXFBcYGBgWGhgUFRcbHCggGB0oGxQXITEhJSkrLi4uFx8zODMuNygwLisBCgoKDg0OGhAQGiwkICYtNyw0LiwsNC0sLDQsLCwsLCwuLCwsLCwsLC0sLCwsLCwsLCwsLCwsLCwsLCwsLCwsLP/AABEIAQcAwAMBIgACEQEDEQH/xAAbAAEAAgMBAQAAAAAAAAAAAAAABQYCAwQBB//EAEQQAAIBAgMFBgMEBwcCBwAAAAECAAMRBBIhBTFBUWETIjJxgZEGUqFCcrHBFCNigpLR8CQzU2OissI04QcVVHPD0tP/xAAaAQEBAQEBAQEAAAAAAAAAAAAAAwQCAQUG/8QAKREAAgIBAwIGAgMBAAAAAAAAAAECAxESITEEQRMyUWFxwSLRobHwkf/aAAwDAQACEQMRAD8A+4xEQBERAEREATUMSnaGnnXtAocpmGcKSQHK78pKkX3aGbZUKGzsSMUMWUW7V6iMl71BhmC0lF72tejSrEbxdxvMAt8xqOFBLEAAEkk2AA3kngJQ8JsXFrhUu2JNYYKgxBxNQ3xa6sDepY8iPC3G8kKuz8SHLqa2Zq2LBHbMUFFqdU0cqF8q/rBSsQMwvwF4BbEcEAgggi4I1BB3EHjNYxSZlXOuZgxVcwzMFKhmUbyAWUEjdmHOVRcFizVF+2z9rhir9sewXDinSFdHphxdyRXFyrNmqIb2Hc58PszFU6CpRWshWjjVINa+aoXo9mULVCASqvlJtlJJNrm4F0xOJSmjPUZURRdmchVUDeWY6ATnw21aNRlWnVSoWV2XIwYFabIrkMNNDUQb+MisfgmfAVadJKyswIUVX7SpvGoZ3brYE8N05tu7NxHaq9I1KpTC4kZ700cu1bCOtMWygErScA6DTUiAWd6ygqpYBmuFBIBawuQo42AJ0mKYlTUamD31Csw10D5gp9cje0qWKo45ziGpCpTZqtY0BUdcqj9AppSJUMwC/pAY5eZJIkj8NYNkr13NOsiNTw4Xt6na1CU7bOMxqObDON53k20gFiiIgCIiAIiIAiIgCIiAIieGAexEiNsbQIPZUjZyLs2/s1N9QOLGxsDpoSd1j43hZPUsvCJeJW8NVemLI7EcqhNT1JY5v9UkKO1/8RSOq94e28eQB85wrIs7lVJEpE10K6uLqwYdDf0PIzZKExERAEREAREQBETyAexEQBERAEREAREQBERAOXaeMFGkzkXI0Vb2LMdFUeZIEr2HpkAljmdiWdt2ZjvPQaAAcAAOE6Np1+1r2Hgo6edUjU/uqbebsOEwma2WXg00w21CIiSLmJQXvuPMaN6EaidFLG1V3PmHJxf2IsfU3mmeMwAuTYddJ6pNcHLgnyiSo7Y+dCOqHOPXQN7AzuoYtH8LAkbxfUeY3j1lZGLpnTtE/iX+c2Mga1wDy4+olVc+5KVC7FpiVyliKieFz5Pdx9Tm+s7qO2P8RSP2luw9RbMPQHzlFZFkpVyRKxNdCuri6MGHMG/pNkoTEREAREQBERAEREAREQBOTauM7Gkz2udAq/M7Gyr01IueAuZ1yA27UzV6af4YNRvNsyU/p2vsJ5J4WT2Ky8HHhaORApOY/ab5mOrOepYk+s2xExG9LAmnFYlKaF6jBVG8n+tT0nLtna1PDU8zm5PhUeJj06dZ882htCtjKl3Og3KPAg/M9d85bwUhW5Ertj4yqOSuH/Vp8xALt+S/jIJ6FWqczlmPNySfrrO7DYRU6nmfy5Tok28muNSRDNs5xwB8jM8Lj61A9x3Tp9k/unQyXt0muogYWIvG6PdMXsiT2V8bblxC/voP9y/y9pcMLiUqIHpsGU7iN0+Q4mjkYj28p1bI2vVwzXpnQ+JT4W8xwPUazpSM8qvQ+rhbHMCVb5lNj5HmOhuJ34barLpUGYfMo1/eXj5r7SE2PtVMTTzoejKfEp5H8jxndLRm1wZJ1p8ljpVQwBUgg8RqJnK1TdlN0OU+4P3hx/HqJM4DHCpoe641I6c1PEfh7X0QsUjNOtxOyIiUJiIiAIiIAiIgCVSnUzvUqfO5t9xe4luhC5v3zJ/a+INOhUdfEEbL963dHvaQNCkEVVG5QFHkBYfhI3PbBahb5Nk0YzErSptUbwqCT6cB14es3yl/+IO0PBQB08b/AFCj6E+0zN4NkVl4K7j8a+Lr5n04ADcijgP58SZ3UqYUWG6adk4TTqdfIcJZ9l7FLWY91eZ8Tfd5Dr+M9hS5rU3hf7gtPqI1filmXp+yFWix4TfRwuovqSbADieQHGXCls6kv2AerDMfrPf0FAcyqEb5kAVvI2HeHQ3EtB0weVFv5/RlssvsWMpfH7I3BbIV6Sliwc6mxFlN/Bbcbbj1B3SKxeFysUbeOPMcCPT8xwlgRitQK9v1htYeEkKSXW+ouFsV14EcSdO2KIyON7CmzUzvIKkd3mVJZdOp6WtX1D1YnumZp0rGYbNFL2lgr6edj+RkG6kGx0MsWKa7t+yzqLixsrEa8r21nNisHnUHiRp6bwZfrehrq6dWR5+n+jV0185yUZ8nHsXajYaqKi6jcy/MvLz5GfVMLiFqIrqbqwBHrPj1RCpsRYy5/wDh/tEnPQY6AZ06a94e5B9TPkRZotj3LnNdev2amoN9MF/OwuVPQgETZNWKp5kKHc9kP75C/wDKVjyjNLhlqUz2a6lZVIDMATuuQL6gaerKPNhznrVADYkA2Jt0Frn6j3m0wmcTXSrK3hINiRob6gkEe4MySoGFwb6kacwSCPQgiAZRMWqAEAm1zYdTYmw9AT6TKAIiIBEfEr/q0T56tMeiXqn6UiPWcE6dvtetRX9ms/qOzX8KhnNM1z3NVC/ET5t8Xd7HsP8A2x6ZR/Mz6TPn3xhQyY9W4OEI9O6fwHvM8uDXT5iY+H8CHNyO6oBPUm9l8tDf/vLTIL4XfRx0pn3zj8hJxjYXtfoN56CaLuVHskv6M1e+ZPlt/wBnsTEMDa3EXHl/RmUkUNWIpZhpbMDmUngwvb01IPQmRGOxguHDBjuVN3ZkN3xUW5uSLru0K6byZOSJ2xs7Neoo1t3l+aw3jrbhx/GtOlzSnwRu1aW48lLZwDoDYk2sNBc3toLKBf0E6quFAQW4dTx9Zv2lstqKK9wyMB3hpa4v3uQ6+U5cPiSBYgEcNffzn6O6EeqoUa3lcfBnTlXOMl27HJicErjjfgbn+cw+GFKY2kDfVip1OoKnr5GSDqCMy87EcpxYJ/7fR6VKY9z/AN5+WsqnVPRLk+wpwtr1RPpP6OvX+Jv5xTwympTGtu0W/ebhqOPMCbZlQH62l9//AItO4eZGKflZK4rZSOVJLDLybeLo1je+mamh0tu5E34x8LUBbKCoHBcoHiLX8OhubXFjYAbpNxNhiIav8N0mvctrnv4T4zc2upt6b9xuNJnU+H6ZRFu1kDgXyse+QTfMp4geY0NwSJLRAInDfD9Km9N1BBp3t4dSUKXJy3HdNtCOF7gC0tEQBERAK9to/wBqQf5LW5aut7ey+4mqdXxBTs9F+r0zyGcBgT60lH705Zlt8xrpf4iVj47wBaitVfFSNz902v7ED6yzzXXoh0ZW3MCD5EWMk1ktF4eSq/DGNAZSdzCx6X1B9xaWqpTvqCynofyII+k+eJRbC1movrbVT8yniP65y4bF2kGARjr9kn7QHA9be9pbzw1LlbP6ZxNaJ+0t1890djYVtctQ3vcZlBAPQLl0PEceh1m9KvBtG5cD908ZslI27jXas4YkBGICi+g+y1hxI1v1lel6Z9TPSml3OZS0bl3iQuxe1FLPVqgLYZcxVhb5mbf9ec68Pj87FaeR7C7EFgByHhO/XjwMlZU4yaTyl3XB0ppnRhkyrlO5bgX3ZeHnYED0MreMwy1aWdRlbRlXKVfLbKq5SLnuCmB+0DbSWHEUGqKVYhVOjZe8zDityBlBGh0JsTax1mVSktQOrgFb2A5XUbjw8R16z2q11yU1yjiUdSwUbRafeIBaxsSL9JEbMrD9Npkkf3y8R8wlj2pSKFkJvla1+Y3gnrYiVln7PEBvldW9iDOuvs13avVFeiT8F59WfVv0hPnX+ITKjiU7Sn318a/aEzJnqNZ6ZPCon1IX/lIw8yOJ+Vk1X2jTRGYutlUsbML2UEm2vITkX4ioEA5m1XN4HYaIHIzKCpIUjQE6m2+d2OqZabMADYX1FxpxI5Df6SM/S2/9IbkMx8yLkXy6kgW8+ms2GI2v8QURfViRbQIxOqZxpbQ5b6Gx7p5TY+2UCFlV3yuiEKpvmcgAC9gbZgTY6Cc/aZnCthRe5UsVzLlbIralRoVJ/g1mFHFON+GsxVWJVTY23Le28En62EA6htylZbk3YgWykkErnA03kgjdfUiduCxIq00qAEB1VgDoQGAIBHPWaMJhlemGekgZ0XOMo+WxU3FyACRrwnWiAAAAAAWAGgAG4AQDKIiAcu08J2tJkvYkXU/KwIZG9GAPpK9h6uZQSMp4qd6sDZlPUMCPSWuV3aVDs69/sVdR0qAd5f3lGYdVc8ZK2OVkrTLDwa4iJmNZB/FWx/0ildP71NU5nmv8usqeysfwbRgdeBBHGfSJTvjHYlv7TRFiP7wD/f8Az94UnCWqJ2tM46JcE/sjaHaDKx74H8Q+YdefvxnJt/Yz1XD0yt7AEMSBoTqCAef0la2TjycpBswOnRh+X87S+YTECogYcRu5EaEehBmmFrrkrqtvr2IaWm65/wDfVFHxOHrU/wBW4a17hRcpe29SN/8AW6WH4Rw5FJnP227vDuqLA+pLelpNVaQYWYXHI7j5jj6zO0r1HXzur0NJb5eO55GvDyYVKgUXP/cnkOZmnCVbpmsbkm40uDexU3Nri1vSe07NULbwoyg9SbvY8tFHmOk0ts+5BztckdoQWUsACABY2Ubtw4b5i2O9+Su7XrrVqvl/Z5EEgDcQSDuMre16Gl+I0Pkf6+svGK2gGoZbeJQGbuhEewLDU+MEjS2hIvYA2q222HZk89Bv1F9DY6j1lrYKderhx2+UedPa4T8PlPf4ZeNi1i+GosTcmmlz1yi/1nTiASrW32NvPh9bSH+C3vgqd+BceztJyZ0yklu0T1Vi9O9MgEgFSd2tjI80sWRYvSHdOoUg5iDbnYA21137tLHo2HUvRC8UJT0Hh/0FT6yQm5b7nzmjRgw3Zrn8WUXvvv1I4zfET0CIiAIicWJ2pTQ2bN41TRS3ebJbcP8AMXWAds5to4QVaZQm19Qw3qw1Vh5EA247pow+2qFQApUVgRcEXI+1bW1vsN7Top4xWUMl3DC65RvHmbAepEAr1NjqGFnU2YcAeh4gggg8iJkzWFzoOZ3SQ2ns96nfXKjgWtvLrvyMdw42NjYnkSDFUlB1scwNjm8SniNfCegmWcNLNddmpe572t/CCeu5fc7x5AwaZN8x0PAaacid59LTbEmVPn/xBsY4Sp2lIE0W3jfkPI9OR9J3bH2uV1XvKdWXdf8AaU8G09fYi4VEDAhgCCLEHUEciJStqfDtSg5fDAvTOpQHvr935h9Z7Ceh8ZT5R1JKxYbw1wy3pjEKhicoIvdhZf4vCfQma7U6h56nQE5Ta9720tff6c9aHT2kpJDABuIYWN+vWduDrBWzIoRhcgrpfdcG28GwuJaEapPEZb+6ITV0VmUdl3TLjha50VrXsdwygWKgra5tqwA11+p9xVEsRfLkAa97jXSzegB4jfvhKIY5wdGytu10Atrfd6cTOgiRzhnaWVuQe2sKMoq63XKlzvKk2ueuYjXl5ylbdfUDqfpu/GfQdvNag2l9UG+2pdQOB4mfOdvE9oNBuPHy6SljboXz9ChKNz+PsvHwOP7En3n/ANxk/I/Y2Fajh6dPKt1UX7x8R1b7PMmdl25L/Ef/AKyKR3J5Z0bJr5cTkvpUpkgaWzUyL+pV/wDRLFKdiKjI9OplW6PfxHwlWDDw8RpLFjlrOqhCEJdbsDm7ut9Dl6bjxmup/iYrViR3xIBK+OzBmpLlBcFFyG656OVgxca5O2tu1tcCSGyqtdge3QIbJa1t5UZxozbmuJQmd8REATnqYGmzZmRS1gLlQTYEEa+ag+g5ToiAcn/llGwHZJYWsMosMua1tNLZ2t94zfQoqi5UUKBfQCw1Nz9ST6zZEASO2ns3P30stQc/C4H2H/Jt46i4MjE8ayep4Ksr6kEFWHiVt45dCNNCLg2Mzk3tDALVA4OL5WG8X3jqpsLjpzAIg2BVsrizb+jD5lPEfUX14XzTr07o1V2atnyexESZUj9r7GpYlbVF73Bx419eI6HSUfBq1KqaNTxIbeY4EdNR6GfSJAfE+wzWtVpWFVBbXc6/KTz328z6eJ4akux3F5Ti+HsSWx64aio4qApHHQWB9QLztnzmhtZqTZXDU3XQg3DD15TpxG3ww79QsOWlvUKNfWWxXN5UsfP+3I6bYLGnPuic21tIP3VN0GpYbmI3AcwN9+duUrmycJ+k41eKJ3n5aHRfU2HoZymvVxLZKKE8yOHUnco6mXr4f2OuFpZRq51duZ5DoJzbOMsRhwv5O64OtOUvM/4RKRETgGnFju/vIfZ1P5SZ2JX7vZnegFuqfZ9rZT5A8ZDYjXKvNgfRe9+IA9ZuVyrB18S8PmH2k9be4B4SlctLJWQ1Is0TCjVDKGU3BAIPMGZzUZBERAEREAREQBERAE5sdg1qrY3BGqsPEp5j+W4i4M6YgFXFwSraMpsbbjyZehGvuN4Mynf8Q0wqdtuyDv6b6d+8T93xX4ANzkfMlkdLNlc9SPYiJwUNGKwdOqLVEVx+0oNvK+6cY+H8Ne/YJ7ae26ScTw9yzClSVRZQFA3BQAPYTOInp4IiaqrEnKN53n5V5+Z3D1PCAzyn3mLcB3R794+4A/dm6eKthYaAaCeweI7diVrM1M7jd19++Pcg/vHlJmVdqmQhx9g5vMahh/CW9bSzqbiaqpZiZLY4kexEShMTwz2IAiIgCIiAIiIB4RKXhwKFd8IdMoz0AdM1A/ZXSx7NrpYXsvZk+KXWV74z2aleioJKVQ4NCqvjpPvLKeIyBrqdGGk4nFNbncJOL2NUTj/SjT0raf5gFqZ+9qezPnpusdbDsmTBsTEREHoiaWxKg2vcjgveI8wN3rMbu3+WOZsz+g1UH38oweZPa1exyrq5G7gB8z8h9TbTpsppYczxPM855SpBRYDqTvJPMk6kzZAEREHokvsR70VHylk9FJC/6bSIkpsFf1RPN3+jZf8AjLU8shfwiSiImgzCIiAIiIAiIgCIiAJAbVrZq9uFNR/E+p9lC/xmTzMALnQDfKtSfNdzvdi/UA+EHqFCj0k7XiJWlZkZmc36BT4KVHJGZB7IQJ1RMpqwc9PBIN2b1dz+LQ2Cpnein7wv+M6IjLGEeKoAsBYchunsRB6IiIAiIgGLtYaC54DmToB6mw9ZYsFQ7Omq8hqeZ4n1Nz6yL2VhM5FRvCNUHM/OenL35SammqOFlmS2ep7CIiVJCIiAIiIAiIgCIiAR23n/AFJX/EIT0Ny3+gNIqdu3W79IcLVG9RkUH2dpxTNc98GqhbZEREkWEREAREQBETxh/W6AYvUA3+28nyA1M2bPo9pWAcdwKzZeZBQDPbS2rd3jb0nN2yr4BmJKgBBoSxCi53byN5lh2bguzBLWLtbNbcLblXoLnzuTpuFao5eSFs9sHbERNJmEREAREQBERAEREAREQCB2u169vlpg/wAbN/8AnOebdo/9Q/3aY/3H/lNUyWeZmyryIRETgoIiIAiIgCeMBx+s9meEwfbPlP8AdrYuPmJ3U/LS5H3RuJnsY6ng5nJRWTo2PhS5FVtFGtMcTcW7Q+hNhyNzvFpuImxJJYRibbeWIiJ6eCIiAIiIAiIgCIiAIiIBXNp3FdzkqEHLYrTdh4eag8ZztUbhSrHp2Tj6kAS1xJupN5KRtklhFVArcMLW/ioD8a15mKFf/AYeb0/yYyzxHhRPfGkVn9FxPCiPWqo/AGeHB4rhRp/vViPwpGWeI8KJ54s/Uq9WhiFH/TlzypVKZ+tQpNNR6y78JXP3TQb/AOUH6S3RHhRHizKmq4gi4wrjo1SiD5aORJrYNFlpE1EyOzMzLcNb7K6jQ91VklE6jBR4OZTlLkRETo5EREAREQBERAEREAREQBERAEREATV2AtxGltDEQAKA5n3MyRLcT6xEAziIgCIiAIiIAiIgCIiA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9" name="AutoShape 7" descr="data:image/jpeg;base64,/9j/4AAQSkZJRgABAQAAAQABAAD/2wCEAAkGBxQSEBUUEhQWFBUXFhUYFxcVFxgXFBcYGBgWGhgUFRcbHCggGB0oGxQXITEhJSkrLi4uFx8zODMuNygwLisBCgoKDg0OGhAQGiwkICYtNyw0LiwsNC0sLDQsLCwsLCwuLCwsLCwsLC0sLCwsLCwsLCwsLCwsLCwsLCwsLCwsLP/AABEIAQcAwAMBIgACEQEDEQH/xAAbAAEAAgMBAQAAAAAAAAAAAAAABQYCAwQBB//EAEQQAAIBAgMFBgMEBwcCBwAAAAECAAMRBBIhBTFBUWETIjJxgZEGUqFCcrHBFCNigpLR8CQzU2OissI04QcVVHPD0tP/xAAaAQEBAQEBAQEAAAAAAAAAAAAAAwQCAQUG/8QAKREAAgIBAwIGAgMBAAAAAAAAAAECAxESITEEQRMyUWFxwSLRobHwkf/aAAwDAQACEQMRAD8A+4xEQBERAEREATUMSnaGnnXtAocpmGcKSQHK78pKkX3aGbZUKGzsSMUMWUW7V6iMl71BhmC0lF72tejSrEbxdxvMAt8xqOFBLEAAEkk2AA3kngJQ8JsXFrhUu2JNYYKgxBxNQ3xa6sDepY8iPC3G8kKuz8SHLqa2Zq2LBHbMUFFqdU0cqF8q/rBSsQMwvwF4BbEcEAgggi4I1BB3EHjNYxSZlXOuZgxVcwzMFKhmUbyAWUEjdmHOVRcFizVF+2z9rhir9sewXDinSFdHphxdyRXFyrNmqIb2Hc58PszFU6CpRWshWjjVINa+aoXo9mULVCASqvlJtlJJNrm4F0xOJSmjPUZURRdmchVUDeWY6ATnw21aNRlWnVSoWV2XIwYFabIrkMNNDUQb+MisfgmfAVadJKyswIUVX7SpvGoZ3brYE8N05tu7NxHaq9I1KpTC4kZ700cu1bCOtMWygErScA6DTUiAWd6ygqpYBmuFBIBawuQo42AJ0mKYlTUamD31Csw10D5gp9cje0qWKo45ziGpCpTZqtY0BUdcqj9AppSJUMwC/pAY5eZJIkj8NYNkr13NOsiNTw4Xt6na1CU7bOMxqObDON53k20gFiiIgCIiAIiIAiIgCIiAIieGAexEiNsbQIPZUjZyLs2/s1N9QOLGxsDpoSd1j43hZPUsvCJeJW8NVemLI7EcqhNT1JY5v9UkKO1/8RSOq94e28eQB85wrIs7lVJEpE10K6uLqwYdDf0PIzZKExERAEREAREQBETyAexEQBERAEREAREQBERAOXaeMFGkzkXI0Vb2LMdFUeZIEr2HpkAljmdiWdt2ZjvPQaAAcAAOE6Np1+1r2Hgo6edUjU/uqbebsOEwma2WXg00w21CIiSLmJQXvuPMaN6EaidFLG1V3PmHJxf2IsfU3mmeMwAuTYddJ6pNcHLgnyiSo7Y+dCOqHOPXQN7AzuoYtH8LAkbxfUeY3j1lZGLpnTtE/iX+c2Mga1wDy4+olVc+5KVC7FpiVyliKieFz5Pdx9Tm+s7qO2P8RSP2luw9RbMPQHzlFZFkpVyRKxNdCuri6MGHMG/pNkoTEREAREQBERAEREAREQBOTauM7Gkz2udAq/M7Gyr01IueAuZ1yA27UzV6af4YNRvNsyU/p2vsJ5J4WT2Ky8HHhaORApOY/ab5mOrOepYk+s2xExG9LAmnFYlKaF6jBVG8n+tT0nLtna1PDU8zm5PhUeJj06dZ882htCtjKl3Og3KPAg/M9d85bwUhW5Ertj4yqOSuH/Vp8xALt+S/jIJ6FWqczlmPNySfrrO7DYRU6nmfy5Tok28muNSRDNs5xwB8jM8Lj61A9x3Tp9k/unQyXt0muogYWIvG6PdMXsiT2V8bblxC/voP9y/y9pcMLiUqIHpsGU7iN0+Q4mjkYj28p1bI2vVwzXpnQ+JT4W8xwPUazpSM8qvQ+rhbHMCVb5lNj5HmOhuJ34barLpUGYfMo1/eXj5r7SE2PtVMTTzoejKfEp5H8jxndLRm1wZJ1p8ljpVQwBUgg8RqJnK1TdlN0OU+4P3hx/HqJM4DHCpoe641I6c1PEfh7X0QsUjNOtxOyIiUJiIiAIiIAiIgCVSnUzvUqfO5t9xe4luhC5v3zJ/a+INOhUdfEEbL963dHvaQNCkEVVG5QFHkBYfhI3PbBahb5Nk0YzErSptUbwqCT6cB14es3yl/+IO0PBQB08b/AFCj6E+0zN4NkVl4K7j8a+Lr5n04ADcijgP58SZ3UqYUWG6adk4TTqdfIcJZ9l7FLWY91eZ8Tfd5Dr+M9hS5rU3hf7gtPqI1filmXp+yFWix4TfRwuovqSbADieQHGXCls6kv2AerDMfrPf0FAcyqEb5kAVvI2HeHQ3EtB0weVFv5/RlssvsWMpfH7I3BbIV6Sliwc6mxFlN/Bbcbbj1B3SKxeFysUbeOPMcCPT8xwlgRitQK9v1htYeEkKSXW+ouFsV14EcSdO2KIyON7CmzUzvIKkd3mVJZdOp6WtX1D1YnumZp0rGYbNFL2lgr6edj+RkG6kGx0MsWKa7t+yzqLixsrEa8r21nNisHnUHiRp6bwZfrehrq6dWR5+n+jV0185yUZ8nHsXajYaqKi6jcy/MvLz5GfVMLiFqIrqbqwBHrPj1RCpsRYy5/wDh/tEnPQY6AZ06a94e5B9TPkRZotj3LnNdev2amoN9MF/OwuVPQgETZNWKp5kKHc9kP75C/wDKVjyjNLhlqUz2a6lZVIDMATuuQL6gaerKPNhznrVADYkA2Jt0Frn6j3m0wmcTXSrK3hINiRob6gkEe4MySoGFwb6kacwSCPQgiAZRMWqAEAm1zYdTYmw9AT6TKAIiIBEfEr/q0T56tMeiXqn6UiPWcE6dvtetRX9ms/qOzX8KhnNM1z3NVC/ET5t8Xd7HsP8A2x6ZR/Mz6TPn3xhQyY9W4OEI9O6fwHvM8uDXT5iY+H8CHNyO6oBPUm9l8tDf/vLTIL4XfRx0pn3zj8hJxjYXtfoN56CaLuVHskv6M1e+ZPlt/wBnsTEMDa3EXHl/RmUkUNWIpZhpbMDmUngwvb01IPQmRGOxguHDBjuVN3ZkN3xUW5uSLru0K6byZOSJ2xs7Neoo1t3l+aw3jrbhx/GtOlzSnwRu1aW48lLZwDoDYk2sNBc3toLKBf0E6quFAQW4dTx9Zv2lstqKK9wyMB3hpa4v3uQ6+U5cPiSBYgEcNffzn6O6EeqoUa3lcfBnTlXOMl27HJicErjjfgbn+cw+GFKY2kDfVip1OoKnr5GSDqCMy87EcpxYJ/7fR6VKY9z/AN5+WsqnVPRLk+wpwtr1RPpP6OvX+Jv5xTwympTGtu0W/ebhqOPMCbZlQH62l9//AItO4eZGKflZK4rZSOVJLDLybeLo1je+mamh0tu5E34x8LUBbKCoHBcoHiLX8OhubXFjYAbpNxNhiIav8N0mvctrnv4T4zc2upt6b9xuNJnU+H6ZRFu1kDgXyse+QTfMp4geY0NwSJLRAInDfD9Km9N1BBp3t4dSUKXJy3HdNtCOF7gC0tEQBERAK9to/wBqQf5LW5aut7ey+4mqdXxBTs9F+r0zyGcBgT60lH705Zlt8xrpf4iVj47wBaitVfFSNz902v7ED6yzzXXoh0ZW3MCD5EWMk1ktF4eSq/DGNAZSdzCx6X1B9xaWqpTvqCynofyII+k+eJRbC1movrbVT8yniP65y4bF2kGARjr9kn7QHA9be9pbzw1LlbP6ZxNaJ+0t1890djYVtctQ3vcZlBAPQLl0PEceh1m9KvBtG5cD908ZslI27jXas4YkBGICi+g+y1hxI1v1lel6Z9TPSml3OZS0bl3iQuxe1FLPVqgLYZcxVhb5mbf9ec68Pj87FaeR7C7EFgByHhO/XjwMlZU4yaTyl3XB0ppnRhkyrlO5bgX3ZeHnYED0MreMwy1aWdRlbRlXKVfLbKq5SLnuCmB+0DbSWHEUGqKVYhVOjZe8zDityBlBGh0JsTax1mVSktQOrgFb2A5XUbjw8R16z2q11yU1yjiUdSwUbRafeIBaxsSL9JEbMrD9Npkkf3y8R8wlj2pSKFkJvla1+Y3gnrYiVln7PEBvldW9iDOuvs13avVFeiT8F59WfVv0hPnX+ITKjiU7Sn318a/aEzJnqNZ6ZPCon1IX/lIw8yOJ+Vk1X2jTRGYutlUsbML2UEm2vITkX4ioEA5m1XN4HYaIHIzKCpIUjQE6m2+d2OqZabMADYX1FxpxI5Df6SM/S2/9IbkMx8yLkXy6kgW8+ms2GI2v8QURfViRbQIxOqZxpbQ5b6Gx7p5TY+2UCFlV3yuiEKpvmcgAC9gbZgTY6Cc/aZnCthRe5UsVzLlbIralRoVJ/g1mFHFON+GsxVWJVTY23Le28En62EA6htylZbk3YgWykkErnA03kgjdfUiduCxIq00qAEB1VgDoQGAIBHPWaMJhlemGekgZ0XOMo+WxU3FyACRrwnWiAAAAAAWAGgAG4AQDKIiAcu08J2tJkvYkXU/KwIZG9GAPpK9h6uZQSMp4qd6sDZlPUMCPSWuV3aVDs69/sVdR0qAd5f3lGYdVc8ZK2OVkrTLDwa4iJmNZB/FWx/0ildP71NU5nmv8usqeysfwbRgdeBBHGfSJTvjHYlv7TRFiP7wD/f8Az94UnCWqJ2tM46JcE/sjaHaDKx74H8Q+YdefvxnJt/Yz1XD0yt7AEMSBoTqCAef0la2TjycpBswOnRh+X87S+YTECogYcRu5EaEehBmmFrrkrqtvr2IaWm65/wDfVFHxOHrU/wBW4a17hRcpe29SN/8AW6WH4Rw5FJnP227vDuqLA+pLelpNVaQYWYXHI7j5jj6zO0r1HXzur0NJb5eO55GvDyYVKgUXP/cnkOZmnCVbpmsbkm40uDexU3Nri1vSe07NULbwoyg9SbvY8tFHmOk0ts+5BztckdoQWUsACABY2Ubtw4b5i2O9+Su7XrrVqvl/Z5EEgDcQSDuMre16Gl+I0Pkf6+svGK2gGoZbeJQGbuhEewLDU+MEjS2hIvYA2q222HZk89Bv1F9DY6j1lrYKderhx2+UedPa4T8PlPf4ZeNi1i+GosTcmmlz1yi/1nTiASrW32NvPh9bSH+C3vgqd+BceztJyZ0yklu0T1Vi9O9MgEgFSd2tjI80sWRYvSHdOoUg5iDbnYA21137tLHo2HUvRC8UJT0Hh/0FT6yQm5b7nzmjRgw3Zrn8WUXvvv1I4zfET0CIiAIicWJ2pTQ2bN41TRS3ebJbcP8AMXWAds5to4QVaZQm19Qw3qw1Vh5EA247pow+2qFQApUVgRcEXI+1bW1vsN7Top4xWUMl3DC65RvHmbAepEAr1NjqGFnU2YcAeh4gggg8iJkzWFzoOZ3SQ2ns96nfXKjgWtvLrvyMdw42NjYnkSDFUlB1scwNjm8SniNfCegmWcNLNddmpe572t/CCeu5fc7x5AwaZN8x0PAaacid59LTbEmVPn/xBsY4Sp2lIE0W3jfkPI9OR9J3bH2uV1XvKdWXdf8AaU8G09fYi4VEDAhgCCLEHUEciJStqfDtSg5fDAvTOpQHvr935h9Z7Ceh8ZT5R1JKxYbw1wy3pjEKhicoIvdhZf4vCfQma7U6h56nQE5Ta9720tff6c9aHT2kpJDABuIYWN+vWduDrBWzIoRhcgrpfdcG28GwuJaEapPEZb+6ITV0VmUdl3TLjha50VrXsdwygWKgra5tqwA11+p9xVEsRfLkAa97jXSzegB4jfvhKIY5wdGytu10Atrfd6cTOgiRzhnaWVuQe2sKMoq63XKlzvKk2ueuYjXl5ylbdfUDqfpu/GfQdvNag2l9UG+2pdQOB4mfOdvE9oNBuPHy6SljboXz9ChKNz+PsvHwOP7En3n/ANxk/I/Y2Fajh6dPKt1UX7x8R1b7PMmdl25L/Ef/AKyKR3J5Z0bJr5cTkvpUpkgaWzUyL+pV/wDRLFKdiKjI9OplW6PfxHwlWDDw8RpLFjlrOqhCEJdbsDm7ut9Dl6bjxmup/iYrViR3xIBK+OzBmpLlBcFFyG656OVgxca5O2tu1tcCSGyqtdge3QIbJa1t5UZxozbmuJQmd8REATnqYGmzZmRS1gLlQTYEEa+ag+g5ToiAcn/llGwHZJYWsMosMua1tNLZ2t94zfQoqi5UUKBfQCw1Nz9ST6zZEASO2ns3P30stQc/C4H2H/Jt46i4MjE8ayep4Ksr6kEFWHiVt45dCNNCLg2Mzk3tDALVA4OL5WG8X3jqpsLjpzAIg2BVsrizb+jD5lPEfUX14XzTr07o1V2atnyexESZUj9r7GpYlbVF73Bx419eI6HSUfBq1KqaNTxIbeY4EdNR6GfSJAfE+wzWtVpWFVBbXc6/KTz328z6eJ4akux3F5Ti+HsSWx64aio4qApHHQWB9QLztnzmhtZqTZXDU3XQg3DD15TpxG3ww79QsOWlvUKNfWWxXN5UsfP+3I6bYLGnPuic21tIP3VN0GpYbmI3AcwN9+duUrmycJ+k41eKJ3n5aHRfU2HoZymvVxLZKKE8yOHUnco6mXr4f2OuFpZRq51duZ5DoJzbOMsRhwv5O64OtOUvM/4RKRETgGnFju/vIfZ1P5SZ2JX7vZnegFuqfZ9rZT5A8ZDYjXKvNgfRe9+IA9ZuVyrB18S8PmH2k9be4B4SlctLJWQ1Is0TCjVDKGU3BAIPMGZzUZBERAEREAREQBERAE5sdg1qrY3BGqsPEp5j+W4i4M6YgFXFwSraMpsbbjyZehGvuN4Mynf8Q0wqdtuyDv6b6d+8T93xX4ANzkfMlkdLNlc9SPYiJwUNGKwdOqLVEVx+0oNvK+6cY+H8Ne/YJ7ae26ScTw9yzClSVRZQFA3BQAPYTOInp4IiaqrEnKN53n5V5+Z3D1PCAzyn3mLcB3R794+4A/dm6eKthYaAaCeweI7diVrM1M7jd19++Pcg/vHlJmVdqmQhx9g5vMahh/CW9bSzqbiaqpZiZLY4kexEShMTwz2IAiIgCIiAIiIB4RKXhwKFd8IdMoz0AdM1A/ZXSx7NrpYXsvZk+KXWV74z2aleioJKVQ4NCqvjpPvLKeIyBrqdGGk4nFNbncJOL2NUTj/SjT0raf5gFqZ+9qezPnpusdbDsmTBsTEREHoiaWxKg2vcjgveI8wN3rMbu3+WOZsz+g1UH38oweZPa1exyrq5G7gB8z8h9TbTpsppYczxPM855SpBRYDqTvJPMk6kzZAEREHokvsR70VHylk9FJC/6bSIkpsFf1RPN3+jZf8AjLU8shfwiSiImgzCIiAIiIAiIgCIiAJAbVrZq9uFNR/E+p9lC/xmTzMALnQDfKtSfNdzvdi/UA+EHqFCj0k7XiJWlZkZmc36BT4KVHJGZB7IQJ1RMpqwc9PBIN2b1dz+LQ2Cpnein7wv+M6IjLGEeKoAsBYchunsRB6IiIAiIgGLtYaC54DmToB6mw9ZYsFQ7Omq8hqeZ4n1Nz6yL2VhM5FRvCNUHM/OenL35SammqOFlmS2ep7CIiVJCIiAIiIAiIgCIiAR23n/AFJX/EIT0Ny3+gNIqdu3W79IcLVG9RkUH2dpxTNc98GqhbZEREkWEREAREQBETxh/W6AYvUA3+28nyA1M2bPo9pWAcdwKzZeZBQDPbS2rd3jb0nN2yr4BmJKgBBoSxCi53byN5lh2bguzBLWLtbNbcLblXoLnzuTpuFao5eSFs9sHbERNJmEREAREQBERAEREAREQCB2u169vlpg/wAbN/8AnOebdo/9Q/3aY/3H/lNUyWeZmyryIRETgoIiIAiIgCeMBx+s9meEwfbPlP8AdrYuPmJ3U/LS5H3RuJnsY6ng5nJRWTo2PhS5FVtFGtMcTcW7Q+hNhyNzvFpuImxJJYRibbeWIiJ6eCIiAIiIAiIgCIiAIiIBXNp3FdzkqEHLYrTdh4eag8ZztUbhSrHp2Tj6kAS1xJupN5KRtklhFVArcMLW/ioD8a15mKFf/AYeb0/yYyzxHhRPfGkVn9FxPCiPWqo/AGeHB4rhRp/vViPwpGWeI8KJ54s/Uq9WhiFH/TlzypVKZ+tQpNNR6y78JXP3TQb/AOUH6S3RHhRHizKmq4gi4wrjo1SiD5aORJrYNFlpE1EyOzMzLcNb7K6jQ91VklE6jBR4OZTlLkRETo5EREAREQBERAEREAREQBERAEREATV2AtxGltDEQAKA5n3MyRLcT6xEAziIgCIiAIiIAiIgCIiA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6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323850" y="1600200"/>
            <a:ext cx="11677650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ط) مقدار وضوح الرأس فوق الحوض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يتم تقييم حجم الرأس من خلال الشعور بعدد أخماس الرأس الملموس </a:t>
            </a:r>
            <a:r xmlns:a="http://schemas.openxmlformats.org/drawingml/2006/main">
              <a:rPr lang="ar" sz="4800" i="1" dirty="0">
                <a:latin typeface="Times New Roman" pitchFamily="18" charset="0"/>
                <a:cs typeface="Times New Roman" pitchFamily="18" charset="0"/>
              </a:rPr>
              <a:t>فوق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حافة الحوض 1/5،2/5، 3/5، 4/5، 5/5.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5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تعريفات</a:t>
            </a:r>
            <a:br xmlns:a="http://schemas.openxmlformats.org/drawingml/2006/main"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" y="1191986"/>
            <a:ext cx="12007120" cy="566601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التوليد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مجال الطب الذي يتعامل مع الحمل (ما قبل الولادة)، والولادة، وفترة ما بعد الولادة (6 أسابيع)</a:t>
            </a: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الجاذبية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إجمالي عدد حالات الحمل في أي فترة حمل يشمل الحمل الحالي، والإجهاض، والحمل خارج الرحم </a:t>
            </a:r>
            <a:r xmlns:a="http://schemas.openxmlformats.org/drawingml/2006/main">
              <a:rPr lang="ar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التكافؤ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عدد حالات الحمل التي تم ترحيلها إلى أكثر من 20 أسبوعًا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التوائم تعتبر واحدة</a:t>
            </a: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46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7324-E2B2-424F-8F9E-585A9AFA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4ABFD-1333-41CF-A965-222291076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Amount of head palpable above pelvis&quot;">
            <a:extLst>
              <a:ext uri="{FF2B5EF4-FFF2-40B4-BE49-F238E27FC236}">
                <a16:creationId xmlns:a16="http://schemas.microsoft.com/office/drawing/2014/main" id="{41ED2E9F-9C64-4E15-B69D-4C5AD1E0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1"/>
            <a:ext cx="12049125" cy="67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1"/>
            <a:ext cx="12039600" cy="67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6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180975" y="1676400"/>
            <a:ext cx="12011025" cy="5105400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ي) تقييم تهيج الرحم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1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يشعر الرحم بالضيق أو الانقباض أثناء الجس.</a:t>
            </a:r>
          </a:p>
          <a:p>
            <a:pPr xmlns:a="http://schemas.openxmlformats.org/drawingml/2006/main" algn="just">
              <a:lnSpc>
                <a:spcPct val="11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عادة ما يحدث تهيج الرحم فقط بعد 36 أسبوعًا من الحمل، أي على المدى القريب.</a:t>
            </a:r>
          </a:p>
          <a:p>
            <a:pPr algn="just">
              <a:lnSpc>
                <a:spcPct val="11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12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65315" y="1417638"/>
            <a:ext cx="11919856" cy="5287962"/>
          </a:xfrm>
        </p:spPr>
        <p:txBody>
          <a:bodyPr>
            <a:noAutofit/>
          </a:bodyPr>
          <a:lstStyle/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ك) الاستماع إلى قلب الجنين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يمكن سماع صوت قلب الجنين بسهولة أكبر من خلال الاستماع إليه من الجزء الخلفي للجنين.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يتم الاستماع إلى قلب الجنين لاستبعاد الوفاة داخل الرحم.</a:t>
            </a:r>
          </a:p>
          <a:p>
            <a:pPr algn="just">
              <a:lnSpc>
                <a:spcPct val="10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5" name="AutoShape 5" descr="data:image/jpeg;base64,/9j/4AAQSkZJRgABAQAAAQABAAD/2wBDAAkGBwgHBgkIBwgKCgkLDRYPDQwMDRsUFRAWIB0iIiAdHx8kKDQsJCYxJx8fLT0tMTU3Ojo6Iys/RD84QzQ5Ojf/2wBDAQoKCg0MDRoPDxo3JR8lNzc3Nzc3Nzc3Nzc3Nzc3Nzc3Nzc3Nzc3Nzc3Nzc3Nzc3Nzc3Nzc3Nzc3Nzc3Nzc3Nzf/wAARCAEDAMIDASIAAhEBAxEB/8QAGwAAAQUBAQAAAAAAAAAAAAAAAwACBAUGAQf/xAA4EAABBAEDAgUCBQIGAQUAAAABAAIDEQQSITEFQQYTIlFhMnEUI0KBkVKhFSQzU7HB4QdictHx/8QAGAEAAwEBAAAAAAAAAAAAAAAAAAECAwT/xAAiEQACAgIDAAMBAQEAAAAAAAAAAQIRAyESMUEyUWEiE4H/2gAMAwEAAhEDEQA/APMC6PgoMkgB2ClfhX0DRTHYpu3ClJmyPG53YIpe+qT2sDV3Sa2CQrGMftRRGVdkLjI7O6LG2jxaQD42Ncd06WNtCgusabRABwUDsBHGK3ATTQdsjyNNekbILWnVugmxpZq5TmR0j6WgfKbRBQAJ2x4TXOBFIsoJCEGOq6QFgdPqNhdAtwRNJ9lxzd0DOuG3KbHEXO34RI49R3KkMgeTUYLj8BMLIksQadkPRqPCvcfw/wBQytxEQD7qwj8HZ1b0EbCmzJmICiuOpprm1pMrwn1KOy1mofCpczp2RjH82JzSPcIoCC4NJ9kx7L22pFLSUwitkAA8tJEr5KSANJhlrwNQsfZOy8driaFKNjSOjbvynyTvPdU3obZDlxyBsuxY5DLKkaJHi0aMNqnFIkgNYA6qRmxad6UmSBn1NXdIIo9uyXQEcOa3gJp9R9kdzGj4Q/Kt3KQD/SGW5Qnvt2w2UqTVVcpRwhzdwmABtkLrijGMMQg23bKRDaBRSxoZyuPiNJjWk7JgNsBpCjud6lJfHQRundOObktiaO+5QNB+j9Km6lIAwEM7lbzpfQsbCYNTQ96ldI6bHgY7Y2NAdW6vMTD17uGyqMWzRJLsgtjdp0xtofAXfwsxHCvRFHGKACa+VoFALTgvQ5Gfkhlj7FQ8nHinYWzxteD7jdaOaRhbuFU5bWvJ0BJpIaZg+u+GGsa6fB4G5YsjMzy3kOBschetOGl3rWO8W9JG+XjtofqAUMTj6jI+hJc0JJWSXjWtez5QZo3Nuuymt0ACtghueH3shkgYZHaaKTy7gLob6rOwRdqQIZC19brrn6CjNe1rdgo0nqfQ3QM5JqfwhW9vdGcxzQLXdq23KmhHYXXsQiE81sExjO6a+TTsEwGuf6qTms07+64xocbKlRsD217IQ0AeRSjymhsjTs0P5QnuFIEBtw5K3Pg7pzWwjIe3c7rGsYJHNaByQF6b0SEQ4UbR7JpFwWy3xWWbKtIpGNbQKr2Hy47TIHl0m5V8uJdWW+kPbdoEsYHdSIG6mJk7QAnbYdFVkAi/ZQZXhgOk7qVnziJpCzuRlFr9VqW6KSsmSt1jU4qFksE0L4SLDhSfDMZR6jsu/q+ErsZgZekPErwAdnFJbJ8DC9xrklJKiOBh2PLrvZPD6PFpnlO1bDZE8vSLISMR4dq7JNYb9RpdaQ34XSdQA1UmA70mgCulgaLrdMbpZyieaDWyQHS4OFEILgGqRbXN2CDJTjSGwGufTdkAbu4UwQAs3QXRhhSAEHEFFbkeWNlxzQN0N1FAxz3+ZZKC4DsiAemk0N0ndAgmG/TPHf8AUF6p00f5SM/C8m1aXgjsV6j4eyBkdMY4HcBVHsuDLSWSm/CZhOMktNQpXXHXupXTXthAAic5x7quLkzWnRdRuDGAIOVMGsJQDmR+aY3Gn+xVb1TL0NIBV7XZmVPWcvcm9lmZ8zU/c7JvXeqDzC1rlRDJL38rCbtmsUazByRQ3U4Sais/0+SgHOKsY5i8+nhNPQ/SeXts7hJUj8unu9fcpItitFV5jGiiAlbJdgELyweSus/LN2hM5h7oQBagz6mH0qVLN+6EWl44QMYw231KRE9gFEJjYjp+UBzXNdxskSTfMaOBsh6QXavdDDxVHlISUUAWDABGCT2ULKeCdin+aXNABQZIqF2m2VYP1EUSnMYT8lOhhll2jjc77BSPw88W74nj7hCQqIha5t+yaAS5SJSK3CGyiigGOi7gLV+Ec50V47rrsqLFxZMmVscbdRK2vS+kNwGRueB5jlSReNXKi5x2a/U5GEvlSD2pFxmemkzLiJjNcjddEY0tHW66K3qDXOeJGuIcNwVR9c6n5eMS4+qleTu1x7LK9cxTOQAdkssdWjJ7MbPNJPKXG9yj4kbiQSrM9NDOyNFiDUGgLkGdxQSBewUjIyfJhIZyQuTFkLaCpszIc+Sh9KZEpUgbpJC4nfcpLmopJmVsKZNJNlBkyCRsiFlXZ2CgyghxpIkkwkvO6sYKDaItVmIHatwruFjDFvVq4oECjouuk2VreKScC19NTjE57d0hkR0ffsg6QTynzkssHlRoy/zLKVComsZQVr0LpD+p5Qa7/TbyqzUQwGluPA4aMJz63JTgrkXijylRe4fScXEiDY4m7DmkSfDx3tLXRtN/COX33TJDtdrpO7iqMP4l8PNa102IKrctWd6d06fNmEcTCTdE+y9NnxpMl2kD09yVI6b0mDBaXMYLO5NLJx2c2WEU9EDoXQIunwguFyHkqZltrIaPYKbI8tBNKvMhllLjzwhUPDH+ibiigiyAEG0ODakYgVyuiL0aSRRZcRjc6uCqXLbbxq4tanIjDiVnur4kgjcGIk/5oza2VOR5TTZcNlXy9RhivSbKgZQlD3Me42PlQpIyOVw1syeR9El2SZnku7oMwBO26C0PBsWiCQN5TIbs5TvYpInmsSTEMy3kuOkbWhRsMh3Ck017OF1rfLF+6kB7IgxthCdkSMJAUhsgIIITHNad6T9A7izl53U7zA1lBQIaYTSN6nO34Q3QN0BniMji5BazS4bfdT3loAHso7gS4GkgCGhEtX4NnP4V7QOCg+G/Dbs8NnzARF2b7rawYGHhxhkUbW/AC2xwfZ0YouL5MA2SueVIhgc/1SbN/wCUZkETTrLbPa1IY3WbcNvZaNmk8+tDI4garYeyKGBx42C76Ts390WNtfSlVnNfpFyovyyqGB9yyMrcFaTKFt09ys1k/wCX6kAdg8KJaZ04S1h43T3kVsUCJ+1p5eACfZap6NGMcbNKNlwCRlVaODqJKa97RseUzNowniPAfA7z2NscOpZeZ7nO+F6nmxxvY4OGoHssJ13pf4WUyxD8p3b2WGSPpjkh6V8daaIUd7LkTvM0jlDa/U40szEJ5Pyku2Ukxigfv9kSQg0AorTSJFqc71cKSSTHE4gkcrmh17hWfT2GdzYomOkkcaa1oslbDpPgKTIIl6lN5Df9qPd37ngf3VcW+h0efRtIfuNlPbE57D5UT3n/ANrSaXrvT/C3RsSvLwonEfrkGtx/lXQxoY2aWMaxo7NFJ8LHxZ4UzpObIA84swae5aQrPB8P5Dpo3TRAMBsjUvYfIYXWWjjYEcIY6fAXHVG1xO5J7qow2OqMxj+YyJsTA2No2oKS1mjfk/KtJOlQaSyNzg73u1GODLCRY1E+y1vwbbfYJl8u/wCE8vBGltfcdkN8jg4xt+oc/CPBEA1H4iR8bNhSe5wY2yaKYXaW240B37IWvzXA/pHCb0UkO3O7uVQeIGaWNmA3Y61fuKqusta/ClBr6SolHRtjlUiLjTh0Y3Ugu2q9isz0fqAfEGk7tNFXUeU1wpOEk0dMk0ycwgN2TZGhw4KZC/V9kZxAHwtPDFumQJoQNr2Kp+pYJnY5mr0kLQysDxThYVdk4p5ieR8FQ0O/s83zsV+LkGGQb9j7hBbHpWm8Q4b3M817PUz9Q9lnHSAbLBqmc048WNo+ySkBza4CSCaIL/8AUoe6sem4kubkR4+OzVLIaAQ347WUT/K9A8E9Ni6dg/4hkgCaYW2/0s/8qUxJW6ND4X6BjdGxwQ0SZLh65SP7D2CvvNjA9TwADz8hYjqni0MJjwxqrbVwFn8nrmfPZOQWt7Bu1JPKjpWJnrIz8aMbvGxTm9Qgdtqd96XjBy8iQ0+aR33cUaPJmjdTZpAe9OKP9/wf+P6ezNliebbIKH8pznX9J4XkcHWuoQG25DiPZ26t+n+Lp2H8+K75LCrWeLJeGR6ILoCgAkZb9IG/dUWD4kxMpoDX+r+k8hWcUzH3oPJvlaxa8Mmn6HfjRSjj1HvSiTYz4uPUPcKQJCD8+3uutyGHZx+y0RDKmaUk+WOe/wAJrQAABwEaaDd0g+txshRS6j8dwp7dl+UFLgB3Nqp6u8GPR37/AGU6SSmk3wFUZbi9j3n9XH2Sn1RUO7MBi5LoOsZUA412FrcE6mg8hYbLeGdZe/vrIK1fTMg6AFlDTO2TbiaKKTt2RhJdAqBCdQBUqM1ud10owZKABHCDNG0jY0nscn/UEUTZR52O5zHAgOB5XnvU8V2LmSMr03bfsvVMiKxwsj4pwDJAZmtt7P8AhZTjome0Y/UflJD3SWNmNGo6fhDOyoYXH0F1vPs0cq2671V07hjY/piYK2UDokhjw8vI31UI2/vuf+kCrJJ5PJWWSVukdOGKrkNrsukAAp2mguadwP3WTRsPhYSb9kYNDd+SlE06CnOAA3RVBYJ2/KfHZ4XAzUdXbhGY324SodjgdFEEh3uFcdM67k45DZnGVg7nkfuqRxt1IrdgL5Vxk4vRLimtm+w+sx5MIdrDm962I+4R9Wo+a0k6hXPC8/x5Hwu1xuIK0HTOqGwHbOPI910wzctMwlj47RfunIFc+xCbOB5djnnZRjI141sNfCG3ILQ4Ejcb+y1ujOrB5byxmnu7ZV+U78o/AU3IcMgNcDQa2mj3HuVWZbiIn37IuyonmWdIXZ0zx2kJ/utB0jK9DbKzMpvJkvu4qZ02cxv0E8FY3Ts7I7R6DiSgtG6so9xssz0/KG26v4JWkCl0xdmMlRMbsQnk+yYw6qCJW6ohjXCwq7Nh1scCLB91ZOB9/wCUGVlggoJ6MNJ4djMji1xAJND2SWqMO52SWfBBUTMdObo6KQeTOf8AgLmn4TekyifAlYP0SA19x/4R9Gy4n2zTH8EDPsAmxAl9ommh7XsnwwnVans0sLEDRFIekl3dHP5Y22TWNLjtwihDA0k6RwiuYGtpFDQBwuVqN3wigsEyOt3JxaS6uyLp232TmM7nYJUOxrGgkA8BEogijRCIxlg8JMad67J1QFr0/L1jQ8+of3T8p7WmztfN8FV2OygXC0cuc/ZzvUeL4XRCdqn2YyjTtB43Na8G6J+odkPqrQ6IyMHpddqOXA7aqHcAWpLXxywPiA0iqFq4uiP08nzPRlu+67qLXtf2KL1uIxZ72EUWvIT8fHM0RaDvWyirOnE9Fr0/IsNorT4GQC0WVh8KQsfpOxGxWkwZr0kFXBlzjZrMeXZS2UeCqTFmKsYpTQXRaOdpkwjZDc3ZcbIfhOLwRuEEtMjEC+CknkCzukigPNfDc5ZnGF/0zN0/v2WhfHpsLKxAROa9mzmmxS10EozMZk7Ksj1fBXDJeixS8Imm379lIbQH2XfJ32S8vlSlRq2L/UPwpDIxp22QYmlu4ClRiuQmqAE9tChymiMuIIUhwEhvuniMsbdblJoLBAdiEVjG9ynxw3VqQ2HSPhNILASRhtVskxlNq+URw1OoCwjRx6iBSVWFjQzTGAm6bIACPKCBQXYot7Kqt6F4QMgFvqPH2UIznU1oNA87UrPqLPRzTSP3VG53rBFjff5VyZCRQ+NoNGe2do9MrAb+RsVB6W/hX/i6ISdLx3/qaSP7D/6WV6ZLTwCn0zXF9FjnQmGYTNHofz8FTsHI4op0mmTDe0i/Tai9LY00XIfejovRqcOdukb/AMK1xphW6p8LSBsrWEiuaWysxdFiwMePY/C4WOG4NhCj0fb91IaBXpcf3VIhgDd8JI1O+P5STEeQ4srnA2rjoXURi5DoZtoZdiT+k9ioDcbyGajW6E+nn0rkZyJ07Rv3RbcfYoTo/wC6rPDXVxK1uDlO/MG0bj3HstAYrNIas6IyvZDaytqKLooUFIEQvcWuaN/j2S40VYKKO9zspAp1ah+6cIyB6f3RGRgu+U0qCzrItrZSeWkNN8ojWmxsP4pdkJ1AVynoVkZrLPBUmOIN3T4qd7fsjPLQw0hJdg2yH5Z1coxAbsUmk3fATXHUfSOfdLoCHlt1QuNbjdZ2T0zO5rnlaiQbaRQWX6gRDIQe6K0NbZC61IZsPQeLNfwsdiu8ucg9itLnzDSxl+5WZkgldmOETCbKfhqv5aNFjTtc2ieRSZhu0SFvsUPC6ZOWgyOpOysaTFlZ5Yc8u7DlDvs2TRosB42J4V3AI3N+VksM51CsZ1fJVrFNnxjfFfXxRWkZozlG+maFuOXfS5PZDKPpcFUwdTlZQkhlZ92FWWP1SF9DWL9itVxZk+aD6ZvhJO/Fx+6SqkTyf0eTvyHSek8LjIyHWOFJhxg9gLQkIXNtvdcZyjWsAcH3RHf2W38PZUuVhB03q0nTq91jQ1rRTls/C7BH01vsTaqC2aYlbLYtG2wI+64yECqHCDLmsgcA8Wz3HZT4nxyxB0Lw4O9lTRpJOIAMPJFn4CNHCDyCjshrsi+UflHEmyOWaW+k7fO6YGG9Xf8AspD2kuFbH3Tmts7gj/tJoaYFjNLSU15BFV8lSnBooD/9Qi0FJoEwG+w9011e11sEQ9yAB2XY4y929/KVDsC5mmMvd23KxXWJteVpC13XcluPAWNcG7b/AGWIcS+V0zxV/SPYJyXheJW7K6TDmnlL3uoE7N+FaY+IyJg2FprTZtE8y/2TSSN2gssgggc4cgbKPiPBOtxtx5tAzpC8BgOxO6NhQE1um3bpBVIusedrQOFYwZLNuFXY2GwgWbP3VlFiRADZaRsxk4k6KSN2zgEX8Piyj1MafuFDbhMJ9LiD90UYcrRbZj+6036jPXjHHp2Hf0/3KSZ+Hyf9wJI19Ff9PN+mTAN0n+6LNIPM3NKLC1rByE5zXyFcpzWDlJING1vvDkLndIh0kcLCBunY8r0Hw0a6XCB7KsdNmmJ0zmV090n1nZAiY7AdqgeW+47FXUv0lVeS27WzikdHJvsn4XX8cnRk/ln37K6jkilj1RvDm+7Ta87y26Sd1Xs6jk4UmrGnew/BUOSXYngvaPVBHq3BtPbDzsvN4vH+ZhAfiYGTtHJB0lXeF/6kdMmaBNBNEe+wKceLMZQmjUOhJ5bYKa+LS0mlUR+MOly7h0lfLUPK8W4IbUbZHHtspaXYKMvouDEL53Cj5mXDgwlzyAa2Cy+R4tlmd5cEflg9yoks75jqkeXOPclCrw0WKT7A9azpc2UvPpb/AEqE1+tm/KJknfdQw7S413U9HSopKkHBoEJkkmkLrdxZUWZxfM2MckpPQw4YXvZ7kK2xMYgA3uoUcdPYPhXGMKaE4rZEmSceN4H1KZGH/CDHdKQzY7LVIxbCNdI3f/tGZlEbOtcYCnaAeQtVZk2hfiR7pIZZHfb+Ek6YckeXyU0ekj7IsGQWt3bSrZZDHJRKIye21Q+5XFdGTCy5IMxK9D8KSiTpMRHYkLzKUFzgQOVv/A7iemFl3peVWP5FY9M076LCq3JFWrGQhrPdVWbKACSuhnTAp8+hZJWczZWtJNqy6hPJK/y4mucUzG6Hr/NzPUezOwXNLb0dC0tmdkinzWluPGSP6uysMLpDoWAy0XLQGBkQDWNAA9k11JqJDVuysdG6Ien+F2OcH0uFFSpgDdKDOwA3wUbRVBZG1T2qTj5GoBQopiRpcuNd5co9iUJ0BNyNyo1DUEZ7rHKa1ncp1sL0Me7SFGwT5uU957bBdzZQxpA5KPgQeTCC7l26nth4TICTNSuMfhUWI+8wjtSv8c+lVEzkTIiEZrwOSo7DWyKtkYslNkbXKdr2+pQ+R8rh1DglWmZtEguNn1JKJrf8/wAJJ2FHlmb9a5iElwtJJcZHhObvd9itn4I2xZq/rSSVR+RUPkaTJJ0j7Kh6o9waaKSS1l0dePsH06JmjXpGo91JmFDZJJRHoqXZBlUV3dJJDKQGThQ5+EklLBEa6cE6Tskkp8GSWE6UR5qNJJWQVb/VmsDtxatn7N29kklEfSpEfDJ/xBv/AMStNjfSEklcDLISmndFG6SS1RkcO10kCUklojOQwndJJJID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33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البطن</a:t>
            </a:r>
            <a:endParaRPr xmlns:a="http://schemas.openxmlformats.org/drawingml/2006/main" lang="en-US" sz="6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>
          <a:xfrm>
            <a:off x="142875" y="1162050"/>
            <a:ext cx="12049125" cy="5695950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ل) تقييم حركات الجنين: يقوم الجنين بنوعين من الحركة: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أ. حركات الركل: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بسبب حركة الأطراف. حركات سريعة عادة.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ب. حركات التدحرج: ناتجة عن تغير وضعية الجنين.</a:t>
            </a:r>
          </a:p>
        </p:txBody>
      </p:sp>
    </p:spTree>
    <p:extLst>
      <p:ext uri="{BB962C8B-B14F-4D97-AF65-F5344CB8AC3E}">
        <p14:creationId xmlns:p14="http://schemas.microsoft.com/office/powerpoint/2010/main" val="2867083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66700" y="76200"/>
            <a:ext cx="11544300" cy="13414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فحص الأعضاء التناسلية الخارجية والداخلية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" y="1676400"/>
            <a:ext cx="11968842" cy="5181600"/>
          </a:xfrm>
        </p:spPr>
        <p:txBody>
          <a:bodyPr/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علامات الأمراض المنقولة جنسيا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سرطان عنق الرحم هو الشكل الأكثر شيوعا من السرطان.</a:t>
            </a: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1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11930743" cy="12652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تحديد مدة الحمل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fontScale="625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نتيجة الفحص بالموجات فوق الصوتية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الدورة الشهرية الأخيرة.</a:t>
            </a: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يتم حساب مدة الحمل من </a:t>
            </a: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أول يوم في آخر دورة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حساب تاريخ الميلاد: قاعدة ناجيل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طرح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ثلاثة أشهر من بداية آخر دورة شهرية (LMP)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أضف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سبعة أيام حتى الآن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أضف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1 سنة</a:t>
            </a: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= </a:t>
            </a: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التاريخ المتوقع للتسليم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76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067800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قاعدة </a:t>
            </a:r>
            <a:r xmlns:a="http://schemas.openxmlformats.org/drawingml/2006/main">
              <a:rPr lang="ar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نايجل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12192000" cy="5440362"/>
          </a:xfrm>
        </p:spPr>
        <p:txBody>
          <a:bodyPr>
            <a:normAutofit lnSpcReduction="10000"/>
          </a:bodyPr>
          <a:lstStyle/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الصيغة: - 3 أشهر + 7 أيام + سنة</a:t>
            </a: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1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مثال آخر دورة شهرية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أبريل 2024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-3 اشهر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   </a:t>
            </a: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+7 أيام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    </a:t>
            </a: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+1 سنة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يناير 2025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بتوقيت شرق الولايات المتحدة: </a:t>
            </a: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يناير 2025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11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اختبارات الفحص</a:t>
            </a:r>
            <a:br xmlns:a="http://schemas.openxmlformats.org/drawingml/2006/main"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0" y="1257301"/>
            <a:ext cx="12192000" cy="5600700"/>
          </a:xfrm>
        </p:spPr>
        <p:txBody>
          <a:bodyPr>
            <a:normAutofit fontScale="77500" lnSpcReduction="20000"/>
          </a:bodyPr>
          <a:lstStyle/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700" b="1" dirty="0">
                <a:latin typeface="Times New Roman" pitchFamily="18" charset="0"/>
                <a:cs typeface="Times New Roman" pitchFamily="18" charset="0"/>
              </a:rPr>
              <a:t>1- الفحوصات الروتينية: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700" dirty="0">
                <a:latin typeface="Times New Roman" pitchFamily="18" charset="0"/>
                <a:cs typeface="Times New Roman" pitchFamily="18" charset="0"/>
              </a:rPr>
              <a:t>الهيموجلوبين في الزيارة الأولى ومرة أخرى في الأسبوعين 28 و36.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700" dirty="0">
                <a:latin typeface="Times New Roman" pitchFamily="18" charset="0"/>
                <a:cs typeface="Times New Roman" pitchFamily="18" charset="0"/>
              </a:rPr>
              <a:t>يتم إجراء اختبار البول للبروتين والجلوكوز في كل زيارة.</a:t>
            </a: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700" b="1" dirty="0">
                <a:latin typeface="Times New Roman" pitchFamily="18" charset="0"/>
                <a:cs typeface="Times New Roman" pitchFamily="18" charset="0"/>
              </a:rPr>
              <a:t>2- التحقيقات الخاصة: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700" dirty="0">
                <a:latin typeface="Times New Roman" pitchFamily="18" charset="0"/>
                <a:cs typeface="Times New Roman" pitchFamily="18" charset="0"/>
              </a:rPr>
              <a:t>اختبار فحص لمرض الزهري وفيروس نقص المناعة البشرية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700" dirty="0">
                <a:latin typeface="Times New Roman" pitchFamily="18" charset="0"/>
                <a:cs typeface="Times New Roman" pitchFamily="18" charset="0"/>
              </a:rPr>
              <a:t>فصيلة الدم: Rh إيجابي أو سلبي.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700" dirty="0">
                <a:latin typeface="Times New Roman" pitchFamily="18" charset="0"/>
                <a:cs typeface="Times New Roman" pitchFamily="18" charset="0"/>
              </a:rPr>
              <a:t>ثقافة البول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56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اختبارات الفحص</a:t>
            </a:r>
            <a:br xmlns:a="http://schemas.openxmlformats.org/drawingml/2006/main"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0" y="1257301"/>
            <a:ext cx="12192000" cy="5600700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b="1" dirty="0">
                <a:latin typeface="Times New Roman" pitchFamily="18" charset="0"/>
                <a:cs typeface="Times New Roman" pitchFamily="18" charset="0"/>
              </a:rPr>
              <a:t>3- الفحص بالموجات فوق الصوتية: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في الأسبوع 11 إلى 13 أسبوعًا للسمك القفوي،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فحص متلازمة داون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تشخيص حالات الحمل المتعددة في وقت مبكر.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تحديد موقع المشيمة.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تشخيص التشوهات الخلقية الشديدة.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41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144000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الزيارات اللاحقة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130629" y="1417638"/>
            <a:ext cx="12061371" cy="5440362"/>
          </a:xfrm>
        </p:spPr>
        <p:txBody>
          <a:bodyPr/>
          <a:lstStyle/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المبادئ العامة: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يجب أن تكون الزيارات اللاحقة موجهة نحو المشكلة.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تعتبر الزيارات في الأسابيع 28 و 34 و 41 أكثر أهمية.</a:t>
            </a: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8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7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تعريفات</a:t>
            </a:r>
            <a:br xmlns:a="http://schemas.openxmlformats.org/drawingml/2006/main"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" y="1417638"/>
            <a:ext cx="12115800" cy="5440362"/>
          </a:xfrm>
        </p:spPr>
        <p:txBody>
          <a:bodyPr>
            <a:normAutofit fontScale="55000" lnSpcReduction="20000"/>
          </a:bodyPr>
          <a:lstStyle/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6400" b="1" dirty="0">
                <a:latin typeface="Times New Roman" pitchFamily="18" charset="0"/>
                <a:cs typeface="Times New Roman" pitchFamily="18" charset="0"/>
              </a:rPr>
              <a:t>بريميبارا: </a:t>
            </a:r>
            <a:r xmlns:a="http://schemas.openxmlformats.org/drawingml/2006/main">
              <a:rPr lang="ar" sz="6400" dirty="0">
                <a:latin typeface="Times New Roman" pitchFamily="18" charset="0"/>
                <a:cs typeface="Times New Roman" pitchFamily="18" charset="0"/>
              </a:rPr>
              <a:t>المرأة التي ولدت مولودًا حيًا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6400" b="1" dirty="0">
                <a:latin typeface="Times New Roman" pitchFamily="18" charset="0"/>
                <a:cs typeface="Times New Roman" pitchFamily="18" charset="0"/>
              </a:rPr>
              <a:t>Multipara </a:t>
            </a:r>
            <a:r xmlns:a="http://schemas.openxmlformats.org/drawingml/2006/main">
              <a:rPr lang="ar" sz="6400" dirty="0">
                <a:latin typeface="Times New Roman" pitchFamily="18" charset="0"/>
                <a:cs typeface="Times New Roman" pitchFamily="18" charset="0"/>
              </a:rPr>
              <a:t>: امرأة أنجبت 2،3،4 طفلاً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6400" b="1" dirty="0">
                <a:latin typeface="Times New Roman" pitchFamily="18" charset="0"/>
                <a:cs typeface="Times New Roman" pitchFamily="18" charset="0"/>
              </a:rPr>
              <a:t>Nulligravida </a:t>
            </a:r>
            <a:r xmlns:a="http://schemas.openxmlformats.org/drawingml/2006/main">
              <a:rPr lang="ar" sz="6400" dirty="0">
                <a:latin typeface="Times New Roman" pitchFamily="18" charset="0"/>
                <a:cs typeface="Times New Roman" pitchFamily="18" charset="0"/>
              </a:rPr>
              <a:t>: المرأة التي لم تحمل قط.</a:t>
            </a: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6400" b="1" dirty="0">
                <a:latin typeface="Times New Roman" pitchFamily="18" charset="0"/>
                <a:cs typeface="Times New Roman" pitchFamily="18" charset="0"/>
              </a:rPr>
              <a:t>التعدد الكبير: </a:t>
            </a:r>
            <a:r xmlns:a="http://schemas.openxmlformats.org/drawingml/2006/main">
              <a:rPr lang="ar" sz="6400" dirty="0">
                <a:latin typeface="Times New Roman" pitchFamily="18" charset="0"/>
                <a:cs typeface="Times New Roman" pitchFamily="18" charset="0"/>
              </a:rPr>
              <a:t>تكافؤ أكثر من 4 أطفال</a:t>
            </a: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6400" b="1" dirty="0">
                <a:latin typeface="Times New Roman" pitchFamily="18" charset="0"/>
                <a:cs typeface="Times New Roman" pitchFamily="18" charset="0"/>
              </a:rPr>
              <a:t>Primigravida: </a:t>
            </a:r>
            <a:r xmlns:a="http://schemas.openxmlformats.org/drawingml/2006/main">
              <a:rPr lang="ar" sz="6400" dirty="0">
                <a:latin typeface="Times New Roman" pitchFamily="18" charset="0"/>
                <a:cs typeface="Times New Roman" pitchFamily="18" charset="0"/>
              </a:rPr>
              <a:t>المرأة التي تحمل لأول مرة</a:t>
            </a: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6400" b="1" dirty="0">
                <a:latin typeface="Times New Roman" pitchFamily="18" charset="0"/>
                <a:cs typeface="Times New Roman" pitchFamily="18" charset="0"/>
              </a:rPr>
              <a:t>Multigravida: </a:t>
            </a:r>
            <a:r xmlns:a="http://schemas.openxmlformats.org/drawingml/2006/main">
              <a:rPr lang="ar" sz="6400" dirty="0">
                <a:latin typeface="Times New Roman" pitchFamily="18" charset="0"/>
                <a:cs typeface="Times New Roman" pitchFamily="18" charset="0"/>
              </a:rPr>
              <a:t>المرأة التي سبق لها الحمل.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39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325563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الزيارات اللاحقة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0" y="1492898"/>
            <a:ext cx="12118523" cy="5365102"/>
          </a:xfrm>
        </p:spPr>
        <p:txBody>
          <a:bodyPr>
            <a:normAutofit fontScale="62500" lnSpcReduction="20000"/>
          </a:bodyPr>
          <a:lstStyle/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للحمل منخفض الخطورة وغير المعقد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كل شهر حتى 28 أسبوعًا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كل أسبوعين من 28 إلى 36 أسبوعًا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كل اسبوع من 36 اسبوع حتى الولادة.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يتم بعد ذلك مشاهدة الحمل الأول في الأسبوع 36 والحمل المتعدد في الأسبوع 38.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يتم رؤية الحمل المتعدد في الأسبوع 36 في حالة المجيء المقعدي.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تظهر Primigravidae في الأسبوع 40 و 41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يتم رؤية Multigravidas في الأسبوع 41 إذا لم يتم تسليمها بعد.</a:t>
            </a:r>
          </a:p>
          <a:p>
            <a:pPr algn="just">
              <a:lnSpc>
                <a:spcPct val="12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497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46857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تقييم المضاعفات في الحمل: الأعراض أو العلامات</a:t>
            </a: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fontScale="475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6700" b="1" dirty="0">
                <a:latin typeface="Times New Roman" pitchFamily="18" charset="0"/>
                <a:cs typeface="Times New Roman" pitchFamily="18" charset="0"/>
              </a:rPr>
              <a:t>أعراض وعلامات انفصال المشيمة: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نزيف مهبلي.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آلام شديدة ومستمرة في البطن.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انخفاض حركات الجنين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6700" b="1" dirty="0">
                <a:latin typeface="Times New Roman" pitchFamily="18" charset="0"/>
                <a:cs typeface="Times New Roman" pitchFamily="18" charset="0"/>
              </a:rPr>
              <a:t>أعراض وعلامات انفصال المشيمة: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نزيف مهبلي.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آلام شديدة ومستمرة في البطن.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انخفاض حركات الجنين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2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30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46857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تقييم المضاعفات في الحمل: الأعراض أو العلامات</a:t>
            </a: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fontScale="475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7200" b="1" dirty="0">
                <a:latin typeface="Times New Roman" pitchFamily="18" charset="0"/>
                <a:cs typeface="Times New Roman" pitchFamily="18" charset="0"/>
              </a:rPr>
              <a:t>أعراض وعلامات تسمم الحمل </a:t>
            </a:r>
            <a:r xmlns:a="http://schemas.openxmlformats.org/drawingml/2006/main">
              <a:rPr lang="ar" sz="7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7200" dirty="0">
                <a:latin typeface="Times New Roman" pitchFamily="18" charset="0"/>
                <a:cs typeface="Times New Roman" pitchFamily="18" charset="0"/>
              </a:rPr>
              <a:t>1- الصداع المستمر.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7200" dirty="0">
                <a:latin typeface="Times New Roman" pitchFamily="18" charset="0"/>
                <a:cs typeface="Times New Roman" pitchFamily="18" charset="0"/>
              </a:rPr>
              <a:t>2- ومضات أمام العينين.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7200" dirty="0">
                <a:latin typeface="Times New Roman" pitchFamily="18" charset="0"/>
                <a:cs typeface="Times New Roman" pitchFamily="18" charset="0"/>
              </a:rPr>
              <a:t>3-تورم مفاجئ في اليدين أو القدمين أو الوجه.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7200" b="1" dirty="0">
                <a:latin typeface="Times New Roman" pitchFamily="18" charset="0"/>
                <a:cs typeface="Times New Roman" pitchFamily="18" charset="0"/>
              </a:rPr>
              <a:t>أعراض وعلامات </a:t>
            </a:r>
            <a:r xmlns:a="http://schemas.openxmlformats.org/drawingml/2006/main">
              <a:rPr lang="ar" sz="7200" b="1" dirty="0" err="1">
                <a:latin typeface="Times New Roman" pitchFamily="18" charset="0"/>
                <a:cs typeface="Times New Roman" pitchFamily="18" charset="0"/>
              </a:rPr>
              <a:t>المخاض </a:t>
            </a:r>
            <a:r xmlns:a="http://schemas.openxmlformats.org/drawingml/2006/main">
              <a:rPr lang="ar" sz="7200" b="1" dirty="0">
                <a:latin typeface="Times New Roman" pitchFamily="18" charset="0"/>
                <a:cs typeface="Times New Roman" pitchFamily="18" charset="0"/>
              </a:rPr>
              <a:t>المبكر :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7200" dirty="0">
                <a:latin typeface="Times New Roman" pitchFamily="18" charset="0"/>
                <a:cs typeface="Times New Roman" pitchFamily="18" charset="0"/>
              </a:rPr>
              <a:t>تمزق الأغشية.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7200" dirty="0">
                <a:latin typeface="Times New Roman" pitchFamily="18" charset="0"/>
                <a:cs typeface="Times New Roman" pitchFamily="18" charset="0"/>
              </a:rPr>
              <a:t>انقباضات الرحم المنتظمة قبل الموعد المتوقع للولادة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2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49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46857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تقييم المضاعفات في الحمل: الأعراض أو العلامات</a:t>
            </a: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fontScale="325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11100" b="1" dirty="0">
                <a:latin typeface="Times New Roman" pitchFamily="18" charset="0"/>
                <a:cs typeface="Times New Roman" pitchFamily="18" charset="0"/>
              </a:rPr>
              <a:t>أعراض وعلامات تسمم الحمل </a:t>
            </a:r>
            <a:r xmlns:a="http://schemas.openxmlformats.org/drawingml/2006/main">
              <a:rPr lang="ar" sz="11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11100" dirty="0">
                <a:latin typeface="Times New Roman" pitchFamily="18" charset="0"/>
                <a:cs typeface="Times New Roman" pitchFamily="18" charset="0"/>
              </a:rPr>
              <a:t>1- الصداع المستمر.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11100" dirty="0">
                <a:latin typeface="Times New Roman" pitchFamily="18" charset="0"/>
                <a:cs typeface="Times New Roman" pitchFamily="18" charset="0"/>
              </a:rPr>
              <a:t>2- ومضات أمام العينين.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11100" dirty="0">
                <a:latin typeface="Times New Roman" pitchFamily="18" charset="0"/>
                <a:cs typeface="Times New Roman" pitchFamily="18" charset="0"/>
              </a:rPr>
              <a:t>3-تورم مفاجئ في اليدين أو القدمين أو الوجه.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11100" b="1" dirty="0">
                <a:latin typeface="Times New Roman" pitchFamily="18" charset="0"/>
                <a:cs typeface="Times New Roman" pitchFamily="18" charset="0"/>
              </a:rPr>
              <a:t>أعراض وعلامات </a:t>
            </a:r>
            <a:r xmlns:a="http://schemas.openxmlformats.org/drawingml/2006/main">
              <a:rPr lang="ar" sz="11100" b="1" dirty="0" err="1">
                <a:latin typeface="Times New Roman" pitchFamily="18" charset="0"/>
                <a:cs typeface="Times New Roman" pitchFamily="18" charset="0"/>
              </a:rPr>
              <a:t>المخاض </a:t>
            </a:r>
            <a:r xmlns:a="http://schemas.openxmlformats.org/drawingml/2006/main">
              <a:rPr lang="ar" sz="11100" b="1" dirty="0">
                <a:latin typeface="Times New Roman" pitchFamily="18" charset="0"/>
                <a:cs typeface="Times New Roman" pitchFamily="18" charset="0"/>
              </a:rPr>
              <a:t>المبكر :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11100" dirty="0">
                <a:latin typeface="Times New Roman" pitchFamily="18" charset="0"/>
                <a:cs typeface="Times New Roman" pitchFamily="18" charset="0"/>
              </a:rPr>
              <a:t>تمزق الأغشية.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11100" dirty="0">
                <a:latin typeface="Times New Roman" pitchFamily="18" charset="0"/>
                <a:cs typeface="Times New Roman" pitchFamily="18" charset="0"/>
              </a:rPr>
              <a:t>انقباضات الرحم المنتظمة قبل الموعد المتوقع للولادة.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605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11471016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التغيرات الفسيولوجية للأم أثناء الحمل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6142"/>
            <a:ext cx="12191999" cy="5061858"/>
          </a:xfrm>
        </p:spPr>
        <p:txBody>
          <a:bodyPr>
            <a:noAutofit/>
          </a:bodyPr>
          <a:lstStyle/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b="1" dirty="0">
                <a:latin typeface="Times New Roman" pitchFamily="18" charset="0"/>
                <a:cs typeface="Times New Roman" pitchFamily="18" charset="0"/>
              </a:rPr>
              <a:t>1- جهازي- أعضاء الجسم الرئيسية: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نظام القلب والأوعية الدموية: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الجهاز التنفسي:.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نظام الهيكل العظمي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الجهاز الكلوي: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الجهاز الدموي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الجهاز الهضمي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النظام التكاملي (الجلد)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نظام الغدد الصماء</a:t>
            </a:r>
          </a:p>
          <a:p>
            <a:pPr marL="0" indent="0" algn="just">
              <a:lnSpc>
                <a:spcPct val="100000"/>
              </a:lnSpc>
              <a:buNone/>
            </a:pPr>
            <a:br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72C0B-427E-783C-C64A-967C0F604434}"/>
              </a:ext>
            </a:extLst>
          </p:cNvPr>
          <p:cNvSpPr txBox="1"/>
          <p:nvPr/>
        </p:nvSpPr>
        <p:spPr>
          <a:xfrm>
            <a:off x="5897433" y="3429000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 xmlns:a="http://schemas.openxmlformats.org/drawingml/2006/main">
              <a:rPr lang="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موضعي- الجهاز التناسلي</a:t>
            </a:r>
          </a:p>
        </p:txBody>
      </p:sp>
    </p:spTree>
    <p:extLst>
      <p:ext uri="{BB962C8B-B14F-4D97-AF65-F5344CB8AC3E}">
        <p14:creationId xmlns:p14="http://schemas.microsoft.com/office/powerpoint/2010/main" val="2659795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نظام القلب والأوعية الدموية: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2"/>
          </a:xfrm>
        </p:spPr>
        <p:txBody>
          <a:bodyPr>
            <a:normAutofit fontScale="550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يزداد النتاج القلبي بنسبة 30-50%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يزداد النبض بحوالي 15-20 نبضة في الدقيقة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النفخة الانقباضية/S3 90% من النساء الحوامل.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ينخفض ضغط الدم خلال الثلث الثاني </a:t>
            </a:r>
            <a:r xmlns:a="http://schemas.openxmlformats.org/drawingml/2006/main">
              <a:rPr lang="ar" sz="5100" baseline="30000" dirty="0">
                <a:latin typeface="Times New Roman" pitchFamily="18" charset="0"/>
                <a:cs typeface="Times New Roman" pitchFamily="18" charset="0"/>
              </a:rPr>
              <a:t>من </a:t>
            </a: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الحمل ثم يعود إلى طبيعته خلال الثلث الثالث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- الضغط على الحجاب الحاجز يزيح القلب.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– يرتفع الضغط الوريدي الفخذي ببطء</a:t>
            </a:r>
          </a:p>
          <a:p>
            <a:pPr xmlns:a="http://schemas.openxmlformats.org/drawingml/2006/main" lvl="1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أ. الركود</a:t>
            </a:r>
          </a:p>
          <a:p>
            <a:pPr xmlns:a="http://schemas.openxmlformats.org/drawingml/2006/main" lvl="1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ب. الوذمة التابعة</a:t>
            </a:r>
          </a:p>
          <a:p>
            <a:pPr xmlns:a="http://schemas.openxmlformats.org/drawingml/2006/main" lvl="1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ج. الدوالي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12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الجهاز التنفسي </a:t>
            </a: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 xmlns:a="http://schemas.openxmlformats.org/drawingml/2006/main">
              <a:rPr lang="a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8725"/>
            <a:ext cx="12192000" cy="5629275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defRPr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يزداد حجم المد والجزر بنسبة 40%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defRPr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يزداد معدل التنفس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defRPr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ضيق في التنفس (SOB)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defRPr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يزيد استهلاك الأكسجين بنسبة 20%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defRPr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فرط التنفس لتفريغ حمل ثاني أكسيد الكربون من الجنين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defRPr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تشير مستويات البروجسترون إلى منطقة ما تحت المهاد لإعادة ضبط مستويات pco2 المقبولة.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defRPr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تسمح مستويات ثاني أكسيد الكربون المنخفضة لثاني أكسيد الكربون بعبور المشيمة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defRPr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احتقان الأنف، الرعاف الزائد.</a:t>
            </a:r>
          </a:p>
          <a:p>
            <a:pPr algn="just">
              <a:lnSpc>
                <a:spcPct val="100000"/>
              </a:lnSpc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16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الجهاز الدموي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>
          <a:xfrm>
            <a:off x="1" y="1273629"/>
            <a:ext cx="12192000" cy="5584371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يزيد حجم البلازما بحوالي 50%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زيادة حجم كرات الدم الحمراء بحوالي 30% </a:t>
            </a:r>
            <a:r xmlns:a="http://schemas.openxmlformats.org/drawingml/2006/main">
              <a:rPr lang="ar" u="sng" dirty="0">
                <a:latin typeface="Times New Roman" pitchFamily="18" charset="0"/>
                <a:cs typeface="Times New Roman" pitchFamily="18" charset="0"/>
              </a:rPr>
              <a:t>إلى</a:t>
            </a:r>
            <a:r xmlns:a="http://schemas.openxmlformats.org/drawingml/2006/main">
              <a:rPr lang="ar" b="1" dirty="0">
                <a:latin typeface="Times New Roman" pitchFamily="18" charset="0"/>
                <a:cs typeface="Times New Roman" pitchFamily="18" charset="0"/>
              </a:rPr>
              <a:t>  </a:t>
            </a: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فقر الدم التخفيفي أثناء الحمل"،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متوسط الهيموجلوبين أثناء الحمل هو 11.5 جرام/ديسيلتر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يزيد عدد WBC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ينخفض عدد الصفائح الدموية، لكنه يبقى ضمن الحدود الطبيعية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الحمل هو "حالة فرط التخثر" حيث تزيد مستويات الفيبرينوجين، وينتج العامل السابع-X (7-10) في المشيمة مثبط منشط البلازمينوجين </a:t>
            </a: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الأهمية السريرية: يمكن تحمل فقدان الدم بشكل جيد أثناء </a:t>
            </a:r>
            <a:r xmlns:a="http://schemas.openxmlformats.org/drawingml/2006/main">
              <a:rPr lang="ar" dirty="0" err="1">
                <a:latin typeface="Times New Roman" pitchFamily="18" charset="0"/>
                <a:cs typeface="Times New Roman" pitchFamily="18" charset="0"/>
              </a:rPr>
              <a:t>المخاض </a:t>
            </a: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، ولا تتغير العلامات الحيوية للأم عند فقدان الدم حتى 1500 سم مكعب، ولا يمكن الوثوق بالعلامات الحيوية كمؤشر لفقد الدم.</a:t>
            </a:r>
          </a:p>
          <a:p>
            <a:pPr algn="just">
              <a:lnSpc>
                <a:spcPct val="10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br xmlns:a="http://schemas.openxmlformats.org/drawingml/2006/main">
              <a:rPr lang="en-GB" sz="2000" dirty="0"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1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xmlns:a="http://schemas.openxmlformats.org/drawingml/2006/main"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510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6000" b="1" dirty="0"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نظام الهيكل العظمي</a:t>
            </a: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>
          <a:xfrm>
            <a:off x="114300" y="1600200"/>
            <a:ext cx="12077700" cy="5257800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لم يلاحظ أي تغيرات واضحة في الأسنان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تلين مفاصل وأربطة الحوض وترتخيها بسبب هرمون </a:t>
            </a:r>
            <a:r xmlns:a="http://schemas.openxmlformats.org/drawingml/2006/main">
              <a:rPr lang="ar" sz="4000" dirty="0" err="1">
                <a:latin typeface="Times New Roman" pitchFamily="18" charset="0"/>
                <a:cs typeface="Times New Roman" pitchFamily="18" charset="0"/>
              </a:rPr>
              <a:t>الريلاكسين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xmlns:a="http://schemas.openxmlformats.org/drawingml/2006/main" marL="514350" indent="-514350" algn="just">
              <a:lnSpc>
                <a:spcPct val="100000"/>
              </a:lnSpc>
              <a:buAutoNum type="alphaLcPeriod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- المشية المتمايلة: حيث تكون القدمان متباعدتان على نحو واسع وتشبه مشية البط</a:t>
            </a:r>
          </a:p>
          <a:p>
            <a:pPr xmlns:a="http://schemas.openxmlformats.org/drawingml/2006/main" marL="514350" indent="-514350" algn="just">
              <a:lnSpc>
                <a:spcPct val="100000"/>
              </a:lnSpc>
              <a:buAutoNum type="alphaLcPeriod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التحول في مركز الثقل</a:t>
            </a:r>
          </a:p>
          <a:p>
            <a:pPr marL="514350" indent="-514350" algn="just">
              <a:lnSpc>
                <a:spcPct val="100000"/>
              </a:lnSpc>
              <a:buAutoNum type="alphaLcPeriod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8" name="AutoShape 5" descr="data:image/jpeg;base64,/9j/4AAQSkZJRgABAQAAAQABAAD/2wCEAAkGBxQTEhUUEhQUFhUUFRUUFRQVFRQWFxUWFRcWFxQUFxUYHCggGBolHBUUITEhJSkrLi4uFx8zODMsNygtLisBCgoKDg0OFxAQGiwkHB8sLCwsLCwsLCwsLCwsLCwsLCwsLCwsLCwsLCwsLCwsLCwsLCwsLCwsLCwsLCwsLCwsLP/AABEIAQYAwQMBIgACEQEDEQH/xAAcAAABBQEBAQAAAAAAAAAAAAAAAQIDBAUGBwj/xABBEAABAwEFBAgEBAMHBQEAAAABAAIRAwQSITFRBUFhcQYTIoGRobHBMlLR8AcUQuFikqIjU3KCssLxM0ODk+IV/8QAGQEAAwEBAQAAAAAAAAAAAAAAAAECAwQF/8QAIxEBAQACAgIBBQEBAAAAAAAAAAECEQMSITFRBBMiQWEywf/aAAwDAQACEQMRAD8A9KhKhKtGREqRKgBOSJQgBCEqQIhCEAqzNo9ILNQwq1mNPyzLv5RiuJ6ddOLs0bO+MS19Qa5FrOW8rzQB1WS2cZz01OpUZZ6bYcNye62XppYnmBaGA/xS3/UAtR20GwHCC05OBwg5LwGwbBquZ1jfh3OO/l+yvWS22qzi5feGSeyHEDH0UfejS/T3T3ulUDgCMinriPwz2+KzH0HfHSlwnMtJ7U6kOPmF261l3NufKWXVCRKkKZBIkKEAFCEIARCEIBEichMI0JUIIIRCAEAoQiUkpA5KmSnBAKuO/EbpJ+Ws5bTMVKnZaflH6neC6fadrbSpuqOMBoJK8A6XbXdaapeThDro0Aw9ErdLwx3WZs2x1LVVDGZAYknADUlem7E6L020S28C5wMluMD5RxPusPo5sitZKFNzqRe2oL77gaSJAIBBI3Qun6KWao57qj2FlMz2XQDzgLh5Mu18PT48es8+1tmzAYAhrGiGt94WftvZouERuVa1bTc6sWNdcEwHEwEy07WNxzS6/E4nAqPLS2Ob6EbU/LbQaXfCSabyfleQJ7jB7l73K+Xq9ftl3GBz/ZfR3R62GrZ6bzmWMnmWNd7ru4/TzOb200FNQtGJUiJQgghCJQAhJKJQBCESkTBgKWU1KGoBbydKYUiAeSkTEXkA9OCjBSgoDl/xQc4bOrFv8E8BeErwl1WIG8YjkV9FdKKAqWWs0gHsXoORuQ6733Y7183Wgi80jKS0jv8Aooya8b3Loz0lp1bKw3e2AGlufaAAw4J9v6SU2da2o1zS0AOwIAvDIYY8wuF6JitRM0rrpnBxjLium2pWe9odVZScR8l4OaNMRB8VwX34ethNza/Ydm0rRRu1ACJ+zKxtp9H6FBj7kyQcST6ZKzszaAuEMybuiI4QuU6WbeN1wBxOCMd26hZ2Sbrh6tSXwMh74kr6Q6D0Q2wWeCTNJjiTq4Anwy7l830Gxic9/t98F9GdBCfyFmBzFJvvC78Y8rkroZSEpl5EqmRyJSBLdTAlJKaiUA6UEpqEAsoSIQBKL6RIQgHB6ITUiAVwUd5SJpCCIClCRPaEBV2pSL6T2jNzSPFfN22LOWPeMfinHXUd6+mauR5LiulfQujWpOeOzUBLrwE3pPwkcrongFOXrbTjvnXywOiNIOptcd4k8CuhtNNl0nGeJzWDYbP+XEAHiBlzA3Skte3gARdlebbuvaxmoydvbbuBzRhOeWS4W1WkuM5LetFjq2msKdCm6pUecKbRMauJyA1cSuw2d+CVoe0GvaaVNx/Qxjqsc3EtE8pXZxYyTbz+fK26ry+w0jUe1gze4NHeY919PWKkGU2MbkxoaO4QuP6OfhK2y1TUrVm1ogsDaTmkEEGT2jp5ldm+mW8tVvHLmfeShyiDk4FNmlBT1ACn3kGkhIAmXkByAkhIU28kvoByE2+hBFSFEpCUAqVMvJSgFJSQmwntQAAnJAlhBkIVa2NF0jVWoSVrO53ZaJJGDpIAccJMbgMeJiOGfJfxs+WnFPzl+HNW+wNOGRPOSN+AxhULJ+Hz6zpeeqp54wXkaBowHMk8l6FY9msp4xLt5OPfJxJ4lWyVhh9P+8nZyfU78Ys3YewqFkZcoMDZ+Jxxc/i53tkNFol0JpcmHNdMmnJbv2exJWoNcII70AovoDGtVlczPEa/XRRNct/PNZVusN3tMxG8acuCqVnljr0gvpL6r30t5PSNp76W+oWqRtNAPvIhACUygyQUJcUiAcHJSmQkASByUFIgOQD0qaE4JGAp7PQLuA1UlKxmC4idGzEnidwVsOgR6YDuGiFTExlmA+8+ZUogCAIHBRl6aXpLSuemOeoi5ML0BLeSkqu1ymYUA9LCJ3JwQCBKChEIChbdmB2LMDpuP0WW6gWmDmukhRV7O14hw5HeFW0XCVhDBOFRLbLI5hxxG4/eSrJs/S2KiXrFVaVMxyBtJeQkvoQZwKRIkKQPlKoksoCQLUsVEATvPkFkNnLVb7QlV4hxUDgpyonJLQOKYXqVwUcIBLyaeakDQkNE8Cg0Dgdyiq1HwbveN/crBZzUNalOoKKcVqG0CD2pnitKhag7JYdra8ZkOA1GI7wqtOs4YtkciCp2rrt1t9H5gLFse0C7B2e7irFarxT2nquVNogIp2p7shgqWz6V43jkMh78VovLv0wOZCBdJiMO1BB3LGtllu4jFvpwK0OrfmTKkaJwI5qpUZY7YYhBT7dQNN0bjkfZVesVsb4TQhQdYhGi2uX00vUcpCUj2lvIvKGUsoG13Z7L1QcMT3fvC3Fn7Gow0u+bLkP3WgprTGeCFRuTymlJaIhNLFLCRAQmmm9UVYhIQgIruqhqNVhygrvPwt+J2XAbyUGzbbWIwbnr+24c1WYI5q3bYYLjcScXHeSqN5VIz5Mv1EhI0CnouvYb1VBVqxUHX2kNMTMkYQM8UWJwysq1ZqZLi0ZtAngTJOS0QC0fY9EsgZNGJkxhjrgoalcqW/s2rVfuI8VUfaqwyg8oU5tB0UFesAMcEGirV3VGkPAkYju+ys1TdaXHDAeqW7G5XjfDn5ZN+EMFCnhKq2z0IRCbeRfUqOhOo07zg0bz/wAqMvWxsWzwL5zOA5bylTk3WnTYGgAZAQEpSEpCVLUFNSyklBiEhCchAMhNUjlG5AMco7RUFNpP6jgPYJ96ASsW2Wi8Z7gmP6heZMnNNITJVmyWN1TIdmcXbv3VMPdMoUS9waMz9yV0FCjcaACTAS0aLGCGjmd55lFapgpta446QV7XdzEhQt2jSOcjzVa0tn3WXWoF03RgMz971G62kjXtG1aQyxVN/wDaGSIG4fVVLLQAxPcrnXBVJf2zyyk8QoEJS5Rmoml6rTHaWUKG8hPRbRXkl5R3kl5VpG09IFzg0ZkgeK62myAAMgIC53YFKahd8onvOA910UqMm3HPBSkSSkJUtCkpJSEpJQDkJsolABKiqVE9zli7U2lccY3b1OWUxm6vDC53USbStf6B389FQulxhoJPBVNj2xleocDAOJB35gcyusszGjJsDSM9J3lPjzmU3D5uK4/jVLZ+yN9Ucm+5j0WqRAgCBwShyeq2ykkVntVd0haBYoaxa0S4gBJW1YvEYjPALNt1oHwtyGZCh2hb7zuxkMB7qiHKpizy5NeItSkLlBfSX1WmW06W8q99L1iNDaaUqg6xIjQRyklMQml0XR0dhx1dHgB9VqlyyNgP/sz/AIj6BaJcs77dGPqJbySVFeQHJKSSiUwFLKAkCFEXpt9ATOA3rlOkNjqPddAFwn4mmSZ3HRbtptTWgkrlNo9IsS0cgAJLjoAMzwCw5c8Z4rr+n4897huzNkizWbqpBPaJM5knDE5mIx4LtNn1LzGumZaPHf5yuCqUajheq9jRky7m6MByXVdFHzTIk9lxz0OPdiT4KeDL8qv6nH8ZfhvJtWsGiSpKqo2kXl0uJUtG1HHBuCx7XWJOJk71f2nUbTED4j5DVYsqscf2z5c9TUPvIvJkpZWjA+8i8mSiUA68i8mSiUEfeQmShAUOtfqUv5h2vomogLPbTTe6L2skvaTo4eh9Qt+Vy/Rr/rYb2u9j7Lqn0ilWuPowFPChKbfKSlmU0vUAdqng8UA4k6KvbXODHOAJgTAxJ5BWJSubKLNw5dV59XpWqs7tHqWfM/Tg2c0wvo2UxRvVKz8OsPaedQ0AYDgAtDamyK733qstpN+K4S5zo3gbhlPBVWOqUg51ns90QZeQ684DLtO7S4rhlv09PHkxs3v/AIdUaQ2/aXFs43A6Hc3uHw8h47le6I7UuVA5zbtGt2WOJMyJuug4hpkiTwXLVK1LrAbVWa90gdS0i6ScgTOK6ezWN9Yh7mgAYNaIAaE+LG73E8+U62V3dTFYW1NptYTJgDL+Jyq1to1KLIul27DNo14hcra7UajpM8MsBou3TzblqNOrb2uJJeJKb+ZZ8w8Vjp5CvbmsawtDfmb4hOFdvzN8QseOCIR2HVs9a35h4hL1g1HiFi3Ofl9EdWEdh1bV8ajxRe4rGFNBpjRPZdWzKVYvV/eCEdh1TCBkfNOlQvpYYteIn9LsNxxULiPmO7X3We2unWdEKcve/wCVob3uM/7fNdUXQJXlrRH6j3lTOtNT9Naq3gHuA/lmAheNj0rrAcwE59EHcvIbX0stFkBaa7qj8X0+saHiCYDHkDKQcc+M5z0Pxar0yG2qyDiaZdTdByIY8EH+YKZV6j1F1kG5N/K8fJcxs38TLBUi9VNIndVY5vi8S3zXVWDaFKs0Oo1KdRpxmm9rx/SUy0iNnPBNNJ2vqr4hOATJQbZ3HN0DknuusY57vhY0ucT8rQSVbcJXN/iXtA0NnVi34qgbRb/5Tdd/Te8EG8GtlIV3vqvi/VqPqHEY34ecCdxeQrdPbVtpMDKdpeGNENwpuIGl5wJ81FMAAgbxxyaFE9v34J9WXexudFuk1q68Mq1X1Wu1uyCNLox3+C6y2PBqOjeTuXmjXllQPYS1zSHAjMFd+zEB0nEA+OKWtHlnuaTF3FPDvvBQXefl7JS3mmhYJTQfHn+6rzG+O5Eu3uaUGskjh5pzT94lURVxi83lh7pzL2o8kDS42EOaNfNVmvfqPvknuc7gO5BJsPslCqdY/wCYeCEDR9stFZ2PWv8A5iNNOSzKT7Q1xLXOkxJmfVdAdk1flP3pCqusjp74ndOiyvWtpclrZW1ql5vXU2uEnGGggboBXQW2tZoE0wYwADcADmuXdYXgTBg6JLhGuGack+S3/HH9NK4fXJa0MEN7IOQGWI8VlbR2i+vTa1xE09+ILgYGOse6u7cN95dvJz9Fj3YM4f8AKvSZlTRTLZAiZOYn1V+xWJxaw3y007wDmS1wvGXGRGMlvjwTrzQGuOZHoY+it2K1gHAGDvu4AwROpzI5Eo0O3ldsW3bfQhottfKRecKgIGnWh2C1x09tw/7886VL2aFkCoMRgQYIa6DkRMTg7SRruOCR1IYf2Q4y0njMHd9E/B7rad08tzpDawkYw2lTJOOl0rK2vtq22loZaK16m17XhhZTvXgCB8DRuJzIVYl2QLW4iBIzwwutyz0TrgbBIvBrg4tdkbpHZugiQROZHekN1Sq4SBnMyYnECQNFWc+Mc4OWU4ZLR2paBUqOe1jabXYBjIuiGjL9ozWa/wB1URRaW9okABuBAc8TBjUhdnY73VsiPhbu4DVcNVrO7MEgXQMMMsN3JdHZ2VA1sOjAYRwSpzVrcL3fYQX8h3LEq39fM+hR19T5zwxzUdldWyKn+HuSuqD5VkttlWMweYHskftGpqzjAR2HVq3mHMeRTmlo+4WR/wDov3sB5A/VTUtoH+6Pj+yJlB1aRe3fj5+6cLunt6Ki22H+7/qTm1gc2xyIKrZdVy637KFV6xvH770IGnTi1P3vd4n6qRm0KnzTzAKxRaKkCKRw3ZT5qudpPGdKI5iFyfddfR1VHabxmGnHQj0Kh2ltAGm89UzBrjOhg45LIo25pBJw7nYcyMlBbLXepPwABa4A3pJwwgQqnJLZCy49S1xVY9rw9VTrUp/SD38FdrqrWGGRwO4rqccV8Q4dkZxBxiY3xhktG7G4LOrAYmN+p4q/OM5SJRBUlOqQYGREkYwSNRkpg8T8Lcj+lm+OCqOzbwn1IT2n/T+yDiwa+UbxkMBu3BMq1JJw3j0ChDsjoAfFD6uJ5jywSMPc0YE4hzoAxzazeVXfG5FWIJx+IjxhREppNLJgcYjmZ9yu/ds9wwLDkOGeA5Lz42c1HCm0SXEARnjhhxyXrLKlVoDRXOEDEUycOYzWfJnrTTjw3thVLEAYumc8nfRUqzmNIlpndIC6DadOtUBHWEjQXWjyWHU2E87ieTgVhly5fqN5xT9nUntOcN4ERkoX2SkTjd8VJR2PVa4Ft8RqAR3hXalnqXA0NaM70sBvd0YJzlv7gvF8KTbMwjAzyM+6c2ygap77AbxJYwDDJpbp3JfycDCRwvEeh9lU5f4X2yBgH6SpWtGioPp1Zwc0f5wfVS0rNV+cHvanOWfCbxLsIVb8rV+YeA+qVX9yJ+3Xa9SB9/RNNm4eSstGOPsnFuh9u5crqVH2IaCOICztubPYKNQ3RIYTMfRbZH/Eqntdk2eqMf8Apu03CU8fcLL/ADXl1ZvsqVRvt5wtBzfvkFTe3EcV2uFS1+9VcYZaD/DHgVVqNxU9kxZ3+wRBUtVvoT7pG7u8e6cfSfSEjhhyg+iBDKghvNvooXmR9/e9S18xyIUbmxhokZjrRdEXSTIP9IULraw4EOb3Ke7hiT8Q55DyVVzRjvTJv9BLD1tra4Q5lOXOOIjDsSDxHkvVfy43Nw1ELjPwvsw6qs+M3tbP+Fs/7l3DWxiLvcFyct3k7OGaxRCiOH8oTDZQflPOMPJW6bdSe9PWbRTNAZSOWA9lD+TbqByP7K9dn9I9iqps7ycGtGO5Gzkit+R3hzjOoEeyYLC7GYOhgj3VyvQdHwyY3bpzxI0RQY4YG/wk5cMB6o2NKLrI6YgeP1UT7C4ZDyB9FtNaePfil6o8ueKZObuv/uz/AOv/AOkLpepPzIR5BKtAGJ3GRvx1TRT++SEKtJ2e1v3iq9vE0n8abvNpQhKexfTy52771VWoz4T/ABEIQu1wqlrGP+Y+6ksZ7LhlEHxvfQIQgJaIz+9EA9k8D6oQkFUk+E/fmkveiEJmeGz2uPsqrghCCeo/hzQH5Odarz5NHsuqOWGmCRC5M/8AVdnH/mKFntBIxJmYVzqXOntYcpgoQssfLXLwfToamfvJPbSgyhCvSNlBx3pryhCDSNUYeJwzQhBDrDwQhCWz0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632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الجهاز الكلوي:</a:t>
            </a: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17638"/>
            <a:ext cx="11830050" cy="5440362"/>
          </a:xfrm>
        </p:spPr>
        <p:txBody>
          <a:bodyPr>
            <a:normAutofit fontScale="700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– زيادة حجم الكلى ووزنها.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-توسع الحالب (R &gt; L)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-زيادة قدرة المثانة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-GFR يزيد بنسبة 50٪،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-زيادة تدفق البلازما بنسبة 75%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انخفاض نسبة BUN والكرياتينين في الدم بنسبة 25٪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– زيادة إعادة امتصاص الصوديوم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زيادة محتوى الجسم من الماء الكلي H2O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9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6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تعريفات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85749" y="1371600"/>
            <a:ext cx="11630025" cy="5486400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حمل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تسعة أشهر تقويمية أو 10 أشهر قمرية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-أربعون </a:t>
            </a: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+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اثنان أسبوعان أو 280 يوما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مقسمة إلى الثلث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ثلاث فترات مدة كل منها ثلاثة أشهر. تعرف بفترة الحمل</a:t>
            </a: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12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الجهاز الكلوي:</a:t>
            </a: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017829" cy="5440362"/>
          </a:xfrm>
        </p:spPr>
        <p:txBody>
          <a:bodyPr>
            <a:normAutofit fontScale="775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-إخراج الفضلات من الأم والجنين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زيادة إفراز الجلوكوز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زيادة ملحوظة في مستويات الرينين والأنجيوتنسين، ولكن انخفاض ملحوظ في حساسية الأوعية الدموية لتأثيراتها في ارتفاع ضغط الدم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-زيادات التكرار (10-12x/يوم)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– تتعرض النساء الحوامل لخطر متزايد لتمزق المثانة أثناء صدمة البطن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14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الجهاز الهضمي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12191999" cy="5913891"/>
          </a:xfrm>
        </p:spPr>
        <p:txBody>
          <a:bodyPr>
            <a:normAutofit fontScale="400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انخفاض الحركة، وذلك بسبب تأثير هرمون البروجسترون مما يقلل من إفراز حمض المعدة</a:t>
            </a:r>
            <a:r xmlns:a="http://schemas.openxmlformats.org/drawingml/2006/main">
              <a:rPr lang="ar" sz="6700" b="1" dirty="0">
                <a:latin typeface="Times New Roman" pitchFamily="18" charset="0"/>
                <a:cs typeface="Times New Roman" pitchFamily="18" charset="0"/>
              </a:rPr>
              <a:t> </a:t>
            </a:r>
            <a:endParaRPr xmlns:a="http://schemas.openxmlformats.org/drawingml/2006/main" lang="en-US" sz="67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تشعر بمعدة ممتلئة حتى لو لم يكن لديها ما تأكله أو تشربه لعدة ساعات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الغثيان والقيء المرتبط بـ HCG: يصيب 50٪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تغيرات في الطعم والرائحة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يتم تهجير الأمعاء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حرقة في المعدة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الإمساك، والبواسير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تنخفض حموضة المعدة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6700" dirty="0">
                <a:latin typeface="Times New Roman" pitchFamily="18" charset="0"/>
                <a:cs typeface="Times New Roman" pitchFamily="18" charset="0"/>
              </a:rPr>
              <a:t>تضخم اللثة ونزيف اللثة.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53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النظام التكاملي (الجلد)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>
          <a:xfrm>
            <a:off x="146957" y="1534886"/>
            <a:ext cx="12045043" cy="5323114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الحلمات ومناطق الهالة في الثدي تكون أغمق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السطور الحملي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الخط </a:t>
            </a: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الأسود</a:t>
            </a: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الكلف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الجلد: تغيرات الأوعية الدموية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23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نظام الغدد الصماء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>
          <a:xfrm>
            <a:off x="114301" y="1152525"/>
            <a:ext cx="12077700" cy="5705475"/>
          </a:xfrm>
        </p:spPr>
        <p:txBody>
          <a:bodyPr>
            <a:normAutofit fontScale="625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المشيمة تنتج هرمون الاستروجين، البروجسترون، HCG، HPL، </a:t>
            </a: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الريلاكسين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، البروستاجلاندين مما يؤدي إلى زيادة الأوعية الدموية، تضخم، زيادة استهلاك الأوكسجين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ب- الغدة النخامية: انخفاض هرمون FSH و LH، زيادة البرولاكتين، إفراز الأوكسيتوسين. النتائج: الرضاعة، زيادة التصبغ.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ج- البنكرياس: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الحمل المبكر: هناك انخفاض في إنتاج الأنسولين r/t زيادة متطلبات الجنين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§"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بعد الأشهر الثلاثة الأولى: زيادة في إنتاج الأنسولين r/t خصائص مضادات الأنسولين مثل هرمون الاستروجين والبروجستيرون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730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التغيرات في الوزن</a:t>
            </a: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133350" y="1600200"/>
            <a:ext cx="12058650" cy="5181600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زيادة الوزن الموصى بها أثناء الحمل:</a:t>
            </a:r>
          </a:p>
          <a:p>
            <a:pPr xmlns:a="http://schemas.openxmlformats.org/drawingml/2006/main" marL="0" indent="0" algn="just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يتراوح من 25 إلى 30 جنيها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نمط زيادة الوزن مهم</a:t>
            </a:r>
          </a:p>
          <a:p>
            <a:pPr xmlns:a="http://schemas.openxmlformats.org/drawingml/2006/main" lvl="2" algn="just">
              <a:lnSpc>
                <a:spcPct val="100000"/>
              </a:lnSpc>
              <a:bidi/>
            </a:pPr>
            <a:r xmlns:a="http://schemas.openxmlformats.org/drawingml/2006/main">
              <a:rPr lang="ar" sz="4800" baseline="30000" dirty="0">
                <a:latin typeface="Times New Roman" pitchFamily="18" charset="0"/>
                <a:cs typeface="Times New Roman" pitchFamily="18" charset="0"/>
              </a:rPr>
              <a:t>الشهر الأول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–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الثالث </a:t>
            </a:r>
            <a:r xmlns:a="http://schemas.openxmlformats.org/drawingml/2006/main">
              <a:rPr lang="ar" sz="4800" baseline="30000" dirty="0">
                <a:latin typeface="Times New Roman" pitchFamily="18" charset="0"/>
                <a:cs typeface="Times New Roman" pitchFamily="18" charset="0"/>
              </a:rPr>
              <a:t>=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3 – 4 جنيهات إجمالاً</a:t>
            </a:r>
          </a:p>
          <a:p>
            <a:pPr xmlns:a="http://schemas.openxmlformats.org/drawingml/2006/main" lvl="2" algn="just">
              <a:lnSpc>
                <a:spcPct val="100000"/>
              </a:lnSpc>
              <a:bidi/>
            </a:pPr>
            <a:r xmlns:a="http://schemas.openxmlformats.org/drawingml/2006/main">
              <a:rPr lang="ar" sz="4800" baseline="30000" dirty="0">
                <a:latin typeface="Times New Roman" pitchFamily="18" charset="0"/>
                <a:cs typeface="Times New Roman" pitchFamily="18" charset="0"/>
              </a:rPr>
              <a:t>الشهر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الرابع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– </a:t>
            </a:r>
            <a:r xmlns:a="http://schemas.openxmlformats.org/drawingml/2006/main">
              <a:rPr lang="ar" sz="4800" baseline="30000" dirty="0">
                <a:latin typeface="Times New Roman" pitchFamily="18" charset="0"/>
                <a:cs typeface="Times New Roman" pitchFamily="18" charset="0"/>
              </a:rPr>
              <a:t>التاسع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= 1 جنيه في الأسبوع</a:t>
            </a:r>
          </a:p>
          <a:p>
            <a:pPr algn="just">
              <a:lnSpc>
                <a:spcPct val="10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756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0"/>
            <a:ext cx="106299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الجهاز التناسلي المحلي : الرحم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>
          <a:xfrm>
            <a:off x="-1" y="1417638"/>
            <a:ext cx="12066815" cy="5440362"/>
          </a:xfrm>
        </p:spPr>
        <p:txBody>
          <a:bodyPr>
            <a:normAutofit fontScale="700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ما قبل الحمل صغير على شكل كمثرى شبه صلبة (كمثري الشكل) 50-70 جم؛ 6-8 سم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خلايا </a:t>
            </a: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عضل الرحم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الموجودة مسبقًا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– تطوير أنسجة ليفية مرنة جديدة بين العصابات العضلية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تتزايد الخلايا نتيجة هرمون الاستروجين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تدفق الدم 15-20 مل/دقيقة قبل الحمل، عند الولادة 500-700 مل/دقيقة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بحلول نهاية الحمل، يدور 1/6 إجمالي حجم دم الأم عبر الرحم، وهذا هو سبب النزيف - وهي مشكلة خطيرة.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691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16586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الجهاز التناسلي المحلي: عنق الرحم</a:t>
            </a:r>
            <a:br xmlns:a="http://schemas.openxmlformats.org/drawingml/2006/main"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>
          <a:xfrm>
            <a:off x="0" y="1333500"/>
            <a:ext cx="12050486" cy="5524500"/>
          </a:xfrm>
        </p:spPr>
        <p:txBody>
          <a:bodyPr>
            <a:normAutofit fontScale="700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بعد شهر من الحمل - يحدث ليونة وزرقة نتيجة زيادة الأوعية الدموية وزيادة تغير اللون والوذمة في عنق الرحم بأكمله.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-تضخم وتضخم الغشاء المخاطي لعنق الرحم يخضع لتغيرات ملحوظة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تفرز خلايا عنق الرحم مخاطًا سميكًا وعنيدًا يتراكم ويشكل </a:t>
            </a: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سدادة مخاطية </a:t>
            </a:r>
            <a:r xmlns:a="http://schemas.openxmlformats.org/drawingml/2006/main">
              <a:rPr lang="ar" sz="4800" b="1" u="sng" dirty="0">
                <a:latin typeface="Times New Roman" pitchFamily="18" charset="0"/>
                <a:cs typeface="Times New Roman" pitchFamily="18" charset="0"/>
              </a:rPr>
              <a:t>تغلق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قناة عنق الرحم لمنع العدوى. </a:t>
            </a:r>
            <a:r xmlns:a="http://schemas.openxmlformats.org/drawingml/2006/main">
              <a:rPr lang="ar" sz="4800" b="1" u="sng" dirty="0">
                <a:latin typeface="Times New Roman" pitchFamily="18" charset="0"/>
                <a:cs typeface="Times New Roman" pitchFamily="18" charset="0"/>
              </a:rPr>
              <a:t>طرد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في بداية المخاض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– زيادة المخاط تؤدي إلى زيادة الإفرازات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462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" y="0"/>
            <a:ext cx="11756572" cy="141763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الجهاز التناسلي المحلي : المبايض</a:t>
            </a: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>
          <a:xfrm>
            <a:off x="0" y="1562101"/>
            <a:ext cx="12050486" cy="5295899"/>
          </a:xfrm>
        </p:spPr>
        <p:txBody>
          <a:bodyPr>
            <a:normAutofit fontScale="925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v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وقف إنتاج البويضة المرتبط بآلية التغذية الراجعة النشطة للإستروجين والبروجستيرون التي ينتجها الجسم </a:t>
            </a: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الأصفر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والمشيمة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v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يعمل بشكل أقصى خلال الأسابيع 6 إلى 7 الأولى من الحمل، وبعد 4 إلى 5 أسابيع من الإباضة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Image result for Ovaries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85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66813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الجهاز التناسلي المحلي : 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قناتي فالوب</a:t>
            </a: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>
          <a:xfrm>
            <a:off x="1" y="1676400"/>
            <a:ext cx="12192000" cy="5181600"/>
          </a:xfrm>
        </p:spPr>
        <p:txBody>
          <a:bodyPr/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تتعرض عضلات قناة فالوب لتضخم طفيف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تصبح ظهارة الغشاء المخاطي الأنبوبي مسطحة</a:t>
            </a: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994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0"/>
            <a:ext cx="12015019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الجهاز التناسلي المحلي: </a:t>
            </a:r>
            <a:br xmlns:a="http://schemas.openxmlformats.org/drawingml/2006/main"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المهبل والعجان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>
          <a:xfrm>
            <a:off x="176981" y="1524000"/>
            <a:ext cx="11857703" cy="5334000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زيادة الأوعية الدموية و 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احتقان الدم 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تتطور في الجلد وعضلات العجان والفرج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مسمّر النعل 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ناعمًا 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تكون إفرازات الإستروجين حمضية، ويزداد نمو المبيضات، وتكون </a:t>
            </a:r>
            <a:r xmlns:a="http://schemas.openxmlformats.org/drawingml/2006/main">
              <a:rPr lang="ar" sz="4000" dirty="0" err="1">
                <a:latin typeface="Times New Roman" pitchFamily="18" charset="0"/>
                <a:cs typeface="Times New Roman" pitchFamily="18" charset="0"/>
              </a:rPr>
              <a:t>درجة </a:t>
            </a: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الحموضة حمضية من 3.5 إلى 6.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في نهاية المطاف، يتم استرخاء جدران المهبل</a:t>
            </a:r>
          </a:p>
        </p:txBody>
      </p:sp>
    </p:spTree>
    <p:extLst>
      <p:ext uri="{BB962C8B-B14F-4D97-AF65-F5344CB8AC3E}">
        <p14:creationId xmlns:p14="http://schemas.microsoft.com/office/powerpoint/2010/main" val="410054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11404392" cy="1417638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وصف التكافؤ المكون من أربعة أحرف (TPAL)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" y="1553029"/>
            <a:ext cx="12192000" cy="5304971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 xmlns:a="http://schemas.openxmlformats.org/drawingml/2006/main">
              <a:rPr lang="a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عدد </a:t>
            </a:r>
            <a:r xmlns:a="http://schemas.openxmlformats.org/drawingml/2006/main">
              <a:rPr lang="a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المواليد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الناضجين (&gt; 37 أسبوعًا)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 xmlns:a="http://schemas.openxmlformats.org/drawingml/2006/main">
              <a:rPr lang="a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عدد الأطفال </a:t>
            </a:r>
            <a:r xmlns:a="http://schemas.openxmlformats.org/drawingml/2006/main">
              <a:rPr lang="a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الخدج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الذين ولدوا (من 20 إلى 37 أسبوعًا)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 </a:t>
            </a:r>
            <a:r xmlns:a="http://schemas.openxmlformats.org/drawingml/2006/main">
              <a:rPr lang="a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عدد </a:t>
            </a:r>
            <a:r xmlns:a="http://schemas.openxmlformats.org/drawingml/2006/main">
              <a:rPr lang="a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حالات الإجهاض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(&lt; 20 أسبوعًا)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: عدد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الأطفال </a:t>
            </a:r>
            <a:r xmlns:a="http://schemas.openxmlformats.org/drawingml/2006/main">
              <a:rPr lang="ar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الأحياء</a:t>
            </a:r>
          </a:p>
          <a:p>
            <a:pPr algn="just">
              <a:lnSpc>
                <a:spcPct val="10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307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0"/>
            <a:ext cx="11689896" cy="1417638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الجهاز التناسلي المحلي : الثديين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107" name="Content Placeholder 2"/>
          <p:cNvSpPr>
            <a:spLocks noGrp="1"/>
          </p:cNvSpPr>
          <p:nvPr>
            <p:ph idx="1"/>
          </p:nvPr>
        </p:nvSpPr>
        <p:spPr>
          <a:xfrm>
            <a:off x="180974" y="1539551"/>
            <a:ext cx="12011026" cy="5318449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زيادة في الحجم والعقيدات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التحضير للرضاعة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تظهر الأوردة السطحية في الشهر الثاني بشكل بارز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المزيد من تصبغ الهالة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الدهنية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(درنات مونتغمري)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يبدأ اللبأ في الأسبوع السادس عشر.</a:t>
            </a:r>
          </a:p>
          <a:p>
            <a:pPr algn="just">
              <a:lnSpc>
                <a:spcPct val="12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684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التغيرات النفسية أثناء الحمل</a:t>
            </a:r>
            <a:endParaRPr xmlns:a="http://schemas.openxmlformats.org/drawingml/2006/main" lang="en-US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155" name="Content Placeholder 4"/>
          <p:cNvSpPr>
            <a:spLocks noGrp="1"/>
          </p:cNvSpPr>
          <p:nvPr>
            <p:ph idx="1"/>
          </p:nvPr>
        </p:nvSpPr>
        <p:spPr>
          <a:xfrm>
            <a:off x="1" y="1417638"/>
            <a:ext cx="12034156" cy="5440362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المواقف تعتمد على:</a:t>
            </a:r>
            <a:endParaRPr xmlns:a="http://schemas.openxmlformats.org/drawingml/2006/main"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ctr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أ. بيئة</a:t>
            </a:r>
          </a:p>
          <a:p>
            <a:pPr xmlns:a="http://schemas.openxmlformats.org/drawingml/2006/main" algn="ctr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ب. اجتماعي</a:t>
            </a:r>
          </a:p>
          <a:p>
            <a:pPr xmlns:a="http://schemas.openxmlformats.org/drawingml/2006/main" algn="ctr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ج. ثقافية</a:t>
            </a:r>
          </a:p>
          <a:p>
            <a:pPr xmlns:a="http://schemas.openxmlformats.org/drawingml/2006/main" algn="ctr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د. عائلة</a:t>
            </a:r>
          </a:p>
          <a:p>
            <a:pPr xmlns:a="http://schemas.openxmlformats.org/drawingml/2006/main" algn="ctr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ه. فردي.</a:t>
            </a:r>
          </a:p>
          <a:p>
            <a:pPr xmlns:a="http://schemas.openxmlformats.org/drawingml/2006/main" algn="ctr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F. موقف مقدم الرعاية الصحية</a:t>
            </a:r>
          </a:p>
        </p:txBody>
      </p:sp>
    </p:spTree>
    <p:extLst>
      <p:ext uri="{BB962C8B-B14F-4D97-AF65-F5344CB8AC3E}">
        <p14:creationId xmlns:p14="http://schemas.microsoft.com/office/powerpoint/2010/main" val="18378611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11391900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التغيرات النفسية أثناء الحمل</a:t>
            </a:r>
            <a:endParaRPr xmlns:a="http://schemas.openxmlformats.org/drawingml/2006/main" lang="en-US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79" name="Content Placeholder 2"/>
          <p:cNvSpPr>
            <a:spLocks noGrp="1"/>
          </p:cNvSpPr>
          <p:nvPr>
            <p:ph idx="1"/>
          </p:nvPr>
        </p:nvSpPr>
        <p:spPr>
          <a:xfrm>
            <a:off x="104774" y="1600200"/>
            <a:ext cx="11959707" cy="5257800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الفصل الأول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قبول الحمل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50% منها عبارة عن مفاجآت سعيدة، منزعجة، محبطة، خائفة.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تتمحور الاهتمامات حول الذات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رد الزوج</a:t>
            </a:r>
          </a:p>
        </p:txBody>
      </p:sp>
    </p:spTree>
    <p:extLst>
      <p:ext uri="{BB962C8B-B14F-4D97-AF65-F5344CB8AC3E}">
        <p14:creationId xmlns:p14="http://schemas.microsoft.com/office/powerpoint/2010/main" val="35766041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07586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التغيرات النفسية أثناء الحمل</a:t>
            </a:r>
            <a:endParaRPr xmlns:a="http://schemas.openxmlformats.org/drawingml/2006/main" lang="en-US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>
          <a:xfrm>
            <a:off x="133350" y="1417638"/>
            <a:ext cx="12058650" cy="5440362"/>
          </a:xfrm>
        </p:spPr>
        <p:txBody>
          <a:bodyPr>
            <a:normAutofit fontScale="70000" lnSpcReduction="20000"/>
          </a:bodyPr>
          <a:lstStyle/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51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الفصل الثاني:</a:t>
            </a:r>
          </a:p>
          <a:p>
            <a:pPr xmlns:a="http://schemas.openxmlformats.org/drawingml/2006/main" marL="0" indent="0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51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قبول الطفل : </a:t>
            </a:r>
            <a:r xmlns:a="http://schemas.openxmlformats.org/drawingml/2006/main">
              <a:rPr lang="ar" sz="5100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المؤشرات هي</a:t>
            </a:r>
            <a:r xmlns:a="http://schemas.openxmlformats.org/drawingml/2006/main">
              <a:rPr lang="ar" sz="51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xmlns:a="http://schemas.openxmlformats.org/drawingml/2006/main" algn="just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51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أ. الاستعدادات للوصول الجديد </a:t>
            </a: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والبدء في وضع الخطط</a:t>
            </a:r>
            <a:endParaRPr xmlns:a="http://schemas.openxmlformats.org/drawingml/2006/main" lang="en-US" sz="51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1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ب. حل المخاوف / الصراعات القديمة.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1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ج. تثقيف: فيما يتعلق بالحمل والولادة.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100" b="1" dirty="0">
                <a:latin typeface="Times New Roman" pitchFamily="18" charset="0"/>
                <a:cs typeface="Times New Roman" pitchFamily="18" charset="0"/>
              </a:rPr>
              <a:t>2. تقييم العلاقات: </a:t>
            </a: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يجب أن تكون الممرضة مستمعة جيدة وتسهل التعبير عن المشاعر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100" b="1" dirty="0">
                <a:latin typeface="Times New Roman" pitchFamily="18" charset="0"/>
                <a:cs typeface="Times New Roman" pitchFamily="18" charset="0"/>
              </a:rPr>
              <a:t>3. تخيل.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465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66814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التغيرات النفسية أثناء الحمل</a:t>
            </a:r>
            <a:endParaRPr xmlns:a="http://schemas.openxmlformats.org/drawingml/2006/main" lang="en-US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191999" cy="5592762"/>
          </a:xfrm>
        </p:spPr>
        <p:txBody>
          <a:bodyPr>
            <a:normAutofit fontScale="475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الربع الثالث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1-الاستعداد للأبوة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2- التعشيش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3- التقليد وتمثيل الأدوار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أ. الارتباط مع النساء الحوامل الأخريات أو الأمهات الجدد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ب. قضاء بعض الوقت مع والدته.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ج. يحدد دور الأبوة والأمومة الذي يريد تقليده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4- الخيال : كيف ستكون الأم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800" dirty="0">
                <a:latin typeface="Times New Roman" pitchFamily="18" charset="0"/>
                <a:cs typeface="Times New Roman" pitchFamily="18" charset="0"/>
              </a:rPr>
              <a:t>5-الحزن يعمل على التخلي عن أسلوب حياتها الحالي لأن الحياة لن تعود كما كانت مرة أخرى.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454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>
          <a:xfrm>
            <a:off x="270589" y="0"/>
            <a:ext cx="10522597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ردود فعال عاطفية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0971"/>
            <a:ext cx="12191999" cy="5617029"/>
          </a:xfrm>
        </p:spPr>
        <p:txBody>
          <a:bodyPr>
            <a:normAutofit fontScale="625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رد الفعل الأولي </a:t>
            </a: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سلسلة من العواطف تحتاج إلى وقت للتكيف</a:t>
            </a:r>
          </a:p>
          <a:p>
            <a:pPr xmlns:a="http://schemas.openxmlformats.org/drawingml/2006/main" marL="514350" indent="-514350" algn="just">
              <a:lnSpc>
                <a:spcPct val="120000"/>
              </a:lnSpc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التناقض ( مسرور وغير مسرور في نفس الوقت )</a:t>
            </a:r>
          </a:p>
          <a:p>
            <a:pPr xmlns:a="http://schemas.openxmlformats.org/drawingml/2006/main" marL="514350" indent="-514350" algn="just">
              <a:lnSpc>
                <a:spcPct val="120000"/>
              </a:lnSpc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حزن</a:t>
            </a:r>
          </a:p>
          <a:p>
            <a:pPr xmlns:a="http://schemas.openxmlformats.org/drawingml/2006/main" marL="514350" indent="-514350" algn="just">
              <a:lnSpc>
                <a:spcPct val="120000"/>
              </a:lnSpc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الاستجابة النرجسية هي رد فعل مبكر.</a:t>
            </a:r>
          </a:p>
          <a:p>
            <a:pPr xmlns:a="http://schemas.openxmlformats.org/drawingml/2006/main" marL="514350" indent="-514350" algn="just">
              <a:lnSpc>
                <a:spcPct val="120000"/>
              </a:lnSpc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يعد السلوك المتوهج الانطوائي مقابل الانبساطي أمرًا شائعًا</a:t>
            </a:r>
          </a:p>
          <a:p>
            <a:pPr xmlns:a="http://schemas.openxmlformats.org/drawingml/2006/main" marL="514350" indent="-514350" algn="just">
              <a:lnSpc>
                <a:spcPct val="120000"/>
              </a:lnSpc>
              <a:buFont typeface="+mj-lt"/>
              <a:buAutoNum type="arabicPeriod" startAt="5"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صورة الجسم والحدود</a:t>
            </a:r>
          </a:p>
          <a:p>
            <a:pPr xmlns:a="http://schemas.openxmlformats.org/drawingml/2006/main" marL="514350" indent="-514350" algn="just">
              <a:lnSpc>
                <a:spcPct val="120000"/>
              </a:lnSpc>
              <a:buFont typeface="+mj-lt"/>
              <a:buAutoNum type="arabicPeriod" startAt="5"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ضغط</a:t>
            </a:r>
          </a:p>
          <a:p>
            <a:pPr xmlns:a="http://schemas.openxmlformats.org/drawingml/2006/main" marL="514350" indent="-514350" algn="just">
              <a:lnSpc>
                <a:spcPct val="120000"/>
              </a:lnSpc>
              <a:buFont typeface="+mj-lt"/>
              <a:buAutoNum type="arabicPeriod" startAt="5"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يواجه صعوبة في الاستمرار في التركيز.</a:t>
            </a:r>
          </a:p>
          <a:p>
            <a:pPr xmlns:a="http://schemas.openxmlformats.org/drawingml/2006/main" marL="514350" indent="-514350" algn="just">
              <a:lnSpc>
                <a:spcPct val="120000"/>
              </a:lnSpc>
              <a:buFont typeface="+mj-lt"/>
              <a:buAutoNum type="arabicPeriod" startAt="5"/>
              <a:defRPr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التقلبات المزاجية العاطفية متكررة</a:t>
            </a:r>
          </a:p>
          <a:p>
            <a:pPr algn="just">
              <a:lnSpc>
                <a:spcPct val="120000"/>
              </a:lnSpc>
              <a:defRPr/>
            </a:pPr>
            <a:endParaRPr lang="en-US" sz="4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defRPr/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790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رد فعل الأب تجاه الحمل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12192000" cy="5440362"/>
          </a:xfrm>
        </p:spPr>
        <p:txBody>
          <a:bodyPr>
            <a:normAutofit/>
          </a:bodyPr>
          <a:lstStyle/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أصبح الآباء أكثر مشاركة في عملية الإنجاب بدءًا من رعاية ما قبل الولادة وحتى المشاركة في عملية المخاض والولادة.</a:t>
            </a:r>
          </a:p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3200" u="sng" dirty="0">
                <a:latin typeface="Times New Roman" pitchFamily="18" charset="0"/>
                <a:cs typeface="Times New Roman" pitchFamily="18" charset="0"/>
              </a:rPr>
              <a:t>القبول </a:t>
            </a: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هو أيضًا مهمته التنموية الرئيسية التي يجب تحقيقها.</a:t>
            </a:r>
          </a:p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يحتاج إلى قبول واقع الطفل.</a:t>
            </a:r>
          </a:p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يحتاج إلى </a:t>
            </a:r>
            <a:r xmlns:a="http://schemas.openxmlformats.org/drawingml/2006/main">
              <a:rPr lang="ar" sz="3200" u="sng" dirty="0">
                <a:latin typeface="Times New Roman" pitchFamily="18" charset="0"/>
                <a:cs typeface="Times New Roman" pitchFamily="18" charset="0"/>
              </a:rPr>
              <a:t>الاستعداد </a:t>
            </a: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للتغييرات التي ستحدث لزوجته.</a:t>
            </a:r>
          </a:p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3200" u="sng" dirty="0">
                <a:latin typeface="Times New Roman" pitchFamily="18" charset="0"/>
                <a:cs typeface="Times New Roman" pitchFamily="18" charset="0"/>
              </a:rPr>
              <a:t>التقلبات المزاجية </a:t>
            </a: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شائعة ولا يمكن التنبؤ بالعواطف.</a:t>
            </a:r>
          </a:p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/>
              <a:bidi/>
            </a:pPr>
            <a:r xmlns:a="http://schemas.openxmlformats.org/drawingml/2006/main">
              <a:rPr lang="ar" sz="3200" u="sng" dirty="0">
                <a:latin typeface="Times New Roman" pitchFamily="18" charset="0"/>
                <a:cs typeface="Times New Roman" pitchFamily="18" charset="0"/>
              </a:rPr>
              <a:t>يساء فهم </a:t>
            </a: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الاستجابة النرجسية أو الأنانية للأم </a:t>
            </a: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7323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381014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رد فعل الأب تجاه الحمل</a:t>
            </a: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>
          <a:xfrm>
            <a:off x="123825" y="1417638"/>
            <a:ext cx="12068175" cy="5440362"/>
          </a:xfrm>
        </p:spPr>
        <p:txBody>
          <a:bodyPr>
            <a:normAutofit fontScale="92500" lnSpcReduction="20000"/>
          </a:bodyPr>
          <a:lstStyle/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 startAt="7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قد يشعر " </a:t>
            </a: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بالاستبعاد".</a:t>
            </a:r>
          </a:p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 startAt="7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قد يكون لديه مشاعر </a:t>
            </a: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الغيرة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 startAt="7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ستؤثر خلفية طفولته أيضًا على استعداداته.</a:t>
            </a:r>
          </a:p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 startAt="7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يحتاج أيضًا إلى تحديد نموذج القدوة أو أسلوب الأبوة والأمومة الذي يريد تقليده.</a:t>
            </a:r>
          </a:p>
          <a:p>
            <a:pPr xmlns:a="http://schemas.openxmlformats.org/drawingml/2006/main" marL="914400" indent="-914400" algn="just">
              <a:lnSpc>
                <a:spcPct val="120000"/>
              </a:lnSpc>
              <a:buFont typeface="+mj-lt"/>
              <a:buAutoNum type="arabicPeriod" startAt="7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يشمل التحضير أيضًا أعمال الخيال والحزن.</a:t>
            </a:r>
          </a:p>
          <a:p>
            <a:pPr algn="just">
              <a:lnSpc>
                <a:spcPct val="12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152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>
          <a:xfrm>
            <a:off x="511629" y="234496"/>
            <a:ext cx="10515600" cy="1325563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اهتمامات الآباء</a:t>
            </a:r>
            <a:br xmlns:a="http://schemas.openxmlformats.org/drawingml/2006/main"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19" name="Content Placeholder 2"/>
          <p:cNvSpPr>
            <a:spLocks noGrp="1"/>
          </p:cNvSpPr>
          <p:nvPr>
            <p:ph idx="1"/>
          </p:nvPr>
        </p:nvSpPr>
        <p:spPr>
          <a:xfrm>
            <a:off x="180975" y="1676400"/>
            <a:ext cx="11820525" cy="5181600"/>
          </a:xfrm>
        </p:spPr>
        <p:txBody>
          <a:bodyPr/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ولا يزال معظمهم مهتمين في المقام الأول بالالتزامات </a:t>
            </a:r>
            <a:r xmlns:a="http://schemas.openxmlformats.org/drawingml/2006/main">
              <a:rPr lang="ar" sz="4800" u="sng" dirty="0">
                <a:latin typeface="Times New Roman" pitchFamily="18" charset="0"/>
                <a:cs typeface="Times New Roman" pitchFamily="18" charset="0"/>
              </a:rPr>
              <a:t>المالية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دور وقائي وداعم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777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377057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3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آثار الحمل على الأطفال الآخرين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txBody>
          <a:bodyPr>
            <a:normAutofit fontScale="775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سيحتاج الأطفال إلى بعض التحذير.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تقلبات مزاجية لدى الأم واستجابة غير متوقعة لسلوكها.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أمي "مريضة". زيارات للطبيب.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-موعد إخبار الأطفال يعتمد على أعمارهم وشخصية الطفل.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ردود أفعال الوالدين وقبولهم للمولود الجديد سيؤثر أيضًا على الأطفال.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3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0"/>
            <a:ext cx="10959840" cy="1417638"/>
          </a:xfrm>
        </p:spPr>
        <p:txBody>
          <a:bodyPr>
            <a:noAutofit/>
          </a:bodyPr>
          <a:lstStyle/>
          <a:p>
            <a:pPr xmlns:a="http://schemas.openxmlformats.org/drawingml/2006/main" algn="just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وصف التكافؤ المكون من أربعة أحرف (TPAL)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640114"/>
            <a:ext cx="12192000" cy="5217886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❏ T1 (الفصل الأول). من 0 إلى 12 أسبوعًا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❏ T2 (الفصل الثاني): من 12 إلى 28 أسبوعًا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❏ T3 (الفصل الثالث): 28 إلى 40 أسبوعًا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❏ فترة الحمل الطبيعية: من 37 إلى 42 أسبوعًا</a:t>
            </a:r>
          </a:p>
        </p:txBody>
      </p:sp>
    </p:spTree>
    <p:extLst>
      <p:ext uri="{BB962C8B-B14F-4D97-AF65-F5344CB8AC3E}">
        <p14:creationId xmlns:p14="http://schemas.microsoft.com/office/powerpoint/2010/main" val="25404339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58624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إعداد الأطفال لأخ جديد</a:t>
            </a:r>
            <a:br xmlns:a="http://schemas.openxmlformats.org/drawingml/2006/main"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1" name="Content Placeholder 2"/>
          <p:cNvSpPr>
            <a:spLocks noGrp="1"/>
          </p:cNvSpPr>
          <p:nvPr>
            <p:ph idx="1"/>
          </p:nvPr>
        </p:nvSpPr>
        <p:spPr>
          <a:xfrm>
            <a:off x="0" y="1273628"/>
            <a:ext cx="12192000" cy="5421085"/>
          </a:xfrm>
        </p:spPr>
        <p:txBody>
          <a:bodyPr>
            <a:normAutofit fontScale="25000" lnSpcReduction="2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12800" u="sng" dirty="0">
                <a:latin typeface="Times New Roman" pitchFamily="18" charset="0"/>
                <a:cs typeface="Times New Roman" pitchFamily="18" charset="0"/>
              </a:rPr>
              <a:t>التحضير حسب العصور</a:t>
            </a:r>
            <a:endParaRPr xmlns:a="http://schemas.openxmlformats.org/drawingml/2006/main" lang="en-US" sz="128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Ø"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يجب إخبار الأطفال في سن المدرسة عندما يعلم الوالدان ذلك على وجه اليقين.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Ø"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يجب إخبار أطفال ما قبل المدرسة عندما يبدأ التحضير للطفل.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Char char="Ø"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غالبًا ما يكون الأطفال الصغار هم الأكثر تأثراً ويجب عليهم التخلي عن دور "طفل العائلة"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12800" u="sng" dirty="0">
                <a:latin typeface="Times New Roman" pitchFamily="18" charset="0"/>
                <a:cs typeface="Times New Roman" pitchFamily="18" charset="0"/>
              </a:rPr>
              <a:t>الإجابة على أسئلتهم:</a:t>
            </a:r>
            <a:endParaRPr xmlns:a="http://schemas.openxmlformats.org/drawingml/2006/main" lang="en-US" sz="128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-الإجابة على الأسئلة بصدق وبساطة حسب العمر والفهم.</a:t>
            </a:r>
          </a:p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12800" dirty="0">
                <a:latin typeface="Times New Roman" pitchFamily="18" charset="0"/>
                <a:cs typeface="Times New Roman" pitchFamily="18" charset="0"/>
              </a:rPr>
              <a:t>-الإجابة فقط على ما يسأل.</a:t>
            </a:r>
            <a:endParaRPr xmlns:a="http://schemas.openxmlformats.org/drawingml/2006/main" lang="en-US" sz="7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389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2964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89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83143" cy="5257800"/>
          </a:xfrm>
        </p:spPr>
        <p:txBody>
          <a:bodyPr>
            <a:normAutofit fontScale="62500" lnSpcReduction="20000"/>
          </a:bodyPr>
          <a:lstStyle/>
          <a:p>
            <a:pPr xmlns:a="http://schemas.openxmlformats.org/drawingml/2006/main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-إنها شائعة، ولكنها لا تعاني منها جميع النساء الحوامل</a:t>
            </a:r>
          </a:p>
          <a:p>
            <a:pPr xmlns:a="http://schemas.openxmlformats.org/drawingml/2006/main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- التغذية الجيدة مهمة لحمل مريح وصحي.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1- وذمة الأطراف السفلية ودوالي الفرج والمستقيم. إنه تغير فسيولوجي طبيعي أثناء الحمل.</a:t>
            </a:r>
          </a:p>
          <a:p>
            <a:pPr xmlns:a="http://schemas.openxmlformats.org/drawingml/2006/main">
              <a:lnSpc>
                <a:spcPct val="120000"/>
              </a:lnSpc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وذمة الطرف العلوي تحتاج إلى </a:t>
            </a:r>
            <a:r xmlns:a="http://schemas.openxmlformats.org/drawingml/2006/main">
              <a:rPr lang="ar" sz="5100" u="sng" dirty="0">
                <a:latin typeface="Times New Roman" pitchFamily="18" charset="0"/>
                <a:cs typeface="Times New Roman" pitchFamily="18" charset="0"/>
              </a:rPr>
              <a:t>تقييم طبي. </a:t>
            </a:r>
            <a:br xmlns:a="http://schemas.openxmlformats.org/drawingml/2006/main">
              <a:rPr lang="en-US" sz="5100" b="1" u="sng" dirty="0"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وذمة الإدارة :</a:t>
            </a:r>
            <a:endParaRPr xmlns:a="http://schemas.openxmlformats.org/drawingml/2006/main" lang="en-US" sz="51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– رفع الساقين فوق مستوى الورك</a:t>
            </a:r>
          </a:p>
          <a:p>
            <a:pPr xmlns:a="http://schemas.openxmlformats.org/drawingml/2006/main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-ارتداء جوارب مطاطية.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itchFamily="2" charset="2"/>
              <a:buNone/>
              <a:defRPr/>
              <a:bidi/>
            </a:pPr>
            <a:r xmlns:a="http://schemas.openxmlformats.org/drawingml/2006/main">
              <a:rPr lang="ar" sz="5100" dirty="0">
                <a:latin typeface="Times New Roman" pitchFamily="18" charset="0"/>
                <a:cs typeface="Times New Roman" pitchFamily="18" charset="0"/>
              </a:rPr>
              <a:t>-تطبيق ضمادة مرنة.</a:t>
            </a:r>
          </a:p>
          <a:p>
            <a:pPr algn="just">
              <a:lnSpc>
                <a:spcPct val="12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236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707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11990614" cy="5257800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algn="just">
              <a:lnSpc>
                <a:spcPct val="12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2-غثيان الصباح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تعاني 50% من النساء الحوامل من الغثيان والقيء خلال المرحلة المبكرة من الحمل.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وهو أكثر وضوحا في الصباح الباكر</a:t>
            </a:r>
          </a:p>
          <a:p>
            <a:pPr xmlns:a="http://schemas.openxmlformats.org/drawingml/2006/main" algn="just">
              <a:lnSpc>
                <a:spcPct val="120000"/>
              </a:lnSpc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ابدأ في نفس الوقت الذي ترتفع فيه مستويات HCG والبروجستيرون</a:t>
            </a:r>
          </a:p>
          <a:p>
            <a:pPr algn="just">
              <a:lnSpc>
                <a:spcPct val="12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46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 xmlns:a="http://schemas.openxmlformats.org/drawingml/2006/main" algn="just">
              <a:lnSpc>
                <a:spcPct val="100000"/>
              </a:lnSpc>
              <a:bidi/>
            </a:pP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الغثيان الصباحي ينتج عن</a:t>
            </a:r>
          </a:p>
        </p:txBody>
      </p:sp>
      <p:sp>
        <p:nvSpPr>
          <p:cNvPr id="204803" name="Content Placeholder 2"/>
          <p:cNvSpPr>
            <a:spLocks noGrp="1"/>
          </p:cNvSpPr>
          <p:nvPr>
            <p:ph idx="1"/>
          </p:nvPr>
        </p:nvSpPr>
        <p:spPr>
          <a:xfrm>
            <a:off x="179614" y="1417638"/>
            <a:ext cx="11631386" cy="5440362"/>
          </a:xfrm>
        </p:spPr>
        <p:txBody>
          <a:bodyPr>
            <a:normAutofit lnSpcReduction="10000"/>
          </a:bodyPr>
          <a:lstStyle/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رد فعل جهازي لارتفاع هرمون الاستروجين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هبوط في مستوى الجلوكوز (الذي يستخدمه الجنين).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– ارتفاع مستوى هرمون البروجسترون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-نقص فيتامين ب6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 انخفاض حركة المعدة</a:t>
            </a:r>
          </a:p>
          <a:p>
            <a:pPr xmlns:a="http://schemas.openxmlformats.org/drawingml/2006/main" algn="just">
              <a:lnSpc>
                <a:spcPct val="11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– حساسية لمستويات عالية من HCG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315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21885" cy="1295400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2-غثيان الصباح: إدارة الغثيان</a:t>
            </a:r>
            <a:endParaRPr xmlns:a="http://schemas.openxmlformats.org/drawingml/2006/main"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8215"/>
              </p:ext>
            </p:extLst>
          </p:nvPr>
        </p:nvGraphicFramePr>
        <p:xfrm>
          <a:off x="146958" y="1600200"/>
          <a:ext cx="12045042" cy="5105400"/>
        </p:xfrm>
        <a:graphic>
          <a:graphicData uri="http://schemas.openxmlformats.org/drawingml/2006/table">
            <a:tbl>
              <a:tblPr/>
              <a:tblGrid>
                <a:gridCol w="281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5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954" marR="62954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571500" marR="0" indent="-5715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  <a:bidi/>
                      </a:pPr>
                      <a:r xmlns:a="http://schemas.openxmlformats.org/drawingml/2006/main">
                        <a:rPr lang="ar" sz="4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تناول ست وجبات صغيرة في اليوم بدلاً من ثلاث.</a:t>
                      </a:r>
                    </a:p>
                    <a:p>
                      <a:pPr xmlns:a="http://schemas.openxmlformats.org/drawingml/2006/main" marL="571500" marR="0" indent="-5715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  <a:bidi/>
                      </a:pPr>
                      <a:r xmlns:a="http://schemas.openxmlformats.org/drawingml/2006/main">
                        <a:rPr lang="ar" sz="4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تناول قطعة من الخبز المحمص الجاف أو بعض البسكويت قبل النهوض من السرير.</a:t>
                      </a:r>
                    </a:p>
                    <a:p>
                      <a:pPr xmlns:a="http://schemas.openxmlformats.org/drawingml/2006/main" marL="571500" marR="0" indent="-5715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  <a:bidi/>
                      </a:pPr>
                      <a:r xmlns:a="http://schemas.openxmlformats.org/drawingml/2006/main">
                        <a:rPr lang="ar" sz="4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تجنب الأطعمة أو المواقف التي تؤدي إلى تفاقم الغثيان </a:t>
                      </a:r>
                      <a:r xmlns:a="http://schemas.openxmlformats.org/drawingml/2006/main">
                        <a:rPr lang="ar" sz="44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xmlns:a="http://schemas.openxmlformats.org/drawingml/2006/main" lang="en-US" sz="4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954" marR="629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003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/>
          </p:nvPr>
        </p:nvSpPr>
        <p:spPr>
          <a:xfrm>
            <a:off x="130629" y="0"/>
            <a:ext cx="11747045" cy="1295400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الحمل: </a:t>
            </a:r>
            <a:r xmlns:a="http://schemas.openxmlformats.org/drawingml/2006/main">
              <a:rPr lang="ar" sz="67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آلام الظهر</a:t>
            </a:r>
            <a:br xmlns:a="http://schemas.openxmlformats.org/drawingml/2006/main">
              <a:rPr lang="en-US" sz="6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629" y="1517432"/>
            <a:ext cx="120613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xmlns:a="http://schemas.openxmlformats.org/drawingml/2006/main" marL="685800" indent="-685800" algn="just">
              <a:buFont typeface="Arial" pitchFamily="34" charset="0"/>
              <a:buChar char="•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استخدم الحرارة المحلية.</a:t>
            </a:r>
          </a:p>
          <a:p>
            <a:pPr xmlns:a="http://schemas.openxmlformats.org/drawingml/2006/main" marL="685800" indent="-685800" algn="just">
              <a:buFont typeface="Arial" pitchFamily="34" charset="0"/>
              <a:buChar char="•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تجنب فترات الوقوف الطويلة.</a:t>
            </a:r>
          </a:p>
          <a:p>
            <a:pPr xmlns:a="http://schemas.openxmlformats.org/drawingml/2006/main" marL="685800" indent="-685800" algn="just">
              <a:buFont typeface="Arial" pitchFamily="34" charset="0"/>
              <a:buChar char="•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انحنى لالتقاط الأشياء.</a:t>
            </a:r>
          </a:p>
          <a:p>
            <a:pPr xmlns:a="http://schemas.openxmlformats.org/drawingml/2006/main" marL="571500" indent="-571500" algn="just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ارتداء الأحذية ذات الكعب المنخفض.</a:t>
            </a:r>
          </a:p>
          <a:p>
            <a:pPr xmlns:a="http://schemas.openxmlformats.org/drawingml/2006/main" marL="571500" indent="-571500" algn="just"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اللورد هو أمر شائع مع التغيير في مركز الجاذبية</a:t>
            </a:r>
          </a:p>
        </p:txBody>
      </p:sp>
    </p:spTree>
    <p:extLst>
      <p:ext uri="{BB962C8B-B14F-4D97-AF65-F5344CB8AC3E}">
        <p14:creationId xmlns:p14="http://schemas.microsoft.com/office/powerpoint/2010/main" val="23203486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11430001" cy="1295400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الحمل:</a:t>
            </a: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32858"/>
            <a:ext cx="12066813" cy="566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xmlns:a="http://schemas.openxmlformats.org/drawingml/2006/main">
              <a:spcAft>
                <a:spcPts val="1000"/>
              </a:spcAft>
              <a:bidi/>
            </a:pPr>
            <a:r xmlns:a="http://schemas.openxmlformats.org/drawingml/2006/main">
              <a:rPr lang="ar" sz="3600" b="1" u="sng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إمساك</a:t>
            </a:r>
          </a:p>
          <a:p>
            <a:pPr xmlns:a="http://schemas.openxmlformats.org/drawingml/2006/main" marL="571500" indent="-571500">
              <a:spcAft>
                <a:spcPts val="1000"/>
              </a:spcAft>
              <a:buFont typeface="Wingdings" pitchFamily="2" charset="2"/>
              <a:buChar char="§"/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زيادة الألياف في النظام الغذائي.</a:t>
            </a:r>
          </a:p>
          <a:p>
            <a:pPr xmlns:a="http://schemas.openxmlformats.org/drawingml/2006/main" marL="571500" indent="-571500">
              <a:spcAft>
                <a:spcPts val="1000"/>
              </a:spcAft>
              <a:buFont typeface="Wingdings" pitchFamily="2" charset="2"/>
              <a:buChar char="§"/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شرب سوائل إضافية.</a:t>
            </a:r>
          </a:p>
          <a:p>
            <a:pPr xmlns:a="http://schemas.openxmlformats.org/drawingml/2006/main" marL="571500" indent="-571500">
              <a:spcAft>
                <a:spcPts val="1000"/>
              </a:spcAft>
              <a:buFont typeface="Wingdings" pitchFamily="2" charset="2"/>
              <a:buChar char="§"/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احصل على وقت منتظم لحركات الأمعاء.</a:t>
            </a:r>
          </a:p>
          <a:p>
            <a:pPr xmlns:a="http://schemas.openxmlformats.org/drawingml/2006/main"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bidi/>
            </a:pPr>
            <a:r xmlns:a="http://schemas.openxmlformats.org/drawingml/2006/main">
              <a:rPr lang="ar" sz="3600" b="1" u="sng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صعوبة النوم</a:t>
            </a:r>
          </a:p>
          <a:p>
            <a:pPr xmlns:a="http://schemas.openxmlformats.org/drawingml/2006/main"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bidi/>
            </a:pPr>
            <a:r xmlns:a="http://schemas.openxmlformats.org/drawingml/2006/main">
              <a:rPr lang="ar" sz="3600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اشرب مشروبًا دافئًا خاليًا من الكافيين قبل النوم ومارس تقنيات الاسترخاء.</a:t>
            </a:r>
            <a:endParaRPr xmlns:a="http://schemas.openxmlformats.org/drawingml/2006/main" lang="en-US" sz="3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571500" indent="-571500">
              <a:spcAft>
                <a:spcPts val="1000"/>
              </a:spcAft>
              <a:buFont typeface="Wingdings" pitchFamily="2" charset="2"/>
              <a:buChar char="§"/>
            </a:pPr>
            <a:endParaRPr lang="en-US" sz="44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8517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11430001" cy="1295400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الحمل:</a:t>
            </a: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32858"/>
            <a:ext cx="12192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xmlns:a="http://schemas.openxmlformats.org/drawingml/2006/main">
              <a:spcAft>
                <a:spcPts val="1000"/>
              </a:spcAft>
              <a:bidi/>
            </a:pPr>
            <a:r xmlns:a="http://schemas.openxmlformats.org/drawingml/2006/main">
              <a:rPr lang="ar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تعب:</a:t>
            </a:r>
          </a:p>
          <a:p>
            <a:pPr xmlns:a="http://schemas.openxmlformats.org/drawingml/2006/main">
              <a:spcAft>
                <a:spcPts val="1000"/>
              </a:spcAft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تحديد فترة راحة يومياً.</a:t>
            </a:r>
          </a:p>
          <a:p>
            <a:pPr xmlns:a="http://schemas.openxmlformats.org/drawingml/2006/main">
              <a:spcAft>
                <a:spcPts val="1000"/>
              </a:spcAft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اتبع روتينًا منتظمًا قبل النوم.</a:t>
            </a:r>
          </a:p>
          <a:p>
            <a:pPr xmlns:a="http://schemas.openxmlformats.org/drawingml/2006/main">
              <a:spcAft>
                <a:spcPts val="1000"/>
              </a:spcAft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استخدم وسائد إضافية للراحة.</a:t>
            </a:r>
          </a:p>
          <a:p>
            <a:pPr xmlns:a="http://schemas.openxmlformats.org/drawingml/2006/main">
              <a:spcAft>
                <a:spcPts val="1000"/>
              </a:spcAft>
              <a:bidi/>
            </a:pPr>
            <a:r xmlns:a="http://schemas.openxmlformats.org/drawingml/2006/main">
              <a:rPr lang="ar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الإغماء:</a:t>
            </a:r>
          </a:p>
          <a:p>
            <a:pPr xmlns:a="http://schemas.openxmlformats.org/drawingml/2006/main">
              <a:spcAft>
                <a:spcPts val="1000"/>
              </a:spcAft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التحرك ببطء، والاستلقاء على الجانب الأيسر عند الراحة.</a:t>
            </a:r>
          </a:p>
          <a:p>
            <a:pPr xmlns:a="http://schemas.openxmlformats.org/drawingml/2006/main">
              <a:spcAft>
                <a:spcPts val="1000"/>
              </a:spcAft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تجنب الحشود، وابق في بيئة باردة.</a:t>
            </a:r>
          </a:p>
        </p:txBody>
      </p:sp>
    </p:spTree>
    <p:extLst>
      <p:ext uri="{BB962C8B-B14F-4D97-AF65-F5344CB8AC3E}">
        <p14:creationId xmlns:p14="http://schemas.microsoft.com/office/powerpoint/2010/main" val="39571313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11430001" cy="1295400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الحمل:</a:t>
            </a: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32858"/>
            <a:ext cx="12192000" cy="5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xmlns:a="http://schemas.openxmlformats.org/drawingml/2006/main">
              <a:spcAft>
                <a:spcPts val="1000"/>
              </a:spcAft>
              <a:bidi/>
            </a:pPr>
            <a:r xmlns:a="http://schemas.openxmlformats.org/drawingml/2006/main">
              <a:rPr lang="ar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صداع:</a:t>
            </a:r>
          </a:p>
          <a:p>
            <a:pPr xmlns:a="http://schemas.openxmlformats.org/drawingml/2006/main" marL="571500" indent="-571500"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تجنب إجهاد العين، قم بزيارة طبيب العيون</a:t>
            </a:r>
          </a:p>
          <a:p>
            <a:pPr xmlns:a="http://schemas.openxmlformats.org/drawingml/2006/main" marL="571500" indent="-571500"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الراحة بقطعة قماش باردة على الجبهة.</a:t>
            </a:r>
          </a:p>
          <a:p>
            <a:pPr xmlns:a="http://schemas.openxmlformats.org/drawingml/2006/main" marL="571500" indent="-571500"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قم بالإبلاغ عن الصداع المتكرر أو المستمر لمقدم الرعاية الأولية.</a:t>
            </a:r>
          </a:p>
          <a:p>
            <a:pPr xmlns:a="http://schemas.openxmlformats.org/drawingml/2006/main">
              <a:spcAft>
                <a:spcPts val="1000"/>
              </a:spcAft>
              <a:bidi/>
            </a:pPr>
            <a:r xmlns:a="http://schemas.openxmlformats.org/drawingml/2006/main">
              <a:rPr lang="ar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حرقة في المعدة</a:t>
            </a:r>
          </a:p>
          <a:p>
            <a:pPr xmlns:a="http://schemas.openxmlformats.org/drawingml/2006/main" marL="571500" indent="-571500">
              <a:spcAft>
                <a:spcPts val="1000"/>
              </a:spcAft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تناول وجبات صغيرة ومتكررة</a:t>
            </a:r>
          </a:p>
          <a:p>
            <a:pPr xmlns:a="http://schemas.openxmlformats.org/drawingml/2006/main" marL="571500" indent="-571500">
              <a:spcAft>
                <a:spcPts val="1000"/>
              </a:spcAft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تجنب الإفراط في تناول الطعام، وكذلك الأطعمة الحارة والدهنية والمقلية.</a:t>
            </a:r>
          </a:p>
          <a:p>
            <a:pPr>
              <a:spcAft>
                <a:spcPts val="1000"/>
              </a:spcAft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610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A2FD-3ED3-5999-9534-EDA9B9AA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1985171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الحمل:</a:t>
            </a:r>
            <a:endParaRPr xmlns:a="http://schemas.openxmlformats.org/drawingml/2006/main" lang="en-US" sz="6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A758B2-074B-DFDA-1657-45AF60937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295406"/>
              </p:ext>
            </p:extLst>
          </p:nvPr>
        </p:nvGraphicFramePr>
        <p:xfrm>
          <a:off x="0" y="1518557"/>
          <a:ext cx="12192000" cy="6951853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9568">
                <a:tc>
                  <a:txBody>
                    <a:bodyPr/>
                    <a:lstStyle/>
                    <a:p>
                      <a:pPr xmlns:a="http://schemas.openxmlformats.org/drawingml/2006/main"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None/>
                        <a:bidi/>
                      </a:pPr>
                      <a:r xmlns:a="http://schemas.openxmlformats.org/drawingml/2006/main">
                        <a:rPr lang="ar" sz="4400" b="1" u="sng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بواسير </a:t>
                      </a:r>
                      <a:r xmlns:a="http://schemas.openxmlformats.org/drawingml/2006/main">
                        <a:rPr lang="ar" sz="4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xmlns:a="http://schemas.openxmlformats.org/drawingml/2006/main" marL="685800" marR="0" indent="-6858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Ø"/>
                        <a:bidi/>
                      </a:pPr>
                      <a:r xmlns:a="http://schemas.openxmlformats.org/drawingml/2006/main">
                        <a:rPr lang="ar" sz="4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تجنب الإمساك والإجهاد أثناء حركة الأمعاء.</a:t>
                      </a:r>
                    </a:p>
                    <a:p>
                      <a:pPr xmlns:a="http://schemas.openxmlformats.org/drawingml/2006/main" marL="685800" marR="0" indent="-6858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Ø"/>
                        <a:bidi/>
                      </a:pPr>
                      <a:r xmlns:a="http://schemas.openxmlformats.org/drawingml/2006/main">
                        <a:rPr lang="ar" sz="4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خذ حمام المقعدة.</a:t>
                      </a:r>
                    </a:p>
                    <a:p>
                      <a:pPr xmlns:a="http://schemas.openxmlformats.org/drawingml/2006/main"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None/>
                        <a:bidi/>
                      </a:pPr>
                      <a:r xmlns:a="http://schemas.openxmlformats.org/drawingml/2006/main">
                        <a:rPr lang="ar" sz="4400" b="1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تشنجات الساق</a:t>
                      </a:r>
                    </a:p>
                    <a:p>
                      <a:pPr xmlns:a="http://schemas.openxmlformats.org/drawingml/2006/main" marL="857250" marR="0" indent="-8572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Ø"/>
                        <a:bidi/>
                      </a:pPr>
                      <a:r xmlns:a="http://schemas.openxmlformats.org/drawingml/2006/main">
                        <a:rPr lang="ar" sz="4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تجنب توجيه أصابع القدم.</a:t>
                      </a:r>
                    </a:p>
                    <a:p>
                      <a:pPr xmlns:a="http://schemas.openxmlformats.org/drawingml/2006/main" marL="857250" marR="0" indent="-8572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Ø"/>
                        <a:bidi/>
                      </a:pPr>
                      <a:r xmlns:a="http://schemas.openxmlformats.org/drawingml/2006/main">
                        <a:rPr lang="ar" sz="4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"/>
                        </a:rPr>
                        <a:t>تصويب الساق وعطف ظهري الكاحل.</a:t>
                      </a:r>
                      <a:endParaRPr xmlns:a="http://schemas.openxmlformats.org/drawingml/2006/main" lang="en-US" sz="4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685800" marR="0" indent="-6858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endParaRPr lang="en-US" sz="4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954" marR="62954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85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" y="0"/>
            <a:ext cx="12045042" cy="141763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just">
              <a:lnSpc>
                <a:spcPct val="100000"/>
              </a:lnSpc>
              <a:defRPr/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3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وصف التكافؤ المكون من أربعة أحرف </a:t>
            </a:r>
            <a:r xmlns:a="http://schemas.openxmlformats.org/drawingml/2006/main">
              <a:rPr lang="ar" sz="53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 </a:t>
            </a:r>
            <a:r xmlns:a="http://schemas.openxmlformats.org/drawingml/2006/main">
              <a:rPr lang="ar" sz="53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TPAL </a:t>
            </a:r>
            <a:r xmlns:a="http://schemas.openxmlformats.org/drawingml/2006/main">
              <a:rPr lang="ar" sz="53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 xmlns:a="http://schemas.openxmlformats.org/drawingml/2006/main">
              <a:rPr lang="en-US" sz="53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53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1753850" cy="5486400"/>
          </a:xfrm>
        </p:spPr>
        <p:txBody>
          <a:bodyPr/>
          <a:lstStyle/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مثال G3/P1-0-1-1: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i="1" dirty="0">
                <a:latin typeface="Times New Roman" pitchFamily="18" charset="0"/>
                <a:cs typeface="Times New Roman" pitchFamily="18" charset="0"/>
              </a:rPr>
              <a:t>-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الحمل الثالث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-1 التسليم الأجل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-0 الولادة المبكرة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-1 الإجهاض</a:t>
            </a:r>
          </a:p>
          <a:p>
            <a:pPr xmlns:a="http://schemas.openxmlformats.org/drawingml/2006/main" algn="just">
              <a:lnSpc>
                <a:spcPct val="100000"/>
              </a:lnSpc>
              <a:buFont typeface="Wingdings" pitchFamily="2" charset="2"/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-1 طفل حي</a:t>
            </a:r>
          </a:p>
        </p:txBody>
      </p:sp>
    </p:spTree>
    <p:extLst>
      <p:ext uri="{BB962C8B-B14F-4D97-AF65-F5344CB8AC3E}">
        <p14:creationId xmlns:p14="http://schemas.microsoft.com/office/powerpoint/2010/main" val="23611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A2FD-3ED3-5999-9534-EDA9B9AA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1985171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الحمل:</a:t>
            </a:r>
            <a:endParaRPr xmlns:a="http://schemas.openxmlformats.org/drawingml/2006/main"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2726-B092-DA56-D001-3A6D4959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1453243"/>
            <a:ext cx="11985171" cy="5404756"/>
          </a:xfrm>
        </p:spPr>
        <p:txBody>
          <a:bodyPr>
            <a:normAutofit/>
          </a:bodyPr>
          <a:lstStyle/>
          <a:p>
            <a:pPr xmlns:a="http://schemas.openxmlformats.org/drawingml/2006/main"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  <a:bidi/>
            </a:pPr>
            <a:r xmlns:a="http://schemas.openxmlformats.org/drawingml/2006/main">
              <a:rPr lang="ar" sz="3200" b="1" u="sng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احتقان الأنف</a:t>
            </a:r>
            <a:endParaRPr xmlns:a="http://schemas.openxmlformats.org/drawingml/2006/main" lang="en-US" sz="3200" u="sng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استخدام مبخر الهواء البارد أو المرطب،</a:t>
            </a: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زيادة تناول السوائل،</a:t>
            </a: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وضع منشفة رطبة على الجيوب الأنفية وتدليك الجيوب الأنفية.</a:t>
            </a:r>
          </a:p>
          <a:p>
            <a:pPr xmlns:a="http://schemas.openxmlformats.org/drawingml/2006/main"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  <a:bidi/>
            </a:pPr>
            <a:r xmlns:a="http://schemas.openxmlformats.org/drawingml/2006/main">
              <a:rPr lang="ar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اللعاب: (لعاب)</a:t>
            </a:r>
            <a:endParaRPr xmlns:a="http://schemas.openxmlformats.org/drawingml/2006/main" lang="en-US" sz="3200" dirty="0">
              <a:solidFill>
                <a:srgbClr val="C00000"/>
              </a:solidFill>
            </a:endParaRP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استخدم غسول الفم</a:t>
            </a: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مضغ العلكة أو مص الحلوى الصلبة.</a:t>
            </a:r>
          </a:p>
          <a:p>
            <a:pPr marL="571500" marR="0" indent="-5715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913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A2FD-3ED3-5999-9534-EDA9B9AA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1985171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الحمل:</a:t>
            </a:r>
            <a:endParaRPr xmlns:a="http://schemas.openxmlformats.org/drawingml/2006/main"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2726-B092-DA56-D001-3A6D4959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3242"/>
            <a:ext cx="12192000" cy="5404757"/>
          </a:xfrm>
        </p:spPr>
        <p:txBody>
          <a:bodyPr>
            <a:normAutofit/>
          </a:bodyPr>
          <a:lstStyle/>
          <a:p>
            <a:pPr xmlns:a="http://schemas.openxmlformats.org/drawingml/2006/main"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  <a:bidi/>
            </a:pPr>
            <a:r xmlns:a="http://schemas.openxmlformats.org/drawingml/2006/main">
              <a:rPr lang="ar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ألم في الرباط المستدير</a:t>
            </a:r>
            <a:endParaRPr xmlns:a="http://schemas.openxmlformats.org/drawingml/2006/main" lang="en-US" sz="32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تجنب حركات الالتواء.</a:t>
            </a: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قم بالوقوف ببطء واستخدم يديك لدعم البطن.</a:t>
            </a: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انحنى للأمام لتخفيف الانزعاج </a:t>
            </a:r>
            <a:r xmlns:a="http://schemas.openxmlformats.org/drawingml/2006/main">
              <a:rPr lang="ar" sz="3200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xmlns:a="http://schemas.openxmlformats.org/drawingml/2006/main"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  <a:bidi/>
            </a:pPr>
            <a:r xmlns:a="http://schemas.openxmlformats.org/drawingml/2006/main">
              <a:rPr lang="ar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ضيق في التنفس</a:t>
            </a:r>
            <a:endParaRPr xmlns:a="http://schemas.openxmlformats.org/drawingml/2006/main" lang="en-US" sz="32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استخدم الوضع المناسب.</a:t>
            </a: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استخدم الوسائد خلف الرأس والكتفين ليلاً.</a:t>
            </a: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200" dirty="0">
              <a:solidFill>
                <a:schemeClr val="bg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841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A2FD-3ED3-5999-9534-EDA9B9AA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1985171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الحمل:</a:t>
            </a:r>
            <a:endParaRPr xmlns:a="http://schemas.openxmlformats.org/drawingml/2006/main"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2726-B092-DA56-D001-3A6D4959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8314"/>
            <a:ext cx="12192000" cy="5649686"/>
          </a:xfrm>
        </p:spPr>
        <p:txBody>
          <a:bodyPr>
            <a:normAutofit/>
          </a:bodyPr>
          <a:lstStyle/>
          <a:p>
            <a:pPr xmlns:a="http://schemas.openxmlformats.org/drawingml/2006/main"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  <a:bidi/>
            </a:pPr>
            <a:r xmlns:a="http://schemas.openxmlformats.org/drawingml/2006/main">
              <a:rPr lang="ar" sz="2800" b="1" u="sng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تكرار البول</a:t>
            </a:r>
            <a:endParaRPr xmlns:a="http://schemas.openxmlformats.org/drawingml/2006/main" lang="en-US" sz="2800" u="sng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xmlns:a="http://schemas.openxmlformats.org/drawingml/2006/main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2800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قم بإفراغه عند الضرورة، على الأقل كل ساعتين.</a:t>
            </a:r>
          </a:p>
          <a:p>
            <a:pPr xmlns:a="http://schemas.openxmlformats.org/drawingml/2006/main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2800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زيادة تناول السوائل </a:t>
            </a:r>
            <a:r xmlns:a="http://schemas.openxmlformats.org/drawingml/2006/main">
              <a:rPr lang="ar" dirty="0">
                <a:latin typeface="Times New Roman"/>
                <a:ea typeface="Calibri"/>
                <a:cs typeface="Arial"/>
              </a:rPr>
              <a:t>. تجنب الكافيين.</a:t>
            </a:r>
          </a:p>
          <a:p>
            <a:pPr xmlns:a="http://schemas.openxmlformats.org/drawingml/2006/main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2800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ممارسة تمرين كيجل.</a:t>
            </a:r>
            <a:endParaRPr xmlns:a="http://schemas.openxmlformats.org/drawingml/2006/main" lang="en-US" sz="28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xmlns:a="http://schemas.openxmlformats.org/drawingml/2006/main"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  <a:tabLst/>
              <a:defRPr/>
              <a:bidi/>
            </a:pPr>
            <a:r xmlns:a="http://schemas.openxmlformats.org/drawingml/2006/main">
              <a:rPr lang="ar" sz="2800" b="1" u="sng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توسع الأوردة</a:t>
            </a:r>
            <a:endParaRPr xmlns:a="http://schemas.openxmlformats.org/drawingml/2006/main" lang="en-US" sz="2800" u="sng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xmlns:a="http://schemas.openxmlformats.org/drawingml/2006/main" marR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المشي بانتظام والراحة مع رفع القدمين.</a:t>
            </a:r>
          </a:p>
          <a:p>
            <a:pPr xmlns:a="http://schemas.openxmlformats.org/drawingml/2006/main" marR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تجنب فترات الوقوف الطويلة.</a:t>
            </a:r>
          </a:p>
          <a:p>
            <a:pPr xmlns:a="http://schemas.openxmlformats.org/drawingml/2006/main" marR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لا تتقاطع ساقيك عند الجلوس.</a:t>
            </a:r>
          </a:p>
          <a:p>
            <a:pPr xmlns:a="http://schemas.openxmlformats.org/drawingml/2006/main" marR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تجنب الجوارب التي تصل إلى الركبة وارتداء الجوارب الداعمة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21072246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A2FD-3ED3-5999-9534-EDA9B9AA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1985171" cy="169068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اضطرابات الحمل:</a:t>
            </a:r>
            <a:endParaRPr xmlns:a="http://schemas.openxmlformats.org/drawingml/2006/main"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2726-B092-DA56-D001-3A6D4959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25625"/>
            <a:ext cx="11985171" cy="4885418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متلازمة النفق الرسغي</a:t>
            </a:r>
          </a:p>
          <a:p>
            <a:r xmlns:a="http://schemas.openxmlformats.org/drawingml/2006/main">
              <a:rPr lang="a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وينجم عن الضغط على العصب المتوسط في النفق الرسغي للمعصم.</a:t>
            </a:r>
          </a:p>
          <a:p>
            <a:r xmlns:a="http://schemas.openxmlformats.org/drawingml/2006/main">
              <a:rPr lang="a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تشمل الأعراض الخدر والوخز والضعف في الإبهام والأصابع.</a:t>
            </a:r>
          </a:p>
        </p:txBody>
      </p:sp>
    </p:spTree>
    <p:extLst>
      <p:ext uri="{BB962C8B-B14F-4D97-AF65-F5344CB8AC3E}">
        <p14:creationId xmlns:p14="http://schemas.microsoft.com/office/powerpoint/2010/main" val="262036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4233</Words>
  <Application>Microsoft Office PowerPoint</Application>
  <PresentationFormat>Widescreen</PresentationFormat>
  <Paragraphs>596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 Unit 4 Caring of Pregnant Woman with Normal Physiological &amp; Psychological Changes</vt:lpstr>
      <vt:lpstr>ANTENATAL PERIOD</vt:lpstr>
      <vt:lpstr> DEFINITIONS </vt:lpstr>
      <vt:lpstr> DEFINITIONS </vt:lpstr>
      <vt:lpstr> DEFINITIONS </vt:lpstr>
      <vt:lpstr> Parity Four Letter Description (T P A L) </vt:lpstr>
      <vt:lpstr> Parity Four Letter Description (T P A L) </vt:lpstr>
      <vt:lpstr> Parity Four letter description (T P A L) </vt:lpstr>
      <vt:lpstr>Definitions </vt:lpstr>
      <vt:lpstr>PowerPoint Presentation</vt:lpstr>
      <vt:lpstr>Aims and principles of good antenatal care:</vt:lpstr>
      <vt:lpstr> Antenatal care </vt:lpstr>
      <vt:lpstr> DIAGNOSIS OF PREGNANCY  </vt:lpstr>
      <vt:lpstr> Presumptive Signs </vt:lpstr>
      <vt:lpstr> Presumptive Signs </vt:lpstr>
      <vt:lpstr> Probable Signs of pregnancy  </vt:lpstr>
      <vt:lpstr> Probable Signs of Pregnancy  </vt:lpstr>
      <vt:lpstr> Positive Signs </vt:lpstr>
      <vt:lpstr> The First Antenatal Visit </vt:lpstr>
      <vt:lpstr> The Aims of First Antenatal Visit: </vt:lpstr>
      <vt:lpstr>Patients History</vt:lpstr>
      <vt:lpstr> The Previous Obstetric History </vt:lpstr>
      <vt:lpstr>The Present Obstetric History:</vt:lpstr>
      <vt:lpstr> The Medical History  </vt:lpstr>
      <vt:lpstr> Medication Taken and A History of Allergy </vt:lpstr>
      <vt:lpstr>Previous Operations: </vt:lpstr>
      <vt:lpstr> The Patient’s Social Circumstances  </vt:lpstr>
      <vt:lpstr> A Physical Examination:  </vt:lpstr>
      <vt:lpstr>Abdomen  Examination </vt:lpstr>
      <vt:lpstr>Abdomen  Examination </vt:lpstr>
      <vt:lpstr>Abdomen  Examination </vt:lpstr>
      <vt:lpstr>Abdomen  Examination </vt:lpstr>
      <vt:lpstr>Abdomen  Examination </vt:lpstr>
      <vt:lpstr>PowerPoint Presentation</vt:lpstr>
      <vt:lpstr>Abdomen  Examination </vt:lpstr>
      <vt:lpstr>Abdomen  Examination </vt:lpstr>
      <vt:lpstr>Abdomen  Examination </vt:lpstr>
      <vt:lpstr>Abdomen  Examination </vt:lpstr>
      <vt:lpstr>PowerPoint Presentation</vt:lpstr>
      <vt:lpstr>Abdomen  Examination </vt:lpstr>
      <vt:lpstr>Abdomen  Examination </vt:lpstr>
      <vt:lpstr>Abdomen  Examination </vt:lpstr>
      <vt:lpstr>External And Internal Genitalia Examination </vt:lpstr>
      <vt:lpstr>Determining the Duration of Pregnancy</vt:lpstr>
      <vt:lpstr>Naegels’s Rule</vt:lpstr>
      <vt:lpstr> Screening Tests  </vt:lpstr>
      <vt:lpstr> Screening Tests  </vt:lpstr>
      <vt:lpstr>Subsequent Visits</vt:lpstr>
      <vt:lpstr>Subsequent Visits</vt:lpstr>
      <vt:lpstr>Assessment of Complications in Pregnancy:  Symptoms or Signs</vt:lpstr>
      <vt:lpstr>Assessment of Complications in Pregnancy:  Symptoms or Signs</vt:lpstr>
      <vt:lpstr>Assessment of Complications in Pregnancy:  Symptoms or Signs</vt:lpstr>
      <vt:lpstr> Maternal Physiology Changes During Pregnancy </vt:lpstr>
      <vt:lpstr>Cardiovascular System:</vt:lpstr>
      <vt:lpstr>  The Respiratory System:.  </vt:lpstr>
      <vt:lpstr>  The Hematologic System  </vt:lpstr>
      <vt:lpstr> The Skeletal System </vt:lpstr>
      <vt:lpstr>  The Renal System:  </vt:lpstr>
      <vt:lpstr>The Renal System:</vt:lpstr>
      <vt:lpstr>   The Gastrointestinal System    </vt:lpstr>
      <vt:lpstr>   Integumentary System (Skin)   </vt:lpstr>
      <vt:lpstr>   The Endocrine System   </vt:lpstr>
      <vt:lpstr>   Changes In Weight   </vt:lpstr>
      <vt:lpstr> 2- Local- Reproductive Tract: UTERUS </vt:lpstr>
      <vt:lpstr> 2- Local- Reproductive Tract: CERVIX </vt:lpstr>
      <vt:lpstr>2- Local- Reproductive Tract: OVARIES</vt:lpstr>
      <vt:lpstr>2- Local- Reproductive Tract:  Fallopian Tubes</vt:lpstr>
      <vt:lpstr>  2- Local- Reproductive Tract:  Vagina and Perineum  </vt:lpstr>
      <vt:lpstr> 2- Local- Reproductive Tract: BREASTS </vt:lpstr>
      <vt:lpstr>PSYCHOLOGICAL CHANGES OF PREGNANCY </vt:lpstr>
      <vt:lpstr>PSYCHOLOGICAL CHANGES OF PREGNANCY </vt:lpstr>
      <vt:lpstr>PSYCHOLOGICAL CHANGES OF PREGNANCY </vt:lpstr>
      <vt:lpstr>PSYCHOLOGICAL CHANGES OF PREGNANCY </vt:lpstr>
      <vt:lpstr> Emotional Responses </vt:lpstr>
      <vt:lpstr> Father’s Reaction to Pregnancy </vt:lpstr>
      <vt:lpstr> Father’s Reaction to Pregnancy </vt:lpstr>
      <vt:lpstr>Concerns of Fathers </vt:lpstr>
      <vt:lpstr> Effects of Pregnancy on Other Children </vt:lpstr>
      <vt:lpstr> Preparing Children for a New Sibling </vt:lpstr>
      <vt:lpstr> Pregnancy Discomforts </vt:lpstr>
      <vt:lpstr> Pregnancy Discomforts </vt:lpstr>
      <vt:lpstr>2-Morning Sickness Results from </vt:lpstr>
      <vt:lpstr>2-Morning Sickness: Nausea Managements </vt:lpstr>
      <vt:lpstr>   Pregnancy Discomforts: Backache   </vt:lpstr>
      <vt:lpstr>Pregnancy Discomforts:</vt:lpstr>
      <vt:lpstr>Pregnancy Discomforts:</vt:lpstr>
      <vt:lpstr>Pregnancy Discomforts:</vt:lpstr>
      <vt:lpstr>Pregnancy Discomforts:</vt:lpstr>
      <vt:lpstr>Pregnancy Discomforts:</vt:lpstr>
      <vt:lpstr>Pregnancy Discomforts:</vt:lpstr>
      <vt:lpstr>Pregnancy Discomforts:</vt:lpstr>
      <vt:lpstr>Pregnancy Discomforts: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7</cp:revision>
  <dcterms:created xsi:type="dcterms:W3CDTF">2024-07-26T15:18:04Z</dcterms:created>
  <dcterms:modified xsi:type="dcterms:W3CDTF">2024-07-26T17:37:03Z</dcterms:modified>
</cp:coreProperties>
</file>